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6"/>
  </p:notesMasterIdLst>
  <p:sldIdLst>
    <p:sldId id="463" r:id="rId2"/>
    <p:sldId id="475" r:id="rId3"/>
    <p:sldId id="465" r:id="rId4"/>
    <p:sldId id="473" r:id="rId5"/>
    <p:sldId id="468" r:id="rId6"/>
    <p:sldId id="470" r:id="rId7"/>
    <p:sldId id="472" r:id="rId8"/>
    <p:sldId id="444" r:id="rId9"/>
    <p:sldId id="445" r:id="rId10"/>
    <p:sldId id="446" r:id="rId11"/>
    <p:sldId id="447" r:id="rId12"/>
    <p:sldId id="474" r:id="rId13"/>
    <p:sldId id="477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6600CC"/>
    <a:srgbClr val="0000FF"/>
    <a:srgbClr val="FF0066"/>
    <a:srgbClr val="0000CC"/>
    <a:srgbClr val="FF0000"/>
    <a:srgbClr val="FF7C80"/>
    <a:srgbClr val="EDF6F7"/>
    <a:srgbClr val="FF66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332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42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12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85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28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8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3840"/>
            <a:ext cx="16276638" cy="890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38961" y="3371953"/>
            <a:ext cx="4850644" cy="54619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33" y="1805888"/>
            <a:ext cx="6246161" cy="7033313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94" y="190184"/>
            <a:ext cx="3667784" cy="3231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09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89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39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13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8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40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82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62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47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07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2" descr="Picture1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3667920" y="3962400"/>
            <a:ext cx="170603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1" descr="Picture1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0720" y="6096000"/>
            <a:ext cx="170603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8" descr="3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8719" y="1930400"/>
            <a:ext cx="11379200" cy="10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2651919" y="184152"/>
            <a:ext cx="10972800" cy="1644649"/>
            <a:chOff x="240" y="87"/>
            <a:chExt cx="5184" cy="777"/>
          </a:xfrm>
        </p:grpSpPr>
        <p:sp>
          <p:nvSpPr>
            <p:cNvPr id="2063" name="Rectangle 9"/>
            <p:cNvSpPr>
              <a:spLocks noChangeArrowheads="1"/>
            </p:cNvSpPr>
            <p:nvPr/>
          </p:nvSpPr>
          <p:spPr bwMode="auto">
            <a:xfrm>
              <a:off x="240" y="87"/>
              <a:ext cx="5184" cy="768"/>
            </a:xfrm>
            <a:prstGeom prst="rect">
              <a:avLst/>
            </a:prstGeom>
            <a:solidFill>
              <a:srgbClr val="FBF23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4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40" y="87"/>
              <a:ext cx="5088" cy="77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4267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en-US" sz="4267" b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 NHIỆT LIỆT CHÀO MỪNG QUÝ THẦY CÔ GIÁO VỀ DỰ GiỜ</a:t>
              </a:r>
            </a:p>
            <a:p>
              <a:pPr algn="ctr"/>
              <a:r>
                <a:rPr lang="en-US" sz="4267" b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 </a:t>
              </a:r>
            </a:p>
          </p:txBody>
        </p:sp>
      </p:grp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8036719" y="2438400"/>
            <a:ext cx="4470400" cy="4775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Môn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Tiếng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Việt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753519" y="7721600"/>
            <a:ext cx="10566400" cy="1320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733" b="1" dirty="0" err="1">
                <a:solidFill>
                  <a:srgbClr val="0000CC"/>
                </a:solidFill>
              </a:rPr>
              <a:t>GV</a:t>
            </a:r>
            <a:r>
              <a:rPr lang="en-US" sz="3733" b="1" dirty="0">
                <a:solidFill>
                  <a:srgbClr val="0000CC"/>
                </a:solidFill>
              </a:rPr>
              <a:t>: </a:t>
            </a:r>
            <a:r>
              <a:rPr lang="en-US" sz="3733" b="1" dirty="0" err="1">
                <a:solidFill>
                  <a:srgbClr val="0000CC"/>
                </a:solidFill>
              </a:rPr>
              <a:t>Lê</a:t>
            </a:r>
            <a:r>
              <a:rPr lang="en-US" sz="3733" b="1" dirty="0">
                <a:solidFill>
                  <a:srgbClr val="0000CC"/>
                </a:solidFill>
              </a:rPr>
              <a:t> </a:t>
            </a:r>
            <a:r>
              <a:rPr lang="en-US" sz="3733" b="1" dirty="0" smtClean="0">
                <a:solidFill>
                  <a:srgbClr val="0000CC"/>
                </a:solidFill>
              </a:rPr>
              <a:t>Dung</a:t>
            </a:r>
            <a:endParaRPr lang="en-US" sz="3733" b="1" dirty="0">
              <a:solidFill>
                <a:srgbClr val="0000CC"/>
              </a:solidFill>
            </a:endParaRPr>
          </a:p>
          <a:p>
            <a:pPr algn="ctr"/>
            <a:r>
              <a:rPr lang="en-US" sz="3733" b="1" dirty="0" err="1">
                <a:solidFill>
                  <a:srgbClr val="FF3300"/>
                </a:solidFill>
              </a:rPr>
              <a:t>TRƯỜNG</a:t>
            </a:r>
            <a:r>
              <a:rPr lang="en-US" sz="3733" b="1" dirty="0">
                <a:solidFill>
                  <a:srgbClr val="FF3300"/>
                </a:solidFill>
              </a:rPr>
              <a:t> </a:t>
            </a:r>
            <a:r>
              <a:rPr lang="en-US" sz="3733" b="1" dirty="0" err="1">
                <a:solidFill>
                  <a:srgbClr val="FF3300"/>
                </a:solidFill>
              </a:rPr>
              <a:t>TIỂU</a:t>
            </a:r>
            <a:r>
              <a:rPr lang="en-US" sz="3733" b="1" dirty="0">
                <a:solidFill>
                  <a:srgbClr val="FF3300"/>
                </a:solidFill>
              </a:rPr>
              <a:t> </a:t>
            </a:r>
            <a:r>
              <a:rPr lang="en-US" sz="3733" b="1" dirty="0" err="1">
                <a:solidFill>
                  <a:srgbClr val="FF3300"/>
                </a:solidFill>
              </a:rPr>
              <a:t>HỌC</a:t>
            </a:r>
            <a:r>
              <a:rPr lang="en-US" sz="3733" b="1" dirty="0">
                <a:solidFill>
                  <a:srgbClr val="FF3300"/>
                </a:solidFill>
              </a:rPr>
              <a:t> NAM </a:t>
            </a:r>
            <a:r>
              <a:rPr lang="en-US" sz="3733" b="1" dirty="0" err="1">
                <a:solidFill>
                  <a:srgbClr val="FF3300"/>
                </a:solidFill>
              </a:rPr>
              <a:t>SƠN</a:t>
            </a:r>
            <a:endParaRPr lang="en-US" sz="3733" b="1" dirty="0">
              <a:solidFill>
                <a:srgbClr val="FF3300"/>
              </a:solidFill>
            </a:endParaRPr>
          </a:p>
        </p:txBody>
      </p:sp>
      <p:pic>
        <p:nvPicPr>
          <p:cNvPr id="2" name="Picture 21" descr="Picture1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76862">
            <a:off x="2977887" y="2641600"/>
            <a:ext cx="170603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3" descr="Picture1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2320" y="5994400"/>
            <a:ext cx="170603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6" descr="Picture1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723918">
            <a:off x="4277520" y="2540000"/>
            <a:ext cx="170603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38" descr="Picture1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28287" y="6096000"/>
            <a:ext cx="170603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1" descr="Picture1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25520" y="5994400"/>
            <a:ext cx="170603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42" descr="Picture1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8720" y="6096000"/>
            <a:ext cx="170603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1" name="Picture 43" descr="BOOK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54319" y="3352800"/>
            <a:ext cx="2743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274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206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D14827-6702-4069-B926-5106EBE64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5" r="14824"/>
          <a:stretch/>
        </p:blipFill>
        <p:spPr>
          <a:xfrm>
            <a:off x="2270919" y="2819400"/>
            <a:ext cx="4648200" cy="55683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804522-13A4-4CDF-BE0D-41C72657AF5E}"/>
              </a:ext>
            </a:extLst>
          </p:cNvPr>
          <p:cNvSpPr/>
          <p:nvPr/>
        </p:nvSpPr>
        <p:spPr>
          <a:xfrm>
            <a:off x="7985919" y="4387334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điểu</a:t>
            </a:r>
            <a:endParaRPr lang="en-US" sz="48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365919" y="533400"/>
            <a:ext cx="7086039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tập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a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hoặc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b</a:t>
            </a:r>
            <a:endParaRPr sz="4267" b="1" kern="0" dirty="0">
              <a:solidFill>
                <a:srgbClr val="D14B6C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C9DC9-9E9B-4A58-8929-54D1F2C0D1C1}"/>
              </a:ext>
            </a:extLst>
          </p:cNvPr>
          <p:cNvSpPr txBox="1"/>
          <p:nvPr/>
        </p:nvSpPr>
        <p:spPr>
          <a:xfrm>
            <a:off x="1051719" y="1447800"/>
            <a:ext cx="1379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vật, hoạt động có tiếng chứa iêu hoặc ươu.</a:t>
            </a:r>
            <a:b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D14827-6702-4069-B926-5106EBE64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3"/>
          <a:stretch/>
        </p:blipFill>
        <p:spPr>
          <a:xfrm>
            <a:off x="2918620" y="2667000"/>
            <a:ext cx="2933699" cy="50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C9DC9-9E9B-4A58-8929-54D1F2C0D1C1}"/>
              </a:ext>
            </a:extLst>
          </p:cNvPr>
          <p:cNvSpPr txBox="1"/>
          <p:nvPr/>
        </p:nvSpPr>
        <p:spPr>
          <a:xfrm>
            <a:off x="1127919" y="1524000"/>
            <a:ext cx="1379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vật, hoạt động có tiếng chứa iêu hoặc ươu.</a:t>
            </a:r>
            <a:b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365919" y="533400"/>
            <a:ext cx="7086039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tập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a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hoặc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b</a:t>
            </a:r>
            <a:endParaRPr sz="4267" b="1" kern="0" dirty="0">
              <a:solidFill>
                <a:srgbClr val="D14B6C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83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18719" y="17526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a. </a:t>
            </a:r>
            <a:r>
              <a:rPr lang="en-US" sz="4000" dirty="0" err="1" smtClean="0">
                <a:solidFill>
                  <a:srgbClr val="0000FF"/>
                </a:solidFill>
              </a:rPr>
              <a:t>sẵn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sàn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8719" y="2448763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</a:rPr>
              <a:t>sẵng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sàn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8719" y="31242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600CC"/>
                </a:solidFill>
              </a:rPr>
              <a:t>c</a:t>
            </a:r>
            <a:r>
              <a:rPr lang="en-US" sz="4000" dirty="0" smtClean="0">
                <a:solidFill>
                  <a:srgbClr val="6600CC"/>
                </a:solidFill>
              </a:rPr>
              <a:t>. </a:t>
            </a:r>
            <a:r>
              <a:rPr lang="en-US" sz="4000" dirty="0" err="1" smtClean="0">
                <a:solidFill>
                  <a:srgbClr val="6600CC"/>
                </a:solidFill>
              </a:rPr>
              <a:t>sẵn</a:t>
            </a:r>
            <a:r>
              <a:rPr lang="en-US" sz="4000" dirty="0" smtClean="0">
                <a:solidFill>
                  <a:srgbClr val="6600CC"/>
                </a:solidFill>
              </a:rPr>
              <a:t> </a:t>
            </a:r>
            <a:r>
              <a:rPr lang="en-US" sz="4000" dirty="0" err="1" smtClean="0">
                <a:solidFill>
                  <a:srgbClr val="6600CC"/>
                </a:solidFill>
              </a:rPr>
              <a:t>sàng</a:t>
            </a:r>
            <a:endParaRPr lang="en-US" sz="4000" dirty="0">
              <a:solidFill>
                <a:srgbClr val="6600C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423319" y="3495728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3399"/>
                </a:solidFill>
              </a:rPr>
              <a:t>c</a:t>
            </a:r>
            <a:endParaRPr lang="en-US" sz="4000" b="1" dirty="0">
              <a:solidFill>
                <a:srgbClr val="FF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4719" y="838200"/>
            <a:ext cx="1280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66"/>
                </a:solidFill>
              </a:rPr>
              <a:t>Em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hãy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chọn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chữ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cái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đứng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trước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từ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viết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đúng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chính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tả</a:t>
            </a:r>
            <a:r>
              <a:rPr lang="en-US" sz="4000" dirty="0" smtClean="0">
                <a:solidFill>
                  <a:srgbClr val="FF0066"/>
                </a:solidFill>
              </a:rPr>
              <a:t>:</a:t>
            </a:r>
            <a:endParaRPr lang="en-US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2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4215" y="574431"/>
            <a:ext cx="1280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66"/>
                </a:solidFill>
              </a:rPr>
              <a:t>Em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hãy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chọn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chữ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cái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đứng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trước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từ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viết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đúng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chính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tả</a:t>
            </a:r>
            <a:r>
              <a:rPr lang="en-US" sz="4000" dirty="0" smtClean="0">
                <a:solidFill>
                  <a:srgbClr val="FF0066"/>
                </a:solidFill>
              </a:rPr>
              <a:t>:</a:t>
            </a:r>
            <a:endParaRPr lang="en-US" sz="4000" dirty="0">
              <a:solidFill>
                <a:srgbClr val="FF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719" y="14478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a. </a:t>
            </a:r>
            <a:r>
              <a:rPr lang="en-US" sz="4000" dirty="0" err="1" smtClean="0">
                <a:solidFill>
                  <a:srgbClr val="0000FF"/>
                </a:solidFill>
              </a:rPr>
              <a:t>sân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trường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8719" y="2143963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</a:rPr>
              <a:t>xân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trường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8719" y="2949714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600CC"/>
                </a:solidFill>
              </a:rPr>
              <a:t>c</a:t>
            </a:r>
            <a:r>
              <a:rPr lang="en-US" sz="4000" dirty="0" smtClean="0">
                <a:solidFill>
                  <a:srgbClr val="6600CC"/>
                </a:solidFill>
              </a:rPr>
              <a:t>. </a:t>
            </a:r>
            <a:r>
              <a:rPr lang="en-US" sz="4000" dirty="0" err="1" smtClean="0">
                <a:solidFill>
                  <a:srgbClr val="6600CC"/>
                </a:solidFill>
              </a:rPr>
              <a:t>sân</a:t>
            </a:r>
            <a:r>
              <a:rPr lang="en-US" sz="4000" dirty="0" smtClean="0">
                <a:solidFill>
                  <a:srgbClr val="6600CC"/>
                </a:solidFill>
              </a:rPr>
              <a:t> </a:t>
            </a:r>
            <a:r>
              <a:rPr lang="en-US" sz="4000" dirty="0" err="1" smtClean="0">
                <a:solidFill>
                  <a:srgbClr val="6600CC"/>
                </a:solidFill>
              </a:rPr>
              <a:t>chường</a:t>
            </a:r>
            <a:endParaRPr lang="en-US" sz="4000" dirty="0">
              <a:solidFill>
                <a:srgbClr val="6600C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490119" y="1393686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3399"/>
                </a:solidFill>
              </a:rPr>
              <a:t>a</a:t>
            </a:r>
            <a:endParaRPr lang="en-US" sz="40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 Ngọn Nến Lung Linh Karaoke Nhạc Thiếu Nhi Beat Hay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58"/>
            <a:ext cx="16276638" cy="831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4578584" y="117568"/>
            <a:ext cx="7369735" cy="208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Thứ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Ba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ngày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12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tháng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10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năm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2024</a:t>
            </a:r>
          </a:p>
          <a:p>
            <a:pPr algn="ctr">
              <a:spcBef>
                <a:spcPct val="50000"/>
              </a:spcBef>
            </a:pPr>
            <a:r>
              <a:rPr lang="en-US" sz="3500" b="1" u="sng" dirty="0" err="1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Tiếng</a:t>
            </a:r>
            <a:r>
              <a:rPr lang="en-US" sz="3500" b="1" u="sng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500" b="1" u="sng" dirty="0" err="1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Việt</a:t>
            </a:r>
            <a:endParaRPr lang="en-US" sz="3500" b="1" dirty="0" smtClean="0">
              <a:solidFill>
                <a:srgbClr val="0000FF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7" name="Bản ghi Mớ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6519" y="1621542"/>
            <a:ext cx="14478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2919" y="2630269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lượng</a:t>
            </a:r>
            <a:r>
              <a:rPr lang="en-US" sz="4000" dirty="0" smtClean="0"/>
              <a:t> </a:t>
            </a:r>
            <a:r>
              <a:rPr lang="en-US" sz="4000" dirty="0" err="1" smtClean="0"/>
              <a:t>quanh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109119" y="1600200"/>
            <a:ext cx="10363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solidFill>
                  <a:srgbClr val="FF0000"/>
                </a:solidFill>
              </a:rPr>
              <a:t>Sửa</a:t>
            </a:r>
            <a:r>
              <a:rPr lang="en-US" sz="3500" dirty="0" smtClean="0">
                <a:solidFill>
                  <a:srgbClr val="FF0000"/>
                </a:solidFill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</a:rPr>
              <a:t>lại</a:t>
            </a:r>
            <a:r>
              <a:rPr lang="en-US" sz="3500" dirty="0" smtClean="0">
                <a:solidFill>
                  <a:srgbClr val="FF0000"/>
                </a:solidFill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</a:rPr>
              <a:t>những</a:t>
            </a:r>
            <a:r>
              <a:rPr lang="en-US" sz="3500" dirty="0" smtClean="0">
                <a:solidFill>
                  <a:srgbClr val="FF0000"/>
                </a:solidFill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</a:rPr>
              <a:t>từ</a:t>
            </a:r>
            <a:r>
              <a:rPr lang="en-US" sz="3500" dirty="0" smtClean="0">
                <a:solidFill>
                  <a:srgbClr val="FF0000"/>
                </a:solidFill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</a:rPr>
              <a:t>viết</a:t>
            </a:r>
            <a:r>
              <a:rPr lang="en-US" sz="3500" dirty="0" smtClean="0">
                <a:solidFill>
                  <a:srgbClr val="FF0000"/>
                </a:solidFill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</a:rPr>
              <a:t>sai</a:t>
            </a:r>
            <a:r>
              <a:rPr lang="en-US" sz="3500" dirty="0" smtClean="0">
                <a:solidFill>
                  <a:srgbClr val="FF0000"/>
                </a:solidFill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</a:rPr>
              <a:t>chính</a:t>
            </a:r>
            <a:r>
              <a:rPr lang="en-US" sz="3500" dirty="0" smtClean="0">
                <a:solidFill>
                  <a:srgbClr val="FF0000"/>
                </a:solidFill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</a:rPr>
              <a:t>tả</a:t>
            </a:r>
            <a:r>
              <a:rPr lang="en-US" sz="3500" dirty="0" smtClean="0">
                <a:solidFill>
                  <a:srgbClr val="FF0000"/>
                </a:solidFill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</a:rPr>
              <a:t>sau</a:t>
            </a:r>
            <a:r>
              <a:rPr lang="en-US" sz="3500" dirty="0" smtClean="0">
                <a:solidFill>
                  <a:srgbClr val="FF0000"/>
                </a:solidFill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</a:rPr>
              <a:t>cho</a:t>
            </a:r>
            <a:r>
              <a:rPr lang="en-US" sz="3500" dirty="0" smtClean="0">
                <a:solidFill>
                  <a:srgbClr val="FF0000"/>
                </a:solidFill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</a:rPr>
              <a:t>đúng</a:t>
            </a:r>
            <a:r>
              <a:rPr lang="en-US" sz="3500" dirty="0" smtClean="0">
                <a:solidFill>
                  <a:srgbClr val="FF0000"/>
                </a:solidFill>
              </a:rPr>
              <a:t>.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4166" y="2590800"/>
            <a:ext cx="3802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-&gt; </a:t>
            </a:r>
            <a:r>
              <a:rPr lang="en-US" sz="4000" dirty="0" err="1" smtClean="0">
                <a:solidFill>
                  <a:srgbClr val="FF0000"/>
                </a:solidFill>
              </a:rPr>
              <a:t>lượn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quanh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9119" y="3585066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bác</a:t>
            </a:r>
            <a:r>
              <a:rPr lang="en-US" sz="4000" dirty="0" smtClean="0"/>
              <a:t> </a:t>
            </a:r>
            <a:r>
              <a:rPr lang="en-US" sz="4000" dirty="0" err="1" smtClean="0"/>
              <a:t>ngác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42719" y="3620869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</a:rPr>
              <a:t>-&gt; </a:t>
            </a:r>
            <a:r>
              <a:rPr lang="en-US" sz="4000" dirty="0" err="1" smtClean="0">
                <a:solidFill>
                  <a:srgbClr val="0000CC"/>
                </a:solidFill>
              </a:rPr>
              <a:t>bát</a:t>
            </a:r>
            <a:r>
              <a:rPr lang="en-US" sz="4000" dirty="0" smtClean="0">
                <a:solidFill>
                  <a:srgbClr val="0000CC"/>
                </a:solidFill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</a:rPr>
              <a:t>ngát</a:t>
            </a:r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5703" y="4539863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</a:t>
            </a:r>
            <a:r>
              <a:rPr lang="en-US" sz="4000" dirty="0" err="1" smtClean="0"/>
              <a:t>hên</a:t>
            </a:r>
            <a:r>
              <a:rPr lang="en-US" sz="4000" dirty="0" smtClean="0"/>
              <a:t> </a:t>
            </a:r>
            <a:r>
              <a:rPr lang="en-US" sz="4000" dirty="0" err="1" smtClean="0"/>
              <a:t>đồi</a:t>
            </a:r>
            <a:endParaRPr 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90319" y="453214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6600CC"/>
                </a:solidFill>
              </a:rPr>
              <a:t>-&gt; </a:t>
            </a:r>
            <a:r>
              <a:rPr lang="en-US" sz="4000" dirty="0" err="1" smtClean="0">
                <a:solidFill>
                  <a:srgbClr val="6600CC"/>
                </a:solidFill>
              </a:rPr>
              <a:t>trên</a:t>
            </a:r>
            <a:r>
              <a:rPr lang="en-US" sz="4000" dirty="0" smtClean="0">
                <a:solidFill>
                  <a:srgbClr val="6600CC"/>
                </a:solidFill>
              </a:rPr>
              <a:t> </a:t>
            </a:r>
            <a:r>
              <a:rPr lang="en-US" sz="4000" dirty="0" err="1" smtClean="0">
                <a:solidFill>
                  <a:srgbClr val="6600CC"/>
                </a:solidFill>
              </a:rPr>
              <a:t>đồi</a:t>
            </a:r>
            <a:endParaRPr lang="en-US" sz="4000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4578584" y="117568"/>
            <a:ext cx="7369735" cy="208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Thứ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Ba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ngày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12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tháng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10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năm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2024</a:t>
            </a:r>
          </a:p>
          <a:p>
            <a:pPr algn="ctr">
              <a:spcBef>
                <a:spcPct val="50000"/>
              </a:spcBef>
            </a:pPr>
            <a:r>
              <a:rPr lang="en-US" sz="3500" b="1" u="sng" dirty="0" err="1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Tiếng</a:t>
            </a:r>
            <a:r>
              <a:rPr lang="en-US" sz="3500" b="1" u="sng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500" b="1" u="sng" dirty="0" err="1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Việt</a:t>
            </a:r>
            <a:endParaRPr lang="en-US" sz="3500" b="1" dirty="0" smtClean="0">
              <a:solidFill>
                <a:srgbClr val="0000FF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1719" y="16764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>
                <a:solidFill>
                  <a:srgbClr val="FF0066"/>
                </a:solidFill>
              </a:rPr>
              <a:t>Bài</a:t>
            </a:r>
            <a:r>
              <a:rPr lang="en-US" sz="4000" u="sng" dirty="0" smtClean="0">
                <a:solidFill>
                  <a:srgbClr val="FF0066"/>
                </a:solidFill>
              </a:rPr>
              <a:t> 17</a:t>
            </a:r>
            <a:r>
              <a:rPr lang="en-US" sz="4000" dirty="0" smtClean="0">
                <a:solidFill>
                  <a:srgbClr val="FF0066"/>
                </a:solidFill>
              </a:rPr>
              <a:t>: </a:t>
            </a:r>
            <a:r>
              <a:rPr lang="en-US" sz="4000" dirty="0" err="1" smtClean="0">
                <a:solidFill>
                  <a:srgbClr val="FF0066"/>
                </a:solidFill>
              </a:rPr>
              <a:t>Ngưỡng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</a:rPr>
              <a:t>cửa</a:t>
            </a:r>
            <a:r>
              <a:rPr lang="en-US" sz="4000" dirty="0" smtClean="0">
                <a:solidFill>
                  <a:srgbClr val="FF0066"/>
                </a:solidFill>
              </a:rPr>
              <a:t> (</a:t>
            </a:r>
            <a:r>
              <a:rPr lang="en-US" sz="4000" dirty="0" err="1" smtClean="0">
                <a:solidFill>
                  <a:srgbClr val="FF0066"/>
                </a:solidFill>
              </a:rPr>
              <a:t>tiết</a:t>
            </a:r>
            <a:r>
              <a:rPr lang="en-US" sz="4000" dirty="0" smtClean="0">
                <a:solidFill>
                  <a:srgbClr val="FF0066"/>
                </a:solidFill>
              </a:rPr>
              <a:t> 3)</a:t>
            </a:r>
            <a:endParaRPr lang="en-US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5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" y="1"/>
            <a:ext cx="16253460" cy="9180407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487145" y="390049"/>
            <a:ext cx="15302349" cy="8326299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kern="0" dirty="0">
              <a:solidFill>
                <a:prstClr val="white"/>
              </a:solidFill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4A73DACA-13AD-4D7B-A558-927044A573B7}"/>
              </a:ext>
            </a:extLst>
          </p:cNvPr>
          <p:cNvSpPr/>
          <p:nvPr/>
        </p:nvSpPr>
        <p:spPr>
          <a:xfrm>
            <a:off x="561553" y="508447"/>
            <a:ext cx="15153533" cy="8075312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kern="0">
              <a:solidFill>
                <a:prstClr val="white"/>
              </a:solidFill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5" name="Google Shape;138;p9">
            <a:extLst>
              <a:ext uri="{FF2B5EF4-FFF2-40B4-BE49-F238E27FC236}">
                <a16:creationId xmlns:a16="http://schemas.microsoft.com/office/drawing/2014/main" id="{86E6A886-8710-4928-A82C-5609EF41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481" y="349389"/>
            <a:ext cx="14874215" cy="879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0;p9">
            <a:extLst>
              <a:ext uri="{FF2B5EF4-FFF2-40B4-BE49-F238E27FC236}">
                <a16:creationId xmlns:a16="http://schemas.microsoft.com/office/drawing/2014/main" id="{A350309F-9B6C-4070-9424-D639681E2F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540" y="1211627"/>
            <a:ext cx="1752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4;p9">
            <a:extLst>
              <a:ext uri="{FF2B5EF4-FFF2-40B4-BE49-F238E27FC236}">
                <a16:creationId xmlns:a16="http://schemas.microsoft.com/office/drawing/2014/main" id="{0C2A6F23-3824-4ABF-AE68-E13B0DE97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8115" y="668626"/>
            <a:ext cx="4268051" cy="181960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1128480" y="1137659"/>
            <a:ext cx="3840427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1.Nghe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267" b="1" kern="0" dirty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– </a:t>
            </a:r>
            <a:r>
              <a:rPr lang="en-US" sz="4267" b="1" kern="0" dirty="0" err="1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endParaRPr sz="4267" b="1" kern="0" dirty="0">
              <a:solidFill>
                <a:srgbClr val="D14B6C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75DEAD-A2AA-4ED5-B251-4B7F291C8A93}"/>
              </a:ext>
            </a:extLst>
          </p:cNvPr>
          <p:cNvSpPr/>
          <p:nvPr/>
        </p:nvSpPr>
        <p:spPr>
          <a:xfrm>
            <a:off x="1926317" y="2035256"/>
            <a:ext cx="1171900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4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(Trích)</a:t>
            </a:r>
          </a:p>
          <a:p>
            <a:pPr lvl="0" algn="ctr">
              <a:buClr>
                <a:srgbClr val="000000"/>
              </a:buClr>
            </a:pPr>
            <a:r>
              <a:rPr lang="vi-VN" sz="4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yêu đồ đạc trong nhà</a:t>
            </a:r>
          </a:p>
          <a:p>
            <a:pPr lvl="0" algn="ctr">
              <a:buClr>
                <a:srgbClr val="000000"/>
              </a:buClr>
            </a:pPr>
            <a:r>
              <a:rPr lang="vi-VN" sz="4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em trò chuyện như là bạn thân.</a:t>
            </a:r>
          </a:p>
          <a:p>
            <a:pPr lvl="0" algn="ctr">
              <a:buClr>
                <a:srgbClr val="000000"/>
              </a:buClr>
            </a:pPr>
            <a:r>
              <a:rPr lang="vi-VN" sz="4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Cái bàn kể chuyện rừng xanh</a:t>
            </a:r>
          </a:p>
          <a:p>
            <a:pPr lvl="0" algn="ctr">
              <a:buClr>
                <a:srgbClr val="000000"/>
              </a:buClr>
            </a:pPr>
            <a:r>
              <a:rPr lang="vi-VN" sz="4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 nan mang đến gió lành trời xa.</a:t>
            </a:r>
          </a:p>
          <a:p>
            <a:pPr lvl="0" algn="ctr">
              <a:buClr>
                <a:srgbClr val="000000"/>
              </a:buClr>
            </a:pPr>
            <a:r>
              <a:rPr lang="vi-VN" sz="4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 hồ giọng nói thiết tha</a:t>
            </a:r>
          </a:p>
          <a:p>
            <a:pPr lvl="0" algn="ctr">
              <a:buClr>
                <a:srgbClr val="000000"/>
              </a:buClr>
            </a:pPr>
            <a:r>
              <a:rPr lang="vi-VN" sz="4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 em ngày tháng thường là trôi mau.</a:t>
            </a:r>
          </a:p>
          <a:p>
            <a:pPr lvl="0" algn="ctr">
              <a:buClr>
                <a:srgbClr val="000000"/>
              </a:buClr>
            </a:pPr>
            <a:r>
              <a:rPr lang="vi-VN" sz="4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Ngọn đèn sáng giữa trời khuya</a:t>
            </a:r>
          </a:p>
          <a:p>
            <a:pPr lvl="0" algn="ctr">
              <a:buClr>
                <a:srgbClr val="000000"/>
              </a:buClr>
            </a:pPr>
            <a:r>
              <a:rPr lang="vi-VN" sz="4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 ngôi sao nhỏ gọi về niềm vui.</a:t>
            </a:r>
          </a:p>
          <a:p>
            <a:pPr lvl="0" algn="r">
              <a:buClr>
                <a:srgbClr val="000000"/>
              </a:buClr>
            </a:pPr>
            <a:r>
              <a:rPr lang="vi-VN" sz="4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(Phan Thị Thanh Nhàn)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5DB79-9A25-4D9A-9F30-47F23EF0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829" y="863102"/>
            <a:ext cx="6722439" cy="1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0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533362" y="539507"/>
            <a:ext cx="382508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eaLnBrk="1" fontAlgn="auto" hangingPunct="1">
              <a:spcBef>
                <a:spcPts val="4000"/>
              </a:spcBef>
              <a:spcAft>
                <a:spcPts val="0"/>
              </a:spcAft>
              <a:defRPr/>
            </a:pPr>
            <a:r>
              <a:rPr lang="en-US" sz="3733" b="1">
                <a:solidFill>
                  <a:srgbClr val="FFFF00"/>
                </a:solidFill>
                <a:latin typeface="HP001 4 hàng" panose="020B0603050302020204" pitchFamily="34" charset="0"/>
              </a:rPr>
              <a:t>Đồ đạc trong nhà</a:t>
            </a:r>
            <a:endParaRPr lang="en-US" sz="3733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6106574" y="1293549"/>
            <a:ext cx="577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82588" algn="just">
              <a:spcAft>
                <a:spcPts val="667"/>
              </a:spcAft>
            </a:pP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(Tǟí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ε)</a:t>
            </a:r>
            <a:endParaRPr lang="vi-VN" sz="32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2134752" y="2060679"/>
            <a:ext cx="577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82588" algn="just">
              <a:spcAft>
                <a:spcPts val="667"/>
              </a:spcAft>
            </a:pP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lang="vi-VN" sz="32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1254915" y="2757407"/>
            <a:ext cx="868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82588" algn="just">
              <a:spcAft>
                <a:spcPts val="667"/>
              </a:spcAft>
            </a:pP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em Ǉrò εuΐİn ηư là bạn κân.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2034200" y="3502869"/>
            <a:ext cx="8333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82588" algn="just">
              <a:spcAft>
                <a:spcPts val="667"/>
              </a:spcAft>
            </a:pP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bàn 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ΓϜ ε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ǟừng xa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endParaRPr lang="vi-VN" sz="32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367185" y="4192192"/>
            <a:ext cx="846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82588" algn="just">
              <a:spcAft>
                <a:spcPts val="667"/>
              </a:spcAft>
            </a:pP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wan jang 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gió là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 xa.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2134750" y="4924552"/>
            <a:ext cx="577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82588" algn="just">
              <a:spcAft>
                <a:spcPts val="667"/>
              </a:spcAft>
            </a:pP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 hồ giŧg wĀ 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κΗ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367184" y="5630525"/>
            <a:ext cx="9000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82588" algn="just">
              <a:spcAft>
                <a:spcPts val="667"/>
              </a:spcAft>
            </a:pP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Nǖắc em wgày κáng κưŊg là Ǉrċ jau.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2134750" y="6310917"/>
            <a:ext cx="931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82588" algn="just">
              <a:spcAft>
                <a:spcPts val="667"/>
              </a:spcAft>
            </a:pPr>
            <a:r>
              <a:rPr lang="pt-B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Ngŧ 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pt-B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sáng giữa ǇrƟ 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pt-B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lang="vi-VN" sz="32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39201-BB56-4612-86C5-7300F4521CC7}"/>
              </a:ext>
            </a:extLst>
          </p:cNvPr>
          <p:cNvSpPr txBox="1"/>
          <p:nvPr/>
        </p:nvSpPr>
        <p:spPr>
          <a:xfrm>
            <a:off x="1367185" y="7026627"/>
            <a:ext cx="931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82588" algn="just">
              <a:spcAft>
                <a:spcPts val="667"/>
              </a:spcAft>
            </a:pP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 wgċ sao 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gĊ 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58C58-B8AF-43FA-B656-FAC6ADD71ABF}"/>
              </a:ext>
            </a:extLst>
          </p:cNvPr>
          <p:cNvSpPr txBox="1"/>
          <p:nvPr/>
        </p:nvSpPr>
        <p:spPr>
          <a:xfrm>
            <a:off x="6501949" y="7742338"/>
            <a:ext cx="931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82588" algn="just">
              <a:spcAft>
                <a:spcPts val="667"/>
              </a:spcAft>
            </a:pPr>
            <a:r>
              <a:rPr lang="vi-VN" sz="32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Thị Tha</a:t>
            </a:r>
            <a:r>
              <a:rPr lang="el-GR" sz="32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32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Nǖàn) </a:t>
            </a:r>
            <a:endParaRPr lang="vi-VN" sz="32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73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365919" y="533400"/>
            <a:ext cx="7086039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tập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a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hoặc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b</a:t>
            </a:r>
            <a:endParaRPr sz="4267" b="1" kern="0" dirty="0">
              <a:solidFill>
                <a:srgbClr val="D14B6C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C9DC9-9E9B-4A58-8929-54D1F2C0D1C1}"/>
              </a:ext>
            </a:extLst>
          </p:cNvPr>
          <p:cNvSpPr txBox="1"/>
          <p:nvPr/>
        </p:nvSpPr>
        <p:spPr>
          <a:xfrm>
            <a:off x="1127919" y="1524000"/>
            <a:ext cx="1379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vật, hoạt động có tiếng chứa iêu hoặc ươu.</a:t>
            </a:r>
            <a:b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D14827-6702-4069-B926-5106EBE64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48"/>
          <a:stretch/>
        </p:blipFill>
        <p:spPr>
          <a:xfrm>
            <a:off x="2651919" y="2493496"/>
            <a:ext cx="3657600" cy="502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6E0454-F633-4CCD-BB67-373E068ABAF9}"/>
              </a:ext>
            </a:extLst>
          </p:cNvPr>
          <p:cNvSpPr txBox="1"/>
          <p:nvPr/>
        </p:nvSpPr>
        <p:spPr>
          <a:xfrm>
            <a:off x="7451957" y="4191000"/>
            <a:ext cx="3048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ơu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D14827-6702-4069-B926-5106EBE64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9" r="59055"/>
          <a:stretch/>
        </p:blipFill>
        <p:spPr>
          <a:xfrm>
            <a:off x="3566319" y="3237292"/>
            <a:ext cx="3198949" cy="50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EB1D2A-0FD9-412E-89C4-A8031EF03403}"/>
              </a:ext>
            </a:extLst>
          </p:cNvPr>
          <p:cNvSpPr txBox="1"/>
          <p:nvPr/>
        </p:nvSpPr>
        <p:spPr>
          <a:xfrm>
            <a:off x="7725083" y="5149879"/>
            <a:ext cx="2917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66"/>
                </a:solidFill>
              </a:rPr>
              <a:t>chim khướu</a:t>
            </a:r>
            <a:endParaRPr 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C9DC9-9E9B-4A58-8929-54D1F2C0D1C1}"/>
              </a:ext>
            </a:extLst>
          </p:cNvPr>
          <p:cNvSpPr txBox="1"/>
          <p:nvPr/>
        </p:nvSpPr>
        <p:spPr>
          <a:xfrm>
            <a:off x="1127919" y="1524000"/>
            <a:ext cx="1379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vật, hoạt động có tiếng chứa iêu hoặc ươu.</a:t>
            </a:r>
            <a:b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1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518319" y="591889"/>
            <a:ext cx="7086039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tập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a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hoặc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b</a:t>
            </a:r>
            <a:endParaRPr sz="4267" b="1" kern="0" dirty="0">
              <a:solidFill>
                <a:srgbClr val="D14B6C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800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D14827-6702-4069-B926-5106EBE64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0" r="37437"/>
          <a:stretch/>
        </p:blipFill>
        <p:spPr>
          <a:xfrm>
            <a:off x="2499519" y="3237292"/>
            <a:ext cx="4572000" cy="502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66322E-25CC-4D67-AA40-1E637D69B5B5}"/>
              </a:ext>
            </a:extLst>
          </p:cNvPr>
          <p:cNvSpPr/>
          <p:nvPr/>
        </p:nvSpPr>
        <p:spPr>
          <a:xfrm>
            <a:off x="7658066" y="4387334"/>
            <a:ext cx="25641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4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C9DC9-9E9B-4A58-8929-54D1F2C0D1C1}"/>
              </a:ext>
            </a:extLst>
          </p:cNvPr>
          <p:cNvSpPr txBox="1"/>
          <p:nvPr/>
        </p:nvSpPr>
        <p:spPr>
          <a:xfrm>
            <a:off x="1127919" y="1524000"/>
            <a:ext cx="1379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vật, hoạt động có tiếng chứa iêu hoặc ươu.</a:t>
            </a:r>
            <a:b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365919" y="591889"/>
            <a:ext cx="7086039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tập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a </a:t>
            </a:r>
            <a:r>
              <a:rPr lang="en-US" sz="4267" b="1" kern="0" dirty="0" err="1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hoặc</a:t>
            </a:r>
            <a:r>
              <a:rPr lang="en-US" sz="4267" b="1" kern="0" dirty="0" smtClean="0">
                <a:solidFill>
                  <a:srgbClr val="D14B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b</a:t>
            </a:r>
            <a:endParaRPr sz="4267" b="1" kern="0" dirty="0">
              <a:solidFill>
                <a:srgbClr val="D14B6C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031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10053</TotalTime>
  <Words>451</Words>
  <Application>Microsoft Office PowerPoint</Application>
  <PresentationFormat>Custom</PresentationFormat>
  <Paragraphs>68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 Unicode MS</vt:lpstr>
      <vt:lpstr>宋体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Windows User</cp:lastModifiedBy>
  <cp:revision>1152</cp:revision>
  <dcterms:created xsi:type="dcterms:W3CDTF">2008-09-09T22:52:10Z</dcterms:created>
  <dcterms:modified xsi:type="dcterms:W3CDTF">2024-11-11T22:37:25Z</dcterms:modified>
</cp:coreProperties>
</file>