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71" r:id="rId2"/>
    <p:sldId id="273" r:id="rId3"/>
    <p:sldId id="272" r:id="rId4"/>
    <p:sldId id="293" r:id="rId5"/>
    <p:sldId id="257" r:id="rId6"/>
    <p:sldId id="278" r:id="rId7"/>
    <p:sldId id="310" r:id="rId8"/>
    <p:sldId id="311" r:id="rId9"/>
    <p:sldId id="258" r:id="rId10"/>
    <p:sldId id="312" r:id="rId11"/>
    <p:sldId id="317" r:id="rId12"/>
    <p:sldId id="316" r:id="rId13"/>
    <p:sldId id="292" r:id="rId14"/>
    <p:sldId id="274" r:id="rId15"/>
  </p:sldIdLst>
  <p:sldSz cx="18288000" cy="10287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EA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312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6E278D-2B4A-4768-B93E-CF2631049572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FA1525-FDCB-42A6-AD68-A859F373F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10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A1525-FDCB-42A6-AD68-A859F373F06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04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FA1525-FDCB-42A6-AD68-A859F373F0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5381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FA1525-FDCB-42A6-AD68-A859F373F0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4909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FA1525-FDCB-42A6-AD68-A859F373F0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8391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7.png"/><Relationship Id="rId7" Type="http://schemas.openxmlformats.org/officeDocument/2006/relationships/image" Target="../media/image4.png"/><Relationship Id="rId12" Type="http://schemas.openxmlformats.org/officeDocument/2006/relationships/image" Target="../media/image15.svg"/><Relationship Id="rId17" Type="http://schemas.openxmlformats.org/officeDocument/2006/relationships/image" Target="../media/image9.png"/><Relationship Id="rId2" Type="http://schemas.openxmlformats.org/officeDocument/2006/relationships/image" Target="../media/image2.png"/><Relationship Id="rId16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7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svg"/><Relationship Id="rId13" Type="http://schemas.openxmlformats.org/officeDocument/2006/relationships/image" Target="../media/image8.png"/><Relationship Id="rId3" Type="http://schemas.openxmlformats.org/officeDocument/2006/relationships/image" Target="../media/image4.png"/><Relationship Id="rId12" Type="http://schemas.openxmlformats.org/officeDocument/2006/relationships/image" Target="../media/image170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.png"/><Relationship Id="rId15" Type="http://schemas.openxmlformats.org/officeDocument/2006/relationships/image" Target="../media/image35.png"/><Relationship Id="rId10" Type="http://schemas.openxmlformats.org/officeDocument/2006/relationships/image" Target="../media/image130.svg"/><Relationship Id="rId9" Type="http://schemas.openxmlformats.org/officeDocument/2006/relationships/image" Target="../media/image5.png"/><Relationship Id="rId14" Type="http://schemas.openxmlformats.org/officeDocument/2006/relationships/image" Target="../media/image190.svg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8.png"/><Relationship Id="rId3" Type="http://schemas.openxmlformats.org/officeDocument/2006/relationships/image" Target="../media/image18.png"/><Relationship Id="rId21" Type="http://schemas.openxmlformats.org/officeDocument/2006/relationships/image" Target="../media/image4.png"/><Relationship Id="rId12" Type="http://schemas.openxmlformats.org/officeDocument/2006/relationships/image" Target="../media/image13.svg"/><Relationship Id="rId25" Type="http://schemas.openxmlformats.org/officeDocument/2006/relationships/image" Target="../media/image22.png"/><Relationship Id="rId2" Type="http://schemas.openxmlformats.org/officeDocument/2006/relationships/image" Target="../media/image17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21.png"/><Relationship Id="rId23" Type="http://schemas.openxmlformats.org/officeDocument/2006/relationships/image" Target="../media/image20.png"/><Relationship Id="rId19" Type="http://schemas.openxmlformats.org/officeDocument/2006/relationships/image" Target="../media/image12.svg"/><Relationship Id="rId10" Type="http://schemas.openxmlformats.org/officeDocument/2006/relationships/image" Target="../media/image11.svg"/><Relationship Id="rId22" Type="http://schemas.openxmlformats.org/officeDocument/2006/relationships/image" Target="../media/image5.png"/><Relationship Id="rId14" Type="http://schemas.openxmlformats.org/officeDocument/2006/relationships/image" Target="../media/image21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svg"/><Relationship Id="rId13" Type="http://schemas.openxmlformats.org/officeDocument/2006/relationships/image" Target="../media/image8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12" Type="http://schemas.openxmlformats.org/officeDocument/2006/relationships/image" Target="../media/image170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0.png"/><Relationship Id="rId20" Type="http://schemas.openxmlformats.org/officeDocument/2006/relationships/image" Target="../media/image21.sv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.png"/><Relationship Id="rId15" Type="http://schemas.openxmlformats.org/officeDocument/2006/relationships/image" Target="../media/image35.png"/><Relationship Id="rId10" Type="http://schemas.openxmlformats.org/officeDocument/2006/relationships/image" Target="../media/image130.svg"/><Relationship Id="rId9" Type="http://schemas.openxmlformats.org/officeDocument/2006/relationships/image" Target="../media/image5.png"/><Relationship Id="rId14" Type="http://schemas.openxmlformats.org/officeDocument/2006/relationships/image" Target="../media/image190.svg"/><Relationship Id="rId22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svg"/><Relationship Id="rId13" Type="http://schemas.openxmlformats.org/officeDocument/2006/relationships/image" Target="../media/image11.svg"/><Relationship Id="rId18" Type="http://schemas.openxmlformats.org/officeDocument/2006/relationships/image" Target="../media/image39.png"/><Relationship Id="rId12" Type="http://schemas.openxmlformats.org/officeDocument/2006/relationships/image" Target="../media/image4.png"/><Relationship Id="rId17" Type="http://schemas.openxmlformats.org/officeDocument/2006/relationships/image" Target="../media/image15.svg"/><Relationship Id="rId2" Type="http://schemas.openxmlformats.org/officeDocument/2006/relationships/image" Target="../media/image11.png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8.png"/><Relationship Id="rId6" Type="http://schemas.openxmlformats.org/officeDocument/2006/relationships/image" Target="../media/image51.svg"/><Relationship Id="rId15" Type="http://schemas.openxmlformats.org/officeDocument/2006/relationships/image" Target="../media/image13.svg"/><Relationship Id="rId49" Type="http://schemas.openxmlformats.org/officeDocument/2006/relationships/image" Target="../media/image92.svg"/><Relationship Id="rId10" Type="http://schemas.openxmlformats.org/officeDocument/2006/relationships/image" Target="../media/image2.png"/><Relationship Id="rId9" Type="http://schemas.openxmlformats.org/officeDocument/2006/relationships/image" Target="../media/image35.png"/><Relationship Id="rId4" Type="http://schemas.openxmlformats.org/officeDocument/2006/relationships/image" Target="../media/image31.svg"/><Relationship Id="rId1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7.png"/><Relationship Id="rId7" Type="http://schemas.openxmlformats.org/officeDocument/2006/relationships/image" Target="../media/image4.png"/><Relationship Id="rId12" Type="http://schemas.openxmlformats.org/officeDocument/2006/relationships/image" Target="../media/image15.svg"/><Relationship Id="rId17" Type="http://schemas.openxmlformats.org/officeDocument/2006/relationships/image" Target="../media/image9.png"/><Relationship Id="rId2" Type="http://schemas.openxmlformats.org/officeDocument/2006/relationships/image" Target="../media/image2.png"/><Relationship Id="rId16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7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5.png"/><Relationship Id="rId18" Type="http://schemas.openxmlformats.org/officeDocument/2006/relationships/image" Target="../media/image17.svg"/><Relationship Id="rId21" Type="http://schemas.openxmlformats.org/officeDocument/2006/relationships/image" Target="../media/image12.png"/><Relationship Id="rId12" Type="http://schemas.openxmlformats.org/officeDocument/2006/relationships/image" Target="../media/image11.svg"/><Relationship Id="rId2" Type="http://schemas.openxmlformats.org/officeDocument/2006/relationships/image" Target="../media/image2.pn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.png"/><Relationship Id="rId5" Type="http://schemas.openxmlformats.org/officeDocument/2006/relationships/image" Target="../media/image10.png"/><Relationship Id="rId15" Type="http://schemas.openxmlformats.org/officeDocument/2006/relationships/image" Target="../media/image7.png"/><Relationship Id="rId10" Type="http://schemas.openxmlformats.org/officeDocument/2006/relationships/image" Target="../media/image9.svg"/><Relationship Id="rId19" Type="http://schemas.openxmlformats.org/officeDocument/2006/relationships/image" Target="../media/image8.png"/><Relationship Id="rId4" Type="http://schemas.openxmlformats.org/officeDocument/2006/relationships/image" Target="../media/image3.svg"/><Relationship Id="rId9" Type="http://schemas.openxmlformats.org/officeDocument/2006/relationships/image" Target="../media/image11.png"/><Relationship Id="rId14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3.svg"/><Relationship Id="rId18" Type="http://schemas.microsoft.com/office/2007/relationships/hdphoto" Target="../media/hdphoto2.wdp"/><Relationship Id="rId12" Type="http://schemas.openxmlformats.org/officeDocument/2006/relationships/image" Target="../media/image5.png"/><Relationship Id="rId17" Type="http://schemas.openxmlformats.org/officeDocument/2006/relationships/image" Target="../media/image16.png"/><Relationship Id="rId2" Type="http://schemas.openxmlformats.org/officeDocument/2006/relationships/image" Target="../media/image11.png"/><Relationship Id="rId16" Type="http://schemas.microsoft.com/office/2007/relationships/hdphoto" Target="../media/hdphoto1.wdp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1.svg"/><Relationship Id="rId15" Type="http://schemas.openxmlformats.org/officeDocument/2006/relationships/image" Target="../media/image15.png"/><Relationship Id="rId10" Type="http://schemas.openxmlformats.org/officeDocument/2006/relationships/image" Target="../media/image4.png"/><Relationship Id="rId9" Type="http://schemas.openxmlformats.org/officeDocument/2006/relationships/image" Target="../media/image13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0.png"/><Relationship Id="rId8" Type="http://schemas.openxmlformats.org/officeDocument/2006/relationships/image" Target="../media/image7.svg"/><Relationship Id="rId3" Type="http://schemas.openxmlformats.org/officeDocument/2006/relationships/image" Target="../media/image18.png"/><Relationship Id="rId21" Type="http://schemas.openxmlformats.org/officeDocument/2006/relationships/image" Target="../media/image4.png"/><Relationship Id="rId12" Type="http://schemas.openxmlformats.org/officeDocument/2006/relationships/image" Target="../media/image13.svg"/><Relationship Id="rId25" Type="http://schemas.openxmlformats.org/officeDocument/2006/relationships/image" Target="../media/image22.png"/><Relationship Id="rId2" Type="http://schemas.openxmlformats.org/officeDocument/2006/relationships/image" Target="../media/image17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21.png"/><Relationship Id="rId23" Type="http://schemas.openxmlformats.org/officeDocument/2006/relationships/image" Target="../media/image20.png"/><Relationship Id="rId28" Type="http://schemas.openxmlformats.org/officeDocument/2006/relationships/image" Target="../media/image9.svg"/><Relationship Id="rId19" Type="http://schemas.openxmlformats.org/officeDocument/2006/relationships/image" Target="../media/image12.svg"/><Relationship Id="rId10" Type="http://schemas.openxmlformats.org/officeDocument/2006/relationships/image" Target="../media/image11.svg"/><Relationship Id="rId22" Type="http://schemas.openxmlformats.org/officeDocument/2006/relationships/image" Target="../media/image5.png"/><Relationship Id="rId14" Type="http://schemas.openxmlformats.org/officeDocument/2006/relationships/image" Target="../media/image21.svg"/><Relationship Id="rId27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svg"/><Relationship Id="rId13" Type="http://schemas.openxmlformats.org/officeDocument/2006/relationships/image" Target="../media/image8.png"/><Relationship Id="rId3" Type="http://schemas.openxmlformats.org/officeDocument/2006/relationships/image" Target="../media/image4.png"/><Relationship Id="rId21" Type="http://schemas.openxmlformats.org/officeDocument/2006/relationships/image" Target="NULL"/><Relationship Id="rId12" Type="http://schemas.openxmlformats.org/officeDocument/2006/relationships/image" Target="../media/image170.sv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6" Type="http://schemas.microsoft.com/office/2007/relationships/hdphoto" Target="../media/hdphoto3.wdp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.png"/><Relationship Id="rId15" Type="http://schemas.openxmlformats.org/officeDocument/2006/relationships/image" Target="../media/image23.png"/><Relationship Id="rId23" Type="http://schemas.microsoft.com/office/2007/relationships/hdphoto" Target="../media/hdphoto4.wdp"/><Relationship Id="rId10" Type="http://schemas.openxmlformats.org/officeDocument/2006/relationships/image" Target="../media/image130.svg"/><Relationship Id="rId9" Type="http://schemas.openxmlformats.org/officeDocument/2006/relationships/image" Target="../media/image5.png"/><Relationship Id="rId14" Type="http://schemas.openxmlformats.org/officeDocument/2006/relationships/image" Target="../media/image190.svg"/><Relationship Id="rId22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svg"/><Relationship Id="rId13" Type="http://schemas.openxmlformats.org/officeDocument/2006/relationships/image" Target="../media/image27.png"/><Relationship Id="rId12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9.png"/><Relationship Id="rId45" Type="http://schemas.openxmlformats.org/officeDocument/2006/relationships/image" Target="../media/image188.svg"/><Relationship Id="rId10" Type="http://schemas.openxmlformats.org/officeDocument/2006/relationships/image" Target="../media/image130.svg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png"/><Relationship Id="rId3" Type="http://schemas.openxmlformats.org/officeDocument/2006/relationships/image" Target="../media/image7.png"/><Relationship Id="rId12" Type="http://schemas.openxmlformats.org/officeDocument/2006/relationships/image" Target="../media/image170.svg"/><Relationship Id="rId17" Type="http://schemas.microsoft.com/office/2007/relationships/hdphoto" Target="../media/hdphoto5.wdp"/><Relationship Id="rId2" Type="http://schemas.openxmlformats.org/officeDocument/2006/relationships/image" Target="../media/image9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28.png"/><Relationship Id="rId14" Type="http://schemas.openxmlformats.org/officeDocument/2006/relationships/image" Target="../media/image190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svg"/><Relationship Id="rId18" Type="http://schemas.microsoft.com/office/2007/relationships/hdphoto" Target="../media/hdphoto6.wdp"/><Relationship Id="rId3" Type="http://schemas.openxmlformats.org/officeDocument/2006/relationships/image" Target="../media/image4.png"/><Relationship Id="rId12" Type="http://schemas.openxmlformats.org/officeDocument/2006/relationships/image" Target="../media/image170.sv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.png"/><Relationship Id="rId15" Type="http://schemas.openxmlformats.org/officeDocument/2006/relationships/image" Target="../media/image7.png"/><Relationship Id="rId10" Type="http://schemas.openxmlformats.org/officeDocument/2006/relationships/image" Target="../media/image130.svg"/><Relationship Id="rId19" Type="http://schemas.openxmlformats.org/officeDocument/2006/relationships/image" Target="../media/image31.png"/><Relationship Id="rId9" Type="http://schemas.openxmlformats.org/officeDocument/2006/relationships/image" Target="../media/image5.png"/><Relationship Id="rId14" Type="http://schemas.openxmlformats.org/officeDocument/2006/relationships/image" Target="../media/image19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svg"/><Relationship Id="rId13" Type="http://schemas.openxmlformats.org/officeDocument/2006/relationships/image" Target="../media/image32.png"/><Relationship Id="rId12" Type="http://schemas.openxmlformats.org/officeDocument/2006/relationships/image" Target="../media/image1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8.png"/><Relationship Id="rId15" Type="http://schemas.openxmlformats.org/officeDocument/2006/relationships/image" Target="../media/image34.png"/><Relationship Id="rId10" Type="http://schemas.openxmlformats.org/officeDocument/2006/relationships/image" Target="../media/image17.png"/><Relationship Id="rId9" Type="http://schemas.openxmlformats.org/officeDocument/2006/relationships/image" Target="../media/image26.png"/><Relationship Id="rId1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762001" y="2098866"/>
            <a:ext cx="16777047" cy="5406834"/>
            <a:chOff x="-543654" y="0"/>
            <a:chExt cx="9207464" cy="3205601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-543654" y="209800"/>
              <a:ext cx="9207464" cy="299580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3362835" y="0"/>
              <a:ext cx="1638242" cy="419600"/>
            </a:xfrm>
            <a:prstGeom prst="rect">
              <a:avLst/>
            </a:prstGeom>
          </p:spPr>
        </p:pic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5400000">
            <a:off x="8196363" y="-844323"/>
            <a:ext cx="2653259" cy="2280144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43589" y="9645257"/>
            <a:ext cx="11408768" cy="6417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18649" y="9645257"/>
            <a:ext cx="11408768" cy="64174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0" y="8353312"/>
            <a:ext cx="2787299" cy="193368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5500701" y="8353312"/>
            <a:ext cx="2787299" cy="193368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357060">
            <a:off x="7466266" y="9251956"/>
            <a:ext cx="460741" cy="63007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304721" flipH="1">
            <a:off x="3699752" y="9333873"/>
            <a:ext cx="445251" cy="60889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304721" flipH="1">
            <a:off x="11478434" y="9276812"/>
            <a:ext cx="445251" cy="60889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357060">
            <a:off x="14211950" y="9005120"/>
            <a:ext cx="460741" cy="63007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>
          <a:xfrm>
            <a:off x="897519" y="992063"/>
            <a:ext cx="992262" cy="931486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762000" y="3038713"/>
            <a:ext cx="16472248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200" b="1" dirty="0" smtClean="0">
                <a:solidFill>
                  <a:srgbClr val="465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</a:t>
            </a:r>
            <a:r>
              <a:rPr lang="vi-VN" sz="7200" b="1" smtClean="0">
                <a:solidFill>
                  <a:srgbClr val="465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EM</a:t>
            </a:r>
            <a:endParaRPr lang="en-US" sz="7200" b="1" smtClean="0">
              <a:solidFill>
                <a:srgbClr val="4654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7200" b="1" smtClean="0">
                <a:solidFill>
                  <a:srgbClr val="465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7200" b="1" dirty="0" smtClean="0">
                <a:solidFill>
                  <a:srgbClr val="465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VỚI BÀI HỌC NGÀY HÔM NAY!</a:t>
            </a:r>
            <a:endParaRPr lang="en-US" sz="7200" b="1" dirty="0">
              <a:solidFill>
                <a:srgbClr val="4654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>
          <a:xfrm>
            <a:off x="16430771" y="992063"/>
            <a:ext cx="992262" cy="931486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>
          <a:xfrm rot="744337">
            <a:off x="589405" y="7597518"/>
            <a:ext cx="1356642" cy="1273546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>
          <a:xfrm rot="744337">
            <a:off x="16530728" y="7043936"/>
            <a:ext cx="1154797" cy="108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28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5400000">
            <a:off x="8784050" y="-421052"/>
            <a:ext cx="2653259" cy="22801444"/>
          </a:xfrm>
          <a:prstGeom prst="rect">
            <a:avLst/>
          </a:prstGeom>
        </p:spPr>
      </p:pic>
      <p:pic>
        <p:nvPicPr>
          <p:cNvPr id="19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0" y="9802196"/>
            <a:ext cx="11408768" cy="641743"/>
          </a:xfrm>
          <a:prstGeom prst="rect">
            <a:avLst/>
          </a:prstGeom>
        </p:spPr>
      </p:pic>
      <p:pic>
        <p:nvPicPr>
          <p:cNvPr id="20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18649" y="9751949"/>
            <a:ext cx="11408768" cy="641743"/>
          </a:xfrm>
          <a:prstGeom prst="rect">
            <a:avLst/>
          </a:prstGeom>
        </p:spPr>
      </p:pic>
      <p:pic>
        <p:nvPicPr>
          <p:cNvPr id="21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357060">
            <a:off x="7466266" y="9539579"/>
            <a:ext cx="460741" cy="630073"/>
          </a:xfrm>
          <a:prstGeom prst="rect">
            <a:avLst/>
          </a:prstGeom>
        </p:spPr>
      </p:pic>
      <p:pic>
        <p:nvPicPr>
          <p:cNvPr id="22" name="Picture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304721" flipH="1">
            <a:off x="3699752" y="9621496"/>
            <a:ext cx="445251" cy="608891"/>
          </a:xfrm>
          <a:prstGeom prst="rect">
            <a:avLst/>
          </a:prstGeom>
        </p:spPr>
      </p:pic>
      <p:pic>
        <p:nvPicPr>
          <p:cNvPr id="23" name="Picture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304721" flipH="1">
            <a:off x="10057586" y="9545296"/>
            <a:ext cx="445251" cy="608891"/>
          </a:xfrm>
          <a:prstGeom prst="rect">
            <a:avLst/>
          </a:prstGeom>
        </p:spPr>
      </p:pic>
      <p:pic>
        <p:nvPicPr>
          <p:cNvPr id="25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357060">
            <a:off x="251078" y="9568110"/>
            <a:ext cx="460741" cy="630073"/>
          </a:xfrm>
          <a:prstGeom prst="rect">
            <a:avLst/>
          </a:prstGeom>
        </p:spPr>
      </p:pic>
      <p:pic>
        <p:nvPicPr>
          <p:cNvPr id="26" name="Picture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304721" flipH="1">
            <a:off x="17283919" y="9865197"/>
            <a:ext cx="445251" cy="608891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5"/>
          <a:srcRect l="8284" r="42840" b="50500"/>
          <a:stretch>
            <a:fillRect/>
          </a:stretch>
        </p:blipFill>
        <p:spPr>
          <a:xfrm rot="15916586">
            <a:off x="15567001" y="569471"/>
            <a:ext cx="3484712" cy="1997896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971800" y="1726421"/>
            <a:ext cx="12543225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4500" b="1" dirty="0" err="1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4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4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atin typeface="Arial" panose="020B0604020202020204" pitchFamily="34" charset="0"/>
                <a:cs typeface="Arial" panose="020B0604020202020204" pitchFamily="34" charset="0"/>
              </a:rPr>
              <a:t>hoạch</a:t>
            </a:r>
            <a:r>
              <a:rPr lang="en-US" sz="4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atin typeface="Arial" panose="020B0604020202020204" pitchFamily="34" charset="0"/>
                <a:cs typeface="Arial" panose="020B0604020202020204" pitchFamily="34" charset="0"/>
              </a:rPr>
              <a:t>phóng</a:t>
            </a:r>
            <a:r>
              <a:rPr lang="en-US" sz="4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endParaRPr kumimoji="0" lang="vi-VN" sz="45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5"/>
          <p:cNvSpPr txBox="1"/>
          <p:nvPr/>
        </p:nvSpPr>
        <p:spPr>
          <a:xfrm>
            <a:off x="6382585" y="329881"/>
            <a:ext cx="5721654" cy="1110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6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6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2625491" y="3467100"/>
            <a:ext cx="13235842" cy="408277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lvl="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ùng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71500" lvl="0" indent="-571500" algn="just">
              <a:lnSpc>
                <a:spcPct val="150000"/>
              </a:lnSpc>
              <a:buFontTx/>
              <a:buChar char="-"/>
            </a:pP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</a:t>
            </a:r>
            <a:r>
              <a:rPr lang="vi-VN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 khảo sát ở những </a:t>
            </a:r>
            <a:r>
              <a:rPr lang="vi-VN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đâu?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571500" algn="just">
              <a:lnSpc>
                <a:spcPct val="150000"/>
              </a:lnSpc>
              <a:buFontTx/>
              <a:buChar char="-"/>
            </a:pPr>
            <a:r>
              <a:rPr lang="vi-VN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 </a:t>
            </a:r>
            <a:r>
              <a:rPr lang="vi-VN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khảo sát vào lúc </a:t>
            </a:r>
            <a:r>
              <a:rPr lang="vi-VN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nào?</a:t>
            </a:r>
            <a:endParaRPr lang="en-US" sz="4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571500" algn="just">
              <a:lnSpc>
                <a:spcPct val="150000"/>
              </a:lnSpc>
              <a:buFontTx/>
              <a:buChar char="-"/>
            </a:pPr>
            <a:r>
              <a:rPr lang="vi-VN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 phỏng vấn đối tượng nào?</a:t>
            </a:r>
            <a:endParaRPr lang="vi-VN" sz="4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0582" y="5905500"/>
            <a:ext cx="4891901" cy="489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85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24277" y="319499"/>
            <a:ext cx="18488477" cy="9472201"/>
            <a:chOff x="-353596" y="-1539579"/>
            <a:chExt cx="18136316" cy="13601831"/>
          </a:xfrm>
        </p:grpSpPr>
        <p:pic>
          <p:nvPicPr>
            <p:cNvPr id="22" name="Picture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-353596" y="-1539579"/>
              <a:ext cx="18136316" cy="13601831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2295293" y="2414327"/>
              <a:ext cx="12674568" cy="76447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</a:pPr>
              <a:r>
                <a:rPr lang="vi-VN" sz="4200" dirty="0">
                  <a:solidFill>
                    <a:srgbClr val="000000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Nhiệm vụ của phóng viên môi trưởng nhí là quan sát để phát hiện những dấu hiệu ô nhiễm môi trường; phỏng vấn để tìm hiểu nguyên nhân; cảnh báo và tuyên truyền để mọi người cùng chung tay hành động vì môi trường.</a:t>
              </a:r>
            </a:p>
          </p:txBody>
        </p:sp>
      </p:grpSp>
      <p:pic>
        <p:nvPicPr>
          <p:cNvPr id="25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944569" flipH="1">
            <a:off x="13375039" y="2040789"/>
            <a:ext cx="2931080" cy="126207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16005" y="1715200"/>
            <a:ext cx="14536807" cy="1142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500" b="1" i="0" u="none" strike="noStrike" kern="1200" cap="none" spc="20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KẾT LUẬN</a:t>
            </a:r>
            <a:endParaRPr kumimoji="0" lang="en-US" sz="7500" b="1" i="0" u="none" strike="noStrike" kern="1200" cap="none" spc="2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2158" y="7568184"/>
            <a:ext cx="4100662" cy="3169349"/>
          </a:xfrm>
          <a:prstGeom prst="rect">
            <a:avLst/>
          </a:prstGeom>
        </p:spPr>
      </p:pic>
      <p:pic>
        <p:nvPicPr>
          <p:cNvPr id="16" name="Picture 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5400000">
            <a:off x="8169094" y="-587192"/>
            <a:ext cx="2653259" cy="22801444"/>
          </a:xfrm>
          <a:prstGeom prst="rect">
            <a:avLst/>
          </a:prstGeom>
        </p:spPr>
      </p:pic>
      <p:pic>
        <p:nvPicPr>
          <p:cNvPr id="17" name="Picture 9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35370" y="9937978"/>
            <a:ext cx="11408768" cy="641743"/>
          </a:xfrm>
          <a:prstGeom prst="rect">
            <a:avLst/>
          </a:prstGeom>
        </p:spPr>
      </p:pic>
      <p:pic>
        <p:nvPicPr>
          <p:cNvPr id="18" name="Picture 10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1710430" y="9937978"/>
            <a:ext cx="11408768" cy="641743"/>
          </a:xfrm>
          <a:prstGeom prst="rect">
            <a:avLst/>
          </a:prstGeom>
        </p:spPr>
      </p:pic>
      <p:pic>
        <p:nvPicPr>
          <p:cNvPr id="19" name="Picture 26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7555343" y="9152859"/>
            <a:ext cx="560470" cy="1172085"/>
          </a:xfrm>
          <a:prstGeom prst="rect">
            <a:avLst/>
          </a:prstGeom>
        </p:spPr>
      </p:pic>
      <p:pic>
        <p:nvPicPr>
          <p:cNvPr id="20" name="Picture 2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838200" y="572638"/>
            <a:ext cx="560470" cy="1172085"/>
          </a:xfrm>
          <a:prstGeom prst="rect">
            <a:avLst/>
          </a:prstGeom>
        </p:spPr>
      </p:pic>
      <p:pic>
        <p:nvPicPr>
          <p:cNvPr id="23" name="Picture 2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758016" y="1032705"/>
            <a:ext cx="411917" cy="861423"/>
          </a:xfrm>
          <a:prstGeom prst="rect">
            <a:avLst/>
          </a:prstGeom>
        </p:spPr>
      </p:pic>
      <p:pic>
        <p:nvPicPr>
          <p:cNvPr id="29" name="Picture 31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6913422" y="9169856"/>
            <a:ext cx="434568" cy="90879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0700" y="6819900"/>
            <a:ext cx="4119630" cy="411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35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doors dir="ver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5400000">
            <a:off x="8784050" y="-421052"/>
            <a:ext cx="2653259" cy="22801444"/>
          </a:xfrm>
          <a:prstGeom prst="rect">
            <a:avLst/>
          </a:prstGeom>
        </p:spPr>
      </p:pic>
      <p:pic>
        <p:nvPicPr>
          <p:cNvPr id="19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0" y="9802196"/>
            <a:ext cx="11408768" cy="641743"/>
          </a:xfrm>
          <a:prstGeom prst="rect">
            <a:avLst/>
          </a:prstGeom>
        </p:spPr>
      </p:pic>
      <p:pic>
        <p:nvPicPr>
          <p:cNvPr id="20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18649" y="9751949"/>
            <a:ext cx="11408768" cy="641743"/>
          </a:xfrm>
          <a:prstGeom prst="rect">
            <a:avLst/>
          </a:prstGeom>
        </p:spPr>
      </p:pic>
      <p:pic>
        <p:nvPicPr>
          <p:cNvPr id="21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357060">
            <a:off x="7466266" y="9539579"/>
            <a:ext cx="460741" cy="630073"/>
          </a:xfrm>
          <a:prstGeom prst="rect">
            <a:avLst/>
          </a:prstGeom>
        </p:spPr>
      </p:pic>
      <p:pic>
        <p:nvPicPr>
          <p:cNvPr id="22" name="Picture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304721" flipH="1">
            <a:off x="3699752" y="9621496"/>
            <a:ext cx="445251" cy="608891"/>
          </a:xfrm>
          <a:prstGeom prst="rect">
            <a:avLst/>
          </a:prstGeom>
        </p:spPr>
      </p:pic>
      <p:pic>
        <p:nvPicPr>
          <p:cNvPr id="23" name="Picture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304721" flipH="1">
            <a:off x="10057586" y="9545296"/>
            <a:ext cx="445251" cy="608891"/>
          </a:xfrm>
          <a:prstGeom prst="rect">
            <a:avLst/>
          </a:prstGeom>
        </p:spPr>
      </p:pic>
      <p:pic>
        <p:nvPicPr>
          <p:cNvPr id="25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357060">
            <a:off x="251078" y="9568110"/>
            <a:ext cx="460741" cy="630073"/>
          </a:xfrm>
          <a:prstGeom prst="rect">
            <a:avLst/>
          </a:prstGeom>
        </p:spPr>
      </p:pic>
      <p:pic>
        <p:nvPicPr>
          <p:cNvPr id="26" name="Picture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304721" flipH="1">
            <a:off x="17283919" y="9865197"/>
            <a:ext cx="445251" cy="608891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5"/>
          <a:srcRect l="8284" r="42840" b="50500"/>
          <a:stretch>
            <a:fillRect/>
          </a:stretch>
        </p:blipFill>
        <p:spPr>
          <a:xfrm rot="10800000">
            <a:off x="-76200" y="-15149"/>
            <a:ext cx="2662108" cy="1526271"/>
          </a:xfrm>
          <a:prstGeom prst="rect">
            <a:avLst/>
          </a:prstGeom>
        </p:spPr>
      </p:pic>
      <p:pic>
        <p:nvPicPr>
          <p:cNvPr id="34" name="Picture 2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2151368" y="8900735"/>
            <a:ext cx="560470" cy="1172085"/>
          </a:xfrm>
          <a:prstGeom prst="rect">
            <a:avLst/>
          </a:prstGeom>
        </p:spPr>
      </p:pic>
      <p:pic>
        <p:nvPicPr>
          <p:cNvPr id="35" name="Picture 3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1623092" y="9222092"/>
            <a:ext cx="434568" cy="908791"/>
          </a:xfrm>
          <a:prstGeom prst="rect">
            <a:avLst/>
          </a:prstGeom>
        </p:spPr>
      </p:pic>
      <p:sp>
        <p:nvSpPr>
          <p:cNvPr id="37" name="TextBox 5"/>
          <p:cNvSpPr txBox="1"/>
          <p:nvPr/>
        </p:nvSpPr>
        <p:spPr>
          <a:xfrm>
            <a:off x="6172200" y="371783"/>
            <a:ext cx="5721654" cy="1110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6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6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94898" y="1638300"/>
            <a:ext cx="1510715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98755" algn="l"/>
              </a:tabLst>
            </a:pP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chia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sẻ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nhiệm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vụ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phóng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4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lvl="0" indent="-5715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98755" algn="l"/>
              </a:tabLst>
            </a:pP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chép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thấy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dấu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nhiễm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134600" y="4788180"/>
            <a:ext cx="6982184" cy="475867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294898" y="5481578"/>
            <a:ext cx="835356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198755" algn="l"/>
              </a:tabLst>
            </a:pP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phỏng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vấn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bác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hàng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xóm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ý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bảo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bệ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môi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77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7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flipH="1">
            <a:off x="-1325548" y="2032547"/>
            <a:ext cx="3164183" cy="1075822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9"/>
          <a:srcRect l="8284" r="42840" b="50500"/>
          <a:stretch>
            <a:fillRect/>
          </a:stretch>
        </p:blipFill>
        <p:spPr>
          <a:xfrm>
            <a:off x="15563968" y="84229"/>
            <a:ext cx="4208817" cy="1795604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5248609" y="1559289"/>
            <a:ext cx="2783872" cy="94651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114800" y="936681"/>
            <a:ext cx="9745661" cy="2101971"/>
            <a:chOff x="4277188" y="623292"/>
            <a:chExt cx="9745661" cy="2101971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4277188" y="760861"/>
              <a:ext cx="9745661" cy="1964402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8449208" y="623292"/>
              <a:ext cx="1074225" cy="275139"/>
            </a:xfrm>
            <a:prstGeom prst="rect">
              <a:avLst/>
            </a:prstGeom>
          </p:spPr>
        </p:pic>
        <p:sp>
          <p:nvSpPr>
            <p:cNvPr id="26" name="TextBox 26"/>
            <p:cNvSpPr txBox="1"/>
            <p:nvPr/>
          </p:nvSpPr>
          <p:spPr>
            <a:xfrm>
              <a:off x="4800600" y="1060339"/>
              <a:ext cx="8705528" cy="113691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600"/>
                </a:lnSpc>
              </a:pPr>
              <a:r>
                <a:rPr lang="en-US" sz="6500" b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HƯỚNG DẪN VỀ NHÀ</a:t>
              </a:r>
              <a:endParaRPr lang="vi-VN" sz="6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2" name="Pictur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5400000">
            <a:off x="8196363" y="-844323"/>
            <a:ext cx="2653259" cy="22801444"/>
          </a:xfrm>
          <a:prstGeom prst="rect">
            <a:avLst/>
          </a:prstGeom>
        </p:spPr>
      </p:pic>
      <p:pic>
        <p:nvPicPr>
          <p:cNvPr id="23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0058400" y="10067716"/>
            <a:ext cx="11408768" cy="641743"/>
          </a:xfrm>
          <a:prstGeom prst="rect">
            <a:avLst/>
          </a:prstGeom>
        </p:spPr>
      </p:pic>
      <p:pic>
        <p:nvPicPr>
          <p:cNvPr id="27" name="Picture 1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4495888" y="8353312"/>
            <a:ext cx="3792113" cy="1933688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9"/>
              </a:ext>
            </a:extLst>
          </a:blip>
          <a:srcRect/>
          <a:stretch>
            <a:fillRect/>
          </a:stretch>
        </p:blipFill>
        <p:spPr>
          <a:xfrm>
            <a:off x="132969" y="7561894"/>
            <a:ext cx="6267831" cy="253297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828800" y="3789271"/>
            <a:ext cx="6868616" cy="3273293"/>
            <a:chOff x="1955316" y="3851407"/>
            <a:chExt cx="6868616" cy="3273293"/>
          </a:xfrm>
        </p:grpSpPr>
        <p:sp>
          <p:nvSpPr>
            <p:cNvPr id="7" name="Rectangle 6"/>
            <p:cNvSpPr/>
            <p:nvPr/>
          </p:nvSpPr>
          <p:spPr>
            <a:xfrm>
              <a:off x="1955316" y="3851407"/>
              <a:ext cx="6868616" cy="327329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601011" y="4465877"/>
              <a:ext cx="5450305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dirty="0" smtClean="0">
                  <a:solidFill>
                    <a:prstClr val="black"/>
                  </a:solidFill>
                  <a:cs typeface="Arial" panose="020B0604020202020204" pitchFamily="34" charset="0"/>
                </a:rPr>
                <a:t>Ôn </a:t>
              </a:r>
              <a:r>
                <a:rPr lang="vi-VN" sz="4000" dirty="0">
                  <a:solidFill>
                    <a:prstClr val="black"/>
                  </a:solidFill>
                  <a:cs typeface="Arial" panose="020B0604020202020204" pitchFamily="34" charset="0"/>
                </a:rPr>
                <a:t>tập lại nội dung bài học ngày hôm nay </a:t>
              </a:r>
              <a:endParaRPr lang="en-US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829800" y="3789271"/>
            <a:ext cx="6858000" cy="3273293"/>
            <a:chOff x="9448800" y="3789272"/>
            <a:chExt cx="6858000" cy="3273293"/>
          </a:xfrm>
        </p:grpSpPr>
        <p:sp>
          <p:nvSpPr>
            <p:cNvPr id="18" name="Rectangle 17"/>
            <p:cNvSpPr/>
            <p:nvPr/>
          </p:nvSpPr>
          <p:spPr>
            <a:xfrm>
              <a:off x="9448800" y="3789272"/>
              <a:ext cx="6858000" cy="327329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9996625" y="4000501"/>
              <a:ext cx="5844235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dirty="0">
                  <a:solidFill>
                    <a:prstClr val="black"/>
                  </a:solidFill>
                </a:rPr>
                <a:t> </a:t>
              </a:r>
              <a:r>
                <a:rPr lang="vi-VN" sz="4000" dirty="0">
                  <a:solidFill>
                    <a:prstClr val="black"/>
                  </a:solidFill>
                </a:rPr>
                <a:t>Chuẩn bị tiết sinh hoạt theo hướng dẫn của giáo viên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345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d"/>
      </p:transition>
    </mc:Choice>
    <mc:Fallback xmlns="">
      <p:transition spd="med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752600" y="2021659"/>
            <a:ext cx="15240000" cy="5406834"/>
            <a:chOff x="0" y="0"/>
            <a:chExt cx="8363912" cy="3205601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209800"/>
              <a:ext cx="8363912" cy="299580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3362835" y="0"/>
              <a:ext cx="1638242" cy="419600"/>
            </a:xfrm>
            <a:prstGeom prst="rect">
              <a:avLst/>
            </a:prstGeom>
          </p:spPr>
        </p:pic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5400000">
            <a:off x="8196363" y="-844323"/>
            <a:ext cx="2653259" cy="2280144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43589" y="9645257"/>
            <a:ext cx="11408768" cy="6417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18649" y="9645257"/>
            <a:ext cx="11408768" cy="64174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0" y="8353312"/>
            <a:ext cx="2787299" cy="193368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5500701" y="8353312"/>
            <a:ext cx="2787299" cy="193368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357060">
            <a:off x="7466266" y="9251956"/>
            <a:ext cx="460741" cy="63007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304721" flipH="1">
            <a:off x="3699752" y="9333873"/>
            <a:ext cx="445251" cy="60889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304721" flipH="1">
            <a:off x="11478434" y="9276812"/>
            <a:ext cx="445251" cy="60889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357060">
            <a:off x="14211950" y="9005120"/>
            <a:ext cx="460741" cy="63007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>
          <a:xfrm>
            <a:off x="897519" y="992063"/>
            <a:ext cx="992262" cy="931486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2564706" y="2933700"/>
            <a:ext cx="13742094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200" b="1" dirty="0" smtClean="0">
                <a:solidFill>
                  <a:srgbClr val="465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</a:t>
            </a:r>
            <a:r>
              <a:rPr lang="vi-VN" sz="7200" b="1" smtClean="0">
                <a:solidFill>
                  <a:srgbClr val="465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endParaRPr lang="en-US" sz="7200" b="1" smtClean="0">
              <a:solidFill>
                <a:srgbClr val="4654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7200" b="1" smtClean="0">
                <a:solidFill>
                  <a:srgbClr val="465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LẮNG </a:t>
            </a:r>
            <a:r>
              <a:rPr lang="vi-VN" sz="7200" b="1" dirty="0" smtClean="0">
                <a:solidFill>
                  <a:srgbClr val="465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 BÀI GIẢNG!</a:t>
            </a:r>
            <a:endParaRPr lang="en-US" sz="7200" b="1" dirty="0">
              <a:solidFill>
                <a:srgbClr val="4654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>
          <a:xfrm>
            <a:off x="16430771" y="992063"/>
            <a:ext cx="992262" cy="931486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>
          <a:xfrm rot="744337">
            <a:off x="578161" y="6366841"/>
            <a:ext cx="1356642" cy="1273546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>
          <a:xfrm rot="744337">
            <a:off x="16415201" y="6719632"/>
            <a:ext cx="1154797" cy="108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25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flythrough dir="out" hasBounce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81000" y="930231"/>
            <a:ext cx="17467093" cy="737625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300120">
            <a:off x="16294727" y="244251"/>
            <a:ext cx="1667965" cy="168056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6605143" y="1119774"/>
            <a:ext cx="2748661" cy="93454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-602377" y="1965581"/>
            <a:ext cx="3164183" cy="107582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5400000">
            <a:off x="8196363" y="-844323"/>
            <a:ext cx="2653259" cy="2280144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43589" y="9645257"/>
            <a:ext cx="11408768" cy="64174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1718649" y="9645257"/>
            <a:ext cx="11408768" cy="64174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2844005" y="-655697"/>
            <a:ext cx="3857042" cy="131139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204407" y="-655697"/>
            <a:ext cx="3857042" cy="1311394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-357060">
            <a:off x="7466266" y="9251956"/>
            <a:ext cx="460741" cy="630073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304721" flipH="1">
            <a:off x="3699752" y="9333873"/>
            <a:ext cx="445251" cy="60889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304721" flipH="1">
            <a:off x="11478434" y="9276812"/>
            <a:ext cx="445251" cy="608891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-357060">
            <a:off x="14211950" y="9005120"/>
            <a:ext cx="460741" cy="630073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2362200" y="1539662"/>
            <a:ext cx="13655814" cy="13980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5500" b="1" dirty="0">
                <a:solidFill>
                  <a:schemeClr val="tx1"/>
                </a:solidFill>
                <a:cs typeface="Arial" panose="020B0604020202020204" pitchFamily="34" charset="0"/>
              </a:rPr>
              <a:t>CHỦ ĐỀ: LÀM BẠN VỚI THIÊN NHIÊN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362200" y="3659448"/>
            <a:ext cx="13532252" cy="2474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5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TUẦN </a:t>
            </a:r>
            <a:r>
              <a:rPr lang="en-US" sz="55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en-US" sz="55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HOẠT ĐỘNG GIÁO DỤC:</a:t>
            </a:r>
            <a:br>
              <a:rPr lang="en-US" sz="55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5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MÔI TRƯỜNG KÊU CỨU</a:t>
            </a:r>
            <a:endParaRPr lang="en-US" sz="55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202537" y="6102215"/>
            <a:ext cx="7629847" cy="427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72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flythrough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2362200" y="497711"/>
            <a:ext cx="5721654" cy="13263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vi-VN" sz="6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6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 flipV="1">
            <a:off x="-292057" y="-952500"/>
            <a:ext cx="3857042" cy="131139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V="1">
            <a:off x="13402258" y="-655697"/>
            <a:ext cx="3857042" cy="131139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15483170" y="8392453"/>
            <a:ext cx="1085850" cy="1003289"/>
          </a:xfrm>
          <a:prstGeom prst="rect">
            <a:avLst/>
          </a:prstGeom>
        </p:spPr>
      </p:pic>
      <p:pic>
        <p:nvPicPr>
          <p:cNvPr id="37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5400000">
            <a:off x="8169094" y="-862609"/>
            <a:ext cx="2653259" cy="22801444"/>
          </a:xfrm>
          <a:prstGeom prst="rect">
            <a:avLst/>
          </a:prstGeom>
        </p:spPr>
      </p:pic>
      <p:pic>
        <p:nvPicPr>
          <p:cNvPr id="38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5370" y="9662561"/>
            <a:ext cx="11408768" cy="641743"/>
          </a:xfrm>
          <a:prstGeom prst="rect">
            <a:avLst/>
          </a:prstGeom>
        </p:spPr>
      </p:pic>
      <p:pic>
        <p:nvPicPr>
          <p:cNvPr id="39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1710430" y="9662561"/>
            <a:ext cx="11408768" cy="641743"/>
          </a:xfrm>
          <a:prstGeom prst="rect">
            <a:avLst/>
          </a:prstGeom>
        </p:spPr>
      </p:pic>
      <p:pic>
        <p:nvPicPr>
          <p:cNvPr id="20" name="Picture 30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8839200" y="8007373"/>
            <a:ext cx="1660327" cy="1908422"/>
          </a:xfrm>
          <a:prstGeom prst="rect">
            <a:avLst/>
          </a:prstGeom>
        </p:spPr>
      </p:pic>
      <p:sp>
        <p:nvSpPr>
          <p:cNvPr id="16" name="TextBox 23"/>
          <p:cNvSpPr txBox="1"/>
          <p:nvPr/>
        </p:nvSpPr>
        <p:spPr>
          <a:xfrm>
            <a:off x="810683" y="2019300"/>
            <a:ext cx="9019117" cy="64633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vi-VN" sz="4000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Những </a:t>
            </a:r>
            <a:r>
              <a:rPr lang="vi-VN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hình ảnh này nói lên điều </a:t>
            </a:r>
            <a:r>
              <a:rPr lang="vi-VN" sz="4000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gì?</a:t>
            </a:r>
            <a:endParaRPr lang="en-US" sz="40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vi-VN" sz="4000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Em </a:t>
            </a:r>
            <a:r>
              <a:rPr lang="vi-VN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cảm thấy thế nào khi thấy những hình ảnh </a:t>
            </a:r>
            <a:r>
              <a:rPr lang="vi-VN" sz="4000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này?</a:t>
            </a:r>
            <a:endParaRPr lang="en-US" sz="4000" dirty="0" smtClean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vi-VN" sz="4000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Dấu </a:t>
            </a:r>
            <a:r>
              <a:rPr lang="vi-VN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hiệu nào cho thấy môi trường đang bị ô </a:t>
            </a:r>
            <a:r>
              <a:rPr lang="vi-VN" sz="4000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nhiễm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vi-VN" sz="4000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Kể </a:t>
            </a:r>
            <a:r>
              <a:rPr lang="vi-VN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thêm về những điều em từng thấy thể hiện sự ô nhiễm môi trường?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78683" y="224534"/>
            <a:ext cx="6280617" cy="4918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78682" y="5372100"/>
            <a:ext cx="6280617" cy="4606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6896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 dir="in"/>
      </p:transition>
    </mc:Choice>
    <mc:Fallback xmlns="">
      <p:transition spd="med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485323" y="266700"/>
            <a:ext cx="16924048" cy="8789117"/>
            <a:chOff x="570979" y="-1758421"/>
            <a:chExt cx="16601686" cy="13601831"/>
          </a:xfrm>
        </p:grpSpPr>
        <p:pic>
          <p:nvPicPr>
            <p:cNvPr id="22" name="Picture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570979" y="-1758421"/>
              <a:ext cx="16601686" cy="13601831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2914134" y="2756375"/>
              <a:ext cx="12108399" cy="61443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4200" dirty="0">
                  <a:solidFill>
                    <a:srgbClr val="000000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Ô nhiễm môi trường đang xảy ra xung quanh chúng ta ảnh hưởng xấu tới sức khỏe của con người và hủy hoại cảnh quan thiên nhiên</a:t>
              </a:r>
              <a:r>
                <a:rPr lang="vi-VN" sz="4200" dirty="0" smtClean="0">
                  <a:solidFill>
                    <a:srgbClr val="000000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  <a:r>
                <a:rPr lang="en-US" sz="4200" dirty="0" smtClean="0">
                  <a:solidFill>
                    <a:srgbClr val="000000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vi-VN" sz="4200" dirty="0" smtClean="0">
                  <a:solidFill>
                    <a:srgbClr val="000000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Chúng </a:t>
              </a:r>
              <a:r>
                <a:rPr lang="vi-VN" sz="4200" dirty="0">
                  <a:solidFill>
                    <a:srgbClr val="000000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ta cần chung tay bảo vệ môi trường.</a:t>
              </a:r>
            </a:p>
          </p:txBody>
        </p:sp>
      </p:grpSp>
      <p:pic>
        <p:nvPicPr>
          <p:cNvPr id="25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944569" flipH="1">
            <a:off x="13069852" y="1859860"/>
            <a:ext cx="2931080" cy="126207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16005" y="1749543"/>
            <a:ext cx="14536807" cy="1142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vi-VN" sz="7500" b="1" spc="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  <a:endParaRPr lang="en-US" sz="7500" b="1" u="none" spc="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8219" y="6569552"/>
            <a:ext cx="4100662" cy="3169349"/>
          </a:xfrm>
          <a:prstGeom prst="rect">
            <a:avLst/>
          </a:prstGeom>
        </p:spPr>
      </p:pic>
      <p:pic>
        <p:nvPicPr>
          <p:cNvPr id="16" name="Picture 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5400000">
            <a:off x="8169094" y="-587192"/>
            <a:ext cx="2653259" cy="22801444"/>
          </a:xfrm>
          <a:prstGeom prst="rect">
            <a:avLst/>
          </a:prstGeom>
        </p:spPr>
      </p:pic>
      <p:pic>
        <p:nvPicPr>
          <p:cNvPr id="17" name="Picture 9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35370" y="9937978"/>
            <a:ext cx="11408768" cy="641743"/>
          </a:xfrm>
          <a:prstGeom prst="rect">
            <a:avLst/>
          </a:prstGeom>
        </p:spPr>
      </p:pic>
      <p:pic>
        <p:nvPicPr>
          <p:cNvPr id="18" name="Picture 10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1710430" y="9937978"/>
            <a:ext cx="11408768" cy="641743"/>
          </a:xfrm>
          <a:prstGeom prst="rect">
            <a:avLst/>
          </a:prstGeom>
        </p:spPr>
      </p:pic>
      <p:pic>
        <p:nvPicPr>
          <p:cNvPr id="19" name="Picture 26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7555343" y="9152859"/>
            <a:ext cx="560470" cy="1172085"/>
          </a:xfrm>
          <a:prstGeom prst="rect">
            <a:avLst/>
          </a:prstGeom>
        </p:spPr>
      </p:pic>
      <p:pic>
        <p:nvPicPr>
          <p:cNvPr id="20" name="Picture 2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289960" y="9026834"/>
            <a:ext cx="560470" cy="1172085"/>
          </a:xfrm>
          <a:prstGeom prst="rect">
            <a:avLst/>
          </a:prstGeom>
        </p:spPr>
      </p:pic>
      <p:pic>
        <p:nvPicPr>
          <p:cNvPr id="23" name="Picture 2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209776" y="9486901"/>
            <a:ext cx="411917" cy="861423"/>
          </a:xfrm>
          <a:prstGeom prst="rect">
            <a:avLst/>
          </a:prstGeom>
        </p:spPr>
      </p:pic>
      <p:pic>
        <p:nvPicPr>
          <p:cNvPr id="29" name="Picture 31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6913422" y="9169856"/>
            <a:ext cx="434568" cy="908791"/>
          </a:xfrm>
          <a:prstGeom prst="rect">
            <a:avLst/>
          </a:prstGeom>
        </p:spPr>
      </p:pic>
      <p:pic>
        <p:nvPicPr>
          <p:cNvPr id="30" name="Picture 8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300120" flipH="1">
            <a:off x="561949" y="399801"/>
            <a:ext cx="1823538" cy="1837318"/>
          </a:xfrm>
          <a:prstGeom prst="rect">
            <a:avLst/>
          </a:prstGeom>
        </p:spPr>
      </p:pic>
      <p:pic>
        <p:nvPicPr>
          <p:cNvPr id="32" name="Picture 9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8"/>
              </a:ext>
            </a:extLst>
          </a:blip>
          <a:srcRect/>
          <a:stretch>
            <a:fillRect/>
          </a:stretch>
        </p:blipFill>
        <p:spPr>
          <a:xfrm>
            <a:off x="-676680" y="1302131"/>
            <a:ext cx="2973494" cy="101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84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doors dir="ver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5400000">
            <a:off x="8784050" y="-497252"/>
            <a:ext cx="2653259" cy="22801444"/>
          </a:xfrm>
          <a:prstGeom prst="rect">
            <a:avLst/>
          </a:prstGeom>
        </p:spPr>
      </p:pic>
      <p:pic>
        <p:nvPicPr>
          <p:cNvPr id="19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0" y="9725996"/>
            <a:ext cx="11408768" cy="641743"/>
          </a:xfrm>
          <a:prstGeom prst="rect">
            <a:avLst/>
          </a:prstGeom>
        </p:spPr>
      </p:pic>
      <p:pic>
        <p:nvPicPr>
          <p:cNvPr id="20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18649" y="9645257"/>
            <a:ext cx="11408768" cy="641743"/>
          </a:xfrm>
          <a:prstGeom prst="rect">
            <a:avLst/>
          </a:prstGeom>
        </p:spPr>
      </p:pic>
      <p:pic>
        <p:nvPicPr>
          <p:cNvPr id="21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357060">
            <a:off x="7466266" y="9463379"/>
            <a:ext cx="460741" cy="630073"/>
          </a:xfrm>
          <a:prstGeom prst="rect">
            <a:avLst/>
          </a:prstGeom>
        </p:spPr>
      </p:pic>
      <p:pic>
        <p:nvPicPr>
          <p:cNvPr id="22" name="Picture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304721" flipH="1">
            <a:off x="3699752" y="9545296"/>
            <a:ext cx="445251" cy="608891"/>
          </a:xfrm>
          <a:prstGeom prst="rect">
            <a:avLst/>
          </a:prstGeom>
        </p:spPr>
      </p:pic>
      <p:pic>
        <p:nvPicPr>
          <p:cNvPr id="23" name="Picture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304721" flipH="1">
            <a:off x="10057586" y="9385044"/>
            <a:ext cx="445251" cy="608891"/>
          </a:xfrm>
          <a:prstGeom prst="rect">
            <a:avLst/>
          </a:prstGeom>
        </p:spPr>
      </p:pic>
      <p:pic>
        <p:nvPicPr>
          <p:cNvPr id="25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357060">
            <a:off x="251078" y="9491910"/>
            <a:ext cx="460741" cy="630073"/>
          </a:xfrm>
          <a:prstGeom prst="rect">
            <a:avLst/>
          </a:prstGeom>
        </p:spPr>
      </p:pic>
      <p:pic>
        <p:nvPicPr>
          <p:cNvPr id="26" name="Picture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304721" flipH="1">
            <a:off x="17285377" y="9352933"/>
            <a:ext cx="445251" cy="60889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371600" y="154275"/>
            <a:ext cx="152400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4500" b="1" dirty="0">
                <a:solidFill>
                  <a:srgbClr val="FF0000"/>
                </a:solidFill>
                <a:cs typeface="Arial" panose="020B0604020202020204" pitchFamily="34" charset="0"/>
              </a:rPr>
              <a:t>Khảo sát thực trạng môi trường trong vai </a:t>
            </a:r>
            <a:r>
              <a:rPr lang="vi-VN" sz="45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trò</a:t>
            </a:r>
            <a:endParaRPr lang="en-US" sz="4500" b="1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lvl="0" algn="ctr">
              <a:lnSpc>
                <a:spcPct val="150000"/>
              </a:lnSpc>
              <a:defRPr/>
            </a:pPr>
            <a:r>
              <a:rPr lang="vi-VN" sz="45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vi-VN" sz="4500" b="1" dirty="0">
                <a:solidFill>
                  <a:srgbClr val="FF0000"/>
                </a:solidFill>
                <a:cs typeface="Arial" panose="020B0604020202020204" pitchFamily="34" charset="0"/>
              </a:rPr>
              <a:t>“phóng viên môi trường nhí”</a:t>
            </a:r>
          </a:p>
        </p:txBody>
      </p:sp>
      <p:sp>
        <p:nvSpPr>
          <p:cNvPr id="3" name="Rectangle 2"/>
          <p:cNvSpPr/>
          <p:nvPr/>
        </p:nvSpPr>
        <p:spPr>
          <a:xfrm>
            <a:off x="1386419" y="4875145"/>
            <a:ext cx="18284989" cy="91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</a:t>
            </a:r>
            <a:r>
              <a:rPr lang="vi-VN" sz="4000" dirty="0" smtClean="0">
                <a:ea typeface="Calibri" panose="020F0502020204030204" pitchFamily="34" charset="0"/>
                <a:cs typeface="Arial" panose="020B0604020202020204" pitchFamily="34" charset="0"/>
              </a:rPr>
              <a:t>ăng </a:t>
            </a:r>
            <a:r>
              <a:rPr lang="vi-VN" sz="4000" dirty="0">
                <a:ea typeface="Calibri" panose="020F0502020204030204" pitchFamily="34" charset="0"/>
                <a:cs typeface="Arial" panose="020B0604020202020204" pitchFamily="34" charset="0"/>
              </a:rPr>
              <a:t>kí tham gia để trở thành “phóng viên môi trường nhí</a:t>
            </a:r>
            <a:r>
              <a:rPr lang="vi-VN" sz="4000" dirty="0" smtClean="0"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endParaRPr lang="en-US" sz="4000" dirty="0" smtClean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08571" y="2611308"/>
            <a:ext cx="6735829" cy="2055133"/>
          </a:xfrm>
          <a:prstGeom prst="rect">
            <a:avLst/>
          </a:prstGeom>
        </p:spPr>
      </p:pic>
      <p:pic>
        <p:nvPicPr>
          <p:cNvPr id="33" name="Picture 1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0280211" y="8455138"/>
            <a:ext cx="5199952" cy="1891482"/>
          </a:xfrm>
          <a:prstGeom prst="rect">
            <a:avLst/>
          </a:prstGeom>
        </p:spPr>
      </p:pic>
      <p:pic>
        <p:nvPicPr>
          <p:cNvPr id="2052" name="Picture 4" descr="https://baivan.net/sites/default/files/styles/giua_bai/public/d/m/Y/a9_17.png?itok=Agra8cdh"/>
          <p:cNvPicPr>
            <a:picLocks noChangeAspect="1" noChangeArrowheads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939" y="6207748"/>
            <a:ext cx="5936778" cy="387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5400000">
            <a:off x="8092894" y="-434792"/>
            <a:ext cx="2653259" cy="2280144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-835659" y="9774270"/>
            <a:ext cx="11408768" cy="64174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9818334" y="9864861"/>
            <a:ext cx="11408768" cy="64174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200400" y="2364058"/>
            <a:ext cx="13411200" cy="1447800"/>
            <a:chOff x="3196928" y="2953228"/>
            <a:chExt cx="17069492" cy="2400035"/>
          </a:xfrm>
        </p:grpSpPr>
        <p:sp>
          <p:nvSpPr>
            <p:cNvPr id="15" name="Rounded Rectangular Callout 14"/>
            <p:cNvSpPr/>
            <p:nvPr/>
          </p:nvSpPr>
          <p:spPr>
            <a:xfrm>
              <a:off x="3196928" y="2953228"/>
              <a:ext cx="17069492" cy="2400035"/>
            </a:xfrm>
            <a:prstGeom prst="wedgeRoundRectCallout">
              <a:avLst>
                <a:gd name="adj1" fmla="val -21077"/>
                <a:gd name="adj2" fmla="val -81861"/>
                <a:gd name="adj3" fmla="val 16667"/>
              </a:avLst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581399" y="3265942"/>
              <a:ext cx="16300549" cy="168367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en-US" sz="40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</a:t>
              </a:r>
              <a:r>
                <a:rPr lang="vi-VN" sz="4000" dirty="0" smtClean="0">
                  <a:ea typeface="Calibri" panose="020F0502020204030204" pitchFamily="34" charset="0"/>
                  <a:cs typeface="Arial" panose="020B0604020202020204" pitchFamily="34" charset="0"/>
                </a:rPr>
                <a:t>hững </a:t>
              </a:r>
              <a:r>
                <a:rPr lang="vi-VN" sz="4000" dirty="0">
                  <a:ea typeface="Calibri" panose="020F0502020204030204" pitchFamily="34" charset="0"/>
                  <a:cs typeface="Arial" panose="020B0604020202020204" pitchFamily="34" charset="0"/>
                </a:rPr>
                <a:t>kĩ năng cần có của một phóng viên môi </a:t>
              </a:r>
              <a:r>
                <a:rPr lang="vi-VN" sz="4000" dirty="0" smtClean="0">
                  <a:ea typeface="Calibri" panose="020F0502020204030204" pitchFamily="34" charset="0"/>
                  <a:cs typeface="Arial" panose="020B0604020202020204" pitchFamily="34" charset="0"/>
                </a:rPr>
                <a:t>trường</a:t>
              </a:r>
              <a:endParaRPr lang="vi-VN" sz="4000" dirty="0"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7" name="Picture 23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 flipV="1">
            <a:off x="17023819" y="753563"/>
            <a:ext cx="950134" cy="891939"/>
          </a:xfrm>
          <a:prstGeom prst="rect">
            <a:avLst/>
          </a:prstGeom>
        </p:spPr>
      </p:pic>
      <p:pic>
        <p:nvPicPr>
          <p:cNvPr id="28" name="Picture 23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 flipV="1">
            <a:off x="526519" y="3601537"/>
            <a:ext cx="685800" cy="643795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5508751" y="585288"/>
            <a:ext cx="7270498" cy="1285775"/>
            <a:chOff x="-203" y="2062429"/>
            <a:chExt cx="7270498" cy="1285775"/>
          </a:xfrm>
        </p:grpSpPr>
        <p:sp>
          <p:nvSpPr>
            <p:cNvPr id="19" name="Rectangle 18"/>
            <p:cNvSpPr/>
            <p:nvPr/>
          </p:nvSpPr>
          <p:spPr>
            <a:xfrm>
              <a:off x="412295" y="2332541"/>
              <a:ext cx="6858000" cy="1015663"/>
            </a:xfrm>
            <a:prstGeom prst="rect">
              <a:avLst/>
            </a:prstGeom>
            <a:ln w="57150"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kumimoji="0" lang="en-US" sz="4000" b="1" i="0" u="none" strike="noStrike" kern="120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LUẬN NHÓM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" name="Picture 29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>
            <a:xfrm rot="21535109">
              <a:off x="-203" y="2062429"/>
              <a:ext cx="824996" cy="784639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869419" y="4083189"/>
            <a:ext cx="16154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9915" indent="-571500" algn="just">
              <a:lnSpc>
                <a:spcPct val="150000"/>
              </a:lnSpc>
              <a:buFontTx/>
              <a:buChar char="-"/>
              <a:tabLst>
                <a:tab pos="198755" algn="l"/>
              </a:tabLst>
            </a:pP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Nhiệm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vụ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phóng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pPr marL="589915" indent="-571500" algn="just">
              <a:lnSpc>
                <a:spcPct val="150000"/>
              </a:lnSpc>
              <a:buFontTx/>
              <a:buChar char="-"/>
              <a:tabLst>
                <a:tab pos="198755" algn="l"/>
              </a:tabLst>
            </a:pP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Kĩ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phóng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chép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phỏng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vấn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,,..</a:t>
            </a:r>
          </a:p>
          <a:p>
            <a:pPr marL="589915" indent="-571500" algn="just">
              <a:lnSpc>
                <a:spcPct val="150000"/>
              </a:lnSpc>
              <a:buFontTx/>
              <a:buChar char="-"/>
              <a:tabLst>
                <a:tab pos="198755" algn="l"/>
              </a:tabLst>
            </a:pP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dấu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nhiễm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cuộc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hằng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phỏng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vấn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589915" indent="-571500" algn="just">
              <a:lnSpc>
                <a:spcPct val="150000"/>
              </a:lnSpc>
              <a:buFontTx/>
              <a:buChar char="-"/>
              <a:tabLst>
                <a:tab pos="198755" algn="l"/>
              </a:tabLst>
            </a:pP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Xây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dựng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bộ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phỏng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vấn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5"/>
              </a:ext>
            </a:extLst>
          </a:blip>
          <a:srcRect/>
          <a:stretch>
            <a:fillRect/>
          </a:stretch>
        </p:blipFill>
        <p:spPr>
          <a:xfrm>
            <a:off x="13444816" y="8264967"/>
            <a:ext cx="2864711" cy="224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80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flipV="1">
            <a:off x="16127798" y="2287919"/>
            <a:ext cx="950134" cy="89193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429000" y="571500"/>
            <a:ext cx="11430000" cy="10156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</a:t>
            </a:r>
            <a:r>
              <a:rPr lang="vi-VN" sz="4000" dirty="0" smtClean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hực </a:t>
            </a:r>
            <a:r>
              <a:rPr lang="vi-VN" sz="40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hành khảo sát trong phạm vi trường học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357060">
            <a:off x="682930" y="8471880"/>
            <a:ext cx="1075290" cy="1470481"/>
          </a:xfrm>
          <a:prstGeom prst="rect">
            <a:avLst/>
          </a:prstGeom>
        </p:spPr>
      </p:pic>
      <p:pic>
        <p:nvPicPr>
          <p:cNvPr id="20" name="Picture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304721" flipH="1">
            <a:off x="1517708" y="9155039"/>
            <a:ext cx="577381" cy="78958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09599" y="2019300"/>
            <a:ext cx="15978237" cy="5119350"/>
            <a:chOff x="381000" y="2171700"/>
            <a:chExt cx="15978237" cy="5119350"/>
          </a:xfrm>
        </p:grpSpPr>
        <p:pic>
          <p:nvPicPr>
            <p:cNvPr id="28" name="Picture 2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flipV="1">
              <a:off x="381000" y="2440319"/>
              <a:ext cx="565147" cy="530532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990600" y="2171700"/>
              <a:ext cx="15368637" cy="51193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415" algn="just">
                <a:lnSpc>
                  <a:spcPct val="150000"/>
                </a:lnSpc>
                <a:spcAft>
                  <a:spcPts val="800"/>
                </a:spcAft>
                <a:tabLst>
                  <a:tab pos="198755" algn="l"/>
                </a:tabLst>
              </a:pP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Chia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lớp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thành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nhóm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: </a:t>
              </a:r>
              <a:endPara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589915" indent="-571500" algn="just">
                <a:lnSpc>
                  <a:spcPct val="150000"/>
                </a:lnSpc>
                <a:spcAft>
                  <a:spcPts val="800"/>
                </a:spcAft>
                <a:buFontTx/>
                <a:buChar char="-"/>
                <a:tabLst>
                  <a:tab pos="198755" algn="l"/>
                </a:tabLst>
              </a:pPr>
              <a:r>
                <a:rPr lang="en-US" sz="4000" dirty="0" err="1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Nhóm</a:t>
              </a:r>
              <a:r>
                <a:rPr lang="en-US" sz="40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khảo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sát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khu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vực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nhà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vệ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sinh</a:t>
              </a:r>
              <a:endPara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589915" indent="-571500" algn="just">
                <a:lnSpc>
                  <a:spcPct val="150000"/>
                </a:lnSpc>
                <a:spcAft>
                  <a:spcPts val="800"/>
                </a:spcAft>
                <a:buFontTx/>
                <a:buChar char="-"/>
                <a:tabLst>
                  <a:tab pos="198755" algn="l"/>
                </a:tabLst>
              </a:pP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</a:t>
              </a:r>
              <a:r>
                <a:rPr lang="en-US" sz="4000" dirty="0" err="1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hóm</a:t>
              </a:r>
              <a:r>
                <a:rPr lang="en-US" sz="40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khảo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sát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hành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lang</a:t>
              </a:r>
              <a:endPara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589915" indent="-571500" algn="just">
                <a:lnSpc>
                  <a:spcPct val="150000"/>
                </a:lnSpc>
                <a:spcAft>
                  <a:spcPts val="800"/>
                </a:spcAft>
                <a:buFontTx/>
                <a:buChar char="-"/>
                <a:tabLst>
                  <a:tab pos="198755" algn="l"/>
                </a:tabLst>
              </a:pPr>
              <a:r>
                <a:rPr lang="en-US" sz="4000" dirty="0" err="1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Nhóm</a:t>
              </a:r>
              <a:r>
                <a:rPr lang="en-US" sz="40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khảo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sát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khu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vực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cầu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thang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gầm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cầu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thang</a:t>
              </a:r>
            </a:p>
            <a:p>
              <a:pPr marL="589915" indent="-571500" algn="just">
                <a:lnSpc>
                  <a:spcPct val="150000"/>
                </a:lnSpc>
                <a:spcAft>
                  <a:spcPts val="800"/>
                </a:spcAft>
                <a:buFontTx/>
                <a:buChar char="-"/>
                <a:tabLst>
                  <a:tab pos="198755" algn="l"/>
                </a:tabLst>
              </a:pPr>
              <a:r>
                <a:rPr lang="en-US" sz="4000" dirty="0" err="1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Nhóm</a:t>
              </a:r>
              <a:r>
                <a:rPr lang="en-US" sz="40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khảo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sát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khuôn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viên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sân</a:t>
              </a:r>
              <a:r>
                <a:rPr lang="en-US" sz="40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trường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0200" y="5448300"/>
            <a:ext cx="5391642" cy="539164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48400" y="7376870"/>
            <a:ext cx="5460183" cy="2652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8610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5400000">
            <a:off x="8784050" y="-497252"/>
            <a:ext cx="2653259" cy="22801444"/>
          </a:xfrm>
          <a:prstGeom prst="rect">
            <a:avLst/>
          </a:prstGeom>
        </p:spPr>
      </p:pic>
      <p:pic>
        <p:nvPicPr>
          <p:cNvPr id="19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0" y="9725996"/>
            <a:ext cx="11408768" cy="641743"/>
          </a:xfrm>
          <a:prstGeom prst="rect">
            <a:avLst/>
          </a:prstGeom>
        </p:spPr>
      </p:pic>
      <p:pic>
        <p:nvPicPr>
          <p:cNvPr id="20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18649" y="9645257"/>
            <a:ext cx="11408768" cy="641743"/>
          </a:xfrm>
          <a:prstGeom prst="rect">
            <a:avLst/>
          </a:prstGeom>
        </p:spPr>
      </p:pic>
      <p:pic>
        <p:nvPicPr>
          <p:cNvPr id="22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304721" flipH="1">
            <a:off x="664329" y="8291307"/>
            <a:ext cx="1235019" cy="1688917"/>
          </a:xfrm>
          <a:prstGeom prst="rect">
            <a:avLst/>
          </a:prstGeom>
        </p:spPr>
      </p:pic>
      <p:pic>
        <p:nvPicPr>
          <p:cNvPr id="25" name="Pictur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357060">
            <a:off x="302774" y="9276582"/>
            <a:ext cx="607034" cy="830132"/>
          </a:xfrm>
          <a:prstGeom prst="rect">
            <a:avLst/>
          </a:prstGeom>
        </p:spPr>
      </p:pic>
      <p:pic>
        <p:nvPicPr>
          <p:cNvPr id="26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304721" flipH="1">
            <a:off x="17285377" y="9352933"/>
            <a:ext cx="445251" cy="608891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793582" y="355707"/>
            <a:ext cx="16475854" cy="901593"/>
            <a:chOff x="232067" y="3609549"/>
            <a:chExt cx="16475854" cy="901593"/>
          </a:xfrm>
        </p:grpSpPr>
        <p:pic>
          <p:nvPicPr>
            <p:cNvPr id="36" name="Picture 29"/>
            <p:cNvPicPr>
              <a:picLocks noChangeAspect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>
            <a:xfrm rot="-64891">
              <a:off x="232067" y="4006725"/>
              <a:ext cx="395288" cy="371077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867592" y="3609549"/>
              <a:ext cx="15840329" cy="9015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  <a:defRPr/>
              </a:pPr>
              <a:r>
                <a:rPr lang="vi-VN" sz="4000" dirty="0" smtClean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Các </a:t>
              </a:r>
              <a:r>
                <a:rPr lang="vi-VN" sz="4000" dirty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nhóm thực hiện khảo sát và ghi chép theo hướng dẫn.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81400" y="1749060"/>
            <a:ext cx="10843205" cy="82561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5251348" y="6525399"/>
            <a:ext cx="2505357" cy="373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65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5400000">
            <a:off x="8092893" y="-1577792"/>
            <a:ext cx="2653259" cy="22801444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 rot="603466">
            <a:off x="795264" y="1692780"/>
            <a:ext cx="700303" cy="657410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 rot="-64891">
            <a:off x="17016966" y="611146"/>
            <a:ext cx="552464" cy="518626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-936063" y="1028700"/>
            <a:ext cx="20062263" cy="8324978"/>
            <a:chOff x="-922096" y="-1694104"/>
            <a:chExt cx="19680125" cy="12883543"/>
          </a:xfrm>
        </p:grpSpPr>
        <p:pic>
          <p:nvPicPr>
            <p:cNvPr id="26" name="Picture 3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-922096" y="-1694104"/>
              <a:ext cx="19680125" cy="12883543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2299226" y="2669134"/>
              <a:ext cx="13454743" cy="58585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4000" dirty="0" smtClean="0">
                  <a:solidFill>
                    <a:srgbClr val="000000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Sau khi thực hiện khảo sát, những hiện tượng làm ô nhiễm </a:t>
              </a:r>
              <a:r>
                <a:rPr lang="vi-VN" sz="4000" dirty="0">
                  <a:solidFill>
                    <a:srgbClr val="000000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môi trường sẽ được phát hiện. Chúng ta có thể nhận xét kết quả khảo sát để đưa ra cảnh </a:t>
              </a:r>
              <a:r>
                <a:rPr lang="vi-VN" sz="4000" dirty="0" smtClean="0">
                  <a:solidFill>
                    <a:srgbClr val="000000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b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á</a:t>
              </a:r>
              <a:r>
                <a:rPr lang="vi-VN" sz="4000" dirty="0" smtClean="0">
                  <a:solidFill>
                    <a:srgbClr val="000000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o </a:t>
              </a:r>
              <a:r>
                <a:rPr lang="vi-VN" sz="4000" dirty="0">
                  <a:solidFill>
                    <a:srgbClr val="000000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với mọi người về sự cần thiết phải hành động vì môi trường.</a:t>
              </a:r>
              <a:endPara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32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841199" flipH="1">
            <a:off x="14183119" y="2432972"/>
            <a:ext cx="3291152" cy="115788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5113" y="9944100"/>
            <a:ext cx="681621" cy="49076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90045" y="2401000"/>
            <a:ext cx="14536807" cy="1142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vi-VN" sz="7500" b="1" spc="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  <a:endParaRPr lang="en-US" sz="7500" b="1" u="none" spc="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0616" y="6362700"/>
            <a:ext cx="2896311" cy="3076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091884" y="7006056"/>
            <a:ext cx="2920237" cy="2853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1326</TotalTime>
  <Words>537</Words>
  <Application>Microsoft Office PowerPoint</Application>
  <PresentationFormat>Custom</PresentationFormat>
  <Paragraphs>50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Wingdings</vt:lpstr>
      <vt:lpstr>Times New Roman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Ha_PC</dc:creator>
  <cp:lastModifiedBy>Admin</cp:lastModifiedBy>
  <cp:revision>131</cp:revision>
  <dcterms:created xsi:type="dcterms:W3CDTF">2006-08-16T00:00:00Z</dcterms:created>
  <dcterms:modified xsi:type="dcterms:W3CDTF">2022-12-08T01:08:24Z</dcterms:modified>
  <dc:identifier>DAEswOIwa4E</dc:identifier>
</cp:coreProperties>
</file>