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7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72" r:id="rId6"/>
    <p:sldId id="261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Nam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Sơn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Ý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Hảo</a:t>
            </a:r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24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xmlns="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2761" y="721218"/>
            <a:ext cx="484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07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2024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863628" y="1426714"/>
            <a:ext cx="4218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4"/>
          <p:cNvGrpSpPr/>
          <p:nvPr/>
        </p:nvGrpSpPr>
        <p:grpSpPr>
          <a:xfrm>
            <a:off x="357306" y="1907005"/>
            <a:ext cx="4749531" cy="3471080"/>
            <a:chOff x="1116432" y="899999"/>
            <a:chExt cx="4116070" cy="2917825"/>
          </a:xfrm>
        </p:grpSpPr>
        <p:sp>
          <p:nvSpPr>
            <p:cNvPr id="34" name="object 5"/>
            <p:cNvSpPr/>
            <p:nvPr/>
          </p:nvSpPr>
          <p:spPr>
            <a:xfrm>
              <a:off x="1135481" y="919048"/>
              <a:ext cx="4097020" cy="2898775"/>
            </a:xfrm>
            <a:custGeom>
              <a:avLst/>
              <a:gdLst/>
              <a:ahLst/>
              <a:cxnLst/>
              <a:rect l="l" t="t" r="r" b="b"/>
              <a:pathLst>
                <a:path w="4097020" h="2898775">
                  <a:moveTo>
                    <a:pt x="409651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096512" y="2898648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000000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1143850" y="926909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390429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703830"/>
                  </a:lnTo>
                  <a:lnTo>
                    <a:pt x="3904297" y="2703830"/>
                  </a:lnTo>
                  <a:lnTo>
                    <a:pt x="3904297" y="27940"/>
                  </a:lnTo>
                  <a:lnTo>
                    <a:pt x="390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556" y="954838"/>
              <a:ext cx="3836172" cy="2648570"/>
            </a:xfrm>
            <a:prstGeom prst="rect">
              <a:avLst/>
            </a:prstGeom>
          </p:spPr>
        </p:pic>
        <p:sp>
          <p:nvSpPr>
            <p:cNvPr id="37" name="object 8"/>
            <p:cNvSpPr/>
            <p:nvPr/>
          </p:nvSpPr>
          <p:spPr>
            <a:xfrm>
              <a:off x="1143852" y="927418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0" y="27419"/>
                  </a:moveTo>
                  <a:lnTo>
                    <a:pt x="0" y="2675991"/>
                  </a:lnTo>
                  <a:lnTo>
                    <a:pt x="0" y="2703410"/>
                  </a:lnTo>
                  <a:lnTo>
                    <a:pt x="27419" y="2703410"/>
                  </a:lnTo>
                  <a:lnTo>
                    <a:pt x="3876878" y="2703410"/>
                  </a:lnTo>
                  <a:lnTo>
                    <a:pt x="3904297" y="2703410"/>
                  </a:lnTo>
                  <a:lnTo>
                    <a:pt x="3904297" y="2675991"/>
                  </a:lnTo>
                  <a:lnTo>
                    <a:pt x="3904297" y="27419"/>
                  </a:lnTo>
                  <a:lnTo>
                    <a:pt x="3904297" y="0"/>
                  </a:lnTo>
                  <a:lnTo>
                    <a:pt x="3876878" y="0"/>
                  </a:lnTo>
                  <a:lnTo>
                    <a:pt x="27419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ln w="54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6104" y="1335865"/>
            <a:ext cx="2946796" cy="4042219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4953" y="1290701"/>
            <a:ext cx="2952051" cy="4087383"/>
          </a:xfrm>
          <a:prstGeom prst="rect">
            <a:avLst/>
          </a:prstGeom>
        </p:spPr>
      </p:pic>
      <p:sp>
        <p:nvSpPr>
          <p:cNvPr id="49" name="object 17"/>
          <p:cNvSpPr txBox="1"/>
          <p:nvPr/>
        </p:nvSpPr>
        <p:spPr>
          <a:xfrm>
            <a:off x="292239" y="5575196"/>
            <a:ext cx="4670922" cy="51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Thu Hà, </a:t>
            </a:r>
            <a:r>
              <a:rPr lang="vi-VN" sz="16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Trắc và Trưng Nhị</a:t>
            </a: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màu a-cờ-ry-lic</a:t>
            </a:r>
          </a:p>
        </p:txBody>
      </p:sp>
      <p:sp>
        <p:nvSpPr>
          <p:cNvPr id="50" name="object 18"/>
          <p:cNvSpPr txBox="1"/>
          <p:nvPr/>
        </p:nvSpPr>
        <p:spPr>
          <a:xfrm>
            <a:off x="5255400" y="5527659"/>
            <a:ext cx="3410939" cy="77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Ly,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anh hùng Nguyễn Thị Định</a:t>
            </a: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 kĩ thuật đắp nổi đất nặn</a:t>
            </a:r>
          </a:p>
        </p:txBody>
      </p:sp>
      <p:sp>
        <p:nvSpPr>
          <p:cNvPr id="51" name="object 19"/>
          <p:cNvSpPr txBox="1"/>
          <p:nvPr/>
        </p:nvSpPr>
        <p:spPr>
          <a:xfrm>
            <a:off x="8892426" y="5580711"/>
            <a:ext cx="3104444" cy="512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16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EADCB9-15E9-2A8B-C142-95AAFFE5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639" y="309993"/>
            <a:ext cx="8939149" cy="8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13" name="object 3"/>
          <p:cNvSpPr txBox="1"/>
          <p:nvPr/>
        </p:nvSpPr>
        <p:spPr>
          <a:xfrm>
            <a:off x="579542" y="2497551"/>
            <a:ext cx="3001992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51570" marR="3650" indent="-342900">
              <a:lnSpc>
                <a:spcPct val="101899"/>
              </a:lnSpc>
              <a:spcBef>
                <a:spcPts val="57"/>
              </a:spcBef>
              <a:buAutoNum type="arabicPeriod"/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670" marR="3650">
              <a:lnSpc>
                <a:spcPct val="101899"/>
              </a:lnSpc>
              <a:spcBef>
                <a:spcPts val="57"/>
              </a:spcBef>
            </a:pP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ry-líc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03623" y="5667638"/>
            <a:ext cx="2791034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</a:t>
            </a:r>
            <a:r>
              <a:rPr lang="en-US" sz="1600" spc="-4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634071" y="5809298"/>
            <a:ext cx="5795389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</a:t>
            </a:r>
            <a:r>
              <a:rPr lang="en-US" sz="1600" spc="-3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spc="-79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05" y="38046"/>
            <a:ext cx="2851679" cy="2324980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305" y="3264195"/>
            <a:ext cx="2957670" cy="2300410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4071" y="38046"/>
            <a:ext cx="5795389" cy="55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F1E191-944E-AC6F-DA03-3AEA80B6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1820"/>
            <a:ext cx="103346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89DD4-2ED1-C227-0758-0276E1871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16" y="93836"/>
            <a:ext cx="8145532" cy="64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53EBB3-0B41-9861-FA76-2B3DBBA1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049" y="219057"/>
            <a:ext cx="8121901" cy="64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9B34FE-81B7-135D-B64E-C5D29B419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5" y="406454"/>
            <a:ext cx="11291729" cy="57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87E0C1-AF94-2499-05BC-844ADE56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83" y="922879"/>
            <a:ext cx="11779433" cy="50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0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5467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406" y="267994"/>
            <a:ext cx="388411" cy="318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115B16-9AB0-D31D-7455-2A55172FC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18" y="535641"/>
            <a:ext cx="11154734" cy="57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2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551C62-624B-2E50-BE56-E0856D8FC12E}"/>
              </a:ext>
            </a:extLst>
          </p:cNvPr>
          <p:cNvSpPr txBox="1"/>
          <p:nvPr/>
        </p:nvSpPr>
        <p:spPr>
          <a:xfrm>
            <a:off x="2335717" y="956781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50AD34-7C52-86AB-1BA3-1BC7CA26145A}"/>
              </a:ext>
            </a:extLst>
          </p:cNvPr>
          <p:cNvSpPr txBox="1"/>
          <p:nvPr/>
        </p:nvSpPr>
        <p:spPr>
          <a:xfrm>
            <a:off x="781878" y="1350982"/>
            <a:ext cx="1141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thiết kế cuốn lịch để bàn và sử dụng vẻ đẹp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hình tượng anh hùng dân tộc để trang trí.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E15889-FED6-E8E6-2320-814F8C73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5" y="2282344"/>
            <a:ext cx="3876675" cy="3515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4D7236-494F-9FB1-0894-255D0DCBB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57" y="2355013"/>
            <a:ext cx="3783085" cy="3442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83B653-3F1C-8C9D-5BD3-2A0B3CBC6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00" y="2355013"/>
            <a:ext cx="38766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6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4830955"/>
            <a:ext cx="12192000" cy="2075447"/>
          </a:xfrm>
          <a:custGeom>
            <a:avLst/>
            <a:gdLst/>
            <a:ahLst/>
            <a:cxnLst/>
            <a:rect l="l" t="t" r="r" b="b"/>
            <a:pathLst>
              <a:path w="6840219" h="3857625">
                <a:moveTo>
                  <a:pt x="0" y="3857334"/>
                </a:moveTo>
                <a:lnTo>
                  <a:pt x="0" y="0"/>
                </a:lnTo>
                <a:lnTo>
                  <a:pt x="6840004" y="0"/>
                </a:lnTo>
                <a:lnTo>
                  <a:pt x="6840004" y="3857334"/>
                </a:lnTo>
                <a:lnTo>
                  <a:pt x="0" y="385733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FF189-CA90-51AF-F183-86049C85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59" y="1805445"/>
            <a:ext cx="4500134" cy="38619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D82CC4-D4C3-27EE-7E6B-D9651F886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08" y="-20180"/>
            <a:ext cx="4099117" cy="68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4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0E4169-8A89-217D-C824-BE54649C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5" y="611257"/>
            <a:ext cx="11252573" cy="5855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6278AE-074C-5F7F-6A42-413C6C9FB132}"/>
              </a:ext>
            </a:extLst>
          </p:cNvPr>
          <p:cNvSpPr/>
          <p:nvPr/>
        </p:nvSpPr>
        <p:spPr>
          <a:xfrm>
            <a:off x="742122" y="5698435"/>
            <a:ext cx="2517913" cy="768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34" y="727946"/>
            <a:ext cx="9954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>
              <a:spcBef>
                <a:spcPts val="4"/>
              </a:spcBef>
            </a:pP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Tì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hiể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u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v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ề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hìn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tượn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an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hùn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dâ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n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tộ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tron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cá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phẩ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ĩ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thuật</a:t>
            </a:r>
            <a:r>
              <a:rPr lang="en-US" sz="2600" b="1" spc="-11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object 7"/>
          <p:cNvGrpSpPr/>
          <p:nvPr/>
        </p:nvGrpSpPr>
        <p:grpSpPr>
          <a:xfrm>
            <a:off x="986045" y="325741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7915763" y="5914785"/>
            <a:ext cx="4101336" cy="52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1978,  </a:t>
            </a:r>
          </a:p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lang="en-US"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385" y="1825625"/>
            <a:ext cx="4125155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đặc điểm tạo hình nhân vật được thể hiện trong tác phẩm mĩ thuật.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hình thức thể hiện của các  tác phẩm mĩ thuật. Cách thực hiện các tác phẩm mĩ thuật này có sự khác nhau  như thế nào?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anh hùng dân tộc được  thể hiện trong tranh và cho biết nhân vật đó có đóng góp gì trong lịch sử dân tộc  Việt Nam.</a:t>
            </a:r>
          </a:p>
        </p:txBody>
      </p:sp>
      <p:pic>
        <p:nvPicPr>
          <p:cNvPr id="1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0447" y="1977972"/>
            <a:ext cx="3490534" cy="2693519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3888" y="1401915"/>
            <a:ext cx="3235696" cy="4352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0447" y="4823838"/>
            <a:ext cx="34905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Nguyễ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ư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Nghiêm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i="1" spc="-7" dirty="0">
                <a:solidFill>
                  <a:srgbClr val="231F20"/>
                </a:solidFill>
                <a:latin typeface="+mj-lt"/>
                <a:cs typeface="Arial"/>
              </a:rPr>
              <a:t>Gióng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1990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spc="-14" dirty="0">
              <a:solidFill>
                <a:srgbClr val="231F20"/>
              </a:solidFill>
              <a:latin typeface="+mj-lt"/>
              <a:cs typeface="Arial MT"/>
            </a:endParaRPr>
          </a:p>
          <a:p>
            <a:pPr algn="ctr"/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sơ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73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3195AF-3636-96BB-637D-C442635F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3" y="272670"/>
            <a:ext cx="9620725" cy="64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9F2125-C93F-7840-10B1-8F87D1A6B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14" y="123083"/>
            <a:ext cx="8842016" cy="66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753F03-E516-B067-16E9-932175DE6694}"/>
              </a:ext>
            </a:extLst>
          </p:cNvPr>
          <p:cNvSpPr txBox="1"/>
          <p:nvPr/>
        </p:nvSpPr>
        <p:spPr>
          <a:xfrm>
            <a:off x="2242952" y="9827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5A6305-27DD-10BA-C82B-B5A2DFCEC6BE}"/>
              </a:ext>
            </a:extLst>
          </p:cNvPr>
          <p:cNvSpPr txBox="1"/>
          <p:nvPr/>
        </p:nvSpPr>
        <p:spPr>
          <a:xfrm>
            <a:off x="2070654" y="1455648"/>
            <a:ext cx="9283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Tìm hiểu về một số tượng đài anh hùng dân tộc Việt Nam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và trả lời câu hỏi.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950248-AF88-9BD4-6C3A-9F8076486E0E}"/>
              </a:ext>
            </a:extLst>
          </p:cNvPr>
          <p:cNvSpPr txBox="1"/>
          <p:nvPr/>
        </p:nvSpPr>
        <p:spPr>
          <a:xfrm>
            <a:off x="1827465" y="2202260"/>
            <a:ext cx="853707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Tượng/ tượng đài thường được làm từ chất liệu gì?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Vẻ đẹp của tượng/ tượng đài được thể hiện như thế nào? (khối, dáng,…)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Tìm hiểu và ghi lại (3 – 5 dòng) tên, tuổi, thân thế, sự nghiệp của 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vị anh hùng dân tộc tại địa phương nơi em ở.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4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908AC1-E452-CBD5-90A6-2671E570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2" y="282260"/>
            <a:ext cx="7292009" cy="63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bằng </a:t>
            </a:r>
            <a:r>
              <a:rPr lang="vi-VN" sz="28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liệu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màu sáp.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58053" y="4522408"/>
            <a:ext cx="2318655" cy="1286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marR="138719" algn="ctr">
              <a:lnSpc>
                <a:spcPct val="101899"/>
              </a:lnSpc>
              <a:spcBef>
                <a:spcPts val="57"/>
              </a:spcBef>
            </a:pPr>
            <a:r>
              <a:rPr lang="vi-VN" sz="1600" i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1600" i="1" spc="-29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1600" i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gian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Đôn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51" dirty="0">
                <a:solidFill>
                  <a:srgbClr val="231F20"/>
                </a:solidFill>
                <a:latin typeface="+mj-lt"/>
                <a:cs typeface="Arial MT"/>
              </a:rPr>
              <a:t>Hồ</a:t>
            </a:r>
            <a:endParaRPr lang="vi-VN" sz="1600" dirty="0">
              <a:latin typeface="+mj-lt"/>
              <a:cs typeface="Arial MT"/>
            </a:endParaRPr>
          </a:p>
          <a:p>
            <a:pPr marL="9126" algn="ctr">
              <a:spcBef>
                <a:spcPts val="284"/>
              </a:spcBef>
            </a:pPr>
            <a:r>
              <a:rPr lang="vi-VN" sz="1600" spc="-165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 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9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en-US" sz="16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nhân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vật</a:t>
            </a:r>
            <a:r>
              <a:rPr lang="vi-VN" sz="1600" spc="-18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lịch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sử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tranh,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ảnh,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sách,...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831141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+mj-lt"/>
                <a:cs typeface="Arial MT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vẽ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né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củ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mình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3072059" y="6233632"/>
            <a:ext cx="2821354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2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72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bứ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7774334" y="6195623"/>
            <a:ext cx="2859479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498292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5" dirty="0">
                <a:solidFill>
                  <a:srgbClr val="231F20"/>
                </a:solidFill>
                <a:latin typeface="+mj-lt"/>
                <a:cs typeface="Arial MT"/>
              </a:rPr>
              <a:t>thiệ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33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9059" y="4168599"/>
            <a:ext cx="2356950" cy="184764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6054" y="1419753"/>
            <a:ext cx="4917059" cy="4560185"/>
          </a:xfrm>
          <a:prstGeom prst="rect">
            <a:avLst/>
          </a:prstGeom>
        </p:spPr>
      </p:pic>
      <p:pic>
        <p:nvPicPr>
          <p:cNvPr id="35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4607" y="1658461"/>
            <a:ext cx="2287897" cy="1682046"/>
          </a:xfrm>
          <a:prstGeom prst="rect">
            <a:avLst/>
          </a:prstGeom>
        </p:spPr>
      </p:pic>
      <p:pic>
        <p:nvPicPr>
          <p:cNvPr id="3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357" y="1611797"/>
            <a:ext cx="1978227" cy="27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444294"/>
            <a:ext cx="9829800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400" b="1" spc="16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7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Võ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Thị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Sáu </a:t>
            </a:r>
            <a:r>
              <a:rPr lang="vi-VN" sz="24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kết</a:t>
            </a:r>
            <a:r>
              <a:rPr lang="vi-VN" sz="2400" b="1"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hợp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nhiều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liệu.</a:t>
            </a:r>
            <a:endParaRPr lang="vi-VN" sz="2400" dirty="0">
              <a:latin typeface="+mj-lt"/>
              <a:cs typeface="Arial"/>
            </a:endParaRPr>
          </a:p>
        </p:txBody>
      </p:sp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606" y="607769"/>
            <a:ext cx="521494" cy="464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180216" y="3290490"/>
            <a:ext cx="226256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6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tượn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vậ</a:t>
            </a:r>
            <a:r>
              <a:rPr lang="vi-VN" sz="1600" spc="-47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294" dirty="0">
                <a:solidFill>
                  <a:srgbClr val="231F20"/>
                </a:solidFill>
                <a:latin typeface="+mj-lt"/>
                <a:cs typeface="Arial MT"/>
              </a:rPr>
              <a:t>đ</a:t>
            </a:r>
            <a:r>
              <a:rPr lang="vi-VN" sz="1600" spc="-287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ô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phỏng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ảnh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…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94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các  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ù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hợ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vớ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950" y="3294594"/>
            <a:ext cx="344779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Cắ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rờ</a:t>
            </a:r>
            <a:r>
              <a:rPr lang="vi-VN" sz="1600" spc="-32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cản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cho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600" y="6176962"/>
            <a:ext cx="1966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cảnh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3723" y="4715588"/>
            <a:ext cx="3940077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ctr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thiện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1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655" y="1487252"/>
            <a:ext cx="2519834" cy="1651745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8034" y="1496574"/>
            <a:ext cx="2680339" cy="1642423"/>
          </a:xfrm>
          <a:prstGeom prst="rect">
            <a:avLst/>
          </a:prstGeom>
        </p:spPr>
      </p:pic>
      <p:pic>
        <p:nvPicPr>
          <p:cNvPr id="34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5673" y="3995333"/>
            <a:ext cx="2474472" cy="2075540"/>
          </a:xfrm>
          <a:prstGeom prst="rect">
            <a:avLst/>
          </a:prstGeom>
        </p:spPr>
      </p:pic>
      <p:pic>
        <p:nvPicPr>
          <p:cNvPr id="35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9319" y="1348329"/>
            <a:ext cx="3466016" cy="341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949" y="5452535"/>
            <a:ext cx="689220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Khai thác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111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vi-VN" sz="20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tộc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là 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nguồn</a:t>
            </a:r>
            <a:r>
              <a:rPr lang="vi-VN" sz="2000" spc="4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cảm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5" dirty="0">
                <a:solidFill>
                  <a:srgbClr val="231F20"/>
                </a:solidFill>
                <a:latin typeface="+mj-lt"/>
                <a:cs typeface="Arial MT"/>
              </a:rPr>
              <a:t>hứng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330" dirty="0">
                <a:solidFill>
                  <a:srgbClr val="231F20"/>
                </a:solidFill>
                <a:latin typeface="+mj-lt"/>
                <a:cs typeface="Arial MT"/>
              </a:rPr>
              <a:t>để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2" dirty="0">
                <a:solidFill>
                  <a:srgbClr val="231F20"/>
                </a:solidFill>
                <a:latin typeface="+mj-lt"/>
                <a:cs typeface="Arial MT"/>
              </a:rPr>
              <a:t>thực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hành,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sáng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trong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lĩnh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vực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tạo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thông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qua 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nhiều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61" dirty="0">
                <a:solidFill>
                  <a:srgbClr val="231F20"/>
                </a:solidFill>
                <a:latin typeface="+mj-lt"/>
                <a:cs typeface="Arial MT"/>
              </a:rPr>
              <a:t>thức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sinh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động.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97" dirty="0">
                <a:solidFill>
                  <a:srgbClr val="231F20"/>
                </a:solidFill>
                <a:latin typeface="+mj-lt"/>
                <a:cs typeface="Arial MT"/>
              </a:rPr>
              <a:t>tượng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tộc </a:t>
            </a:r>
            <a:r>
              <a:rPr lang="vi-VN" sz="2000" spc="-10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6" dirty="0">
                <a:solidFill>
                  <a:srgbClr val="231F20"/>
                </a:solidFill>
                <a:latin typeface="+mj-lt"/>
                <a:cs typeface="Arial MT"/>
              </a:rPr>
              <a:t>hiệ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234" dirty="0">
                <a:solidFill>
                  <a:srgbClr val="231F20"/>
                </a:solidFill>
                <a:latin typeface="+mj-lt"/>
                <a:cs typeface="Arial MT"/>
              </a:rPr>
              <a:t>đượ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khí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phác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hùn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nước</a:t>
            </a:r>
            <a:r>
              <a:rPr lang="vi-VN" sz="2000" spc="-43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0" dirty="0">
                <a:solidFill>
                  <a:srgbClr val="231F20"/>
                </a:solidFill>
                <a:latin typeface="+mj-lt"/>
                <a:cs typeface="Arial MT"/>
              </a:rPr>
              <a:t>đó</a:t>
            </a:r>
            <a:r>
              <a:rPr lang="vi-VN" sz="2000" spc="-5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gó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90" dirty="0">
                <a:solidFill>
                  <a:srgbClr val="231F20"/>
                </a:solidFill>
                <a:latin typeface="+mj-lt"/>
                <a:cs typeface="Arial MT"/>
              </a:rPr>
              <a:t>phầ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giá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26" dirty="0">
                <a:solidFill>
                  <a:srgbClr val="231F20"/>
                </a:solidFill>
                <a:latin typeface="+mj-lt"/>
                <a:cs typeface="Arial MT"/>
              </a:rPr>
              <a:t>dụ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4" dirty="0">
                <a:solidFill>
                  <a:srgbClr val="231F20"/>
                </a:solidFill>
                <a:latin typeface="+mj-lt"/>
                <a:cs typeface="Arial MT"/>
              </a:rPr>
              <a:t>truyền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thống</a:t>
            </a:r>
            <a:r>
              <a:rPr lang="en-US" sz="2000" spc="-57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57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563</Words>
  <Application>Microsoft Office PowerPoint</Application>
  <PresentationFormat>Custom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21AK22</cp:lastModifiedBy>
  <cp:revision>11</cp:revision>
  <dcterms:created xsi:type="dcterms:W3CDTF">2024-07-21T15:57:23Z</dcterms:created>
  <dcterms:modified xsi:type="dcterms:W3CDTF">2024-10-08T01:19:16Z</dcterms:modified>
</cp:coreProperties>
</file>