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0" r:id="rId4"/>
    <p:sldId id="263" r:id="rId5"/>
    <p:sldId id="264" r:id="rId6"/>
    <p:sldId id="261" r:id="rId7"/>
    <p:sldId id="259" r:id="rId8"/>
    <p:sldId id="265" r:id="rId9"/>
    <p:sldId id="268" r:id="rId10"/>
    <p:sldId id="353" r:id="rId11"/>
    <p:sldId id="347" r:id="rId12"/>
    <p:sldId id="348" r:id="rId13"/>
    <p:sldId id="349" r:id="rId14"/>
    <p:sldId id="350" r:id="rId15"/>
    <p:sldId id="351" r:id="rId16"/>
    <p:sldId id="288" r:id="rId17"/>
    <p:sldId id="354" r:id="rId18"/>
    <p:sldId id="276" r:id="rId19"/>
    <p:sldId id="29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E4E7F-06AC-4C19-8083-EF6DD30A984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9E85-337C-4389-AB7A-A36F6E10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9E85-337C-4389-AB7A-A36F6E1073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8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20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5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2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42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9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0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90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9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audio" Target="../media/audio3.wav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37.svg"/><Relationship Id="rId12" Type="http://schemas.openxmlformats.org/officeDocument/2006/relationships/image" Target="../media/image4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37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svg"/><Relationship Id="rId5" Type="http://schemas.microsoft.com/office/2007/relationships/media" Target="../media/media3.mp3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svg"/><Relationship Id="rId5" Type="http://schemas.microsoft.com/office/2007/relationships/media" Target="../media/media3.mp3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sv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6.sv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sv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12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svg"/><Relationship Id="rId11" Type="http://schemas.openxmlformats.org/officeDocument/2006/relationships/slide" Target="slide12.xml"/><Relationship Id="rId5" Type="http://schemas.openxmlformats.org/officeDocument/2006/relationships/image" Target="../media/image38.png"/><Relationship Id="rId15" Type="http://schemas.openxmlformats.org/officeDocument/2006/relationships/slide" Target="slide14.xml"/><Relationship Id="rId10" Type="http://schemas.openxmlformats.org/officeDocument/2006/relationships/slide" Target="slide11.xml"/><Relationship Id="rId4" Type="http://schemas.openxmlformats.org/officeDocument/2006/relationships/image" Target="../media/image37.svg"/><Relationship Id="rId9" Type="http://schemas.openxmlformats.org/officeDocument/2006/relationships/image" Target="../media/image31.sv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804C0-DE22-60CE-2BAB-E5E2C5F4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557" y="1959009"/>
            <a:ext cx="78401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A8CBB0F-BD37-B489-4999-66417050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3037D-F7C2-B5DE-5A5B-41831EA1F726}"/>
              </a:ext>
            </a:extLst>
          </p:cNvPr>
          <p:cNvSpPr/>
          <p:nvPr/>
        </p:nvSpPr>
        <p:spPr>
          <a:xfrm>
            <a:off x="1319325" y="5492362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60 000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F6D9-EA69-915E-0D52-B46F32CD1E52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1B94AD-9D96-D859-CE1F-A036080C2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6E30-2078-0340-E2A7-4BFF75A867E1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600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030B8-EAAF-E04C-CE01-B96105CD8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633CD-EEA8-74CF-57E7-CF105703D0DB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Giá trị của chữ số 6 trong số 960 730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1669C-A93E-1199-7420-9CE1B43D04D3}"/>
              </a:ext>
            </a:extLst>
          </p:cNvPr>
          <p:cNvSpPr/>
          <p:nvPr/>
        </p:nvSpPr>
        <p:spPr>
          <a:xfrm>
            <a:off x="1342805" y="166698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60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21602E-71CD-ABE0-7CA9-7ADB864C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 descr="A cartoon of a mango&#10;&#10;Description automatically generated">
            <a:extLst>
              <a:ext uri="{FF2B5EF4-FFF2-40B4-BE49-F238E27FC236}">
                <a16:creationId xmlns:a16="http://schemas.microsoft.com/office/drawing/2014/main" id="{0E30AC38-9D12-819A-E1E3-A2193B950E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24" y="5305626"/>
            <a:ext cx="879574" cy="1233397"/>
          </a:xfrm>
          <a:prstGeom prst="rect">
            <a:avLst/>
          </a:prstGeom>
        </p:spPr>
      </p:pic>
      <p:pic>
        <p:nvPicPr>
          <p:cNvPr id="22" name="Picture 21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261D2DE-8D6B-BFE0-734B-B57948004DD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67E9C9-D130-EE7F-7EC5-B51530A978A1}"/>
              </a:ext>
            </a:extLst>
          </p:cNvPr>
          <p:cNvSpPr/>
          <p:nvPr/>
        </p:nvSpPr>
        <p:spPr>
          <a:xfrm>
            <a:off x="1277903" y="4167519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110 200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7A2-1453-3C43-D7BC-733192AD8535}"/>
              </a:ext>
            </a:extLst>
          </p:cNvPr>
          <p:cNvSpPr/>
          <p:nvPr/>
        </p:nvSpPr>
        <p:spPr>
          <a:xfrm>
            <a:off x="1269928" y="172856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109 989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69" y="177055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2F2CB-0E15-5E1F-982E-9F8344BAD92B}"/>
              </a:ext>
            </a:extLst>
          </p:cNvPr>
          <p:cNvSpPr/>
          <p:nvPr/>
        </p:nvSpPr>
        <p:spPr>
          <a:xfrm>
            <a:off x="1349008" y="2979554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105 789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40C5DF-4084-28A6-766B-1F987C74CF0A}"/>
              </a:ext>
            </a:extLst>
          </p:cNvPr>
          <p:cNvSpPr/>
          <p:nvPr/>
        </p:nvSpPr>
        <p:spPr>
          <a:xfrm>
            <a:off x="742610" y="152400"/>
            <a:ext cx="10494161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lớn nhất trong các số 109 989; 105 789; 110 200; 99 000 là: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27559-0C9B-458D-8448-3193635C687E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99 000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2" y="3980783"/>
            <a:ext cx="879574" cy="1233397"/>
          </a:xfrm>
          <a:prstGeom prst="rect">
            <a:avLst/>
          </a:prstGeom>
        </p:spPr>
      </p:pic>
      <p:pic>
        <p:nvPicPr>
          <p:cNvPr id="23" name="Picture 22" descr="A wicker basket with a black background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E5FE9684-9574-D7C5-2D86-BC1F149DDC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700" y="1777612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03" y="4176486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0714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08" y="2979554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264" t="-15267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224" y="2928569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909795"/>
              </a:xfrm>
              <a:prstGeom prst="rect">
                <a:avLst/>
              </a:prstGeom>
              <a:blipFill>
                <a:blip r:embed="rId13"/>
                <a:stretch>
                  <a:fillRect l="-1451"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380" y="5486506"/>
                <a:ext cx="9144000" cy="843189"/>
              </a:xfrm>
              <a:prstGeom prst="rect">
                <a:avLst/>
              </a:prstGeom>
              <a:blipFill>
                <a:blip r:embed="rId14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21" y="552850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99" y="1590876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86DE8553-B25A-E802-C058-F5F5ADCDD02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97653C7-9A9C-0DE9-7C80-1F3C1112F7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/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67E9C9-D130-EE7F-7EC5-B51530A97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0" y="2953395"/>
                <a:ext cx="9144000" cy="847725"/>
              </a:xfrm>
              <a:prstGeom prst="rect">
                <a:avLst/>
              </a:prstGeom>
              <a:blipFill>
                <a:blip r:embed="rId8"/>
                <a:stretch>
                  <a:fillRect l="-2330" t="-10563" b="-253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/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D557A2-1453-3C43-D7BC-733192AD8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11" y="5718208"/>
                <a:ext cx="9144000" cy="843189"/>
              </a:xfrm>
              <a:prstGeom prst="rect">
                <a:avLst/>
              </a:prstGeom>
              <a:blipFill>
                <a:blip r:embed="rId9"/>
                <a:stretch>
                  <a:fillRect l="-2330" t="-11429" b="-2714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D24D1D8-BEDC-EE09-D993-902EFF7AB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2" y="576020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/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02F2CB-0E15-5E1F-982E-9F8344BAD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08" y="4246379"/>
                <a:ext cx="9144000" cy="790574"/>
              </a:xfrm>
              <a:prstGeom prst="rect">
                <a:avLst/>
              </a:prstGeom>
              <a:blipFill>
                <a:blip r:embed="rId11"/>
                <a:stretch>
                  <a:fillRect l="-2330" t="-16031" b="-32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3DBA76BC-42C3-7D04-4A42-9E993C1CEE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4" y="419539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/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121725" tIns="60862" rIns="121725" bIns="60862">
                <a:spAutoFit/>
              </a:bodyPr>
              <a:lstStyle/>
              <a:p>
                <a:pPr lvl="0" algn="just"/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240C5DF-4084-28A6-766B-1F987C74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0" y="152400"/>
                <a:ext cx="10494161" cy="1172046"/>
              </a:xfrm>
              <a:prstGeom prst="rect">
                <a:avLst/>
              </a:prstGeom>
              <a:blipFill>
                <a:blip r:embed="rId12"/>
                <a:stretch>
                  <a:fillRect l="-2322" r="-1625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/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21725" tIns="60862" rIns="121725" bIns="60862" rtlCol="0" anchor="ctr"/>
              <a:lstStyle/>
              <a:p>
                <a:pPr lvl="0">
                  <a:defRPr/>
                </a:pPr>
                <a:r>
                  <a:rPr lang="vi-VN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F27559-0C9B-458D-8448-3193635C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05" y="1666981"/>
                <a:ext cx="9144000" cy="843189"/>
              </a:xfrm>
              <a:prstGeom prst="rect">
                <a:avLst/>
              </a:prstGeom>
              <a:blipFill>
                <a:blip r:embed="rId13"/>
                <a:stretch>
                  <a:fillRect l="-2264" t="-11348" b="-2624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9D81672-8C13-A5FD-6A27-3DC205B6F2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46" y="170897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 descr="A cartoon of a mango&#10;&#10;Description automatically generated">
            <a:extLst>
              <a:ext uri="{FF2B5EF4-FFF2-40B4-BE49-F238E27FC236}">
                <a16:creationId xmlns:a16="http://schemas.microsoft.com/office/drawing/2014/main" id="{7D86949E-7D36-B636-257D-D472141DE92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059" y="2766659"/>
            <a:ext cx="879574" cy="1233397"/>
          </a:xfrm>
          <a:prstGeom prst="rect">
            <a:avLst/>
          </a:prstGeom>
        </p:spPr>
      </p:pic>
      <p:pic>
        <p:nvPicPr>
          <p:cNvPr id="2" name="Picture 1" descr="A wicker basket with a black background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4D6C6714-5B7D-DE2D-1736-9853EDECDDC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065067" y="54459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05001" y="605205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B21DB4-EC0A-7E95-FE89-7ACCB99C2D64}"/>
              </a:ext>
            </a:extLst>
          </p:cNvPr>
          <p:cNvSpPr/>
          <p:nvPr/>
        </p:nvSpPr>
        <p:spPr>
          <a:xfrm>
            <a:off x="495301" y="1800225"/>
            <a:ext cx="2990849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415 076 + 92 380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DBE0F6-EE0D-ADED-959B-DEA5E1B4DFE1}"/>
              </a:ext>
            </a:extLst>
          </p:cNvPr>
          <p:cNvSpPr/>
          <p:nvPr/>
        </p:nvSpPr>
        <p:spPr>
          <a:xfrm>
            <a:off x="3810002" y="1809750"/>
            <a:ext cx="2524124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56 830 – 7 450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0EE72F-24BA-83FA-18C4-FB408738F408}"/>
              </a:ext>
            </a:extLst>
          </p:cNvPr>
          <p:cNvSpPr/>
          <p:nvPr/>
        </p:nvSpPr>
        <p:spPr>
          <a:xfrm>
            <a:off x="6753227" y="1790700"/>
            <a:ext cx="1885948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407 x 63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9EA6A8-B029-13B5-6C16-7F0D2506E88D}"/>
              </a:ext>
            </a:extLst>
          </p:cNvPr>
          <p:cNvSpPr/>
          <p:nvPr/>
        </p:nvSpPr>
        <p:spPr>
          <a:xfrm>
            <a:off x="8991601" y="1809750"/>
            <a:ext cx="2676523" cy="781050"/>
          </a:xfrm>
          <a:prstGeom prst="roundRect">
            <a:avLst>
              <a:gd name="adj" fmla="val 34960"/>
            </a:avLst>
          </a:prstGeom>
          <a:solidFill>
            <a:srgbClr val="F8C4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39 872 : 56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961807-6044-7B95-44A5-AC1583C05BA6}"/>
              </a:ext>
            </a:extLst>
          </p:cNvPr>
          <p:cNvGrpSpPr/>
          <p:nvPr/>
        </p:nvGrpSpPr>
        <p:grpSpPr>
          <a:xfrm>
            <a:off x="571500" y="2895600"/>
            <a:ext cx="3228975" cy="1200329"/>
            <a:chOff x="571500" y="2895600"/>
            <a:chExt cx="3228975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42FA-0BDB-53F0-B1A0-CC153EF1B5FD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415 076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92 380</a:t>
              </a:r>
              <a:endParaRPr 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A16-5F99-F74E-BEB9-8DCE2BA03249}"/>
                </a:ext>
              </a:extLst>
            </p:cNvPr>
            <p:cNvSpPr txBox="1"/>
            <p:nvPr/>
          </p:nvSpPr>
          <p:spPr>
            <a:xfrm>
              <a:off x="571500" y="3295650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4FEA-C55A-0DB5-F260-5EE156E3865B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E6557D-FA42-2196-DDBA-16F58D8990C9}"/>
              </a:ext>
            </a:extLst>
          </p:cNvPr>
          <p:cNvGrpSpPr/>
          <p:nvPr/>
        </p:nvGrpSpPr>
        <p:grpSpPr>
          <a:xfrm>
            <a:off x="3924300" y="2819400"/>
            <a:ext cx="3124200" cy="1200329"/>
            <a:chOff x="676275" y="2895600"/>
            <a:chExt cx="312420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BA760-F9AF-3EC3-A7F0-1568A12FFD7A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56 830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7 450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C31CB-975E-D7E1-DF86-380BC427003B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8C555-109E-D8C0-684E-FE311AA4EA2E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6960C4-D805-3940-3E08-818F107ED227}"/>
              </a:ext>
            </a:extLst>
          </p:cNvPr>
          <p:cNvGrpSpPr/>
          <p:nvPr/>
        </p:nvGrpSpPr>
        <p:grpSpPr>
          <a:xfrm>
            <a:off x="6753225" y="2809875"/>
            <a:ext cx="3124200" cy="1200329"/>
            <a:chOff x="676275" y="2895600"/>
            <a:chExt cx="3124200" cy="1200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8775F0-7D31-4ED3-5EE2-01C08D305A78}"/>
                </a:ext>
              </a:extLst>
            </p:cNvPr>
            <p:cNvSpPr txBox="1"/>
            <p:nvPr/>
          </p:nvSpPr>
          <p:spPr>
            <a:xfrm>
              <a:off x="723900" y="2895600"/>
              <a:ext cx="3076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407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  63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9EC0FE-4425-791B-A3AD-BF5A274E432E}"/>
                </a:ext>
              </a:extLst>
            </p:cNvPr>
            <p:cNvSpPr txBox="1"/>
            <p:nvPr/>
          </p:nvSpPr>
          <p:spPr>
            <a:xfrm>
              <a:off x="714375" y="3286125"/>
              <a:ext cx="476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x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E4C61-ADB3-B5E9-16EB-169B62F81822}"/>
                </a:ext>
              </a:extLst>
            </p:cNvPr>
            <p:cNvCxnSpPr/>
            <p:nvPr/>
          </p:nvCxnSpPr>
          <p:spPr>
            <a:xfrm>
              <a:off x="676275" y="4076700"/>
              <a:ext cx="16383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47710-7157-3971-C7D8-8321FE9DEFEB}"/>
              </a:ext>
            </a:extLst>
          </p:cNvPr>
          <p:cNvGrpSpPr/>
          <p:nvPr/>
        </p:nvGrpSpPr>
        <p:grpSpPr>
          <a:xfrm>
            <a:off x="8686800" y="2809875"/>
            <a:ext cx="4543425" cy="1743075"/>
            <a:chOff x="704850" y="2724150"/>
            <a:chExt cx="4543425" cy="17430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1DDC8-A0B1-CB6C-3EA0-CB6E3ED67AA5}"/>
                </a:ext>
              </a:extLst>
            </p:cNvPr>
            <p:cNvSpPr txBox="1"/>
            <p:nvPr/>
          </p:nvSpPr>
          <p:spPr>
            <a:xfrm>
              <a:off x="704850" y="2790825"/>
              <a:ext cx="3076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  39 872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7436C2-7ED6-1966-6C30-641CF1695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775" y="2724150"/>
              <a:ext cx="0" cy="174307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44DC3A-B958-2DDD-335D-785E353F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1250" y="3352800"/>
              <a:ext cx="10001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074D24-C63A-47FC-010F-67393C7D5B0C}"/>
                </a:ext>
              </a:extLst>
            </p:cNvPr>
            <p:cNvSpPr txBox="1"/>
            <p:nvPr/>
          </p:nvSpPr>
          <p:spPr>
            <a:xfrm>
              <a:off x="2533650" y="2771775"/>
              <a:ext cx="2714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56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3C43E63-87E9-04AB-0623-DD579F205794}"/>
              </a:ext>
            </a:extLst>
          </p:cNvPr>
          <p:cNvSpPr txBox="1"/>
          <p:nvPr/>
        </p:nvSpPr>
        <p:spPr>
          <a:xfrm>
            <a:off x="733425" y="41624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507 456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4ED95F-7180-2BBA-CBB1-E84F7F853CC1}"/>
              </a:ext>
            </a:extLst>
          </p:cNvPr>
          <p:cNvSpPr txBox="1"/>
          <p:nvPr/>
        </p:nvSpPr>
        <p:spPr>
          <a:xfrm>
            <a:off x="4133850" y="39909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49 380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D5C7EC-9CD2-E2F8-4B47-D5E02A18511D}"/>
              </a:ext>
            </a:extLst>
          </p:cNvPr>
          <p:cNvSpPr txBox="1"/>
          <p:nvPr/>
        </p:nvSpPr>
        <p:spPr>
          <a:xfrm>
            <a:off x="6810375" y="4000500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BB942-8DC0-8737-F450-E0EDF9B9AC81}"/>
              </a:ext>
            </a:extLst>
          </p:cNvPr>
          <p:cNvSpPr txBox="1"/>
          <p:nvPr/>
        </p:nvSpPr>
        <p:spPr>
          <a:xfrm>
            <a:off x="6591300" y="4505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2442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6D0995-B780-3833-FEDD-11354D4B67AF}"/>
              </a:ext>
            </a:extLst>
          </p:cNvPr>
          <p:cNvCxnSpPr>
            <a:cxnSpLocks/>
          </p:cNvCxnSpPr>
          <p:nvPr/>
        </p:nvCxnSpPr>
        <p:spPr>
          <a:xfrm>
            <a:off x="6562725" y="5105400"/>
            <a:ext cx="18002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82B242-2F3D-FDB4-991A-0C6D6DECBE56}"/>
              </a:ext>
            </a:extLst>
          </p:cNvPr>
          <p:cNvSpPr txBox="1"/>
          <p:nvPr/>
        </p:nvSpPr>
        <p:spPr>
          <a:xfrm>
            <a:off x="6610350" y="50958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25641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56A55-C002-3E69-279D-19B47E38D95D}"/>
              </a:ext>
            </a:extLst>
          </p:cNvPr>
          <p:cNvSpPr txBox="1"/>
          <p:nvPr/>
        </p:nvSpPr>
        <p:spPr>
          <a:xfrm>
            <a:off x="10372725" y="336232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3D853-ED65-C0CE-B703-C0A921536F5B}"/>
              </a:ext>
            </a:extLst>
          </p:cNvPr>
          <p:cNvSpPr txBox="1"/>
          <p:nvPr/>
        </p:nvSpPr>
        <p:spPr>
          <a:xfrm>
            <a:off x="8915400" y="3343275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3 92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7DFD62-AB1B-B010-75D6-C3B2645247AC}"/>
              </a:ext>
            </a:extLst>
          </p:cNvPr>
          <p:cNvCxnSpPr>
            <a:cxnSpLocks/>
          </p:cNvCxnSpPr>
          <p:nvPr/>
        </p:nvCxnSpPr>
        <p:spPr>
          <a:xfrm>
            <a:off x="8867775" y="3924300"/>
            <a:ext cx="10953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3B7972-6E9F-7B69-65A2-4FC94DDE20D9}"/>
              </a:ext>
            </a:extLst>
          </p:cNvPr>
          <p:cNvSpPr txBox="1"/>
          <p:nvPr/>
        </p:nvSpPr>
        <p:spPr>
          <a:xfrm>
            <a:off x="9248774" y="391477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67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469B23-B663-ECB4-3AED-F84E08A98F72}"/>
              </a:ext>
            </a:extLst>
          </p:cNvPr>
          <p:cNvSpPr txBox="1"/>
          <p:nvPr/>
        </p:nvSpPr>
        <p:spPr>
          <a:xfrm>
            <a:off x="9258299" y="43910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56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1080CC-BB88-F7F2-ED07-B4F74D62820F}"/>
              </a:ext>
            </a:extLst>
          </p:cNvPr>
          <p:cNvCxnSpPr>
            <a:cxnSpLocks/>
          </p:cNvCxnSpPr>
          <p:nvPr/>
        </p:nvCxnSpPr>
        <p:spPr>
          <a:xfrm>
            <a:off x="9391650" y="4953000"/>
            <a:ext cx="8477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63B7BB8-4CD9-B5B0-B413-98DD40FF36B4}"/>
              </a:ext>
            </a:extLst>
          </p:cNvPr>
          <p:cNvSpPr txBox="1"/>
          <p:nvPr/>
        </p:nvSpPr>
        <p:spPr>
          <a:xfrm>
            <a:off x="9439274" y="49625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B4466C-136C-F26E-0120-962C09979BFC}"/>
              </a:ext>
            </a:extLst>
          </p:cNvPr>
          <p:cNvSpPr txBox="1"/>
          <p:nvPr/>
        </p:nvSpPr>
        <p:spPr>
          <a:xfrm>
            <a:off x="9496424" y="5410200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E0F04B-161B-4BB1-1CAF-3783CF5222BE}"/>
              </a:ext>
            </a:extLst>
          </p:cNvPr>
          <p:cNvCxnSpPr>
            <a:cxnSpLocks/>
          </p:cNvCxnSpPr>
          <p:nvPr/>
        </p:nvCxnSpPr>
        <p:spPr>
          <a:xfrm>
            <a:off x="9467850" y="5991225"/>
            <a:ext cx="9810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B11F7AE-9E55-BEF1-6B59-BD2013132140}"/>
              </a:ext>
            </a:extLst>
          </p:cNvPr>
          <p:cNvSpPr txBox="1"/>
          <p:nvPr/>
        </p:nvSpPr>
        <p:spPr>
          <a:xfrm>
            <a:off x="9934575" y="6019800"/>
            <a:ext cx="10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2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  <p:bldP spid="12" grpId="0" animBg="1"/>
      <p:bldP spid="13" grpId="0" animBg="1"/>
      <p:bldP spid="42" grpId="0"/>
      <p:bldP spid="43" grpId="0"/>
      <p:bldP spid="44" grpId="0"/>
      <p:bldP spid="45" grpId="0"/>
      <p:bldP spid="48" grpId="0"/>
      <p:bldP spid="49" grpId="0"/>
      <p:bldP spid="50" grpId="0"/>
      <p:bldP spid="52" grpId="0"/>
      <p:bldP spid="54" grpId="0"/>
      <p:bldP spid="57" grpId="0"/>
      <p:bldP spid="58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35299" y="47143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233" y="532053"/>
            <a:ext cx="875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5E7B4-BE91-FB19-3DAB-1F8DBF5BF5D0}"/>
              </a:ext>
            </a:extLst>
          </p:cNvPr>
          <p:cNvSpPr txBox="1"/>
          <p:nvPr/>
        </p:nvSpPr>
        <p:spPr>
          <a:xfrm>
            <a:off x="685800" y="1536192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bút bi giá 4 500 đồng, một quyển vở giá 7 000 đồng. Nam mua 2 bút bi và 7 quyển vở. Nam đưa cho cô bán hàng tờ tiền 100 000 đồng. Hỏi cô bán hàng trả lại Nam bao nhiêu tiền?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944D5-2C70-B5AC-B905-462CD1E5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7" y="643128"/>
            <a:ext cx="6486525" cy="609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9CCA4C-3DF0-3D6C-A117-5749011A2318}"/>
              </a:ext>
            </a:extLst>
          </p:cNvPr>
          <p:cNvSpPr/>
          <p:nvPr/>
        </p:nvSpPr>
        <p:spPr>
          <a:xfrm>
            <a:off x="7589520" y="1901952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589A50-1413-9A9E-1092-F43215A96928}"/>
              </a:ext>
            </a:extLst>
          </p:cNvPr>
          <p:cNvSpPr/>
          <p:nvPr/>
        </p:nvSpPr>
        <p:spPr>
          <a:xfrm>
            <a:off x="8513064" y="192024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0C232E-A263-AEED-536E-B795723A25CA}"/>
              </a:ext>
            </a:extLst>
          </p:cNvPr>
          <p:cNvSpPr/>
          <p:nvPr/>
        </p:nvSpPr>
        <p:spPr>
          <a:xfrm>
            <a:off x="7635240" y="3099816"/>
            <a:ext cx="55778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55E6DD-57FA-D772-7045-0B16620D7BE5}"/>
              </a:ext>
            </a:extLst>
          </p:cNvPr>
          <p:cNvSpPr/>
          <p:nvPr/>
        </p:nvSpPr>
        <p:spPr>
          <a:xfrm>
            <a:off x="8513064" y="3118104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B6B0C70-1CEB-C823-4CA3-2089F982E2C2}"/>
              </a:ext>
            </a:extLst>
          </p:cNvPr>
          <p:cNvSpPr/>
          <p:nvPr/>
        </p:nvSpPr>
        <p:spPr>
          <a:xfrm>
            <a:off x="6327648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724B50-D790-E685-5D12-AD854DAC5DBA}"/>
              </a:ext>
            </a:extLst>
          </p:cNvPr>
          <p:cNvSpPr/>
          <p:nvPr/>
        </p:nvSpPr>
        <p:spPr>
          <a:xfrm>
            <a:off x="7360920" y="4297680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49000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1FA561-A095-F8C2-9017-90637F5DCA6C}"/>
              </a:ext>
            </a:extLst>
          </p:cNvPr>
          <p:cNvSpPr/>
          <p:nvPr/>
        </p:nvSpPr>
        <p:spPr>
          <a:xfrm>
            <a:off x="8375904" y="4288536"/>
            <a:ext cx="694944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33126B4-DDD9-47FD-55B7-4CC54D1EEB81}"/>
              </a:ext>
            </a:extLst>
          </p:cNvPr>
          <p:cNvSpPr/>
          <p:nvPr/>
        </p:nvSpPr>
        <p:spPr>
          <a:xfrm>
            <a:off x="6190488" y="5477256"/>
            <a:ext cx="84124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100 000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92C6800-FFE1-5912-A051-3EEEC5A2F5B3}"/>
              </a:ext>
            </a:extLst>
          </p:cNvPr>
          <p:cNvSpPr/>
          <p:nvPr/>
        </p:nvSpPr>
        <p:spPr>
          <a:xfrm>
            <a:off x="7406640" y="5495544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58000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289C260-A8B6-7713-A74C-6EB230713824}"/>
              </a:ext>
            </a:extLst>
          </p:cNvPr>
          <p:cNvSpPr/>
          <p:nvPr/>
        </p:nvSpPr>
        <p:spPr>
          <a:xfrm>
            <a:off x="8357616" y="545896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5C66688-5D15-5871-D2C6-D5CBD1C3746F}"/>
              </a:ext>
            </a:extLst>
          </p:cNvPr>
          <p:cNvSpPr/>
          <p:nvPr/>
        </p:nvSpPr>
        <p:spPr>
          <a:xfrm>
            <a:off x="8147304" y="6099048"/>
            <a:ext cx="658368" cy="521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42000</a:t>
            </a:r>
          </a:p>
        </p:txBody>
      </p:sp>
    </p:spTree>
    <p:extLst>
      <p:ext uri="{BB962C8B-B14F-4D97-AF65-F5344CB8AC3E}">
        <p14:creationId xmlns:p14="http://schemas.microsoft.com/office/powerpoint/2010/main" val="3799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0" grpId="0" animBg="1"/>
      <p:bldP spid="14" grpId="0" animBg="1"/>
      <p:bldP spid="15" grpId="0" animBg="1"/>
      <p:bldP spid="18" grpId="0" animBg="1"/>
      <p:bldP spid="31" grpId="0" animBg="1"/>
      <p:bldP spid="35" grpId="0" animBg="1"/>
      <p:bldP spid="36" grpId="0" animBg="1"/>
      <p:bldP spid="40" grpId="0" animBg="1"/>
      <p:bldP spid="56" grpId="0" animBg="1"/>
      <p:bldP spid="60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and child building a sand castle&#10;&#10;Description automatically generated with low confidence">
            <a:extLst>
              <a:ext uri="{FF2B5EF4-FFF2-40B4-BE49-F238E27FC236}">
                <a16:creationId xmlns:a16="http://schemas.microsoft.com/office/drawing/2014/main" id="{A5A2CCA6-3BCC-9129-4D91-6DE5337E8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5" y="2930237"/>
            <a:ext cx="4218709" cy="4218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765F6F-BD9B-2B0E-DF56-7E8F0914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7" y="2039019"/>
            <a:ext cx="74011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227561"/>
            <a:ext cx="11253354" cy="648496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845126" y="34122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58974" y="263633"/>
            <a:ext cx="9360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 trường của Trường Tiểu học Đoàn kết dạng hình chữ nhật có chu vi 142 m, chiều dài hơn chiều rộng 13 m. Tính diện tích sân trường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0E4D-4052-C84A-3767-29B4E4A9CC6F}"/>
              </a:ext>
            </a:extLst>
          </p:cNvPr>
          <p:cNvSpPr txBox="1"/>
          <p:nvPr/>
        </p:nvSpPr>
        <p:spPr>
          <a:xfrm>
            <a:off x="2450592" y="1947672"/>
            <a:ext cx="72420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 giải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Nửa chu vi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142 : 2 = 71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(71 + 13) : 2 = 42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rộng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71 – 42 = 29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sân trường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42 × 29 = 1 218 (m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1 218 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93212-FABE-1329-9A70-488CF489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41" y="2694301"/>
            <a:ext cx="7535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247 543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700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70 000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7 000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+ 10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0 7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 = ..?..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661 111</a:t>
              </a: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662 111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661 211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661 121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673 x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vi-VN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= ..?..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17 171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18 171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18 161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18 271</a:t>
              </a: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25B46-5225-2507-994D-73CD130F45A7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05666"/>
            <a:ext cx="4927256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C0534-74DE-DB99-0A48-29A181D4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231" y="718129"/>
            <a:ext cx="2383743" cy="1018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75A08-A052-008A-0474-899432300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097" y="1934683"/>
            <a:ext cx="7462151" cy="335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8CF-62C7-FDF5-F37F-316597DF8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456" y="1605450"/>
            <a:ext cx="2798307" cy="1932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7A90D-31F0-7E1C-C029-E955809CECDB}"/>
              </a:ext>
            </a:extLst>
          </p:cNvPr>
          <p:cNvSpPr txBox="1"/>
          <p:nvPr/>
        </p:nvSpPr>
        <p:spPr>
          <a:xfrm>
            <a:off x="2908890" y="117758"/>
            <a:ext cx="710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27785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5" y="0"/>
            <a:ext cx="12361857" cy="7030498"/>
          </a:xfrm>
          <a:prstGeom prst="rect">
            <a:avLst/>
          </a:prstGeom>
        </p:spPr>
      </p:pic>
      <p:pic>
        <p:nvPicPr>
          <p:cNvPr id="5" name="Picture 4" descr="A picture containing clipart, cartoon, illustration&#10;&#10;Description automatically generated">
            <a:extLst>
              <a:ext uri="{FF2B5EF4-FFF2-40B4-BE49-F238E27FC236}">
                <a16:creationId xmlns:a16="http://schemas.microsoft.com/office/drawing/2014/main" id="{8357AC11-74C6-3C35-FC48-4A0F67701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2088" y="3165605"/>
            <a:ext cx="3886200" cy="3886200"/>
          </a:xfrm>
          <a:prstGeom prst="rect">
            <a:avLst/>
          </a:prstGeom>
        </p:spPr>
      </p:pic>
      <p:pic>
        <p:nvPicPr>
          <p:cNvPr id="10" name="Picture 9" descr="A cartoon of a child with a pink inner tube&#10;&#10;Description automatically generated with low confidence">
            <a:extLst>
              <a:ext uri="{FF2B5EF4-FFF2-40B4-BE49-F238E27FC236}">
                <a16:creationId xmlns:a16="http://schemas.microsoft.com/office/drawing/2014/main" id="{239F8E37-3405-E385-5867-D8504EBEC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27" y="2578282"/>
            <a:ext cx="3600925" cy="3600925"/>
          </a:xfrm>
          <a:prstGeom prst="rect">
            <a:avLst/>
          </a:prstGeom>
        </p:spPr>
      </p:pic>
      <p:pic>
        <p:nvPicPr>
          <p:cNvPr id="16" name="Picture 15" descr="A colorful umbrella with a stick&#10;&#10;Description automatically generated with medium confidence">
            <a:extLst>
              <a:ext uri="{FF2B5EF4-FFF2-40B4-BE49-F238E27FC236}">
                <a16:creationId xmlns:a16="http://schemas.microsoft.com/office/drawing/2014/main" id="{DD0C015D-BF86-2AE9-A9C0-557E5F0CD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1" y="1308110"/>
            <a:ext cx="4759036" cy="4759036"/>
          </a:xfrm>
          <a:prstGeom prst="rect">
            <a:avLst/>
          </a:prstGeom>
        </p:spPr>
      </p:pic>
      <p:pic>
        <p:nvPicPr>
          <p:cNvPr id="12" name="Picture 11" descr="A blue and yellow striped chair&#10;&#10;Description automatically generated with low confidence">
            <a:extLst>
              <a:ext uri="{FF2B5EF4-FFF2-40B4-BE49-F238E27FC236}">
                <a16:creationId xmlns:a16="http://schemas.microsoft.com/office/drawing/2014/main" id="{8FFD119A-F36B-FECA-651D-4D6546D2E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0563" y="4011435"/>
            <a:ext cx="2921565" cy="2921565"/>
          </a:xfrm>
          <a:prstGeom prst="rect">
            <a:avLst/>
          </a:prstGeom>
        </p:spPr>
      </p:pic>
      <p:pic>
        <p:nvPicPr>
          <p:cNvPr id="14" name="Picture 13" descr="A basket and flip flops&#10;&#10;Description automatically generated with low confidence">
            <a:extLst>
              <a:ext uri="{FF2B5EF4-FFF2-40B4-BE49-F238E27FC236}">
                <a16:creationId xmlns:a16="http://schemas.microsoft.com/office/drawing/2014/main" id="{6426F344-0C64-7CCF-BBF7-85392533E9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99" y="5363941"/>
            <a:ext cx="1590873" cy="1590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BF50E-0A2F-A18D-B1B9-C4A03A966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556" y="1254159"/>
            <a:ext cx="79254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9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79242" y="5636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/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Chọn câu trả lời đúng.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Giá trị của chữ số 6 trong số 960 730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60                              B. 600                             C. 6 000                D. 60 000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Số lớn nhất trong các số 109 989; 105 789; 110 200; 99 000 là: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109 989                      B. 105 789                      C. 110 200            D. 99 000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B.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C.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D.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AE2FE-AC89-52D4-DF35-CB25686D0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5" y="786180"/>
                <a:ext cx="9601200" cy="4037516"/>
              </a:xfrm>
              <a:prstGeom prst="rect">
                <a:avLst/>
              </a:prstGeom>
              <a:blipFill>
                <a:blip r:embed="rId3"/>
                <a:stretch>
                  <a:fillRect l="-952" t="-1208" b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" y="0"/>
            <a:ext cx="12361857" cy="70304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92242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383" y="227950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793" y="283254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554</Words>
  <Application>Microsoft Office PowerPoint</Application>
  <PresentationFormat>Widescreen</PresentationFormat>
  <Paragraphs>111</Paragraphs>
  <Slides>18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Math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Hạnh Nguyễn</cp:lastModifiedBy>
  <cp:revision>27</cp:revision>
  <dcterms:created xsi:type="dcterms:W3CDTF">2024-06-27T08:56:52Z</dcterms:created>
  <dcterms:modified xsi:type="dcterms:W3CDTF">2025-10-27T07:26:56Z</dcterms:modified>
</cp:coreProperties>
</file>