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29"/>
  </p:notesMasterIdLst>
  <p:sldIdLst>
    <p:sldId id="259" r:id="rId3"/>
    <p:sldId id="285" r:id="rId4"/>
    <p:sldId id="282" r:id="rId5"/>
    <p:sldId id="257" r:id="rId6"/>
    <p:sldId id="258" r:id="rId7"/>
    <p:sldId id="263" r:id="rId8"/>
    <p:sldId id="287" r:id="rId9"/>
    <p:sldId id="261" r:id="rId10"/>
    <p:sldId id="262" r:id="rId11"/>
    <p:sldId id="286" r:id="rId12"/>
    <p:sldId id="266" r:id="rId13"/>
    <p:sldId id="264" r:id="rId14"/>
    <p:sldId id="283" r:id="rId15"/>
    <p:sldId id="265" r:id="rId16"/>
    <p:sldId id="288" r:id="rId17"/>
    <p:sldId id="289" r:id="rId18"/>
    <p:sldId id="330" r:id="rId19"/>
    <p:sldId id="331" r:id="rId20"/>
    <p:sldId id="350" r:id="rId21"/>
    <p:sldId id="365" r:id="rId22"/>
    <p:sldId id="364" r:id="rId23"/>
    <p:sldId id="268" r:id="rId24"/>
    <p:sldId id="284" r:id="rId25"/>
    <p:sldId id="366" r:id="rId26"/>
    <p:sldId id="273"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165" autoAdjust="0"/>
  </p:normalViewPr>
  <p:slideViewPr>
    <p:cSldViewPr snapToGrid="0">
      <p:cViewPr varScale="1">
        <p:scale>
          <a:sx n="87" d="100"/>
          <a:sy n="87" d="100"/>
        </p:scale>
        <p:origin x="5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E98F4D-89E5-4206-A9CF-B998CDAADED2}" type="datetimeFigureOut">
              <a:rPr lang="en-US" smtClean="0"/>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E809A-4C67-410A-ADA5-6BCB382A9BDA}" type="slidenum">
              <a:rPr lang="en-US" smtClean="0"/>
              <a:t>‹#›</a:t>
            </a:fld>
            <a:endParaRPr lang="en-US"/>
          </a:p>
        </p:txBody>
      </p:sp>
    </p:spTree>
    <p:extLst>
      <p:ext uri="{BB962C8B-B14F-4D97-AF65-F5344CB8AC3E}">
        <p14:creationId xmlns:p14="http://schemas.microsoft.com/office/powerpoint/2010/main" val="414524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646900"/>
                </a:solidFill>
                <a:effectLst/>
                <a:latin typeface="Arial" panose="020B0604020202020204" pitchFamily="34" charset="0"/>
              </a:rPr>
              <a:t>Để thể hiện cảm xúc ra bên ngoài, có thật nhiều cách: nói ra (hét, quát, nói ra bình tĩnh); viết (viết thư, viết mẩu giấy, viết báo, làm thơ, viết truyện...); khóc, cười, dùng cử chỉ, điệu bộ (nhảy lên, vung tay, đập bàn ghế, đấm vào không khí...); vẽ hoặc sáng tác âm nhạc, hát, nhảy múa...</a:t>
            </a:r>
            <a:endParaRPr lang="vi-VN" b="0" dirty="0">
              <a:effectLst/>
            </a:endParaRPr>
          </a:p>
        </p:txBody>
      </p:sp>
      <p:sp>
        <p:nvSpPr>
          <p:cNvPr id="4" name="Slide Number Placeholder 3"/>
          <p:cNvSpPr>
            <a:spLocks noGrp="1"/>
          </p:cNvSpPr>
          <p:nvPr>
            <p:ph type="sldNum" sz="quarter" idx="5"/>
          </p:nvPr>
        </p:nvSpPr>
        <p:spPr/>
        <p:txBody>
          <a:bodyPr/>
          <a:lstStyle/>
          <a:p>
            <a:fld id="{9BCE809A-4C67-410A-ADA5-6BCB382A9BDA}" type="slidenum">
              <a:rPr lang="en-US" smtClean="0"/>
              <a:t>4</a:t>
            </a:fld>
            <a:endParaRPr lang="en-US"/>
          </a:p>
        </p:txBody>
      </p:sp>
    </p:spTree>
    <p:extLst>
      <p:ext uri="{BB962C8B-B14F-4D97-AF65-F5344CB8AC3E}">
        <p14:creationId xmlns:p14="http://schemas.microsoft.com/office/powerpoint/2010/main" val="313102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365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1566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2546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653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2546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447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649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163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43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835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671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04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63065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a white and black text and a black background&#10;&#10;Description automatically generated">
            <a:extLst>
              <a:ext uri="{FF2B5EF4-FFF2-40B4-BE49-F238E27FC236}">
                <a16:creationId xmlns:a16="http://schemas.microsoft.com/office/drawing/2014/main" id="{50EE3DD4-3750-39CA-A15D-49448AFF750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35958" y="-168011"/>
            <a:ext cx="2279615" cy="2279615"/>
          </a:xfrm>
          <a:prstGeom prst="rect">
            <a:avLst/>
          </a:prstGeom>
        </p:spPr>
      </p:pic>
    </p:spTree>
    <p:extLst>
      <p:ext uri="{BB962C8B-B14F-4D97-AF65-F5344CB8AC3E}">
        <p14:creationId xmlns:p14="http://schemas.microsoft.com/office/powerpoint/2010/main" val="391995601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2.png"/><Relationship Id="rId7" Type="http://schemas.microsoft.com/office/2007/relationships/hdphoto" Target="../media/hdphoto2.wdp"/><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8">
            <a:extLst>
              <a:ext uri="{FF2B5EF4-FFF2-40B4-BE49-F238E27FC236}">
                <a16:creationId xmlns:a16="http://schemas.microsoft.com/office/drawing/2014/main"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07" y="497114"/>
            <a:ext cx="11367198" cy="6858000"/>
          </a:xfrm>
          <a:prstGeom prst="rect">
            <a:avLst/>
          </a:prstGeom>
        </p:spPr>
      </p:pic>
      <p:pic>
        <p:nvPicPr>
          <p:cNvPr id="3" name="图片 2">
            <a:extLst>
              <a:ext uri="{FF2B5EF4-FFF2-40B4-BE49-F238E27FC236}">
                <a16:creationId xmlns:a16="http://schemas.microsoft.com/office/drawing/2014/main" id="{9881DC6B-0330-4703-B77C-C2CA731B0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006" y="146538"/>
            <a:ext cx="6858000" cy="6858000"/>
          </a:xfrm>
          <a:prstGeom prst="rect">
            <a:avLst/>
          </a:prstGeom>
        </p:spPr>
      </p:pic>
      <p:grpSp>
        <p:nvGrpSpPr>
          <p:cNvPr id="5" name="Group 1261">
            <a:extLst>
              <a:ext uri="{FF2B5EF4-FFF2-40B4-BE49-F238E27FC236}">
                <a16:creationId xmlns:a16="http://schemas.microsoft.com/office/drawing/2014/main" id="{5515A1F4-1A0D-41AB-982B-981675AC8632}"/>
              </a:ext>
            </a:extLst>
          </p:cNvPr>
          <p:cNvGrpSpPr/>
          <p:nvPr/>
        </p:nvGrpSpPr>
        <p:grpSpPr>
          <a:xfrm>
            <a:off x="3411605" y="3230883"/>
            <a:ext cx="467620" cy="422875"/>
            <a:chOff x="0" y="0"/>
            <a:chExt cx="935237" cy="845748"/>
          </a:xfrm>
        </p:grpSpPr>
        <p:sp>
          <p:nvSpPr>
            <p:cNvPr id="6" name="Shape 1259">
              <a:extLst>
                <a:ext uri="{FF2B5EF4-FFF2-40B4-BE49-F238E27FC236}">
                  <a16:creationId xmlns:a16="http://schemas.microsoft.com/office/drawing/2014/main" id="{C930BEF5-B27C-41BD-9898-D208A39B893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id="{DFD20A7D-2320-4972-93B2-0924B5DE97A8}"/>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 name="图片 7">
            <a:extLst>
              <a:ext uri="{FF2B5EF4-FFF2-40B4-BE49-F238E27FC236}">
                <a16:creationId xmlns:a16="http://schemas.microsoft.com/office/drawing/2014/main" id="{6B9B7822-2047-447C-B62F-5B78D641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25388" y="-368969"/>
            <a:ext cx="6678511" cy="6678511"/>
          </a:xfrm>
          <a:prstGeom prst="rect">
            <a:avLst/>
          </a:prstGeom>
        </p:spPr>
      </p:pic>
      <p:pic>
        <p:nvPicPr>
          <p:cNvPr id="9" name="Picture 8"/>
          <p:cNvPicPr>
            <a:picLocks noChangeAspect="1"/>
          </p:cNvPicPr>
          <p:nvPr/>
        </p:nvPicPr>
        <p:blipFill>
          <a:blip r:embed="rId5"/>
          <a:stretch>
            <a:fillRect/>
          </a:stretch>
        </p:blipFill>
        <p:spPr>
          <a:xfrm>
            <a:off x="1278733" y="3617967"/>
            <a:ext cx="5346655" cy="2865368"/>
          </a:xfrm>
          <a:prstGeom prst="rect">
            <a:avLst/>
          </a:prstGeom>
        </p:spPr>
      </p:pic>
    </p:spTree>
    <p:extLst>
      <p:ext uri="{BB962C8B-B14F-4D97-AF65-F5344CB8AC3E}">
        <p14:creationId xmlns:p14="http://schemas.microsoft.com/office/powerpoint/2010/main" val="3412388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id="{7FA83EA8-EFE2-6A5A-76DB-8CC29E9F8F6C}"/>
              </a:ext>
            </a:extLst>
          </p:cNvPr>
          <p:cNvSpPr/>
          <p:nvPr/>
        </p:nvSpPr>
        <p:spPr>
          <a:xfrm>
            <a:off x="30601" y="3790894"/>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7" name="双波形 6">
            <a:extLst>
              <a:ext uri="{FF2B5EF4-FFF2-40B4-BE49-F238E27FC236}">
                <a16:creationId xmlns:a16="http://schemas.microsoft.com/office/drawing/2014/main" id="{B4485CE8-4A46-4551-A0F9-539D760F0BF0}"/>
              </a:ext>
            </a:extLst>
          </p:cNvPr>
          <p:cNvSpPr/>
          <p:nvPr/>
        </p:nvSpPr>
        <p:spPr>
          <a:xfrm>
            <a:off x="4999450" y="734875"/>
            <a:ext cx="7086721" cy="6123125"/>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TextBox 9"/>
          <p:cNvSpPr txBox="1"/>
          <p:nvPr/>
        </p:nvSpPr>
        <p:spPr>
          <a:xfrm rot="176216">
            <a:off x="5310658" y="1812444"/>
            <a:ext cx="6624674" cy="1569660"/>
          </a:xfrm>
          <a:prstGeom prst="rect">
            <a:avLst/>
          </a:prstGeom>
          <a:noFill/>
        </p:spPr>
        <p:txBody>
          <a:bodyPr wrap="square" rtlCol="0">
            <a:spAutoFit/>
          </a:bodyPr>
          <a:lstStyle/>
          <a:p>
            <a:pPr lvl="0" algn="ju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Điều</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chưa</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Bạn nữ nói lớn khi bà đang bị bệnh nằm trên giường.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A65A72F-5F06-F1BD-E23B-18C1DA5DE1EC}"/>
              </a:ext>
            </a:extLst>
          </p:cNvPr>
          <p:cNvSpPr txBox="1"/>
          <p:nvPr/>
        </p:nvSpPr>
        <p:spPr>
          <a:xfrm rot="176216">
            <a:off x="5300146" y="3746349"/>
            <a:ext cx="6624674" cy="1569660"/>
          </a:xfrm>
          <a:prstGeom prst="rect">
            <a:avLst/>
          </a:prstGeom>
          <a:noFill/>
        </p:spPr>
        <p:txBody>
          <a:bodyPr wrap="square" rtlCol="0">
            <a:spAutoFit/>
          </a:bodyPr>
          <a:lstStyle/>
          <a:p>
            <a:pPr lvl="0" algn="ju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Cách</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thể</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hiện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cảm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xúc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Nhẹ nhàng đi lại gần mẹ, nói nhỏ với mẹ để chia sẻ niềm vui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CA5C134-4F52-D3B2-2DF5-D9AB4FF7BEA3}"/>
              </a:ext>
            </a:extLst>
          </p:cNvPr>
          <p:cNvPicPr>
            <a:picLocks noChangeAspect="1"/>
          </p:cNvPicPr>
          <p:nvPr/>
        </p:nvPicPr>
        <p:blipFill>
          <a:blip r:embed="rId3"/>
          <a:stretch>
            <a:fillRect/>
          </a:stretch>
        </p:blipFill>
        <p:spPr>
          <a:xfrm>
            <a:off x="170299" y="1955892"/>
            <a:ext cx="4538335" cy="3582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4529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2BDBCBE6-500A-41CB-9EE5-858428113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8989"/>
            <a:ext cx="4685888" cy="5309011"/>
          </a:xfrm>
          <a:prstGeom prst="rect">
            <a:avLst/>
          </a:prstGeom>
        </p:spPr>
      </p:pic>
      <p:grpSp>
        <p:nvGrpSpPr>
          <p:cNvPr id="3" name="Group 2"/>
          <p:cNvGrpSpPr/>
          <p:nvPr/>
        </p:nvGrpSpPr>
        <p:grpSpPr>
          <a:xfrm>
            <a:off x="3657601" y="0"/>
            <a:ext cx="8795658" cy="6348248"/>
            <a:chOff x="559754" y="0"/>
            <a:chExt cx="5656217" cy="3622932"/>
          </a:xfrm>
        </p:grpSpPr>
        <p:pic>
          <p:nvPicPr>
            <p:cNvPr id="5" name="图片 4">
              <a:extLst>
                <a:ext uri="{FF2B5EF4-FFF2-40B4-BE49-F238E27FC236}">
                  <a16:creationId xmlns:a16="http://schemas.microsoft.com/office/drawing/2014/main" id="{017CFDA8-22F1-4263-AAA0-719FB3131C3B}"/>
                </a:ext>
              </a:extLst>
            </p:cNvPr>
            <p:cNvPicPr>
              <a:picLocks noChangeAspect="1"/>
            </p:cNvPicPr>
            <p:nvPr/>
          </p:nvPicPr>
          <p:blipFill>
            <a:blip r:embed="rId3"/>
            <a:stretch>
              <a:fillRect/>
            </a:stretch>
          </p:blipFill>
          <p:spPr>
            <a:xfrm>
              <a:off x="559754" y="0"/>
              <a:ext cx="5656217" cy="3622932"/>
            </a:xfrm>
            <a:prstGeom prst="rect">
              <a:avLst/>
            </a:prstGeom>
          </p:spPr>
        </p:pic>
        <p:sp>
          <p:nvSpPr>
            <p:cNvPr id="2" name="TextBox 1"/>
            <p:cNvSpPr txBox="1"/>
            <p:nvPr/>
          </p:nvSpPr>
          <p:spPr>
            <a:xfrm>
              <a:off x="1350541" y="1154674"/>
              <a:ext cx="4176989" cy="1738910"/>
            </a:xfrm>
            <a:prstGeom prst="rect">
              <a:avLst/>
            </a:prstGeom>
            <a:noFill/>
          </p:spPr>
          <p:txBody>
            <a:bodyPr wrap="square" rtlCol="0">
              <a:spAutoFit/>
            </a:bodyPr>
            <a:lstStyle/>
            <a:p>
              <a:pPr algn="ctr" rtl="0">
                <a:spcBef>
                  <a:spcPts val="0"/>
                </a:spcBef>
                <a:spcAft>
                  <a:spcPts val="500"/>
                </a:spcAft>
              </a:pPr>
              <a:r>
                <a:rPr lang="vi-VN" sz="3200" b="1" i="0" u="none" strike="noStrike" dirty="0">
                  <a:solidFill>
                    <a:srgbClr val="FF0000"/>
                  </a:solidFill>
                  <a:effectLst/>
                  <a:latin typeface="Cambria" panose="02040503050406030204" pitchFamily="18" charset="0"/>
                  <a:ea typeface="Cambria" panose="02040503050406030204" pitchFamily="18" charset="0"/>
                </a:rPr>
                <a:t>Việc lựa chọn thể hiện cảm xúc phù hợp ở từng tình huống sẽ giúp các em trở thành một người lịch sự, tinh tế, không để cảm xúc của mình ảnh hưởng tiêu cực đến mọi người xung quanh.</a:t>
              </a:r>
              <a:endParaRPr lang="vi-VN" sz="4800" b="1" dirty="0">
                <a:solidFill>
                  <a:srgbClr val="FF0000"/>
                </a:solidFill>
                <a:effectLst/>
                <a:latin typeface="Cambria" panose="02040503050406030204" pitchFamily="18" charset="0"/>
                <a:ea typeface="Cambria" panose="02040503050406030204" pitchFamily="18" charset="0"/>
              </a:endParaRPr>
            </a:p>
          </p:txBody>
        </p:sp>
      </p:grpSp>
      <p:pic>
        <p:nvPicPr>
          <p:cNvPr id="8" name="Picture 7" descr="A close up of a logo&#10;&#10;Description automatically generated">
            <a:extLst>
              <a:ext uri="{FF2B5EF4-FFF2-40B4-BE49-F238E27FC236}">
                <a16:creationId xmlns:a16="http://schemas.microsoft.com/office/drawing/2014/main" id="{0B19EA6F-4538-FD61-AE91-36D52DF7F5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55" y="627487"/>
            <a:ext cx="4277711" cy="1233009"/>
          </a:xfrm>
          <a:prstGeom prst="rect">
            <a:avLst/>
          </a:prstGeom>
        </p:spPr>
      </p:pic>
    </p:spTree>
    <p:extLst>
      <p:ext uri="{BB962C8B-B14F-4D97-AF65-F5344CB8AC3E}">
        <p14:creationId xmlns:p14="http://schemas.microsoft.com/office/powerpoint/2010/main" val="294109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6" name="图片 5" descr="图片包含 电视&#10;&#10;自动生成的说明">
            <a:extLst>
              <a:ext uri="{FF2B5EF4-FFF2-40B4-BE49-F238E27FC236}">
                <a16:creationId xmlns:a16="http://schemas.microsoft.com/office/drawing/2014/main" id="{702AFC1F-0A5F-41CE-BC59-7263F8BFBB8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268" t="25647" r="37387" b="35242"/>
          <a:stretch/>
        </p:blipFill>
        <p:spPr>
          <a:xfrm flipH="1">
            <a:off x="3251794" y="770917"/>
            <a:ext cx="8940206" cy="6448671"/>
          </a:xfrm>
          <a:prstGeom prst="rect">
            <a:avLst/>
          </a:prstGeom>
        </p:spPr>
      </p:pic>
      <p:pic>
        <p:nvPicPr>
          <p:cNvPr id="4" name="图片 6">
            <a:extLst>
              <a:ext uri="{FF2B5EF4-FFF2-40B4-BE49-F238E27FC236}">
                <a16:creationId xmlns:a16="http://schemas.microsoft.com/office/drawing/2014/main" id="{2932B0E6-B449-CF09-2C59-EEAAAC165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916" y="516454"/>
            <a:ext cx="4774625" cy="6248400"/>
          </a:xfrm>
          <a:prstGeom prst="rect">
            <a:avLst/>
          </a:prstGeom>
        </p:spPr>
      </p:pic>
      <p:pic>
        <p:nvPicPr>
          <p:cNvPr id="5" name="Picture 4" descr="A logo with a black background&#10;&#10;Description automatically generated">
            <a:extLst>
              <a:ext uri="{FF2B5EF4-FFF2-40B4-BE49-F238E27FC236}">
                <a16:creationId xmlns:a16="http://schemas.microsoft.com/office/drawing/2014/main" id="{01195BD8-440F-5D71-2BC6-1686DA5EB3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4510" y="1513490"/>
            <a:ext cx="6065460" cy="4686946"/>
          </a:xfrm>
          <a:prstGeom prst="rect">
            <a:avLst/>
          </a:prstGeom>
        </p:spPr>
      </p:pic>
    </p:spTree>
    <p:extLst>
      <p:ext uri="{BB962C8B-B14F-4D97-AF65-F5344CB8AC3E}">
        <p14:creationId xmlns:p14="http://schemas.microsoft.com/office/powerpoint/2010/main" val="2122552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8">
            <a:extLst>
              <a:ext uri="{FF2B5EF4-FFF2-40B4-BE49-F238E27FC236}">
                <a16:creationId xmlns:a16="http://schemas.microsoft.com/office/drawing/2014/main"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07" y="497114"/>
            <a:ext cx="11367198" cy="6858000"/>
          </a:xfrm>
          <a:prstGeom prst="rect">
            <a:avLst/>
          </a:prstGeom>
        </p:spPr>
      </p:pic>
      <p:pic>
        <p:nvPicPr>
          <p:cNvPr id="3" name="图片 2">
            <a:extLst>
              <a:ext uri="{FF2B5EF4-FFF2-40B4-BE49-F238E27FC236}">
                <a16:creationId xmlns:a16="http://schemas.microsoft.com/office/drawing/2014/main" id="{9881DC6B-0330-4703-B77C-C2CA731B0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491" y="8022"/>
            <a:ext cx="10590220" cy="6858000"/>
          </a:xfrm>
          <a:prstGeom prst="rect">
            <a:avLst/>
          </a:prstGeom>
        </p:spPr>
      </p:pic>
      <p:grpSp>
        <p:nvGrpSpPr>
          <p:cNvPr id="5" name="Group 1261">
            <a:extLst>
              <a:ext uri="{FF2B5EF4-FFF2-40B4-BE49-F238E27FC236}">
                <a16:creationId xmlns:a16="http://schemas.microsoft.com/office/drawing/2014/main" id="{5515A1F4-1A0D-41AB-982B-981675AC8632}"/>
              </a:ext>
            </a:extLst>
          </p:cNvPr>
          <p:cNvGrpSpPr/>
          <p:nvPr/>
        </p:nvGrpSpPr>
        <p:grpSpPr>
          <a:xfrm>
            <a:off x="3904008" y="2315443"/>
            <a:ext cx="1751220" cy="1232944"/>
            <a:chOff x="0" y="0"/>
            <a:chExt cx="935237" cy="845748"/>
          </a:xfrm>
        </p:grpSpPr>
        <p:sp>
          <p:nvSpPr>
            <p:cNvPr id="6" name="Shape 1259">
              <a:extLst>
                <a:ext uri="{FF2B5EF4-FFF2-40B4-BE49-F238E27FC236}">
                  <a16:creationId xmlns:a16="http://schemas.microsoft.com/office/drawing/2014/main" id="{C930BEF5-B27C-41BD-9898-D208A39B893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id="{DFD20A7D-2320-4972-93B2-0924B5DE97A8}"/>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 name="图片 7">
            <a:extLst>
              <a:ext uri="{FF2B5EF4-FFF2-40B4-BE49-F238E27FC236}">
                <a16:creationId xmlns:a16="http://schemas.microsoft.com/office/drawing/2014/main" id="{6B9B7822-2047-447C-B62F-5B78D641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01960" y="-913745"/>
            <a:ext cx="6678511" cy="6678511"/>
          </a:xfrm>
          <a:prstGeom prst="rect">
            <a:avLst/>
          </a:prstGeom>
        </p:spPr>
      </p:pic>
      <p:sp>
        <p:nvSpPr>
          <p:cNvPr id="2" name="TextBox 1">
            <a:extLst>
              <a:ext uri="{FF2B5EF4-FFF2-40B4-BE49-F238E27FC236}">
                <a16:creationId xmlns:a16="http://schemas.microsoft.com/office/drawing/2014/main" id="{C52878B0-FE1D-B090-38E4-0785DA1E99D1}"/>
              </a:ext>
            </a:extLst>
          </p:cNvPr>
          <p:cNvSpPr txBox="1"/>
          <p:nvPr/>
        </p:nvSpPr>
        <p:spPr>
          <a:xfrm>
            <a:off x="1250731" y="2315443"/>
            <a:ext cx="7126014" cy="30012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2</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err="1">
                <a:solidFill>
                  <a:srgbClr val="FF3399"/>
                </a:solidFill>
                <a:latin typeface="Cambria" panose="02040503050406030204" pitchFamily="18" charset="0"/>
                <a:ea typeface="Cambria" panose="02040503050406030204" pitchFamily="18" charset="0"/>
              </a:rPr>
              <a:t>Thực</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hành</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thể</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hiện</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cảm</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xúc</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phù</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hợp</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950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id="{5C9E6F04-0BD1-AF31-06C3-F1C1754DBBE5}"/>
              </a:ext>
            </a:extLst>
          </p:cNvPr>
          <p:cNvPicPr>
            <a:picLocks noChangeAspect="1"/>
          </p:cNvPicPr>
          <p:nvPr/>
        </p:nvPicPr>
        <p:blipFill>
          <a:blip r:embed="rId2"/>
          <a:stretch>
            <a:fillRect/>
          </a:stretch>
        </p:blipFill>
        <p:spPr>
          <a:xfrm>
            <a:off x="231228" y="348878"/>
            <a:ext cx="11729544" cy="6018890"/>
          </a:xfrm>
          <a:prstGeom prst="rect">
            <a:avLst/>
          </a:prstGeom>
        </p:spPr>
      </p:pic>
      <p:pic>
        <p:nvPicPr>
          <p:cNvPr id="3" name="图片 2">
            <a:extLst>
              <a:ext uri="{FF2B5EF4-FFF2-40B4-BE49-F238E27FC236}">
                <a16:creationId xmlns:a16="http://schemas.microsoft.com/office/drawing/2014/main" id="{78F1D6D4-4AA8-C4FA-F7BC-ABA1E274FE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75" t="10668" r="10290" b="6831"/>
          <a:stretch/>
        </p:blipFill>
        <p:spPr>
          <a:xfrm flipH="1">
            <a:off x="8412481" y="2529397"/>
            <a:ext cx="3779520" cy="4328603"/>
          </a:xfrm>
          <a:prstGeom prst="rect">
            <a:avLst/>
          </a:prstGeom>
        </p:spPr>
      </p:pic>
      <p:grpSp>
        <p:nvGrpSpPr>
          <p:cNvPr id="4" name="Group 3">
            <a:extLst>
              <a:ext uri="{FF2B5EF4-FFF2-40B4-BE49-F238E27FC236}">
                <a16:creationId xmlns:a16="http://schemas.microsoft.com/office/drawing/2014/main" id="{2E15F9BB-3ACE-83A5-EC0D-D0B2708DC364}"/>
              </a:ext>
            </a:extLst>
          </p:cNvPr>
          <p:cNvGrpSpPr/>
          <p:nvPr/>
        </p:nvGrpSpPr>
        <p:grpSpPr>
          <a:xfrm>
            <a:off x="1336213" y="900436"/>
            <a:ext cx="8375346" cy="1926847"/>
            <a:chOff x="2098452" y="1632858"/>
            <a:chExt cx="7221356" cy="3331028"/>
          </a:xfrm>
        </p:grpSpPr>
        <p:sp>
          <p:nvSpPr>
            <p:cNvPr id="6" name="任意多边形: 形状 3">
              <a:extLst>
                <a:ext uri="{FF2B5EF4-FFF2-40B4-BE49-F238E27FC236}">
                  <a16:creationId xmlns:a16="http://schemas.microsoft.com/office/drawing/2014/main" id="{CCD68793-2184-CB40-ED44-F1FED540F06A}"/>
                </a:ext>
              </a:extLst>
            </p:cNvPr>
            <p:cNvSpPr/>
            <p:nvPr/>
          </p:nvSpPr>
          <p:spPr>
            <a:xfrm>
              <a:off x="2098452" y="1632858"/>
              <a:ext cx="7221356" cy="333102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B0604020202020204" charset="-122"/>
              </a:endParaRPr>
            </a:p>
          </p:txBody>
        </p:sp>
        <p:sp>
          <p:nvSpPr>
            <p:cNvPr id="12" name="Rectangle 11">
              <a:extLst>
                <a:ext uri="{FF2B5EF4-FFF2-40B4-BE49-F238E27FC236}">
                  <a16:creationId xmlns:a16="http://schemas.microsoft.com/office/drawing/2014/main" id="{A6DAC12F-CDD4-A32F-4A12-6D0C1EA91308}"/>
                </a:ext>
              </a:extLst>
            </p:cNvPr>
            <p:cNvSpPr/>
            <p:nvPr/>
          </p:nvSpPr>
          <p:spPr>
            <a:xfrm>
              <a:off x="2266582" y="2374837"/>
              <a:ext cx="6885095" cy="1281879"/>
            </a:xfrm>
            <a:prstGeom prst="rect">
              <a:avLst/>
            </a:prstGeom>
          </p:spPr>
          <p:txBody>
            <a:bodyPr wrap="square">
              <a:spAutoFit/>
            </a:bodyPr>
            <a:lstStyle/>
            <a:p>
              <a:pPr algn="just"/>
              <a:r>
                <a:rPr lang="en-US" sz="3200" b="1" i="0" dirty="0" err="1">
                  <a:solidFill>
                    <a:srgbClr val="FF0000"/>
                  </a:solidFill>
                  <a:effectLst/>
                  <a:latin typeface="Cambria" panose="02040503050406030204" pitchFamily="18" charset="0"/>
                  <a:ea typeface="Cambria" panose="02040503050406030204" pitchFamily="18" charset="0"/>
                </a:rPr>
                <a:t>Nêu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những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tình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huống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mang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lại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cảm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xúc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cực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hoặc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tiêu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cực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cho</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em</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310F7722-1E8E-5B07-2A9B-C90C0A3E7653}"/>
              </a:ext>
            </a:extLst>
          </p:cNvPr>
          <p:cNvGrpSpPr/>
          <p:nvPr/>
        </p:nvGrpSpPr>
        <p:grpSpPr>
          <a:xfrm>
            <a:off x="632020" y="3086587"/>
            <a:ext cx="8375346" cy="1926847"/>
            <a:chOff x="2098452" y="1632858"/>
            <a:chExt cx="7221356" cy="3331028"/>
          </a:xfrm>
        </p:grpSpPr>
        <p:sp>
          <p:nvSpPr>
            <p:cNvPr id="18" name="任意多边形: 形状 3">
              <a:extLst>
                <a:ext uri="{FF2B5EF4-FFF2-40B4-BE49-F238E27FC236}">
                  <a16:creationId xmlns:a16="http://schemas.microsoft.com/office/drawing/2014/main" id="{2CCE5F9D-977C-F90A-B722-AC5F31748ECF}"/>
                </a:ext>
              </a:extLst>
            </p:cNvPr>
            <p:cNvSpPr/>
            <p:nvPr/>
          </p:nvSpPr>
          <p:spPr>
            <a:xfrm>
              <a:off x="2098452" y="1632858"/>
              <a:ext cx="7221356" cy="333102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B0604020202020204" charset="-122"/>
              </a:endParaRPr>
            </a:p>
          </p:txBody>
        </p:sp>
        <p:sp>
          <p:nvSpPr>
            <p:cNvPr id="19" name="Rectangle 18">
              <a:extLst>
                <a:ext uri="{FF2B5EF4-FFF2-40B4-BE49-F238E27FC236}">
                  <a16:creationId xmlns:a16="http://schemas.microsoft.com/office/drawing/2014/main" id="{4C413B21-D589-795B-DC3A-12455702A773}"/>
                </a:ext>
              </a:extLst>
            </p:cNvPr>
            <p:cNvSpPr/>
            <p:nvPr/>
          </p:nvSpPr>
          <p:spPr>
            <a:xfrm>
              <a:off x="2284706" y="2283988"/>
              <a:ext cx="6885095" cy="1862236"/>
            </a:xfrm>
            <a:prstGeom prst="rect">
              <a:avLst/>
            </a:prstGeom>
          </p:spPr>
          <p:txBody>
            <a:bodyPr wrap="square">
              <a:spAutoFit/>
            </a:bodyPr>
            <a:lstStyle/>
            <a:p>
              <a:pPr algn="just"/>
              <a:r>
                <a:rPr lang="en-US" sz="3200" b="1" i="0" dirty="0">
                  <a:solidFill>
                    <a:srgbClr val="FF0000"/>
                  </a:solidFill>
                  <a:effectLst/>
                  <a:latin typeface="Cambria" panose="02040503050406030204" pitchFamily="18" charset="0"/>
                  <a:ea typeface="Cambria" panose="02040503050406030204" pitchFamily="18" charset="0"/>
                </a:rPr>
                <a:t>Chia </a:t>
              </a:r>
              <a:r>
                <a:rPr lang="en-US" sz="3200" b="1" i="0" dirty="0" err="1">
                  <a:solidFill>
                    <a:srgbClr val="FF0000"/>
                  </a:solidFill>
                  <a:effectLst/>
                  <a:latin typeface="Cambria" panose="02040503050406030204" pitchFamily="18" charset="0"/>
                  <a:ea typeface="Cambria" panose="02040503050406030204" pitchFamily="18" charset="0"/>
                </a:rPr>
                <a:t>sẻ</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cách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thể</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hiện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cảm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xúc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của</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em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trong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tình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huống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đó</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04190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id="{5C9E6F04-0BD1-AF31-06C3-F1C1754DBBE5}"/>
              </a:ext>
            </a:extLst>
          </p:cNvPr>
          <p:cNvPicPr>
            <a:picLocks noChangeAspect="1"/>
          </p:cNvPicPr>
          <p:nvPr/>
        </p:nvPicPr>
        <p:blipFill>
          <a:blip r:embed="rId2"/>
          <a:stretch>
            <a:fillRect/>
          </a:stretch>
        </p:blipFill>
        <p:spPr>
          <a:xfrm>
            <a:off x="231228" y="348878"/>
            <a:ext cx="11729544" cy="6018890"/>
          </a:xfrm>
          <a:prstGeom prst="rect">
            <a:avLst/>
          </a:prstGeom>
        </p:spPr>
      </p:pic>
      <p:graphicFrame>
        <p:nvGraphicFramePr>
          <p:cNvPr id="2" name="Table 1">
            <a:extLst>
              <a:ext uri="{FF2B5EF4-FFF2-40B4-BE49-F238E27FC236}">
                <a16:creationId xmlns:a16="http://schemas.microsoft.com/office/drawing/2014/main" id="{FDD1B9F5-E23B-2967-7040-D7E45348FBDD}"/>
              </a:ext>
            </a:extLst>
          </p:cNvPr>
          <p:cNvGraphicFramePr>
            <a:graphicFrameLocks noGrp="1"/>
          </p:cNvGraphicFramePr>
          <p:nvPr>
            <p:extLst>
              <p:ext uri="{D42A27DB-BD31-4B8C-83A1-F6EECF244321}">
                <p14:modId xmlns:p14="http://schemas.microsoft.com/office/powerpoint/2010/main" val="389180490"/>
              </p:ext>
            </p:extLst>
          </p:nvPr>
        </p:nvGraphicFramePr>
        <p:xfrm>
          <a:off x="924907" y="1261241"/>
          <a:ext cx="10436776" cy="4775284"/>
        </p:xfrm>
        <a:graphic>
          <a:graphicData uri="http://schemas.openxmlformats.org/drawingml/2006/table">
            <a:tbl>
              <a:tblPr/>
              <a:tblGrid>
                <a:gridCol w="5218388">
                  <a:extLst>
                    <a:ext uri="{9D8B030D-6E8A-4147-A177-3AD203B41FA5}">
                      <a16:colId xmlns:a16="http://schemas.microsoft.com/office/drawing/2014/main" val="3859829427"/>
                    </a:ext>
                  </a:extLst>
                </a:gridCol>
                <a:gridCol w="5218388">
                  <a:extLst>
                    <a:ext uri="{9D8B030D-6E8A-4147-A177-3AD203B41FA5}">
                      <a16:colId xmlns:a16="http://schemas.microsoft.com/office/drawing/2014/main" val="3113747354"/>
                    </a:ext>
                  </a:extLst>
                </a:gridCol>
              </a:tblGrid>
              <a:tr h="940680">
                <a:tc>
                  <a:txBody>
                    <a:bodyPr/>
                    <a:lstStyle/>
                    <a:p>
                      <a:pPr algn="ctr" fontAlgn="t"/>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huống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mang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tích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cực</a:t>
                      </a:r>
                      <a:endParaRPr lang="en-US" sz="32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804B24"/>
                      </a:solidFill>
                      <a:prstDash val="solid"/>
                      <a:round/>
                      <a:headEnd type="none" w="med" len="med"/>
                      <a:tailEnd type="none" w="med" len="med"/>
                    </a:lnL>
                    <a:lnR w="12700" cap="flat" cmpd="sng" algn="ctr">
                      <a:solidFill>
                        <a:srgbClr val="804B24"/>
                      </a:solidFill>
                      <a:prstDash val="solid"/>
                      <a:round/>
                      <a:headEnd type="none" w="med" len="med"/>
                      <a:tailEnd type="none" w="med" len="med"/>
                    </a:lnR>
                    <a:lnT w="12700" cap="flat" cmpd="sng" algn="ctr">
                      <a:solidFill>
                        <a:srgbClr val="804B24"/>
                      </a:solidFill>
                      <a:prstDash val="solid"/>
                      <a:round/>
                      <a:headEnd type="none" w="med" len="med"/>
                      <a:tailEnd type="none" w="med" len="med"/>
                    </a:lnT>
                    <a:lnB w="12700" cap="flat" cmpd="sng" algn="ctr">
                      <a:solidFill>
                        <a:srgbClr val="C84B24"/>
                      </a:solidFill>
                      <a:prstDash val="solid"/>
                      <a:round/>
                      <a:headEnd type="none" w="med" len="med"/>
                      <a:tailEnd type="none" w="med" len="med"/>
                    </a:lnB>
                    <a:solidFill>
                      <a:schemeClr val="accent6">
                        <a:lumMod val="20000"/>
                        <a:lumOff val="80000"/>
                      </a:schemeClr>
                    </a:solidFill>
                  </a:tcPr>
                </a:tc>
                <a:tc>
                  <a:txBody>
                    <a:bodyPr/>
                    <a:lstStyle/>
                    <a:p>
                      <a:pPr algn="ctr" fontAlgn="t"/>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huống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mang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tiêu</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cực</a:t>
                      </a:r>
                      <a:endParaRPr lang="en-US" sz="32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804B24"/>
                      </a:solidFill>
                      <a:prstDash val="solid"/>
                      <a:round/>
                      <a:headEnd type="none" w="med" len="med"/>
                      <a:tailEnd type="none" w="med" len="med"/>
                    </a:lnL>
                    <a:lnR w="12700" cap="flat" cmpd="sng" algn="ctr">
                      <a:solidFill>
                        <a:srgbClr val="804B24"/>
                      </a:solidFill>
                      <a:prstDash val="solid"/>
                      <a:round/>
                      <a:headEnd type="none" w="med" len="med"/>
                      <a:tailEnd type="none" w="med" len="med"/>
                    </a:lnR>
                    <a:lnT w="12700" cap="flat" cmpd="sng" algn="ctr">
                      <a:solidFill>
                        <a:srgbClr val="804B24"/>
                      </a:solidFill>
                      <a:prstDash val="solid"/>
                      <a:round/>
                      <a:headEnd type="none" w="med" len="med"/>
                      <a:tailEnd type="none" w="med" len="med"/>
                    </a:lnT>
                    <a:lnB w="12700" cap="flat" cmpd="sng" algn="ctr">
                      <a:solidFill>
                        <a:srgbClr val="C84B2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20244701"/>
                  </a:ext>
                </a:extLst>
              </a:tr>
              <a:tr h="3736424">
                <a:tc>
                  <a:txBody>
                    <a:bodyPr/>
                    <a:lstStyle/>
                    <a:p>
                      <a:pPr algn="just" fontAlgn="t"/>
                      <a:r>
                        <a:rPr lang="vi-VN" sz="2800" dirty="0">
                          <a:effectLst/>
                          <a:latin typeface="Cambria" panose="02040503050406030204" pitchFamily="18" charset="0"/>
                          <a:ea typeface="Cambria" panose="02040503050406030204" pitchFamily="18" charset="0"/>
                        </a:rPr>
                        <a:t> - Cô giáo và các bạn trong lớp bất ngờ tổ chức sinh nhật cho mình. </a:t>
                      </a:r>
                    </a:p>
                    <a:p>
                      <a:pPr algn="just" fontAlgn="t"/>
                      <a:r>
                        <a:rPr lang="vi-VN" sz="2800" dirty="0">
                          <a:effectLst/>
                          <a:latin typeface="Cambria" panose="02040503050406030204" pitchFamily="18" charset="0"/>
                          <a:ea typeface="Cambria" panose="02040503050406030204" pitchFamily="18" charset="0"/>
                        </a:rPr>
                        <a:t> - Trên đường đi học về mình nhặt được túi tiền và ngay lập tức nhờ các chú công an trả lại cho chủ nhân của chiếc túi tiền đó. </a:t>
                      </a:r>
                      <a:endParaRPr lang="en-US" sz="2800" dirty="0">
                        <a:effectLst/>
                        <a:latin typeface="Cambria" panose="02040503050406030204" pitchFamily="18" charset="0"/>
                        <a:ea typeface="Cambria" panose="02040503050406030204" pitchFamily="18" charset="0"/>
                      </a:endParaRPr>
                    </a:p>
                    <a:p>
                      <a:pPr algn="just" fontAlgn="t"/>
                      <a:r>
                        <a:rPr lang="vi-VN" sz="2800" dirty="0">
                          <a:effectLst/>
                          <a:latin typeface="Cambria" panose="02040503050406030204" pitchFamily="18" charset="0"/>
                          <a:ea typeface="Cambria" panose="02040503050406030204" pitchFamily="18" charset="0"/>
                        </a:rPr>
                        <a:t>- ….</a:t>
                      </a:r>
                    </a:p>
                  </a:txBody>
                  <a:tcPr marL="31750" marR="31750" marT="31750" marB="31750">
                    <a:lnL w="12700" cap="flat" cmpd="sng" algn="ctr">
                      <a:solidFill>
                        <a:srgbClr val="C84B24"/>
                      </a:solidFill>
                      <a:prstDash val="solid"/>
                      <a:round/>
                      <a:headEnd type="none" w="med" len="med"/>
                      <a:tailEnd type="none" w="med" len="med"/>
                    </a:lnL>
                    <a:lnR w="12700" cap="flat" cmpd="sng" algn="ctr">
                      <a:solidFill>
                        <a:srgbClr val="C84B24"/>
                      </a:solidFill>
                      <a:prstDash val="solid"/>
                      <a:round/>
                      <a:headEnd type="none" w="med" len="med"/>
                      <a:tailEnd type="none" w="med" len="med"/>
                    </a:lnR>
                    <a:lnT w="12700" cap="flat" cmpd="sng" algn="ctr">
                      <a:solidFill>
                        <a:srgbClr val="C84B24"/>
                      </a:solidFill>
                      <a:prstDash val="solid"/>
                      <a:round/>
                      <a:headEnd type="none" w="med" len="med"/>
                      <a:tailEnd type="none" w="med" len="med"/>
                    </a:lnT>
                    <a:lnB w="6350" cap="flat" cmpd="sng" algn="ctr">
                      <a:solidFill>
                        <a:srgbClr val="C84B24"/>
                      </a:solidFill>
                      <a:prstDash val="solid"/>
                      <a:round/>
                      <a:headEnd type="none" w="med" len="med"/>
                      <a:tailEnd type="none" w="med" len="med"/>
                    </a:lnB>
                    <a:solidFill>
                      <a:srgbClr val="FFFFFF"/>
                    </a:solidFill>
                  </a:tcPr>
                </a:tc>
                <a:tc>
                  <a:txBody>
                    <a:bodyPr/>
                    <a:lstStyle/>
                    <a:p>
                      <a:pPr algn="just" fontAlgn="t"/>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nam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trêu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đùa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giật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tóc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ngã</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trên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lớp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học</a:t>
                      </a:r>
                      <a:r>
                        <a:rPr lang="en-US" sz="2800" dirty="0">
                          <a:effectLst/>
                          <a:latin typeface="Cambria" panose="02040503050406030204" pitchFamily="18" charset="0"/>
                          <a:ea typeface="Cambria" panose="02040503050406030204" pitchFamily="18" charset="0"/>
                        </a:rPr>
                        <a:t>. </a:t>
                      </a:r>
                    </a:p>
                    <a:p>
                      <a:pPr algn="just" fontAlgn="t"/>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Tuấn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mất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hộp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bút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màu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Tuấn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liền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đổ</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lỗi</a:t>
                      </a:r>
                      <a:r>
                        <a:rPr lang="en-US" sz="2800" dirty="0">
                          <a:effectLst/>
                          <a:latin typeface="Cambria" panose="02040503050406030204" pitchFamily="18" charset="0"/>
                          <a:ea typeface="Cambria" panose="02040503050406030204" pitchFamily="18" charset="0"/>
                        </a:rPr>
                        <a:t> do </a:t>
                      </a:r>
                      <a:r>
                        <a:rPr lang="en-US" sz="2800" dirty="0" err="1">
                          <a:effectLst/>
                          <a:latin typeface="Cambria" panose="02040503050406030204" pitchFamily="18" charset="0"/>
                          <a:ea typeface="Cambria" panose="02040503050406030204" pitchFamily="18" charset="0"/>
                        </a:rPr>
                        <a:t>mình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lấy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vì</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ngồi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ấy</a:t>
                      </a:r>
                      <a:r>
                        <a:rPr lang="en-US" sz="2800" dirty="0">
                          <a:effectLst/>
                          <a:latin typeface="Cambria" panose="02040503050406030204" pitchFamily="18" charset="0"/>
                          <a:ea typeface="Cambria" panose="02040503050406030204" pitchFamily="18" charset="0"/>
                        </a:rPr>
                        <a:t>. </a:t>
                      </a:r>
                    </a:p>
                    <a:p>
                      <a:pPr algn="just" fontAlgn="t"/>
                      <a:r>
                        <a:rPr lang="en-US" sz="2800" dirty="0">
                          <a:effectLst/>
                          <a:latin typeface="Cambria" panose="02040503050406030204" pitchFamily="18" charset="0"/>
                          <a:ea typeface="Cambria" panose="02040503050406030204" pitchFamily="18" charset="0"/>
                        </a:rPr>
                        <a:t> - ……</a:t>
                      </a:r>
                    </a:p>
                  </a:txBody>
                  <a:tcPr marL="31750" marR="31750" marT="31750" marB="31750">
                    <a:lnL w="12700" cap="flat" cmpd="sng" algn="ctr">
                      <a:solidFill>
                        <a:srgbClr val="C84B24"/>
                      </a:solidFill>
                      <a:prstDash val="solid"/>
                      <a:round/>
                      <a:headEnd type="none" w="med" len="med"/>
                      <a:tailEnd type="none" w="med" len="med"/>
                    </a:lnL>
                    <a:lnR w="12700" cap="flat" cmpd="sng" algn="ctr">
                      <a:solidFill>
                        <a:srgbClr val="C84B24"/>
                      </a:solidFill>
                      <a:prstDash val="solid"/>
                      <a:round/>
                      <a:headEnd type="none" w="med" len="med"/>
                      <a:tailEnd type="none" w="med" len="med"/>
                    </a:lnR>
                    <a:lnT w="12700" cap="flat" cmpd="sng" algn="ctr">
                      <a:solidFill>
                        <a:srgbClr val="C84B24"/>
                      </a:solidFill>
                      <a:prstDash val="solid"/>
                      <a:round/>
                      <a:headEnd type="none" w="med" len="med"/>
                      <a:tailEnd type="none" w="med" len="med"/>
                    </a:lnT>
                    <a:lnB w="6350" cap="flat" cmpd="sng" algn="ctr">
                      <a:solidFill>
                        <a:srgbClr val="C84B24"/>
                      </a:solidFill>
                      <a:prstDash val="solid"/>
                      <a:round/>
                      <a:headEnd type="none" w="med" len="med"/>
                      <a:tailEnd type="none" w="med" len="med"/>
                    </a:lnB>
                    <a:solidFill>
                      <a:srgbClr val="FFFFFF"/>
                    </a:solidFill>
                  </a:tcPr>
                </a:tc>
                <a:extLst>
                  <a:ext uri="{0D108BD9-81ED-4DB2-BD59-A6C34878D82A}">
                    <a16:rowId xmlns:a16="http://schemas.microsoft.com/office/drawing/2014/main" val="1603499537"/>
                  </a:ext>
                </a:extLst>
              </a:tr>
            </a:tbl>
          </a:graphicData>
        </a:graphic>
      </p:graphicFrame>
    </p:spTree>
    <p:extLst>
      <p:ext uri="{BB962C8B-B14F-4D97-AF65-F5344CB8AC3E}">
        <p14:creationId xmlns:p14="http://schemas.microsoft.com/office/powerpoint/2010/main" val="2077669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9">
            <a:extLst>
              <a:ext uri="{FF2B5EF4-FFF2-40B4-BE49-F238E27FC236}">
                <a16:creationId xmlns:a16="http://schemas.microsoft.com/office/drawing/2014/main" id="{B2E9BCF1-9B60-4480-AF7C-5C15044B32AD}"/>
              </a:ext>
            </a:extLst>
          </p:cNvPr>
          <p:cNvSpPr/>
          <p:nvPr/>
        </p:nvSpPr>
        <p:spPr>
          <a:xfrm>
            <a:off x="417261" y="275283"/>
            <a:ext cx="11412191" cy="6294120"/>
          </a:xfrm>
          <a:prstGeom prst="roundRect">
            <a:avLst>
              <a:gd name="adj" fmla="val 10953"/>
            </a:avLst>
          </a:prstGeom>
          <a:solidFill>
            <a:sysClr val="window" lastClr="FFFFFF"/>
          </a:solidFill>
          <a:ln w="38100" cap="flat" cmpd="sng" algn="ctr">
            <a:solidFill>
              <a:schemeClr val="accent5">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Rectangle 1">
            <a:extLst>
              <a:ext uri="{FF2B5EF4-FFF2-40B4-BE49-F238E27FC236}">
                <a16:creationId xmlns:a16="http://schemas.microsoft.com/office/drawing/2014/main" id="{E39CE34A-F040-177A-DC32-71AD500D6237}"/>
              </a:ext>
            </a:extLst>
          </p:cNvPr>
          <p:cNvSpPr/>
          <p:nvPr/>
        </p:nvSpPr>
        <p:spPr>
          <a:xfrm>
            <a:off x="390373" y="159103"/>
            <a:ext cx="11549379" cy="1219821"/>
          </a:xfrm>
          <a:prstGeom prst="rect">
            <a:avLst/>
          </a:prstGeom>
          <a:solidFill>
            <a:schemeClr val="accent5">
              <a:lumMod val="20000"/>
              <a:lumOff val="80000"/>
            </a:schemeClr>
          </a:solidFill>
          <a:ln w="38100">
            <a:solidFill>
              <a:schemeClr val="tx1"/>
            </a:solidFill>
            <a:prstDash val="lgDash"/>
          </a:ln>
        </p:spPr>
        <p:txBody>
          <a:bodyPr wrap="square">
            <a:spAutoFit/>
          </a:bodyPr>
          <a:lstStyle/>
          <a:p>
            <a:pPr lvl="0" algn="ctr">
              <a:lnSpc>
                <a:spcPct val="120000"/>
              </a:lnSpc>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Mỗi nhóm lựa chọn một tình huống để sắm vai thể hiện kĩ năng kiểm soát cảm xúc.</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962A309F-FF66-78DE-5BD6-B793D4756EEB}"/>
              </a:ext>
            </a:extLst>
          </p:cNvPr>
          <p:cNvPicPr>
            <a:picLocks noChangeAspect="1"/>
          </p:cNvPicPr>
          <p:nvPr/>
        </p:nvPicPr>
        <p:blipFill>
          <a:blip r:embed="rId2"/>
          <a:stretch>
            <a:fillRect/>
          </a:stretch>
        </p:blipFill>
        <p:spPr>
          <a:xfrm>
            <a:off x="735725" y="1502650"/>
            <a:ext cx="6852415" cy="2343854"/>
          </a:xfrm>
          <a:prstGeom prst="rect">
            <a:avLst/>
          </a:prstGeom>
        </p:spPr>
      </p:pic>
      <p:pic>
        <p:nvPicPr>
          <p:cNvPr id="6" name="Picture 5">
            <a:extLst>
              <a:ext uri="{FF2B5EF4-FFF2-40B4-BE49-F238E27FC236}">
                <a16:creationId xmlns:a16="http://schemas.microsoft.com/office/drawing/2014/main" id="{D4191BB3-2BD7-D0E4-1F89-B45FAA0F5879}"/>
              </a:ext>
            </a:extLst>
          </p:cNvPr>
          <p:cNvPicPr>
            <a:picLocks noChangeAspect="1"/>
          </p:cNvPicPr>
          <p:nvPr/>
        </p:nvPicPr>
        <p:blipFill>
          <a:blip r:embed="rId3"/>
          <a:stretch>
            <a:fillRect/>
          </a:stretch>
        </p:blipFill>
        <p:spPr>
          <a:xfrm>
            <a:off x="4466897" y="3943338"/>
            <a:ext cx="7099245" cy="2588019"/>
          </a:xfrm>
          <a:prstGeom prst="rect">
            <a:avLst/>
          </a:prstGeom>
        </p:spPr>
      </p:pic>
    </p:spTree>
    <p:extLst>
      <p:ext uri="{BB962C8B-B14F-4D97-AF65-F5344CB8AC3E}">
        <p14:creationId xmlns:p14="http://schemas.microsoft.com/office/powerpoint/2010/main" val="4184056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id="{C2BE80F9-678A-52CB-A4AC-D66C7B793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id="{EF0198C6-C0E5-736F-4259-3CD379C7EB4B}"/>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id="{46BEECAF-5A57-867B-288A-695936D9B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id="{E8DA4AD1-08BF-DBFF-9D5F-ACEBDD1DA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id="{046EABB9-E6E7-9588-0438-379BBA3C2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198984-E69E-417F-6BCE-F425908C7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id="{42A5221A-95B3-564E-5B84-425326A3DC3F}"/>
              </a:ext>
            </a:extLst>
          </p:cNvPr>
          <p:cNvSpPr txBox="1"/>
          <p:nvPr/>
        </p:nvSpPr>
        <p:spPr>
          <a:xfrm rot="21332271">
            <a:off x="1621020" y="3029121"/>
            <a:ext cx="58420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đóng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vai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xử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lí</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các</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tình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huống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id="{7C111DA5-9973-306E-6EBA-BB786AD4A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58763"/>
            <a:ext cx="8657070" cy="2357324"/>
          </a:xfrm>
          <a:prstGeom prst="rect">
            <a:avLst/>
          </a:prstGeom>
        </p:spPr>
      </p:pic>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976461"/>
            <a:ext cx="11430000" cy="1191816"/>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ctr" defTabSz="609630"/>
            <a:r>
              <a:rPr lang="vi-VN" sz="3200" dirty="0">
                <a:solidFill>
                  <a:prstClr val="black"/>
                </a:solidFill>
                <a:latin typeface="Calibri"/>
              </a:rPr>
              <a:t>Giờ ra chơi, Hiếu tình Cờ nghe thấy Nam và Bình ngồi cuối lớp đang nói những điều không hay về mình.</a:t>
            </a:r>
            <a:endParaRPr kumimoji="0" lang="en-US" sz="3200" b="0" i="0" u="none" strike="noStrike" kern="1200" cap="none" spc="0" normalizeH="0" baseline="0" noProof="0" dirty="0">
              <a:ln>
                <a:noFill/>
              </a:ln>
              <a:solidFill>
                <a:prstClr val="black"/>
              </a:solidFill>
              <a:effectLst/>
              <a:uLnTx/>
              <a:uFillTx/>
              <a:latin typeface="Calibri"/>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358982" y="-6111"/>
            <a:ext cx="9245600" cy="9131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5334" b="1" i="0" u="none" strike="noStrike" kern="1200" cap="none" spc="0" normalizeH="0" baseline="0" noProof="0" dirty="0">
                <a:ln>
                  <a:noFill/>
                </a:ln>
                <a:solidFill>
                  <a:srgbClr val="FFFF00"/>
                </a:solidFill>
                <a:effectLst/>
                <a:uLnTx/>
                <a:uFillTx/>
                <a:latin typeface="Calibri"/>
                <a:ea typeface="+mn-ea"/>
                <a:cs typeface="+mn-cs"/>
              </a:rPr>
              <a:t> </a:t>
            </a:r>
            <a:r>
              <a:rPr kumimoji="0" lang="en-US" sz="5334"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5334" b="1" i="0" u="none" strike="noStrike" kern="1200" cap="none" spc="0" normalizeH="0" baseline="0" noProof="0" dirty="0">
                <a:ln>
                  <a:noFill/>
                </a:ln>
                <a:solidFill>
                  <a:srgbClr val="FFFF00"/>
                </a:solidFill>
                <a:effectLst/>
                <a:uLnTx/>
                <a:uFillTx/>
                <a:latin typeface="Calibri"/>
                <a:ea typeface="+mn-ea"/>
                <a:cs typeface="+mn-cs"/>
              </a:rPr>
              <a:t> 1</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sp>
        <p:nvSpPr>
          <p:cNvPr id="5" name="双波形 6">
            <a:extLst>
              <a:ext uri="{FF2B5EF4-FFF2-40B4-BE49-F238E27FC236}">
                <a16:creationId xmlns:a16="http://schemas.microsoft.com/office/drawing/2014/main" id="{52D5BFCA-AFF1-1F7A-A179-89BE487980E2}"/>
              </a:ext>
            </a:extLst>
          </p:cNvPr>
          <p:cNvSpPr/>
          <p:nvPr/>
        </p:nvSpPr>
        <p:spPr>
          <a:xfrm>
            <a:off x="963477" y="2774731"/>
            <a:ext cx="10629433" cy="3862552"/>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altLang="zh-CN" sz="2800" dirty="0">
                <a:solidFill>
                  <a:srgbClr val="FF0000"/>
                </a:solidFill>
                <a:latin typeface="Cambria" panose="02040503050406030204" pitchFamily="18" charset="0"/>
                <a:ea typeface="Cambria" panose="02040503050406030204" pitchFamily="18" charset="0"/>
              </a:rPr>
              <a:t>Em sẽ hít thở thật sâu để lấy lại bình tĩnh. Sau đó suy nghĩ theo hướng tích cực là chắc các bạn cũng nghe ai đó nói chưa đúng sự thật về mình. Sau đó, em từ tốn đến gần các bạn và nói: “Mình vừa đi qua thì vô tình nghe được các bạn có điều gì đó chưa hài lòng về mình. Nếu có thể, các bạn hãy chia sẻ trực tiếp với mình để chúng ta cùng giải quyết, tránh hiểu lầm nhau nhé!”.</a:t>
            </a:r>
            <a:endParaRPr kumimoji="0" lang="zh-CN" altLang="en-US" sz="2800" b="0"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endParaRPr>
          </a:p>
        </p:txBody>
      </p:sp>
    </p:spTree>
    <p:extLst>
      <p:ext uri="{BB962C8B-B14F-4D97-AF65-F5344CB8AC3E}">
        <p14:creationId xmlns:p14="http://schemas.microsoft.com/office/powerpoint/2010/main" val="40218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ouvenirs dEnfance  Paul de Senneville  Piano by Phong Nguyen_v720P">
            <a:hlinkClick r:id="" action="ppaction://media"/>
            <a:extLst>
              <a:ext uri="{FF2B5EF4-FFF2-40B4-BE49-F238E27FC236}">
                <a16:creationId xmlns:a16="http://schemas.microsoft.com/office/drawing/2014/main" id="{925DD37B-822D-0B15-5087-AE63951881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1253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6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976461"/>
            <a:ext cx="11430000" cy="1736646"/>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ctr" defTabSz="609630"/>
            <a:r>
              <a:rPr lang="en-US" sz="3200" dirty="0">
                <a:solidFill>
                  <a:prstClr val="black"/>
                </a:solidFill>
                <a:latin typeface="Calibri"/>
              </a:rPr>
              <a:t>N</a:t>
            </a:r>
            <a:r>
              <a:rPr lang="vi-VN" sz="3200" dirty="0">
                <a:solidFill>
                  <a:prstClr val="black"/>
                </a:solidFill>
                <a:latin typeface="Calibri"/>
              </a:rPr>
              <a:t>hân dịp sinh nhật, An được bố tặng máy chơi điện tử cầm tay. An rất thích và giữa gìn cẩn thận món đồ này. Anh Minh hàng xóm trong một lần sang chơi đã vô tình làm hỏng nó.</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358982" y="-6111"/>
            <a:ext cx="9245600" cy="9131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5334" b="1" i="0" u="none" strike="noStrike" kern="1200" cap="none" spc="0" normalizeH="0" baseline="0" noProof="0" dirty="0">
                <a:ln>
                  <a:noFill/>
                </a:ln>
                <a:solidFill>
                  <a:srgbClr val="FFFF00"/>
                </a:solidFill>
                <a:effectLst/>
                <a:uLnTx/>
                <a:uFillTx/>
                <a:latin typeface="Calibri"/>
                <a:ea typeface="+mn-ea"/>
                <a:cs typeface="+mn-cs"/>
              </a:rPr>
              <a:t> </a:t>
            </a:r>
            <a:r>
              <a:rPr kumimoji="0" lang="en-US" sz="5334"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5334" b="1" i="0" u="none" strike="noStrike" kern="1200" cap="none" spc="0" normalizeH="0" baseline="0" noProof="0" dirty="0">
                <a:ln>
                  <a:noFill/>
                </a:ln>
                <a:solidFill>
                  <a:srgbClr val="FFFF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sp>
        <p:nvSpPr>
          <p:cNvPr id="5" name="双波形 6">
            <a:extLst>
              <a:ext uri="{FF2B5EF4-FFF2-40B4-BE49-F238E27FC236}">
                <a16:creationId xmlns:a16="http://schemas.microsoft.com/office/drawing/2014/main" id="{52D5BFCA-AFF1-1F7A-A179-89BE487980E2}"/>
              </a:ext>
            </a:extLst>
          </p:cNvPr>
          <p:cNvSpPr/>
          <p:nvPr/>
        </p:nvSpPr>
        <p:spPr>
          <a:xfrm>
            <a:off x="963477" y="3079531"/>
            <a:ext cx="10629433" cy="3557752"/>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CN" sz="2800" dirty="0">
                <a:solidFill>
                  <a:srgbClr val="FF0000"/>
                </a:solidFill>
                <a:latin typeface="Cambria" panose="02040503050406030204" pitchFamily="18" charset="0"/>
                <a:ea typeface="Cambria" panose="02040503050406030204" pitchFamily="18" charset="0"/>
              </a:rPr>
              <a:t>E</a:t>
            </a:r>
            <a:r>
              <a:rPr lang="vi-VN" altLang="zh-CN" sz="2800" dirty="0">
                <a:solidFill>
                  <a:srgbClr val="FF0000"/>
                </a:solidFill>
                <a:latin typeface="Cambria" panose="02040503050406030204" pitchFamily="18" charset="0"/>
                <a:ea typeface="Cambria" panose="02040503050406030204" pitchFamily="18" charset="0"/>
              </a:rPr>
              <a:t>m cần hít thở sâu để lấy lại bình tĩnh. Em tự đặt mình vào vị trí của anh Minh và nghĩ chắc anh cũng không cố tình làm hỏng nó, khi làm máy hỏng như vậy chắc anh cũng rất ngại và khó xử. Cuối cùng, mình sẽ vui vẻ bảo với anh: “Không sao đâu anh ạ, em biết anh cũng không cố ý làm hỏng nó mà, để em đợi bố về nhờ bố sửa lại, hôm sau anh lại sang chơi cùng em nhé!”.</a:t>
            </a:r>
            <a:endParaRPr kumimoji="0" lang="zh-CN" altLang="en-US" sz="2800" b="0"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mn-cs"/>
            </a:endParaRPr>
          </a:p>
        </p:txBody>
      </p:sp>
    </p:spTree>
    <p:extLst>
      <p:ext uri="{BB962C8B-B14F-4D97-AF65-F5344CB8AC3E}">
        <p14:creationId xmlns:p14="http://schemas.microsoft.com/office/powerpoint/2010/main" val="305459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Tiêu</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chí</a:t>
            </a:r>
            <a:r>
              <a:rPr kumimoji="0" lang="en-US" sz="4400" b="1" i="0" u="none" strike="noStrike" kern="1200" cap="none" spc="0" normalizeH="0" baseline="0" noProof="0" dirty="0">
                <a:ln>
                  <a:noFill/>
                </a:ln>
                <a:solidFill>
                  <a:srgbClr val="002060"/>
                </a:solidFill>
                <a:effectLst/>
                <a:uLnTx/>
                <a:uFillTx/>
                <a:latin typeface="Calibri"/>
                <a:ea typeface="+mn-ea"/>
                <a:cs typeface="+mn-cs"/>
              </a:rPr>
              <a:t>:</a:t>
            </a: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Nét</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mặt</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Cử</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chỉ</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Lời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nói</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Cách</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ứng</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xử</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665306B-F125-B794-7CAD-52312933989E}"/>
              </a:ext>
            </a:extLst>
          </p:cNvPr>
          <p:cNvPicPr>
            <a:picLocks noChangeAspect="1"/>
          </p:cNvPicPr>
          <p:nvPr/>
        </p:nvPicPr>
        <p:blipFill>
          <a:blip r:embed="rId5"/>
          <a:stretch>
            <a:fillRect/>
          </a:stretch>
        </p:blipFill>
        <p:spPr>
          <a:xfrm>
            <a:off x="22276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851807" y="-762204"/>
            <a:ext cx="11367198" cy="6858000"/>
          </a:xfrm>
          <a:prstGeom prst="rect">
            <a:avLst/>
          </a:prstGeom>
        </p:spPr>
      </p:pic>
      <p:sp>
        <p:nvSpPr>
          <p:cNvPr id="4" name="TextBox 3">
            <a:extLst>
              <a:ext uri="{FF2B5EF4-FFF2-40B4-BE49-F238E27FC236}">
                <a16:creationId xmlns:a16="http://schemas.microsoft.com/office/drawing/2014/main" id="{528D0710-9F79-F637-5706-C34597533E9D}"/>
              </a:ext>
            </a:extLst>
          </p:cNvPr>
          <p:cNvSpPr txBox="1"/>
          <p:nvPr/>
        </p:nvSpPr>
        <p:spPr>
          <a:xfrm>
            <a:off x="602972" y="1921144"/>
            <a:ext cx="11216473" cy="403187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r>
              <a:rPr lang="vi-VN" sz="3200" b="1" dirty="0">
                <a:solidFill>
                  <a:srgbClr val="002060"/>
                </a:solidFill>
                <a:latin typeface="UTM Avo" panose="02040603050506020204" pitchFamily="18" charset="0"/>
              </a:rPr>
              <a:t> </a:t>
            </a:r>
            <a:r>
              <a:rPr lang="en-US" sz="3200" b="1"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Như vậy, chúng ta đã trải nghiệm đủ 3 bước của việc</a:t>
            </a:r>
            <a:r>
              <a:rPr lang="en-US" sz="3200" b="1"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kiểm soát cảm xúc:</a:t>
            </a:r>
          </a:p>
          <a:p>
            <a:pPr lvl="0" algn="just"/>
            <a:r>
              <a:rPr lang="vi-VN" sz="3200" b="1" dirty="0">
                <a:solidFill>
                  <a:srgbClr val="002060"/>
                </a:solidFill>
                <a:latin typeface="UTM Avo" panose="02040603050506020204" pitchFamily="18" charset="0"/>
              </a:rPr>
              <a:t>– Nhận diện cảm xúc;</a:t>
            </a:r>
          </a:p>
          <a:p>
            <a:pPr lvl="0" algn="just"/>
            <a:r>
              <a:rPr lang="vi-VN" sz="3200" b="1" dirty="0">
                <a:solidFill>
                  <a:srgbClr val="002060"/>
                </a:solidFill>
                <a:latin typeface="UTM Avo" panose="02040603050506020204" pitchFamily="18" charset="0"/>
              </a:rPr>
              <a:t>– Cân bằng cảm xúc;</a:t>
            </a:r>
          </a:p>
          <a:p>
            <a:pPr lvl="0" algn="just"/>
            <a:r>
              <a:rPr lang="vi-VN" sz="3200" b="1" dirty="0">
                <a:solidFill>
                  <a:srgbClr val="002060"/>
                </a:solidFill>
                <a:latin typeface="UTM Avo" panose="02040603050506020204" pitchFamily="18" charset="0"/>
              </a:rPr>
              <a:t>– Thể hiện cảm xúc phù hợp. Nếu trong cuộc sống, chúng ta vận dụng được những “bí kíp” của các bước này thì cuộc sống của chúng ta sẽ dễ chịu ơn những người sống quanh ta cũng sẽ hạnh phúc hơn.</a:t>
            </a:r>
          </a:p>
        </p:txBody>
      </p:sp>
      <p:pic>
        <p:nvPicPr>
          <p:cNvPr id="3" name="Picture 2" descr="A close up of a logo&#10;&#10;Description automatically generated">
            <a:extLst>
              <a:ext uri="{FF2B5EF4-FFF2-40B4-BE49-F238E27FC236}">
                <a16:creationId xmlns:a16="http://schemas.microsoft.com/office/drawing/2014/main" id="{9EF49024-733B-3232-4109-DC9A7FE69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1986" y="294290"/>
            <a:ext cx="5476084" cy="1578429"/>
          </a:xfrm>
          <a:prstGeom prst="rect">
            <a:avLst/>
          </a:prstGeom>
        </p:spPr>
      </p:pic>
    </p:spTree>
    <p:extLst>
      <p:ext uri="{BB962C8B-B14F-4D97-AF65-F5344CB8AC3E}">
        <p14:creationId xmlns:p14="http://schemas.microsoft.com/office/powerpoint/2010/main" val="478079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6" name="图片 5" descr="图片包含 电视&#10;&#10;自动生成的说明">
            <a:extLst>
              <a:ext uri="{FF2B5EF4-FFF2-40B4-BE49-F238E27FC236}">
                <a16:creationId xmlns:a16="http://schemas.microsoft.com/office/drawing/2014/main" id="{702AFC1F-0A5F-41CE-BC59-7263F8BFBB8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268" t="25647" r="37387" b="35242"/>
          <a:stretch/>
        </p:blipFill>
        <p:spPr>
          <a:xfrm flipH="1">
            <a:off x="-459879" y="1085754"/>
            <a:ext cx="7891099" cy="5691938"/>
          </a:xfrm>
          <a:prstGeom prst="rect">
            <a:avLst/>
          </a:prstGeom>
        </p:spPr>
      </p:pic>
      <p:pic>
        <p:nvPicPr>
          <p:cNvPr id="9" name="图片 8">
            <a:extLst>
              <a:ext uri="{FF2B5EF4-FFF2-40B4-BE49-F238E27FC236}">
                <a16:creationId xmlns:a16="http://schemas.microsoft.com/office/drawing/2014/main" id="{9D0AA7E4-9436-4A5B-B748-E43D859C5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4600" y="775703"/>
            <a:ext cx="11367198" cy="6858000"/>
          </a:xfrm>
          <a:prstGeom prst="rect">
            <a:avLst/>
          </a:prstGeom>
        </p:spPr>
      </p:pic>
      <p:pic>
        <p:nvPicPr>
          <p:cNvPr id="2" name="Picture 1">
            <a:extLst>
              <a:ext uri="{FF2B5EF4-FFF2-40B4-BE49-F238E27FC236}">
                <a16:creationId xmlns:a16="http://schemas.microsoft.com/office/drawing/2014/main" id="{A50CD58D-142E-8423-28E6-0F1F97101C6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37" b="90000" l="10000" r="90000">
                        <a14:foregroundMark x1="21900" y1="13333" x2="29100" y2="80741"/>
                        <a14:foregroundMark x1="12000" y1="27222" x2="42400" y2="16852"/>
                        <a14:foregroundMark x1="15000" y1="72407" x2="15900" y2="77593"/>
                        <a14:foregroundMark x1="65100" y1="30000" x2="68600" y2="38704"/>
                        <a14:foregroundMark x1="57900" y1="30370" x2="57400" y2="37500"/>
                      </a14:backgroundRemoval>
                    </a14:imgEffect>
                  </a14:imgLayer>
                </a14:imgProps>
              </a:ext>
              <a:ext uri="{28A0092B-C50C-407E-A947-70E740481C1C}">
                <a14:useLocalDpi xmlns:a14="http://schemas.microsoft.com/office/drawing/2010/main" val="0"/>
              </a:ext>
            </a:extLst>
          </a:blip>
          <a:stretch>
            <a:fillRect/>
          </a:stretch>
        </p:blipFill>
        <p:spPr>
          <a:xfrm>
            <a:off x="6121219" y="221248"/>
            <a:ext cx="6070781" cy="6556444"/>
          </a:xfrm>
          <a:prstGeom prst="rect">
            <a:avLst/>
          </a:prstGeom>
        </p:spPr>
      </p:pic>
      <p:pic>
        <p:nvPicPr>
          <p:cNvPr id="5" name="Picture 4">
            <a:extLst>
              <a:ext uri="{FF2B5EF4-FFF2-40B4-BE49-F238E27FC236}">
                <a16:creationId xmlns:a16="http://schemas.microsoft.com/office/drawing/2014/main" id="{91F48E52-610A-44B7-963A-5DE4534CFA4A}"/>
              </a:ext>
            </a:extLst>
          </p:cNvPr>
          <p:cNvPicPr>
            <a:picLocks noChangeAspect="1"/>
          </p:cNvPicPr>
          <p:nvPr/>
        </p:nvPicPr>
        <p:blipFill>
          <a:blip r:embed="rId8"/>
          <a:stretch>
            <a:fillRect/>
          </a:stretch>
        </p:blipFill>
        <p:spPr>
          <a:xfrm>
            <a:off x="-211282" y="1590993"/>
            <a:ext cx="7821846" cy="3865199"/>
          </a:xfrm>
          <a:prstGeom prst="rect">
            <a:avLst/>
          </a:prstGeom>
        </p:spPr>
      </p:pic>
    </p:spTree>
    <p:extLst>
      <p:ext uri="{BB962C8B-B14F-4D97-AF65-F5344CB8AC3E}">
        <p14:creationId xmlns:p14="http://schemas.microsoft.com/office/powerpoint/2010/main" val="1722191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4CE744-EADE-1713-80C3-27C102D2B8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0960" b="98400" l="3514" r="98083">
                        <a14:foregroundMark x1="69329" y1="48000" x2="93610" y2="84480"/>
                        <a14:foregroundMark x1="76038" y1="61920" x2="74601" y2="72800"/>
                        <a14:foregroundMark x1="66773" y1="65120" x2="63099" y2="71040"/>
                        <a14:foregroundMark x1="73962" y1="45760" x2="76038" y2="46720"/>
                        <a14:foregroundMark x1="82268" y1="46880" x2="63259" y2="51200"/>
                        <a14:foregroundMark x1="63259" y1="51200" x2="59744" y2="59040"/>
                        <a14:foregroundMark x1="75240" y1="45760" x2="79872" y2="45280"/>
                        <a14:foregroundMark x1="33706" y1="62880" x2="33706" y2="72160"/>
                        <a14:foregroundMark x1="29233" y1="63520" x2="32748" y2="73600"/>
                        <a14:foregroundMark x1="13099" y1="65120" x2="25080" y2="73760"/>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89186" y="1963711"/>
            <a:ext cx="5258805" cy="5250404"/>
          </a:xfrm>
          <a:prstGeom prst="rect">
            <a:avLst/>
          </a:prstGeom>
        </p:spPr>
      </p:pic>
      <p:sp>
        <p:nvSpPr>
          <p:cNvPr id="7" name="Rectangle: Rounded Corners 6">
            <a:extLst>
              <a:ext uri="{FF2B5EF4-FFF2-40B4-BE49-F238E27FC236}">
                <a16:creationId xmlns:a16="http://schemas.microsoft.com/office/drawing/2014/main" id="{419516DC-0D14-23FF-FCF6-394A30B28280}"/>
              </a:ext>
            </a:extLst>
          </p:cNvPr>
          <p:cNvSpPr/>
          <p:nvPr/>
        </p:nvSpPr>
        <p:spPr>
          <a:xfrm>
            <a:off x="4651002" y="793079"/>
            <a:ext cx="7267730"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a:ea typeface="+mn-ea"/>
                <a:cs typeface="+mn-cs"/>
              </a:rPr>
              <a:t>Vận dụng kĩ năng kiểm soát cảm xúc vào thực tế theo các bước: nhận diện cảm xúc, cân bằng cảm xúc, thể hiện cảm xúc phù hợp,..</a:t>
            </a:r>
          </a:p>
        </p:txBody>
      </p:sp>
    </p:spTree>
    <p:extLst>
      <p:ext uri="{BB962C8B-B14F-4D97-AF65-F5344CB8AC3E}">
        <p14:creationId xmlns:p14="http://schemas.microsoft.com/office/powerpoint/2010/main" val="3509122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配件&#10;&#10;描述已自动生成">
            <a:extLst>
              <a:ext uri="{FF2B5EF4-FFF2-40B4-BE49-F238E27FC236}">
                <a16:creationId xmlns:a16="http://schemas.microsoft.com/office/drawing/2014/main" id="{5101B067-F9FD-450A-8EC4-35B732715EDF}"/>
              </a:ext>
            </a:extLst>
          </p:cNvPr>
          <p:cNvPicPr>
            <a:picLocks noChangeAspect="1"/>
          </p:cNvPicPr>
          <p:nvPr/>
        </p:nvPicPr>
        <p:blipFill rotWithShape="1">
          <a:blip r:embed="rId2">
            <a:extLst>
              <a:ext uri="{28A0092B-C50C-407E-A947-70E740481C1C}">
                <a14:useLocalDpi xmlns:a14="http://schemas.microsoft.com/office/drawing/2010/main" val="0"/>
              </a:ext>
            </a:extLst>
          </a:blip>
          <a:srcRect l="67" t="71386" r="-3411" b="-2053"/>
          <a:stretch/>
        </p:blipFill>
        <p:spPr>
          <a:xfrm>
            <a:off x="258854" y="2017394"/>
            <a:ext cx="12465872" cy="5549850"/>
          </a:xfrm>
          <a:prstGeom prst="rect">
            <a:avLst/>
          </a:prstGeom>
        </p:spPr>
      </p:pic>
      <p:grpSp>
        <p:nvGrpSpPr>
          <p:cNvPr id="5" name="Group 1261">
            <a:extLst>
              <a:ext uri="{FF2B5EF4-FFF2-40B4-BE49-F238E27FC236}">
                <a16:creationId xmlns:a16="http://schemas.microsoft.com/office/drawing/2014/main" id="{F150478A-0863-4CAF-BA99-D319DB2F3817}"/>
              </a:ext>
            </a:extLst>
          </p:cNvPr>
          <p:cNvGrpSpPr/>
          <p:nvPr/>
        </p:nvGrpSpPr>
        <p:grpSpPr>
          <a:xfrm>
            <a:off x="4590129" y="919541"/>
            <a:ext cx="467620" cy="422875"/>
            <a:chOff x="0" y="0"/>
            <a:chExt cx="935237" cy="845748"/>
          </a:xfrm>
        </p:grpSpPr>
        <p:sp>
          <p:nvSpPr>
            <p:cNvPr id="6" name="Shape 1259">
              <a:extLst>
                <a:ext uri="{FF2B5EF4-FFF2-40B4-BE49-F238E27FC236}">
                  <a16:creationId xmlns:a16="http://schemas.microsoft.com/office/drawing/2014/main" id="{48246728-DC06-4A72-8C13-0C5FEEE2C0C9}"/>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id="{CF91E4C1-4F05-4A6E-8C87-6BE5AD451F4C}"/>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 name="Group 1261">
            <a:extLst>
              <a:ext uri="{FF2B5EF4-FFF2-40B4-BE49-F238E27FC236}">
                <a16:creationId xmlns:a16="http://schemas.microsoft.com/office/drawing/2014/main" id="{1D8C1346-EC43-4009-9A20-C0F2769FD8D0}"/>
              </a:ext>
            </a:extLst>
          </p:cNvPr>
          <p:cNvGrpSpPr/>
          <p:nvPr/>
        </p:nvGrpSpPr>
        <p:grpSpPr>
          <a:xfrm>
            <a:off x="9006695" y="1823852"/>
            <a:ext cx="467620" cy="422875"/>
            <a:chOff x="0" y="0"/>
            <a:chExt cx="935237" cy="845748"/>
          </a:xfrm>
        </p:grpSpPr>
        <p:sp>
          <p:nvSpPr>
            <p:cNvPr id="11" name="Shape 1259">
              <a:extLst>
                <a:ext uri="{FF2B5EF4-FFF2-40B4-BE49-F238E27FC236}">
                  <a16:creationId xmlns:a16="http://schemas.microsoft.com/office/drawing/2014/main" id="{8DE1ACC3-73E8-4069-AC51-F864F4F6AEDA}"/>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2" name="Shape 1260">
              <a:extLst>
                <a:ext uri="{FF2B5EF4-FFF2-40B4-BE49-F238E27FC236}">
                  <a16:creationId xmlns:a16="http://schemas.microsoft.com/office/drawing/2014/main" id="{64C9D6DD-FF9B-4441-B9EC-6FBD64279080}"/>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roup 17"/>
          <p:cNvGrpSpPr/>
          <p:nvPr/>
        </p:nvGrpSpPr>
        <p:grpSpPr>
          <a:xfrm>
            <a:off x="3309251" y="533917"/>
            <a:ext cx="4350553" cy="4064817"/>
            <a:chOff x="3309251" y="533917"/>
            <a:chExt cx="4350553" cy="4064817"/>
          </a:xfrm>
        </p:grpSpPr>
        <p:pic>
          <p:nvPicPr>
            <p:cNvPr id="3" name="图片 2">
              <a:extLst>
                <a:ext uri="{FF2B5EF4-FFF2-40B4-BE49-F238E27FC236}">
                  <a16:creationId xmlns:a16="http://schemas.microsoft.com/office/drawing/2014/main" id="{BE88EA7E-F178-40B6-89D7-7B7486CAC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49237">
              <a:off x="3309251" y="533917"/>
              <a:ext cx="4350553" cy="4064817"/>
            </a:xfrm>
            <a:prstGeom prst="rect">
              <a:avLst/>
            </a:prstGeom>
          </p:spPr>
        </p:pic>
        <p:sp>
          <p:nvSpPr>
            <p:cNvPr id="16" name="TextBox 15"/>
            <p:cNvSpPr txBox="1"/>
            <p:nvPr/>
          </p:nvSpPr>
          <p:spPr>
            <a:xfrm>
              <a:off x="4199608" y="1707303"/>
              <a:ext cx="256139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Hôm</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nay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các</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em</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học</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bài</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gì</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a:t>
              </a:r>
            </a:p>
          </p:txBody>
        </p:sp>
      </p:grpSp>
      <p:grpSp>
        <p:nvGrpSpPr>
          <p:cNvPr id="19" name="Group 18"/>
          <p:cNvGrpSpPr/>
          <p:nvPr/>
        </p:nvGrpSpPr>
        <p:grpSpPr>
          <a:xfrm>
            <a:off x="7725817" y="1438228"/>
            <a:ext cx="4350553" cy="4064817"/>
            <a:chOff x="7725817" y="1438228"/>
            <a:chExt cx="4350553" cy="4064817"/>
          </a:xfrm>
        </p:grpSpPr>
        <p:pic>
          <p:nvPicPr>
            <p:cNvPr id="8" name="图片 7">
              <a:extLst>
                <a:ext uri="{FF2B5EF4-FFF2-40B4-BE49-F238E27FC236}">
                  <a16:creationId xmlns:a16="http://schemas.microsoft.com/office/drawing/2014/main" id="{C90881B8-2226-478A-BD22-C1FB1B401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49237">
              <a:off x="7725817" y="1438228"/>
              <a:ext cx="4350553" cy="4064817"/>
            </a:xfrm>
            <a:prstGeom prst="rect">
              <a:avLst/>
            </a:prstGeom>
          </p:spPr>
        </p:pic>
        <p:sp>
          <p:nvSpPr>
            <p:cNvPr id="17" name="TextBox 16"/>
            <p:cNvSpPr txBox="1"/>
            <p:nvPr/>
          </p:nvSpPr>
          <p:spPr>
            <a:xfrm>
              <a:off x="8654466" y="2916717"/>
              <a:ext cx="25613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Xem</a:t>
              </a:r>
              <a:r>
                <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bài</a:t>
              </a:r>
              <a:r>
                <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tiếp</a:t>
              </a:r>
              <a:r>
                <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theo.</a:t>
              </a:r>
              <a:endPar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endParaRPr>
            </a:p>
          </p:txBody>
        </p:sp>
      </p:grpSp>
      <p:pic>
        <p:nvPicPr>
          <p:cNvPr id="20" name="Picture 19"/>
          <p:cNvPicPr>
            <a:picLocks noChangeAspect="1"/>
          </p:cNvPicPr>
          <p:nvPr/>
        </p:nvPicPr>
        <p:blipFill>
          <a:blip r:embed="rId4"/>
          <a:stretch>
            <a:fillRect/>
          </a:stretch>
        </p:blipFill>
        <p:spPr>
          <a:xfrm>
            <a:off x="495967" y="448590"/>
            <a:ext cx="7407282" cy="2395936"/>
          </a:xfrm>
          <a:prstGeom prst="rect">
            <a:avLst/>
          </a:prstGeom>
        </p:spPr>
      </p:pic>
    </p:spTree>
    <p:extLst>
      <p:ext uri="{BB962C8B-B14F-4D97-AF65-F5344CB8AC3E}">
        <p14:creationId xmlns:p14="http://schemas.microsoft.com/office/powerpoint/2010/main" val="3335274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21F476F-2C54-47A5-AD7B-71FE0C5528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7" name="图片 6">
            <a:extLst>
              <a:ext uri="{FF2B5EF4-FFF2-40B4-BE49-F238E27FC236}">
                <a16:creationId xmlns:a16="http://schemas.microsoft.com/office/drawing/2014/main" id="{06640996-49D4-47C4-A000-FFA40AEF1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445" y="2139043"/>
            <a:ext cx="3718256" cy="4865963"/>
          </a:xfrm>
          <a:prstGeom prst="rect">
            <a:avLst/>
          </a:prstGeom>
        </p:spPr>
      </p:pic>
      <p:pic>
        <p:nvPicPr>
          <p:cNvPr id="2" name="Picture 1">
            <a:extLst>
              <a:ext uri="{FF2B5EF4-FFF2-40B4-BE49-F238E27FC236}">
                <a16:creationId xmlns:a16="http://schemas.microsoft.com/office/drawing/2014/main" id="{12248EC1-2D5C-3FAF-5579-3590B1701F30}"/>
              </a:ext>
            </a:extLst>
          </p:cNvPr>
          <p:cNvPicPr>
            <a:picLocks noChangeAspect="1"/>
          </p:cNvPicPr>
          <p:nvPr/>
        </p:nvPicPr>
        <p:blipFill>
          <a:blip r:embed="rId4"/>
          <a:stretch>
            <a:fillRect/>
          </a:stretch>
        </p:blipFill>
        <p:spPr>
          <a:xfrm>
            <a:off x="551207" y="755131"/>
            <a:ext cx="11089585" cy="1383912"/>
          </a:xfrm>
          <a:prstGeom prst="rect">
            <a:avLst/>
          </a:prstGeom>
        </p:spPr>
      </p:pic>
    </p:spTree>
    <p:extLst>
      <p:ext uri="{BB962C8B-B14F-4D97-AF65-F5344CB8AC3E}">
        <p14:creationId xmlns:p14="http://schemas.microsoft.com/office/powerpoint/2010/main" val="1131856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0-#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7EBB3E-14C3-0ADB-2BC8-AC7DCAE7F287}"/>
              </a:ext>
            </a:extLst>
          </p:cNvPr>
          <p:cNvGrpSpPr/>
          <p:nvPr/>
        </p:nvGrpSpPr>
        <p:grpSpPr>
          <a:xfrm>
            <a:off x="409575" y="-208031"/>
            <a:ext cx="11601450" cy="3429000"/>
            <a:chOff x="1681843" y="-208031"/>
            <a:chExt cx="9013371" cy="3429000"/>
          </a:xfrm>
        </p:grpSpPr>
        <p:pic>
          <p:nvPicPr>
            <p:cNvPr id="2" name="图片 3">
              <a:extLst>
                <a:ext uri="{FF2B5EF4-FFF2-40B4-BE49-F238E27FC236}">
                  <a16:creationId xmlns:a16="http://schemas.microsoft.com/office/drawing/2014/main" id="{FDBA4035-2A69-BDF2-07F3-33640198F077}"/>
                </a:ext>
              </a:extLst>
            </p:cNvPr>
            <p:cNvPicPr>
              <a:picLocks noChangeAspect="1"/>
            </p:cNvPicPr>
            <p:nvPr/>
          </p:nvPicPr>
          <p:blipFill>
            <a:blip r:embed="rId2" cstate="print">
              <a:extLst>
                <a:ext uri="{28A0092B-C50C-407E-A947-70E740481C1C}">
                  <a14:useLocalDpi xmlns:a14="http://schemas.microsoft.com/office/drawing/2010/main" val="0"/>
                </a:ext>
              </a:extLst>
            </a:blip>
            <a:srcRect l="7138" t="19646" r="12302" b="30174"/>
            <a:stretch>
              <a:fillRect/>
            </a:stretch>
          </p:blipFill>
          <p:spPr>
            <a:xfrm>
              <a:off x="1681843" y="-208031"/>
              <a:ext cx="9013371" cy="3429000"/>
            </a:xfrm>
            <a:custGeom>
              <a:avLst/>
              <a:gdLst>
                <a:gd name="connsiteX0" fmla="*/ 0 w 4317771"/>
                <a:gd name="connsiteY0" fmla="*/ 0 h 2689515"/>
                <a:gd name="connsiteX1" fmla="*/ 4317771 w 4317771"/>
                <a:gd name="connsiteY1" fmla="*/ 0 h 2689515"/>
                <a:gd name="connsiteX2" fmla="*/ 4317771 w 4317771"/>
                <a:gd name="connsiteY2" fmla="*/ 2689515 h 2689515"/>
                <a:gd name="connsiteX3" fmla="*/ 0 w 4317771"/>
                <a:gd name="connsiteY3" fmla="*/ 2689515 h 2689515"/>
              </a:gdLst>
              <a:ahLst/>
              <a:cxnLst>
                <a:cxn ang="0">
                  <a:pos x="connsiteX0" y="connsiteY0"/>
                </a:cxn>
                <a:cxn ang="0">
                  <a:pos x="connsiteX1" y="connsiteY1"/>
                </a:cxn>
                <a:cxn ang="0">
                  <a:pos x="connsiteX2" y="connsiteY2"/>
                </a:cxn>
                <a:cxn ang="0">
                  <a:pos x="connsiteX3" y="connsiteY3"/>
                </a:cxn>
              </a:cxnLst>
              <a:rect l="l" t="t" r="r" b="b"/>
              <a:pathLst>
                <a:path w="4317771" h="2689515">
                  <a:moveTo>
                    <a:pt x="0" y="0"/>
                  </a:moveTo>
                  <a:lnTo>
                    <a:pt x="4317771" y="0"/>
                  </a:lnTo>
                  <a:lnTo>
                    <a:pt x="4317771" y="2689515"/>
                  </a:lnTo>
                  <a:lnTo>
                    <a:pt x="0" y="2689515"/>
                  </a:lnTo>
                  <a:close/>
                </a:path>
              </a:pathLst>
            </a:custGeom>
            <a:effectLst>
              <a:outerShdw blurRad="12700" dist="12700" dir="2700000" algn="tl" rotWithShape="0">
                <a:prstClr val="black">
                  <a:alpha val="40000"/>
                </a:prstClr>
              </a:outerShdw>
            </a:effectLst>
          </p:spPr>
        </p:pic>
        <p:sp>
          <p:nvSpPr>
            <p:cNvPr id="3" name="TextBox 2">
              <a:extLst>
                <a:ext uri="{FF2B5EF4-FFF2-40B4-BE49-F238E27FC236}">
                  <a16:creationId xmlns:a16="http://schemas.microsoft.com/office/drawing/2014/main" id="{680798BC-5ADD-FD1A-62D9-23BCED4EBCB9}"/>
                </a:ext>
              </a:extLst>
            </p:cNvPr>
            <p:cNvSpPr txBox="1"/>
            <p:nvPr/>
          </p:nvSpPr>
          <p:spPr>
            <a:xfrm>
              <a:off x="2917666" y="1121946"/>
              <a:ext cx="6941332" cy="1569660"/>
            </a:xfrm>
            <a:prstGeom prst="rect">
              <a:avLst/>
            </a:prstGeom>
            <a:noFill/>
          </p:spPr>
          <p:txBody>
            <a:bodyPr wrap="square" rtlCol="0">
              <a:spAutoFit/>
            </a:bodyPr>
            <a:lstStyle/>
            <a:p>
              <a:pPr algn="ctr" rtl="0">
                <a:spcBef>
                  <a:spcPts val="0"/>
                </a:spcBef>
                <a:spcAft>
                  <a:spcPts val="500"/>
                </a:spcAft>
              </a:pPr>
              <a:r>
                <a:rPr lang="en-US" sz="3200" b="1" i="0" u="none" strike="noStrike" dirty="0">
                  <a:solidFill>
                    <a:schemeClr val="bg1"/>
                  </a:solidFill>
                  <a:effectLst/>
                  <a:latin typeface="Cambria" panose="02040503050406030204" pitchFamily="18" charset="0"/>
                  <a:ea typeface="Cambria" panose="02040503050406030204" pitchFamily="18" charset="0"/>
                </a:rPr>
                <a:t> Em </a:t>
              </a:r>
              <a:r>
                <a:rPr lang="en-US" sz="3200" b="1" i="0" u="none" strike="noStrike" dirty="0" err="1">
                  <a:solidFill>
                    <a:schemeClr val="bg1"/>
                  </a:solidFill>
                  <a:effectLst/>
                  <a:latin typeface="Cambria" panose="02040503050406030204" pitchFamily="18" charset="0"/>
                  <a:ea typeface="Cambria" panose="02040503050406030204" pitchFamily="18" charset="0"/>
                </a:rPr>
                <a:t>cảm</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thấy</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nhịp</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điệu</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trong</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bản</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nhạc</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có</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gì</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thay</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đổi</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không</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Nhanh</a:t>
              </a:r>
              <a:r>
                <a:rPr lang="en-US" sz="3200" b="1" i="0" u="none" strike="noStrike" dirty="0">
                  <a:solidFill>
                    <a:schemeClr val="bg1"/>
                  </a:solidFill>
                  <a:effectLst/>
                  <a:latin typeface="Cambria" panose="02040503050406030204" pitchFamily="18" charset="0"/>
                  <a:ea typeface="Cambria" panose="02040503050406030204" pitchFamily="18" charset="0"/>
                </a:rPr>
                <a:t> hay </a:t>
              </a:r>
              <a:r>
                <a:rPr lang="en-US" sz="3200" b="1" i="0" u="none" strike="noStrike" dirty="0" err="1">
                  <a:solidFill>
                    <a:schemeClr val="bg1"/>
                  </a:solidFill>
                  <a:effectLst/>
                  <a:latin typeface="Cambria" panose="02040503050406030204" pitchFamily="18" charset="0"/>
                  <a:ea typeface="Cambria" panose="02040503050406030204" pitchFamily="18" charset="0"/>
                </a:rPr>
                <a:t>chậm</a:t>
              </a:r>
              <a:r>
                <a:rPr lang="en-US" sz="3200" b="1" i="0" u="none" strike="noStrike" dirty="0">
                  <a:solidFill>
                    <a:schemeClr val="bg1"/>
                  </a:solidFill>
                  <a:effectLst/>
                  <a:latin typeface="Cambria" panose="02040503050406030204" pitchFamily="18" charset="0"/>
                  <a:ea typeface="Cambria" panose="02040503050406030204" pitchFamily="18" charset="0"/>
                </a:rPr>
                <a:t>? Hay </a:t>
              </a:r>
              <a:r>
                <a:rPr lang="en-US" sz="3200" b="1" i="0" u="none" strike="noStrike" dirty="0" err="1">
                  <a:solidFill>
                    <a:schemeClr val="bg1"/>
                  </a:solidFill>
                  <a:effectLst/>
                  <a:latin typeface="Cambria" panose="02040503050406030204" pitchFamily="18" charset="0"/>
                  <a:ea typeface="Cambria" panose="02040503050406030204" pitchFamily="18" charset="0"/>
                </a:rPr>
                <a:t>từ</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nhanh</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chuyển</a:t>
              </a:r>
              <a:r>
                <a:rPr lang="en-US" sz="3200" b="1" i="0" u="none" strike="noStrike" dirty="0">
                  <a:solidFill>
                    <a:schemeClr val="bg1"/>
                  </a:solidFill>
                  <a:effectLst/>
                  <a:latin typeface="Cambria" panose="02040503050406030204" pitchFamily="18" charset="0"/>
                  <a:ea typeface="Cambria" panose="02040503050406030204" pitchFamily="18" charset="0"/>
                </a:rPr>
                <a:t> sang </a:t>
              </a:r>
              <a:r>
                <a:rPr lang="en-US" sz="3200" b="1" i="0" u="none" strike="noStrike" dirty="0" err="1">
                  <a:solidFill>
                    <a:schemeClr val="bg1"/>
                  </a:solidFill>
                  <a:effectLst/>
                  <a:latin typeface="Cambria" panose="02040503050406030204" pitchFamily="18" charset="0"/>
                  <a:ea typeface="Cambria" panose="02040503050406030204" pitchFamily="18" charset="0"/>
                </a:rPr>
                <a:t>chậm</a:t>
              </a:r>
              <a:r>
                <a:rPr lang="en-US" sz="3200" b="1" i="0" u="none" strike="noStrike" dirty="0">
                  <a:solidFill>
                    <a:schemeClr val="bg1"/>
                  </a:solidFill>
                  <a:effectLst/>
                  <a:latin typeface="Cambria" panose="02040503050406030204" pitchFamily="18" charset="0"/>
                  <a:ea typeface="Cambria" panose="02040503050406030204" pitchFamily="18" charset="0"/>
                </a:rPr>
                <a:t>?</a:t>
              </a:r>
              <a:endParaRPr lang="en-US" sz="6600" b="1" dirty="0">
                <a:solidFill>
                  <a:schemeClr val="bg1"/>
                </a:solidFill>
                <a:effectLst/>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668DA4F3-4BE4-C0B9-0E3D-F448D2A25043}"/>
              </a:ext>
            </a:extLst>
          </p:cNvPr>
          <p:cNvGrpSpPr/>
          <p:nvPr/>
        </p:nvGrpSpPr>
        <p:grpSpPr>
          <a:xfrm>
            <a:off x="228600" y="2973319"/>
            <a:ext cx="11601450" cy="3160781"/>
            <a:chOff x="1681843" y="-208031"/>
            <a:chExt cx="9013371" cy="3429000"/>
          </a:xfrm>
        </p:grpSpPr>
        <p:pic>
          <p:nvPicPr>
            <p:cNvPr id="6" name="图片 3">
              <a:extLst>
                <a:ext uri="{FF2B5EF4-FFF2-40B4-BE49-F238E27FC236}">
                  <a16:creationId xmlns:a16="http://schemas.microsoft.com/office/drawing/2014/main" id="{2A541348-6853-82BB-A4D1-A88EA17E9DAC}"/>
                </a:ext>
              </a:extLst>
            </p:cNvPr>
            <p:cNvPicPr>
              <a:picLocks noChangeAspect="1"/>
            </p:cNvPicPr>
            <p:nvPr/>
          </p:nvPicPr>
          <p:blipFill>
            <a:blip r:embed="rId2" cstate="print">
              <a:extLst>
                <a:ext uri="{28A0092B-C50C-407E-A947-70E740481C1C}">
                  <a14:useLocalDpi xmlns:a14="http://schemas.microsoft.com/office/drawing/2010/main" val="0"/>
                </a:ext>
              </a:extLst>
            </a:blip>
            <a:srcRect l="7138" t="19646" r="12302" b="30174"/>
            <a:stretch>
              <a:fillRect/>
            </a:stretch>
          </p:blipFill>
          <p:spPr>
            <a:xfrm>
              <a:off x="1681843" y="-208031"/>
              <a:ext cx="9013371" cy="3429000"/>
            </a:xfrm>
            <a:custGeom>
              <a:avLst/>
              <a:gdLst>
                <a:gd name="connsiteX0" fmla="*/ 0 w 4317771"/>
                <a:gd name="connsiteY0" fmla="*/ 0 h 2689515"/>
                <a:gd name="connsiteX1" fmla="*/ 4317771 w 4317771"/>
                <a:gd name="connsiteY1" fmla="*/ 0 h 2689515"/>
                <a:gd name="connsiteX2" fmla="*/ 4317771 w 4317771"/>
                <a:gd name="connsiteY2" fmla="*/ 2689515 h 2689515"/>
                <a:gd name="connsiteX3" fmla="*/ 0 w 4317771"/>
                <a:gd name="connsiteY3" fmla="*/ 2689515 h 2689515"/>
              </a:gdLst>
              <a:ahLst/>
              <a:cxnLst>
                <a:cxn ang="0">
                  <a:pos x="connsiteX0" y="connsiteY0"/>
                </a:cxn>
                <a:cxn ang="0">
                  <a:pos x="connsiteX1" y="connsiteY1"/>
                </a:cxn>
                <a:cxn ang="0">
                  <a:pos x="connsiteX2" y="connsiteY2"/>
                </a:cxn>
                <a:cxn ang="0">
                  <a:pos x="connsiteX3" y="connsiteY3"/>
                </a:cxn>
              </a:cxnLst>
              <a:rect l="l" t="t" r="r" b="b"/>
              <a:pathLst>
                <a:path w="4317771" h="2689515">
                  <a:moveTo>
                    <a:pt x="0" y="0"/>
                  </a:moveTo>
                  <a:lnTo>
                    <a:pt x="4317771" y="0"/>
                  </a:lnTo>
                  <a:lnTo>
                    <a:pt x="4317771" y="2689515"/>
                  </a:lnTo>
                  <a:lnTo>
                    <a:pt x="0" y="2689515"/>
                  </a:lnTo>
                  <a:close/>
                </a:path>
              </a:pathLst>
            </a:custGeom>
            <a:effectLst>
              <a:outerShdw blurRad="12700" dist="12700" dir="2700000" algn="tl" rotWithShape="0">
                <a:prstClr val="black">
                  <a:alpha val="40000"/>
                </a:prstClr>
              </a:outerShdw>
            </a:effectLst>
          </p:spPr>
        </p:pic>
        <p:sp>
          <p:nvSpPr>
            <p:cNvPr id="7" name="TextBox 6">
              <a:extLst>
                <a:ext uri="{FF2B5EF4-FFF2-40B4-BE49-F238E27FC236}">
                  <a16:creationId xmlns:a16="http://schemas.microsoft.com/office/drawing/2014/main" id="{B10411FA-6C2B-50FB-C5BC-CD0789737115}"/>
                </a:ext>
              </a:extLst>
            </p:cNvPr>
            <p:cNvSpPr txBox="1"/>
            <p:nvPr/>
          </p:nvSpPr>
          <p:spPr>
            <a:xfrm>
              <a:off x="2902865" y="1297612"/>
              <a:ext cx="6941332" cy="1077218"/>
            </a:xfrm>
            <a:prstGeom prst="rect">
              <a:avLst/>
            </a:prstGeom>
            <a:noFill/>
          </p:spPr>
          <p:txBody>
            <a:bodyPr wrap="square" rtlCol="0">
              <a:spAutoFit/>
            </a:bodyPr>
            <a:lstStyle/>
            <a:p>
              <a:pPr algn="ctr" rtl="0">
                <a:spcBef>
                  <a:spcPts val="0"/>
                </a:spcBef>
                <a:spcAft>
                  <a:spcPts val="500"/>
                </a:spcAft>
              </a:pPr>
              <a:r>
                <a:rPr lang="vi-VN" sz="3200" b="1" i="0" u="none" strike="noStrike" dirty="0">
                  <a:solidFill>
                    <a:schemeClr val="bg1"/>
                  </a:solidFill>
                  <a:effectLst/>
                  <a:latin typeface="Cambria" panose="02040503050406030204" pitchFamily="18" charset="0"/>
                  <a:ea typeface="Cambria" panose="02040503050406030204" pitchFamily="18" charset="0"/>
                </a:rPr>
                <a:t>Em thấy bản nhạc chuyển tải được cảm xúc nào của con người?</a:t>
              </a:r>
            </a:p>
          </p:txBody>
        </p:sp>
      </p:grpSp>
    </p:spTree>
    <p:extLst>
      <p:ext uri="{BB962C8B-B14F-4D97-AF65-F5344CB8AC3E}">
        <p14:creationId xmlns:p14="http://schemas.microsoft.com/office/powerpoint/2010/main" val="1932258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1">
            <a:extLst>
              <a:ext uri="{FF2B5EF4-FFF2-40B4-BE49-F238E27FC236}">
                <a16:creationId xmlns:a16="http://schemas.microsoft.com/office/drawing/2014/main" id="{7FA83EA8-EFE2-6A5A-76DB-8CC29E9F8F6C}"/>
              </a:ext>
            </a:extLst>
          </p:cNvPr>
          <p:cNvSpPr/>
          <p:nvPr/>
        </p:nvSpPr>
        <p:spPr>
          <a:xfrm>
            <a:off x="-345505"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9" name="Freeform: Shape 1">
            <a:extLst>
              <a:ext uri="{FF2B5EF4-FFF2-40B4-BE49-F238E27FC236}">
                <a16:creationId xmlns:a16="http://schemas.microsoft.com/office/drawing/2014/main"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27" name="图片 7">
            <a:extLst>
              <a:ext uri="{FF2B5EF4-FFF2-40B4-BE49-F238E27FC236}">
                <a16:creationId xmlns:a16="http://schemas.microsoft.com/office/drawing/2014/main" id="{6B9B7822-2047-447C-B62F-5B78D64117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98970" y="118900"/>
            <a:ext cx="2624286" cy="2624286"/>
          </a:xfrm>
          <a:prstGeom prst="rect">
            <a:avLst/>
          </a:prstGeom>
        </p:spPr>
      </p:pic>
      <p:grpSp>
        <p:nvGrpSpPr>
          <p:cNvPr id="12" name="Group 11"/>
          <p:cNvGrpSpPr/>
          <p:nvPr/>
        </p:nvGrpSpPr>
        <p:grpSpPr>
          <a:xfrm>
            <a:off x="1030360" y="1576843"/>
            <a:ext cx="7917698" cy="4353695"/>
            <a:chOff x="1030360" y="1576843"/>
            <a:chExt cx="7917698" cy="4353695"/>
          </a:xfrm>
        </p:grpSpPr>
        <p:pic>
          <p:nvPicPr>
            <p:cNvPr id="34" name="图片 4">
              <a:extLst>
                <a:ext uri="{FF2B5EF4-FFF2-40B4-BE49-F238E27FC236}">
                  <a16:creationId xmlns:a16="http://schemas.microsoft.com/office/drawing/2014/main" id="{32537410-0638-4EA8-8893-647B0A520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3936" y="2012040"/>
              <a:ext cx="7604122" cy="3918498"/>
            </a:xfrm>
            <a:prstGeom prst="rect">
              <a:avLst/>
            </a:prstGeom>
          </p:spPr>
        </p:pic>
        <p:pic>
          <p:nvPicPr>
            <p:cNvPr id="36" name="Picture 35"/>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71979" y1="31771" x2="78125" y2="33854"/>
                        </a14:backgroundRemoval>
                      </a14:imgEffect>
                    </a14:imgLayer>
                  </a14:imgProps>
                </a:ext>
                <a:ext uri="{28A0092B-C50C-407E-A947-70E740481C1C}">
                  <a14:useLocalDpi xmlns:a14="http://schemas.microsoft.com/office/drawing/2010/main" val="0"/>
                </a:ext>
              </a:extLst>
            </a:blip>
            <a:stretch>
              <a:fillRect/>
            </a:stretch>
          </p:blipFill>
          <p:spPr>
            <a:xfrm>
              <a:off x="1030360" y="1576843"/>
              <a:ext cx="2264244" cy="1811395"/>
            </a:xfrm>
            <a:prstGeom prst="rect">
              <a:avLst/>
            </a:prstGeom>
          </p:spPr>
        </p:pic>
      </p:grpSp>
      <p:pic>
        <p:nvPicPr>
          <p:cNvPr id="7" name="Picture 6"/>
          <p:cNvPicPr>
            <a:picLocks noChangeAspect="1"/>
          </p:cNvPicPr>
          <p:nvPr/>
        </p:nvPicPr>
        <p:blipFill>
          <a:blip r:embed="rId7"/>
          <a:stretch>
            <a:fillRect/>
          </a:stretch>
        </p:blipFill>
        <p:spPr>
          <a:xfrm>
            <a:off x="1848785" y="1133584"/>
            <a:ext cx="8736497" cy="1040976"/>
          </a:xfrm>
          <a:prstGeom prst="rect">
            <a:avLst/>
          </a:prstGeom>
        </p:spPr>
      </p:pic>
      <p:pic>
        <p:nvPicPr>
          <p:cNvPr id="23" name="Picture 22"/>
          <p:cNvPicPr>
            <a:picLocks noChangeAspect="1"/>
          </p:cNvPicPr>
          <p:nvPr/>
        </p:nvPicPr>
        <p:blipFill>
          <a:blip r:embed="rId8" cstate="print">
            <a:extLst>
              <a:ext uri="{BEBA8EAE-BF5A-486C-A8C5-ECC9F3942E4B}">
                <a14:imgProps xmlns:a14="http://schemas.microsoft.com/office/drawing/2010/main">
                  <a14:imgLayer r:embed="rId9">
                    <a14:imgEffect>
                      <a14:backgroundRemoval t="4537" b="90000" l="10000" r="90000">
                        <a14:foregroundMark x1="21900" y1="13333" x2="29100" y2="80741"/>
                        <a14:foregroundMark x1="12000" y1="27222" x2="42400" y2="16852"/>
                        <a14:foregroundMark x1="15000" y1="72407" x2="15900" y2="77593"/>
                        <a14:foregroundMark x1="65100" y1="30000" x2="68600" y2="38704"/>
                        <a14:foregroundMark x1="57900" y1="30370" x2="57400" y2="37500"/>
                      </a14:backgroundRemoval>
                    </a14:imgEffect>
                  </a14:imgLayer>
                </a14:imgProps>
              </a:ext>
              <a:ext uri="{28A0092B-C50C-407E-A947-70E740481C1C}">
                <a14:useLocalDpi xmlns:a14="http://schemas.microsoft.com/office/drawing/2010/main" val="0"/>
              </a:ext>
            </a:extLst>
          </a:blip>
          <a:stretch>
            <a:fillRect/>
          </a:stretch>
        </p:blipFill>
        <p:spPr>
          <a:xfrm>
            <a:off x="8244458" y="2601892"/>
            <a:ext cx="4749637" cy="5129608"/>
          </a:xfrm>
          <a:prstGeom prst="rect">
            <a:avLst/>
          </a:prstGeom>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76161">
            <a:off x="95995" y="3960100"/>
            <a:ext cx="4435683" cy="3556539"/>
          </a:xfrm>
          <a:prstGeom prst="rect">
            <a:avLst/>
          </a:prstGeom>
        </p:spPr>
      </p:pic>
      <p:pic>
        <p:nvPicPr>
          <p:cNvPr id="17"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290533"/>
            <a:ext cx="1330892" cy="13308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149F261-CFC7-AE19-5058-ADBC32A3EC99}"/>
              </a:ext>
            </a:extLst>
          </p:cNvPr>
          <p:cNvPicPr>
            <a:picLocks noChangeAspect="1"/>
          </p:cNvPicPr>
          <p:nvPr/>
        </p:nvPicPr>
        <p:blipFill>
          <a:blip r:embed="rId12"/>
          <a:stretch>
            <a:fillRect/>
          </a:stretch>
        </p:blipFill>
        <p:spPr>
          <a:xfrm>
            <a:off x="3297445" y="2229938"/>
            <a:ext cx="2530059" cy="1274174"/>
          </a:xfrm>
          <a:prstGeom prst="rect">
            <a:avLst/>
          </a:prstGeom>
        </p:spPr>
      </p:pic>
      <p:pic>
        <p:nvPicPr>
          <p:cNvPr id="4" name="Picture 3">
            <a:extLst>
              <a:ext uri="{FF2B5EF4-FFF2-40B4-BE49-F238E27FC236}">
                <a16:creationId xmlns:a16="http://schemas.microsoft.com/office/drawing/2014/main" id="{BF710C2E-CF57-7358-A258-0DC8B77F9E93}"/>
              </a:ext>
            </a:extLst>
          </p:cNvPr>
          <p:cNvPicPr>
            <a:picLocks noChangeAspect="1"/>
          </p:cNvPicPr>
          <p:nvPr/>
        </p:nvPicPr>
        <p:blipFill>
          <a:blip r:embed="rId13"/>
          <a:stretch>
            <a:fillRect/>
          </a:stretch>
        </p:blipFill>
        <p:spPr>
          <a:xfrm>
            <a:off x="826043" y="3047901"/>
            <a:ext cx="7968163" cy="2286198"/>
          </a:xfrm>
          <a:prstGeom prst="rect">
            <a:avLst/>
          </a:prstGeom>
        </p:spPr>
      </p:pic>
      <p:sp>
        <p:nvSpPr>
          <p:cNvPr id="5" name="TextBox 4">
            <a:extLst>
              <a:ext uri="{FF2B5EF4-FFF2-40B4-BE49-F238E27FC236}">
                <a16:creationId xmlns:a16="http://schemas.microsoft.com/office/drawing/2014/main" id="{997235C8-C886-BC47-4385-1FB4CAA134ED}"/>
              </a:ext>
            </a:extLst>
          </p:cNvPr>
          <p:cNvSpPr txBox="1"/>
          <p:nvPr/>
        </p:nvSpPr>
        <p:spPr>
          <a:xfrm>
            <a:off x="2275397" y="633091"/>
            <a:ext cx="6668964"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9Slide03 Encode SeEx Black" panose="00000A05000000000000" pitchFamily="2" charset="0"/>
              </a:rPr>
              <a:t>Thứ</a:t>
            </a:r>
            <a:r>
              <a:rPr kumimoji="0" lang="en-US" sz="3000" b="1" i="0" u="none" strike="noStrike" kern="1200" cap="none" spc="0" normalizeH="0" baseline="0" noProof="0" dirty="0">
                <a:ln>
                  <a:noFill/>
                </a:ln>
                <a:solidFill>
                  <a:prstClr val="black"/>
                </a:solidFill>
                <a:effectLst/>
                <a:uLnTx/>
                <a:uFillTx/>
                <a:latin typeface="#9Slide03 Encode SeEx Black" panose="00000A05000000000000" pitchFamily="2" charset="0"/>
              </a:rPr>
              <a:t> </a:t>
            </a:r>
            <a:r>
              <a:rPr kumimoji="0" lang="en-US" sz="3000" b="1" i="0" u="none" strike="noStrike" kern="1200" cap="none" spc="0" normalizeH="0" baseline="0" noProof="0" dirty="0" err="1">
                <a:ln>
                  <a:noFill/>
                </a:ln>
                <a:solidFill>
                  <a:prstClr val="black"/>
                </a:solidFill>
                <a:effectLst/>
                <a:uLnTx/>
                <a:uFillTx/>
                <a:latin typeface="#9Slide03 Encode SeEx Black" panose="00000A05000000000000" pitchFamily="2" charset="0"/>
              </a:rPr>
              <a:t>tư</a:t>
            </a:r>
            <a:r>
              <a:rPr kumimoji="0" lang="en-US" sz="3000" b="1" i="0" u="none" strike="noStrike" kern="1200" cap="none" spc="0" normalizeH="0" baseline="0" noProof="0" dirty="0">
                <a:ln>
                  <a:noFill/>
                </a:ln>
                <a:solidFill>
                  <a:prstClr val="black"/>
                </a:solidFill>
                <a:effectLst/>
                <a:uLnTx/>
                <a:uFillTx/>
                <a:latin typeface="#9Slide03 Encode SeEx Black" panose="00000A05000000000000" pitchFamily="2" charset="0"/>
              </a:rPr>
              <a:t> </a:t>
            </a:r>
            <a:r>
              <a:rPr kumimoji="0" lang="en-US" sz="3000" b="1" i="0" u="none" strike="noStrike" kern="1200" cap="none" spc="0" normalizeH="0" baseline="0" noProof="0" dirty="0" err="1">
                <a:ln>
                  <a:noFill/>
                </a:ln>
                <a:solidFill>
                  <a:prstClr val="black"/>
                </a:solidFill>
                <a:effectLst/>
                <a:uLnTx/>
                <a:uFillTx/>
                <a:latin typeface="#9Slide03 Encode SeEx Black" panose="00000A05000000000000" pitchFamily="2" charset="0"/>
              </a:rPr>
              <a:t>ngày</a:t>
            </a:r>
            <a:r>
              <a:rPr kumimoji="0" lang="en-US" sz="3000" b="1" i="0" u="none" strike="noStrike" kern="1200" cap="none" spc="0" normalizeH="0" baseline="0" noProof="0" dirty="0">
                <a:ln>
                  <a:noFill/>
                </a:ln>
                <a:solidFill>
                  <a:prstClr val="black"/>
                </a:solidFill>
                <a:effectLst/>
                <a:uLnTx/>
                <a:uFillTx/>
                <a:latin typeface="#9Slide03 Encode SeEx Black" panose="00000A05000000000000" pitchFamily="2" charset="0"/>
              </a:rPr>
              <a:t> 1 </a:t>
            </a:r>
            <a:r>
              <a:rPr kumimoji="0" lang="en-US" sz="3000" b="1" i="0" u="none" strike="noStrike" kern="1200" cap="none" spc="0" normalizeH="0" baseline="0" noProof="0" dirty="0" err="1">
                <a:ln>
                  <a:noFill/>
                </a:ln>
                <a:solidFill>
                  <a:prstClr val="black"/>
                </a:solidFill>
                <a:effectLst/>
                <a:uLnTx/>
                <a:uFillTx/>
                <a:latin typeface="#9Slide03 Encode SeEx Black" panose="00000A05000000000000" pitchFamily="2" charset="0"/>
              </a:rPr>
              <a:t>tháng</a:t>
            </a:r>
            <a:r>
              <a:rPr kumimoji="0" lang="en-US" sz="3000" b="1" i="0" u="none" strike="noStrike" kern="1200" cap="none" spc="0" normalizeH="0" baseline="0" noProof="0" dirty="0">
                <a:ln>
                  <a:noFill/>
                </a:ln>
                <a:solidFill>
                  <a:prstClr val="black"/>
                </a:solidFill>
                <a:effectLst/>
                <a:uLnTx/>
                <a:uFillTx/>
                <a:latin typeface="#9Slide03 Encode SeEx Black" panose="00000A05000000000000" pitchFamily="2" charset="0"/>
              </a:rPr>
              <a:t> 10 </a:t>
            </a:r>
            <a:r>
              <a:rPr kumimoji="0" lang="en-US" sz="3000" b="1" i="0" u="none" strike="noStrike" kern="1200" cap="none" spc="0" normalizeH="0" baseline="0" noProof="0" dirty="0" err="1">
                <a:ln>
                  <a:noFill/>
                </a:ln>
                <a:solidFill>
                  <a:prstClr val="black"/>
                </a:solidFill>
                <a:effectLst/>
                <a:uLnTx/>
                <a:uFillTx/>
                <a:latin typeface="#9Slide03 Encode SeEx Black" panose="00000A05000000000000" pitchFamily="2" charset="0"/>
              </a:rPr>
              <a:t>năm</a:t>
            </a:r>
            <a:r>
              <a:rPr kumimoji="0" lang="en-US" sz="3000" b="1" i="0" u="none" strike="noStrike" kern="1200" cap="none" spc="0" normalizeH="0" baseline="0" noProof="0" dirty="0">
                <a:ln>
                  <a:noFill/>
                </a:ln>
                <a:solidFill>
                  <a:prstClr val="black"/>
                </a:solidFill>
                <a:effectLst/>
                <a:uLnTx/>
                <a:uFillTx/>
                <a:latin typeface="#9Slide03 Encode SeEx Black" panose="00000A05000000000000" pitchFamily="2" charset="0"/>
              </a:rPr>
              <a:t> 2025</a:t>
            </a:r>
            <a:endParaRPr kumimoji="0" lang="en-VN" sz="3000" b="1" i="0" u="none" strike="noStrike" kern="1200" cap="none" spc="0" normalizeH="0" baseline="0" noProof="0" dirty="0">
              <a:ln>
                <a:noFill/>
              </a:ln>
              <a:solidFill>
                <a:prstClr val="black"/>
              </a:solidFill>
              <a:effectLst/>
              <a:uLnTx/>
              <a:uFillTx/>
              <a:latin typeface="#9Slide03 Encode SeEx Black" panose="00000A05000000000000" pitchFamily="2" charset="0"/>
            </a:endParaRPr>
          </a:p>
        </p:txBody>
      </p:sp>
    </p:spTree>
    <p:extLst>
      <p:ext uri="{BB962C8B-B14F-4D97-AF65-F5344CB8AC3E}">
        <p14:creationId xmlns:p14="http://schemas.microsoft.com/office/powerpoint/2010/main" val="1561011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EDEB6C8-B8F8-4CA0-A0B2-8093CA7018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10805" y="-89905"/>
            <a:ext cx="12191980" cy="6857990"/>
          </a:xfrm>
          <a:prstGeom prst="rect">
            <a:avLst/>
          </a:prstGeom>
        </p:spPr>
      </p:pic>
      <p:grpSp>
        <p:nvGrpSpPr>
          <p:cNvPr id="9" name="Group 1261">
            <a:extLst>
              <a:ext uri="{FF2B5EF4-FFF2-40B4-BE49-F238E27FC236}">
                <a16:creationId xmlns:a16="http://schemas.microsoft.com/office/drawing/2014/main" id="{9DA998A1-32F8-472F-8C36-E23E3F2FFF70}"/>
              </a:ext>
            </a:extLst>
          </p:cNvPr>
          <p:cNvGrpSpPr/>
          <p:nvPr/>
        </p:nvGrpSpPr>
        <p:grpSpPr>
          <a:xfrm>
            <a:off x="6947285" y="1432563"/>
            <a:ext cx="467620" cy="422875"/>
            <a:chOff x="0" y="0"/>
            <a:chExt cx="935237" cy="845748"/>
          </a:xfrm>
        </p:grpSpPr>
        <p:sp>
          <p:nvSpPr>
            <p:cNvPr id="10" name="Shape 1259">
              <a:extLst>
                <a:ext uri="{FF2B5EF4-FFF2-40B4-BE49-F238E27FC236}">
                  <a16:creationId xmlns:a16="http://schemas.microsoft.com/office/drawing/2014/main" id="{93E1BD80-0520-4755-91A6-96D7AE3F0EE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1" name="Shape 1260">
              <a:extLst>
                <a:ext uri="{FF2B5EF4-FFF2-40B4-BE49-F238E27FC236}">
                  <a16:creationId xmlns:a16="http://schemas.microsoft.com/office/drawing/2014/main" id="{CC1E1EEE-B61F-40B9-A85E-27056D57B67A}"/>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roup 1261">
            <a:extLst>
              <a:ext uri="{FF2B5EF4-FFF2-40B4-BE49-F238E27FC236}">
                <a16:creationId xmlns:a16="http://schemas.microsoft.com/office/drawing/2014/main" id="{6F109247-BEEB-4B1A-A879-DFE05F498BE2}"/>
              </a:ext>
            </a:extLst>
          </p:cNvPr>
          <p:cNvGrpSpPr/>
          <p:nvPr/>
        </p:nvGrpSpPr>
        <p:grpSpPr>
          <a:xfrm>
            <a:off x="9422294" y="4202186"/>
            <a:ext cx="467620" cy="422875"/>
            <a:chOff x="0" y="0"/>
            <a:chExt cx="935237" cy="845748"/>
          </a:xfrm>
        </p:grpSpPr>
        <p:sp>
          <p:nvSpPr>
            <p:cNvPr id="17" name="Shape 1259">
              <a:extLst>
                <a:ext uri="{FF2B5EF4-FFF2-40B4-BE49-F238E27FC236}">
                  <a16:creationId xmlns:a16="http://schemas.microsoft.com/office/drawing/2014/main" id="{82070880-5A3A-4106-997E-B5DD19219EDD}"/>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8" name="Shape 1260">
              <a:extLst>
                <a:ext uri="{FF2B5EF4-FFF2-40B4-BE49-F238E27FC236}">
                  <a16:creationId xmlns:a16="http://schemas.microsoft.com/office/drawing/2014/main" id="{9D06CB54-AAE6-4606-9AD2-5B3D19645E83}"/>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p:cNvGrpSpPr/>
          <p:nvPr/>
        </p:nvGrpSpPr>
        <p:grpSpPr>
          <a:xfrm>
            <a:off x="3178452" y="1971675"/>
            <a:ext cx="8895522" cy="3855295"/>
            <a:chOff x="3377873" y="703944"/>
            <a:chExt cx="8596130" cy="5517026"/>
          </a:xfrm>
        </p:grpSpPr>
        <p:sp>
          <p:nvSpPr>
            <p:cNvPr id="19" name="圆角矩形 29">
              <a:extLst>
                <a:ext uri="{FF2B5EF4-FFF2-40B4-BE49-F238E27FC236}">
                  <a16:creationId xmlns:a16="http://schemas.microsoft.com/office/drawing/2014/main" id="{B2E9BCF1-9B60-4480-AF7C-5C15044B32AD}"/>
                </a:ext>
              </a:extLst>
            </p:cNvPr>
            <p:cNvSpPr/>
            <p:nvPr/>
          </p:nvSpPr>
          <p:spPr>
            <a:xfrm>
              <a:off x="3377873" y="703944"/>
              <a:ext cx="8596130" cy="5517026"/>
            </a:xfrm>
            <a:prstGeom prst="roundRect">
              <a:avLst>
                <a:gd name="adj" fmla="val 10953"/>
              </a:avLst>
            </a:prstGeom>
            <a:solidFill>
              <a:sysClr val="window" lastClr="FFFFFF"/>
            </a:solidFill>
            <a:ln w="38100" cap="flat" cmpd="sng" algn="ctr">
              <a:solidFill>
                <a:srgbClr val="D933B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4" name="Rectangle 23"/>
            <p:cNvSpPr/>
            <p:nvPr/>
          </p:nvSpPr>
          <p:spPr>
            <a:xfrm>
              <a:off x="3615944" y="965397"/>
              <a:ext cx="8290484" cy="4642290"/>
            </a:xfrm>
            <a:prstGeom prst="rect">
              <a:avLst/>
            </a:prstGeom>
          </p:spPr>
          <p:txBody>
            <a:bodyPr wrap="square">
              <a:spAutoFit/>
            </a:bodyPr>
            <a:lstStyle/>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800" b="1" dirty="0">
                  <a:solidFill>
                    <a:prstClr val="black"/>
                  </a:solidFill>
                  <a:latin typeface="Cambria" panose="02040503050406030204" pitchFamily="18" charset="0"/>
                  <a:ea typeface="Cambria" panose="02040503050406030204" pitchFamily="18" charset="0"/>
                </a:rPr>
                <a:t>N</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ắm được và thực hành các cách thể hiện cảm xúc phù hợp.</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Đánh giá được khả năng kiểm soát cảm xúc và nhận ra những thay đổi tích cực của bản thân và của bạn khi kiểm soát được cảm xúc.</a:t>
              </a:r>
            </a:p>
          </p:txBody>
        </p:sp>
      </p:grpSp>
      <p:pic>
        <p:nvPicPr>
          <p:cNvPr id="4" name="图片 3">
            <a:extLst>
              <a:ext uri="{FF2B5EF4-FFF2-40B4-BE49-F238E27FC236}">
                <a16:creationId xmlns:a16="http://schemas.microsoft.com/office/drawing/2014/main" id="{7C48FA4B-2F79-4900-91EE-1534009E67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484" r="23818"/>
          <a:stretch/>
        </p:blipFill>
        <p:spPr>
          <a:xfrm>
            <a:off x="-746457" y="1881197"/>
            <a:ext cx="3877283" cy="5064854"/>
          </a:xfrm>
          <a:prstGeom prst="rect">
            <a:avLst/>
          </a:prstGeom>
        </p:spPr>
      </p:pic>
      <p:pic>
        <p:nvPicPr>
          <p:cNvPr id="2" name="Picture 1"/>
          <p:cNvPicPr>
            <a:picLocks noChangeAspect="1"/>
          </p:cNvPicPr>
          <p:nvPr/>
        </p:nvPicPr>
        <p:blipFill>
          <a:blip r:embed="rId4"/>
          <a:stretch>
            <a:fillRect/>
          </a:stretch>
        </p:blipFill>
        <p:spPr>
          <a:xfrm>
            <a:off x="344874" y="-49686"/>
            <a:ext cx="7321931" cy="2743438"/>
          </a:xfrm>
          <a:prstGeom prst="rect">
            <a:avLst/>
          </a:prstGeom>
        </p:spPr>
      </p:pic>
    </p:spTree>
    <p:extLst>
      <p:ext uri="{BB962C8B-B14F-4D97-AF65-F5344CB8AC3E}">
        <p14:creationId xmlns:p14="http://schemas.microsoft.com/office/powerpoint/2010/main" val="2951621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9" name="Freeform: Shape 1">
            <a:extLst>
              <a:ext uri="{FF2B5EF4-FFF2-40B4-BE49-F238E27FC236}">
                <a16:creationId xmlns:a16="http://schemas.microsoft.com/office/drawing/2014/main"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3" name="图片 2">
            <a:extLst>
              <a:ext uri="{FF2B5EF4-FFF2-40B4-BE49-F238E27FC236}">
                <a16:creationId xmlns:a16="http://schemas.microsoft.com/office/drawing/2014/main" id="{B827AE84-3572-40F8-9C40-ED1A63CA23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508" y="-234462"/>
            <a:ext cx="6858000" cy="6858000"/>
          </a:xfrm>
          <a:prstGeom prst="rect">
            <a:avLst/>
          </a:prstGeom>
        </p:spPr>
      </p:pic>
      <p:grpSp>
        <p:nvGrpSpPr>
          <p:cNvPr id="5" name="Group 1261">
            <a:extLst>
              <a:ext uri="{FF2B5EF4-FFF2-40B4-BE49-F238E27FC236}">
                <a16:creationId xmlns:a16="http://schemas.microsoft.com/office/drawing/2014/main" id="{AD54B9D3-99EF-45FE-8ABC-B4877F6D96E7}"/>
              </a:ext>
            </a:extLst>
          </p:cNvPr>
          <p:cNvGrpSpPr/>
          <p:nvPr/>
        </p:nvGrpSpPr>
        <p:grpSpPr>
          <a:xfrm>
            <a:off x="3448675" y="2499363"/>
            <a:ext cx="467620" cy="422875"/>
            <a:chOff x="0" y="0"/>
            <a:chExt cx="935237" cy="845748"/>
          </a:xfrm>
          <a:solidFill>
            <a:schemeClr val="bg1"/>
          </a:solidFill>
        </p:grpSpPr>
        <p:sp>
          <p:nvSpPr>
            <p:cNvPr id="6" name="Shape 1259">
              <a:extLst>
                <a:ext uri="{FF2B5EF4-FFF2-40B4-BE49-F238E27FC236}">
                  <a16:creationId xmlns:a16="http://schemas.microsoft.com/office/drawing/2014/main" id="{67AB1865-AF7E-4611-A31C-556D3C69E18A}"/>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grp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id="{822338D5-9FB5-42CB-9065-5CA853E3A823}"/>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grp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668" y="1557527"/>
            <a:ext cx="6433523" cy="5355771"/>
          </a:xfrm>
          <a:prstGeom prst="rect">
            <a:avLst/>
          </a:prstGeom>
        </p:spPr>
      </p:pic>
      <p:pic>
        <p:nvPicPr>
          <p:cNvPr id="11"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5235"/>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83E6B04-9198-B01A-7F6B-6F1D46CFC2E1}"/>
              </a:ext>
            </a:extLst>
          </p:cNvPr>
          <p:cNvPicPr>
            <a:picLocks noChangeAspect="1"/>
          </p:cNvPicPr>
          <p:nvPr/>
        </p:nvPicPr>
        <p:blipFill>
          <a:blip r:embed="rId5"/>
          <a:stretch>
            <a:fillRect/>
          </a:stretch>
        </p:blipFill>
        <p:spPr>
          <a:xfrm>
            <a:off x="1356451" y="2347738"/>
            <a:ext cx="5169856" cy="3865199"/>
          </a:xfrm>
          <a:prstGeom prst="rect">
            <a:avLst/>
          </a:prstGeom>
        </p:spPr>
      </p:pic>
    </p:spTree>
    <p:extLst>
      <p:ext uri="{BB962C8B-B14F-4D97-AF65-F5344CB8AC3E}">
        <p14:creationId xmlns:p14="http://schemas.microsoft.com/office/powerpoint/2010/main" val="2063128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8">
            <a:extLst>
              <a:ext uri="{FF2B5EF4-FFF2-40B4-BE49-F238E27FC236}">
                <a16:creationId xmlns:a16="http://schemas.microsoft.com/office/drawing/2014/main"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07" y="497114"/>
            <a:ext cx="11367198" cy="6858000"/>
          </a:xfrm>
          <a:prstGeom prst="rect">
            <a:avLst/>
          </a:prstGeom>
        </p:spPr>
      </p:pic>
      <p:pic>
        <p:nvPicPr>
          <p:cNvPr id="3" name="图片 2">
            <a:extLst>
              <a:ext uri="{FF2B5EF4-FFF2-40B4-BE49-F238E27FC236}">
                <a16:creationId xmlns:a16="http://schemas.microsoft.com/office/drawing/2014/main" id="{9881DC6B-0330-4703-B77C-C2CA731B0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491" y="8022"/>
            <a:ext cx="10590220" cy="6858000"/>
          </a:xfrm>
          <a:prstGeom prst="rect">
            <a:avLst/>
          </a:prstGeom>
        </p:spPr>
      </p:pic>
      <p:grpSp>
        <p:nvGrpSpPr>
          <p:cNvPr id="5" name="Group 1261">
            <a:extLst>
              <a:ext uri="{FF2B5EF4-FFF2-40B4-BE49-F238E27FC236}">
                <a16:creationId xmlns:a16="http://schemas.microsoft.com/office/drawing/2014/main" id="{5515A1F4-1A0D-41AB-982B-981675AC8632}"/>
              </a:ext>
            </a:extLst>
          </p:cNvPr>
          <p:cNvGrpSpPr/>
          <p:nvPr/>
        </p:nvGrpSpPr>
        <p:grpSpPr>
          <a:xfrm>
            <a:off x="3904008" y="2315443"/>
            <a:ext cx="1751220" cy="1232944"/>
            <a:chOff x="0" y="0"/>
            <a:chExt cx="935237" cy="845748"/>
          </a:xfrm>
        </p:grpSpPr>
        <p:sp>
          <p:nvSpPr>
            <p:cNvPr id="6" name="Shape 1259">
              <a:extLst>
                <a:ext uri="{FF2B5EF4-FFF2-40B4-BE49-F238E27FC236}">
                  <a16:creationId xmlns:a16="http://schemas.microsoft.com/office/drawing/2014/main" id="{C930BEF5-B27C-41BD-9898-D208A39B893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id="{DFD20A7D-2320-4972-93B2-0924B5DE97A8}"/>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 name="图片 7">
            <a:extLst>
              <a:ext uri="{FF2B5EF4-FFF2-40B4-BE49-F238E27FC236}">
                <a16:creationId xmlns:a16="http://schemas.microsoft.com/office/drawing/2014/main" id="{6B9B7822-2047-447C-B62F-5B78D641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01960" y="-913745"/>
            <a:ext cx="6678511" cy="6678511"/>
          </a:xfrm>
          <a:prstGeom prst="rect">
            <a:avLst/>
          </a:prstGeom>
        </p:spPr>
      </p:pic>
      <p:sp>
        <p:nvSpPr>
          <p:cNvPr id="2" name="TextBox 1">
            <a:extLst>
              <a:ext uri="{FF2B5EF4-FFF2-40B4-BE49-F238E27FC236}">
                <a16:creationId xmlns:a16="http://schemas.microsoft.com/office/drawing/2014/main" id="{C52878B0-FE1D-B090-38E4-0785DA1E99D1}"/>
              </a:ext>
            </a:extLst>
          </p:cNvPr>
          <p:cNvSpPr txBox="1"/>
          <p:nvPr/>
        </p:nvSpPr>
        <p:spPr>
          <a:xfrm>
            <a:off x="1250731" y="2315443"/>
            <a:ext cx="7126014" cy="301371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1</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Tìm</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hiểu</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về</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thể</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hiện</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cảm</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xúc</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5961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9">
            <a:extLst>
              <a:ext uri="{FF2B5EF4-FFF2-40B4-BE49-F238E27FC236}">
                <a16:creationId xmlns:a16="http://schemas.microsoft.com/office/drawing/2014/main" id="{B2E9BCF1-9B60-4480-AF7C-5C15044B32AD}"/>
              </a:ext>
            </a:extLst>
          </p:cNvPr>
          <p:cNvSpPr/>
          <p:nvPr/>
        </p:nvSpPr>
        <p:spPr>
          <a:xfrm>
            <a:off x="417261" y="275283"/>
            <a:ext cx="11412191" cy="6294120"/>
          </a:xfrm>
          <a:prstGeom prst="roundRect">
            <a:avLst>
              <a:gd name="adj" fmla="val 10953"/>
            </a:avLst>
          </a:prstGeom>
          <a:solidFill>
            <a:sysClr val="window" lastClr="FFFFFF"/>
          </a:solidFill>
          <a:ln w="38100" cap="flat" cmpd="sng" algn="ctr">
            <a:solidFill>
              <a:schemeClr val="accent5">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Rectangle 1">
            <a:extLst>
              <a:ext uri="{FF2B5EF4-FFF2-40B4-BE49-F238E27FC236}">
                <a16:creationId xmlns:a16="http://schemas.microsoft.com/office/drawing/2014/main" id="{E39CE34A-F040-177A-DC32-71AD500D6237}"/>
              </a:ext>
            </a:extLst>
          </p:cNvPr>
          <p:cNvSpPr/>
          <p:nvPr/>
        </p:nvSpPr>
        <p:spPr>
          <a:xfrm>
            <a:off x="390373" y="159103"/>
            <a:ext cx="11549379" cy="1078821"/>
          </a:xfrm>
          <a:prstGeom prst="rect">
            <a:avLst/>
          </a:prstGeom>
          <a:solidFill>
            <a:schemeClr val="accent5">
              <a:lumMod val="20000"/>
              <a:lumOff val="80000"/>
            </a:schemeClr>
          </a:solidFill>
          <a:ln w="38100">
            <a:solidFill>
              <a:schemeClr val="tx1"/>
            </a:solidFill>
            <a:prstDash val="lgDash"/>
          </a:ln>
        </p:spPr>
        <p:txBody>
          <a:bodyPr wrap="square">
            <a:spAutoFit/>
          </a:bodyPr>
          <a:lstStyle/>
          <a:p>
            <a:pPr algn="just">
              <a:lnSpc>
                <a:spcPct val="120000"/>
              </a:lnSpc>
              <a:spcAft>
                <a:spcPts val="0"/>
              </a:spcAft>
            </a:pPr>
            <a:r>
              <a:rPr lang="vi-VN" sz="2800" b="1" dirty="0">
                <a:latin typeface="Cambria" panose="02040503050406030204" pitchFamily="18" charset="0"/>
                <a:ea typeface="Cambria" panose="02040503050406030204" pitchFamily="18" charset="0"/>
                <a:cs typeface="Arial" panose="020B0604020202020204" pitchFamily="34" charset="0"/>
              </a:rPr>
              <a:t> </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Em thấy nhân vật thể hiện cảm xúc chưa phù hợp ở điểm nào?</a:t>
            </a:r>
            <a:endParaRPr lang="en-US" sz="2800" b="1" dirty="0">
              <a:latin typeface="Cambria" panose="02040503050406030204" pitchFamily="18" charset="0"/>
              <a:ea typeface="Cambria" panose="02040503050406030204" pitchFamily="18" charset="0"/>
              <a:cs typeface="Arial" panose="020B0604020202020204" pitchFamily="34" charset="0"/>
            </a:endParaRPr>
          </a:p>
          <a:p>
            <a:pPr algn="just">
              <a:lnSpc>
                <a:spcPct val="120000"/>
              </a:lnSpc>
              <a:spcAft>
                <a:spcPts val="0"/>
              </a:spcAft>
            </a:pPr>
            <a:r>
              <a:rPr lang="vi-VN" sz="2800" b="1" dirty="0">
                <a:latin typeface="Cambria" panose="02040503050406030204" pitchFamily="18" charset="0"/>
                <a:ea typeface="Cambria" panose="02040503050406030204" pitchFamily="18" charset="0"/>
                <a:cs typeface="Arial" panose="020B0604020202020204" pitchFamily="34" charset="0"/>
              </a:rPr>
              <a:t>– Nếu là em, trong tình huống đó, em sẽ thể hiện cảm xúc như thế nào?</a:t>
            </a:r>
          </a:p>
        </p:txBody>
      </p:sp>
      <p:pic>
        <p:nvPicPr>
          <p:cNvPr id="7" name="Picture 6">
            <a:extLst>
              <a:ext uri="{FF2B5EF4-FFF2-40B4-BE49-F238E27FC236}">
                <a16:creationId xmlns:a16="http://schemas.microsoft.com/office/drawing/2014/main" id="{AABD91D0-2DB8-5BA9-F95E-A3C37A3C8949}"/>
              </a:ext>
            </a:extLst>
          </p:cNvPr>
          <p:cNvPicPr>
            <a:picLocks noChangeAspect="1"/>
          </p:cNvPicPr>
          <p:nvPr/>
        </p:nvPicPr>
        <p:blipFill>
          <a:blip r:embed="rId2"/>
          <a:stretch>
            <a:fillRect/>
          </a:stretch>
        </p:blipFill>
        <p:spPr>
          <a:xfrm>
            <a:off x="782527" y="1870677"/>
            <a:ext cx="10564968" cy="3836441"/>
          </a:xfrm>
          <a:prstGeom prst="rect">
            <a:avLst/>
          </a:prstGeom>
        </p:spPr>
      </p:pic>
    </p:spTree>
    <p:extLst>
      <p:ext uri="{BB962C8B-B14F-4D97-AF65-F5344CB8AC3E}">
        <p14:creationId xmlns:p14="http://schemas.microsoft.com/office/powerpoint/2010/main" val="1597331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id="{7FA83EA8-EFE2-6A5A-76DB-8CC29E9F8F6C}"/>
              </a:ext>
            </a:extLst>
          </p:cNvPr>
          <p:cNvSpPr/>
          <p:nvPr/>
        </p:nvSpPr>
        <p:spPr>
          <a:xfrm>
            <a:off x="30601" y="3790894"/>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7" name="双波形 6">
            <a:extLst>
              <a:ext uri="{FF2B5EF4-FFF2-40B4-BE49-F238E27FC236}">
                <a16:creationId xmlns:a16="http://schemas.microsoft.com/office/drawing/2014/main" id="{B4485CE8-4A46-4551-A0F9-539D760F0BF0}"/>
              </a:ext>
            </a:extLst>
          </p:cNvPr>
          <p:cNvSpPr/>
          <p:nvPr/>
        </p:nvSpPr>
        <p:spPr>
          <a:xfrm>
            <a:off x="4999450" y="734875"/>
            <a:ext cx="7086721" cy="6123125"/>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TextBox 9"/>
          <p:cNvSpPr txBox="1"/>
          <p:nvPr/>
        </p:nvSpPr>
        <p:spPr>
          <a:xfrm rot="176216">
            <a:off x="5310658" y="1497135"/>
            <a:ext cx="6624674" cy="1569660"/>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lang="en-US" sz="3200" b="1" dirty="0" err="1">
                <a:solidFill>
                  <a:srgbClr val="FF0000"/>
                </a:solidFill>
                <a:latin typeface="Cambria" panose="02040503050406030204" pitchFamily="18" charset="0"/>
                <a:ea typeface="Cambria" panose="02040503050406030204" pitchFamily="18" charset="0"/>
              </a:rPr>
              <a:t>Điều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chưa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phù</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hợp</a:t>
            </a:r>
            <a:r>
              <a:rPr lang="en-US" sz="3200" b="1" dirty="0">
                <a:solidFill>
                  <a:srgbClr val="FF0000"/>
                </a:solidFill>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Bạn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nam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bỏ</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giữa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chừng</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buổi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sinh</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nhật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của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bạn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và</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đi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về</a:t>
            </a:r>
            <a:r>
              <a:rPr lang="en-US" sz="3200" b="1" i="0" dirty="0">
                <a:solidFill>
                  <a:srgbClr val="00206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517586B-A35B-678E-87B2-277F69561957}"/>
              </a:ext>
            </a:extLst>
          </p:cNvPr>
          <p:cNvPicPr>
            <a:picLocks noChangeAspect="1"/>
          </p:cNvPicPr>
          <p:nvPr/>
        </p:nvPicPr>
        <p:blipFill>
          <a:blip r:embed="rId3"/>
          <a:stretch>
            <a:fillRect/>
          </a:stretch>
        </p:blipFill>
        <p:spPr>
          <a:xfrm>
            <a:off x="189844" y="2022420"/>
            <a:ext cx="4686300" cy="2981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A65A72F-5F06-F1BD-E23B-18C1DA5DE1EC}"/>
              </a:ext>
            </a:extLst>
          </p:cNvPr>
          <p:cNvSpPr txBox="1"/>
          <p:nvPr/>
        </p:nvSpPr>
        <p:spPr>
          <a:xfrm rot="176216">
            <a:off x="5300146" y="3192351"/>
            <a:ext cx="6624674" cy="2677656"/>
          </a:xfrm>
          <a:prstGeom prst="rect">
            <a:avLst/>
          </a:prstGeom>
          <a:noFill/>
        </p:spPr>
        <p:txBody>
          <a:bodyPr wrap="square" rtlCol="0">
            <a:spAutoFit/>
          </a:bodyPr>
          <a:lstStyle/>
          <a:p>
            <a:pPr lvl="0" algn="just">
              <a:defRPr/>
            </a:pPr>
            <a:r>
              <a:rPr lang="en-US" sz="2800" b="1" i="0" dirty="0" err="1">
                <a:solidFill>
                  <a:srgbClr val="FF0000"/>
                </a:solidFill>
                <a:effectLst/>
                <a:latin typeface="Cambria" panose="02040503050406030204" pitchFamily="18" charset="0"/>
                <a:ea typeface="Cambria" panose="02040503050406030204" pitchFamily="18" charset="0"/>
              </a:rPr>
              <a:t>Cách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thể</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cảm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xúc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hợp</a:t>
            </a:r>
            <a:r>
              <a:rPr lang="en-US" sz="2800" b="1" i="0" dirty="0">
                <a:solidFill>
                  <a:srgbClr val="FF0000"/>
                </a:solidFill>
                <a:effectLst/>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Bình tĩnh và suy nghĩ, nếu sinh nhật mình bạn cũng bỏ về mình sẽ rất buồn. Do đó, dù có điều không thích mình cũng nên ở lại để không ảnh hưởng tới mọi người.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0604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6"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963</Words>
  <Application>Microsoft Office PowerPoint</Application>
  <PresentationFormat>Widescreen</PresentationFormat>
  <Paragraphs>50</Paragraphs>
  <Slides>26</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#9Slide03 Encode SeEx Black</vt:lpstr>
      <vt:lpstr>Arial</vt:lpstr>
      <vt:lpstr>Calibri</vt:lpstr>
      <vt:lpstr>Cambria</vt:lpstr>
      <vt:lpstr>UTM Avo</vt:lpstr>
      <vt:lpstr>字魂115号-刀刀体</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Hạnh Nguyễn</cp:lastModifiedBy>
  <cp:revision>24</cp:revision>
  <dcterms:created xsi:type="dcterms:W3CDTF">2024-07-01T09:03:45Z</dcterms:created>
  <dcterms:modified xsi:type="dcterms:W3CDTF">2025-10-27T07:23:25Z</dcterms:modified>
</cp:coreProperties>
</file>