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7" r:id="rId4"/>
    <p:sldId id="288" r:id="rId5"/>
    <p:sldId id="256" r:id="rId6"/>
    <p:sldId id="289" r:id="rId7"/>
    <p:sldId id="290" r:id="rId8"/>
    <p:sldId id="291" r:id="rId9"/>
    <p:sldId id="328" r:id="rId10"/>
    <p:sldId id="329" r:id="rId11"/>
    <p:sldId id="312" r:id="rId12"/>
    <p:sldId id="313" r:id="rId13"/>
    <p:sldId id="331" r:id="rId14"/>
    <p:sldId id="330" r:id="rId15"/>
    <p:sldId id="297" r:id="rId16"/>
    <p:sldId id="320" r:id="rId17"/>
    <p:sldId id="321" r:id="rId18"/>
    <p:sldId id="301" r:id="rId19"/>
    <p:sldId id="314" r:id="rId20"/>
    <p:sldId id="315" r:id="rId21"/>
    <p:sldId id="332" r:id="rId22"/>
    <p:sldId id="316" r:id="rId23"/>
    <p:sldId id="333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DE556-D5C7-48A4-AC23-3049029BCE2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92A1-7059-4C1C-A53E-42BE8EFB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92A1-7059-4C1C-A53E-42BE8EFB5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96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B92A1-7059-4C1C-A53E-42BE8EFB5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7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55E8-30B2-D981-EB3A-139DCCF3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BCA-540A-49D1-A4CE-CA574C58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71496-03FC-F04F-DB1D-01C01187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3A53-53D5-9743-B1BC-8A2D229C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E383-0AE7-4489-E716-099C1A89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2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0C75-CA10-C421-8874-388D9A3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BF109-C757-6DA2-73F8-D99DAC90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C8A0C-8ABF-4098-E20D-A4ADB16B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E66D6-9DE2-13FA-E43D-F73D2A68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9556-FA87-63A1-3EFF-EF27D38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59467-D562-AE40-86C3-6E5DC2E5A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00DB5-8978-499A-D1E8-1603AF62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7D72-5DAE-C228-1276-C7CCFADA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66C-D8B3-EB4E-F610-2F25F19C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9A1E-BD7D-AD95-2340-CCA8EFAB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711A-BE11-DF61-A4DC-661881D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F3C5-DE54-EF8F-AF11-AA96E50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6AA6-C728-5284-3420-FE513745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3103-8F8A-62EF-8314-D4C942C1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843E-D039-6063-CF50-961B7EE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6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0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05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07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95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71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41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E1D7-3E7B-2175-386C-7EE136D0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FAF5-1FA7-0203-9390-4DC48E8F3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15D7-0083-C960-07F2-BB722230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04243-AE92-8AD6-C034-E1584918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3C256-242A-90D9-A4C9-01280A82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87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57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A164-36A3-596F-FC86-DC4AB3E2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08F4E-CB91-D9FE-8188-5A34CF18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7B76-D969-3CF9-8EE7-69C3D341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14392-CF6C-3986-3E3C-3C50B3E9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DBF45-14DB-B0E3-4EBD-9891B178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B6626-8724-421C-100E-772FF69F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79F-3A22-704C-2A03-2D7498E8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65604-C334-FCF2-D8E6-8282CF65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96ECD-782A-153C-A7EE-93908D70C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95E93-6CED-0673-3F2A-672B41C43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6BCB2-A8D1-5584-9596-530B09F44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D7622-0487-A85C-C95C-4A4867DE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1BA15-DEFB-6343-5C39-31D4C6BD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2555D-9210-7B64-9CE1-B3E6DF6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3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0B9C-9519-F86A-7545-465C4D4F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C16E-2CFB-1A29-FA43-FBF39E67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C8E7B-E00F-51B4-6139-D19EDC26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D7657-5F10-7874-54CC-D551B27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3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8DFC-1CA0-0C87-F8A6-CC0E2BB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D7D63-62E6-8086-E92D-B9C9039D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055-F8C9-CB52-4C6C-1AE38933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3BDE-AB1C-1977-69D5-51AED953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0B29-832B-23E6-6937-C2C2545D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9ABD6-A0D7-D1D6-B1B2-63EFA146E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8DCF1-2F4A-838B-75C0-FBD1A9D7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736F4-D87F-10EB-7E4A-85388A3A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0ADC7-11E5-45B7-1623-FA736E4A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8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C9C7-27CB-6941-CDB9-69990D14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94826-E00B-D0F7-25F7-66B6C24FE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7964C-0032-BD89-6255-FE82AD8A9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68E66-BCB3-8CAF-49ED-55FB0A38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4EC7E-8C04-76C1-21D8-71D40845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685D6-E0B5-759E-B48A-FAB01238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F3431-0F49-91E3-0A05-249B3DDE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C118-117B-07A1-8422-168EACF4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AC58-BFBB-CCD7-4043-B546C7248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0B36E-18E8-402E-A3EB-7BFBCC91DD6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164F-C430-036B-D357-87A903318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46370-434D-A7D7-EA73-3D2A0D8B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1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D6AA1-82DA-3937-25BD-04EC69EFF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0715" b="-2"/>
          <a:stretch/>
        </p:blipFill>
        <p:spPr>
          <a:xfrm>
            <a:off x="5158339" y="295276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18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12">
            <a:extLst>
              <a:ext uri="{FF2B5EF4-FFF2-40B4-BE49-F238E27FC236}">
                <a16:creationId xmlns:a16="http://schemas.microsoft.com/office/drawing/2014/main" id="{57AA4F66-1F46-DC2B-CE1C-19AA2B456518}"/>
              </a:ext>
            </a:extLst>
          </p:cNvPr>
          <p:cNvSpPr/>
          <p:nvPr/>
        </p:nvSpPr>
        <p:spPr>
          <a:xfrm>
            <a:off x="678373" y="0"/>
            <a:ext cx="10808777" cy="1737004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2220-3028-3E24-A531-5976F2DC5520}"/>
              </a:ext>
            </a:extLst>
          </p:cNvPr>
          <p:cNvSpPr txBox="1"/>
          <p:nvPr/>
        </p:nvSpPr>
        <p:spPr>
          <a:xfrm>
            <a:off x="1257300" y="257175"/>
            <a:ext cx="977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 tả những nét chính về đời sống kinh tế của cư dân Văn Lang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A117E5-E753-D2DD-8574-F00F51F2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3" y="2265066"/>
            <a:ext cx="11080464" cy="2764133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7782569F-4CD3-EBE6-C632-640A396226EB}"/>
              </a:ext>
            </a:extLst>
          </p:cNvPr>
          <p:cNvSpPr/>
          <p:nvPr/>
        </p:nvSpPr>
        <p:spPr>
          <a:xfrm>
            <a:off x="9446004" y="590110"/>
            <a:ext cx="2582341" cy="229378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6924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DC9C1-072D-EA64-CF4F-C65034A3BDDE}"/>
              </a:ext>
            </a:extLst>
          </p:cNvPr>
          <p:cNvSpPr txBox="1"/>
          <p:nvPr/>
        </p:nvSpPr>
        <p:spPr>
          <a:xfrm>
            <a:off x="5847127" y="1711353"/>
            <a:ext cx="5729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99CC"/>
                </a:solidFill>
                <a:latin typeface="Cascadia Mono SemiLight" panose="020B0609020000020004" pitchFamily="49" charset="0"/>
                <a:ea typeface="Cascadia Mono SemiLight" panose="020B0609020000020004" pitchFamily="49" charset="0"/>
                <a:cs typeface="Cascadia Mono SemiLight" panose="020B0609020000020004" pitchFamily="49" charset="0"/>
              </a:rPr>
              <a:t>MẢNH GHÉP BÍ ẨN</a:t>
            </a:r>
          </a:p>
        </p:txBody>
      </p:sp>
    </p:spTree>
    <p:extLst>
      <p:ext uri="{BB962C8B-B14F-4D97-AF65-F5344CB8AC3E}">
        <p14:creationId xmlns:p14="http://schemas.microsoft.com/office/powerpoint/2010/main" val="123057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0926" y="-3727926"/>
            <a:ext cx="14313853" cy="14313853"/>
          </a:xfrm>
          <a:custGeom>
            <a:avLst/>
            <a:gdLst/>
            <a:ahLst/>
            <a:cxnLst/>
            <a:rect l="l" t="t" r="r" b="b"/>
            <a:pathLst>
              <a:path w="21470779" h="21470779">
                <a:moveTo>
                  <a:pt x="0" y="0"/>
                </a:moveTo>
                <a:lnTo>
                  <a:pt x="21470778" y="0"/>
                </a:lnTo>
                <a:lnTo>
                  <a:pt x="21470778" y="21470778"/>
                </a:lnTo>
                <a:lnTo>
                  <a:pt x="0" y="21470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570205" y="1702045"/>
            <a:ext cx="3078087" cy="1078113"/>
            <a:chOff x="0" y="0"/>
            <a:chExt cx="1057688" cy="370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7688" cy="370460"/>
            </a:xfrm>
            <a:custGeom>
              <a:avLst/>
              <a:gdLst/>
              <a:ahLst/>
              <a:cxnLst/>
              <a:rect l="l" t="t" r="r" b="b"/>
              <a:pathLst>
                <a:path w="1057688" h="370460">
                  <a:moveTo>
                    <a:pt x="125759" y="0"/>
                  </a:moveTo>
                  <a:lnTo>
                    <a:pt x="931929" y="0"/>
                  </a:lnTo>
                  <a:cubicBezTo>
                    <a:pt x="1001384" y="0"/>
                    <a:pt x="1057688" y="56304"/>
                    <a:pt x="1057688" y="125759"/>
                  </a:cubicBezTo>
                  <a:lnTo>
                    <a:pt x="1057688" y="244701"/>
                  </a:lnTo>
                  <a:cubicBezTo>
                    <a:pt x="1057688" y="278054"/>
                    <a:pt x="1044438" y="310042"/>
                    <a:pt x="1020854" y="333626"/>
                  </a:cubicBezTo>
                  <a:cubicBezTo>
                    <a:pt x="997270" y="357210"/>
                    <a:pt x="965282" y="370460"/>
                    <a:pt x="931929" y="370460"/>
                  </a:cubicBezTo>
                  <a:lnTo>
                    <a:pt x="125759" y="370460"/>
                  </a:lnTo>
                  <a:cubicBezTo>
                    <a:pt x="56304" y="370460"/>
                    <a:pt x="0" y="314156"/>
                    <a:pt x="0" y="244701"/>
                  </a:cubicBezTo>
                  <a:lnTo>
                    <a:pt x="0" y="125759"/>
                  </a:lnTo>
                  <a:cubicBezTo>
                    <a:pt x="0" y="56304"/>
                    <a:pt x="56304" y="0"/>
                    <a:pt x="125759" y="0"/>
                  </a:cubicBezTo>
                  <a:close/>
                </a:path>
              </a:pathLst>
            </a:custGeom>
            <a:solidFill>
              <a:srgbClr val="F18D07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7688" cy="4085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56957" y="4204824"/>
            <a:ext cx="3078087" cy="1078113"/>
            <a:chOff x="0" y="0"/>
            <a:chExt cx="1057688" cy="370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7688" cy="370460"/>
            </a:xfrm>
            <a:custGeom>
              <a:avLst/>
              <a:gdLst/>
              <a:ahLst/>
              <a:cxnLst/>
              <a:rect l="l" t="t" r="r" b="b"/>
              <a:pathLst>
                <a:path w="1057688" h="370460">
                  <a:moveTo>
                    <a:pt x="125759" y="0"/>
                  </a:moveTo>
                  <a:lnTo>
                    <a:pt x="931929" y="0"/>
                  </a:lnTo>
                  <a:cubicBezTo>
                    <a:pt x="1001384" y="0"/>
                    <a:pt x="1057688" y="56304"/>
                    <a:pt x="1057688" y="125759"/>
                  </a:cubicBezTo>
                  <a:lnTo>
                    <a:pt x="1057688" y="244701"/>
                  </a:lnTo>
                  <a:cubicBezTo>
                    <a:pt x="1057688" y="278054"/>
                    <a:pt x="1044438" y="310042"/>
                    <a:pt x="1020854" y="333626"/>
                  </a:cubicBezTo>
                  <a:cubicBezTo>
                    <a:pt x="997270" y="357210"/>
                    <a:pt x="965282" y="370460"/>
                    <a:pt x="931929" y="370460"/>
                  </a:cubicBezTo>
                  <a:lnTo>
                    <a:pt x="125759" y="370460"/>
                  </a:lnTo>
                  <a:cubicBezTo>
                    <a:pt x="56304" y="370460"/>
                    <a:pt x="0" y="314156"/>
                    <a:pt x="0" y="244701"/>
                  </a:cubicBezTo>
                  <a:lnTo>
                    <a:pt x="0" y="125759"/>
                  </a:lnTo>
                  <a:cubicBezTo>
                    <a:pt x="0" y="56304"/>
                    <a:pt x="56304" y="0"/>
                    <a:pt x="125759" y="0"/>
                  </a:cubicBezTo>
                  <a:close/>
                </a:path>
              </a:pathLst>
            </a:custGeom>
            <a:solidFill>
              <a:srgbClr val="F18D07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7688" cy="4085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48096" y="1256341"/>
            <a:ext cx="4066104" cy="891407"/>
            <a:chOff x="0" y="0"/>
            <a:chExt cx="1541564" cy="3379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564" cy="337955"/>
            </a:xfrm>
            <a:custGeom>
              <a:avLst/>
              <a:gdLst/>
              <a:ahLst/>
              <a:cxnLst/>
              <a:rect l="l" t="t" r="r" b="b"/>
              <a:pathLst>
                <a:path w="1541564" h="337955">
                  <a:moveTo>
                    <a:pt x="95201" y="0"/>
                  </a:moveTo>
                  <a:lnTo>
                    <a:pt x="1446363" y="0"/>
                  </a:lnTo>
                  <a:cubicBezTo>
                    <a:pt x="1471612" y="0"/>
                    <a:pt x="1495827" y="10030"/>
                    <a:pt x="1513680" y="27884"/>
                  </a:cubicBezTo>
                  <a:cubicBezTo>
                    <a:pt x="1531534" y="45737"/>
                    <a:pt x="1541564" y="69952"/>
                    <a:pt x="1541564" y="95201"/>
                  </a:cubicBezTo>
                  <a:lnTo>
                    <a:pt x="1541564" y="242754"/>
                  </a:lnTo>
                  <a:cubicBezTo>
                    <a:pt x="1541564" y="268003"/>
                    <a:pt x="1531534" y="292218"/>
                    <a:pt x="1513680" y="310071"/>
                  </a:cubicBezTo>
                  <a:cubicBezTo>
                    <a:pt x="1495827" y="327925"/>
                    <a:pt x="1471612" y="337955"/>
                    <a:pt x="1446363" y="337955"/>
                  </a:cubicBezTo>
                  <a:lnTo>
                    <a:pt x="95201" y="337955"/>
                  </a:lnTo>
                  <a:cubicBezTo>
                    <a:pt x="69952" y="337955"/>
                    <a:pt x="45737" y="327925"/>
                    <a:pt x="27884" y="310071"/>
                  </a:cubicBezTo>
                  <a:cubicBezTo>
                    <a:pt x="10030" y="292218"/>
                    <a:pt x="0" y="268003"/>
                    <a:pt x="0" y="242754"/>
                  </a:cubicBezTo>
                  <a:lnTo>
                    <a:pt x="0" y="95201"/>
                  </a:lnTo>
                  <a:cubicBezTo>
                    <a:pt x="0" y="69952"/>
                    <a:pt x="10030" y="45737"/>
                    <a:pt x="27884" y="27884"/>
                  </a:cubicBezTo>
                  <a:cubicBezTo>
                    <a:pt x="45737" y="10030"/>
                    <a:pt x="69952" y="0"/>
                    <a:pt x="9520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41564" cy="376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30273" y="2473497"/>
            <a:ext cx="3901751" cy="881772"/>
            <a:chOff x="0" y="0"/>
            <a:chExt cx="1479253" cy="3343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79254" cy="334302"/>
            </a:xfrm>
            <a:custGeom>
              <a:avLst/>
              <a:gdLst/>
              <a:ahLst/>
              <a:cxnLst/>
              <a:rect l="l" t="t" r="r" b="b"/>
              <a:pathLst>
                <a:path w="1479254" h="334302">
                  <a:moveTo>
                    <a:pt x="99211" y="0"/>
                  </a:moveTo>
                  <a:lnTo>
                    <a:pt x="1380043" y="0"/>
                  </a:lnTo>
                  <a:cubicBezTo>
                    <a:pt x="1434835" y="0"/>
                    <a:pt x="1479254" y="44418"/>
                    <a:pt x="1479254" y="99211"/>
                  </a:cubicBezTo>
                  <a:lnTo>
                    <a:pt x="1479254" y="235091"/>
                  </a:lnTo>
                  <a:cubicBezTo>
                    <a:pt x="1479254" y="261404"/>
                    <a:pt x="1468801" y="286638"/>
                    <a:pt x="1450195" y="305244"/>
                  </a:cubicBezTo>
                  <a:cubicBezTo>
                    <a:pt x="1431590" y="323850"/>
                    <a:pt x="1406355" y="334302"/>
                    <a:pt x="1380043" y="334302"/>
                  </a:cubicBezTo>
                  <a:lnTo>
                    <a:pt x="99211" y="334302"/>
                  </a:lnTo>
                  <a:cubicBezTo>
                    <a:pt x="72898" y="334302"/>
                    <a:pt x="47664" y="323850"/>
                    <a:pt x="29058" y="305244"/>
                  </a:cubicBezTo>
                  <a:cubicBezTo>
                    <a:pt x="10453" y="286638"/>
                    <a:pt x="0" y="261404"/>
                    <a:pt x="0" y="235091"/>
                  </a:cubicBezTo>
                  <a:lnTo>
                    <a:pt x="0" y="99211"/>
                  </a:lnTo>
                  <a:cubicBezTo>
                    <a:pt x="0" y="72898"/>
                    <a:pt x="10453" y="47664"/>
                    <a:pt x="29058" y="29058"/>
                  </a:cubicBezTo>
                  <a:cubicBezTo>
                    <a:pt x="47664" y="10453"/>
                    <a:pt x="72898" y="0"/>
                    <a:pt x="9921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79253" cy="3724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48096" y="3501319"/>
            <a:ext cx="3827045" cy="633421"/>
            <a:chOff x="0" y="0"/>
            <a:chExt cx="1450931" cy="2401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50931" cy="240146"/>
            </a:xfrm>
            <a:custGeom>
              <a:avLst/>
              <a:gdLst/>
              <a:ahLst/>
              <a:cxnLst/>
              <a:rect l="l" t="t" r="r" b="b"/>
              <a:pathLst>
                <a:path w="1450931" h="240146">
                  <a:moveTo>
                    <a:pt x="101147" y="0"/>
                  </a:moveTo>
                  <a:lnTo>
                    <a:pt x="1349783" y="0"/>
                  </a:lnTo>
                  <a:cubicBezTo>
                    <a:pt x="1376609" y="0"/>
                    <a:pt x="1402336" y="10657"/>
                    <a:pt x="1421305" y="29625"/>
                  </a:cubicBezTo>
                  <a:cubicBezTo>
                    <a:pt x="1440274" y="48594"/>
                    <a:pt x="1450931" y="74322"/>
                    <a:pt x="1450931" y="101147"/>
                  </a:cubicBezTo>
                  <a:lnTo>
                    <a:pt x="1450931" y="138999"/>
                  </a:lnTo>
                  <a:cubicBezTo>
                    <a:pt x="1450931" y="165825"/>
                    <a:pt x="1440274" y="191552"/>
                    <a:pt x="1421305" y="210521"/>
                  </a:cubicBezTo>
                  <a:cubicBezTo>
                    <a:pt x="1402336" y="229490"/>
                    <a:pt x="1376609" y="240146"/>
                    <a:pt x="1349783" y="240146"/>
                  </a:cubicBezTo>
                  <a:lnTo>
                    <a:pt x="101147" y="240146"/>
                  </a:lnTo>
                  <a:cubicBezTo>
                    <a:pt x="74322" y="240146"/>
                    <a:pt x="48594" y="229490"/>
                    <a:pt x="29625" y="210521"/>
                  </a:cubicBezTo>
                  <a:cubicBezTo>
                    <a:pt x="10657" y="191552"/>
                    <a:pt x="0" y="165825"/>
                    <a:pt x="0" y="138999"/>
                  </a:cubicBezTo>
                  <a:lnTo>
                    <a:pt x="0" y="101147"/>
                  </a:lnTo>
                  <a:cubicBezTo>
                    <a:pt x="0" y="74322"/>
                    <a:pt x="10657" y="48594"/>
                    <a:pt x="29625" y="29625"/>
                  </a:cubicBezTo>
                  <a:cubicBezTo>
                    <a:pt x="48594" y="10657"/>
                    <a:pt x="74322" y="0"/>
                    <a:pt x="10114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50931" cy="2782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48096" y="4743881"/>
            <a:ext cx="3574185" cy="895349"/>
            <a:chOff x="0" y="0"/>
            <a:chExt cx="1355065" cy="3394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55065" cy="339450"/>
            </a:xfrm>
            <a:custGeom>
              <a:avLst/>
              <a:gdLst/>
              <a:ahLst/>
              <a:cxnLst/>
              <a:rect l="l" t="t" r="r" b="b"/>
              <a:pathLst>
                <a:path w="1355065" h="339450">
                  <a:moveTo>
                    <a:pt x="108303" y="0"/>
                  </a:moveTo>
                  <a:lnTo>
                    <a:pt x="1246761" y="0"/>
                  </a:lnTo>
                  <a:cubicBezTo>
                    <a:pt x="1275485" y="0"/>
                    <a:pt x="1303033" y="11410"/>
                    <a:pt x="1323343" y="31721"/>
                  </a:cubicBezTo>
                  <a:cubicBezTo>
                    <a:pt x="1343654" y="52032"/>
                    <a:pt x="1355065" y="79579"/>
                    <a:pt x="1355065" y="108303"/>
                  </a:cubicBezTo>
                  <a:lnTo>
                    <a:pt x="1355065" y="231146"/>
                  </a:lnTo>
                  <a:cubicBezTo>
                    <a:pt x="1355065" y="290961"/>
                    <a:pt x="1306576" y="339450"/>
                    <a:pt x="1246761" y="339450"/>
                  </a:cubicBezTo>
                  <a:lnTo>
                    <a:pt x="108303" y="339450"/>
                  </a:lnTo>
                  <a:cubicBezTo>
                    <a:pt x="79579" y="339450"/>
                    <a:pt x="52032" y="328039"/>
                    <a:pt x="31721" y="307728"/>
                  </a:cubicBezTo>
                  <a:cubicBezTo>
                    <a:pt x="11410" y="287418"/>
                    <a:pt x="0" y="259870"/>
                    <a:pt x="0" y="231146"/>
                  </a:cubicBezTo>
                  <a:lnTo>
                    <a:pt x="0" y="108303"/>
                  </a:lnTo>
                  <a:cubicBezTo>
                    <a:pt x="0" y="79579"/>
                    <a:pt x="11410" y="52032"/>
                    <a:pt x="31721" y="31721"/>
                  </a:cubicBezTo>
                  <a:cubicBezTo>
                    <a:pt x="52032" y="11410"/>
                    <a:pt x="79579" y="0"/>
                    <a:pt x="108303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355065" cy="37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2989581" y="2241101"/>
            <a:ext cx="1580623" cy="232395"/>
          </a:xfrm>
          <a:prstGeom prst="line">
            <a:avLst/>
          </a:prstGeom>
          <a:ln w="66675" cap="flat">
            <a:solidFill>
              <a:srgbClr val="703B0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2" name="AutoShape 22"/>
          <p:cNvSpPr/>
          <p:nvPr/>
        </p:nvSpPr>
        <p:spPr>
          <a:xfrm>
            <a:off x="2100937" y="3926892"/>
            <a:ext cx="2456020" cy="816989"/>
          </a:xfrm>
          <a:prstGeom prst="line">
            <a:avLst/>
          </a:prstGeom>
          <a:ln w="66675" cap="flat">
            <a:solidFill>
              <a:srgbClr val="703B0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3"/>
          <p:cNvGrpSpPr/>
          <p:nvPr/>
        </p:nvGrpSpPr>
        <p:grpSpPr>
          <a:xfrm>
            <a:off x="571523" y="1899365"/>
            <a:ext cx="3058827" cy="30588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8D4E18"/>
            </a:solidFill>
            <a:ln w="57150" cap="rnd">
              <a:solidFill>
                <a:srgbClr val="703B0E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53533" y="3508164"/>
            <a:ext cx="2294807" cy="758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9"/>
              </a:lnSpc>
            </a:pPr>
            <a:r>
              <a:rPr lang="en-US" sz="3683">
                <a:solidFill>
                  <a:srgbClr val="F2CB24"/>
                </a:solidFill>
                <a:latin typeface="Lilita One"/>
                <a:ea typeface="Lilita One"/>
                <a:cs typeface="Lilita One"/>
                <a:sym typeface="Lilita One"/>
              </a:rPr>
              <a:t>VĂN LANG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71524" y="3051315"/>
            <a:ext cx="2898437" cy="34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3"/>
              </a:lnSpc>
            </a:pPr>
            <a:r>
              <a:rPr lang="en-US" sz="3283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KINH TẾ</a:t>
            </a:r>
          </a:p>
        </p:txBody>
      </p:sp>
      <p:sp>
        <p:nvSpPr>
          <p:cNvPr id="28" name="AutoShape 28"/>
          <p:cNvSpPr/>
          <p:nvPr/>
        </p:nvSpPr>
        <p:spPr>
          <a:xfrm>
            <a:off x="6109248" y="1702045"/>
            <a:ext cx="1838848" cy="0"/>
          </a:xfrm>
          <a:prstGeom prst="line">
            <a:avLst/>
          </a:prstGeom>
          <a:ln w="66675" cap="flat">
            <a:solidFill>
              <a:srgbClr val="703B0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9" name="AutoShape 29"/>
          <p:cNvSpPr/>
          <p:nvPr/>
        </p:nvSpPr>
        <p:spPr>
          <a:xfrm>
            <a:off x="7648292" y="2241102"/>
            <a:ext cx="381981" cy="673281"/>
          </a:xfrm>
          <a:prstGeom prst="line">
            <a:avLst/>
          </a:prstGeom>
          <a:ln w="66675" cap="flat">
            <a:solidFill>
              <a:srgbClr val="703B0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0" name="AutoShape 30"/>
          <p:cNvSpPr/>
          <p:nvPr/>
        </p:nvSpPr>
        <p:spPr>
          <a:xfrm flipV="1">
            <a:off x="7635044" y="3818030"/>
            <a:ext cx="313053" cy="925851"/>
          </a:xfrm>
          <a:prstGeom prst="line">
            <a:avLst/>
          </a:prstGeom>
          <a:ln w="66675" cap="flat">
            <a:solidFill>
              <a:srgbClr val="703B0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1" name="AutoShape 31"/>
          <p:cNvSpPr/>
          <p:nvPr/>
        </p:nvSpPr>
        <p:spPr>
          <a:xfrm>
            <a:off x="7635044" y="4743881"/>
            <a:ext cx="313053" cy="447675"/>
          </a:xfrm>
          <a:prstGeom prst="line">
            <a:avLst/>
          </a:prstGeom>
          <a:ln w="66675" cap="flat">
            <a:solidFill>
              <a:srgbClr val="703B0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2" name="TextBox 32"/>
          <p:cNvSpPr txBox="1"/>
          <p:nvPr/>
        </p:nvSpPr>
        <p:spPr>
          <a:xfrm>
            <a:off x="4941195" y="2049902"/>
            <a:ext cx="2309610" cy="332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7"/>
              </a:lnSpc>
            </a:pPr>
            <a:r>
              <a:rPr lang="en-US" sz="3148" dirty="0" err="1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Nông</a:t>
            </a:r>
            <a:r>
              <a:rPr lang="en-US" sz="3148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3148" dirty="0" err="1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nghiệp</a:t>
            </a:r>
            <a:endParaRPr lang="en-US" sz="3148" dirty="0">
              <a:solidFill>
                <a:srgbClr val="FFFFFF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941195" y="4335386"/>
            <a:ext cx="2309610" cy="8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THỦ CÔNG NGHIỆP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286329" y="1480373"/>
            <a:ext cx="321987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3"/>
              </a:lnSpc>
            </a:pPr>
            <a:r>
              <a:rPr lang="en-US" sz="2022">
                <a:solidFill>
                  <a:srgbClr val="703B0E"/>
                </a:solidFill>
                <a:latin typeface="Maven Pro Bold"/>
                <a:ea typeface="Maven Pro Bold"/>
                <a:cs typeface="Maven Pro Bold"/>
                <a:sym typeface="Maven Pro Bold"/>
              </a:rPr>
              <a:t> TRỒNG LÚA, KHOAI, ĐỖ, CÂY ĂN QUẢ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286329" y="2723952"/>
            <a:ext cx="323595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1"/>
              </a:lnSpc>
            </a:pPr>
            <a:r>
              <a:rPr lang="en-US" sz="1917" b="1">
                <a:solidFill>
                  <a:srgbClr val="703B0E"/>
                </a:solidFill>
                <a:latin typeface="Malik Bold"/>
                <a:ea typeface="Malik Bold"/>
                <a:cs typeface="Malik Bold"/>
                <a:sym typeface="Malik Bold"/>
              </a:rPr>
              <a:t>TRỒNG DÂU, NUÔI TẰM, ƯƠM TƠ, DỆT VẢI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92256" y="3762136"/>
            <a:ext cx="2669785" cy="25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4"/>
              </a:lnSpc>
            </a:pPr>
            <a:r>
              <a:rPr lang="en-US" sz="2359" b="1">
                <a:solidFill>
                  <a:srgbClr val="703B0E"/>
                </a:solidFill>
                <a:latin typeface="Malik Bold"/>
                <a:ea typeface="Malik Bold"/>
                <a:cs typeface="Malik Bold"/>
                <a:sym typeface="Malik Bold"/>
              </a:rPr>
              <a:t>ĐÚC ĐỒNG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286329" y="4890382"/>
            <a:ext cx="3082265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5"/>
              </a:lnSpc>
            </a:pPr>
            <a:r>
              <a:rPr lang="en-US" sz="2093" b="1" dirty="0">
                <a:solidFill>
                  <a:srgbClr val="703B0E"/>
                </a:solidFill>
                <a:latin typeface="Mali Bold"/>
                <a:ea typeface="Mali Bold"/>
                <a:cs typeface="Mali Bold"/>
                <a:sym typeface="Mali Bold"/>
              </a:rPr>
              <a:t>ĐỒ GỐM, ĐAN LÁT, ĐÓNG THUYỀN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77DD946-5185-8989-7F12-63D16DA64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67" y="1282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C4D0C997-2EDD-A02E-E91E-6C9C43A909D5}"/>
              </a:ext>
            </a:extLst>
          </p:cNvPr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ED4DC97D-4AD0-5C73-E7BE-81DD32AC27AE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  <a:grpFill/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61B1A53A-6426-6888-3D3B-387F56F7D611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A395E2E2-B8A6-B253-93EB-43A45FE515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FBAF9208-6084-C27F-C01E-01499DDE7945}"/>
                </a:ext>
              </a:extLst>
            </p:cNvPr>
            <p:cNvSpPr txBox="1"/>
            <p:nvPr/>
          </p:nvSpPr>
          <p:spPr>
            <a:xfrm>
              <a:off x="833938" y="487468"/>
              <a:ext cx="20203332" cy="235604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chuyện Sơn Tinh, Thuỷ Tinh. Câu chuyện này cho em biết gì về đời sống kinh tế của cư dân Văn Lang, Âu Lạc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EB55325-0FB1-31A2-2DCC-1CAFEF2C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428" y="1360019"/>
            <a:ext cx="7438250" cy="51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ơn Tinh Thủy Tinh  Ngữ Văn 6_720p">
            <a:hlinkClick r:id="" action="ppaction://media"/>
            <a:extLst>
              <a:ext uri="{FF2B5EF4-FFF2-40B4-BE49-F238E27FC236}">
                <a16:creationId xmlns:a16="http://schemas.microsoft.com/office/drawing/2014/main" id="{B71D7B51-AF04-78C7-F844-517764CC3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40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86A1596-CD2D-6A9C-A3F4-CA3694AFA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53" y="95605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6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6B212DC7-530B-1D87-F1DC-152F92D3590B}"/>
              </a:ext>
            </a:extLst>
          </p:cNvPr>
          <p:cNvGrpSpPr/>
          <p:nvPr/>
        </p:nvGrpSpPr>
        <p:grpSpPr>
          <a:xfrm>
            <a:off x="430530" y="431165"/>
            <a:ext cx="11639550" cy="5299075"/>
            <a:chOff x="0" y="0"/>
            <a:chExt cx="21640800" cy="11070274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5CF4EE8-D46D-C4AC-4A99-C9B137A5BF00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BB80FD7-43F0-3DF1-26F5-E9187FE1A44C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636445-2F55-A42B-B0B4-A1B12FF4A194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A92A0D6-6B5A-7DB8-87E6-A2569D151E75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7288EE-FBBF-DD00-4FE1-8295EF420EAF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E8BAA4-6D6D-5213-F8E1-B8CE538F8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09" y="1548247"/>
            <a:ext cx="10217782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0" name="Picture 2" descr="Truyện cổ tích: Sự tích bánh chưng, bánh dày">
            <a:extLst>
              <a:ext uri="{FF2B5EF4-FFF2-40B4-BE49-F238E27FC236}">
                <a16:creationId xmlns:a16="http://schemas.microsoft.com/office/drawing/2014/main" id="{1F078A85-C311-CFAD-F9F7-E5888402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60" y="438149"/>
            <a:ext cx="8506460" cy="48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0" name="Picture 2" descr="Truyện cổ tích: Sự tích bánh chưng, bánh dày">
            <a:extLst>
              <a:ext uri="{FF2B5EF4-FFF2-40B4-BE49-F238E27FC236}">
                <a16:creationId xmlns:a16="http://schemas.microsoft.com/office/drawing/2014/main" id="{1F078A85-C311-CFAD-F9F7-E5888402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60" y="438149"/>
            <a:ext cx="8506460" cy="482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98034F-12C7-0C9E-5A00-3519A70E0DFA}"/>
              </a:ext>
            </a:extLst>
          </p:cNvPr>
          <p:cNvGrpSpPr/>
          <p:nvPr/>
        </p:nvGrpSpPr>
        <p:grpSpPr>
          <a:xfrm>
            <a:off x="1624858" y="5443221"/>
            <a:ext cx="9811492" cy="916940"/>
            <a:chOff x="1370858" y="952500"/>
            <a:chExt cx="4163167" cy="828675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668AFE5-CB86-6825-ADCC-4444503CD07B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50DCE-8F76-ADED-5B90-C08B79EB0BB4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3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bánh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1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Lời Bác Hồ Với Bộ Đội Ở Đền Hùng - Buổi Gặp Tình Cờ Mà Ý Nghĩa - Những Mẩu Chuyện Ngắn Về Bác Hồ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DEBB0C6-1DFD-805B-A604-098DF0BD0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5934" cy="68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74" name="Picture 2" descr="Truyện cổ tích: Thánh Gióng (Truyền thuyết Phù Đổng Thiên Vương)">
            <a:extLst>
              <a:ext uri="{FF2B5EF4-FFF2-40B4-BE49-F238E27FC236}">
                <a16:creationId xmlns:a16="http://schemas.microsoft.com/office/drawing/2014/main" id="{A18DD906-DCF3-4958-1CB2-24DC11A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20" y="431483"/>
            <a:ext cx="7249980" cy="48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3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98034F-12C7-0C9E-5A00-3519A70E0DFA}"/>
              </a:ext>
            </a:extLst>
          </p:cNvPr>
          <p:cNvGrpSpPr/>
          <p:nvPr/>
        </p:nvGrpSpPr>
        <p:grpSpPr>
          <a:xfrm>
            <a:off x="4337578" y="5494021"/>
            <a:ext cx="4674342" cy="916940"/>
            <a:chOff x="1370858" y="952500"/>
            <a:chExt cx="4163167" cy="828675"/>
          </a:xfrm>
        </p:grpSpPr>
        <p:sp>
          <p:nvSpPr>
            <p:cNvPr id="7" name="Plaque 6">
              <a:extLst>
                <a:ext uri="{FF2B5EF4-FFF2-40B4-BE49-F238E27FC236}">
                  <a16:creationId xmlns:a16="http://schemas.microsoft.com/office/drawing/2014/main" id="{F668AFE5-CB86-6825-ADCC-4444503CD07B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50DCE-8F76-ADED-5B90-C08B79EB0BB4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3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Gióng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74" name="Picture 2" descr="Truyện cổ tích: Thánh Gióng (Truyền thuyết Phù Đổng Thiên Vương)">
            <a:extLst>
              <a:ext uri="{FF2B5EF4-FFF2-40B4-BE49-F238E27FC236}">
                <a16:creationId xmlns:a16="http://schemas.microsoft.com/office/drawing/2014/main" id="{A18DD906-DCF3-4958-1CB2-24DC11A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20" y="431483"/>
            <a:ext cx="7249980" cy="48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72DCE-1B55-C9B5-FDD5-4FB9761E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085850"/>
            <a:ext cx="1129035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2780951"/>
            <a:ext cx="12191980" cy="4077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A1970-7581-EA5E-C6A2-81EBFCB68BD2}"/>
              </a:ext>
            </a:extLst>
          </p:cNvPr>
          <p:cNvSpPr txBox="1"/>
          <p:nvPr/>
        </p:nvSpPr>
        <p:spPr>
          <a:xfrm>
            <a:off x="1535185" y="92279"/>
            <a:ext cx="9966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:____</a:t>
            </a:r>
          </a:p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Lang,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6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4A6C601-B576-4C4D-1235-27B16E0D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98" y="8653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6B212DC7-530B-1D87-F1DC-152F92D3590B}"/>
              </a:ext>
            </a:extLst>
          </p:cNvPr>
          <p:cNvGrpSpPr/>
          <p:nvPr/>
        </p:nvGrpSpPr>
        <p:grpSpPr>
          <a:xfrm>
            <a:off x="685800" y="521208"/>
            <a:ext cx="10820400" cy="5535137"/>
            <a:chOff x="0" y="0"/>
            <a:chExt cx="21640800" cy="11070274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5CF4EE8-D46D-C4AC-4A99-C9B137A5BF00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BB80FD7-43F0-3DF1-26F5-E9187FE1A44C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636445-2F55-A42B-B0B4-A1B12FF4A194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A92A0D6-6B5A-7DB8-87E6-A2569D151E75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7288EE-FBBF-DD00-4FE1-8295EF420EAF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274BA2B2-B3DF-19F5-1D22-FD7008FB1EFD}"/>
              </a:ext>
            </a:extLst>
          </p:cNvPr>
          <p:cNvSpPr/>
          <p:nvPr/>
        </p:nvSpPr>
        <p:spPr>
          <a:xfrm rot="1068124">
            <a:off x="9931689" y="3911036"/>
            <a:ext cx="1769649" cy="177447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5"/>
                </a:lnTo>
                <a:lnTo>
                  <a:pt x="0" y="2661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26415D45-DD5E-5F7D-45AE-A0C65D7318C4}"/>
              </a:ext>
            </a:extLst>
          </p:cNvPr>
          <p:cNvSpPr/>
          <p:nvPr/>
        </p:nvSpPr>
        <p:spPr>
          <a:xfrm rot="-425332">
            <a:off x="107537" y="3825196"/>
            <a:ext cx="1595273" cy="1841585"/>
          </a:xfrm>
          <a:custGeom>
            <a:avLst/>
            <a:gdLst/>
            <a:ahLst/>
            <a:cxnLst/>
            <a:rect l="l" t="t" r="r" b="b"/>
            <a:pathLst>
              <a:path w="2392910" h="2762378">
                <a:moveTo>
                  <a:pt x="0" y="0"/>
                </a:moveTo>
                <a:lnTo>
                  <a:pt x="2392910" y="0"/>
                </a:lnTo>
                <a:lnTo>
                  <a:pt x="2392910" y="2762378"/>
                </a:lnTo>
                <a:lnTo>
                  <a:pt x="0" y="2762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3723899-DA08-C5AF-E0E0-B67D149F8728}"/>
              </a:ext>
            </a:extLst>
          </p:cNvPr>
          <p:cNvSpPr/>
          <p:nvPr/>
        </p:nvSpPr>
        <p:spPr>
          <a:xfrm>
            <a:off x="558800" y="12700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51D66-6A2F-1DCB-4E5D-9B469539C0CE}"/>
              </a:ext>
            </a:extLst>
          </p:cNvPr>
          <p:cNvSpPr txBox="1"/>
          <p:nvPr/>
        </p:nvSpPr>
        <p:spPr>
          <a:xfrm>
            <a:off x="1895475" y="2463800"/>
            <a:ext cx="8582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1. Tìm hiểu sự ra đời Nhà nước Văn Lang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4362BE7E-8836-87BE-3AE4-45706021BBCA}"/>
              </a:ext>
            </a:extLst>
          </p:cNvPr>
          <p:cNvSpPr/>
          <p:nvPr/>
        </p:nvSpPr>
        <p:spPr>
          <a:xfrm>
            <a:off x="9769475" y="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4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12">
            <a:extLst>
              <a:ext uri="{FF2B5EF4-FFF2-40B4-BE49-F238E27FC236}">
                <a16:creationId xmlns:a16="http://schemas.microsoft.com/office/drawing/2014/main" id="{57AA4F66-1F46-DC2B-CE1C-19AA2B456518}"/>
              </a:ext>
            </a:extLst>
          </p:cNvPr>
          <p:cNvSpPr/>
          <p:nvPr/>
        </p:nvSpPr>
        <p:spPr>
          <a:xfrm>
            <a:off x="678373" y="0"/>
            <a:ext cx="10808777" cy="1737004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2220-3028-3E24-A531-5976F2DC5520}"/>
              </a:ext>
            </a:extLst>
          </p:cNvPr>
          <p:cNvSpPr txBox="1"/>
          <p:nvPr/>
        </p:nvSpPr>
        <p:spPr>
          <a:xfrm>
            <a:off x="1257300" y="257175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qua tìm hiểu truyền thuyết, đọc thông tin và quan sát hình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1: </a:t>
            </a:r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sự ra đời của Nhà nước Văn Lang.</a:t>
            </a:r>
            <a:endParaRPr lang="en-US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D2437-28D0-12B1-2EAD-A59DB9302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1833562"/>
            <a:ext cx="9296400" cy="35605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C4FE209-FA5E-BD17-C2A3-1F456146AB50}"/>
              </a:ext>
            </a:extLst>
          </p:cNvPr>
          <p:cNvSpPr/>
          <p:nvPr/>
        </p:nvSpPr>
        <p:spPr>
          <a:xfrm>
            <a:off x="9064410" y="3489786"/>
            <a:ext cx="2963935" cy="2981719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9574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12">
            <a:extLst>
              <a:ext uri="{FF2B5EF4-FFF2-40B4-BE49-F238E27FC236}">
                <a16:creationId xmlns:a16="http://schemas.microsoft.com/office/drawing/2014/main" id="{57AA4F66-1F46-DC2B-CE1C-19AA2B456518}"/>
              </a:ext>
            </a:extLst>
          </p:cNvPr>
          <p:cNvSpPr/>
          <p:nvPr/>
        </p:nvSpPr>
        <p:spPr>
          <a:xfrm>
            <a:off x="678373" y="0"/>
            <a:ext cx="10808777" cy="1737004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2220-3028-3E24-A531-5976F2DC5520}"/>
              </a:ext>
            </a:extLst>
          </p:cNvPr>
          <p:cNvSpPr txBox="1"/>
          <p:nvPr/>
        </p:nvSpPr>
        <p:spPr>
          <a:xfrm>
            <a:off x="1257300" y="257175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qua tìm hiểu truyền thuyết, đọc thông tin và quan sát hình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1: </a:t>
            </a:r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sự ra đời của Nhà nước Văn Lang.</a:t>
            </a:r>
            <a:endParaRPr lang="en-US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D2437-28D0-12B1-2EAD-A59DB9302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1833562"/>
            <a:ext cx="9296400" cy="356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r="-19263" b="-269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246436" flipH="1">
            <a:off x="4279508" y="957332"/>
            <a:ext cx="1256935" cy="959841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1885403" y="0"/>
                </a:moveTo>
                <a:lnTo>
                  <a:pt x="0" y="0"/>
                </a:lnTo>
                <a:lnTo>
                  <a:pt x="0" y="1439762"/>
                </a:lnTo>
                <a:lnTo>
                  <a:pt x="1885403" y="1439762"/>
                </a:lnTo>
                <a:lnTo>
                  <a:pt x="18854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 rot="5400000">
            <a:off x="4462945" y="1765832"/>
            <a:ext cx="3165779" cy="3367850"/>
            <a:chOff x="0" y="0"/>
            <a:chExt cx="6331558" cy="6735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31558" cy="6735700"/>
            </a:xfrm>
            <a:custGeom>
              <a:avLst/>
              <a:gdLst/>
              <a:ahLst/>
              <a:cxnLst/>
              <a:rect l="l" t="t" r="r" b="b"/>
              <a:pathLst>
                <a:path w="6331558" h="6735700">
                  <a:moveTo>
                    <a:pt x="0" y="0"/>
                  </a:moveTo>
                  <a:lnTo>
                    <a:pt x="6331558" y="0"/>
                  </a:lnTo>
                  <a:lnTo>
                    <a:pt x="6331558" y="6735700"/>
                  </a:lnTo>
                  <a:lnTo>
                    <a:pt x="0" y="6735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019941" y="1127653"/>
              <a:ext cx="4291676" cy="429167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755B3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919939" y="3774897"/>
            <a:ext cx="3714231" cy="2626975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0" y="0"/>
                </a:moveTo>
                <a:lnTo>
                  <a:pt x="5571347" y="0"/>
                </a:lnTo>
                <a:lnTo>
                  <a:pt x="5571347" y="3940462"/>
                </a:lnTo>
                <a:lnTo>
                  <a:pt x="0" y="3940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211049" flipH="1">
            <a:off x="7919939" y="360602"/>
            <a:ext cx="3714231" cy="2626975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5571347" y="0"/>
                </a:moveTo>
                <a:lnTo>
                  <a:pt x="0" y="0"/>
                </a:lnTo>
                <a:lnTo>
                  <a:pt x="0" y="3940462"/>
                </a:lnTo>
                <a:lnTo>
                  <a:pt x="5571347" y="3940462"/>
                </a:lnTo>
                <a:lnTo>
                  <a:pt x="557134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261242" flipH="1">
            <a:off x="553320" y="3600577"/>
            <a:ext cx="3714231" cy="2626975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5571348" y="0"/>
                </a:moveTo>
                <a:lnTo>
                  <a:pt x="0" y="0"/>
                </a:lnTo>
                <a:lnTo>
                  <a:pt x="0" y="3940462"/>
                </a:lnTo>
                <a:lnTo>
                  <a:pt x="5571348" y="3940462"/>
                </a:lnTo>
                <a:lnTo>
                  <a:pt x="557134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83993">
            <a:off x="580072" y="346604"/>
            <a:ext cx="3714231" cy="2626975"/>
          </a:xfrm>
          <a:custGeom>
            <a:avLst/>
            <a:gdLst/>
            <a:ahLst/>
            <a:cxnLst/>
            <a:rect l="l" t="t" r="r" b="b"/>
            <a:pathLst>
              <a:path w="5571347" h="3940462">
                <a:moveTo>
                  <a:pt x="0" y="0"/>
                </a:moveTo>
                <a:lnTo>
                  <a:pt x="5571348" y="0"/>
                </a:lnTo>
                <a:lnTo>
                  <a:pt x="5571348" y="3940462"/>
                </a:lnTo>
                <a:lnTo>
                  <a:pt x="0" y="3940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091245">
            <a:off x="4266808" y="5211490"/>
            <a:ext cx="1256935" cy="959841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0" y="0"/>
                </a:moveTo>
                <a:lnTo>
                  <a:pt x="1885403" y="0"/>
                </a:lnTo>
                <a:lnTo>
                  <a:pt x="1885403" y="1439763"/>
                </a:lnTo>
                <a:lnTo>
                  <a:pt x="0" y="1439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263321">
            <a:off x="6652562" y="928104"/>
            <a:ext cx="1256935" cy="959841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0" y="0"/>
                </a:moveTo>
                <a:lnTo>
                  <a:pt x="1885403" y="0"/>
                </a:lnTo>
                <a:lnTo>
                  <a:pt x="1885403" y="1439763"/>
                </a:lnTo>
                <a:lnTo>
                  <a:pt x="0" y="1439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6739723" flipH="1">
            <a:off x="6536717" y="5228444"/>
            <a:ext cx="1256935" cy="959841"/>
          </a:xfrm>
          <a:custGeom>
            <a:avLst/>
            <a:gdLst/>
            <a:ahLst/>
            <a:cxnLst/>
            <a:rect l="l" t="t" r="r" b="b"/>
            <a:pathLst>
              <a:path w="1885403" h="1439762">
                <a:moveTo>
                  <a:pt x="1885403" y="0"/>
                </a:moveTo>
                <a:lnTo>
                  <a:pt x="0" y="0"/>
                </a:lnTo>
                <a:lnTo>
                  <a:pt x="0" y="1439762"/>
                </a:lnTo>
                <a:lnTo>
                  <a:pt x="1885403" y="1439762"/>
                </a:lnTo>
                <a:lnTo>
                  <a:pt x="1885403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35280" y="4690326"/>
            <a:ext cx="239611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4"/>
              </a:lnSpc>
              <a:spcBef>
                <a:spcPct val="0"/>
              </a:spcBef>
            </a:pPr>
            <a:r>
              <a:rPr lang="en-US" sz="2327">
                <a:solidFill>
                  <a:srgbClr val="000000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KINH ĐÔ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27748" y="5158526"/>
            <a:ext cx="268737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73"/>
              </a:lnSpc>
            </a:pPr>
            <a:r>
              <a:rPr lang="en-US" sz="2585" spc="108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Phong Châu (Phú Thọ)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22840" y="2161230"/>
            <a:ext cx="1959081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68"/>
              </a:lnSpc>
            </a:pPr>
            <a:r>
              <a:rPr lang="en-US" sz="4296" b="1" spc="34">
                <a:solidFill>
                  <a:srgbClr val="FFFFFF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NHÀ NƯỚC VĂN LANG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35280" y="1276032"/>
            <a:ext cx="239611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4"/>
              </a:lnSpc>
              <a:spcBef>
                <a:spcPct val="0"/>
              </a:spcBef>
            </a:pPr>
            <a:r>
              <a:rPr lang="en-US" sz="2327">
                <a:solidFill>
                  <a:srgbClr val="000000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15 BỘ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27748" y="1750582"/>
            <a:ext cx="268737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20"/>
              </a:lnSpc>
            </a:pPr>
            <a:r>
              <a:rPr lang="en-US" sz="2452" spc="103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Đứng đầu là Hùng Vương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8661" y="4516006"/>
            <a:ext cx="239611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4"/>
              </a:lnSpc>
              <a:spcBef>
                <a:spcPct val="0"/>
              </a:spcBef>
            </a:pPr>
            <a:r>
              <a:rPr lang="en-US" sz="2327">
                <a:solidFill>
                  <a:srgbClr val="000000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ĐỊA ĐIỂM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1341" y="4951039"/>
            <a:ext cx="279716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17"/>
              </a:lnSpc>
            </a:pPr>
            <a:r>
              <a:rPr lang="en-US" sz="1927" spc="8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Lưu vực các dòng sông thuộc Bắc Bộ và Bắc Trung Bộ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5413" y="1255684"/>
            <a:ext cx="239611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34"/>
              </a:lnSpc>
              <a:spcBef>
                <a:spcPct val="0"/>
              </a:spcBef>
            </a:pPr>
            <a:r>
              <a:rPr lang="en-US" sz="2794" dirty="0">
                <a:solidFill>
                  <a:srgbClr val="000000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THỜI GIAN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7881" y="1730233"/>
            <a:ext cx="268737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13"/>
              </a:lnSpc>
            </a:pPr>
            <a:r>
              <a:rPr lang="en-US" sz="2185" spc="91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Khoảng</a:t>
            </a:r>
            <a:r>
              <a:rPr lang="en-US" sz="2185" spc="91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2185" spc="91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thế</a:t>
            </a:r>
            <a:r>
              <a:rPr lang="en-US" sz="2185" spc="91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en-US" sz="2185" spc="91" dirty="0" err="1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kỉ</a:t>
            </a:r>
            <a:r>
              <a:rPr lang="en-US" sz="2185" spc="91" dirty="0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rPr>
              <a:t> VII TCN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6B212DC7-530B-1D87-F1DC-152F92D3590B}"/>
              </a:ext>
            </a:extLst>
          </p:cNvPr>
          <p:cNvGrpSpPr/>
          <p:nvPr/>
        </p:nvGrpSpPr>
        <p:grpSpPr>
          <a:xfrm>
            <a:off x="685800" y="521208"/>
            <a:ext cx="10820400" cy="5535137"/>
            <a:chOff x="0" y="0"/>
            <a:chExt cx="21640800" cy="11070274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5CF4EE8-D46D-C4AC-4A99-C9B137A5BF00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BB80FD7-43F0-3DF1-26F5-E9187FE1A44C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636445-2F55-A42B-B0B4-A1B12FF4A194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A92A0D6-6B5A-7DB8-87E6-A2569D151E75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7288EE-FBBF-DD00-4FE1-8295EF420EAF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274BA2B2-B3DF-19F5-1D22-FD7008FB1EFD}"/>
              </a:ext>
            </a:extLst>
          </p:cNvPr>
          <p:cNvSpPr/>
          <p:nvPr/>
        </p:nvSpPr>
        <p:spPr>
          <a:xfrm rot="1068124">
            <a:off x="9931689" y="3911036"/>
            <a:ext cx="1769649" cy="177447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5"/>
                </a:lnTo>
                <a:lnTo>
                  <a:pt x="0" y="2661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26415D45-DD5E-5F7D-45AE-A0C65D7318C4}"/>
              </a:ext>
            </a:extLst>
          </p:cNvPr>
          <p:cNvSpPr/>
          <p:nvPr/>
        </p:nvSpPr>
        <p:spPr>
          <a:xfrm rot="-425332">
            <a:off x="107537" y="3825196"/>
            <a:ext cx="1595273" cy="1841585"/>
          </a:xfrm>
          <a:custGeom>
            <a:avLst/>
            <a:gdLst/>
            <a:ahLst/>
            <a:cxnLst/>
            <a:rect l="l" t="t" r="r" b="b"/>
            <a:pathLst>
              <a:path w="2392910" h="2762378">
                <a:moveTo>
                  <a:pt x="0" y="0"/>
                </a:moveTo>
                <a:lnTo>
                  <a:pt x="2392910" y="0"/>
                </a:lnTo>
                <a:lnTo>
                  <a:pt x="2392910" y="2762378"/>
                </a:lnTo>
                <a:lnTo>
                  <a:pt x="0" y="2762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3723899-DA08-C5AF-E0E0-B67D149F8728}"/>
              </a:ext>
            </a:extLst>
          </p:cNvPr>
          <p:cNvSpPr/>
          <p:nvPr/>
        </p:nvSpPr>
        <p:spPr>
          <a:xfrm>
            <a:off x="558800" y="12700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51D66-6A2F-1DCB-4E5D-9B469539C0CE}"/>
              </a:ext>
            </a:extLst>
          </p:cNvPr>
          <p:cNvSpPr txBox="1"/>
          <p:nvPr/>
        </p:nvSpPr>
        <p:spPr>
          <a:xfrm>
            <a:off x="2235716" y="2325577"/>
            <a:ext cx="7854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2. Tìm hiểu về đời sống kinh tế của cư dân 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4362BE7E-8836-87BE-3AE4-45706021BBCA}"/>
              </a:ext>
            </a:extLst>
          </p:cNvPr>
          <p:cNvSpPr/>
          <p:nvPr/>
        </p:nvSpPr>
        <p:spPr>
          <a:xfrm>
            <a:off x="9769475" y="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8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258</Words>
  <Application>Microsoft Office PowerPoint</Application>
  <PresentationFormat>Widescreen</PresentationFormat>
  <Paragraphs>34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Algerian</vt:lpstr>
      <vt:lpstr>Arial</vt:lpstr>
      <vt:lpstr>Balsamiq Sans</vt:lpstr>
      <vt:lpstr>Calibri</vt:lpstr>
      <vt:lpstr>Calibri Light</vt:lpstr>
      <vt:lpstr>Cambria</vt:lpstr>
      <vt:lpstr>Cascadia Mono SemiLight</vt:lpstr>
      <vt:lpstr>Lilita One</vt:lpstr>
      <vt:lpstr>Mali Bold</vt:lpstr>
      <vt:lpstr>Malik Bold</vt:lpstr>
      <vt:lpstr>Maven Pro Bold</vt:lpstr>
      <vt:lpstr>Times New Roman</vt:lpstr>
      <vt:lpstr>ดองเต่า</vt:lpstr>
      <vt:lpstr>ดองเต่า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tân</cp:lastModifiedBy>
  <cp:revision>55</cp:revision>
  <dcterms:created xsi:type="dcterms:W3CDTF">2024-08-02T11:27:06Z</dcterms:created>
  <dcterms:modified xsi:type="dcterms:W3CDTF">2024-10-16T15:29:14Z</dcterms:modified>
</cp:coreProperties>
</file>