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20" r:id="rId2"/>
    <p:sldId id="259" r:id="rId3"/>
    <p:sldId id="280" r:id="rId4"/>
    <p:sldId id="282" r:id="rId5"/>
    <p:sldId id="283" r:id="rId6"/>
    <p:sldId id="284" r:id="rId7"/>
    <p:sldId id="285" r:id="rId8"/>
    <p:sldId id="331" r:id="rId9"/>
    <p:sldId id="333" r:id="rId10"/>
    <p:sldId id="334" r:id="rId11"/>
    <p:sldId id="655" r:id="rId12"/>
    <p:sldId id="656" r:id="rId13"/>
    <p:sldId id="652" r:id="rId14"/>
    <p:sldId id="337" r:id="rId15"/>
    <p:sldId id="654" r:id="rId16"/>
    <p:sldId id="343" r:id="rId17"/>
    <p:sldId id="345" r:id="rId18"/>
    <p:sldId id="347" r:id="rId19"/>
    <p:sldId id="32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3" d="100"/>
          <a:sy n="83" d="100"/>
        </p:scale>
        <p:origin x="2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65FD0-B332-459C-86D4-34A996F11BE6}"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3114D-A8D8-4D45-BA2D-823B48084FCA}" type="slidenum">
              <a:rPr lang="en-US" smtClean="0"/>
              <a:t>‹#›</a:t>
            </a:fld>
            <a:endParaRPr lang="en-US"/>
          </a:p>
        </p:txBody>
      </p:sp>
    </p:spTree>
    <p:extLst>
      <p:ext uri="{BB962C8B-B14F-4D97-AF65-F5344CB8AC3E}">
        <p14:creationId xmlns:p14="http://schemas.microsoft.com/office/powerpoint/2010/main" val="324602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t>1</a:t>
            </a:fld>
            <a:endParaRPr lang="en-US"/>
          </a:p>
        </p:txBody>
      </p:sp>
    </p:spTree>
    <p:extLst>
      <p:ext uri="{BB962C8B-B14F-4D97-AF65-F5344CB8AC3E}">
        <p14:creationId xmlns:p14="http://schemas.microsoft.com/office/powerpoint/2010/main" val="37425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18</a:t>
            </a:fld>
            <a:endParaRPr lang="en-US"/>
          </a:p>
        </p:txBody>
      </p:sp>
    </p:spTree>
    <p:extLst>
      <p:ext uri="{BB962C8B-B14F-4D97-AF65-F5344CB8AC3E}">
        <p14:creationId xmlns:p14="http://schemas.microsoft.com/office/powerpoint/2010/main" val="389238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1595-E53B-4D88-B98F-07F5F5391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BBCA73-662F-4763-B408-796E94B3F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D60F9D-CA79-4A79-A8FF-0934D9475D55}"/>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A4840208-A89D-4F6D-8A7D-DF423FDDB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10E34-CB21-47C1-B9E9-452E17001108}"/>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38955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5C1C-2699-4D17-AE2B-1B061AA71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EF371D-4D08-4F17-9110-8B0CFE72F1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EE0-5657-46A7-ACEC-728E5BA51194}"/>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1994B840-07EA-4E97-A727-707999D3C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7BA70-240D-4354-AAF8-7E90BED8BF11}"/>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18660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9CF2C-D7BA-4ED5-A5A2-2A456AD13F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66FF2E-EFDE-42A4-840B-CC3D0F4C5F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5D27A-1A40-49D9-9491-3009D367E2F9}"/>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2D216BE9-DA1C-4939-B08F-AD8578856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B6977-AB8A-4B3D-AAB2-5421920EB5F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83418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2368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C04-097D-4402-909E-31F626003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31814-5344-4B6C-8F95-57EAF8CF4F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33260-D0D0-4796-B662-F662232B8A4A}"/>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20F7C02B-C63A-489E-8C69-2B751021C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15F1D-6879-4D64-9CBF-152743E48CC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5747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60AA-1AD9-4AF5-8320-CB05AD7028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D16A0-90FC-4AB9-801D-1B01C9497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286E6D-2D39-4C01-9624-CCD9A5C0B2A1}"/>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BC97ECF2-3C42-4742-BA7B-0526D8DC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D60EF-5AC2-45CC-8D74-53DA7BFB1F6F}"/>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330328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B028-6EC9-461D-A35C-EAC041B9F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DEA99-38BD-4CC9-BB3B-79C9F99870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417469-6EBF-4EFF-912C-C62109B45B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61151-D696-4874-8424-6356FC264181}"/>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6" name="Footer Placeholder 5">
            <a:extLst>
              <a:ext uri="{FF2B5EF4-FFF2-40B4-BE49-F238E27FC236}">
                <a16:creationId xmlns:a16="http://schemas.microsoft.com/office/drawing/2014/main" id="{3F99A98D-2FDC-4FF4-BD14-FE5979842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DFFDE-A74E-4DD4-B599-CC28E3CDBF1D}"/>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6364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8C51-3CEB-4695-B84F-7151CDEAB4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E9C282-5C89-4410-A351-A5635EDDA9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BBDF57-E39B-4385-8398-CEEDFBDF3D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36D65-A2C4-4657-AE00-F5CC11C7B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CC8239-5BE0-4473-8787-2B03D4344B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F21F0-E9D1-42DA-A6A5-12D6D12545CE}"/>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8" name="Footer Placeholder 7">
            <a:extLst>
              <a:ext uri="{FF2B5EF4-FFF2-40B4-BE49-F238E27FC236}">
                <a16:creationId xmlns:a16="http://schemas.microsoft.com/office/drawing/2014/main" id="{0D87EBD8-ECBB-4AC9-9804-41A067C097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E84F5-65A3-4913-A17C-1905034673CE}"/>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315780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37A2-C9FF-458A-B27A-6E77A70421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9D5E5-4D38-4CD2-A8EE-03F5C5AE20C9}"/>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4" name="Footer Placeholder 3">
            <a:extLst>
              <a:ext uri="{FF2B5EF4-FFF2-40B4-BE49-F238E27FC236}">
                <a16:creationId xmlns:a16="http://schemas.microsoft.com/office/drawing/2014/main" id="{553E71F1-1982-44E3-9BED-9614EF5F9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311608-E3D5-4F49-AAA2-9E8B80855AFB}"/>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17158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23339-3CA5-42B9-8389-6195806B83BC}"/>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3" name="Footer Placeholder 2">
            <a:extLst>
              <a:ext uri="{FF2B5EF4-FFF2-40B4-BE49-F238E27FC236}">
                <a16:creationId xmlns:a16="http://schemas.microsoft.com/office/drawing/2014/main" id="{66D3BE94-ECC5-49ED-96E0-923C6CF13F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73FE77-7C0D-4236-A7B3-5E26B7A4662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2959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3FAA-8FAF-44EC-9409-557A88CCC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3E0E84-721A-4524-9E21-D783FDFF7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9D6D1-EAC5-4DD2-9897-67031F8E7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F7355F-FC21-4F5A-8278-B35EEB69C16E}"/>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6" name="Footer Placeholder 5">
            <a:extLst>
              <a:ext uri="{FF2B5EF4-FFF2-40B4-BE49-F238E27FC236}">
                <a16:creationId xmlns:a16="http://schemas.microsoft.com/office/drawing/2014/main" id="{A8584E28-6A9F-4048-8B60-834CB7102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EBB75-2F35-44ED-80A4-81A2A2E766AA}"/>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06404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6A73-040C-4316-8C7F-999511EBE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233C8-223A-4C0C-827E-4A7B2EA95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844EC8-8DB3-466F-9A15-08A684F79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303DFA-B37E-498D-B7BC-B48CD1EFC766}"/>
              </a:ext>
            </a:extLst>
          </p:cNvPr>
          <p:cNvSpPr>
            <a:spLocks noGrp="1"/>
          </p:cNvSpPr>
          <p:nvPr>
            <p:ph type="dt" sz="half" idx="10"/>
          </p:nvPr>
        </p:nvSpPr>
        <p:spPr/>
        <p:txBody>
          <a:bodyPr/>
          <a:lstStyle/>
          <a:p>
            <a:fld id="{6663E437-04D1-464C-B35F-C309C31D5FC2}" type="datetimeFigureOut">
              <a:rPr lang="en-US" smtClean="0"/>
              <a:t>10/8/2024</a:t>
            </a:fld>
            <a:endParaRPr lang="en-US"/>
          </a:p>
        </p:txBody>
      </p:sp>
      <p:sp>
        <p:nvSpPr>
          <p:cNvPr id="6" name="Footer Placeholder 5">
            <a:extLst>
              <a:ext uri="{FF2B5EF4-FFF2-40B4-BE49-F238E27FC236}">
                <a16:creationId xmlns:a16="http://schemas.microsoft.com/office/drawing/2014/main" id="{39C6C5FE-AD08-43DC-96B1-619EAB0D8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57E36-3AD6-4A86-8189-5C89A36F1596}"/>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56052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D8ADE-A287-445E-942D-A949A5268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C6A41F-921A-4FD2-9DE9-9129AEBA6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A15A4-9349-4479-9811-3E9E34EBB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3E437-04D1-464C-B35F-C309C31D5FC2}" type="datetimeFigureOut">
              <a:rPr lang="en-US" smtClean="0"/>
              <a:t>10/8/2024</a:t>
            </a:fld>
            <a:endParaRPr lang="en-US"/>
          </a:p>
        </p:txBody>
      </p:sp>
      <p:sp>
        <p:nvSpPr>
          <p:cNvPr id="5" name="Footer Placeholder 4">
            <a:extLst>
              <a:ext uri="{FF2B5EF4-FFF2-40B4-BE49-F238E27FC236}">
                <a16:creationId xmlns:a16="http://schemas.microsoft.com/office/drawing/2014/main" id="{88B08B22-19B5-4896-86D0-20B83FD1BA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4FA854-867C-4495-B66A-16D6DBFD2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BC54C-1A8C-43E1-8B4D-34BD82461491}" type="slidenum">
              <a:rPr lang="en-US" smtClean="0"/>
              <a:t>‹#›</a:t>
            </a:fld>
            <a:endParaRPr lang="en-US"/>
          </a:p>
        </p:txBody>
      </p:sp>
    </p:spTree>
    <p:extLst>
      <p:ext uri="{BB962C8B-B14F-4D97-AF65-F5344CB8AC3E}">
        <p14:creationId xmlns:p14="http://schemas.microsoft.com/office/powerpoint/2010/main" val="3990212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gif"/><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1.gif"/><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1.wav"/><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gif"/><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35.png"/><Relationship Id="rId2" Type="http://schemas.openxmlformats.org/officeDocument/2006/relationships/video" Target="../media/media1.mp4"/><Relationship Id="rId16" Type="http://schemas.openxmlformats.org/officeDocument/2006/relationships/image" Target="../media/image39.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4.png"/><Relationship Id="rId5" Type="http://schemas.microsoft.com/office/2007/relationships/media" Target="../media/media3.mp4"/><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video" Target="../media/media2.mp4"/><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8EBC26-7FCB-4D14-A074-EC7A02047895}"/>
              </a:ext>
            </a:extLst>
          </p:cNvPr>
          <p:cNvPicPr>
            <a:picLocks noChangeAspect="1"/>
          </p:cNvPicPr>
          <p:nvPr/>
        </p:nvPicPr>
        <p:blipFill>
          <a:blip r:embed="rId3"/>
          <a:stretch>
            <a:fillRect/>
          </a:stretch>
        </p:blipFill>
        <p:spPr>
          <a:xfrm>
            <a:off x="0" y="0"/>
            <a:ext cx="12364278" cy="6858000"/>
          </a:xfrm>
          <a:prstGeom prst="rect">
            <a:avLst/>
          </a:prstGeom>
        </p:spPr>
      </p:pic>
      <p:sp>
        <p:nvSpPr>
          <p:cNvPr id="16" name="Content Placeholder 2"/>
          <p:cNvSpPr txBox="1">
            <a:spLocks/>
          </p:cNvSpPr>
          <p:nvPr/>
        </p:nvSpPr>
        <p:spPr>
          <a:xfrm>
            <a:off x="1318458" y="2489181"/>
            <a:ext cx="10069322" cy="14395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dirty="0">
                <a:solidFill>
                  <a:srgbClr val="002060"/>
                </a:solidFill>
                <a:latin typeface="Times New Roman" panose="02020603050405020304" pitchFamily="18" charset="0"/>
                <a:cs typeface="Times New Roman" panose="02020603050405020304" pitchFamily="18" charset="0"/>
              </a:rPr>
              <a:t>THÂY CÔ VỀ DỰ GIỜ THĂM LỚP 5A3</a:t>
            </a:r>
          </a:p>
        </p:txBody>
      </p:sp>
      <p:sp>
        <p:nvSpPr>
          <p:cNvPr id="8" name="TextBox 7">
            <a:extLst>
              <a:ext uri="{FF2B5EF4-FFF2-40B4-BE49-F238E27FC236}">
                <a16:creationId xmlns:a16="http://schemas.microsoft.com/office/drawing/2014/main" id="{64430811-E4D4-4DC7-993D-42495E3450BC}"/>
              </a:ext>
            </a:extLst>
          </p:cNvPr>
          <p:cNvSpPr txBox="1"/>
          <p:nvPr/>
        </p:nvSpPr>
        <p:spPr>
          <a:xfrm>
            <a:off x="3556000" y="1536443"/>
            <a:ext cx="5080000" cy="923330"/>
          </a:xfrm>
          <a:prstGeom prst="rect">
            <a:avLst/>
          </a:prstGeom>
          <a:noFill/>
        </p:spPr>
        <p:txBody>
          <a:bodyPr wrap="square" rtlCol="0">
            <a:spAutoFit/>
          </a:bodyPr>
          <a:lstStyle/>
          <a:p>
            <a:pPr algn="ctr">
              <a:defRPr/>
            </a:pPr>
            <a:r>
              <a:rPr lang="en-US" sz="5400" dirty="0">
                <a:solidFill>
                  <a:srgbClr val="FF0000"/>
                </a:solidFill>
                <a:latin typeface="Times New Roman" panose="02020603050405020304" pitchFamily="18" charset="0"/>
                <a:ea typeface="#9Slide04 Vollkorn Black" panose="00000A00000000000000" pitchFamily="2" charset="0"/>
                <a:cs typeface="Times New Roman" panose="02020603050405020304" pitchFamily="18" charset="0"/>
              </a:rPr>
              <a:t>CHÀO MỪNG </a:t>
            </a:r>
          </a:p>
        </p:txBody>
      </p:sp>
      <p:sp>
        <p:nvSpPr>
          <p:cNvPr id="9" name="TextBox 8">
            <a:extLst>
              <a:ext uri="{FF2B5EF4-FFF2-40B4-BE49-F238E27FC236}">
                <a16:creationId xmlns:a16="http://schemas.microsoft.com/office/drawing/2014/main" id="{9FA50D38-A3DE-4354-AF53-8CBF7BF25E2E}"/>
              </a:ext>
            </a:extLst>
          </p:cNvPr>
          <p:cNvSpPr txBox="1"/>
          <p:nvPr/>
        </p:nvSpPr>
        <p:spPr>
          <a:xfrm>
            <a:off x="2701787" y="5059377"/>
            <a:ext cx="6361311"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GV: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Nguyễn</a:t>
            </a: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Thị</a:t>
            </a: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Ánh</a:t>
            </a:r>
            <a:endParaRPr kumimoji="0" lang="vi-VN" altLang="en-US" sz="3200" b="1" i="0" u="none" strike="noStrike" kern="1200" cap="none" spc="0" normalizeH="0" baseline="0" noProof="0" dirty="0">
              <a:ln>
                <a:noFill/>
              </a:ln>
              <a:solidFill>
                <a:schemeClr val="accent1">
                  <a:lumMod val="50000"/>
                </a:schemeClr>
              </a:solidFill>
              <a:effectLst>
                <a:glow rad="63500">
                  <a:prstClr val="white">
                    <a:alpha val="40000"/>
                  </a:prstClr>
                </a:glow>
              </a:effectLst>
              <a:uLnTx/>
              <a:uFillTx/>
              <a:latin typeface="Times New Roman" panose="02020603050405020304" pitchFamily="18" charset="0"/>
              <a:ea typeface="#9Slide04 Vollkorn Black" panose="00000A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7818883D-D831-4101-A990-C3060CE99A9B}"/>
              </a:ext>
            </a:extLst>
          </p:cNvPr>
          <p:cNvSpPr/>
          <p:nvPr/>
        </p:nvSpPr>
        <p:spPr>
          <a:xfrm>
            <a:off x="2701787" y="115934"/>
            <a:ext cx="6788426" cy="671338"/>
          </a:xfrm>
          <a:prstGeom prst="rect">
            <a:avLst/>
          </a:prstGeom>
        </p:spPr>
        <p:txBody>
          <a:bodyPr wrap="square">
            <a:spAutoFit/>
          </a:bodyPr>
          <a:lstStyle/>
          <a:p>
            <a:pPr algn="ctr">
              <a:lnSpc>
                <a:spcPct val="115000"/>
              </a:lnSpc>
              <a:spcAft>
                <a:spcPts val="0"/>
              </a:spcAft>
            </a:pPr>
            <a:r>
              <a:rPr lang="en-US" b="1" dirty="0">
                <a:solidFill>
                  <a:srgbClr val="0070C0"/>
                </a:solidFill>
                <a:latin typeface="Times New Roman" panose="02020603050405020304" pitchFamily="18" charset="0"/>
                <a:ea typeface="Times New Roman" panose="02020603050405020304" pitchFamily="18" charset="0"/>
              </a:rPr>
              <a:t>PHÒNG GIÁO DỤC VÀ ĐÀO TẠO HUYỆN ĐỨC TRỌNG</a:t>
            </a:r>
          </a:p>
          <a:p>
            <a:pPr algn="ctr">
              <a:lnSpc>
                <a:spcPct val="115000"/>
              </a:lnSpc>
              <a:spcAft>
                <a:spcPts val="0"/>
              </a:spcAft>
            </a:pPr>
            <a:r>
              <a:rPr lang="en-US" sz="1600" b="1" dirty="0">
                <a:solidFill>
                  <a:srgbClr val="0070C0"/>
                </a:solidFill>
                <a:latin typeface="Times New Roman" panose="02020603050405020304" pitchFamily="18" charset="0"/>
                <a:ea typeface="Times New Roman" panose="02020603050405020304" pitchFamily="18" charset="0"/>
              </a:rPr>
              <a:t>TR</a:t>
            </a:r>
            <a:r>
              <a:rPr lang="vi-VN" sz="1600" b="1" dirty="0">
                <a:solidFill>
                  <a:srgbClr val="0070C0"/>
                </a:solidFill>
                <a:latin typeface="Times New Roman" panose="02020603050405020304" pitchFamily="18" charset="0"/>
                <a:ea typeface="Times New Roman" panose="02020603050405020304" pitchFamily="18" charset="0"/>
              </a:rPr>
              <a:t>Ư</a:t>
            </a:r>
            <a:r>
              <a:rPr lang="en-US" sz="1600" b="1" dirty="0">
                <a:solidFill>
                  <a:srgbClr val="0070C0"/>
                </a:solidFill>
                <a:latin typeface="Times New Roman" panose="02020603050405020304" pitchFamily="18" charset="0"/>
                <a:ea typeface="Times New Roman" panose="02020603050405020304" pitchFamily="18" charset="0"/>
              </a:rPr>
              <a:t>ỜNG TIỂU HỌC ĐỊNH AN</a:t>
            </a:r>
            <a:endParaRPr lang="en-US" sz="16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BF5B2F5C-DDCE-47DE-9EDD-CFE3D3110364}"/>
              </a:ext>
            </a:extLst>
          </p:cNvPr>
          <p:cNvSpPr/>
          <p:nvPr/>
        </p:nvSpPr>
        <p:spPr>
          <a:xfrm>
            <a:off x="4665030" y="720835"/>
            <a:ext cx="2550698" cy="369332"/>
          </a:xfrm>
          <a:prstGeom prst="rect">
            <a:avLst/>
          </a:prstGeom>
        </p:spPr>
        <p:txBody>
          <a:bodyPr wrap="none">
            <a:spAutoFit/>
          </a:bodyPr>
          <a:lstStyle/>
          <a:p>
            <a:r>
              <a:rPr lang="en-US" b="1" dirty="0">
                <a:solidFill>
                  <a:srgbClr val="0070C0"/>
                </a:solidFill>
                <a:latin typeface="Times New Roman" panose="02020603050405020304" pitchFamily="18" charset="0"/>
                <a:ea typeface="Times New Roman" panose="02020603050405020304" pitchFamily="18" charset="0"/>
              </a:rPr>
              <a:t>NĂM HỌC 2024 - 2025 </a:t>
            </a:r>
            <a:endParaRPr lang="en-US" dirty="0"/>
          </a:p>
        </p:txBody>
      </p:sp>
    </p:spTree>
    <p:extLst>
      <p:ext uri="{BB962C8B-B14F-4D97-AF65-F5344CB8AC3E}">
        <p14:creationId xmlns:p14="http://schemas.microsoft.com/office/powerpoint/2010/main" val="92299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362325" y="787545"/>
            <a:ext cx="5562600" cy="1697901"/>
          </a:xfrm>
          <a:prstGeom prst="rect">
            <a:avLst/>
          </a:prstGeom>
          <a:noFill/>
        </p:spPr>
        <p:txBody>
          <a:bodyPr wrap="square" rtlCol="0">
            <a:spAutoFit/>
          </a:bodyPr>
          <a:lstStyle/>
          <a:p>
            <a:pPr rtl="0">
              <a:spcBef>
                <a:spcPts val="0"/>
              </a:spcBef>
              <a:spcAft>
                <a:spcPts val="500"/>
              </a:spcAft>
            </a:pPr>
            <a:r>
              <a:rPr lang="pl-PL" sz="3200" b="1" i="0" u="none" strike="noStrike" dirty="0">
                <a:solidFill>
                  <a:srgbClr val="002060"/>
                </a:solidFill>
                <a:effectLst/>
                <a:latin typeface="Cambria" panose="02040503050406030204" pitchFamily="18" charset="0"/>
                <a:ea typeface="Cambria" panose="02040503050406030204" pitchFamily="18" charset="0"/>
              </a:rPr>
              <a:t>2,75 km =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FF0000"/>
                </a:solidFill>
                <a:effectLst/>
                <a:latin typeface="Cambria" panose="02040503050406030204" pitchFamily="18" charset="0"/>
                <a:ea typeface="Cambria" panose="02040503050406030204" pitchFamily="18" charset="0"/>
              </a:rPr>
              <a:t>2 750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en-US" sz="32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dirty="0">
                <a:solidFill>
                  <a:srgbClr val="002060"/>
                </a:solidFill>
                <a:latin typeface="Cambria" panose="02040503050406030204" pitchFamily="18" charset="0"/>
                <a:ea typeface="Cambria" panose="02040503050406030204" pitchFamily="18" charset="0"/>
              </a:rPr>
              <a:t>2,29 km =              m</a:t>
            </a:r>
            <a:endParaRPr lang="en-US" sz="32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81101" y="1960925"/>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a:t>
            </a:r>
            <a:r>
              <a:rPr lang="en-US" sz="3200" b="1" dirty="0">
                <a:solidFill>
                  <a:srgbClr val="002060"/>
                </a:solidFill>
                <a:latin typeface="Cambria" panose="02040503050406030204" pitchFamily="18" charset="0"/>
                <a:ea typeface="Cambria" panose="02040503050406030204" pitchFamily="18" charset="0"/>
              </a:rPr>
              <a:t>2750 </a:t>
            </a:r>
            <a:r>
              <a:rPr lang="pl-PL" sz="3200" b="1" dirty="0">
                <a:solidFill>
                  <a:srgbClr val="002060"/>
                </a:solidFill>
                <a:latin typeface="Cambria" panose="02040503050406030204" pitchFamily="18" charset="0"/>
                <a:ea typeface="Cambria" panose="02040503050406030204" pitchFamily="18" charset="0"/>
              </a:rPr>
              <a:t>m &gt; 2 </a:t>
            </a:r>
            <a:r>
              <a:rPr lang="en-US" sz="3200" b="1" dirty="0">
                <a:solidFill>
                  <a:srgbClr val="002060"/>
                </a:solidFill>
                <a:latin typeface="Cambria" panose="02040503050406030204" pitchFamily="18" charset="0"/>
                <a:ea typeface="Cambria" panose="02040503050406030204" pitchFamily="18" charset="0"/>
              </a:rPr>
              <a:t>290</a:t>
            </a:r>
            <a:r>
              <a:rPr lang="pl-PL" sz="3200" b="1" dirty="0">
                <a:solidFill>
                  <a:srgbClr val="002060"/>
                </a:solidFill>
                <a:latin typeface="Cambria" panose="02040503050406030204" pitchFamily="18" charset="0"/>
                <a:ea typeface="Cambria" panose="02040503050406030204" pitchFamily="18" charset="0"/>
              </a:rPr>
              <a:t> m nên ta có: </a:t>
            </a:r>
            <a:r>
              <a:rPr lang="en-US" sz="3200" b="1" dirty="0">
                <a:solidFill>
                  <a:srgbClr val="FF0000"/>
                </a:solidFill>
                <a:latin typeface="Cambria" panose="02040503050406030204" pitchFamily="18" charset="0"/>
                <a:ea typeface="Cambria" panose="02040503050406030204" pitchFamily="18" charset="0"/>
              </a:rPr>
              <a:t>2,75</a:t>
            </a:r>
            <a:r>
              <a:rPr lang="pl-PL" sz="3200" b="1" dirty="0">
                <a:solidFill>
                  <a:srgbClr val="FF0000"/>
                </a:solidFill>
                <a:latin typeface="Cambria" panose="02040503050406030204" pitchFamily="18" charset="0"/>
                <a:ea typeface="Cambria" panose="02040503050406030204" pitchFamily="18" charset="0"/>
              </a:rPr>
              <a:t> km &gt; 2,</a:t>
            </a:r>
            <a:r>
              <a:rPr lang="en-US" sz="3200" b="1" dirty="0">
                <a:solidFill>
                  <a:srgbClr val="FF0000"/>
                </a:solidFill>
                <a:latin typeface="Cambria" panose="02040503050406030204" pitchFamily="18" charset="0"/>
                <a:ea typeface="Cambria" panose="02040503050406030204" pitchFamily="18" charset="0"/>
              </a:rPr>
              <a:t>29</a:t>
            </a:r>
            <a:r>
              <a:rPr lang="pl-PL" sz="3200" b="1" dirty="0">
                <a:solidFill>
                  <a:srgbClr val="FF0000"/>
                </a:solidFill>
                <a:latin typeface="Cambria" panose="02040503050406030204" pitchFamily="18" charset="0"/>
                <a:ea typeface="Cambria" panose="02040503050406030204" pitchFamily="18" charset="0"/>
              </a:rPr>
              <a:t> km</a:t>
            </a:r>
            <a:r>
              <a:rPr lang="pl-PL" sz="3200" b="1" dirty="0">
                <a:solidFill>
                  <a:srgbClr val="002060"/>
                </a:solidFill>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12E6F3B7-1D1A-4373-902C-B8BE06AA3F3D}"/>
              </a:ext>
            </a:extLst>
          </p:cNvPr>
          <p:cNvSpPr txBox="1"/>
          <p:nvPr/>
        </p:nvSpPr>
        <p:spPr>
          <a:xfrm>
            <a:off x="3362325" y="1344107"/>
            <a:ext cx="5562600" cy="584775"/>
          </a:xfrm>
          <a:prstGeom prst="rect">
            <a:avLst/>
          </a:prstGeom>
          <a:noFill/>
        </p:spPr>
        <p:txBody>
          <a:bodyPr wrap="square" rtlCol="0">
            <a:spAutoFit/>
          </a:bodyPr>
          <a:lstStyle/>
          <a:p>
            <a:pPr rtl="0">
              <a:spcBef>
                <a:spcPts val="0"/>
              </a:spcBef>
              <a:spcAft>
                <a:spcPts val="500"/>
              </a:spcAft>
            </a:pPr>
            <a:r>
              <a:rPr lang="pl-PL" sz="3200" b="1" i="0" u="none" strike="noStrike" dirty="0">
                <a:solidFill>
                  <a:srgbClr val="002060"/>
                </a:solidFill>
                <a:effectLst/>
                <a:latin typeface="Cambria" panose="02040503050406030204" pitchFamily="18" charset="0"/>
                <a:ea typeface="Cambria" panose="02040503050406030204" pitchFamily="18" charset="0"/>
              </a:rPr>
              <a:t>2,</a:t>
            </a:r>
            <a:r>
              <a:rPr lang="en-US" sz="3200" b="1" dirty="0">
                <a:solidFill>
                  <a:srgbClr val="002060"/>
                </a:solidFill>
                <a:latin typeface="Cambria" panose="02040503050406030204" pitchFamily="18" charset="0"/>
                <a:ea typeface="Cambria" panose="02040503050406030204" pitchFamily="18" charset="0"/>
              </a:rPr>
              <a:t>29</a:t>
            </a:r>
            <a:r>
              <a:rPr lang="pl-PL" sz="3200" b="1" i="0" u="none" strike="noStrike" dirty="0">
                <a:solidFill>
                  <a:srgbClr val="002060"/>
                </a:solidFill>
                <a:effectLst/>
                <a:latin typeface="Cambria" panose="02040503050406030204" pitchFamily="18" charset="0"/>
                <a:ea typeface="Cambria" panose="02040503050406030204" pitchFamily="18" charset="0"/>
              </a:rPr>
              <a:t> km = </a:t>
            </a:r>
            <a:r>
              <a:rPr lang="en-US" sz="3200" b="1" i="0" u="none" strike="noStrike" dirty="0">
                <a:solidFill>
                  <a:srgbClr val="FF0000"/>
                </a:solidFill>
                <a:effectLst/>
                <a:latin typeface="Cambria" panose="02040503050406030204" pitchFamily="18" charset="0"/>
                <a:ea typeface="Cambria" panose="02040503050406030204" pitchFamily="18" charset="0"/>
              </a:rPr>
              <a:t>2 290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EE99DB03-CE0A-4E83-ACA1-939347597D98}"/>
              </a:ext>
            </a:extLst>
          </p:cNvPr>
          <p:cNvSpPr/>
          <p:nvPr/>
        </p:nvSpPr>
        <p:spPr>
          <a:xfrm>
            <a:off x="1236726" y="2576301"/>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0B5DF3B2-BBF8-4D85-A4CD-9F5D26673E30}"/>
              </a:ext>
            </a:extLst>
          </p:cNvPr>
          <p:cNvGrpSpPr/>
          <p:nvPr/>
        </p:nvGrpSpPr>
        <p:grpSpPr>
          <a:xfrm>
            <a:off x="-124375" y="3441059"/>
            <a:ext cx="11920291" cy="3093922"/>
            <a:chOff x="74476" y="1219795"/>
            <a:chExt cx="7910377" cy="3093922"/>
          </a:xfrm>
        </p:grpSpPr>
        <p:sp>
          <p:nvSpPr>
            <p:cNvPr id="17" name="Rectangle: Rounded Corners 7">
              <a:extLst>
                <a:ext uri="{FF2B5EF4-FFF2-40B4-BE49-F238E27FC236}">
                  <a16:creationId xmlns:a16="http://schemas.microsoft.com/office/drawing/2014/main" id="{E639342C-24D2-4CD5-A280-C03B9551386E}"/>
                </a:ext>
              </a:extLst>
            </p:cNvPr>
            <p:cNvSpPr/>
            <p:nvPr/>
          </p:nvSpPr>
          <p:spPr>
            <a:xfrm>
              <a:off x="603914" y="1764361"/>
              <a:ext cx="7380939" cy="2549356"/>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Nếu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phần nguyên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thập</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phân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bằng nhau</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thì</a:t>
              </a:r>
              <a:r>
                <a:rPr lang="en-US" sz="4400" b="1" dirty="0">
                  <a:solidFill>
                    <a:srgbClr val="FF0000"/>
                  </a:solidFill>
                  <a:latin typeface="Calibri" panose="020F0502020204030204"/>
                </a:rPr>
                <a:t> so </a:t>
              </a:r>
              <a:r>
                <a:rPr lang="en-US" sz="4400" b="1" dirty="0" err="1">
                  <a:solidFill>
                    <a:srgbClr val="FF0000"/>
                  </a:solidFill>
                  <a:latin typeface="Calibri" panose="020F0502020204030204"/>
                </a:rPr>
                <a:t>sánh</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hàng</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phần</a:t>
              </a:r>
              <a:r>
                <a:rPr lang="en-US" sz="4400" b="1" dirty="0">
                  <a:solidFill>
                    <a:srgbClr val="FF0000"/>
                  </a:solidFill>
                  <a:latin typeface="Calibri" panose="020F0502020204030204"/>
                </a:rPr>
                <a:t> m</a:t>
              </a:r>
              <a:r>
                <a:rPr lang="vi-VN" sz="4400" b="1" dirty="0">
                  <a:solidFill>
                    <a:srgbClr val="FF0000"/>
                  </a:solidFill>
                  <a:latin typeface="Calibri" panose="020F0502020204030204"/>
                </a:rPr>
                <a:t>ư</a:t>
              </a:r>
              <a:r>
                <a:rPr lang="en-US" sz="4400" b="1" dirty="0" err="1">
                  <a:solidFill>
                    <a:srgbClr val="FF0000"/>
                  </a:solidFill>
                  <a:latin typeface="Calibri" panose="020F0502020204030204"/>
                </a:rPr>
                <a:t>ời</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hàng</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nào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có</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chữ</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số</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lớn</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hơn</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thì</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lớn</a:t>
              </a:r>
              <a:r>
                <a:rPr lang="en-US" sz="4400" b="1" dirty="0">
                  <a:solidFill>
                    <a:srgbClr val="FF0000"/>
                  </a:solidFill>
                  <a:latin typeface="Calibri" panose="020F0502020204030204"/>
                </a:rPr>
                <a:t> h</a:t>
              </a:r>
              <a:r>
                <a:rPr lang="vi-VN" sz="4400" b="1" dirty="0">
                  <a:solidFill>
                    <a:srgbClr val="FF0000"/>
                  </a:solidFill>
                  <a:latin typeface="Calibri" panose="020F0502020204030204"/>
                </a:rPr>
                <a:t>ơ</a:t>
              </a:r>
              <a:r>
                <a:rPr lang="en-US" sz="4400" b="1" dirty="0">
                  <a:solidFill>
                    <a:srgbClr val="FF0000"/>
                  </a:solidFill>
                  <a:latin typeface="Calibri" panose="020F0502020204030204"/>
                </a:rPr>
                <a:t>n</a:t>
              </a:r>
              <a:endPar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320B393F-301B-46D7-B374-5DE7B00E3E7B}"/>
                </a:ext>
              </a:extLst>
            </p:cNvPr>
            <p:cNvPicPr>
              <a:picLocks noChangeAspect="1"/>
            </p:cNvPicPr>
            <p:nvPr/>
          </p:nvPicPr>
          <p:blipFill>
            <a:blip r:embed="rId4"/>
            <a:stretch>
              <a:fillRect/>
            </a:stretch>
          </p:blipFill>
          <p:spPr>
            <a:xfrm>
              <a:off x="74476" y="1219795"/>
              <a:ext cx="1058873" cy="1058873"/>
            </a:xfrm>
            <a:prstGeom prst="rect">
              <a:avLst/>
            </a:prstGeom>
          </p:spPr>
        </p:pic>
      </p:grpSp>
    </p:spTree>
    <p:extLst>
      <p:ext uri="{BB962C8B-B14F-4D97-AF65-F5344CB8AC3E}">
        <p14:creationId xmlns:p14="http://schemas.microsoft.com/office/powerpoint/2010/main" val="1706206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133350" y="1120599"/>
            <a:ext cx="3090459" cy="3275201"/>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73552" y="1121106"/>
            <a:ext cx="3519729" cy="327469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928433" y="1149427"/>
            <a:ext cx="4034967" cy="3217544"/>
          </a:xfrm>
          <a:prstGeom prst="rect">
            <a:avLst/>
          </a:prstGeom>
        </p:spPr>
      </p:pic>
    </p:spTree>
    <p:extLst>
      <p:ext uri="{BB962C8B-B14F-4D97-AF65-F5344CB8AC3E}">
        <p14:creationId xmlns:p14="http://schemas.microsoft.com/office/powerpoint/2010/main" val="12032720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r>
              <a:rPr lang="en-US" sz="2800"/>
              <a:t>&gt;</a:t>
            </a:r>
            <a:endParaRPr lang="en-US" sz="2800" dirty="0"/>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8872941" y="1091770"/>
            <a:ext cx="3090459" cy="3275201"/>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9335" y="1092277"/>
            <a:ext cx="3519729" cy="327469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4378519" y="1149427"/>
            <a:ext cx="4034967" cy="3217544"/>
          </a:xfrm>
          <a:prstGeom prst="rect">
            <a:avLst/>
          </a:prstGeom>
        </p:spPr>
      </p:pic>
      <p:sp>
        <p:nvSpPr>
          <p:cNvPr id="5" name="TextBox 4">
            <a:extLst>
              <a:ext uri="{FF2B5EF4-FFF2-40B4-BE49-F238E27FC236}">
                <a16:creationId xmlns:a16="http://schemas.microsoft.com/office/drawing/2014/main" id="{E344052F-E286-47D8-AC46-94388A7B11CA}"/>
              </a:ext>
            </a:extLst>
          </p:cNvPr>
          <p:cNvSpPr txBox="1"/>
          <p:nvPr/>
        </p:nvSpPr>
        <p:spPr>
          <a:xfrm>
            <a:off x="4029559" y="2014780"/>
            <a:ext cx="836909" cy="1446550"/>
          </a:xfrm>
          <a:prstGeom prst="rect">
            <a:avLst/>
          </a:prstGeom>
          <a:noFill/>
        </p:spPr>
        <p:txBody>
          <a:bodyPr wrap="square" rtlCol="0">
            <a:spAutoFit/>
          </a:bodyPr>
          <a:lstStyle/>
          <a:p>
            <a:r>
              <a:rPr lang="en-US" sz="8800" dirty="0"/>
              <a:t>&gt;</a:t>
            </a:r>
          </a:p>
        </p:txBody>
      </p:sp>
      <p:sp>
        <p:nvSpPr>
          <p:cNvPr id="9" name="TextBox 8">
            <a:extLst>
              <a:ext uri="{FF2B5EF4-FFF2-40B4-BE49-F238E27FC236}">
                <a16:creationId xmlns:a16="http://schemas.microsoft.com/office/drawing/2014/main" id="{B00E15B4-3977-451C-86D4-9CD4A819CDFB}"/>
              </a:ext>
            </a:extLst>
          </p:cNvPr>
          <p:cNvSpPr txBox="1"/>
          <p:nvPr/>
        </p:nvSpPr>
        <p:spPr>
          <a:xfrm>
            <a:off x="8343991" y="1808136"/>
            <a:ext cx="836909" cy="1446550"/>
          </a:xfrm>
          <a:prstGeom prst="rect">
            <a:avLst/>
          </a:prstGeom>
          <a:noFill/>
        </p:spPr>
        <p:txBody>
          <a:bodyPr wrap="square" rtlCol="0">
            <a:spAutoFit/>
          </a:bodyPr>
          <a:lstStyle/>
          <a:p>
            <a:r>
              <a:rPr lang="en-US" sz="8800" dirty="0"/>
              <a:t>&gt;</a:t>
            </a:r>
          </a:p>
        </p:txBody>
      </p:sp>
    </p:spTree>
    <p:extLst>
      <p:ext uri="{BB962C8B-B14F-4D97-AF65-F5344CB8AC3E}">
        <p14:creationId xmlns:p14="http://schemas.microsoft.com/office/powerpoint/2010/main" val="4271982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265F7-0DD2-4E6D-AD02-C9B9BB25370E}"/>
              </a:ext>
            </a:extLst>
          </p:cNvPr>
          <p:cNvPicPr>
            <a:picLocks noChangeAspect="1"/>
          </p:cNvPicPr>
          <p:nvPr/>
        </p:nvPicPr>
        <p:blipFill>
          <a:blip r:embed="rId2"/>
          <a:stretch>
            <a:fillRect/>
          </a:stretch>
        </p:blipFill>
        <p:spPr>
          <a:xfrm>
            <a:off x="-152400" y="0"/>
            <a:ext cx="12496800" cy="6763313"/>
          </a:xfrm>
          <a:prstGeom prst="rect">
            <a:avLst/>
          </a:prstGeom>
        </p:spPr>
      </p:pic>
      <p:sp>
        <p:nvSpPr>
          <p:cNvPr id="19" name="Rounded Rectangle 1">
            <a:extLst>
              <a:ext uri="{FF2B5EF4-FFF2-40B4-BE49-F238E27FC236}">
                <a16:creationId xmlns:a16="http://schemas.microsoft.com/office/drawing/2014/main" id="{A60C85C8-0A2A-4A31-94C0-70DA28E3E4FF}"/>
              </a:ext>
            </a:extLst>
          </p:cNvPr>
          <p:cNvSpPr/>
          <p:nvPr/>
        </p:nvSpPr>
        <p:spPr>
          <a:xfrm>
            <a:off x="725821" y="9125"/>
            <a:ext cx="11199360" cy="6539694"/>
          </a:xfrm>
          <a:prstGeom prst="roundRect">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a:t>
            </a:r>
            <a:endParaRPr lang="en-US" dirty="0"/>
          </a:p>
        </p:txBody>
      </p:sp>
      <p:pic>
        <p:nvPicPr>
          <p:cNvPr id="43" name="图片 52">
            <a:extLst>
              <a:ext uri="{FF2B5EF4-FFF2-40B4-BE49-F238E27FC236}">
                <a16:creationId xmlns:a16="http://schemas.microsoft.com/office/drawing/2014/main" id="{E1634A82-53D0-455D-8007-89D2B8FA2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 y="2156073"/>
            <a:ext cx="860226" cy="868608"/>
          </a:xfrm>
          <a:prstGeom prst="rect">
            <a:avLst/>
          </a:prstGeom>
        </p:spPr>
      </p:pic>
      <p:grpSp>
        <p:nvGrpSpPr>
          <p:cNvPr id="9" name="Google Shape;1784;p40">
            <a:extLst>
              <a:ext uri="{FF2B5EF4-FFF2-40B4-BE49-F238E27FC236}">
                <a16:creationId xmlns:a16="http://schemas.microsoft.com/office/drawing/2014/main" id="{78CDCD6E-B6C8-422C-AE26-8D1AF9BF362E}"/>
              </a:ext>
            </a:extLst>
          </p:cNvPr>
          <p:cNvGrpSpPr/>
          <p:nvPr/>
        </p:nvGrpSpPr>
        <p:grpSpPr>
          <a:xfrm>
            <a:off x="707180" y="1409203"/>
            <a:ext cx="4712137" cy="4644146"/>
            <a:chOff x="2418451" y="1063416"/>
            <a:chExt cx="3534102" cy="3483109"/>
          </a:xfrm>
        </p:grpSpPr>
        <p:grpSp>
          <p:nvGrpSpPr>
            <p:cNvPr id="11" name="Google Shape;1792;p40">
              <a:extLst>
                <a:ext uri="{FF2B5EF4-FFF2-40B4-BE49-F238E27FC236}">
                  <a16:creationId xmlns:a16="http://schemas.microsoft.com/office/drawing/2014/main" id="{81611136-0762-4BF1-BEF3-F5A7ED98476A}"/>
                </a:ext>
              </a:extLst>
            </p:cNvPr>
            <p:cNvGrpSpPr/>
            <p:nvPr/>
          </p:nvGrpSpPr>
          <p:grpSpPr>
            <a:xfrm>
              <a:off x="2418451" y="2388926"/>
              <a:ext cx="1009048" cy="528725"/>
              <a:chOff x="2471138" y="2388925"/>
              <a:chExt cx="940925" cy="528725"/>
            </a:xfrm>
          </p:grpSpPr>
          <p:sp>
            <p:nvSpPr>
              <p:cNvPr id="54" name="Google Shape;1795;p40">
                <a:extLst>
                  <a:ext uri="{FF2B5EF4-FFF2-40B4-BE49-F238E27FC236}">
                    <a16:creationId xmlns:a16="http://schemas.microsoft.com/office/drawing/2014/main" id="{CE24CFC8-3B63-4A53-B37A-0AC9F6BEC38D}"/>
                  </a:ext>
                </a:extLst>
              </p:cNvPr>
              <p:cNvSpPr/>
              <p:nvPr/>
            </p:nvSpPr>
            <p:spPr>
              <a:xfrm>
                <a:off x="3398163" y="2388925"/>
                <a:ext cx="13900" cy="100775"/>
              </a:xfrm>
              <a:custGeom>
                <a:avLst/>
                <a:gdLst/>
                <a:ahLst/>
                <a:cxnLst/>
                <a:rect l="l" t="t" r="r" b="b"/>
                <a:pathLst>
                  <a:path w="556" h="4031" fill="none" extrusionOk="0">
                    <a:moveTo>
                      <a:pt x="1" y="1"/>
                    </a:moveTo>
                    <a:cubicBezTo>
                      <a:pt x="259" y="1332"/>
                      <a:pt x="444" y="2700"/>
                      <a:pt x="555" y="4031"/>
                    </a:cubicBezTo>
                  </a:path>
                </a:pathLst>
              </a:custGeom>
              <a:noFill/>
              <a:ln w="23100" cap="rnd" cmpd="sng">
                <a:solidFill>
                  <a:schemeClr val="accent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796;p40">
                <a:extLst>
                  <a:ext uri="{FF2B5EF4-FFF2-40B4-BE49-F238E27FC236}">
                    <a16:creationId xmlns:a16="http://schemas.microsoft.com/office/drawing/2014/main" id="{42BB43BA-ED91-4E6C-AB5D-EEED81AA53E9}"/>
                  </a:ext>
                </a:extLst>
              </p:cNvPr>
              <p:cNvSpPr/>
              <p:nvPr/>
            </p:nvSpPr>
            <p:spPr>
              <a:xfrm>
                <a:off x="2471138" y="2611675"/>
                <a:ext cx="111850" cy="305975"/>
              </a:xfrm>
              <a:custGeom>
                <a:avLst/>
                <a:gdLst/>
                <a:ahLst/>
                <a:cxnLst/>
                <a:rect l="l" t="t" r="r" b="b"/>
                <a:pathLst>
                  <a:path w="4474" h="12239" fill="none" extrusionOk="0">
                    <a:moveTo>
                      <a:pt x="333" y="1"/>
                    </a:moveTo>
                    <a:cubicBezTo>
                      <a:pt x="0" y="2884"/>
                      <a:pt x="1590" y="10279"/>
                      <a:pt x="4474" y="12238"/>
                    </a:cubicBezTo>
                  </a:path>
                </a:pathLst>
              </a:custGeom>
              <a:noFill/>
              <a:ln w="23100" cap="rnd" cmpd="sng">
                <a:solidFill>
                  <a:schemeClr val="accent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797;p40">
                <a:extLst>
                  <a:ext uri="{FF2B5EF4-FFF2-40B4-BE49-F238E27FC236}">
                    <a16:creationId xmlns:a16="http://schemas.microsoft.com/office/drawing/2014/main" id="{A15085CA-F529-4891-9CCC-11F4EB8DA23A}"/>
                  </a:ext>
                </a:extLst>
              </p:cNvPr>
              <p:cNvSpPr/>
              <p:nvPr/>
            </p:nvSpPr>
            <p:spPr>
              <a:xfrm>
                <a:off x="2526588" y="2565475"/>
                <a:ext cx="7425" cy="103525"/>
              </a:xfrm>
              <a:custGeom>
                <a:avLst/>
                <a:gdLst/>
                <a:ahLst/>
                <a:cxnLst/>
                <a:rect l="l" t="t" r="r" b="b"/>
                <a:pathLst>
                  <a:path w="297" h="4141" fill="none" extrusionOk="0">
                    <a:moveTo>
                      <a:pt x="296" y="0"/>
                    </a:moveTo>
                    <a:cubicBezTo>
                      <a:pt x="74" y="1368"/>
                      <a:pt x="0" y="2773"/>
                      <a:pt x="74" y="4141"/>
                    </a:cubicBezTo>
                  </a:path>
                </a:pathLst>
              </a:custGeom>
              <a:noFill/>
              <a:ln w="23100" cap="rnd" cmpd="sng">
                <a:solidFill>
                  <a:schemeClr val="accent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oogle Shape;1804;p40">
              <a:extLst>
                <a:ext uri="{FF2B5EF4-FFF2-40B4-BE49-F238E27FC236}">
                  <a16:creationId xmlns:a16="http://schemas.microsoft.com/office/drawing/2014/main" id="{8CE07EB1-7F2F-4D11-BCA2-9BC6D171C093}"/>
                </a:ext>
              </a:extLst>
            </p:cNvPr>
            <p:cNvSpPr txBox="1"/>
            <p:nvPr/>
          </p:nvSpPr>
          <p:spPr>
            <a:xfrm>
              <a:off x="3842956" y="1063416"/>
              <a:ext cx="1555808" cy="191473"/>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So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sánh</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nguyên</a:t>
              </a:r>
              <a:endParaRPr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8" name="Google Shape;1825;p40">
              <a:extLst>
                <a:ext uri="{FF2B5EF4-FFF2-40B4-BE49-F238E27FC236}">
                  <a16:creationId xmlns:a16="http://schemas.microsoft.com/office/drawing/2014/main" id="{28A79728-91ED-4F25-86C9-81F07FD69FBE}"/>
                </a:ext>
              </a:extLst>
            </p:cNvPr>
            <p:cNvSpPr txBox="1"/>
            <p:nvPr/>
          </p:nvSpPr>
          <p:spPr>
            <a:xfrm>
              <a:off x="3948553" y="4089325"/>
              <a:ext cx="2004000" cy="457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endParaRPr sz="1600" kern="0" dirty="0">
                <a:solidFill>
                  <a:srgbClr val="000000"/>
                </a:solidFill>
                <a:latin typeface="Roboto"/>
                <a:ea typeface="Roboto"/>
                <a:cs typeface="Roboto"/>
                <a:sym typeface="Roboto"/>
              </a:endParaRPr>
            </a:p>
          </p:txBody>
        </p:sp>
      </p:grpSp>
      <p:sp>
        <p:nvSpPr>
          <p:cNvPr id="64" name="Google Shape;1787;p40">
            <a:extLst>
              <a:ext uri="{FF2B5EF4-FFF2-40B4-BE49-F238E27FC236}">
                <a16:creationId xmlns:a16="http://schemas.microsoft.com/office/drawing/2014/main" id="{C7F6902B-BF21-49A1-BB96-758F480F06FA}"/>
              </a:ext>
            </a:extLst>
          </p:cNvPr>
          <p:cNvSpPr/>
          <p:nvPr/>
        </p:nvSpPr>
        <p:spPr>
          <a:xfrm>
            <a:off x="5314369" y="679843"/>
            <a:ext cx="2889274" cy="1548299"/>
          </a:xfrm>
          <a:custGeom>
            <a:avLst/>
            <a:gdLst/>
            <a:ahLst/>
            <a:cxnLst/>
            <a:rect l="l" t="t" r="r" b="b"/>
            <a:pathLst>
              <a:path w="55087" h="35234" fill="none" extrusionOk="0">
                <a:moveTo>
                  <a:pt x="4326" y="9650"/>
                </a:moveTo>
                <a:cubicBezTo>
                  <a:pt x="0" y="19816"/>
                  <a:pt x="1035" y="32276"/>
                  <a:pt x="14308" y="33754"/>
                </a:cubicBezTo>
                <a:cubicBezTo>
                  <a:pt x="27617" y="35233"/>
                  <a:pt x="55086" y="31130"/>
                  <a:pt x="47840" y="15565"/>
                </a:cubicBezTo>
                <a:cubicBezTo>
                  <a:pt x="40594" y="0"/>
                  <a:pt x="10869" y="814"/>
                  <a:pt x="2070" y="10019"/>
                </a:cubicBezTo>
              </a:path>
            </a:pathLst>
          </a:custGeom>
          <a:noFill/>
          <a:ln w="23100" cap="rnd" cmpd="sng">
            <a:solidFill>
              <a:schemeClr val="accent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65" name="Google Shape;1786;p40">
            <a:extLst>
              <a:ext uri="{FF2B5EF4-FFF2-40B4-BE49-F238E27FC236}">
                <a16:creationId xmlns:a16="http://schemas.microsoft.com/office/drawing/2014/main" id="{70C8A976-85CC-4C42-9A00-573EDDA9DC54}"/>
              </a:ext>
            </a:extLst>
          </p:cNvPr>
          <p:cNvSpPr txBox="1"/>
          <p:nvPr/>
        </p:nvSpPr>
        <p:spPr>
          <a:xfrm>
            <a:off x="5470022" y="1120021"/>
            <a:ext cx="2353306" cy="683013"/>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Nếu</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nguyên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của</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hai</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khác</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nhau</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endParaRPr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80" name="Google Shape;1793;p40">
            <a:extLst>
              <a:ext uri="{FF2B5EF4-FFF2-40B4-BE49-F238E27FC236}">
                <a16:creationId xmlns:a16="http://schemas.microsoft.com/office/drawing/2014/main" id="{63AB2019-114E-449F-B4B3-16F4759C88F5}"/>
              </a:ext>
            </a:extLst>
          </p:cNvPr>
          <p:cNvSpPr/>
          <p:nvPr/>
        </p:nvSpPr>
        <p:spPr>
          <a:xfrm>
            <a:off x="452816" y="1425896"/>
            <a:ext cx="1667868" cy="2938041"/>
          </a:xfrm>
          <a:custGeom>
            <a:avLst/>
            <a:gdLst/>
            <a:ahLst/>
            <a:cxnLst/>
            <a:rect l="l" t="t" r="r" b="b"/>
            <a:pathLst>
              <a:path w="46658" h="38820" fill="none" extrusionOk="0">
                <a:moveTo>
                  <a:pt x="10611" y="3253"/>
                </a:moveTo>
                <a:cubicBezTo>
                  <a:pt x="2145" y="8318"/>
                  <a:pt x="0" y="28061"/>
                  <a:pt x="10463" y="33422"/>
                </a:cubicBezTo>
                <a:cubicBezTo>
                  <a:pt x="20926" y="38819"/>
                  <a:pt x="42960" y="37119"/>
                  <a:pt x="44217" y="26656"/>
                </a:cubicBezTo>
                <a:cubicBezTo>
                  <a:pt x="45437" y="16193"/>
                  <a:pt x="46657" y="3401"/>
                  <a:pt x="37747" y="1701"/>
                </a:cubicBezTo>
                <a:cubicBezTo>
                  <a:pt x="28800" y="0"/>
                  <a:pt x="13384" y="629"/>
                  <a:pt x="9095" y="6470"/>
                </a:cubicBezTo>
              </a:path>
            </a:pathLst>
          </a:custGeom>
          <a:noFill/>
          <a:ln w="23100" cap="rnd" cmpd="sng">
            <a:solidFill>
              <a:schemeClr val="accent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1798;p40">
            <a:extLst>
              <a:ext uri="{FF2B5EF4-FFF2-40B4-BE49-F238E27FC236}">
                <a16:creationId xmlns:a16="http://schemas.microsoft.com/office/drawing/2014/main" id="{0E308341-6BFB-4F0F-8043-BA16406D2B6B}"/>
              </a:ext>
            </a:extLst>
          </p:cNvPr>
          <p:cNvSpPr txBox="1"/>
          <p:nvPr/>
        </p:nvSpPr>
        <p:spPr>
          <a:xfrm>
            <a:off x="693021" y="2610316"/>
            <a:ext cx="1286023" cy="398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So </a:t>
            </a:r>
            <a:r>
              <a:rPr lang="en-US" sz="2800" kern="0"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sánh</a:t>
            </a:r>
            <a:r>
              <a:rPr lang="en-US"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800" kern="0"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hai</a:t>
            </a:r>
            <a:r>
              <a:rPr lang="en-US"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800" kern="0"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800" kern="0"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thập</a:t>
            </a:r>
            <a:r>
              <a:rPr lang="en-US"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800" kern="0"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phân</a:t>
            </a:r>
            <a:endParaRPr sz="2800" kern="0"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82" name="Google Shape;1827;p40">
            <a:extLst>
              <a:ext uri="{FF2B5EF4-FFF2-40B4-BE49-F238E27FC236}">
                <a16:creationId xmlns:a16="http://schemas.microsoft.com/office/drawing/2014/main" id="{9CD71976-C4EE-467E-B41F-EFF0A4D03698}"/>
              </a:ext>
            </a:extLst>
          </p:cNvPr>
          <p:cNvSpPr/>
          <p:nvPr/>
        </p:nvSpPr>
        <p:spPr>
          <a:xfrm rot="5400000" flipH="1">
            <a:off x="1823701" y="1481376"/>
            <a:ext cx="867975" cy="557290"/>
          </a:xfrm>
          <a:custGeom>
            <a:avLst/>
            <a:gdLst/>
            <a:ahLst/>
            <a:cxnLst/>
            <a:rect l="l" t="t" r="r" b="b"/>
            <a:pathLst>
              <a:path w="5694" h="6619" fill="none" extrusionOk="0">
                <a:moveTo>
                  <a:pt x="0" y="5990"/>
                </a:moveTo>
                <a:cubicBezTo>
                  <a:pt x="5694" y="6619"/>
                  <a:pt x="4622" y="3550"/>
                  <a:pt x="5250" y="1"/>
                </a:cubicBez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3" name="Google Shape;1800;p40">
            <a:extLst>
              <a:ext uri="{FF2B5EF4-FFF2-40B4-BE49-F238E27FC236}">
                <a16:creationId xmlns:a16="http://schemas.microsoft.com/office/drawing/2014/main" id="{075BEEE0-83C8-4ED1-8643-2FB8B3BC1AE4}"/>
              </a:ext>
            </a:extLst>
          </p:cNvPr>
          <p:cNvSpPr/>
          <p:nvPr/>
        </p:nvSpPr>
        <p:spPr>
          <a:xfrm>
            <a:off x="2606519" y="887669"/>
            <a:ext cx="2007173" cy="1129355"/>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4" name="Google Shape;1831;p40">
            <a:extLst>
              <a:ext uri="{FF2B5EF4-FFF2-40B4-BE49-F238E27FC236}">
                <a16:creationId xmlns:a16="http://schemas.microsoft.com/office/drawing/2014/main" id="{13C8E420-D4A5-44BA-B073-CBCC9E2C9A02}"/>
              </a:ext>
            </a:extLst>
          </p:cNvPr>
          <p:cNvSpPr/>
          <p:nvPr/>
        </p:nvSpPr>
        <p:spPr>
          <a:xfrm rot="5400000" flipH="1">
            <a:off x="5004066" y="1073842"/>
            <a:ext cx="53475" cy="801070"/>
          </a:xfrm>
          <a:custGeom>
            <a:avLst/>
            <a:gdLst/>
            <a:ahLst/>
            <a:cxnLst/>
            <a:rect l="l" t="t" r="r" b="b"/>
            <a:pathLst>
              <a:path w="1" h="14235" fill="none" extrusionOk="0">
                <a:moveTo>
                  <a:pt x="1" y="1"/>
                </a:moveTo>
                <a:lnTo>
                  <a:pt x="1" y="14234"/>
                </a:ln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5" name="Google Shape;1826;p40">
            <a:extLst>
              <a:ext uri="{FF2B5EF4-FFF2-40B4-BE49-F238E27FC236}">
                <a16:creationId xmlns:a16="http://schemas.microsoft.com/office/drawing/2014/main" id="{0F8F2AF5-5B57-4677-B52B-8D584DC60EE3}"/>
              </a:ext>
            </a:extLst>
          </p:cNvPr>
          <p:cNvSpPr/>
          <p:nvPr/>
        </p:nvSpPr>
        <p:spPr>
          <a:xfrm rot="17317629" flipH="1">
            <a:off x="10744486" y="4421713"/>
            <a:ext cx="330777" cy="249354"/>
          </a:xfrm>
          <a:custGeom>
            <a:avLst/>
            <a:gdLst/>
            <a:ahLst/>
            <a:cxnLst/>
            <a:rect l="l" t="t" r="r" b="b"/>
            <a:pathLst>
              <a:path w="5694" h="6619" fill="none" extrusionOk="0">
                <a:moveTo>
                  <a:pt x="0" y="5990"/>
                </a:moveTo>
                <a:cubicBezTo>
                  <a:pt x="5694" y="6619"/>
                  <a:pt x="4622" y="3550"/>
                  <a:pt x="5250" y="1"/>
                </a:cubicBez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6" name="Google Shape;1818;p40">
            <a:extLst>
              <a:ext uri="{FF2B5EF4-FFF2-40B4-BE49-F238E27FC236}">
                <a16:creationId xmlns:a16="http://schemas.microsoft.com/office/drawing/2014/main" id="{763594B5-142A-4D43-A529-D8B87325FAE6}"/>
              </a:ext>
            </a:extLst>
          </p:cNvPr>
          <p:cNvSpPr/>
          <p:nvPr/>
        </p:nvSpPr>
        <p:spPr>
          <a:xfrm>
            <a:off x="8429712" y="887669"/>
            <a:ext cx="3309472" cy="1371371"/>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7" name="Google Shape;1822;p40">
            <a:extLst>
              <a:ext uri="{FF2B5EF4-FFF2-40B4-BE49-F238E27FC236}">
                <a16:creationId xmlns:a16="http://schemas.microsoft.com/office/drawing/2014/main" id="{87951F24-F504-4D2E-B03A-5C93CEB61EE6}"/>
              </a:ext>
            </a:extLst>
          </p:cNvPr>
          <p:cNvSpPr txBox="1"/>
          <p:nvPr/>
        </p:nvSpPr>
        <p:spPr>
          <a:xfrm>
            <a:off x="8703131" y="1191625"/>
            <a:ext cx="2889273" cy="100238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err="1">
                <a:latin typeface="+mj-lt"/>
                <a:ea typeface="Fira Sans Extra Condensed Medium"/>
                <a:cs typeface="Fira Sans Extra Condensed Medium"/>
                <a:sym typeface="Fira Sans Extra Condensed Medium"/>
              </a:rPr>
              <a:t>Số</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thập</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phân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nào</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có</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phần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nguyên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lớn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hơn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thì</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lớn</a:t>
            </a:r>
            <a:r>
              <a:rPr lang="en-US" sz="2400" kern="0" dirty="0">
                <a:latin typeface="+mj-lt"/>
                <a:ea typeface="Fira Sans Extra Condensed Medium"/>
                <a:cs typeface="Fira Sans Extra Condensed Medium"/>
                <a:sym typeface="Fira Sans Extra Condensed Medium"/>
              </a:rPr>
              <a:t> </a:t>
            </a:r>
            <a:r>
              <a:rPr lang="en-US" sz="2400" kern="0" dirty="0" err="1">
                <a:latin typeface="+mj-lt"/>
                <a:ea typeface="Fira Sans Extra Condensed Medium"/>
                <a:cs typeface="Fira Sans Extra Condensed Medium"/>
                <a:sym typeface="Fira Sans Extra Condensed Medium"/>
              </a:rPr>
              <a:t>hơn</a:t>
            </a:r>
            <a:endParaRPr lang="vi-VN" sz="2400" kern="0" dirty="0">
              <a:latin typeface="+mj-lt"/>
              <a:ea typeface="Fira Sans Extra Condensed Medium"/>
              <a:cs typeface="Fira Sans Extra Condensed Medium"/>
              <a:sym typeface="Fira Sans Extra Condensed Medium"/>
            </a:endParaRPr>
          </a:p>
        </p:txBody>
      </p:sp>
      <p:sp>
        <p:nvSpPr>
          <p:cNvPr id="88" name="Google Shape;1831;p40">
            <a:extLst>
              <a:ext uri="{FF2B5EF4-FFF2-40B4-BE49-F238E27FC236}">
                <a16:creationId xmlns:a16="http://schemas.microsoft.com/office/drawing/2014/main" id="{F4DE2207-933F-4DE8-8BC9-0C7260187FAA}"/>
              </a:ext>
            </a:extLst>
          </p:cNvPr>
          <p:cNvSpPr/>
          <p:nvPr/>
        </p:nvSpPr>
        <p:spPr>
          <a:xfrm rot="8084762">
            <a:off x="4894874" y="1710362"/>
            <a:ext cx="45719" cy="1241064"/>
          </a:xfrm>
          <a:custGeom>
            <a:avLst/>
            <a:gdLst/>
            <a:ahLst/>
            <a:cxnLst/>
            <a:rect l="l" t="t" r="r" b="b"/>
            <a:pathLst>
              <a:path w="1" h="14235" fill="none" extrusionOk="0">
                <a:moveTo>
                  <a:pt x="1" y="1"/>
                </a:moveTo>
                <a:lnTo>
                  <a:pt x="1" y="14234"/>
                </a:ln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787;p40">
            <a:extLst>
              <a:ext uri="{FF2B5EF4-FFF2-40B4-BE49-F238E27FC236}">
                <a16:creationId xmlns:a16="http://schemas.microsoft.com/office/drawing/2014/main" id="{9967A0DF-3F10-409C-AF62-B64C12288400}"/>
              </a:ext>
            </a:extLst>
          </p:cNvPr>
          <p:cNvSpPr/>
          <p:nvPr/>
        </p:nvSpPr>
        <p:spPr>
          <a:xfrm>
            <a:off x="5318588" y="2326165"/>
            <a:ext cx="3309472" cy="1291210"/>
          </a:xfrm>
          <a:custGeom>
            <a:avLst/>
            <a:gdLst/>
            <a:ahLst/>
            <a:cxnLst/>
            <a:rect l="l" t="t" r="r" b="b"/>
            <a:pathLst>
              <a:path w="55087" h="35234" fill="none" extrusionOk="0">
                <a:moveTo>
                  <a:pt x="4326" y="9650"/>
                </a:moveTo>
                <a:cubicBezTo>
                  <a:pt x="0" y="19816"/>
                  <a:pt x="1035" y="32276"/>
                  <a:pt x="14308" y="33754"/>
                </a:cubicBezTo>
                <a:cubicBezTo>
                  <a:pt x="27617" y="35233"/>
                  <a:pt x="55086" y="31130"/>
                  <a:pt x="47840" y="15565"/>
                </a:cubicBezTo>
                <a:cubicBezTo>
                  <a:pt x="40594" y="0"/>
                  <a:pt x="10869" y="814"/>
                  <a:pt x="2070" y="10019"/>
                </a:cubicBezTo>
              </a:path>
            </a:pathLst>
          </a:custGeom>
          <a:noFill/>
          <a:ln w="23100" cap="rnd" cmpd="sng">
            <a:solidFill>
              <a:schemeClr val="accent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0" name="Google Shape;1786;p40">
            <a:extLst>
              <a:ext uri="{FF2B5EF4-FFF2-40B4-BE49-F238E27FC236}">
                <a16:creationId xmlns:a16="http://schemas.microsoft.com/office/drawing/2014/main" id="{027F1852-FAAD-49BD-9A1C-081808947232}"/>
              </a:ext>
            </a:extLst>
          </p:cNvPr>
          <p:cNvSpPr txBox="1"/>
          <p:nvPr/>
        </p:nvSpPr>
        <p:spPr>
          <a:xfrm>
            <a:off x="5689597" y="2880572"/>
            <a:ext cx="2444731" cy="398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Nếu</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nguyên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của</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hai</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bằng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nhau</a:t>
            </a:r>
            <a:endParaRPr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92" name="Google Shape;1831;p40">
            <a:extLst>
              <a:ext uri="{FF2B5EF4-FFF2-40B4-BE49-F238E27FC236}">
                <a16:creationId xmlns:a16="http://schemas.microsoft.com/office/drawing/2014/main" id="{F225F223-AAAB-40E1-8E56-AF9F98B12690}"/>
              </a:ext>
            </a:extLst>
          </p:cNvPr>
          <p:cNvSpPr/>
          <p:nvPr/>
        </p:nvSpPr>
        <p:spPr>
          <a:xfrm rot="5400000">
            <a:off x="8146476" y="1102850"/>
            <a:ext cx="105700" cy="717355"/>
          </a:xfrm>
          <a:custGeom>
            <a:avLst/>
            <a:gdLst/>
            <a:ahLst/>
            <a:cxnLst/>
            <a:rect l="l" t="t" r="r" b="b"/>
            <a:pathLst>
              <a:path w="1" h="14235" fill="none" extrusionOk="0">
                <a:moveTo>
                  <a:pt x="1" y="1"/>
                </a:moveTo>
                <a:lnTo>
                  <a:pt x="1" y="14234"/>
                </a:ln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5" name="Google Shape;1831;p40">
            <a:extLst>
              <a:ext uri="{FF2B5EF4-FFF2-40B4-BE49-F238E27FC236}">
                <a16:creationId xmlns:a16="http://schemas.microsoft.com/office/drawing/2014/main" id="{BF9638DB-8F35-49D6-8543-6E6B55AC1782}"/>
              </a:ext>
            </a:extLst>
          </p:cNvPr>
          <p:cNvSpPr/>
          <p:nvPr/>
        </p:nvSpPr>
        <p:spPr>
          <a:xfrm rot="5400000">
            <a:off x="8379622" y="2742973"/>
            <a:ext cx="280852" cy="586301"/>
          </a:xfrm>
          <a:custGeom>
            <a:avLst/>
            <a:gdLst/>
            <a:ahLst/>
            <a:cxnLst/>
            <a:rect l="l" t="t" r="r" b="b"/>
            <a:pathLst>
              <a:path w="1" h="14235" fill="none" extrusionOk="0">
                <a:moveTo>
                  <a:pt x="1" y="1"/>
                </a:moveTo>
                <a:lnTo>
                  <a:pt x="1" y="14234"/>
                </a:ln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818;p40">
            <a:extLst>
              <a:ext uri="{FF2B5EF4-FFF2-40B4-BE49-F238E27FC236}">
                <a16:creationId xmlns:a16="http://schemas.microsoft.com/office/drawing/2014/main" id="{AF12C5DF-8E80-4FE9-A2CF-89931B6C6B4B}"/>
              </a:ext>
            </a:extLst>
          </p:cNvPr>
          <p:cNvSpPr/>
          <p:nvPr/>
        </p:nvSpPr>
        <p:spPr>
          <a:xfrm>
            <a:off x="8835770" y="2283245"/>
            <a:ext cx="3052625" cy="2169927"/>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7" name="Google Shape;1822;p40">
            <a:extLst>
              <a:ext uri="{FF2B5EF4-FFF2-40B4-BE49-F238E27FC236}">
                <a16:creationId xmlns:a16="http://schemas.microsoft.com/office/drawing/2014/main" id="{618B7DE7-9B73-4E2B-9BF1-889868273D22}"/>
              </a:ext>
            </a:extLst>
          </p:cNvPr>
          <p:cNvSpPr txBox="1"/>
          <p:nvPr/>
        </p:nvSpPr>
        <p:spPr>
          <a:xfrm>
            <a:off x="9056645" y="3226311"/>
            <a:ext cx="2682539" cy="46483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So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sánh</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lần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lượt</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từ</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hàng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mười</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hàng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trăm</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hàng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nghìn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endParaRPr lang="vi-VN"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98" name="Google Shape;1822;p40">
            <a:extLst>
              <a:ext uri="{FF2B5EF4-FFF2-40B4-BE49-F238E27FC236}">
                <a16:creationId xmlns:a16="http://schemas.microsoft.com/office/drawing/2014/main" id="{C1A8FEC3-57EA-4223-890E-50B6B0688E66}"/>
              </a:ext>
            </a:extLst>
          </p:cNvPr>
          <p:cNvSpPr txBox="1"/>
          <p:nvPr/>
        </p:nvSpPr>
        <p:spPr>
          <a:xfrm>
            <a:off x="7383193" y="4812282"/>
            <a:ext cx="4209212" cy="715824"/>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Đến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một</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hàng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nào</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đó</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thập</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phân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có</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chữ</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hàng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tương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ứng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lớn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hơn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thì</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đó</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lớn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hơn</a:t>
            </a:r>
            <a:endParaRPr lang="vi-VN"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99" name="Google Shape;1818;p40">
            <a:extLst>
              <a:ext uri="{FF2B5EF4-FFF2-40B4-BE49-F238E27FC236}">
                <a16:creationId xmlns:a16="http://schemas.microsoft.com/office/drawing/2014/main" id="{E6CB5321-50E1-4820-A3E4-7D0B65FF3FE9}"/>
              </a:ext>
            </a:extLst>
          </p:cNvPr>
          <p:cNvSpPr/>
          <p:nvPr/>
        </p:nvSpPr>
        <p:spPr>
          <a:xfrm>
            <a:off x="6890493" y="4410931"/>
            <a:ext cx="4575686" cy="1435336"/>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0" name="Google Shape;1826;p40">
            <a:extLst>
              <a:ext uri="{FF2B5EF4-FFF2-40B4-BE49-F238E27FC236}">
                <a16:creationId xmlns:a16="http://schemas.microsoft.com/office/drawing/2014/main" id="{5DC1B5FA-F0F8-487B-A3C9-57A49E5A58F3}"/>
              </a:ext>
            </a:extLst>
          </p:cNvPr>
          <p:cNvSpPr/>
          <p:nvPr/>
        </p:nvSpPr>
        <p:spPr>
          <a:xfrm rot="5400000">
            <a:off x="2065253" y="3457780"/>
            <a:ext cx="3485807" cy="755663"/>
          </a:xfrm>
          <a:custGeom>
            <a:avLst/>
            <a:gdLst/>
            <a:ahLst/>
            <a:cxnLst/>
            <a:rect l="l" t="t" r="r" b="b"/>
            <a:pathLst>
              <a:path w="5694" h="6619" fill="none" extrusionOk="0">
                <a:moveTo>
                  <a:pt x="0" y="5990"/>
                </a:moveTo>
                <a:cubicBezTo>
                  <a:pt x="5694" y="6619"/>
                  <a:pt x="4622" y="3550"/>
                  <a:pt x="5250" y="1"/>
                </a:cubicBez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1" name="Google Shape;1818;p40">
            <a:extLst>
              <a:ext uri="{FF2B5EF4-FFF2-40B4-BE49-F238E27FC236}">
                <a16:creationId xmlns:a16="http://schemas.microsoft.com/office/drawing/2014/main" id="{8E263138-3435-44AE-9988-E54DD32FACE1}"/>
              </a:ext>
            </a:extLst>
          </p:cNvPr>
          <p:cNvSpPr/>
          <p:nvPr/>
        </p:nvSpPr>
        <p:spPr>
          <a:xfrm>
            <a:off x="2841334" y="5294801"/>
            <a:ext cx="3930344" cy="1339579"/>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2" name="Google Shape;1822;p40">
            <a:extLst>
              <a:ext uri="{FF2B5EF4-FFF2-40B4-BE49-F238E27FC236}">
                <a16:creationId xmlns:a16="http://schemas.microsoft.com/office/drawing/2014/main" id="{C2283332-C2C5-4117-B9E8-1C5069679257}"/>
              </a:ext>
            </a:extLst>
          </p:cNvPr>
          <p:cNvSpPr txBox="1"/>
          <p:nvPr/>
        </p:nvSpPr>
        <p:spPr>
          <a:xfrm>
            <a:off x="3082333" y="5943729"/>
            <a:ext cx="3689345" cy="280853"/>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Nếu</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nguyên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và</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phần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thập</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phân</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của</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hai</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bằng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nhau</a:t>
            </a:r>
            <a:endParaRPr lang="vi-VN"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38" name="Google Shape;1831;p40">
            <a:extLst>
              <a:ext uri="{FF2B5EF4-FFF2-40B4-BE49-F238E27FC236}">
                <a16:creationId xmlns:a16="http://schemas.microsoft.com/office/drawing/2014/main" id="{2B29216D-997D-4DF8-8E16-711B9930523A}"/>
              </a:ext>
            </a:extLst>
          </p:cNvPr>
          <p:cNvSpPr/>
          <p:nvPr/>
        </p:nvSpPr>
        <p:spPr>
          <a:xfrm rot="6438909">
            <a:off x="6949615" y="5619773"/>
            <a:ext cx="280852" cy="586301"/>
          </a:xfrm>
          <a:custGeom>
            <a:avLst/>
            <a:gdLst/>
            <a:ahLst/>
            <a:cxnLst/>
            <a:rect l="l" t="t" r="r" b="b"/>
            <a:pathLst>
              <a:path w="1" h="14235" fill="none" extrusionOk="0">
                <a:moveTo>
                  <a:pt x="1" y="1"/>
                </a:moveTo>
                <a:lnTo>
                  <a:pt x="1" y="14234"/>
                </a:lnTo>
              </a:path>
            </a:pathLst>
          </a:custGeom>
          <a:noFill/>
          <a:ln w="23100" cap="rnd" cmpd="sng">
            <a:solidFill>
              <a:schemeClr val="dk1"/>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18;p40">
            <a:extLst>
              <a:ext uri="{FF2B5EF4-FFF2-40B4-BE49-F238E27FC236}">
                <a16:creationId xmlns:a16="http://schemas.microsoft.com/office/drawing/2014/main" id="{95907CDB-8655-458A-955C-DABE4D8776E3}"/>
              </a:ext>
            </a:extLst>
          </p:cNvPr>
          <p:cNvSpPr/>
          <p:nvPr/>
        </p:nvSpPr>
        <p:spPr>
          <a:xfrm>
            <a:off x="7385494" y="5943729"/>
            <a:ext cx="3930344" cy="759213"/>
          </a:xfrm>
          <a:custGeom>
            <a:avLst/>
            <a:gdLst/>
            <a:ahLst/>
            <a:cxnLst/>
            <a:rect l="l" t="t" r="r" b="b"/>
            <a:pathLst>
              <a:path w="42628" h="20446" fill="none" extrusionOk="0">
                <a:moveTo>
                  <a:pt x="2440" y="7875"/>
                </a:moveTo>
                <a:cubicBezTo>
                  <a:pt x="0" y="11905"/>
                  <a:pt x="1738" y="19077"/>
                  <a:pt x="5435" y="19743"/>
                </a:cubicBezTo>
                <a:cubicBezTo>
                  <a:pt x="9132" y="20445"/>
                  <a:pt x="32830" y="20445"/>
                  <a:pt x="37674" y="19077"/>
                </a:cubicBezTo>
                <a:cubicBezTo>
                  <a:pt x="42517" y="17672"/>
                  <a:pt x="42628" y="11794"/>
                  <a:pt x="41149" y="6359"/>
                </a:cubicBezTo>
                <a:cubicBezTo>
                  <a:pt x="39633" y="925"/>
                  <a:pt x="9021" y="0"/>
                  <a:pt x="925" y="7283"/>
                </a:cubicBezTo>
              </a:path>
            </a:pathLst>
          </a:custGeom>
          <a:noFill/>
          <a:ln w="23100" cap="rnd" cmpd="sng">
            <a:solidFill>
              <a:schemeClr val="dk2"/>
            </a:solidFill>
            <a:prstDash val="solid"/>
            <a:miter lim="3697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40" name="Google Shape;1822;p40">
            <a:extLst>
              <a:ext uri="{FF2B5EF4-FFF2-40B4-BE49-F238E27FC236}">
                <a16:creationId xmlns:a16="http://schemas.microsoft.com/office/drawing/2014/main" id="{8586F6D0-CE0B-4E29-B1B6-E6E34D926437}"/>
              </a:ext>
            </a:extLst>
          </p:cNvPr>
          <p:cNvSpPr txBox="1"/>
          <p:nvPr/>
        </p:nvSpPr>
        <p:spPr>
          <a:xfrm>
            <a:off x="7740039" y="5978862"/>
            <a:ext cx="3340807" cy="715824"/>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Hai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số</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đó</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bằng</a:t>
            </a:r>
            <a:r>
              <a:rPr lang="en-US" sz="2400" kern="0" dirty="0">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2400" kern="0" dirty="0" err="1">
                <a:latin typeface="Times New Roman" panose="02020603050405020304" pitchFamily="18" charset="0"/>
                <a:ea typeface="Fira Sans Extra Condensed Medium"/>
                <a:cs typeface="Times New Roman" panose="02020603050405020304" pitchFamily="18" charset="0"/>
                <a:sym typeface="Fira Sans Extra Condensed Medium"/>
              </a:rPr>
              <a:t>nhau</a:t>
            </a:r>
            <a:endParaRPr lang="vi-VN" sz="2400" kern="0" dirty="0">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Tree>
    <p:extLst>
      <p:ext uri="{BB962C8B-B14F-4D97-AF65-F5344CB8AC3E}">
        <p14:creationId xmlns:p14="http://schemas.microsoft.com/office/powerpoint/2010/main" val="25369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down)">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500"/>
                                        <p:tgtEl>
                                          <p:spTgt spid="83"/>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down)">
                                      <p:cBhvr>
                                        <p:cTn id="26" dur="500"/>
                                        <p:tgtEl>
                                          <p:spTgt spid="6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down)">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wipe(down)">
                                      <p:cBhvr>
                                        <p:cTn id="37" dur="500"/>
                                        <p:tgtEl>
                                          <p:spTgt spid="86"/>
                                        </p:tgtEl>
                                      </p:cBhvr>
                                    </p:animEffect>
                                  </p:childTnLst>
                                </p:cTn>
                              </p:par>
                              <p:par>
                                <p:cTn id="38" presetID="22" presetClass="entr" presetSubtype="4" fill="hold" nodeType="withEffect">
                                  <p:stCondLst>
                                    <p:cond delay="0"/>
                                  </p:stCondLst>
                                  <p:childTnLst>
                                    <p:set>
                                      <p:cBhvr>
                                        <p:cTn id="39" dur="1" fill="hold">
                                          <p:stCondLst>
                                            <p:cond delay="0"/>
                                          </p:stCondLst>
                                        </p:cTn>
                                        <p:tgtEl>
                                          <p:spTgt spid="87">
                                            <p:txEl>
                                              <p:pRg st="0" end="0"/>
                                            </p:txEl>
                                          </p:spTgt>
                                        </p:tgtEl>
                                        <p:attrNameLst>
                                          <p:attrName>style.visibility</p:attrName>
                                        </p:attrNameLst>
                                      </p:cBhvr>
                                      <p:to>
                                        <p:strVal val="visible"/>
                                      </p:to>
                                    </p:set>
                                    <p:animEffect transition="in" filter="wipe(down)">
                                      <p:cBhvr>
                                        <p:cTn id="40" dur="500"/>
                                        <p:tgtEl>
                                          <p:spTgt spid="87">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wipe(down)">
                                      <p:cBhvr>
                                        <p:cTn id="43" dur="500"/>
                                        <p:tgtEl>
                                          <p:spTgt spid="9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wipe(down)">
                                      <p:cBhvr>
                                        <p:cTn id="48" dur="500"/>
                                        <p:tgtEl>
                                          <p:spTgt spid="8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down)">
                                      <p:cBhvr>
                                        <p:cTn id="51" dur="500"/>
                                        <p:tgtEl>
                                          <p:spTgt spid="8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wipe(down)">
                                      <p:cBhvr>
                                        <p:cTn id="54" dur="500"/>
                                        <p:tgtEl>
                                          <p:spTgt spid="9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wipe(down)">
                                      <p:cBhvr>
                                        <p:cTn id="59" dur="500"/>
                                        <p:tgtEl>
                                          <p:spTgt spid="9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wipe(down)">
                                      <p:cBhvr>
                                        <p:cTn id="62" dur="500"/>
                                        <p:tgtEl>
                                          <p:spTgt spid="96"/>
                                        </p:tgtEl>
                                      </p:cBhvr>
                                    </p:animEffect>
                                  </p:childTnLst>
                                </p:cTn>
                              </p:par>
                              <p:par>
                                <p:cTn id="63" presetID="22" presetClass="entr" presetSubtype="4" fill="hold" nodeType="withEffect">
                                  <p:stCondLst>
                                    <p:cond delay="0"/>
                                  </p:stCondLst>
                                  <p:childTnLst>
                                    <p:set>
                                      <p:cBhvr>
                                        <p:cTn id="64" dur="1" fill="hold">
                                          <p:stCondLst>
                                            <p:cond delay="0"/>
                                          </p:stCondLst>
                                        </p:cTn>
                                        <p:tgtEl>
                                          <p:spTgt spid="97">
                                            <p:txEl>
                                              <p:pRg st="0" end="0"/>
                                            </p:txEl>
                                          </p:spTgt>
                                        </p:tgtEl>
                                        <p:attrNameLst>
                                          <p:attrName>style.visibility</p:attrName>
                                        </p:attrNameLst>
                                      </p:cBhvr>
                                      <p:to>
                                        <p:strVal val="visible"/>
                                      </p:to>
                                    </p:set>
                                    <p:animEffect transition="in" filter="wipe(down)">
                                      <p:cBhvr>
                                        <p:cTn id="65" dur="500"/>
                                        <p:tgtEl>
                                          <p:spTgt spid="9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down)">
                                      <p:cBhvr>
                                        <p:cTn id="70" dur="500"/>
                                        <p:tgtEl>
                                          <p:spTgt spid="85"/>
                                        </p:tgtEl>
                                      </p:cBhvr>
                                    </p:animEffect>
                                  </p:childTnLst>
                                </p:cTn>
                              </p:par>
                              <p:par>
                                <p:cTn id="71" presetID="22" presetClass="entr" presetSubtype="4" fill="hold" nodeType="withEffect">
                                  <p:stCondLst>
                                    <p:cond delay="0"/>
                                  </p:stCondLst>
                                  <p:childTnLst>
                                    <p:set>
                                      <p:cBhvr>
                                        <p:cTn id="72" dur="1" fill="hold">
                                          <p:stCondLst>
                                            <p:cond delay="0"/>
                                          </p:stCondLst>
                                        </p:cTn>
                                        <p:tgtEl>
                                          <p:spTgt spid="98">
                                            <p:txEl>
                                              <p:pRg st="0" end="0"/>
                                            </p:txEl>
                                          </p:spTgt>
                                        </p:tgtEl>
                                        <p:attrNameLst>
                                          <p:attrName>style.visibility</p:attrName>
                                        </p:attrNameLst>
                                      </p:cBhvr>
                                      <p:to>
                                        <p:strVal val="visible"/>
                                      </p:to>
                                    </p:set>
                                    <p:animEffect transition="in" filter="wipe(down)">
                                      <p:cBhvr>
                                        <p:cTn id="73" dur="500"/>
                                        <p:tgtEl>
                                          <p:spTgt spid="98">
                                            <p:txEl>
                                              <p:pRg st="0" end="0"/>
                                            </p:tx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99"/>
                                        </p:tgtEl>
                                        <p:attrNameLst>
                                          <p:attrName>style.visibility</p:attrName>
                                        </p:attrNameLst>
                                      </p:cBhvr>
                                      <p:to>
                                        <p:strVal val="visible"/>
                                      </p:to>
                                    </p:set>
                                    <p:animEffect transition="in" filter="wipe(down)">
                                      <p:cBhvr>
                                        <p:cTn id="76" dur="500"/>
                                        <p:tgtEl>
                                          <p:spTgt spid="9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wipe(down)">
                                      <p:cBhvr>
                                        <p:cTn id="81" dur="500"/>
                                        <p:tgtEl>
                                          <p:spTgt spid="10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wipe(down)">
                                      <p:cBhvr>
                                        <p:cTn id="84" dur="500"/>
                                        <p:tgtEl>
                                          <p:spTgt spid="101"/>
                                        </p:tgtEl>
                                      </p:cBhvr>
                                    </p:animEffect>
                                  </p:childTnLst>
                                </p:cTn>
                              </p:par>
                              <p:par>
                                <p:cTn id="85" presetID="22" presetClass="entr" presetSubtype="4" fill="hold" nodeType="withEffect">
                                  <p:stCondLst>
                                    <p:cond delay="0"/>
                                  </p:stCondLst>
                                  <p:childTnLst>
                                    <p:set>
                                      <p:cBhvr>
                                        <p:cTn id="86" dur="1" fill="hold">
                                          <p:stCondLst>
                                            <p:cond delay="0"/>
                                          </p:stCondLst>
                                        </p:cTn>
                                        <p:tgtEl>
                                          <p:spTgt spid="102">
                                            <p:txEl>
                                              <p:pRg st="0" end="0"/>
                                            </p:txEl>
                                          </p:spTgt>
                                        </p:tgtEl>
                                        <p:attrNameLst>
                                          <p:attrName>style.visibility</p:attrName>
                                        </p:attrNameLst>
                                      </p:cBhvr>
                                      <p:to>
                                        <p:strVal val="visible"/>
                                      </p:to>
                                    </p:set>
                                    <p:animEffect transition="in" filter="wipe(down)">
                                      <p:cBhvr>
                                        <p:cTn id="87" dur="500"/>
                                        <p:tgtEl>
                                          <p:spTgt spid="10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down)">
                                      <p:cBhvr>
                                        <p:cTn id="92" dur="500"/>
                                        <p:tgtEl>
                                          <p:spTgt spid="38"/>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down)">
                                      <p:cBhvr>
                                        <p:cTn id="95" dur="500"/>
                                        <p:tgtEl>
                                          <p:spTgt spid="39"/>
                                        </p:tgtEl>
                                      </p:cBhvr>
                                    </p:animEffect>
                                  </p:childTnLst>
                                </p:cTn>
                              </p:par>
                              <p:par>
                                <p:cTn id="96" presetID="22" presetClass="entr" presetSubtype="4" fill="hold" nodeType="withEffect">
                                  <p:stCondLst>
                                    <p:cond delay="0"/>
                                  </p:stCondLst>
                                  <p:childTnLst>
                                    <p:set>
                                      <p:cBhvr>
                                        <p:cTn id="97" dur="1" fill="hold">
                                          <p:stCondLst>
                                            <p:cond delay="0"/>
                                          </p:stCondLst>
                                        </p:cTn>
                                        <p:tgtEl>
                                          <p:spTgt spid="40">
                                            <p:txEl>
                                              <p:pRg st="0" end="0"/>
                                            </p:txEl>
                                          </p:spTgt>
                                        </p:tgtEl>
                                        <p:attrNameLst>
                                          <p:attrName>style.visibility</p:attrName>
                                        </p:attrNameLst>
                                      </p:cBhvr>
                                      <p:to>
                                        <p:strVal val="visible"/>
                                      </p:to>
                                    </p:set>
                                    <p:animEffect transition="in" filter="wipe(down)">
                                      <p:cBhvr>
                                        <p:cTn id="98"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80" grpId="0" animBg="1"/>
      <p:bldP spid="81" grpId="0"/>
      <p:bldP spid="82" grpId="0" animBg="1"/>
      <p:bldP spid="83" grpId="0" animBg="1"/>
      <p:bldP spid="84" grpId="0" animBg="1"/>
      <p:bldP spid="85" grpId="0" animBg="1"/>
      <p:bldP spid="86" grpId="0" animBg="1"/>
      <p:bldP spid="88" grpId="0" animBg="1"/>
      <p:bldP spid="89" grpId="0" animBg="1"/>
      <p:bldP spid="90" grpId="0"/>
      <p:bldP spid="92" grpId="0" animBg="1"/>
      <p:bldP spid="95" grpId="0" animBg="1"/>
      <p:bldP spid="96" grpId="0" animBg="1"/>
      <p:bldP spid="99" grpId="0" animBg="1"/>
      <p:bldP spid="100" grpId="0" animBg="1"/>
      <p:bldP spid="101"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115147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89, 215</a:t>
            </a:r>
          </a:p>
        </p:txBody>
      </p:sp>
      <p:cxnSp>
        <p:nvCxnSpPr>
          <p:cNvPr id="10" name="Straight Connector 9">
            <a:extLst>
              <a:ext uri="{FF2B5EF4-FFF2-40B4-BE49-F238E27FC236}">
                <a16:creationId xmlns:a16="http://schemas.microsoft.com/office/drawing/2014/main" id="{9FF3478C-6635-A70C-8F91-5C24999BFB10}"/>
              </a:ext>
            </a:extLst>
          </p:cNvPr>
          <p:cNvCxnSpPr>
            <a:cxnSpLocks/>
          </p:cNvCxnSpPr>
          <p:nvPr/>
        </p:nvCxnSpPr>
        <p:spPr>
          <a:xfrm flipV="1">
            <a:off x="4714875" y="1819275"/>
            <a:ext cx="495300" cy="8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a:cxnSpLocks/>
          </p:cNvCxnSpPr>
          <p:nvPr/>
        </p:nvCxnSpPr>
        <p:spPr>
          <a:xfrm>
            <a:off x="7562088" y="1828038"/>
            <a:ext cx="353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8612358" y="3280104"/>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
        <p:nvSpPr>
          <p:cNvPr id="6" name="Rectangle 5">
            <a:extLst>
              <a:ext uri="{FF2B5EF4-FFF2-40B4-BE49-F238E27FC236}">
                <a16:creationId xmlns:a16="http://schemas.microsoft.com/office/drawing/2014/main" id="{CF8E9B21-0FA9-45CC-B81D-58D7FC6C6EE0}"/>
              </a:ext>
            </a:extLst>
          </p:cNvPr>
          <p:cNvSpPr/>
          <p:nvPr/>
        </p:nvSpPr>
        <p:spPr>
          <a:xfrm>
            <a:off x="6315689" y="1305832"/>
            <a:ext cx="885827" cy="5847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8A7761E9-C755-40D2-9726-8A8AD5EE9744}"/>
              </a:ext>
            </a:extLst>
          </p:cNvPr>
          <p:cNvSpPr txBox="1"/>
          <p:nvPr/>
        </p:nvSpPr>
        <p:spPr>
          <a:xfrm>
            <a:off x="6538913" y="1343204"/>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&gt; </a:t>
            </a:r>
          </a:p>
        </p:txBody>
      </p:sp>
      <p:sp>
        <p:nvSpPr>
          <p:cNvPr id="21" name="Rectangle 20">
            <a:extLst>
              <a:ext uri="{FF2B5EF4-FFF2-40B4-BE49-F238E27FC236}">
                <a16:creationId xmlns:a16="http://schemas.microsoft.com/office/drawing/2014/main" id="{397B4D71-62F1-4B7D-9DCA-44BF6AB775B2}"/>
              </a:ext>
            </a:extLst>
          </p:cNvPr>
          <p:cNvSpPr/>
          <p:nvPr/>
        </p:nvSpPr>
        <p:spPr>
          <a:xfrm>
            <a:off x="6315690" y="2673767"/>
            <a:ext cx="885827" cy="5847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3B20F375-4B73-4007-8CC4-6051D14AA36C}"/>
              </a:ext>
            </a:extLst>
          </p:cNvPr>
          <p:cNvSpPr txBox="1"/>
          <p:nvPr/>
        </p:nvSpPr>
        <p:spPr>
          <a:xfrm>
            <a:off x="6481350" y="2695329"/>
            <a:ext cx="664083"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&lt; </a:t>
            </a:r>
          </a:p>
        </p:txBody>
      </p:sp>
      <p:sp>
        <p:nvSpPr>
          <p:cNvPr id="24" name="Rectangle 23">
            <a:extLst>
              <a:ext uri="{FF2B5EF4-FFF2-40B4-BE49-F238E27FC236}">
                <a16:creationId xmlns:a16="http://schemas.microsoft.com/office/drawing/2014/main" id="{4E1F8467-61FD-4BEB-8AF7-CE9B090E35EE}"/>
              </a:ext>
            </a:extLst>
          </p:cNvPr>
          <p:cNvSpPr/>
          <p:nvPr/>
        </p:nvSpPr>
        <p:spPr>
          <a:xfrm>
            <a:off x="6394923" y="4170854"/>
            <a:ext cx="885827" cy="5847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BF92AF6B-4EB1-47DB-9C8B-97B387ECB314}"/>
              </a:ext>
            </a:extLst>
          </p:cNvPr>
          <p:cNvSpPr txBox="1"/>
          <p:nvPr/>
        </p:nvSpPr>
        <p:spPr>
          <a:xfrm>
            <a:off x="6645323" y="4149149"/>
            <a:ext cx="664083"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90034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2000250" y="1665874"/>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3048000" y="4094749"/>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699326" y="327381"/>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213032" y="2278856"/>
            <a:ext cx="7936992" cy="584775"/>
          </a:xfrm>
          <a:prstGeom prst="rect">
            <a:avLst/>
          </a:prstGeom>
          <a:noFill/>
        </p:spPr>
        <p:txBody>
          <a:bodyPr wrap="square" rtlCol="0">
            <a:spAutoFit/>
          </a:bodyPr>
          <a:lstStyle/>
          <a:p>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11:</a:t>
            </a:r>
            <a:r>
              <a:rPr lang="en-US" sz="3200" dirty="0">
                <a:solidFill>
                  <a:srgbClr val="FF0000"/>
                </a:solidFill>
                <a:latin typeface="Times New Roman" panose="02020603050405020304" pitchFamily="18" charset="0"/>
                <a:cs typeface="Times New Roman" panose="02020603050405020304" pitchFamily="18" charset="0"/>
              </a:rPr>
              <a:t> So </a:t>
            </a:r>
            <a:r>
              <a:rPr lang="en-US" sz="3200" dirty="0" err="1">
                <a:solidFill>
                  <a:srgbClr val="FF0000"/>
                </a:solidFill>
                <a:latin typeface="Times New Roman" panose="02020603050405020304" pitchFamily="18" charset="0"/>
                <a:cs typeface="Times New Roman" panose="02020603050405020304" pitchFamily="18" charset="0"/>
              </a:rPr>
              <a:t>sánh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5232522" y="1469726"/>
            <a:ext cx="1949006"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Toán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16126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9685">
            <a:off x="7947230" y="902831"/>
            <a:ext cx="1017539" cy="896707"/>
          </a:xfrm>
          <a:custGeom>
            <a:avLst/>
            <a:gdLst/>
            <a:ahLst/>
            <a:cxnLst/>
            <a:rect l="l" t="t" r="r" b="b"/>
            <a:pathLst>
              <a:path w="1526309" h="1345060">
                <a:moveTo>
                  <a:pt x="0" y="0"/>
                </a:moveTo>
                <a:lnTo>
                  <a:pt x="1526309" y="0"/>
                </a:lnTo>
                <a:lnTo>
                  <a:pt x="1526309" y="1345060"/>
                </a:lnTo>
                <a:lnTo>
                  <a:pt x="0" y="1345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98455">
            <a:off x="3608211" y="161588"/>
            <a:ext cx="1103436" cy="1309716"/>
          </a:xfrm>
          <a:custGeom>
            <a:avLst/>
            <a:gdLst/>
            <a:ahLst/>
            <a:cxnLst/>
            <a:rect l="l" t="t" r="r" b="b"/>
            <a:pathLst>
              <a:path w="1655154" h="1964574">
                <a:moveTo>
                  <a:pt x="0" y="0"/>
                </a:moveTo>
                <a:lnTo>
                  <a:pt x="1655154" y="0"/>
                </a:lnTo>
                <a:lnTo>
                  <a:pt x="1655154" y="1964574"/>
                </a:lnTo>
                <a:lnTo>
                  <a:pt x="0" y="1964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50158" y="3837223"/>
            <a:ext cx="1413185" cy="1413185"/>
          </a:xfrm>
          <a:custGeom>
            <a:avLst/>
            <a:gdLst/>
            <a:ahLst/>
            <a:cxnLst/>
            <a:rect l="l" t="t" r="r" b="b"/>
            <a:pathLst>
              <a:path w="2119778" h="2119778">
                <a:moveTo>
                  <a:pt x="0" y="0"/>
                </a:moveTo>
                <a:lnTo>
                  <a:pt x="2119778" y="0"/>
                </a:lnTo>
                <a:lnTo>
                  <a:pt x="2119778" y="2119779"/>
                </a:lnTo>
                <a:lnTo>
                  <a:pt x="0" y="2119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2270" y="816445"/>
            <a:ext cx="1082276" cy="1374319"/>
          </a:xfrm>
          <a:custGeom>
            <a:avLst/>
            <a:gdLst/>
            <a:ahLst/>
            <a:cxnLst/>
            <a:rect l="l" t="t" r="r" b="b"/>
            <a:pathLst>
              <a:path w="1623414" h="2061478">
                <a:moveTo>
                  <a:pt x="0" y="0"/>
                </a:moveTo>
                <a:lnTo>
                  <a:pt x="1623415" y="0"/>
                </a:lnTo>
                <a:lnTo>
                  <a:pt x="1623415" y="2061479"/>
                </a:lnTo>
                <a:lnTo>
                  <a:pt x="0" y="2061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55856">
            <a:off x="921391" y="6050454"/>
            <a:ext cx="1341749" cy="1049918"/>
          </a:xfrm>
          <a:custGeom>
            <a:avLst/>
            <a:gdLst/>
            <a:ahLst/>
            <a:cxnLst/>
            <a:rect l="l" t="t" r="r" b="b"/>
            <a:pathLst>
              <a:path w="2012623" h="1574877">
                <a:moveTo>
                  <a:pt x="0" y="0"/>
                </a:moveTo>
                <a:lnTo>
                  <a:pt x="2012622" y="0"/>
                </a:lnTo>
                <a:lnTo>
                  <a:pt x="2012622" y="1574877"/>
                </a:lnTo>
                <a:lnTo>
                  <a:pt x="0" y="15748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49867" y="5018149"/>
            <a:ext cx="1956187" cy="1797247"/>
          </a:xfrm>
          <a:custGeom>
            <a:avLst/>
            <a:gdLst/>
            <a:ahLst/>
            <a:cxnLst/>
            <a:rect l="l" t="t" r="r" b="b"/>
            <a:pathLst>
              <a:path w="2934280" h="2695870">
                <a:moveTo>
                  <a:pt x="0" y="0"/>
                </a:moveTo>
                <a:lnTo>
                  <a:pt x="2934280" y="0"/>
                </a:lnTo>
                <a:lnTo>
                  <a:pt x="2934280" y="2695870"/>
                </a:lnTo>
                <a:lnTo>
                  <a:pt x="0" y="2695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376195" y="415056"/>
            <a:ext cx="1439611" cy="1470867"/>
          </a:xfrm>
          <a:custGeom>
            <a:avLst/>
            <a:gdLst/>
            <a:ahLst/>
            <a:cxnLst/>
            <a:rect l="l" t="t" r="r" b="b"/>
            <a:pathLst>
              <a:path w="2159416" h="2206300">
                <a:moveTo>
                  <a:pt x="0" y="0"/>
                </a:moveTo>
                <a:lnTo>
                  <a:pt x="2159416" y="0"/>
                </a:lnTo>
                <a:lnTo>
                  <a:pt x="2159416" y="2206300"/>
                </a:lnTo>
                <a:lnTo>
                  <a:pt x="0" y="2206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693547" y="1885923"/>
            <a:ext cx="3174203" cy="4685171"/>
          </a:xfrm>
          <a:custGeom>
            <a:avLst/>
            <a:gdLst/>
            <a:ahLst/>
            <a:cxnLst/>
            <a:rect l="l" t="t" r="r" b="b"/>
            <a:pathLst>
              <a:path w="4761305" h="7027756">
                <a:moveTo>
                  <a:pt x="0" y="0"/>
                </a:moveTo>
                <a:lnTo>
                  <a:pt x="4761305" y="0"/>
                </a:lnTo>
                <a:lnTo>
                  <a:pt x="4761305" y="7027756"/>
                </a:lnTo>
                <a:lnTo>
                  <a:pt x="0" y="702775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606345" y="2091700"/>
            <a:ext cx="3159495" cy="4657733"/>
          </a:xfrm>
          <a:custGeom>
            <a:avLst/>
            <a:gdLst/>
            <a:ahLst/>
            <a:cxnLst/>
            <a:rect l="l" t="t" r="r" b="b"/>
            <a:pathLst>
              <a:path w="4739243" h="6986600">
                <a:moveTo>
                  <a:pt x="0" y="0"/>
                </a:moveTo>
                <a:lnTo>
                  <a:pt x="4739243" y="0"/>
                </a:lnTo>
                <a:lnTo>
                  <a:pt x="4739243" y="6986599"/>
                </a:lnTo>
                <a:lnTo>
                  <a:pt x="0" y="6986599"/>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801F5AF-6456-8DAF-8B23-929FF506E5C6}"/>
              </a:ext>
            </a:extLst>
          </p:cNvPr>
          <p:cNvPicPr>
            <a:picLocks noChangeAspect="1"/>
          </p:cNvPicPr>
          <p:nvPr/>
        </p:nvPicPr>
        <p:blipFill>
          <a:blip r:embed="rId18"/>
          <a:stretch>
            <a:fillRect/>
          </a:stretch>
        </p:blipFill>
        <p:spPr>
          <a:xfrm>
            <a:off x="620467" y="1228153"/>
            <a:ext cx="5285690" cy="440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774184" y="3525252"/>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4E21101-573B-E62B-84C5-7DB676880A8B}"/>
              </a:ext>
            </a:extLst>
          </p:cNvPr>
          <p:cNvSpPr/>
          <p:nvPr/>
        </p:nvSpPr>
        <p:spPr>
          <a:xfrm>
            <a:off x="6562953" y="1742983"/>
            <a:ext cx="2991576" cy="120468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002060"/>
                </a:solidFill>
                <a:latin typeface="Calibri" panose="020F0502020204030204"/>
              </a:rPr>
              <a:t>36,92</a:t>
            </a: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3EE6AF-91ED-9A54-423B-C128781DDF55}"/>
              </a:ext>
            </a:extLst>
          </p:cNvPr>
          <p:cNvSpPr txBox="1"/>
          <p:nvPr/>
        </p:nvSpPr>
        <p:spPr>
          <a:xfrm>
            <a:off x="5006423" y="496014"/>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libri" panose="020F0502020204030204"/>
              </a:rPr>
              <a:t>Viết</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số</a:t>
            </a:r>
            <a:r>
              <a:rPr lang="en-US" sz="3600" b="1" noProof="0" dirty="0">
                <a:solidFill>
                  <a:prstClr val="black"/>
                </a:solidFill>
                <a:latin typeface="Calibri" panose="020F0502020204030204"/>
              </a:rPr>
              <a:t>: Ba </a:t>
            </a:r>
            <a:r>
              <a:rPr lang="en-US" sz="3600" b="1" noProof="0" dirty="0" err="1">
                <a:solidFill>
                  <a:prstClr val="black"/>
                </a:solidFill>
                <a:latin typeface="Calibri" panose="020F0502020204030204"/>
              </a:rPr>
              <a:t>mươi</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sáu</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phẩy</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chín</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mươi</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hai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 L -1 0 " pathEditMode="relative" rAng="0" ptsTypes="AA">
                                      <p:cBhvr>
                                        <p:cTn id="23" dur="4000" fill="hold"/>
                                        <p:tgtEl>
                                          <p:spTgt spid="8"/>
                                        </p:tgtEl>
                                        <p:attrNameLst>
                                          <p:attrName>ppt_x</p:attrName>
                                          <p:attrName>ppt_y</p:attrName>
                                        </p:attrNameLst>
                                      </p:cBhvr>
                                      <p:rCtr x="-50000" y="0"/>
                                    </p:animMotion>
                                  </p:childTnLst>
                                </p:cTn>
                              </p:par>
                              <p:par>
                                <p:cTn id="24" presetID="42" presetClass="path" presetSubtype="0" accel="50000" decel="50000" fill="hold" nodeType="withEffect">
                                  <p:stCondLst>
                                    <p:cond delay="0"/>
                                  </p:stCondLst>
                                  <p:childTnLst>
                                    <p:animMotion origin="layout" path="M 1.45833E-6 -2.59259E-6 L -1.15026 0.00718 " pathEditMode="relative" rAng="0" ptsTypes="AA">
                                      <p:cBhvr>
                                        <p:cTn id="25" dur="4000" fill="hold"/>
                                        <p:tgtEl>
                                          <p:spTgt spid="13"/>
                                        </p:tgtEl>
                                        <p:attrNameLst>
                                          <p:attrName>ppt_x</p:attrName>
                                          <p:attrName>ppt_y</p:attrName>
                                        </p:attrNameLst>
                                      </p:cBhvr>
                                      <p:rCtr x="-57513" y="347"/>
                                    </p:animMotion>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4E21101-573B-E62B-84C5-7DB676880A8B}"/>
              </a:ext>
            </a:extLst>
          </p:cNvPr>
          <p:cNvSpPr/>
          <p:nvPr/>
        </p:nvSpPr>
        <p:spPr>
          <a:xfrm>
            <a:off x="6692490" y="2059297"/>
            <a:ext cx="3040428" cy="120468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002060"/>
                </a:solidFill>
                <a:latin typeface="Calibri" panose="020F0502020204030204"/>
              </a:rPr>
              <a:t>2,8</a:t>
            </a: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3EE6AF-91ED-9A54-423B-C128781DDF55}"/>
                  </a:ext>
                </a:extLst>
              </p:cNvPr>
              <p:cNvSpPr txBox="1"/>
              <p:nvPr/>
            </p:nvSpPr>
            <p:spPr>
              <a:xfrm>
                <a:off x="4781295" y="290247"/>
                <a:ext cx="7410705" cy="1478803"/>
              </a:xfrm>
              <a:prstGeom prst="rect">
                <a:avLst/>
              </a:prstGeom>
              <a:noFill/>
            </p:spPr>
            <p:txBody>
              <a:bodyPr wrap="square" rtlCol="0">
                <a:spAutoFit/>
              </a:bodyPr>
              <a:lstStyle/>
              <a:p>
                <a:pPr lvl="0" algn="ctr"/>
                <a:r>
                  <a:rPr lang="en-US" sz="3600" b="1" dirty="0">
                    <a:solidFill>
                      <a:prstClr val="black"/>
                    </a:solidFill>
                  </a:rPr>
                  <a:t>Chuyển </a:t>
                </a:r>
                <a:r>
                  <a:rPr lang="en-US" sz="3600" b="1" dirty="0" err="1">
                    <a:solidFill>
                      <a:prstClr val="black"/>
                    </a:solidFill>
                  </a:rPr>
                  <a:t>phân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14:m>
                  <m:oMath xmlns:m="http://schemas.openxmlformats.org/officeDocument/2006/math">
                    <m:f>
                      <m:fPr>
                        <m:ctrlPr>
                          <a:rPr lang="en-US" sz="3600" b="1" i="1" smtClean="0">
                            <a:solidFill>
                              <a:prstClr val="black"/>
                            </a:solidFill>
                            <a:latin typeface="Cambria Math" panose="02040503050406030204" pitchFamily="18" charset="0"/>
                          </a:rPr>
                        </m:ctrlPr>
                      </m:fPr>
                      <m:num>
                        <m:r>
                          <a:rPr lang="en-US" sz="3600" b="1" i="1" smtClean="0">
                            <a:solidFill>
                              <a:prstClr val="black"/>
                            </a:solidFill>
                            <a:latin typeface="Cambria Math" panose="02040503050406030204" pitchFamily="18" charset="0"/>
                          </a:rPr>
                          <m:t>𝟐𝟖</m:t>
                        </m:r>
                      </m:num>
                      <m:den>
                        <m:r>
                          <a:rPr lang="en-US" sz="3600" b="1" i="1" smtClean="0">
                            <a:solidFill>
                              <a:prstClr val="black"/>
                            </a:solidFill>
                            <a:latin typeface="Cambria Math" panose="02040503050406030204" pitchFamily="18" charset="0"/>
                          </a:rPr>
                          <m:t>𝟏𝟎</m:t>
                        </m:r>
                      </m:den>
                    </m:f>
                  </m:oMath>
                </a14:m>
                <a:r>
                  <a:rPr lang="en-US" sz="3600" b="1" dirty="0">
                    <a:solidFill>
                      <a:prstClr val="black"/>
                    </a:solidFill>
                  </a:rPr>
                  <a:t> </a:t>
                </a:r>
                <a:r>
                  <a:rPr lang="en-US" sz="3600" b="1" dirty="0" err="1">
                    <a:solidFill>
                      <a:prstClr val="black"/>
                    </a:solidFill>
                  </a:rPr>
                  <a:t>thành</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phập</a:t>
                </a:r>
                <a:r>
                  <a:rPr lang="en-US" sz="3600" b="1" dirty="0">
                    <a:solidFill>
                      <a:prstClr val="black"/>
                    </a:solidFill>
                  </a:rPr>
                  <a:t> </a:t>
                </a:r>
                <a:r>
                  <a:rPr lang="en-US" sz="3600" b="1" dirty="0" err="1">
                    <a:solidFill>
                      <a:prstClr val="black"/>
                    </a:solidFill>
                  </a:rPr>
                  <a:t>phân</a:t>
                </a:r>
                <a:endParaRPr lang="en-US" sz="3600" b="1" dirty="0">
                  <a:solidFill>
                    <a:prstClr val="black"/>
                  </a:solidFill>
                </a:endParaRPr>
              </a:p>
            </p:txBody>
          </p:sp>
        </mc:Choice>
        <mc:Fallback xmlns="">
          <p:sp>
            <p:nvSpPr>
              <p:cNvPr id="17" name="TextBox 16">
                <a:extLst>
                  <a:ext uri="{FF2B5EF4-FFF2-40B4-BE49-F238E27FC236}">
                    <a16:creationId xmlns:a16="http://schemas.microsoft.com/office/drawing/2014/main" id="{CB3EE6AF-91ED-9A54-423B-C128781DDF55}"/>
                  </a:ext>
                </a:extLst>
              </p:cNvPr>
              <p:cNvSpPr txBox="1">
                <a:spLocks noRot="1" noChangeAspect="1" noMove="1" noResize="1" noEditPoints="1" noAdjustHandles="1" noChangeArrowheads="1" noChangeShapeType="1" noTextEdit="1"/>
              </p:cNvSpPr>
              <p:nvPr/>
            </p:nvSpPr>
            <p:spPr>
              <a:xfrm>
                <a:off x="4781295" y="290247"/>
                <a:ext cx="7410705" cy="1478803"/>
              </a:xfrm>
              <a:prstGeom prst="rect">
                <a:avLst/>
              </a:prstGeom>
              <a:blipFill>
                <a:blip r:embed="rId6"/>
                <a:stretch>
                  <a:fillRect b="-12810"/>
                </a:stretch>
              </a:blipFill>
            </p:spPr>
            <p:txBody>
              <a:bodyPr/>
              <a:lstStyle/>
              <a:p>
                <a:r>
                  <a:rPr lang="en-US">
                    <a:noFill/>
                  </a:rPr>
                  <a:t> </a:t>
                </a:r>
              </a:p>
            </p:txBody>
          </p:sp>
        </mc:Fallback>
      </mc:AlternateContent>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par>
                                <p:cTn id="27" presetID="4" presetClass="exit" presetSubtype="32" fill="hold" nodeType="withEffect">
                                  <p:stCondLst>
                                    <p:cond delay="0"/>
                                  </p:stCondLst>
                                  <p:childTnLst>
                                    <p:animEffect transition="out" filter="box(out)">
                                      <p:cBhvr>
                                        <p:cTn id="28" dur="2000"/>
                                        <p:tgtEl>
                                          <p:spTgt spid="18"/>
                                        </p:tgtEl>
                                      </p:cBhvr>
                                    </p:animEffect>
                                    <p:set>
                                      <p:cBhvr>
                                        <p:cTn id="29"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4E21101-573B-E62B-84C5-7DB676880A8B}"/>
              </a:ext>
            </a:extLst>
          </p:cNvPr>
          <p:cNvSpPr/>
          <p:nvPr/>
        </p:nvSpPr>
        <p:spPr>
          <a:xfrm>
            <a:off x="6711781" y="1754818"/>
            <a:ext cx="3017568" cy="120468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002060"/>
                </a:solidFill>
                <a:latin typeface="Calibri" panose="020F0502020204030204"/>
              </a:rPr>
              <a:t>324</a:t>
            </a:r>
            <a:endPar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707886"/>
          </a:xfrm>
          <a:prstGeom prst="rect">
            <a:avLst/>
          </a:prstGeom>
          <a:noFill/>
        </p:spPr>
        <p:txBody>
          <a:bodyPr wrap="square" rtlCol="0">
            <a:spAutoFit/>
          </a:bodyPr>
          <a:lstStyle/>
          <a:p>
            <a:pPr lvl="0" algn="ctr"/>
            <a:r>
              <a:rPr lang="en-US" sz="4000" b="1" dirty="0" err="1">
                <a:solidFill>
                  <a:prstClr val="black"/>
                </a:solidFill>
              </a:rPr>
              <a:t>Phần</a:t>
            </a:r>
            <a:r>
              <a:rPr lang="en-US" sz="4000" b="1" dirty="0">
                <a:solidFill>
                  <a:prstClr val="black"/>
                </a:solidFill>
              </a:rPr>
              <a:t> </a:t>
            </a:r>
            <a:r>
              <a:rPr lang="en-US" sz="4000" b="1" dirty="0" err="1">
                <a:solidFill>
                  <a:prstClr val="black"/>
                </a:solidFill>
              </a:rPr>
              <a:t>nguyên</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số</a:t>
            </a:r>
            <a:r>
              <a:rPr lang="en-US" sz="4000" b="1" dirty="0">
                <a:solidFill>
                  <a:prstClr val="black"/>
                </a:solidFill>
              </a:rPr>
              <a:t> 324, 156 </a:t>
            </a:r>
            <a:r>
              <a:rPr lang="en-US" sz="4000" b="1" dirty="0" err="1">
                <a:solidFill>
                  <a:prstClr val="black"/>
                </a:solidFill>
              </a:rPr>
              <a:t>là</a:t>
            </a:r>
            <a:r>
              <a:rPr lang="en-US" sz="4000" b="1" dirty="0">
                <a:solidFill>
                  <a:prstClr val="black"/>
                </a:solidFill>
              </a:rPr>
              <a:t> </a:t>
            </a: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par>
                                <p:cTn id="27" presetID="3" presetClass="exit" presetSubtype="10" fill="hold" nodeType="withEffect">
                                  <p:stCondLst>
                                    <p:cond delay="0"/>
                                  </p:stCondLst>
                                  <p:childTnLst>
                                    <p:animEffect transition="out" filter="blinds(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2049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 đồ hành chính 64 tỉnh thành Việt Nam - Bán Bản Đồ Việt Nam Thế Giới Khổ  Lớn">
            <a:extLst>
              <a:ext uri="{FF2B5EF4-FFF2-40B4-BE49-F238E27FC236}">
                <a16:creationId xmlns:a16="http://schemas.microsoft.com/office/drawing/2014/main" id="{26D71CE1-8481-4994-8255-1D58EC8E2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4" y="21532"/>
            <a:ext cx="6777925" cy="6555783"/>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E086C7B8-3658-4FD1-8385-CAFD9522D241}"/>
              </a:ext>
            </a:extLst>
          </p:cNvPr>
          <p:cNvSpPr/>
          <p:nvPr/>
        </p:nvSpPr>
        <p:spPr>
          <a:xfrm>
            <a:off x="2335002" y="652980"/>
            <a:ext cx="914399"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6" name="Graphic 5" descr="Arrow Slight curve">
            <a:extLst>
              <a:ext uri="{FF2B5EF4-FFF2-40B4-BE49-F238E27FC236}">
                <a16:creationId xmlns:a16="http://schemas.microsoft.com/office/drawing/2014/main" id="{949709AA-96A9-4502-86EE-4FB66AA9E1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35084" y="817535"/>
            <a:ext cx="2048359" cy="914400"/>
          </a:xfrm>
          <a:prstGeom prst="rect">
            <a:avLst/>
          </a:prstGeom>
        </p:spPr>
      </p:pic>
      <p:pic>
        <p:nvPicPr>
          <p:cNvPr id="2" name="5903549421105">
            <a:hlinkClick r:id="" action="ppaction://media"/>
            <a:extLst>
              <a:ext uri="{FF2B5EF4-FFF2-40B4-BE49-F238E27FC236}">
                <a16:creationId xmlns:a16="http://schemas.microsoft.com/office/drawing/2014/main" id="{0332902E-D6C6-407A-AE67-BC6CA306E98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83442" y="0"/>
            <a:ext cx="7006957" cy="6438900"/>
          </a:xfrm>
          <a:prstGeom prst="rect">
            <a:avLst/>
          </a:prstGeom>
        </p:spPr>
      </p:pic>
      <p:pic>
        <p:nvPicPr>
          <p:cNvPr id="3" name="Picture 2">
            <a:extLst>
              <a:ext uri="{FF2B5EF4-FFF2-40B4-BE49-F238E27FC236}">
                <a16:creationId xmlns:a16="http://schemas.microsoft.com/office/drawing/2014/main" id="{7CAEB8F4-2A74-411E-9B2E-186BFE8DEF30}"/>
              </a:ext>
            </a:extLst>
          </p:cNvPr>
          <p:cNvPicPr>
            <a:picLocks noChangeAspect="1"/>
          </p:cNvPicPr>
          <p:nvPr/>
        </p:nvPicPr>
        <p:blipFill>
          <a:blip r:embed="rId12"/>
          <a:stretch>
            <a:fillRect/>
          </a:stretch>
        </p:blipFill>
        <p:spPr>
          <a:xfrm>
            <a:off x="5068526" y="0"/>
            <a:ext cx="3346603" cy="1938853"/>
          </a:xfrm>
          <a:prstGeom prst="rect">
            <a:avLst/>
          </a:prstGeom>
        </p:spPr>
      </p:pic>
      <p:pic>
        <p:nvPicPr>
          <p:cNvPr id="5" name="5903549544942">
            <a:hlinkClick r:id="" action="ppaction://media"/>
            <a:extLst>
              <a:ext uri="{FF2B5EF4-FFF2-40B4-BE49-F238E27FC236}">
                <a16:creationId xmlns:a16="http://schemas.microsoft.com/office/drawing/2014/main" id="{BE50E69A-EA8A-4BFA-8E91-544FBCBC183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083441" y="43295"/>
            <a:ext cx="7123473" cy="6858000"/>
          </a:xfrm>
          <a:prstGeom prst="rect">
            <a:avLst/>
          </a:prstGeom>
        </p:spPr>
      </p:pic>
      <p:pic>
        <p:nvPicPr>
          <p:cNvPr id="9" name="Graphic 8" descr="Arrow Slight curve">
            <a:extLst>
              <a:ext uri="{FF2B5EF4-FFF2-40B4-BE49-F238E27FC236}">
                <a16:creationId xmlns:a16="http://schemas.microsoft.com/office/drawing/2014/main" id="{6C779770-9835-488D-9667-CD7CB91DB1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270408">
            <a:off x="3288256" y="4767906"/>
            <a:ext cx="2950674" cy="914400"/>
          </a:xfrm>
          <a:prstGeom prst="rect">
            <a:avLst/>
          </a:prstGeom>
        </p:spPr>
      </p:pic>
      <p:pic>
        <p:nvPicPr>
          <p:cNvPr id="8" name="Picture 7">
            <a:extLst>
              <a:ext uri="{FF2B5EF4-FFF2-40B4-BE49-F238E27FC236}">
                <a16:creationId xmlns:a16="http://schemas.microsoft.com/office/drawing/2014/main" id="{857472B8-FACB-43EA-901C-61B8F2B2C3D6}"/>
              </a:ext>
            </a:extLst>
          </p:cNvPr>
          <p:cNvPicPr>
            <a:picLocks noChangeAspect="1"/>
          </p:cNvPicPr>
          <p:nvPr/>
        </p:nvPicPr>
        <p:blipFill>
          <a:blip r:embed="rId14"/>
          <a:stretch>
            <a:fillRect/>
          </a:stretch>
        </p:blipFill>
        <p:spPr>
          <a:xfrm>
            <a:off x="6043313" y="2778508"/>
            <a:ext cx="3050000" cy="2095165"/>
          </a:xfrm>
          <a:prstGeom prst="rect">
            <a:avLst/>
          </a:prstGeom>
        </p:spPr>
      </p:pic>
      <p:pic>
        <p:nvPicPr>
          <p:cNvPr id="11" name="Graphic 10" descr="Arrow Slight curve">
            <a:extLst>
              <a:ext uri="{FF2B5EF4-FFF2-40B4-BE49-F238E27FC236}">
                <a16:creationId xmlns:a16="http://schemas.microsoft.com/office/drawing/2014/main" id="{2DF794A9-DC3A-41A4-B407-69B5D3013B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6386">
            <a:off x="2155290" y="5913888"/>
            <a:ext cx="3052569" cy="769940"/>
          </a:xfrm>
          <a:prstGeom prst="rect">
            <a:avLst/>
          </a:prstGeom>
        </p:spPr>
      </p:pic>
      <p:pic>
        <p:nvPicPr>
          <p:cNvPr id="10" name="5903549487307">
            <a:hlinkClick r:id="" action="ppaction://media"/>
            <a:extLst>
              <a:ext uri="{FF2B5EF4-FFF2-40B4-BE49-F238E27FC236}">
                <a16:creationId xmlns:a16="http://schemas.microsoft.com/office/drawing/2014/main" id="{E99D3EDB-D9B0-4E76-9347-CD2FF8D3FE3F}"/>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5098445" y="-80525"/>
            <a:ext cx="7082211" cy="6858000"/>
          </a:xfrm>
          <a:prstGeom prst="rect">
            <a:avLst/>
          </a:prstGeom>
        </p:spPr>
      </p:pic>
      <p:pic>
        <p:nvPicPr>
          <p:cNvPr id="12" name="Picture 11">
            <a:extLst>
              <a:ext uri="{FF2B5EF4-FFF2-40B4-BE49-F238E27FC236}">
                <a16:creationId xmlns:a16="http://schemas.microsoft.com/office/drawing/2014/main" id="{399969D5-076E-4ADE-9A8D-A1CAB1229731}"/>
              </a:ext>
            </a:extLst>
          </p:cNvPr>
          <p:cNvPicPr>
            <a:picLocks noChangeAspect="1"/>
          </p:cNvPicPr>
          <p:nvPr/>
        </p:nvPicPr>
        <p:blipFill>
          <a:blip r:embed="rId16"/>
          <a:stretch>
            <a:fillRect/>
          </a:stretch>
        </p:blipFill>
        <p:spPr>
          <a:xfrm>
            <a:off x="5871338" y="4886853"/>
            <a:ext cx="3050000" cy="1959830"/>
          </a:xfrm>
          <a:prstGeom prst="rect">
            <a:avLst/>
          </a:prstGeom>
        </p:spPr>
      </p:pic>
    </p:spTree>
    <p:extLst>
      <p:ext uri="{BB962C8B-B14F-4D97-AF65-F5344CB8AC3E}">
        <p14:creationId xmlns:p14="http://schemas.microsoft.com/office/powerpoint/2010/main" val="232758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3" presetClass="exit" presetSubtype="10" fill="hold" nodeType="with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 presetClass="mediacall" presetSubtype="0" fill="hold" nodeType="withEffect">
                                  <p:stCondLst>
                                    <p:cond delay="0"/>
                                  </p:stCondLst>
                                  <p:childTnLst>
                                    <p:cmd type="call" cmd="togglePause">
                                      <p:cBhvr>
                                        <p:cTn id="37" dur="1" fill="hold"/>
                                        <p:tgtEl>
                                          <p:spTgt spid="5"/>
                                        </p:tgtEl>
                                      </p:cBhvr>
                                    </p:cmd>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5"/>
                                        </p:tgtEl>
                                      </p:cBhvr>
                                    </p:animEffect>
                                    <p:set>
                                      <p:cBhvr>
                                        <p:cTn id="42" dur="1" fill="hold">
                                          <p:stCondLst>
                                            <p:cond delay="499"/>
                                          </p:stCondLst>
                                        </p:cTn>
                                        <p:tgtEl>
                                          <p:spTgt spid="5"/>
                                        </p:tgtEl>
                                        <p:attrNameLst>
                                          <p:attrName>style.visibility</p:attrName>
                                        </p:attrNameLst>
                                      </p:cBhvr>
                                      <p:to>
                                        <p:strVal val="hidden"/>
                                      </p:to>
                                    </p:set>
                                    <p:cmd type="call" cmd="stop">
                                      <p:cBhvr>
                                        <p:cTn id="43" dur="1">
                                          <p:stCondLst>
                                            <p:cond delay="499"/>
                                          </p:stCondLst>
                                        </p:cTn>
                                        <p:tgtEl>
                                          <p:spTgt spid="5"/>
                                        </p:tgtEl>
                                      </p:cBhvr>
                                    </p:cmd>
                                  </p:childTnLst>
                                </p:cTn>
                              </p:par>
                              <p:par>
                                <p:cTn id="44" presetID="6"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3" presetClass="exit" presetSubtype="10" fill="hold" nodeType="withEffect">
                                  <p:stCondLst>
                                    <p:cond delay="0"/>
                                  </p:stCondLst>
                                  <p:childTnLst>
                                    <p:animEffect transition="out" filter="blinds(horizontal)">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2" presetClass="mediacall" presetSubtype="0" fill="hold" nodeType="withEffect">
                                  <p:stCondLst>
                                    <p:cond delay="0"/>
                                  </p:stCondLst>
                                  <p:childTnLst>
                                    <p:cmd type="call" cmd="togglePause">
                                      <p:cBhvr>
                                        <p:cTn id="56" dur="1" fill="hold"/>
                                        <p:tgtEl>
                                          <p:spTgt spid="10"/>
                                        </p:tgtEl>
                                      </p:cBhvr>
                                    </p:cmd>
                                  </p:childTnLst>
                                </p:cTn>
                              </p:par>
                              <p:par>
                                <p:cTn id="57" presetID="22" presetClass="entr" presetSubtype="4"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500"/>
                                        <p:tgtEl>
                                          <p:spTgt spid="10"/>
                                        </p:tgtEl>
                                      </p:cBhvr>
                                    </p:animEffect>
                                    <p:set>
                                      <p:cBhvr>
                                        <p:cTn id="64" dur="1" fill="hold">
                                          <p:stCondLst>
                                            <p:cond delay="499"/>
                                          </p:stCondLst>
                                        </p:cTn>
                                        <p:tgtEl>
                                          <p:spTgt spid="10"/>
                                        </p:tgtEl>
                                        <p:attrNameLst>
                                          <p:attrName>style.visibility</p:attrName>
                                        </p:attrNameLst>
                                      </p:cBhvr>
                                      <p:to>
                                        <p:strVal val="hidden"/>
                                      </p:to>
                                    </p:set>
                                    <p:cmd type="call" cmd="stop">
                                      <p:cBhvr>
                                        <p:cTn id="65" dur="1">
                                          <p:stCondLst>
                                            <p:cond delay="499"/>
                                          </p:stCondLst>
                                        </p:cTn>
                                        <p:tgtEl>
                                          <p:spTgt spid="10"/>
                                        </p:tgtEl>
                                      </p:cBhvr>
                                    </p:cmd>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par>
                                <p:cTn id="72" presetID="16" presetClass="entr" presetSubtype="21"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fill="hold" display="0">
                  <p:stCondLst>
                    <p:cond delay="indefinite"/>
                  </p:stCondLst>
                </p:cTn>
                <p:tgtEl>
                  <p:spTgt spid="2"/>
                </p:tgtEl>
              </p:cMediaNode>
            </p:video>
            <p:video>
              <p:cMediaNode vol="80000">
                <p:cTn id="76" fill="hold" display="0">
                  <p:stCondLst>
                    <p:cond delay="indefinite"/>
                  </p:stCondLst>
                </p:cTn>
                <p:tgtEl>
                  <p:spTgt spid="5"/>
                </p:tgtEl>
              </p:cMediaNode>
            </p:video>
            <p:video>
              <p:cMediaNode vol="69697">
                <p:cTn id="77" fill="hold" display="0">
                  <p:stCondLst>
                    <p:cond delay="indefinite"/>
                  </p:stCondLst>
                </p:cTn>
                <p:tgtEl>
                  <p:spTgt spid="10"/>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8"/>
            <a:ext cx="3724275" cy="3275201"/>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327469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3217544"/>
          </a:xfrm>
          <a:prstGeom prst="rect">
            <a:avLst/>
          </a:prstGeom>
        </p:spPr>
      </p:pic>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362325" y="787545"/>
            <a:ext cx="5562600" cy="1141338"/>
          </a:xfrm>
          <a:prstGeom prst="rect">
            <a:avLst/>
          </a:prstGeom>
          <a:noFill/>
        </p:spPr>
        <p:txBody>
          <a:bodyPr wrap="square" rtlCol="0">
            <a:spAutoFit/>
          </a:bodyPr>
          <a:lstStyle/>
          <a:p>
            <a:pPr rtl="0">
              <a:spcBef>
                <a:spcPts val="0"/>
              </a:spcBef>
              <a:spcAft>
                <a:spcPts val="500"/>
              </a:spcAft>
            </a:pPr>
            <a:r>
              <a:rPr lang="pl-PL" sz="3200" b="1" i="0" u="none" strike="noStrike" dirty="0">
                <a:solidFill>
                  <a:srgbClr val="002060"/>
                </a:solidFill>
                <a:effectLst/>
                <a:latin typeface="Cambria" panose="02040503050406030204" pitchFamily="18" charset="0"/>
                <a:ea typeface="Cambria" panose="02040503050406030204" pitchFamily="18" charset="0"/>
              </a:rPr>
              <a:t> 3,5 km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81101" y="1960925"/>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a:t>
            </a:r>
            <a:r>
              <a:rPr lang="pl-PL" sz="3200" b="1" dirty="0">
                <a:solidFill>
                  <a:srgbClr val="FF0000"/>
                </a:solidFill>
                <a:latin typeface="Cambria" panose="02040503050406030204" pitchFamily="18" charset="0"/>
                <a:ea typeface="Cambria" panose="02040503050406030204" pitchFamily="18" charset="0"/>
              </a:rPr>
              <a:t>3,5 km &gt; 2,75 km</a:t>
            </a:r>
            <a:r>
              <a:rPr lang="pl-PL" sz="3200" b="1" dirty="0">
                <a:solidFill>
                  <a:srgbClr val="002060"/>
                </a:solidFill>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62200" y="2749091"/>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
        <p:nvSpPr>
          <p:cNvPr id="8" name="TextBox 7">
            <a:extLst>
              <a:ext uri="{FF2B5EF4-FFF2-40B4-BE49-F238E27FC236}">
                <a16:creationId xmlns:a16="http://schemas.microsoft.com/office/drawing/2014/main" id="{12E6F3B7-1D1A-4373-902C-B8BE06AA3F3D}"/>
              </a:ext>
            </a:extLst>
          </p:cNvPr>
          <p:cNvSpPr txBox="1"/>
          <p:nvPr/>
        </p:nvSpPr>
        <p:spPr>
          <a:xfrm>
            <a:off x="3362325" y="788706"/>
            <a:ext cx="5562600" cy="1141338"/>
          </a:xfrm>
          <a:prstGeom prst="rect">
            <a:avLst/>
          </a:prstGeom>
          <a:noFill/>
        </p:spPr>
        <p:txBody>
          <a:bodyPr wrap="square" rtlCol="0">
            <a:spAutoFit/>
          </a:bodyPr>
          <a:lstStyle/>
          <a:p>
            <a:pPr rtl="0">
              <a:spcBef>
                <a:spcPts val="0"/>
              </a:spcBef>
              <a:spcAft>
                <a:spcPts val="500"/>
              </a:spcAft>
            </a:pPr>
            <a:r>
              <a:rPr lang="pl-PL" sz="3200" b="1" i="0" u="none" strike="noStrike" dirty="0">
                <a:solidFill>
                  <a:srgbClr val="002060"/>
                </a:solidFill>
                <a:effectLst/>
                <a:latin typeface="Cambria" panose="02040503050406030204" pitchFamily="18" charset="0"/>
                <a:ea typeface="Cambria" panose="02040503050406030204" pitchFamily="18" charset="0"/>
              </a:rPr>
              <a:t> 3,5 km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FF0000"/>
                </a:solidFill>
                <a:effectLst/>
                <a:latin typeface="Cambria" panose="02040503050406030204" pitchFamily="18" charset="0"/>
                <a:ea typeface="Cambria" panose="02040503050406030204" pitchFamily="18" charset="0"/>
              </a:rPr>
              <a:t>3 500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a:t>
            </a:r>
            <a:r>
              <a:rPr lang="en-US" sz="3200" b="1" i="0" u="none" strike="noStrike" dirty="0">
                <a:solidFill>
                  <a:srgbClr val="FF0000"/>
                </a:solidFill>
                <a:effectLst/>
                <a:latin typeface="Cambria" panose="02040503050406030204" pitchFamily="18" charset="0"/>
                <a:ea typeface="Cambria" panose="02040503050406030204" pitchFamily="18" charset="0"/>
              </a:rPr>
              <a:t>2 750 </a:t>
            </a:r>
            <a:r>
              <a:rPr lang="pl-PL" sz="3200" b="1" i="0" u="none" strike="noStrike" dirty="0">
                <a:solidFill>
                  <a:srgbClr val="002060"/>
                </a:solidFill>
                <a:effectLst/>
                <a:latin typeface="Cambria" panose="02040503050406030204" pitchFamily="18" charset="0"/>
                <a:ea typeface="Cambria" panose="02040503050406030204" pitchFamily="18" charset="0"/>
              </a:rPr>
              <a:t>m</a:t>
            </a:r>
            <a:endParaRPr lang="pl-PL" sz="3200" b="1" dirty="0">
              <a:solidFill>
                <a:srgbClr val="002060"/>
              </a:solidFill>
              <a:effectLst/>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B059BCAF-98AF-43C0-9D85-90B64776CFF3}"/>
              </a:ext>
            </a:extLst>
          </p:cNvPr>
          <p:cNvGrpSpPr/>
          <p:nvPr/>
        </p:nvGrpSpPr>
        <p:grpSpPr>
          <a:xfrm>
            <a:off x="133348" y="3452813"/>
            <a:ext cx="11925303" cy="3002750"/>
            <a:chOff x="721612" y="1281454"/>
            <a:chExt cx="7323124" cy="4097275"/>
          </a:xfrm>
        </p:grpSpPr>
        <p:sp>
          <p:nvSpPr>
            <p:cNvPr id="10" name="Rectangle: Rounded Corners 7">
              <a:extLst>
                <a:ext uri="{FF2B5EF4-FFF2-40B4-BE49-F238E27FC236}">
                  <a16:creationId xmlns:a16="http://schemas.microsoft.com/office/drawing/2014/main" id="{06D83925-4B01-47BD-B462-66859955F467}"/>
                </a:ext>
              </a:extLst>
            </p:cNvPr>
            <p:cNvSpPr/>
            <p:nvPr/>
          </p:nvSpPr>
          <p:spPr>
            <a:xfrm>
              <a:off x="965405" y="1810891"/>
              <a:ext cx="7079331"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a:rPr>
                <a:t>Nếu</a:t>
              </a:r>
              <a:r>
                <a:rPr lang="en-US" sz="4400" b="1" dirty="0">
                  <a:solidFill>
                    <a:srgbClr val="FF0000"/>
                  </a:solidFill>
                  <a:latin typeface="Calibri" panose="020F0502020204030204"/>
                </a:rPr>
                <a:t> p</a:t>
              </a: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hần nguyên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thập</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phân</a:t>
              </a: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 khác nhau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thì</a:t>
              </a: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 số thập phân nào có phần nguyên lớn hơn thì số đó lớn hơn.</a:t>
              </a:r>
            </a:p>
          </p:txBody>
        </p:sp>
        <p:pic>
          <p:nvPicPr>
            <p:cNvPr id="11" name="Picture 10">
              <a:extLst>
                <a:ext uri="{FF2B5EF4-FFF2-40B4-BE49-F238E27FC236}">
                  <a16:creationId xmlns:a16="http://schemas.microsoft.com/office/drawing/2014/main" id="{0CF3EF32-0394-4C55-BE6B-7D61CBCA7F2E}"/>
                </a:ext>
              </a:extLst>
            </p:cNvPr>
            <p:cNvPicPr>
              <a:picLocks noChangeAspect="1"/>
            </p:cNvPicPr>
            <p:nvPr/>
          </p:nvPicPr>
          <p:blipFill>
            <a:blip r:embed="rId4"/>
            <a:stretch>
              <a:fillRect/>
            </a:stretch>
          </p:blipFill>
          <p:spPr>
            <a:xfrm>
              <a:off x="721612" y="1281454"/>
              <a:ext cx="1058873" cy="1058873"/>
            </a:xfrm>
            <a:prstGeom prst="rect">
              <a:avLst/>
            </a:prstGeom>
          </p:spPr>
        </p:pic>
      </p:gr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TotalTime>
  <Words>1007</Words>
  <Application>Microsoft Office PowerPoint</Application>
  <PresentationFormat>Widescreen</PresentationFormat>
  <Paragraphs>86</Paragraphs>
  <Slides>19</Slides>
  <Notes>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#9Slide04 Vollkorn Black</vt:lpstr>
      <vt:lpstr>Arial</vt:lpstr>
      <vt:lpstr>Calibri</vt:lpstr>
      <vt:lpstr>Calibri Light</vt:lpstr>
      <vt:lpstr>Cambria</vt:lpstr>
      <vt:lpstr>Cambria Math</vt:lpstr>
      <vt:lpstr>Fira Sans Extra Condensed Medium</vt:lpstr>
      <vt:lpstr>Roboto</vt:lpstr>
      <vt:lpstr>Times New Roman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HS678418 Nghĩa Dơng Gur Ha</dc:creator>
  <cp:lastModifiedBy>HS678418 Nghĩa Dơng Gur Ha</cp:lastModifiedBy>
  <cp:revision>31</cp:revision>
  <dcterms:created xsi:type="dcterms:W3CDTF">2024-10-06T03:20:16Z</dcterms:created>
  <dcterms:modified xsi:type="dcterms:W3CDTF">2024-10-08T02:22:03Z</dcterms:modified>
</cp:coreProperties>
</file>