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media/audio4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56" r:id="rId2"/>
    <p:sldId id="1150" r:id="rId3"/>
    <p:sldId id="1148" r:id="rId4"/>
    <p:sldId id="259" r:id="rId5"/>
    <p:sldId id="1123" r:id="rId6"/>
    <p:sldId id="1149" r:id="rId7"/>
    <p:sldId id="1139" r:id="rId8"/>
    <p:sldId id="1144" r:id="rId9"/>
    <p:sldId id="1145" r:id="rId10"/>
    <p:sldId id="277" r:id="rId11"/>
    <p:sldId id="355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0099"/>
    <a:srgbClr val="F7AFF7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81" d="100"/>
          <a:sy n="81" d="100"/>
        </p:scale>
        <p:origin x="-858" y="-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052EAF-F164-4BBA-95AA-DEC80A391714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E7F7D7-7A4D-454D-8A90-18D89E0DC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8842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5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85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068F340-0E12-4D90-921F-B2D0B6FB462D}" type="slidenum">
              <a:rPr lang="en-US" altLang="en-US" smtClean="0"/>
              <a:pPr eaLnBrk="1" hangingPunct="1"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4693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phụ đề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700AC-70AE-4B06-B042-F66483D2732B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6173F-3CCE-415D-81FD-D71A16589E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151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700AC-70AE-4B06-B042-F66483D2732B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6173F-3CCE-415D-81FD-D71A16589E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343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700AC-70AE-4B06-B042-F66483D2732B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6173F-3CCE-415D-81FD-D71A16589E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638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700AC-70AE-4B06-B042-F66483D2732B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6173F-3CCE-415D-81FD-D71A16589E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401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700AC-70AE-4B06-B042-F66483D2732B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6173F-3CCE-415D-81FD-D71A16589E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408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700AC-70AE-4B06-B042-F66483D2732B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6173F-3CCE-415D-81FD-D71A16589E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588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700AC-70AE-4B06-B042-F66483D2732B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6173F-3CCE-415D-81FD-D71A16589E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489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700AC-70AE-4B06-B042-F66483D2732B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6173F-3CCE-415D-81FD-D71A16589E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004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700AC-70AE-4B06-B042-F66483D2732B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6173F-3CCE-415D-81FD-D71A16589E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965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700AC-70AE-4B06-B042-F66483D2732B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6173F-3CCE-415D-81FD-D71A16589E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171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700AC-70AE-4B06-B042-F66483D2732B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6173F-3CCE-415D-81FD-D71A16589E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905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0700AC-70AE-4B06-B042-F66483D2732B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F6173F-3CCE-415D-81FD-D71A16589E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666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gif"/><Relationship Id="rId12" Type="http://schemas.openxmlformats.org/officeDocument/2006/relationships/audio" Target="../media/audio4.wav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9.jpeg"/><Relationship Id="rId5" Type="http://schemas.openxmlformats.org/officeDocument/2006/relationships/audio" Target="../media/audio4.wav"/><Relationship Id="rId10" Type="http://schemas.openxmlformats.org/officeDocument/2006/relationships/image" Target="../media/image13.gi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/>
          <p:cNvSpPr txBox="1"/>
          <p:nvPr/>
        </p:nvSpPr>
        <p:spPr>
          <a:xfrm>
            <a:off x="182880" y="0"/>
            <a:ext cx="8961120" cy="2299063"/>
          </a:xfrm>
          <a:prstGeom prst="rect">
            <a:avLst/>
          </a:prstGeom>
          <a:noFill/>
        </p:spPr>
        <p:txBody>
          <a:bodyPr wrap="none" rtlCol="0">
            <a:prstTxWarp prst="textChevron">
              <a:avLst/>
            </a:prstTxWarp>
            <a:spAutoFit/>
          </a:bodyPr>
          <a:lstStyle/>
          <a:p>
            <a:r>
              <a:rPr lang="en-US" sz="4000" b="1" dirty="0">
                <a:ln w="19050">
                  <a:solidFill>
                    <a:srgbClr val="FFFF00"/>
                  </a:solidFill>
                </a:ln>
                <a:solidFill>
                  <a:srgbClr val="0000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CHÀO ĐÓN </a:t>
            </a:r>
            <a:r>
              <a:rPr lang="vi-VN" sz="4000" b="1" dirty="0">
                <a:ln w="19050">
                  <a:solidFill>
                    <a:srgbClr val="FFFF00"/>
                  </a:solidFill>
                </a:ln>
                <a:solidFill>
                  <a:srgbClr val="0000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QUÝ THẦY CÔ </a:t>
            </a:r>
            <a:r>
              <a:rPr lang="en-US" sz="4000" b="1" dirty="0">
                <a:ln w="19050">
                  <a:solidFill>
                    <a:srgbClr val="FFFF00"/>
                  </a:solidFill>
                </a:ln>
                <a:solidFill>
                  <a:srgbClr val="0000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ĐẾN </a:t>
            </a:r>
            <a:r>
              <a:rPr lang="vi-VN" sz="4000" b="1" dirty="0">
                <a:ln w="19050">
                  <a:solidFill>
                    <a:srgbClr val="FFFF00"/>
                  </a:solidFill>
                </a:ln>
                <a:solidFill>
                  <a:srgbClr val="0000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DỰ GIỜ</a:t>
            </a:r>
          </a:p>
          <a:p>
            <a:r>
              <a:rPr lang="vi-VN" sz="4000" b="1">
                <a:ln w="19050">
                  <a:solidFill>
                    <a:srgbClr val="FFFF00"/>
                  </a:solidFill>
                </a:ln>
                <a:solidFill>
                  <a:srgbClr val="0000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                         LỚP 1A3</a:t>
            </a:r>
            <a:endParaRPr lang="en-US" sz="4000" b="1" dirty="0">
              <a:ln w="19050">
                <a:solidFill>
                  <a:srgbClr val="FFFF00"/>
                </a:solidFill>
              </a:ln>
              <a:solidFill>
                <a:srgbClr val="0000FF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5" name="Hộp Văn bản 4"/>
          <p:cNvSpPr txBox="1"/>
          <p:nvPr/>
        </p:nvSpPr>
        <p:spPr>
          <a:xfrm>
            <a:off x="1781882" y="2612571"/>
            <a:ext cx="57631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ln w="28575">
                  <a:solidFill>
                    <a:srgbClr val="00B050"/>
                  </a:solidFill>
                </a:ln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MÔN: TIẾNG VIỆT</a:t>
            </a:r>
          </a:p>
        </p:txBody>
      </p:sp>
      <p:pic>
        <p:nvPicPr>
          <p:cNvPr id="1026" name="Picture 2" descr="100+ hình ảnh dộng dễ thương - hinhanhsieudep.ne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5770" y="4537165"/>
            <a:ext cx="12573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100+ hình ảnh dộng dễ thương - hinhanhsieudep.ne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708" y="4537164"/>
            <a:ext cx="12573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9802948"/>
      </p:ext>
    </p:extLst>
  </p:cSld>
  <p:clrMapOvr>
    <a:masterClrMapping/>
  </p:clrMapOvr>
  <p:transition spd="slow">
    <p:fad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="" xmlns:a16="http://schemas.microsoft.com/office/drawing/2014/main" id="{07180715-3878-4D3D-8CED-55476E4D4E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="" xmlns:a16="http://schemas.microsoft.com/office/drawing/2014/main" id="{61068FF4-AC8E-448F-92D3-AB0B37DFDB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4860" y="255988"/>
            <a:ext cx="3371380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21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65" y="12874"/>
            <a:ext cx="8265520" cy="648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6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1306116" y="2250283"/>
            <a:ext cx="6572250" cy="1593056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2175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các em chăm ngoan, học giỏi.</a:t>
            </a:r>
            <a:endParaRPr lang="en-US" sz="2175" b="1" kern="1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42342" name="Picture 54" descr="nature%20(6)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1059657"/>
            <a:ext cx="1657350" cy="1169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3" name="Picture 10" descr="1153132qsksesct1e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3171825"/>
            <a:ext cx="5715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4" name="Picture 10" descr="1153132qsksesct1e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784622"/>
            <a:ext cx="571500" cy="2000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5" name="Picture 13" descr="1224088f9z0urr8eo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722" y="3543301"/>
            <a:ext cx="528638" cy="1250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6" name="Picture 13" descr="1224088f9z0urr8eo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3643314"/>
            <a:ext cx="528638" cy="1250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7" name="Picture 13" descr="1224088f9z0urr8eo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119" y="1040608"/>
            <a:ext cx="528638" cy="1250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8" name="Picture 13" descr="1224088f9z0urr8eo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922" y="3542111"/>
            <a:ext cx="528638" cy="1250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9" name="Picture 18" descr="2067166a35x1e8i0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366" y="4764882"/>
            <a:ext cx="942976" cy="1235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975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60929">
        <p:sndAc>
          <p:stSnd>
            <p:snd r:embed="rId5" name="applause.wav"/>
          </p:stSnd>
        </p:sndAc>
      </p:transition>
    </mc:Choice>
    <mc:Fallback xmlns="">
      <p:transition spd="slow" advClick="0" advTm="360929">
        <p:sndAc>
          <p:stSnd>
            <p:snd r:embed="rId12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ả Nhà Thương Nhau _ Nhạc Thiếu Nhi Hay _ Voi TV (online-video-cutter.com)">
            <a:hlinkClick r:id="" action="ppaction://media"/>
            <a:extLst>
              <a:ext uri="{FF2B5EF4-FFF2-40B4-BE49-F238E27FC236}">
                <a16:creationId xmlns="" xmlns:a16="http://schemas.microsoft.com/office/drawing/2014/main" id="{51A68177-1762-F7FC-EA0D-3BC4083457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52400"/>
            <a:ext cx="9144000" cy="584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485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40AB5BEB-3CD8-4376-1EE0-9E5C3A6D12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0" t="30729" r="17569" b="15105"/>
          <a:stretch>
            <a:fillRect/>
          </a:stretch>
        </p:blipFill>
        <p:spPr bwMode="auto">
          <a:xfrm>
            <a:off x="322729" y="1290917"/>
            <a:ext cx="8641978" cy="5432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>
            <a:extLst>
              <a:ext uri="{FF2B5EF4-FFF2-40B4-BE49-F238E27FC236}">
                <a16:creationId xmlns="" xmlns:a16="http://schemas.microsoft.com/office/drawing/2014/main" id="{DAC2AFCD-0D27-587C-5725-532264F2887D}"/>
              </a:ext>
            </a:extLst>
          </p:cNvPr>
          <p:cNvSpPr/>
          <p:nvPr/>
        </p:nvSpPr>
        <p:spPr>
          <a:xfrm>
            <a:off x="322729" y="375538"/>
            <a:ext cx="546848" cy="52891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1</a:t>
            </a:r>
            <a:endParaRPr lang="en-US" dirty="0"/>
          </a:p>
        </p:txBody>
      </p:sp>
      <p:sp>
        <p:nvSpPr>
          <p:cNvPr id="6" name="Text Box 5">
            <a:extLst>
              <a:ext uri="{FF2B5EF4-FFF2-40B4-BE49-F238E27FC236}">
                <a16:creationId xmlns="" xmlns:a16="http://schemas.microsoft.com/office/drawing/2014/main" id="{05FA2510-973F-6F11-DF91-1DAB1D1305B3}"/>
              </a:ext>
            </a:extLst>
          </p:cNvPr>
          <p:cNvSpPr txBox="1"/>
          <p:nvPr/>
        </p:nvSpPr>
        <p:spPr>
          <a:xfrm>
            <a:off x="685800" y="458180"/>
            <a:ext cx="862012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algn="just">
              <a:spcBef>
                <a:spcPts val="600"/>
              </a:spcBef>
              <a:spcAft>
                <a:spcPts val="600"/>
              </a:spcAft>
            </a:pPr>
            <a:r>
              <a:rPr lang="vi-VN" sz="23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Nói về những gì em quan sát được trong tranh</a:t>
            </a:r>
            <a:r>
              <a:rPr lang="vi-VN" sz="2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</a:t>
            </a:r>
            <a:endParaRPr lang="en-US" sz="16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0917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ải Hình Nền Động Đẹp Cho Powerpoint - Hình nền Laptop đẹp nhấ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7085"/>
            <a:ext cx="9048206" cy="694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/>
          <p:cNvSpPr txBox="1"/>
          <p:nvPr/>
        </p:nvSpPr>
        <p:spPr>
          <a:xfrm>
            <a:off x="523296" y="279585"/>
            <a:ext cx="8001613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Thứ</a:t>
            </a:r>
            <a:r>
              <a:rPr lang="en-US" sz="36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vi-VN" sz="3600" b="1" dirty="0">
                <a:solidFill>
                  <a:srgbClr val="0000FF"/>
                </a:solidFill>
                <a:latin typeface="HP001 4 hàng" panose="020B0603050302020204" pitchFamily="34" charset="0"/>
              </a:rPr>
              <a:t>sáu</a:t>
            </a:r>
            <a:r>
              <a:rPr lang="en-US" sz="36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ngày</a:t>
            </a:r>
            <a:r>
              <a:rPr lang="en-US" sz="36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vi-VN" sz="3600" b="1" dirty="0">
                <a:solidFill>
                  <a:srgbClr val="0000FF"/>
                </a:solidFill>
                <a:latin typeface="HP001 4 hàng" panose="020B0603050302020204" pitchFamily="34" charset="0"/>
              </a:rPr>
              <a:t>19</a:t>
            </a:r>
            <a:r>
              <a:rPr lang="en-US" sz="36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tháng</a:t>
            </a:r>
            <a:r>
              <a:rPr lang="en-US" sz="36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vi-VN" sz="3600" b="1" dirty="0">
                <a:solidFill>
                  <a:srgbClr val="0000FF"/>
                </a:solidFill>
                <a:latin typeface="HP001 4 hàng" panose="020B0603050302020204" pitchFamily="34" charset="0"/>
              </a:rPr>
              <a:t>1</a:t>
            </a:r>
            <a:r>
              <a:rPr lang="en-US" sz="36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năm</a:t>
            </a:r>
            <a:r>
              <a:rPr lang="en-US" sz="36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vi-VN" sz="3600" b="1" dirty="0">
                <a:solidFill>
                  <a:srgbClr val="0000FF"/>
                </a:solidFill>
                <a:latin typeface="HP001 4 hàng" panose="020B0603050302020204" pitchFamily="34" charset="0"/>
              </a:rPr>
              <a:t>2024</a:t>
            </a:r>
          </a:p>
          <a:p>
            <a:pPr algn="ctr"/>
            <a:endParaRPr lang="en-US" sz="900" b="1" dirty="0">
              <a:solidFill>
                <a:srgbClr val="0000FF"/>
              </a:solidFill>
              <a:latin typeface="HP001 4 hàng" panose="020B0603050302020204" pitchFamily="34" charset="0"/>
            </a:endParaRPr>
          </a:p>
          <a:p>
            <a:pPr algn="ctr"/>
            <a:r>
              <a:rPr lang="en-US" sz="36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Tiếng</a:t>
            </a:r>
            <a:r>
              <a:rPr lang="en-US" sz="36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Việt</a:t>
            </a:r>
            <a:endParaRPr lang="vi-VN" sz="3600" b="1" dirty="0">
              <a:solidFill>
                <a:srgbClr val="0000FF"/>
              </a:solidFill>
              <a:latin typeface="HP001 4 hàng" panose="020B0603050302020204" pitchFamily="34" charset="0"/>
            </a:endParaRPr>
          </a:p>
        </p:txBody>
      </p:sp>
      <p:sp>
        <p:nvSpPr>
          <p:cNvPr id="2" name="Hộp Văn bản 3">
            <a:extLst>
              <a:ext uri="{FF2B5EF4-FFF2-40B4-BE49-F238E27FC236}">
                <a16:creationId xmlns="" xmlns:a16="http://schemas.microsoft.com/office/drawing/2014/main" id="{FDFB03E7-41FB-F204-3E66-FF1705833274}"/>
              </a:ext>
            </a:extLst>
          </p:cNvPr>
          <p:cNvSpPr txBox="1"/>
          <p:nvPr/>
        </p:nvSpPr>
        <p:spPr>
          <a:xfrm>
            <a:off x="1009177" y="1349078"/>
            <a:ext cx="729879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900" b="1" dirty="0">
              <a:solidFill>
                <a:srgbClr val="0000FF"/>
              </a:solidFill>
              <a:latin typeface="HP001 4 hàng" panose="020B0603050302020204" pitchFamily="34" charset="0"/>
            </a:endParaRPr>
          </a:p>
          <a:p>
            <a:pPr algn="ctr"/>
            <a:endParaRPr lang="en-US" sz="1100" b="1" dirty="0">
              <a:solidFill>
                <a:srgbClr val="0000FF"/>
              </a:solidFill>
              <a:latin typeface="HP001 4 hàng" panose="020B0603050302020204" pitchFamily="34" charset="0"/>
            </a:endParaRPr>
          </a:p>
          <a:p>
            <a:pPr algn="ctr"/>
            <a:r>
              <a:rPr lang="en-US" sz="3600" b="1" u="sng" dirty="0" err="1">
                <a:solidFill>
                  <a:srgbClr val="FF0000"/>
                </a:solidFill>
                <a:latin typeface="HP001 4 hàng" panose="020B0603050302020204" pitchFamily="34" charset="0"/>
              </a:rPr>
              <a:t>Bài</a:t>
            </a:r>
            <a:r>
              <a:rPr lang="vi-VN" sz="3600" b="1" u="sng" dirty="0">
                <a:solidFill>
                  <a:srgbClr val="FF0000"/>
                </a:solidFill>
                <a:latin typeface="HP001 4 hàng" panose="020B0603050302020204" pitchFamily="34" charset="0"/>
              </a:rPr>
              <a:t> 1</a:t>
            </a:r>
            <a:r>
              <a:rPr lang="en-US" sz="3600" dirty="0">
                <a:solidFill>
                  <a:srgbClr val="FF0000"/>
                </a:solidFill>
                <a:latin typeface="HP001 4 hàng" panose="020B0603050302020204" pitchFamily="34" charset="0"/>
              </a:rPr>
              <a:t>: </a:t>
            </a:r>
            <a:r>
              <a:rPr lang="vi-VN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Nụ hôn trên bàn tay (tiết 1)</a:t>
            </a:r>
            <a:endParaRPr lang="en-US" sz="36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9297383"/>
      </p:ext>
    </p:extLst>
  </p:cSld>
  <p:clrMapOvr>
    <a:masterClrMapping/>
  </p:clrMapOvr>
  <p:transition spd="slow">
    <p:fade/>
    <p:sndAc>
      <p:stSnd>
        <p:snd r:embed="rId2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/>
          <p:nvPr/>
        </p:nvSpPr>
        <p:spPr>
          <a:xfrm>
            <a:off x="261937" y="1193323"/>
            <a:ext cx="8620126" cy="5216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algn="just"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</a:t>
            </a:r>
            <a:r>
              <a:rPr lang="vi-VN" sz="2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2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Ngày đầu đi học, Nam hồi hộp lắm. Mẹ nhẹ nhàng đặt một nụ hôn vào bàn tay Nam và dặn:</a:t>
            </a:r>
          </a:p>
          <a:p>
            <a:pPr marL="180000" algn="just">
              <a:spcBef>
                <a:spcPts val="600"/>
              </a:spcBef>
              <a:spcAft>
                <a:spcPts val="600"/>
              </a:spcAft>
            </a:pPr>
            <a:r>
              <a:rPr lang="vi-VN" sz="2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</a:t>
            </a:r>
            <a:r>
              <a:rPr lang="en-US" sz="2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- </a:t>
            </a:r>
            <a:r>
              <a:rPr lang="vi-VN" sz="2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Mỗi khi lo lắng, con hãy áp bàn tay này lên má. Mẹ lúc nào cũng ở bên con.</a:t>
            </a:r>
          </a:p>
          <a:p>
            <a:pPr marL="180000" algn="just">
              <a:spcBef>
                <a:spcPts val="600"/>
              </a:spcBef>
              <a:spcAft>
                <a:spcPts val="600"/>
              </a:spcAft>
            </a:pPr>
            <a:r>
              <a:rPr lang="vi-VN" sz="2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 Nam cảm thấy thật ấm áp. Cậu im lặng rồi đột nhiên mỉm cười:</a:t>
            </a:r>
          </a:p>
          <a:p>
            <a:pPr marL="180000" algn="just">
              <a:spcBef>
                <a:spcPts val="600"/>
              </a:spcBef>
              <a:spcAft>
                <a:spcPts val="600"/>
              </a:spcAft>
            </a:pPr>
            <a:r>
              <a:rPr lang="vi-VN" sz="2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 - Mẹ đưa tay cho con nào!</a:t>
            </a:r>
          </a:p>
          <a:p>
            <a:pPr marL="180000" algn="just">
              <a:spcBef>
                <a:spcPts val="600"/>
              </a:spcBef>
              <a:spcAft>
                <a:spcPts val="600"/>
              </a:spcAft>
            </a:pPr>
            <a:r>
              <a:rPr lang="vi-VN" sz="2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 Nam đặt một nụ hôn vào bàn tay mẹ rồi thủ thỉ:</a:t>
            </a:r>
          </a:p>
          <a:p>
            <a:pPr marL="180000" algn="just">
              <a:spcBef>
                <a:spcPts val="600"/>
              </a:spcBef>
              <a:spcAft>
                <a:spcPts val="600"/>
              </a:spcAft>
            </a:pPr>
            <a:r>
              <a:rPr lang="vi-VN" sz="2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 - Bây giờ thì mẹ cũng có nụ hôn trên bàn tay rồi. Con yêu mẹ!</a:t>
            </a:r>
          </a:p>
          <a:p>
            <a:pPr marL="180000" algn="just">
              <a:spcBef>
                <a:spcPts val="600"/>
              </a:spcBef>
              <a:spcAft>
                <a:spcPts val="600"/>
              </a:spcAft>
            </a:pPr>
            <a:r>
              <a:rPr lang="vi-VN" sz="2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  Nam chào mẹ và tung tăng bước vào lớp.</a:t>
            </a:r>
          </a:p>
          <a:p>
            <a:pPr algn="just">
              <a:lnSpc>
                <a:spcPct val="150000"/>
              </a:lnSpc>
            </a:pPr>
            <a:r>
              <a:rPr lang="vi-VN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                         </a:t>
            </a:r>
            <a:r>
              <a:rPr lang="vi-VN" sz="1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(Theo Au-đrây Pen, Nụ hôn trên bàn tay, Đỗ Nhật Nam dịch)</a:t>
            </a:r>
          </a:p>
          <a:p>
            <a:pPr algn="just">
              <a:lnSpc>
                <a:spcPct val="150000"/>
              </a:lnSpc>
            </a:pPr>
            <a:endParaRPr lang="en-US" sz="16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algn="just">
              <a:lnSpc>
                <a:spcPct val="100000"/>
              </a:lnSpc>
            </a:pP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</a:t>
            </a:r>
          </a:p>
        </p:txBody>
      </p:sp>
      <p:sp>
        <p:nvSpPr>
          <p:cNvPr id="7" name="Hộp Văn bản 6"/>
          <p:cNvSpPr txBox="1"/>
          <p:nvPr/>
        </p:nvSpPr>
        <p:spPr>
          <a:xfrm flipH="1">
            <a:off x="2677886" y="778368"/>
            <a:ext cx="4811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Nụ hôn trên bàn tay</a:t>
            </a:r>
            <a:endParaRPr lang="en-US" sz="24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3" name="Hộp Văn bản 5">
            <a:extLst>
              <a:ext uri="{FF2B5EF4-FFF2-40B4-BE49-F238E27FC236}">
                <a16:creationId xmlns="" xmlns:a16="http://schemas.microsoft.com/office/drawing/2014/main" id="{40B27107-30BC-5F44-9BAA-73D7B8CE315D}"/>
              </a:ext>
            </a:extLst>
          </p:cNvPr>
          <p:cNvSpPr txBox="1"/>
          <p:nvPr/>
        </p:nvSpPr>
        <p:spPr>
          <a:xfrm flipH="1">
            <a:off x="869574" y="258175"/>
            <a:ext cx="970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Đọc</a:t>
            </a:r>
            <a:r>
              <a:rPr lang="vi-VN" sz="2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endParaRPr lang="en-US" sz="2000" b="1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="" xmlns:a16="http://schemas.microsoft.com/office/drawing/2014/main" id="{A1381287-0272-07F8-4BDF-5F3BD87B9F69}"/>
              </a:ext>
            </a:extLst>
          </p:cNvPr>
          <p:cNvSpPr/>
          <p:nvPr/>
        </p:nvSpPr>
        <p:spPr>
          <a:xfrm>
            <a:off x="466165" y="255239"/>
            <a:ext cx="475129" cy="461665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90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5">
            <a:extLst>
              <a:ext uri="{FF2B5EF4-FFF2-40B4-BE49-F238E27FC236}">
                <a16:creationId xmlns="" xmlns:a16="http://schemas.microsoft.com/office/drawing/2014/main" id="{40B27107-30BC-5F44-9BAA-73D7B8CE315D}"/>
              </a:ext>
            </a:extLst>
          </p:cNvPr>
          <p:cNvSpPr txBox="1"/>
          <p:nvPr/>
        </p:nvSpPr>
        <p:spPr>
          <a:xfrm flipH="1">
            <a:off x="770962" y="2275799"/>
            <a:ext cx="970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Đọc</a:t>
            </a:r>
            <a:r>
              <a:rPr lang="vi-VN" sz="2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endParaRPr lang="en-US" sz="2000" b="1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="" xmlns:a16="http://schemas.microsoft.com/office/drawing/2014/main" id="{A1381287-0272-07F8-4BDF-5F3BD87B9F69}"/>
              </a:ext>
            </a:extLst>
          </p:cNvPr>
          <p:cNvSpPr/>
          <p:nvPr/>
        </p:nvSpPr>
        <p:spPr>
          <a:xfrm>
            <a:off x="421337" y="2275800"/>
            <a:ext cx="475129" cy="461665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2</a:t>
            </a:r>
            <a:endParaRPr lang="en-US" dirty="0"/>
          </a:p>
        </p:txBody>
      </p:sp>
      <p:sp>
        <p:nvSpPr>
          <p:cNvPr id="2" name="Text Box 5">
            <a:extLst>
              <a:ext uri="{FF2B5EF4-FFF2-40B4-BE49-F238E27FC236}">
                <a16:creationId xmlns="" xmlns:a16="http://schemas.microsoft.com/office/drawing/2014/main" id="{9F962382-F93D-1DCB-AE63-2648AAFB36CD}"/>
              </a:ext>
            </a:extLst>
          </p:cNvPr>
          <p:cNvSpPr txBox="1"/>
          <p:nvPr/>
        </p:nvSpPr>
        <p:spPr>
          <a:xfrm>
            <a:off x="264745" y="3197463"/>
            <a:ext cx="862012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algn="just">
              <a:spcBef>
                <a:spcPts val="600"/>
              </a:spcBef>
              <a:spcAft>
                <a:spcPts val="600"/>
              </a:spcAft>
            </a:pPr>
            <a:r>
              <a:rPr lang="vi-VN" sz="23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 nhẹ nhàng đặt một nụ hôn vào bàn tay Nam và dặn: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4CBC417C-5A43-D63B-F5D2-6A19DE652C44}"/>
              </a:ext>
            </a:extLst>
          </p:cNvPr>
          <p:cNvCxnSpPr/>
          <p:nvPr/>
        </p:nvCxnSpPr>
        <p:spPr>
          <a:xfrm flipH="1">
            <a:off x="2635624" y="3285000"/>
            <a:ext cx="108000" cy="28800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C7375B7F-0368-8508-DEA9-C3BCDA459958}"/>
              </a:ext>
            </a:extLst>
          </p:cNvPr>
          <p:cNvCxnSpPr/>
          <p:nvPr/>
        </p:nvCxnSpPr>
        <p:spPr>
          <a:xfrm flipH="1">
            <a:off x="7539320" y="3276601"/>
            <a:ext cx="72000" cy="28800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65AB1BD7-87FA-C914-467B-12BE33D24019}"/>
              </a:ext>
            </a:extLst>
          </p:cNvPr>
          <p:cNvCxnSpPr/>
          <p:nvPr/>
        </p:nvCxnSpPr>
        <p:spPr>
          <a:xfrm flipH="1">
            <a:off x="4950754" y="3276601"/>
            <a:ext cx="72000" cy="28800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5EC2F273-0E82-4867-1B89-491E30488ECB}"/>
              </a:ext>
            </a:extLst>
          </p:cNvPr>
          <p:cNvCxnSpPr/>
          <p:nvPr/>
        </p:nvCxnSpPr>
        <p:spPr>
          <a:xfrm flipH="1">
            <a:off x="8752503" y="3252489"/>
            <a:ext cx="144000" cy="28800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D72E6429-A0C0-E5B5-6BFB-0E485A7B47A3}"/>
              </a:ext>
            </a:extLst>
          </p:cNvPr>
          <p:cNvCxnSpPr/>
          <p:nvPr/>
        </p:nvCxnSpPr>
        <p:spPr>
          <a:xfrm flipH="1">
            <a:off x="8717608" y="3252489"/>
            <a:ext cx="144000" cy="28800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Hộp Văn bản 3">
            <a:extLst>
              <a:ext uri="{FF2B5EF4-FFF2-40B4-BE49-F238E27FC236}">
                <a16:creationId xmlns="" xmlns:a16="http://schemas.microsoft.com/office/drawing/2014/main" id="{FFB7DCC9-44E1-CF48-461C-5D41F6EB6B80}"/>
              </a:ext>
            </a:extLst>
          </p:cNvPr>
          <p:cNvSpPr txBox="1"/>
          <p:nvPr/>
        </p:nvSpPr>
        <p:spPr>
          <a:xfrm>
            <a:off x="1362244" y="183156"/>
            <a:ext cx="626056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Thứ</a:t>
            </a:r>
            <a:r>
              <a:rPr lang="en-US" sz="28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vi-VN" sz="2800" b="1" dirty="0">
                <a:solidFill>
                  <a:srgbClr val="0000FF"/>
                </a:solidFill>
                <a:latin typeface="HP001 4 hàng" panose="020B0603050302020204" pitchFamily="34" charset="0"/>
              </a:rPr>
              <a:t>sáu</a:t>
            </a:r>
            <a:r>
              <a:rPr lang="en-US" sz="28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ngày</a:t>
            </a:r>
            <a:r>
              <a:rPr lang="en-US" sz="28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vi-VN" sz="2800" b="1" dirty="0">
                <a:solidFill>
                  <a:srgbClr val="0000FF"/>
                </a:solidFill>
                <a:latin typeface="HP001 4 hàng" panose="020B0603050302020204" pitchFamily="34" charset="0"/>
              </a:rPr>
              <a:t>19</a:t>
            </a:r>
            <a:r>
              <a:rPr lang="en-US" sz="28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tháng</a:t>
            </a:r>
            <a:r>
              <a:rPr lang="en-US" sz="28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vi-VN" sz="2800" b="1" dirty="0">
                <a:solidFill>
                  <a:srgbClr val="0000FF"/>
                </a:solidFill>
                <a:latin typeface="HP001 4 hàng" panose="020B0603050302020204" pitchFamily="34" charset="0"/>
              </a:rPr>
              <a:t>1</a:t>
            </a:r>
            <a:r>
              <a:rPr lang="en-US" sz="28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năm</a:t>
            </a:r>
            <a:r>
              <a:rPr lang="en-US" sz="28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vi-VN" sz="2800" b="1" dirty="0">
                <a:solidFill>
                  <a:srgbClr val="0000FF"/>
                </a:solidFill>
                <a:latin typeface="HP001 4 hàng" panose="020B0603050302020204" pitchFamily="34" charset="0"/>
              </a:rPr>
              <a:t>2024</a:t>
            </a:r>
            <a:endParaRPr lang="en-US" sz="2800" b="1" dirty="0">
              <a:solidFill>
                <a:srgbClr val="0000FF"/>
              </a:solidFill>
              <a:latin typeface="HP001 4 hàng" panose="020B0603050302020204" pitchFamily="34" charset="0"/>
            </a:endParaRPr>
          </a:p>
          <a:p>
            <a:pPr algn="ctr"/>
            <a:r>
              <a:rPr lang="en-US" sz="28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Tiếng</a:t>
            </a:r>
            <a:r>
              <a:rPr lang="en-US" sz="28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Việt</a:t>
            </a:r>
            <a:endParaRPr lang="en-US" sz="2800" b="1" dirty="0">
              <a:solidFill>
                <a:srgbClr val="0000FF"/>
              </a:solidFill>
              <a:latin typeface="HP001 4 hàng" panose="020B0603050302020204" pitchFamily="34" charset="0"/>
            </a:endParaRP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Bài</a:t>
            </a:r>
            <a:r>
              <a:rPr lang="vi-VN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1</a:t>
            </a:r>
            <a:r>
              <a:rPr lang="en-US" sz="2800" dirty="0">
                <a:solidFill>
                  <a:srgbClr val="FF0000"/>
                </a:solidFill>
                <a:latin typeface="HP001 4 hàng" panose="020B0603050302020204" pitchFamily="34" charset="0"/>
              </a:rPr>
              <a:t>: </a:t>
            </a:r>
            <a:r>
              <a:rPr lang="vi-VN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Nụ hôn trên bàn tay (tiết 1)</a:t>
            </a:r>
            <a:endParaRPr lang="en-US" sz="28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6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/>
          <p:nvPr/>
        </p:nvSpPr>
        <p:spPr>
          <a:xfrm>
            <a:off x="0" y="2975029"/>
            <a:ext cx="8620126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algn="just"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</a:t>
            </a:r>
            <a:r>
              <a:rPr lang="vi-VN" sz="2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</a:t>
            </a:r>
            <a:r>
              <a:rPr lang="en-US" sz="2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 </a:t>
            </a:r>
            <a:r>
              <a:rPr lang="vi-VN" sz="23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Mỗi khi lo lắng, con hãy áp bàn tay này lên má.</a:t>
            </a:r>
            <a:endParaRPr lang="en-US" sz="23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algn="just">
              <a:lnSpc>
                <a:spcPct val="100000"/>
              </a:lnSpc>
            </a:pP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</a:t>
            </a:r>
          </a:p>
        </p:txBody>
      </p:sp>
      <p:sp>
        <p:nvSpPr>
          <p:cNvPr id="3" name="Hộp Văn bản 5">
            <a:extLst>
              <a:ext uri="{FF2B5EF4-FFF2-40B4-BE49-F238E27FC236}">
                <a16:creationId xmlns="" xmlns:a16="http://schemas.microsoft.com/office/drawing/2014/main" id="{40B27107-30BC-5F44-9BAA-73D7B8CE315D}"/>
              </a:ext>
            </a:extLst>
          </p:cNvPr>
          <p:cNvSpPr txBox="1"/>
          <p:nvPr/>
        </p:nvSpPr>
        <p:spPr>
          <a:xfrm flipH="1">
            <a:off x="876888" y="1926113"/>
            <a:ext cx="970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Đọc</a:t>
            </a:r>
            <a:r>
              <a:rPr lang="vi-VN" sz="2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endParaRPr lang="en-US" sz="2000" b="1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="" xmlns:a16="http://schemas.microsoft.com/office/drawing/2014/main" id="{A1381287-0272-07F8-4BDF-5F3BD87B9F69}"/>
              </a:ext>
            </a:extLst>
          </p:cNvPr>
          <p:cNvSpPr/>
          <p:nvPr/>
        </p:nvSpPr>
        <p:spPr>
          <a:xfrm>
            <a:off x="504285" y="1908182"/>
            <a:ext cx="475129" cy="461665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2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4CBC417C-5A43-D63B-F5D2-6A19DE652C44}"/>
              </a:ext>
            </a:extLst>
          </p:cNvPr>
          <p:cNvCxnSpPr/>
          <p:nvPr/>
        </p:nvCxnSpPr>
        <p:spPr>
          <a:xfrm flipH="1">
            <a:off x="3182470" y="3060176"/>
            <a:ext cx="108000" cy="28800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C7375B7F-0368-8508-DEA9-C3BCDA459958}"/>
              </a:ext>
            </a:extLst>
          </p:cNvPr>
          <p:cNvCxnSpPr/>
          <p:nvPr/>
        </p:nvCxnSpPr>
        <p:spPr>
          <a:xfrm flipH="1">
            <a:off x="6731514" y="3060176"/>
            <a:ext cx="72000" cy="28800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65AB1BD7-87FA-C914-467B-12BE33D24019}"/>
              </a:ext>
            </a:extLst>
          </p:cNvPr>
          <p:cNvCxnSpPr/>
          <p:nvPr/>
        </p:nvCxnSpPr>
        <p:spPr>
          <a:xfrm flipH="1">
            <a:off x="4449941" y="3072917"/>
            <a:ext cx="72000" cy="28800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5EC2F273-0E82-4867-1B89-491E30488ECB}"/>
              </a:ext>
            </a:extLst>
          </p:cNvPr>
          <p:cNvCxnSpPr/>
          <p:nvPr/>
        </p:nvCxnSpPr>
        <p:spPr>
          <a:xfrm flipH="1">
            <a:off x="7890985" y="3055084"/>
            <a:ext cx="144000" cy="28800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D72E6429-A0C0-E5B5-6BFB-0E485A7B47A3}"/>
              </a:ext>
            </a:extLst>
          </p:cNvPr>
          <p:cNvCxnSpPr/>
          <p:nvPr/>
        </p:nvCxnSpPr>
        <p:spPr>
          <a:xfrm flipH="1">
            <a:off x="7936655" y="3055084"/>
            <a:ext cx="144000" cy="28800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Hộp Văn bản 3">
            <a:extLst>
              <a:ext uri="{FF2B5EF4-FFF2-40B4-BE49-F238E27FC236}">
                <a16:creationId xmlns="" xmlns:a16="http://schemas.microsoft.com/office/drawing/2014/main" id="{9D781A0E-FDB5-9202-E71C-E48BC743F4C5}"/>
              </a:ext>
            </a:extLst>
          </p:cNvPr>
          <p:cNvSpPr txBox="1"/>
          <p:nvPr/>
        </p:nvSpPr>
        <p:spPr>
          <a:xfrm>
            <a:off x="1362244" y="183156"/>
            <a:ext cx="626056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Thứ</a:t>
            </a:r>
            <a:r>
              <a:rPr lang="en-US" sz="28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vi-VN" sz="2800" b="1" dirty="0">
                <a:solidFill>
                  <a:srgbClr val="0000FF"/>
                </a:solidFill>
                <a:latin typeface="HP001 4 hàng" panose="020B0603050302020204" pitchFamily="34" charset="0"/>
              </a:rPr>
              <a:t>sáu</a:t>
            </a:r>
            <a:r>
              <a:rPr lang="en-US" sz="28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ngày</a:t>
            </a:r>
            <a:r>
              <a:rPr lang="en-US" sz="28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vi-VN" sz="2800" b="1" dirty="0">
                <a:solidFill>
                  <a:srgbClr val="0000FF"/>
                </a:solidFill>
                <a:latin typeface="HP001 4 hàng" panose="020B0603050302020204" pitchFamily="34" charset="0"/>
              </a:rPr>
              <a:t>19</a:t>
            </a:r>
            <a:r>
              <a:rPr lang="en-US" sz="28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tháng</a:t>
            </a:r>
            <a:r>
              <a:rPr lang="en-US" sz="28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vi-VN" sz="2800" b="1" dirty="0">
                <a:solidFill>
                  <a:srgbClr val="0000FF"/>
                </a:solidFill>
                <a:latin typeface="HP001 4 hàng" panose="020B0603050302020204" pitchFamily="34" charset="0"/>
              </a:rPr>
              <a:t>1</a:t>
            </a:r>
            <a:r>
              <a:rPr lang="en-US" sz="28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năm</a:t>
            </a:r>
            <a:r>
              <a:rPr lang="en-US" sz="28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vi-VN" sz="2800" b="1" dirty="0">
                <a:solidFill>
                  <a:srgbClr val="0000FF"/>
                </a:solidFill>
                <a:latin typeface="HP001 4 hàng" panose="020B0603050302020204" pitchFamily="34" charset="0"/>
              </a:rPr>
              <a:t>2024</a:t>
            </a:r>
            <a:endParaRPr lang="en-US" sz="2800" b="1" dirty="0">
              <a:solidFill>
                <a:srgbClr val="0000FF"/>
              </a:solidFill>
              <a:latin typeface="HP001 4 hàng" panose="020B0603050302020204" pitchFamily="34" charset="0"/>
            </a:endParaRPr>
          </a:p>
          <a:p>
            <a:pPr algn="ctr"/>
            <a:r>
              <a:rPr lang="en-US" sz="28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Tiếng</a:t>
            </a:r>
            <a:r>
              <a:rPr lang="en-US" sz="28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Việt</a:t>
            </a:r>
            <a:endParaRPr lang="en-US" sz="2800" b="1" dirty="0">
              <a:solidFill>
                <a:srgbClr val="0000FF"/>
              </a:solidFill>
              <a:latin typeface="HP001 4 hàng" panose="020B0603050302020204" pitchFamily="34" charset="0"/>
            </a:endParaRP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Bài</a:t>
            </a:r>
            <a:r>
              <a:rPr lang="vi-VN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1</a:t>
            </a:r>
            <a:r>
              <a:rPr lang="en-US" sz="2800" dirty="0">
                <a:solidFill>
                  <a:srgbClr val="FF0000"/>
                </a:solidFill>
                <a:latin typeface="HP001 4 hàng" panose="020B0603050302020204" pitchFamily="34" charset="0"/>
              </a:rPr>
              <a:t>: </a:t>
            </a:r>
            <a:r>
              <a:rPr lang="vi-VN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Nụ hôn trên bàn tay (tiết 1)</a:t>
            </a:r>
            <a:endParaRPr lang="en-US" sz="28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03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/>
          <p:nvPr/>
        </p:nvSpPr>
        <p:spPr>
          <a:xfrm>
            <a:off x="261937" y="1193323"/>
            <a:ext cx="8620126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algn="just"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</a:t>
            </a:r>
            <a:r>
              <a:rPr lang="vi-VN" sz="2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2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Ngày đầu đi học, Nam hồi hộp lắm. Mẹ nhẹ nhàng đặt một nụ hôn vào bàn tay Nam và dặn:</a:t>
            </a:r>
          </a:p>
          <a:p>
            <a:pPr marL="180000" algn="just">
              <a:spcBef>
                <a:spcPts val="600"/>
              </a:spcBef>
              <a:spcAft>
                <a:spcPts val="600"/>
              </a:spcAft>
            </a:pPr>
            <a:r>
              <a:rPr lang="vi-VN" sz="2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</a:t>
            </a:r>
            <a:r>
              <a:rPr lang="en-US" sz="2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- </a:t>
            </a:r>
            <a:r>
              <a:rPr lang="vi-VN" sz="2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Mỗi khi lo lắng, con hãy áp bàn tay này lên má. Mẹ lúc nào cũng ở bên con.</a:t>
            </a:r>
            <a:endParaRPr lang="en-US" sz="16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7" name="Hộp Văn bản 6"/>
          <p:cNvSpPr txBox="1"/>
          <p:nvPr/>
        </p:nvSpPr>
        <p:spPr>
          <a:xfrm flipH="1">
            <a:off x="2677886" y="778368"/>
            <a:ext cx="4811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Nụ hôn trên bàn tay</a:t>
            </a:r>
            <a:endParaRPr lang="en-US" sz="24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3" name="Hộp Văn bản 5">
            <a:extLst>
              <a:ext uri="{FF2B5EF4-FFF2-40B4-BE49-F238E27FC236}">
                <a16:creationId xmlns="" xmlns:a16="http://schemas.microsoft.com/office/drawing/2014/main" id="{40B27107-30BC-5F44-9BAA-73D7B8CE315D}"/>
              </a:ext>
            </a:extLst>
          </p:cNvPr>
          <p:cNvSpPr txBox="1"/>
          <p:nvPr/>
        </p:nvSpPr>
        <p:spPr>
          <a:xfrm flipH="1">
            <a:off x="869574" y="258175"/>
            <a:ext cx="970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Đọc</a:t>
            </a:r>
            <a:r>
              <a:rPr lang="vi-VN" sz="2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endParaRPr lang="en-US" sz="2000" b="1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="" xmlns:a16="http://schemas.microsoft.com/office/drawing/2014/main" id="{A1381287-0272-07F8-4BDF-5F3BD87B9F69}"/>
              </a:ext>
            </a:extLst>
          </p:cNvPr>
          <p:cNvSpPr/>
          <p:nvPr/>
        </p:nvSpPr>
        <p:spPr>
          <a:xfrm>
            <a:off x="466165" y="255239"/>
            <a:ext cx="475129" cy="461665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2</a:t>
            </a:r>
            <a:endParaRPr lang="en-US" dirty="0"/>
          </a:p>
        </p:txBody>
      </p:sp>
      <p:sp>
        <p:nvSpPr>
          <p:cNvPr id="2" name="Text Box 5">
            <a:extLst>
              <a:ext uri="{FF2B5EF4-FFF2-40B4-BE49-F238E27FC236}">
                <a16:creationId xmlns="" xmlns:a16="http://schemas.microsoft.com/office/drawing/2014/main" id="{0C328143-E51F-48E0-9922-C098757B594F}"/>
              </a:ext>
            </a:extLst>
          </p:cNvPr>
          <p:cNvSpPr txBox="1"/>
          <p:nvPr/>
        </p:nvSpPr>
        <p:spPr>
          <a:xfrm>
            <a:off x="127467" y="2732206"/>
            <a:ext cx="8620126" cy="275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algn="just"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</a:t>
            </a:r>
            <a:r>
              <a:rPr lang="vi-VN" sz="2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2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Nam cảm thấy thật ấm áp. Cậu im lặng rồi đột nhiên mỉm cười:</a:t>
            </a:r>
          </a:p>
          <a:p>
            <a:pPr marL="180000" algn="just">
              <a:spcBef>
                <a:spcPts val="600"/>
              </a:spcBef>
              <a:spcAft>
                <a:spcPts val="600"/>
              </a:spcAft>
            </a:pPr>
            <a:r>
              <a:rPr lang="vi-VN" sz="2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 - Mẹ đưa tay cho con nào!</a:t>
            </a:r>
          </a:p>
          <a:p>
            <a:pPr marL="180000" algn="just">
              <a:spcBef>
                <a:spcPts val="600"/>
              </a:spcBef>
              <a:spcAft>
                <a:spcPts val="600"/>
              </a:spcAft>
            </a:pPr>
            <a:r>
              <a:rPr lang="vi-VN" sz="2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 Nam đặt một nụ hôn vào bàn tay mẹ rồi thủ thỉ:</a:t>
            </a:r>
          </a:p>
          <a:p>
            <a:pPr marL="180000" algn="just">
              <a:spcBef>
                <a:spcPts val="600"/>
              </a:spcBef>
              <a:spcAft>
                <a:spcPts val="600"/>
              </a:spcAft>
            </a:pPr>
            <a:r>
              <a:rPr lang="vi-VN" sz="2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 - Bây giờ thì mẹ cũng có nụ hôn trên bàn tay rồi. Con yêu mẹ!</a:t>
            </a:r>
          </a:p>
          <a:p>
            <a:pPr marL="180000" algn="just">
              <a:spcBef>
                <a:spcPts val="600"/>
              </a:spcBef>
              <a:spcAft>
                <a:spcPts val="600"/>
              </a:spcAft>
            </a:pPr>
            <a:r>
              <a:rPr lang="vi-VN" sz="2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  Nam chào mẹ và tung tăng bước vào lớp.</a:t>
            </a:r>
          </a:p>
          <a:p>
            <a:pPr algn="just">
              <a:lnSpc>
                <a:spcPct val="100000"/>
              </a:lnSpc>
            </a:pP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2039B77-E572-F6E9-096E-8283BF9F2D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467" y="1240731"/>
            <a:ext cx="9016765" cy="16338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5BDDFEFB-A19E-B683-8E32-3327451E66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804" y="2785432"/>
            <a:ext cx="8974090" cy="2395936"/>
          </a:xfrm>
          <a:prstGeom prst="rect">
            <a:avLst/>
          </a:prstGeom>
        </p:spPr>
      </p:pic>
      <p:sp>
        <p:nvSpPr>
          <p:cNvPr id="13" name="Text Box 5">
            <a:extLst>
              <a:ext uri="{FF2B5EF4-FFF2-40B4-BE49-F238E27FC236}">
                <a16:creationId xmlns="" xmlns:a16="http://schemas.microsoft.com/office/drawing/2014/main" id="{1EFF880B-15ED-C4CA-0108-3317439B884D}"/>
              </a:ext>
            </a:extLst>
          </p:cNvPr>
          <p:cNvSpPr txBox="1"/>
          <p:nvPr/>
        </p:nvSpPr>
        <p:spPr>
          <a:xfrm>
            <a:off x="1956268" y="5202016"/>
            <a:ext cx="8620126" cy="5695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</a:t>
            </a:r>
            <a:r>
              <a:rPr lang="vi-VN" sz="2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</a:t>
            </a:r>
            <a:r>
              <a:rPr lang="en-US" sz="2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 </a:t>
            </a:r>
            <a:r>
              <a:rPr lang="vi-VN" sz="1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(Theo Au-đrây Pen, Nụ hôn trên bàn tay, Đỗ Nhật Nam dịch)</a:t>
            </a:r>
          </a:p>
        </p:txBody>
      </p:sp>
    </p:spTree>
    <p:extLst>
      <p:ext uri="{BB962C8B-B14F-4D97-AF65-F5344CB8AC3E}">
        <p14:creationId xmlns:p14="http://schemas.microsoft.com/office/powerpoint/2010/main" val="29302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/>
          <p:nvPr/>
        </p:nvSpPr>
        <p:spPr>
          <a:xfrm>
            <a:off x="261937" y="1193323"/>
            <a:ext cx="8620126" cy="4950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algn="just"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</a:t>
            </a:r>
            <a:r>
              <a:rPr lang="vi-VN" sz="2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2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Ngày đầu đi học, Nam hồi hộp lắm. Mẹ nhẹ nhàng đặt một nụ hôn vào bàn tay Nam và dặn:</a:t>
            </a:r>
          </a:p>
          <a:p>
            <a:pPr marL="180000" algn="just">
              <a:spcBef>
                <a:spcPts val="600"/>
              </a:spcBef>
              <a:spcAft>
                <a:spcPts val="600"/>
              </a:spcAft>
            </a:pPr>
            <a:r>
              <a:rPr lang="vi-VN" sz="2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</a:t>
            </a:r>
            <a:r>
              <a:rPr lang="en-US" sz="2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</a:t>
            </a:r>
            <a:endParaRPr lang="vi-VN" sz="20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marL="180000" algn="just">
              <a:spcBef>
                <a:spcPts val="600"/>
              </a:spcBef>
              <a:spcAft>
                <a:spcPts val="600"/>
              </a:spcAft>
            </a:pPr>
            <a:endParaRPr lang="vi-VN" sz="20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marL="180000" algn="just">
              <a:spcBef>
                <a:spcPts val="600"/>
              </a:spcBef>
              <a:spcAft>
                <a:spcPts val="600"/>
              </a:spcAft>
            </a:pPr>
            <a:r>
              <a:rPr lang="vi-VN" sz="2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 Nam cảm thấy thật ấm áp. Cậu im lặng rồi đột nhiên mỉm cười:</a:t>
            </a:r>
          </a:p>
          <a:p>
            <a:pPr marL="180000" algn="just">
              <a:spcBef>
                <a:spcPts val="600"/>
              </a:spcBef>
              <a:spcAft>
                <a:spcPts val="600"/>
              </a:spcAft>
            </a:pPr>
            <a:endParaRPr lang="vi-VN" sz="20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marL="180000" algn="just">
              <a:spcBef>
                <a:spcPts val="600"/>
              </a:spcBef>
              <a:spcAft>
                <a:spcPts val="600"/>
              </a:spcAft>
            </a:pPr>
            <a:r>
              <a:rPr lang="vi-VN" sz="2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Nam đặt một nụ hôn vào bàn tay mẹ rồi thủ thỉ:</a:t>
            </a:r>
          </a:p>
          <a:p>
            <a:pPr marL="180000" algn="just">
              <a:spcBef>
                <a:spcPts val="600"/>
              </a:spcBef>
              <a:spcAft>
                <a:spcPts val="600"/>
              </a:spcAft>
            </a:pPr>
            <a:endParaRPr lang="vi-VN" sz="20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marL="180000" algn="just">
              <a:spcBef>
                <a:spcPts val="600"/>
              </a:spcBef>
              <a:spcAft>
                <a:spcPts val="600"/>
              </a:spcAft>
            </a:pPr>
            <a:r>
              <a:rPr lang="vi-VN" sz="2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 Nam chào mẹ và tung tăng bước vào lớp.</a:t>
            </a:r>
          </a:p>
          <a:p>
            <a:pPr algn="just">
              <a:lnSpc>
                <a:spcPct val="150000"/>
              </a:lnSpc>
            </a:pPr>
            <a:r>
              <a:rPr lang="vi-VN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                         </a:t>
            </a:r>
            <a:r>
              <a:rPr lang="vi-VN" sz="1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(Theo Au-đrây Pen, Nụ hôn trên bàn tay, Đỗ Nhật Nam dịch)</a:t>
            </a:r>
          </a:p>
          <a:p>
            <a:pPr algn="just">
              <a:lnSpc>
                <a:spcPct val="150000"/>
              </a:lnSpc>
            </a:pPr>
            <a:endParaRPr lang="en-US" sz="16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7" name="Hộp Văn bản 6"/>
          <p:cNvSpPr txBox="1"/>
          <p:nvPr/>
        </p:nvSpPr>
        <p:spPr>
          <a:xfrm flipH="1">
            <a:off x="2677886" y="724578"/>
            <a:ext cx="4811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Nụ hôn trên bàn tay</a:t>
            </a:r>
            <a:endParaRPr lang="en-US" sz="24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3" name="Hộp Văn bản 5">
            <a:extLst>
              <a:ext uri="{FF2B5EF4-FFF2-40B4-BE49-F238E27FC236}">
                <a16:creationId xmlns="" xmlns:a16="http://schemas.microsoft.com/office/drawing/2014/main" id="{40B27107-30BC-5F44-9BAA-73D7B8CE315D}"/>
              </a:ext>
            </a:extLst>
          </p:cNvPr>
          <p:cNvSpPr txBox="1"/>
          <p:nvPr/>
        </p:nvSpPr>
        <p:spPr>
          <a:xfrm flipH="1">
            <a:off x="869574" y="258175"/>
            <a:ext cx="970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Đọc</a:t>
            </a:r>
            <a:r>
              <a:rPr lang="vi-VN" sz="2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endParaRPr lang="en-US" sz="2000" b="1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="" xmlns:a16="http://schemas.microsoft.com/office/drawing/2014/main" id="{A1381287-0272-07F8-4BDF-5F3BD87B9F69}"/>
              </a:ext>
            </a:extLst>
          </p:cNvPr>
          <p:cNvSpPr/>
          <p:nvPr/>
        </p:nvSpPr>
        <p:spPr>
          <a:xfrm>
            <a:off x="466165" y="255239"/>
            <a:ext cx="475129" cy="461665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2</a:t>
            </a:r>
            <a:endParaRPr lang="en-US" dirty="0"/>
          </a:p>
        </p:txBody>
      </p:sp>
      <p:sp>
        <p:nvSpPr>
          <p:cNvPr id="2" name="Text Box 5">
            <a:extLst>
              <a:ext uri="{FF2B5EF4-FFF2-40B4-BE49-F238E27FC236}">
                <a16:creationId xmlns="" xmlns:a16="http://schemas.microsoft.com/office/drawing/2014/main" id="{1E7611D7-5FDB-DA3C-DBE6-509C24FDD568}"/>
              </a:ext>
            </a:extLst>
          </p:cNvPr>
          <p:cNvSpPr txBox="1"/>
          <p:nvPr/>
        </p:nvSpPr>
        <p:spPr>
          <a:xfrm>
            <a:off x="0" y="1982217"/>
            <a:ext cx="86201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algn="just"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</a:t>
            </a:r>
            <a:r>
              <a:rPr lang="vi-VN" sz="2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- </a:t>
            </a:r>
            <a:r>
              <a:rPr lang="vi-VN" sz="2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Mỗi khi lo lắng, con hãy áp bàn tay này lên má. Mẹ lúc nào cũng ở bên con.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="" xmlns:a16="http://schemas.microsoft.com/office/drawing/2014/main" id="{E0B3713F-823D-6EC1-C9E8-12C1EDA9CC07}"/>
              </a:ext>
            </a:extLst>
          </p:cNvPr>
          <p:cNvSpPr txBox="1"/>
          <p:nvPr/>
        </p:nvSpPr>
        <p:spPr>
          <a:xfrm>
            <a:off x="-177333" y="3309719"/>
            <a:ext cx="86201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algn="just"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</a:t>
            </a:r>
            <a:r>
              <a:rPr lang="vi-VN" sz="2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</a:t>
            </a:r>
            <a:r>
              <a:rPr lang="vi-VN" sz="2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- Mẹ đưa tay cho con nào!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="" xmlns:a16="http://schemas.microsoft.com/office/drawing/2014/main" id="{1D86A9B3-551D-A45C-D7A7-516432D1DDB7}"/>
              </a:ext>
            </a:extLst>
          </p:cNvPr>
          <p:cNvSpPr txBox="1"/>
          <p:nvPr/>
        </p:nvSpPr>
        <p:spPr>
          <a:xfrm>
            <a:off x="-177333" y="4231853"/>
            <a:ext cx="9059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algn="just"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</a:t>
            </a:r>
            <a:r>
              <a:rPr lang="vi-VN" sz="2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</a:t>
            </a:r>
            <a:r>
              <a:rPr lang="vi-VN" sz="2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- Bây giờ thì mẹ cũng có nụ hôn trên bàn tay rồi. Con yêu mẹ!</a:t>
            </a:r>
          </a:p>
        </p:txBody>
      </p:sp>
    </p:spTree>
    <p:extLst>
      <p:ext uri="{BB962C8B-B14F-4D97-AF65-F5344CB8AC3E}">
        <p14:creationId xmlns:p14="http://schemas.microsoft.com/office/powerpoint/2010/main" val="347575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99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99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B68A5AE1-99C1-41FA-AFAB-4C5CB90654C0}"/>
  <p:tag name="ISPRING_CUSTOM_TIMING_USED" val="1"/>
  <p:tag name="ISPRING_PLAYER_LAYOUT_TYPE" val="Full"/>
  <p:tag name="GENSWF_SLIDE_TITLE" val="CHÀO TẠM BIỆT"/>
  <p:tag name="GENSWF_ADVANCE_TIME" val="360.929"/>
  <p:tag name="ISPRING_SLIDE_ID_2" val="{BA8CF360-01C9-45C1-8B88-BDF8F12F7711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974DFE4-7392-4B66-9F7E-A7DFF6BAB262}&quot;/&gt;&lt;isInvalidForFieldText val=&quot;0&quot;/&gt;&lt;Image&gt;&lt;filename val=&quot;C:\Users\Truc\AppData\Local\Temp\PR\data\asimages\{3974DFE4-7392-4B66-9F7E-A7DFF6BAB262}_60.png&quot;/&gt;&lt;left val=&quot;23&quot;/&gt;&lt;top val=&quot;156&quot;/&gt;&lt;width val=&quot;971&quot;/&gt;&lt;height val=&quot;181&quot;/&gt;&lt;hasText val=&quot;1&quot;/&gt;&lt;/Image&gt;&lt;/ThreeDShapeInfo&gt;"/>
  <p:tag name="PRESENTER_SHAPETEXTINFO" val="&lt;ShapeTextInfo&gt;&lt;TableIndex row=&quot;-1&quot; col=&quot;-1&quot;&gt;&lt;linesCount val=&quot;1&quot;/&gt;&lt;lineCharCount val=&quot;33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2272</TotalTime>
  <Words>137</Words>
  <Application>Microsoft Office PowerPoint</Application>
  <PresentationFormat>On-screen Show (4:3)</PresentationFormat>
  <Paragraphs>66</Paragraphs>
  <Slides>11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Administrator</dc:creator>
  <cp:lastModifiedBy>Admin</cp:lastModifiedBy>
  <cp:revision>154</cp:revision>
  <dcterms:created xsi:type="dcterms:W3CDTF">2022-03-17T08:21:07Z</dcterms:created>
  <dcterms:modified xsi:type="dcterms:W3CDTF">2024-04-06T08:24:03Z</dcterms:modified>
</cp:coreProperties>
</file>