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81" d="100"/>
          <a:sy n="81" d="100"/>
        </p:scale>
        <p:origin x="12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72C91-BB01-4D9B-8D7B-8286EA29EC29}"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A5580-DDE8-430D-BA93-F3903B0DE18B}" type="slidenum">
              <a:rPr lang="en-US" smtClean="0"/>
              <a:t>‹#›</a:t>
            </a:fld>
            <a:endParaRPr lang="en-US"/>
          </a:p>
        </p:txBody>
      </p:sp>
    </p:spTree>
    <p:extLst>
      <p:ext uri="{BB962C8B-B14F-4D97-AF65-F5344CB8AC3E}">
        <p14:creationId xmlns:p14="http://schemas.microsoft.com/office/powerpoint/2010/main" val="201723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37676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17</a:t>
            </a:fld>
            <a:endParaRPr lang="en-US"/>
          </a:p>
        </p:txBody>
      </p:sp>
    </p:spTree>
    <p:extLst>
      <p:ext uri="{BB962C8B-B14F-4D97-AF65-F5344CB8AC3E}">
        <p14:creationId xmlns:p14="http://schemas.microsoft.com/office/powerpoint/2010/main" val="383572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4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20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264394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130477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123856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44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55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1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0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49A991-E626-4E65-8B3D-F2EFDCD46B0D}"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293359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9A991-E626-4E65-8B3D-F2EFDCD46B0D}"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6191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9A991-E626-4E65-8B3D-F2EFDCD46B0D}"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270581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6" y="200026"/>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extLst>
      <p:ext uri="{BB962C8B-B14F-4D97-AF65-F5344CB8AC3E}">
        <p14:creationId xmlns:p14="http://schemas.microsoft.com/office/powerpoint/2010/main" val="120853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9A991-E626-4E65-8B3D-F2EFDCD46B0D}"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264161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49A991-E626-4E65-8B3D-F2EFDCD46B0D}"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84698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49A991-E626-4E65-8B3D-F2EFDCD46B0D}"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28808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49A991-E626-4E65-8B3D-F2EFDCD46B0D}"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229770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49A991-E626-4E65-8B3D-F2EFDCD46B0D}"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49342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9A991-E626-4E65-8B3D-F2EFDCD46B0D}"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15499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49A991-E626-4E65-8B3D-F2EFDCD46B0D}"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167951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49A991-E626-4E65-8B3D-F2EFDCD46B0D}"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4E6BE-3003-469C-A25F-C379A83FA834}" type="slidenum">
              <a:rPr lang="en-US" smtClean="0"/>
              <a:t>‹#›</a:t>
            </a:fld>
            <a:endParaRPr lang="en-US"/>
          </a:p>
        </p:txBody>
      </p:sp>
    </p:spTree>
    <p:extLst>
      <p:ext uri="{BB962C8B-B14F-4D97-AF65-F5344CB8AC3E}">
        <p14:creationId xmlns:p14="http://schemas.microsoft.com/office/powerpoint/2010/main" val="78552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9A991-E626-4E65-8B3D-F2EFDCD46B0D}"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4E6BE-3003-469C-A25F-C379A83FA834}" type="slidenum">
              <a:rPr lang="en-US" smtClean="0"/>
              <a:t>‹#›</a:t>
            </a:fld>
            <a:endParaRPr lang="en-US"/>
          </a:p>
        </p:txBody>
      </p:sp>
    </p:spTree>
    <p:extLst>
      <p:ext uri="{BB962C8B-B14F-4D97-AF65-F5344CB8AC3E}">
        <p14:creationId xmlns:p14="http://schemas.microsoft.com/office/powerpoint/2010/main" val="277050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287384" y="-50145"/>
            <a:ext cx="7904617" cy="6958289"/>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stretch>
              <a:fillRect/>
            </a:stretch>
          </a:blipFill>
        </p:spPr>
        <p:txBody>
          <a:bodyPr/>
          <a:lstStyle/>
          <a:p>
            <a:endParaRPr lang="en-US" sz="1200"/>
          </a:p>
        </p:txBody>
      </p:sp>
      <p:sp>
        <p:nvSpPr>
          <p:cNvPr id="3" name="Freeform 3"/>
          <p:cNvSpPr/>
          <p:nvPr/>
        </p:nvSpPr>
        <p:spPr>
          <a:xfrm>
            <a:off x="1837833" y="2422524"/>
            <a:ext cx="8516335" cy="2012952"/>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10115818" y="-267431"/>
            <a:ext cx="2321321" cy="2321321"/>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4"/>
            <a:stretch>
              <a:fillRect/>
            </a:stretch>
          </a:blipFill>
        </p:spPr>
        <p:txBody>
          <a:bodyPr/>
          <a:lstStyle/>
          <a:p>
            <a:endParaRPr lang="en-US" sz="1200"/>
          </a:p>
        </p:txBody>
      </p:sp>
      <p:sp>
        <p:nvSpPr>
          <p:cNvPr id="5" name="Freeform 5"/>
          <p:cNvSpPr/>
          <p:nvPr/>
        </p:nvSpPr>
        <p:spPr>
          <a:xfrm rot="-10800000" flipV="1">
            <a:off x="-562219" y="5715887"/>
            <a:ext cx="4800104" cy="2661876"/>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5"/>
            <a:stretch>
              <a:fillRect/>
            </a:stretch>
          </a:blipFill>
        </p:spPr>
        <p:txBody>
          <a:bodyPr/>
          <a:lstStyle/>
          <a:p>
            <a:endParaRPr lang="en-US" sz="1200"/>
          </a:p>
        </p:txBody>
      </p:sp>
      <p:sp>
        <p:nvSpPr>
          <p:cNvPr id="6" name="Freeform 6"/>
          <p:cNvSpPr/>
          <p:nvPr/>
        </p:nvSpPr>
        <p:spPr>
          <a:xfrm>
            <a:off x="-1381512" y="1182112"/>
            <a:ext cx="4134623" cy="5864713"/>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6"/>
            <a:stretch>
              <a:fillRect/>
            </a:stretch>
          </a:blipFill>
        </p:spPr>
        <p:txBody>
          <a:bodyPr/>
          <a:lstStyle/>
          <a:p>
            <a:endParaRPr lang="en-US" sz="1200"/>
          </a:p>
        </p:txBody>
      </p:sp>
      <p:sp>
        <p:nvSpPr>
          <p:cNvPr id="7" name="Freeform 7"/>
          <p:cNvSpPr/>
          <p:nvPr/>
        </p:nvSpPr>
        <p:spPr>
          <a:xfrm rot="-10800000">
            <a:off x="-1196185" y="-1753786"/>
            <a:ext cx="4876800" cy="2704407"/>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stretch>
              <a:fillRect/>
            </a:stretch>
          </a:blipFill>
        </p:spPr>
        <p:txBody>
          <a:bodyPr/>
          <a:lstStyle/>
          <a:p>
            <a:endParaRPr lang="en-US" sz="1200"/>
          </a:p>
        </p:txBody>
      </p:sp>
      <p:sp>
        <p:nvSpPr>
          <p:cNvPr id="8" name="Freeform 8"/>
          <p:cNvSpPr/>
          <p:nvPr/>
        </p:nvSpPr>
        <p:spPr>
          <a:xfrm>
            <a:off x="2210429" y="412741"/>
            <a:ext cx="1075760" cy="107576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7"/>
            <a:stretch>
              <a:fillRect/>
            </a:stretch>
          </a:blipFill>
        </p:spPr>
        <p:txBody>
          <a:bodyPr/>
          <a:lstStyle/>
          <a:p>
            <a:endParaRPr lang="en-US" sz="1200"/>
          </a:p>
        </p:txBody>
      </p:sp>
      <p:sp>
        <p:nvSpPr>
          <p:cNvPr id="9" name="Freeform 9"/>
          <p:cNvSpPr/>
          <p:nvPr/>
        </p:nvSpPr>
        <p:spPr>
          <a:xfrm>
            <a:off x="2966449" y="1627755"/>
            <a:ext cx="639480" cy="63948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7"/>
            <a:stretch>
              <a:fillRect/>
            </a:stretch>
          </a:blipFill>
        </p:spPr>
        <p:txBody>
          <a:bodyPr/>
          <a:lstStyle/>
          <a:p>
            <a:endParaRPr lang="en-US" sz="1200"/>
          </a:p>
        </p:txBody>
      </p:sp>
      <p:sp>
        <p:nvSpPr>
          <p:cNvPr id="10" name="Freeform 10"/>
          <p:cNvSpPr/>
          <p:nvPr/>
        </p:nvSpPr>
        <p:spPr>
          <a:xfrm>
            <a:off x="1460170" y="527151"/>
            <a:ext cx="581557" cy="581557"/>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7"/>
            <a:stretch>
              <a:fillRect/>
            </a:stretch>
          </a:blipFill>
        </p:spPr>
        <p:txBody>
          <a:bodyPr/>
          <a:lstStyle/>
          <a:p>
            <a:endParaRPr lang="en-US" sz="1200"/>
          </a:p>
        </p:txBody>
      </p:sp>
      <p:sp>
        <p:nvSpPr>
          <p:cNvPr id="11" name="Freeform 11"/>
          <p:cNvSpPr/>
          <p:nvPr/>
        </p:nvSpPr>
        <p:spPr>
          <a:xfrm>
            <a:off x="7975937" y="3136075"/>
            <a:ext cx="5317760" cy="5590287"/>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8"/>
            <a:stretch>
              <a:fillRect/>
            </a:stretch>
          </a:blipFill>
        </p:spPr>
        <p:txBody>
          <a:bodyPr/>
          <a:lstStyle/>
          <a:p>
            <a:endParaRPr lang="en-US" sz="1200"/>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9"/>
          <a:stretch>
            <a:fillRect/>
          </a:stretch>
        </p:blipFill>
        <p:spPr>
          <a:xfrm>
            <a:off x="2082801" y="2362200"/>
            <a:ext cx="7836071" cy="2467062"/>
          </a:xfrm>
          <a:prstGeom prst="rect">
            <a:avLst/>
          </a:prstGeom>
        </p:spPr>
      </p:pic>
    </p:spTree>
    <p:extLst>
      <p:ext uri="{BB962C8B-B14F-4D97-AF65-F5344CB8AC3E}">
        <p14:creationId xmlns:p14="http://schemas.microsoft.com/office/powerpoint/2010/main" val="126476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13" y="7"/>
            <a:ext cx="12191987" cy="6857993"/>
          </a:xfrm>
          <a:prstGeom prst="rect">
            <a:avLst/>
          </a:prstGeom>
          <a:noFill/>
        </p:spPr>
      </p:pic>
    </p:spTree>
    <p:extLst>
      <p:ext uri="{BB962C8B-B14F-4D97-AF65-F5344CB8AC3E}">
        <p14:creationId xmlns:p14="http://schemas.microsoft.com/office/powerpoint/2010/main" val="19366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287384" y="-50145"/>
            <a:ext cx="7904617" cy="6958289"/>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837833" y="2422524"/>
            <a:ext cx="8516335" cy="2012952"/>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0115818" y="-267431"/>
            <a:ext cx="2321321" cy="2321321"/>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10800000" flipV="1">
            <a:off x="-562219" y="5715887"/>
            <a:ext cx="4800104" cy="2661876"/>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381512" y="1182112"/>
            <a:ext cx="4134623" cy="5864713"/>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10800000">
            <a:off x="-1196185" y="-1753786"/>
            <a:ext cx="4876800" cy="2704407"/>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10429" y="412741"/>
            <a:ext cx="1075760" cy="107576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2966449" y="1627755"/>
            <a:ext cx="639480" cy="63948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1460170" y="527151"/>
            <a:ext cx="581557" cy="581557"/>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7975937" y="3136075"/>
            <a:ext cx="5317760" cy="5590287"/>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9"/>
          <a:stretch>
            <a:fillRect/>
          </a:stretch>
        </p:blipFill>
        <p:spPr>
          <a:xfrm>
            <a:off x="2235200" y="2362200"/>
            <a:ext cx="7250805" cy="2462997"/>
          </a:xfrm>
          <a:prstGeom prst="rect">
            <a:avLst/>
          </a:prstGeom>
        </p:spPr>
      </p:pic>
    </p:spTree>
    <p:extLst>
      <p:ext uri="{BB962C8B-B14F-4D97-AF65-F5344CB8AC3E}">
        <p14:creationId xmlns:p14="http://schemas.microsoft.com/office/powerpoint/2010/main" val="25686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9525"/>
              <a:ext cx="4451488" cy="2372805"/>
            </a:xfrm>
            <a:prstGeom prst="rect">
              <a:avLst/>
            </a:prstGeom>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08000" y="0"/>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defTabSz="609630">
              <a:defRPr/>
            </a:pPr>
            <a:endParaRPr lang="en-US" sz="1200">
              <a:solidFill>
                <a:prstClr val="black"/>
              </a:solidFill>
              <a:latin typeface="Calibri"/>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1574800" y="533400"/>
            <a:ext cx="10363200" cy="187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667" b="1" dirty="0">
                <a:solidFill>
                  <a:prstClr val="black"/>
                </a:solidFill>
                <a:latin typeface="Cambria" panose="02040503050406030204" pitchFamily="18" charset="0"/>
                <a:ea typeface="Cambria" panose="02040503050406030204" pitchFamily="18" charset="0"/>
              </a:rPr>
              <a:t>Quan </a:t>
            </a:r>
            <a:r>
              <a:rPr lang="en-US" sz="2667" b="1" dirty="0" err="1">
                <a:solidFill>
                  <a:prstClr val="black"/>
                </a:solidFill>
                <a:latin typeface="Cambria" panose="02040503050406030204" pitchFamily="18" charset="0"/>
                <a:ea typeface="Cambria" panose="02040503050406030204" pitchFamily="18" charset="0"/>
              </a:rPr>
              <a:t>sát</a:t>
            </a:r>
            <a:r>
              <a:rPr lang="en-US" sz="2667" b="1" dirty="0">
                <a:solidFill>
                  <a:prstClr val="black"/>
                </a:solidFill>
                <a:latin typeface="Cambria" panose="02040503050406030204" pitchFamily="18" charset="0"/>
                <a:ea typeface="Cambria" panose="02040503050406030204" pitchFamily="18" charset="0"/>
              </a:rPr>
              <a:t> </a:t>
            </a:r>
            <a:r>
              <a:rPr lang="en-US" sz="2667" b="1" dirty="0" err="1">
                <a:solidFill>
                  <a:prstClr val="black"/>
                </a:solidFill>
                <a:latin typeface="Cambria" panose="02040503050406030204" pitchFamily="18" charset="0"/>
                <a:ea typeface="Cambria" panose="02040503050406030204" pitchFamily="18" charset="0"/>
              </a:rPr>
              <a:t>hình</a:t>
            </a:r>
            <a:r>
              <a:rPr lang="en-US" sz="2667" b="1" dirty="0">
                <a:solidFill>
                  <a:prstClr val="black"/>
                </a:solidFill>
                <a:latin typeface="Cambria" panose="02040503050406030204" pitchFamily="18" charset="0"/>
                <a:ea typeface="Cambria" panose="02040503050406030204" pitchFamily="18" charset="0"/>
              </a:rPr>
              <a:t> 7.</a:t>
            </a:r>
          </a:p>
          <a:p>
            <a:pPr lvl="0" algn="just"/>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Chỉ</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ra</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những</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bộ</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phận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làm</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bằng</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vật</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dẫn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điện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vật</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cách</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điện</a:t>
            </a:r>
            <a:r>
              <a:rPr lang="en-US" sz="2667" dirty="0">
                <a:solidFill>
                  <a:prstClr val="black"/>
                </a:solidFill>
                <a:latin typeface="Cambria" panose="02040503050406030204" pitchFamily="18" charset="0"/>
                <a:ea typeface="Cambria" panose="02040503050406030204" pitchFamily="18" charset="0"/>
              </a:rPr>
              <a:t> ở </a:t>
            </a:r>
            <a:r>
              <a:rPr lang="en-US" sz="2667" dirty="0" err="1">
                <a:solidFill>
                  <a:prstClr val="black"/>
                </a:solidFill>
                <a:latin typeface="Cambria" panose="02040503050406030204" pitchFamily="18" charset="0"/>
                <a:ea typeface="Cambria" panose="02040503050406030204" pitchFamily="18" charset="0"/>
              </a:rPr>
              <a:t>mỗi</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đồ</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dùng</a:t>
            </a:r>
            <a:r>
              <a:rPr lang="en-US" sz="2667" dirty="0">
                <a:solidFill>
                  <a:prstClr val="black"/>
                </a:solidFill>
                <a:latin typeface="Cambria" panose="02040503050406030204" pitchFamily="18" charset="0"/>
                <a:ea typeface="Cambria" panose="02040503050406030204" pitchFamily="18" charset="0"/>
              </a:rPr>
              <a:t>.</a:t>
            </a:r>
          </a:p>
          <a:p>
            <a:pPr lvl="0" algn="just"/>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Vì</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sao</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lại</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sử</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dụng</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vật</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dẫn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điện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hoặc</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vật</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cách</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điện</a:t>
            </a:r>
            <a:r>
              <a:rPr lang="en-US" sz="2667" dirty="0">
                <a:solidFill>
                  <a:prstClr val="black"/>
                </a:solidFill>
                <a:latin typeface="Cambria" panose="02040503050406030204" pitchFamily="18" charset="0"/>
                <a:ea typeface="Cambria" panose="02040503050406030204" pitchFamily="18" charset="0"/>
              </a:rPr>
              <a:t> ở </a:t>
            </a:r>
            <a:r>
              <a:rPr lang="en-US" sz="2667" dirty="0" err="1">
                <a:solidFill>
                  <a:prstClr val="black"/>
                </a:solidFill>
                <a:latin typeface="Cambria" panose="02040503050406030204" pitchFamily="18" charset="0"/>
                <a:ea typeface="Cambria" panose="02040503050406030204" pitchFamily="18" charset="0"/>
              </a:rPr>
              <a:t>mỗi</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bộ</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phận</a:t>
            </a:r>
            <a:r>
              <a:rPr lang="en-US" sz="2667" dirty="0">
                <a:solidFill>
                  <a:prstClr val="black"/>
                </a:solidFill>
                <a:latin typeface="Cambria" panose="02040503050406030204" pitchFamily="18" charset="0"/>
                <a:ea typeface="Cambria" panose="02040503050406030204" pitchFamily="18" charset="0"/>
              </a:rPr>
              <a:t> </a:t>
            </a:r>
            <a:r>
              <a:rPr lang="en-US" sz="2667" dirty="0" err="1">
                <a:solidFill>
                  <a:prstClr val="black"/>
                </a:solidFill>
                <a:latin typeface="Cambria" panose="02040503050406030204" pitchFamily="18" charset="0"/>
                <a:ea typeface="Cambria" panose="02040503050406030204" pitchFamily="18" charset="0"/>
              </a:rPr>
              <a:t>đó</a:t>
            </a:r>
            <a:r>
              <a:rPr lang="en-US" sz="2667" dirty="0">
                <a:solidFill>
                  <a:prstClr val="black"/>
                </a:solidFill>
                <a:latin typeface="Cambria" panose="02040503050406030204" pitchFamily="18" charset="0"/>
                <a:ea typeface="Cambria" panose="02040503050406030204" pitchFamily="18" charset="0"/>
              </a:rPr>
              <a:t>?</a:t>
            </a:r>
            <a:endParaRPr lang="vi-VN" sz="2667"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726B2B-A670-2E0F-6E9B-7F820EFABE17}"/>
              </a:ext>
            </a:extLst>
          </p:cNvPr>
          <p:cNvPicPr>
            <a:picLocks noChangeAspect="1"/>
          </p:cNvPicPr>
          <p:nvPr/>
        </p:nvPicPr>
        <p:blipFill>
          <a:blip r:embed="rId4"/>
          <a:stretch>
            <a:fillRect/>
          </a:stretch>
        </p:blipFill>
        <p:spPr>
          <a:xfrm>
            <a:off x="3708400" y="2616200"/>
            <a:ext cx="4775200" cy="3742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933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52C11-0741-4C2D-E2CD-18A6E36BBAF2}"/>
              </a:ext>
            </a:extLst>
          </p:cNvPr>
          <p:cNvPicPr>
            <a:picLocks noChangeAspect="1"/>
          </p:cNvPicPr>
          <p:nvPr/>
        </p:nvPicPr>
        <p:blipFill>
          <a:blip r:embed="rId3"/>
          <a:stretch>
            <a:fillRect/>
          </a:stretch>
        </p:blipFill>
        <p:spPr>
          <a:xfrm>
            <a:off x="508000" y="736601"/>
            <a:ext cx="3657600" cy="5465499"/>
          </a:xfrm>
          <a:prstGeom prst="rect">
            <a:avLst/>
          </a:prstGeom>
        </p:spPr>
      </p:pic>
      <p:grpSp>
        <p:nvGrpSpPr>
          <p:cNvPr id="10" name="Group 9">
            <a:extLst>
              <a:ext uri="{FF2B5EF4-FFF2-40B4-BE49-F238E27FC236}">
                <a16:creationId xmlns:a16="http://schemas.microsoft.com/office/drawing/2014/main" id="{E9A9D67B-335A-843D-B663-D04D7310B6BC}"/>
              </a:ext>
            </a:extLst>
          </p:cNvPr>
          <p:cNvGrpSpPr/>
          <p:nvPr/>
        </p:nvGrpSpPr>
        <p:grpSpPr>
          <a:xfrm>
            <a:off x="4826000" y="1701800"/>
            <a:ext cx="6604000" cy="3963902"/>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7"/>
              <a:ext cx="5585941" cy="4400577"/>
            </a:xfrm>
            <a:prstGeom prst="rect">
              <a:avLst/>
            </a:prstGeom>
            <a:noFill/>
          </p:spPr>
          <p:txBody>
            <a:bodyPr wrap="square" rtlCol="0">
              <a:spAutoFit/>
            </a:bodyPr>
            <a:lstStyle/>
            <a:p>
              <a:pPr algn="ctr" defTabSz="914446">
                <a:defRPr/>
              </a:pPr>
              <a:r>
                <a:rPr lang="vi-VN" sz="4400" b="1" dirty="0">
                  <a:solidFill>
                    <a:srgbClr val="FF0000"/>
                  </a:solidFill>
                  <a:latin typeface="Cambria" panose="02040503050406030204" pitchFamily="18" charset="0"/>
                  <a:ea typeface="Cambria" panose="02040503050406030204" pitchFamily="18" charset="0"/>
                </a:rPr>
                <a:t> Quạt điện:</a:t>
              </a:r>
              <a:endParaRPr lang="en-US" sz="4400" b="1" dirty="0">
                <a:solidFill>
                  <a:srgbClr val="FF0000"/>
                </a:solidFill>
                <a:latin typeface="Cambria" panose="02040503050406030204" pitchFamily="18" charset="0"/>
                <a:ea typeface="Cambria" panose="02040503050406030204" pitchFamily="18" charset="0"/>
              </a:endParaRP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Đ</a:t>
              </a:r>
              <a:r>
                <a:rPr lang="vi-VN" sz="28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2800" b="1" dirty="0">
                <a:solidFill>
                  <a:prstClr val="black"/>
                </a:solidFill>
                <a:latin typeface="Cambria" panose="02040503050406030204" pitchFamily="18" charset="0"/>
                <a:ea typeface="Cambria" panose="02040503050406030204" pitchFamily="18" charset="0"/>
              </a:endParaRP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T</a:t>
              </a:r>
              <a:r>
                <a:rPr lang="vi-VN" sz="28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36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125014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4826000" y="1701801"/>
            <a:ext cx="6604000" cy="34544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305478"/>
            </a:xfrm>
            <a:prstGeom prst="rect">
              <a:avLst/>
            </a:prstGeom>
            <a:noFill/>
          </p:spPr>
          <p:txBody>
            <a:bodyPr wrap="square" rtlCol="0">
              <a:spAutoFit/>
            </a:bodyPr>
            <a:lstStyle/>
            <a:p>
              <a:pPr algn="ctr" defTabSz="914446">
                <a:defRPr/>
              </a:pPr>
              <a:r>
                <a:rPr lang="vi-VN" sz="4400" b="1" dirty="0">
                  <a:solidFill>
                    <a:srgbClr val="FF0000"/>
                  </a:solidFill>
                  <a:latin typeface="Cambria" panose="02040503050406030204" pitchFamily="18" charset="0"/>
                  <a:ea typeface="Cambria" panose="02040503050406030204" pitchFamily="18" charset="0"/>
                </a:rPr>
                <a:t> Máy sấy tóc: </a:t>
              </a:r>
              <a:endParaRPr lang="en-US" sz="4400" b="1" dirty="0">
                <a:solidFill>
                  <a:srgbClr val="FF0000"/>
                </a:solidFill>
                <a:latin typeface="Cambria" panose="02040503050406030204" pitchFamily="18" charset="0"/>
                <a:ea typeface="Cambria" panose="02040503050406030204" pitchFamily="18" charset="0"/>
              </a:endParaRP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Đ</a:t>
              </a:r>
              <a:r>
                <a:rPr lang="vi-VN" sz="2800" b="1" dirty="0">
                  <a:solidFill>
                    <a:prstClr val="black"/>
                  </a:solidFill>
                  <a:latin typeface="Cambria" panose="02040503050406030204" pitchFamily="18" charset="0"/>
                  <a:ea typeface="Cambria" panose="02040503050406030204" pitchFamily="18" charset="0"/>
                </a:rPr>
                <a:t>ầu phích cắm, lõi dây dẫn, động cơ máy là vật dẫn điện;</a:t>
              </a:r>
              <a:endParaRPr lang="en-US" sz="2800" b="1" dirty="0">
                <a:solidFill>
                  <a:prstClr val="black"/>
                </a:solidFill>
                <a:latin typeface="Cambria" panose="02040503050406030204" pitchFamily="18" charset="0"/>
                <a:ea typeface="Cambria" panose="02040503050406030204" pitchFamily="18" charset="0"/>
              </a:endParaRP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T</a:t>
              </a:r>
              <a:r>
                <a:rPr lang="vi-VN" sz="2800" b="1" dirty="0">
                  <a:solidFill>
                    <a:prstClr val="black"/>
                  </a:solidFill>
                  <a:latin typeface="Cambria" panose="02040503050406030204" pitchFamily="18" charset="0"/>
                  <a:ea typeface="Cambria" panose="02040503050406030204" pitchFamily="18" charset="0"/>
                </a:rPr>
                <a:t>oàn bộ vỏ bọc nhựa bên ngoài, công tắc là vật cách điện.</a:t>
              </a:r>
              <a:endParaRPr lang="en-GB" sz="3600" b="1" dirty="0">
                <a:solidFill>
                  <a:prstClr val="black"/>
                </a:solidFill>
                <a:latin typeface="UTM Avo" panose="02040603050506020204" pitchFamily="18" charset="0"/>
              </a:endParaRPr>
            </a:p>
          </p:txBody>
        </p:sp>
      </p:grpSp>
      <p:pic>
        <p:nvPicPr>
          <p:cNvPr id="3" name="Picture 2">
            <a:extLst>
              <a:ext uri="{FF2B5EF4-FFF2-40B4-BE49-F238E27FC236}">
                <a16:creationId xmlns:a16="http://schemas.microsoft.com/office/drawing/2014/main" id="{C8A50FE5-FC8B-110C-861F-0646576D02A4}"/>
              </a:ext>
            </a:extLst>
          </p:cNvPr>
          <p:cNvPicPr>
            <a:picLocks noChangeAspect="1"/>
          </p:cNvPicPr>
          <p:nvPr/>
        </p:nvPicPr>
        <p:blipFill>
          <a:blip r:embed="rId4"/>
          <a:stretch>
            <a:fillRect/>
          </a:stretch>
        </p:blipFill>
        <p:spPr>
          <a:xfrm>
            <a:off x="355600" y="1905000"/>
            <a:ext cx="4013200" cy="3056565"/>
          </a:xfrm>
          <a:prstGeom prst="rect">
            <a:avLst/>
          </a:prstGeom>
        </p:spPr>
      </p:pic>
    </p:spTree>
    <p:extLst>
      <p:ext uri="{BB962C8B-B14F-4D97-AF65-F5344CB8AC3E}">
        <p14:creationId xmlns:p14="http://schemas.microsoft.com/office/powerpoint/2010/main" val="237738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4826000" y="1701801"/>
            <a:ext cx="6604000" cy="34544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5049634"/>
            </a:xfrm>
            <a:prstGeom prst="rect">
              <a:avLst/>
            </a:prstGeom>
            <a:noFill/>
          </p:spPr>
          <p:txBody>
            <a:bodyPr wrap="square" rtlCol="0">
              <a:spAutoFit/>
            </a:bodyPr>
            <a:lstStyle/>
            <a:p>
              <a:pPr algn="ctr" defTabSz="914446">
                <a:defRPr/>
              </a:pPr>
              <a:r>
                <a:rPr lang="vi-VN"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Bàn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là</a:t>
              </a:r>
              <a:r>
                <a:rPr lang="en-US" sz="4400" b="1" dirty="0">
                  <a:solidFill>
                    <a:srgbClr val="FF0000"/>
                  </a:solidFill>
                  <a:latin typeface="Cambria" panose="02040503050406030204" pitchFamily="18" charset="0"/>
                  <a:ea typeface="Cambria" panose="02040503050406030204" pitchFamily="18" charset="0"/>
                </a:rPr>
                <a:t>:</a:t>
              </a: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Đ</a:t>
              </a:r>
              <a:r>
                <a:rPr lang="vi-VN" sz="2800" b="1" dirty="0">
                  <a:solidFill>
                    <a:prstClr val="black"/>
                  </a:solidFill>
                  <a:latin typeface="Cambria" panose="02040503050406030204" pitchFamily="18" charset="0"/>
                  <a:ea typeface="Cambria" panose="02040503050406030204" pitchFamily="18" charset="0"/>
                </a:rPr>
                <a:t>ầu phích cắm, lõi dây dẫn, động cơ bên trong, mặt bàn là là vật dẫn điện;</a:t>
              </a:r>
              <a:endParaRPr lang="en-US" sz="2800" b="1" dirty="0">
                <a:solidFill>
                  <a:prstClr val="black"/>
                </a:solidFill>
                <a:latin typeface="Cambria" panose="02040503050406030204" pitchFamily="18" charset="0"/>
                <a:ea typeface="Cambria" panose="02040503050406030204" pitchFamily="18" charset="0"/>
              </a:endParaRPr>
            </a:p>
            <a:p>
              <a:pPr marL="457223" indent="-457223" algn="just" defTabSz="914446">
                <a:buFont typeface="Arial" panose="020B0604020202020204" pitchFamily="34" charset="0"/>
                <a:buChar char="•"/>
                <a:defRPr/>
              </a:pPr>
              <a:r>
                <a:rPr lang="en-US" sz="2800" b="1" dirty="0">
                  <a:solidFill>
                    <a:prstClr val="black"/>
                  </a:solidFill>
                  <a:latin typeface="Cambria" panose="02040503050406030204" pitchFamily="18" charset="0"/>
                  <a:ea typeface="Cambria" panose="02040503050406030204" pitchFamily="18" charset="0"/>
                </a:rPr>
                <a:t>T</a:t>
              </a:r>
              <a:r>
                <a:rPr lang="vi-VN" sz="2800" b="1" dirty="0">
                  <a:solidFill>
                    <a:prstClr val="black"/>
                  </a:solidFill>
                  <a:latin typeface="Cambria" panose="02040503050406030204" pitchFamily="18" charset="0"/>
                  <a:ea typeface="Cambria" panose="02040503050406030204" pitchFamily="18" charset="0"/>
                </a:rPr>
                <a:t>oàn bộ vỏ bọc nhựa, nút xoay điều khiển là vật cách điện.</a:t>
              </a:r>
              <a:endParaRPr lang="en-GB" sz="3600" b="1" dirty="0">
                <a:solidFill>
                  <a:prstClr val="black"/>
                </a:solidFill>
                <a:latin typeface="UTM Avo" panose="02040603050506020204" pitchFamily="18" charset="0"/>
              </a:endParaRPr>
            </a:p>
          </p:txBody>
        </p:sp>
      </p:grpSp>
      <p:pic>
        <p:nvPicPr>
          <p:cNvPr id="4" name="Picture 3">
            <a:extLst>
              <a:ext uri="{FF2B5EF4-FFF2-40B4-BE49-F238E27FC236}">
                <a16:creationId xmlns:a16="http://schemas.microsoft.com/office/drawing/2014/main" id="{BAE35AF4-6D46-8A54-3472-E58FC02E528C}"/>
              </a:ext>
            </a:extLst>
          </p:cNvPr>
          <p:cNvPicPr>
            <a:picLocks noChangeAspect="1"/>
          </p:cNvPicPr>
          <p:nvPr/>
        </p:nvPicPr>
        <p:blipFill>
          <a:blip r:embed="rId4"/>
          <a:stretch>
            <a:fillRect/>
          </a:stretch>
        </p:blipFill>
        <p:spPr>
          <a:xfrm>
            <a:off x="406400" y="1955800"/>
            <a:ext cx="3860800" cy="2918047"/>
          </a:xfrm>
          <a:prstGeom prst="rect">
            <a:avLst/>
          </a:prstGeom>
        </p:spPr>
      </p:pic>
    </p:spTree>
    <p:extLst>
      <p:ext uri="{BB962C8B-B14F-4D97-AF65-F5344CB8AC3E}">
        <p14:creationId xmlns:p14="http://schemas.microsoft.com/office/powerpoint/2010/main" val="368653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9525"/>
              <a:ext cx="4451488" cy="2372805"/>
            </a:xfrm>
            <a:prstGeom prst="rect">
              <a:avLst/>
            </a:prstGeom>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660400" y="838200"/>
            <a:ext cx="10261600" cy="2209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lang="vi-VN" sz="3600" dirty="0">
              <a:solidFill>
                <a:prstClr val="black"/>
              </a:solidFill>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3022600"/>
            <a:ext cx="2913734" cy="3501420"/>
          </a:xfrm>
          <a:prstGeom prst="rect">
            <a:avLst/>
          </a:prstGeom>
        </p:spPr>
      </p:pic>
    </p:spTree>
    <p:extLst>
      <p:ext uri="{BB962C8B-B14F-4D97-AF65-F5344CB8AC3E}">
        <p14:creationId xmlns:p14="http://schemas.microsoft.com/office/powerpoint/2010/main" val="1632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6"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727200" y="584200"/>
            <a:ext cx="9956165" cy="19812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000" dirty="0">
                  <a:solidFill>
                    <a:srgbClr val="0000FF"/>
                  </a:solidFill>
                </a:rPr>
                <a:t>Mạch điện thắp sáng đơn giản có những bộ phận nào?</a:t>
              </a:r>
              <a:endParaRPr lang="vi-VN" sz="24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3241040" y="2870200"/>
            <a:ext cx="711200" cy="9652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4155440" y="3327400"/>
            <a:ext cx="763016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extLst>
      <p:ext uri="{BB962C8B-B14F-4D97-AF65-F5344CB8AC3E}">
        <p14:creationId xmlns:p14="http://schemas.microsoft.com/office/powerpoint/2010/main" val="337694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6"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727200" y="584200"/>
            <a:ext cx="10210800" cy="14732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3200" dirty="0">
                  <a:solidFill>
                    <a:srgbClr val="0000FF"/>
                  </a:solidFill>
                  <a:latin typeface="Arial" panose="020B0604020202020204" pitchFamily="34" charset="0"/>
                </a:rPr>
                <a:t> Vì sao dây dẫn điện cần có vỏ và lõi? Bộ phận nào bị hỏng thì dây không dẫn điện được? Vì sao</a:t>
              </a:r>
              <a:r>
                <a:rPr lang="en-US" sz="3200" dirty="0">
                  <a:solidFill>
                    <a:srgbClr val="0000FF"/>
                  </a:solidFill>
                  <a:latin typeface="Arial" panose="020B0604020202020204" pitchFamily="34" charset="0"/>
                </a:rPr>
                <a:t>?</a:t>
              </a:r>
              <a:endParaRPr lang="vi-VN" sz="1867"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3098800" y="2057400"/>
            <a:ext cx="711200" cy="9652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black"/>
              </a:solidFill>
              <a:latin typeface="等线" panose="020F0502020204030204"/>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3759200" y="2921000"/>
            <a:ext cx="7630160" cy="1918539"/>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2667"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2667"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2667"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2667"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p>
        </p:txBody>
      </p:sp>
    </p:spTree>
    <p:extLst>
      <p:ext uri="{BB962C8B-B14F-4D97-AF65-F5344CB8AC3E}">
        <p14:creationId xmlns:p14="http://schemas.microsoft.com/office/powerpoint/2010/main" val="357836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2"/>
          <a:stretch>
            <a:fillRect/>
          </a:stretch>
        </p:blipFill>
        <p:spPr>
          <a:xfrm>
            <a:off x="2489200" y="736601"/>
            <a:ext cx="7366000" cy="5422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636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sz="1200"/>
            </a:p>
          </p:txBody>
        </p:sp>
        <p:sp>
          <p:nvSpPr>
            <p:cNvPr id="4" name="TextBox 4"/>
            <p:cNvSpPr txBox="1"/>
            <p:nvPr/>
          </p:nvSpPr>
          <p:spPr>
            <a:xfrm>
              <a:off x="0" y="-9525"/>
              <a:ext cx="4451488" cy="2372805"/>
            </a:xfrm>
            <a:prstGeom prst="rect">
              <a:avLst/>
            </a:prstGeom>
          </p:spPr>
          <p:txBody>
            <a:bodyPr lIns="33867" tIns="33867" rIns="33867" bIns="33867" rtlCol="0" anchor="ctr"/>
            <a:lstStyle/>
            <a:p>
              <a:pPr algn="ctr">
                <a:lnSpc>
                  <a:spcPts val="1809"/>
                </a:lnSpc>
              </a:pPr>
              <a:endParaRPr sz="1200"/>
            </a:p>
          </p:txBody>
        </p:sp>
      </p:grpSp>
      <p:sp>
        <p:nvSpPr>
          <p:cNvPr id="19" name="Freeform 19"/>
          <p:cNvSpPr/>
          <p:nvPr/>
        </p:nvSpPr>
        <p:spPr>
          <a:xfrm>
            <a:off x="-618935" y="-810584"/>
            <a:ext cx="2609469" cy="27432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stretch>
              <a:fillRect/>
            </a:stretch>
          </a:blipFill>
        </p:spPr>
        <p:txBody>
          <a:bodyPr/>
          <a:lstStyle/>
          <a:p>
            <a:endParaRPr lang="en-US" sz="1200"/>
          </a:p>
        </p:txBody>
      </p:sp>
      <p:sp>
        <p:nvSpPr>
          <p:cNvPr id="21" name="Freeform 21"/>
          <p:cNvSpPr/>
          <p:nvPr/>
        </p:nvSpPr>
        <p:spPr>
          <a:xfrm flipH="1">
            <a:off x="10600198" y="561016"/>
            <a:ext cx="2259433" cy="1205972"/>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sz="1200"/>
          </a:p>
        </p:txBody>
      </p:sp>
      <p:grpSp>
        <p:nvGrpSpPr>
          <p:cNvPr id="37" name="Group 8">
            <a:extLst>
              <a:ext uri="{FF2B5EF4-FFF2-40B4-BE49-F238E27FC236}">
                <a16:creationId xmlns:a16="http://schemas.microsoft.com/office/drawing/2014/main" id="{4617B59D-C9AC-E635-3455-AC6C425470F9}"/>
              </a:ext>
            </a:extLst>
          </p:cNvPr>
          <p:cNvGrpSpPr/>
          <p:nvPr/>
        </p:nvGrpSpPr>
        <p:grpSpPr>
          <a:xfrm>
            <a:off x="5047181" y="1729027"/>
            <a:ext cx="4034911" cy="3304781"/>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sz="1200"/>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33867" tIns="33867" rIns="33867" bIns="33867" rtlCol="0" anchor="ctr"/>
            <a:lstStyle/>
            <a:p>
              <a:pPr algn="ctr">
                <a:lnSpc>
                  <a:spcPts val="1809"/>
                </a:lnSpc>
              </a:pPr>
              <a:endParaRPr sz="1200"/>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5"/>
          <a:stretch>
            <a:fillRect/>
          </a:stretch>
        </p:blipFill>
        <p:spPr>
          <a:xfrm>
            <a:off x="427513" y="3540953"/>
            <a:ext cx="4428909" cy="2326447"/>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5130800" y="787400"/>
            <a:ext cx="6248400" cy="5588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6"/>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5004542"/>
            </a:xfrm>
            <a:prstGeom prst="rect">
              <a:avLst/>
            </a:prstGeom>
            <a:noFill/>
          </p:spPr>
          <p:txBody>
            <a:bodyPr wrap="square" rtlCol="0">
              <a:spAutoFit/>
            </a:bodyPr>
            <a:lstStyle/>
            <a:p>
              <a:pPr marL="304815" indent="-304815" algn="just" defTabSz="914446">
                <a:buFont typeface="Arial" panose="020B0604020202020204" pitchFamily="34" charset="0"/>
                <a:buChar char="•"/>
                <a:defRPr/>
              </a:pPr>
              <a:r>
                <a:rPr lang="vi-VN" sz="2133" dirty="0">
                  <a:solidFill>
                    <a:prstClr val="black"/>
                  </a:solidFill>
                  <a:latin typeface="Cambria" panose="02040503050406030204" pitchFamily="18" charset="0"/>
                  <a:ea typeface="Cambria" panose="02040503050406030204" pitchFamily="18" charset="0"/>
                </a:rPr>
                <a:t>GV sẽ </a:t>
              </a:r>
              <a:r>
                <a:rPr lang="vi-VN" sz="2133" b="1" dirty="0">
                  <a:solidFill>
                    <a:prstClr val="black"/>
                  </a:solidFill>
                  <a:latin typeface="Cambria" panose="02040503050406030204" pitchFamily="18" charset="0"/>
                  <a:ea typeface="Cambria" panose="02040503050406030204" pitchFamily="18" charset="0"/>
                </a:rPr>
                <a:t>“châm ngòi” </a:t>
              </a:r>
              <a:r>
                <a:rPr lang="vi-VN" sz="2133" dirty="0">
                  <a:solidFill>
                    <a:prstClr val="black"/>
                  </a:solidFill>
                  <a:latin typeface="Cambria" panose="02040503050406030204" pitchFamily="18" charset="0"/>
                  <a:ea typeface="Cambria" panose="02040503050406030204" pitchFamily="18" charset="0"/>
                </a:rPr>
                <a:t>đầu tiên và </a:t>
              </a:r>
              <a:r>
                <a:rPr lang="vi-VN" sz="2133"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2133"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2133" b="1" dirty="0">
                  <a:solidFill>
                    <a:prstClr val="black"/>
                  </a:solidFill>
                  <a:latin typeface="Cambria" panose="02040503050406030204" pitchFamily="18" charset="0"/>
                  <a:ea typeface="Cambria" panose="02040503050406030204" pitchFamily="18" charset="0"/>
                </a:rPr>
                <a:t>(chẳng hạn: làm nóng).</a:t>
              </a:r>
              <a:endParaRPr lang="en-US" sz="2133" b="1" dirty="0">
                <a:solidFill>
                  <a:prstClr val="black"/>
                </a:solidFill>
                <a:latin typeface="Cambria" panose="02040503050406030204" pitchFamily="18" charset="0"/>
                <a:ea typeface="Cambria" panose="02040503050406030204" pitchFamily="18" charset="0"/>
              </a:endParaRPr>
            </a:p>
            <a:p>
              <a:pPr marL="304815" indent="-304815" algn="just" defTabSz="914446">
                <a:buFont typeface="Arial" panose="020B0604020202020204" pitchFamily="34" charset="0"/>
                <a:buChar char="•"/>
                <a:defRPr/>
              </a:pPr>
              <a:r>
                <a:rPr lang="vi-VN" sz="2133" dirty="0">
                  <a:solidFill>
                    <a:prstClr val="black"/>
                  </a:solidFill>
                  <a:latin typeface="Cambria" panose="02040503050406030204" pitchFamily="18" charset="0"/>
                  <a:ea typeface="Cambria" panose="02040503050406030204" pitchFamily="18" charset="0"/>
                </a:rPr>
                <a:t>Nếu kết quả đúng thì em đó có quyền </a:t>
              </a:r>
              <a:r>
                <a:rPr lang="vi-VN" sz="2133" b="1" dirty="0">
                  <a:solidFill>
                    <a:prstClr val="black"/>
                  </a:solidFill>
                  <a:latin typeface="Cambria" panose="02040503050406030204" pitchFamily="18" charset="0"/>
                  <a:ea typeface="Cambria" panose="02040503050406030204" pitchFamily="18" charset="0"/>
                </a:rPr>
                <a:t>“xì điện” </a:t>
              </a:r>
              <a:r>
                <a:rPr lang="vi-VN" sz="2133"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2133" b="1" dirty="0">
                  <a:solidFill>
                    <a:prstClr val="black"/>
                  </a:solidFill>
                  <a:latin typeface="Cambria" panose="02040503050406030204" pitchFamily="18" charset="0"/>
                  <a:ea typeface="Cambria" panose="02040503050406030204" pitchFamily="18" charset="0"/>
                </a:rPr>
                <a:t>tác dụng của dòng điện</a:t>
              </a:r>
              <a:r>
                <a:rPr lang="vi-VN" sz="2133" dirty="0">
                  <a:solidFill>
                    <a:prstClr val="black"/>
                  </a:solidFill>
                  <a:latin typeface="Cambria" panose="02040503050406030204" pitchFamily="18" charset="0"/>
                  <a:ea typeface="Cambria" panose="02040503050406030204" pitchFamily="18" charset="0"/>
                </a:rPr>
                <a:t> trong các đồ dùng, máy móc đó.</a:t>
              </a:r>
              <a:endParaRPr lang="en-US" sz="2133" dirty="0">
                <a:solidFill>
                  <a:prstClr val="black"/>
                </a:solidFill>
                <a:latin typeface="Cambria" panose="02040503050406030204" pitchFamily="18" charset="0"/>
                <a:ea typeface="Cambria" panose="02040503050406030204" pitchFamily="18" charset="0"/>
              </a:endParaRPr>
            </a:p>
            <a:p>
              <a:pPr marL="304815" indent="-304815" algn="just" defTabSz="914446">
                <a:buFont typeface="Arial" panose="020B0604020202020204" pitchFamily="34" charset="0"/>
                <a:buChar char="•"/>
                <a:defRPr/>
              </a:pPr>
              <a:r>
                <a:rPr lang="vi-VN" sz="2133"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7"/>
          <a:stretch>
            <a:fillRect/>
          </a:stretch>
        </p:blipFill>
        <p:spPr>
          <a:xfrm>
            <a:off x="609600" y="1905000"/>
            <a:ext cx="3861135" cy="1682642"/>
          </a:xfrm>
          <a:prstGeom prst="rect">
            <a:avLst/>
          </a:prstGeom>
        </p:spPr>
      </p:pic>
    </p:spTree>
    <p:extLst>
      <p:ext uri="{BB962C8B-B14F-4D97-AF65-F5344CB8AC3E}">
        <p14:creationId xmlns:p14="http://schemas.microsoft.com/office/powerpoint/2010/main" val="373236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6"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727200" y="990600"/>
            <a:ext cx="9956165" cy="19812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000" b="1" dirty="0">
                  <a:solidFill>
                    <a:srgbClr val="0000FF"/>
                  </a:solidFill>
                  <a:latin typeface="Arial" panose="020B0604020202020204" pitchFamily="34" charset="0"/>
                </a:rPr>
                <a:t> </a:t>
              </a:r>
              <a:r>
                <a:rPr lang="en-US" sz="4000" b="1" dirty="0">
                  <a:solidFill>
                    <a:srgbClr val="0000FF"/>
                  </a:solidFill>
                  <a:latin typeface="Arial" panose="020B0604020202020204" pitchFamily="34" charset="0"/>
                </a:rPr>
                <a:t>V</a:t>
              </a:r>
              <a:r>
                <a:rPr lang="vi-VN" sz="4000" b="1" dirty="0">
                  <a:solidFill>
                    <a:srgbClr val="0000FF"/>
                  </a:solidFill>
                  <a:latin typeface="Arial" panose="020B0604020202020204" pitchFamily="34" charset="0"/>
                </a:rPr>
                <a:t>ề nhà: </a:t>
              </a:r>
              <a:r>
                <a:rPr lang="vi-VN" sz="4000" dirty="0">
                  <a:solidFill>
                    <a:srgbClr val="0000FF"/>
                  </a:solidFill>
                  <a:latin typeface="Arial" panose="020B0604020202020204" pitchFamily="34" charset="0"/>
                </a:rPr>
                <a:t>Làm một bông hoa có nhị hoa được thắp sáng từ đèn pin và giấy màu.</a:t>
              </a:r>
              <a:endParaRPr lang="vi-VN" sz="24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050774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 y="753306"/>
            <a:ext cx="12188203" cy="5946812"/>
          </a:xfrm>
          <a:prstGeom prst="rect">
            <a:avLst/>
          </a:prstGeom>
        </p:spPr>
      </p:pic>
    </p:spTree>
    <p:extLst>
      <p:ext uri="{BB962C8B-B14F-4D97-AF65-F5344CB8AC3E}">
        <p14:creationId xmlns:p14="http://schemas.microsoft.com/office/powerpoint/2010/main" val="194924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718253" y="296582"/>
            <a:ext cx="9289641" cy="817750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3"/>
            <a:stretch>
              <a:fillRect/>
            </a:stretch>
          </a:blipFill>
        </p:spPr>
        <p:txBody>
          <a:bodyPr/>
          <a:lstStyle/>
          <a:p>
            <a:endParaRPr lang="en-US" sz="1200"/>
          </a:p>
        </p:txBody>
      </p:sp>
      <p:sp>
        <p:nvSpPr>
          <p:cNvPr id="3" name="Freeform 3"/>
          <p:cNvSpPr/>
          <p:nvPr/>
        </p:nvSpPr>
        <p:spPr>
          <a:xfrm>
            <a:off x="865758" y="1955800"/>
            <a:ext cx="9232281" cy="29972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stretch>
              <a:fillRect/>
            </a:stretch>
          </a:blipFill>
        </p:spPr>
        <p:txBody>
          <a:bodyPr/>
          <a:lstStyle/>
          <a:p>
            <a:endParaRPr lang="en-US" sz="1200"/>
          </a:p>
        </p:txBody>
      </p:sp>
      <p:sp>
        <p:nvSpPr>
          <p:cNvPr id="4" name="Freeform 4"/>
          <p:cNvSpPr/>
          <p:nvPr/>
        </p:nvSpPr>
        <p:spPr>
          <a:xfrm rot="-5400000" flipV="1">
            <a:off x="3146569" y="-934414"/>
            <a:ext cx="1212460" cy="3240428"/>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5"/>
            <a:stretch>
              <a:fillRect/>
            </a:stretch>
          </a:blipFill>
        </p:spPr>
        <p:txBody>
          <a:bodyPr/>
          <a:lstStyle/>
          <a:p>
            <a:endParaRPr lang="en-US" sz="1200"/>
          </a:p>
        </p:txBody>
      </p:sp>
      <p:sp>
        <p:nvSpPr>
          <p:cNvPr id="5" name="Freeform 5"/>
          <p:cNvSpPr/>
          <p:nvPr/>
        </p:nvSpPr>
        <p:spPr>
          <a:xfrm rot="-10800000" flipH="1" flipV="1">
            <a:off x="-162183" y="-79570"/>
            <a:ext cx="2743200" cy="27432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6"/>
            <a:stretch>
              <a:fillRect/>
            </a:stretch>
          </a:blipFill>
        </p:spPr>
        <p:txBody>
          <a:bodyPr/>
          <a:lstStyle/>
          <a:p>
            <a:endParaRPr lang="en-US" sz="1200"/>
          </a:p>
        </p:txBody>
      </p:sp>
      <p:sp>
        <p:nvSpPr>
          <p:cNvPr id="6" name="Freeform 6"/>
          <p:cNvSpPr/>
          <p:nvPr/>
        </p:nvSpPr>
        <p:spPr>
          <a:xfrm>
            <a:off x="8978599" y="1292030"/>
            <a:ext cx="4107093" cy="5825664"/>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7"/>
            <a:stretch>
              <a:fillRect/>
            </a:stretch>
          </a:blipFill>
        </p:spPr>
        <p:txBody>
          <a:bodyPr/>
          <a:lstStyle/>
          <a:p>
            <a:endParaRPr lang="en-US" sz="1200"/>
          </a:p>
        </p:txBody>
      </p:sp>
      <p:sp>
        <p:nvSpPr>
          <p:cNvPr id="8" name="Freeform 8"/>
          <p:cNvSpPr/>
          <p:nvPr/>
        </p:nvSpPr>
        <p:spPr>
          <a:xfrm rot="-548993">
            <a:off x="5735584" y="4323361"/>
            <a:ext cx="2475615" cy="2268563"/>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8"/>
            <a:stretch>
              <a:fillRect/>
            </a:stretch>
          </a:blipFill>
        </p:spPr>
        <p:txBody>
          <a:bodyPr/>
          <a:lstStyle/>
          <a:p>
            <a:endParaRPr lang="en-US" sz="1200"/>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9"/>
          <a:stretch>
            <a:fillRect/>
          </a:stretch>
        </p:blipFill>
        <p:spPr>
          <a:xfrm>
            <a:off x="1574800" y="2463800"/>
            <a:ext cx="8445724" cy="1934632"/>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0"/>
          <a:stretch>
            <a:fillRect/>
          </a:stretch>
        </p:blipFill>
        <p:spPr>
          <a:xfrm>
            <a:off x="4521200" y="1549400"/>
            <a:ext cx="2503641" cy="808806"/>
          </a:xfrm>
          <a:prstGeom prst="rect">
            <a:avLst/>
          </a:prstGeom>
        </p:spPr>
      </p:pic>
    </p:spTree>
    <p:extLst>
      <p:ext uri="{BB962C8B-B14F-4D97-AF65-F5344CB8AC3E}">
        <p14:creationId xmlns:p14="http://schemas.microsoft.com/office/powerpoint/2010/main" val="42390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287384" y="-50145"/>
            <a:ext cx="7904617" cy="6958289"/>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837833" y="2422524"/>
            <a:ext cx="8516335" cy="2012952"/>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0115818" y="-267431"/>
            <a:ext cx="2321321" cy="2321321"/>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10800000" flipV="1">
            <a:off x="-562219" y="5715887"/>
            <a:ext cx="4800104" cy="2661876"/>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381512" y="1182112"/>
            <a:ext cx="4134623" cy="5864713"/>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10800000">
            <a:off x="-1196185" y="-1753786"/>
            <a:ext cx="4876800" cy="2704407"/>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2210429" y="412741"/>
            <a:ext cx="1075760" cy="107576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2966449" y="1627755"/>
            <a:ext cx="639480" cy="63948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1460170" y="527151"/>
            <a:ext cx="581557" cy="581557"/>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7975937" y="3136075"/>
            <a:ext cx="5317760" cy="5590287"/>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9"/>
          <a:stretch>
            <a:fillRect/>
          </a:stretch>
        </p:blipFill>
        <p:spPr>
          <a:xfrm>
            <a:off x="2235200" y="2260600"/>
            <a:ext cx="7157324" cy="2467062"/>
          </a:xfrm>
          <a:prstGeom prst="rect">
            <a:avLst/>
          </a:prstGeom>
        </p:spPr>
      </p:pic>
    </p:spTree>
    <p:extLst>
      <p:ext uri="{BB962C8B-B14F-4D97-AF65-F5344CB8AC3E}">
        <p14:creationId xmlns:p14="http://schemas.microsoft.com/office/powerpoint/2010/main" val="48171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sz="1200"/>
            </a:p>
          </p:txBody>
        </p:sp>
        <p:sp>
          <p:nvSpPr>
            <p:cNvPr id="4" name="TextBox 4"/>
            <p:cNvSpPr txBox="1"/>
            <p:nvPr/>
          </p:nvSpPr>
          <p:spPr>
            <a:xfrm>
              <a:off x="0" y="-9525"/>
              <a:ext cx="4451488" cy="2372805"/>
            </a:xfrm>
            <a:prstGeom prst="rect">
              <a:avLst/>
            </a:prstGeom>
          </p:spPr>
          <p:txBody>
            <a:bodyPr lIns="33867" tIns="33867" rIns="33867" bIns="33867" rtlCol="0" anchor="ctr"/>
            <a:lstStyle/>
            <a:p>
              <a:pPr algn="ctr">
                <a:lnSpc>
                  <a:spcPts val="1809"/>
                </a:lnSpc>
              </a:pPr>
              <a:endParaRPr sz="1200"/>
            </a:p>
          </p:txBody>
        </p:sp>
      </p:grpSp>
      <p:sp>
        <p:nvSpPr>
          <p:cNvPr id="5" name="AutoShape 5"/>
          <p:cNvSpPr/>
          <p:nvPr/>
        </p:nvSpPr>
        <p:spPr>
          <a:xfrm>
            <a:off x="462086" y="1926824"/>
            <a:ext cx="11267829" cy="11585"/>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 name="Freeform 6"/>
          <p:cNvSpPr/>
          <p:nvPr/>
        </p:nvSpPr>
        <p:spPr>
          <a:xfrm>
            <a:off x="7469091" y="2979666"/>
            <a:ext cx="4638126" cy="3741421"/>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sz="1200"/>
          </a:p>
        </p:txBody>
      </p:sp>
      <p:sp>
        <p:nvSpPr>
          <p:cNvPr id="19" name="Freeform 19"/>
          <p:cNvSpPr/>
          <p:nvPr/>
        </p:nvSpPr>
        <p:spPr>
          <a:xfrm>
            <a:off x="-618935" y="-810584"/>
            <a:ext cx="2609469" cy="27432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stretch>
              <a:fillRect/>
            </a:stretch>
          </a:blipFill>
        </p:spPr>
        <p:txBody>
          <a:bodyPr/>
          <a:lstStyle/>
          <a:p>
            <a:endParaRPr lang="en-US" sz="1200"/>
          </a:p>
        </p:txBody>
      </p:sp>
      <p:sp>
        <p:nvSpPr>
          <p:cNvPr id="21" name="Freeform 21"/>
          <p:cNvSpPr/>
          <p:nvPr/>
        </p:nvSpPr>
        <p:spPr>
          <a:xfrm flipH="1">
            <a:off x="10600198" y="561016"/>
            <a:ext cx="2259433" cy="1205972"/>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endParaRPr lang="en-US" sz="1200"/>
          </a:p>
        </p:txBody>
      </p:sp>
      <p:sp>
        <p:nvSpPr>
          <p:cNvPr id="28" name="TextBox 28"/>
          <p:cNvSpPr txBox="1"/>
          <p:nvPr/>
        </p:nvSpPr>
        <p:spPr>
          <a:xfrm>
            <a:off x="8075097" y="3735634"/>
            <a:ext cx="746451" cy="307777"/>
          </a:xfrm>
          <a:prstGeom prst="rect">
            <a:avLst/>
          </a:prstGeom>
        </p:spPr>
        <p:txBody>
          <a:bodyPr lIns="0" tIns="0" rIns="0" bIns="0" rtlCol="0" anchor="t">
            <a:spAutoFit/>
          </a:bodyPr>
          <a:lstStyle/>
          <a:p>
            <a:pPr algn="ctr">
              <a:lnSpc>
                <a:spcPts val="2400"/>
              </a:lnSpc>
            </a:pPr>
            <a:r>
              <a:rPr lang="en-US" sz="2400">
                <a:solidFill>
                  <a:srgbClr val="000000"/>
                </a:solidFill>
                <a:latin typeface="Sukar Heavy"/>
                <a:ea typeface="Sukar Heavy"/>
                <a:cs typeface="Sukar Heavy"/>
                <a:sym typeface="Sukar Heavy"/>
              </a:rPr>
              <a:t>A</a:t>
            </a:r>
          </a:p>
        </p:txBody>
      </p:sp>
      <p:sp>
        <p:nvSpPr>
          <p:cNvPr id="29" name="TextBox 29"/>
          <p:cNvSpPr txBox="1"/>
          <p:nvPr/>
        </p:nvSpPr>
        <p:spPr>
          <a:xfrm>
            <a:off x="10392142" y="3094460"/>
            <a:ext cx="746451" cy="307777"/>
          </a:xfrm>
          <a:prstGeom prst="rect">
            <a:avLst/>
          </a:prstGeom>
        </p:spPr>
        <p:txBody>
          <a:bodyPr lIns="0" tIns="0" rIns="0" bIns="0" rtlCol="0" anchor="t">
            <a:spAutoFit/>
          </a:bodyPr>
          <a:lstStyle/>
          <a:p>
            <a:pPr algn="ctr">
              <a:lnSpc>
                <a:spcPts val="2400"/>
              </a:lnSpc>
            </a:pPr>
            <a:r>
              <a:rPr lang="en-US" sz="2400">
                <a:solidFill>
                  <a:srgbClr val="000000"/>
                </a:solidFill>
                <a:latin typeface="Sukar Heavy"/>
                <a:ea typeface="Sukar Heavy"/>
                <a:cs typeface="Sukar Heavy"/>
                <a:sym typeface="Sukar Heavy"/>
              </a:rPr>
              <a:t>B</a:t>
            </a:r>
          </a:p>
        </p:txBody>
      </p:sp>
      <p:sp>
        <p:nvSpPr>
          <p:cNvPr id="30" name="TextBox 30"/>
          <p:cNvSpPr txBox="1"/>
          <p:nvPr/>
        </p:nvSpPr>
        <p:spPr>
          <a:xfrm>
            <a:off x="10392142" y="5299180"/>
            <a:ext cx="746451" cy="307777"/>
          </a:xfrm>
          <a:prstGeom prst="rect">
            <a:avLst/>
          </a:prstGeom>
        </p:spPr>
        <p:txBody>
          <a:bodyPr lIns="0" tIns="0" rIns="0" bIns="0" rtlCol="0" anchor="t">
            <a:spAutoFit/>
          </a:bodyPr>
          <a:lstStyle/>
          <a:p>
            <a:pPr algn="ctr">
              <a:lnSpc>
                <a:spcPts val="2400"/>
              </a:lnSpc>
            </a:pPr>
            <a:r>
              <a:rPr lang="en-US" sz="2400">
                <a:solidFill>
                  <a:srgbClr val="000000"/>
                </a:solidFill>
                <a:latin typeface="Sukar Heavy"/>
                <a:ea typeface="Sukar Heavy"/>
                <a:cs typeface="Sukar Heavy"/>
                <a:sym typeface="Sukar Heavy"/>
              </a:rPr>
              <a:t>C</a:t>
            </a:r>
          </a:p>
        </p:txBody>
      </p:sp>
      <p:sp>
        <p:nvSpPr>
          <p:cNvPr id="31" name="TextBox 31"/>
          <p:cNvSpPr txBox="1"/>
          <p:nvPr/>
        </p:nvSpPr>
        <p:spPr>
          <a:xfrm>
            <a:off x="8670586" y="5699549"/>
            <a:ext cx="746451" cy="307777"/>
          </a:xfrm>
          <a:prstGeom prst="rect">
            <a:avLst/>
          </a:prstGeom>
        </p:spPr>
        <p:txBody>
          <a:bodyPr lIns="0" tIns="0" rIns="0" bIns="0" rtlCol="0" anchor="t">
            <a:spAutoFit/>
          </a:bodyPr>
          <a:lstStyle/>
          <a:p>
            <a:pPr algn="ctr">
              <a:lnSpc>
                <a:spcPts val="2400"/>
              </a:lnSpc>
            </a:pPr>
            <a:r>
              <a:rPr lang="en-US" sz="24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1422400" y="2667000"/>
            <a:ext cx="5588000" cy="2026549"/>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prstClr val="black"/>
                </a:solidFill>
                <a:latin typeface="Calibri" panose="020F0502020204030204"/>
              </a:rPr>
              <a:t>2. VẬT DẪN ĐIỆN VÀ VẬT CÁCH ĐIỆN</a:t>
            </a:r>
            <a:endParaRPr lang="vi-VN" sz="4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1264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sz="1200"/>
            </a:p>
          </p:txBody>
        </p:sp>
        <p:sp>
          <p:nvSpPr>
            <p:cNvPr id="4" name="TextBox 4"/>
            <p:cNvSpPr txBox="1"/>
            <p:nvPr/>
          </p:nvSpPr>
          <p:spPr>
            <a:xfrm>
              <a:off x="0" y="-9525"/>
              <a:ext cx="4451488" cy="2372805"/>
            </a:xfrm>
            <a:prstGeom prst="rect">
              <a:avLst/>
            </a:prstGeom>
          </p:spPr>
          <p:txBody>
            <a:bodyPr lIns="33867" tIns="33867" rIns="33867" bIns="33867" rtlCol="0" anchor="ctr"/>
            <a:lstStyle/>
            <a:p>
              <a:pPr algn="just">
                <a:lnSpc>
                  <a:spcPts val="1809"/>
                </a:lnSpc>
              </a:pPr>
              <a:endParaRPr sz="1200"/>
            </a:p>
          </p:txBody>
        </p:sp>
      </p:grpSp>
      <p:sp>
        <p:nvSpPr>
          <p:cNvPr id="60" name="Freeform 60"/>
          <p:cNvSpPr/>
          <p:nvPr/>
        </p:nvSpPr>
        <p:spPr>
          <a:xfrm>
            <a:off x="304800" y="0"/>
            <a:ext cx="1468592" cy="1646001"/>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sz="1200"/>
          </a:p>
        </p:txBody>
      </p:sp>
      <p:sp>
        <p:nvSpPr>
          <p:cNvPr id="65" name="AutoShape 65"/>
          <p:cNvSpPr/>
          <p:nvPr/>
        </p:nvSpPr>
        <p:spPr>
          <a:xfrm flipV="1">
            <a:off x="449489" y="1640867"/>
            <a:ext cx="0" cy="4769459"/>
          </a:xfrm>
          <a:prstGeom prst="line">
            <a:avLst/>
          </a:prstGeom>
          <a:ln w="95250" cap="flat">
            <a:solidFill>
              <a:srgbClr val="30447D"/>
            </a:solidFill>
            <a:prstDash val="solid"/>
            <a:headEnd type="none" w="sm" len="sm"/>
            <a:tailEnd type="none" w="sm" len="sm"/>
          </a:ln>
        </p:spPr>
        <p:txBody>
          <a:bodyPr/>
          <a:lstStyle/>
          <a:p>
            <a:pPr algn="just"/>
            <a:endParaRPr lang="en-US" sz="1200"/>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1574800" y="482600"/>
            <a:ext cx="1005840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1473200" y="1346200"/>
            <a:ext cx="711200" cy="9652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2387600" y="1803400"/>
            <a:ext cx="8026400" cy="1464231"/>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1422400" y="3479800"/>
            <a:ext cx="614680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 Vật cách điện có đặc điểm 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320800" y="4343400"/>
            <a:ext cx="711200" cy="9652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2235200" y="4800600"/>
            <a:ext cx="8026400" cy="1464231"/>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346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E259-E906-73DC-C498-34C8405ADBC8}"/>
              </a:ext>
            </a:extLst>
          </p:cNvPr>
          <p:cNvSpPr/>
          <p:nvPr/>
        </p:nvSpPr>
        <p:spPr>
          <a:xfrm>
            <a:off x="152400" y="177800"/>
            <a:ext cx="11664461" cy="1569853"/>
          </a:xfrm>
          <a:prstGeom prst="rect">
            <a:avLst/>
          </a:prstGeom>
          <a:solidFill>
            <a:schemeClr val="accent6"/>
          </a:solidFill>
          <a:ln w="38100">
            <a:solidFill>
              <a:schemeClr val="tx1"/>
            </a:solidFill>
            <a:prstDash val="dashDot"/>
          </a:ln>
        </p:spPr>
        <p:txBody>
          <a:bodyPr wrap="square">
            <a:spAutoFit/>
          </a:bodyPr>
          <a:lstStyle/>
          <a:p>
            <a:pPr algn="just">
              <a:lnSpc>
                <a:spcPct val="120000"/>
              </a:lnSpc>
            </a:pPr>
            <a:r>
              <a:rPr lang="vi-VN" sz="2667" dirty="0">
                <a:latin typeface="Cambria" panose="02040503050406030204" pitchFamily="18" charset="0"/>
                <a:ea typeface="Cambria" panose="02040503050406030204" pitchFamily="18" charset="0"/>
              </a:rPr>
              <a:t> </a:t>
            </a:r>
            <a:r>
              <a:rPr lang="en-US" sz="2667" dirty="0">
                <a:latin typeface="Cambria" panose="02040503050406030204" pitchFamily="18" charset="0"/>
                <a:ea typeface="Cambria" panose="02040503050406030204" pitchFamily="18" charset="0"/>
              </a:rPr>
              <a:t>1. </a:t>
            </a:r>
            <a:r>
              <a:rPr lang="vi-VN" sz="2667"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C835BE-40AE-15ED-D98A-6C32A0F083CF}"/>
              </a:ext>
            </a:extLst>
          </p:cNvPr>
          <p:cNvPicPr>
            <a:picLocks noChangeAspect="1"/>
          </p:cNvPicPr>
          <p:nvPr/>
        </p:nvPicPr>
        <p:blipFill>
          <a:blip r:embed="rId2"/>
          <a:stretch>
            <a:fillRect/>
          </a:stretch>
        </p:blipFill>
        <p:spPr>
          <a:xfrm>
            <a:off x="1422400" y="2057400"/>
            <a:ext cx="9347200" cy="4086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880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1534-F6F2-E5A5-4317-BC81D2469818}"/>
              </a:ext>
            </a:extLst>
          </p:cNvPr>
          <p:cNvPicPr>
            <a:picLocks noChangeAspect="1"/>
          </p:cNvPicPr>
          <p:nvPr/>
        </p:nvPicPr>
        <p:blipFill>
          <a:blip r:embed="rId3"/>
          <a:stretch>
            <a:fillRect/>
          </a:stretch>
        </p:blipFill>
        <p:spPr>
          <a:xfrm>
            <a:off x="2133601" y="787400"/>
            <a:ext cx="7088603" cy="309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a:extLst>
              <a:ext uri="{FF2B5EF4-FFF2-40B4-BE49-F238E27FC236}">
                <a16:creationId xmlns:a16="http://schemas.microsoft.com/office/drawing/2014/main" id="{39F0A03C-F536-4D89-E440-6AFA92F3E690}"/>
              </a:ext>
            </a:extLst>
          </p:cNvPr>
          <p:cNvSpPr/>
          <p:nvPr/>
        </p:nvSpPr>
        <p:spPr>
          <a:xfrm>
            <a:off x="2692400" y="4495800"/>
            <a:ext cx="6400800" cy="1270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19" indent="-381019" algn="just" defTabSz="914446">
              <a:buFont typeface="Arial" panose="020B0604020202020204" pitchFamily="34" charset="0"/>
              <a:buChar char="•"/>
              <a:defRPr/>
            </a:pPr>
            <a:r>
              <a:rPr lang="en-US" sz="3200" dirty="0" err="1">
                <a:solidFill>
                  <a:srgbClr val="FF0000"/>
                </a:solidFill>
                <a:latin typeface="Cambria" panose="02040503050406030204" pitchFamily="18" charset="0"/>
                <a:ea typeface="Cambria" panose="02040503050406030204" pitchFamily="18" charset="0"/>
              </a:rPr>
              <a:t>Đèn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hở</a:t>
            </a:r>
            <a:endParaRPr lang="en-US" sz="3200" dirty="0">
              <a:solidFill>
                <a:srgbClr val="FF0000"/>
              </a:solidFill>
              <a:latin typeface="Cambria" panose="02040503050406030204" pitchFamily="18" charset="0"/>
              <a:ea typeface="Cambria" panose="02040503050406030204" pitchFamily="18" charset="0"/>
            </a:endParaRPr>
          </a:p>
          <a:p>
            <a:pPr marL="381019" indent="-381019" algn="just" defTabSz="914446">
              <a:buFont typeface="Arial" panose="020B0604020202020204" pitchFamily="34" charset="0"/>
              <a:buChar char="•"/>
              <a:defRPr/>
            </a:pPr>
            <a:r>
              <a:rPr lang="en-US" sz="3200" dirty="0" err="1">
                <a:solidFill>
                  <a:srgbClr val="FF0000"/>
                </a:solidFill>
                <a:latin typeface="Cambria" panose="02040503050406030204" pitchFamily="18" charset="0"/>
                <a:ea typeface="Cambria" panose="02040503050406030204" pitchFamily="18" charset="0"/>
              </a:rPr>
              <a:t>Miếng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bìa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điện</a:t>
            </a:r>
            <a:r>
              <a:rPr lang="en-US" sz="3200"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29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086" y="437974"/>
            <a:ext cx="11267829" cy="5982053"/>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9525"/>
              <a:ext cx="4451488" cy="2372805"/>
            </a:xfrm>
            <a:prstGeom prst="rect">
              <a:avLst/>
            </a:prstGeom>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08000" y="0"/>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sz="1200"/>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1574800" y="533400"/>
            <a:ext cx="1026160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b="1" dirty="0">
                <a:latin typeface="Cambria" panose="02040503050406030204" pitchFamily="18" charset="0"/>
                <a:ea typeface="Cambria" panose="02040503050406030204" pitchFamily="18" charset="0"/>
              </a:rPr>
              <a:t>Thí nghiệm tìm hiểu vật dẫn điện và vật cách điện.</a:t>
            </a:r>
            <a:endParaRPr lang="vi-VN" sz="2933"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DEF47E-D670-BD3C-F3EA-A687BC9514EC}"/>
              </a:ext>
            </a:extLst>
          </p:cNvPr>
          <p:cNvSpPr txBox="1"/>
          <p:nvPr/>
        </p:nvSpPr>
        <p:spPr>
          <a:xfrm>
            <a:off x="1371600" y="2108201"/>
            <a:ext cx="10210800" cy="3251724"/>
          </a:xfrm>
          <a:prstGeom prst="rect">
            <a:avLst/>
          </a:prstGeom>
          <a:noFill/>
        </p:spPr>
        <p:txBody>
          <a:bodyPr wrap="square" rtlCol="0">
            <a:spAutoFit/>
          </a:bodyPr>
          <a:lstStyle/>
          <a:p>
            <a:pPr algn="just"/>
            <a:r>
              <a:rPr lang="en-US" sz="2933" dirty="0" err="1">
                <a:solidFill>
                  <a:srgbClr val="000000"/>
                </a:solidFill>
                <a:latin typeface="Cambria" panose="02040503050406030204" pitchFamily="18" charset="0"/>
                <a:ea typeface="Cambria" panose="02040503050406030204" pitchFamily="18" charset="0"/>
              </a:rPr>
              <a:t>Làm</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thế</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nào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để</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biết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trong</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các</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vật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làm</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từ</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đồng</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nhựa</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sắt</a:t>
            </a:r>
            <a:r>
              <a:rPr lang="en-US" sz="2933" dirty="0">
                <a:solidFill>
                  <a:srgbClr val="000000"/>
                </a:solidFill>
                <a:latin typeface="Cambria" panose="02040503050406030204" pitchFamily="18" charset="0"/>
                <a:ea typeface="Cambria" panose="02040503050406030204" pitchFamily="18" charset="0"/>
              </a:rPr>
              <a:t>, da, </a:t>
            </a:r>
            <a:r>
              <a:rPr lang="en-US" sz="2933" dirty="0" err="1">
                <a:solidFill>
                  <a:srgbClr val="000000"/>
                </a:solidFill>
                <a:latin typeface="Cambria" panose="02040503050406030204" pitchFamily="18" charset="0"/>
                <a:ea typeface="Cambria" panose="02040503050406030204" pitchFamily="18" charset="0"/>
              </a:rPr>
              <a:t>thiếc</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cao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su</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thuỷ</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tinh</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vật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nào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dẫn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điện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và</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vật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nào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cách</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điện</a:t>
            </a:r>
            <a:r>
              <a:rPr lang="en-US" sz="2933" dirty="0">
                <a:solidFill>
                  <a:srgbClr val="000000"/>
                </a:solidFill>
                <a:latin typeface="Cambria" panose="02040503050406030204" pitchFamily="18" charset="0"/>
                <a:ea typeface="Cambria" panose="02040503050406030204" pitchFamily="18" charset="0"/>
              </a:rPr>
              <a:t>?</a:t>
            </a:r>
          </a:p>
          <a:p>
            <a:pPr algn="just"/>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Đề</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xuất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cách</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làm</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thí</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nghiệm</a:t>
            </a:r>
            <a:r>
              <a:rPr lang="en-US" sz="2933" dirty="0">
                <a:solidFill>
                  <a:srgbClr val="000000"/>
                </a:solidFill>
                <a:latin typeface="Cambria" panose="02040503050406030204" pitchFamily="18" charset="0"/>
                <a:ea typeface="Cambria" panose="02040503050406030204" pitchFamily="18" charset="0"/>
              </a:rPr>
              <a:t>.</a:t>
            </a:r>
          </a:p>
          <a:p>
            <a:pPr algn="just"/>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Thực</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hiện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thí</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nghiệm</a:t>
            </a:r>
            <a:r>
              <a:rPr lang="en-US" sz="2933" dirty="0">
                <a:solidFill>
                  <a:srgbClr val="000000"/>
                </a:solidFill>
                <a:latin typeface="Cambria" panose="02040503050406030204" pitchFamily="18" charset="0"/>
                <a:ea typeface="Cambria" panose="02040503050406030204" pitchFamily="18" charset="0"/>
              </a:rPr>
              <a:t>.</a:t>
            </a:r>
          </a:p>
          <a:p>
            <a:pPr algn="just"/>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Từ</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kết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quả</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thí</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nghiệm</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rút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ra</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kết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luận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vật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nào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dẫn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điện</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và</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vật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nào</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cách</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điện</a:t>
            </a:r>
            <a:r>
              <a:rPr lang="en-US" sz="2933" dirty="0">
                <a:solidFill>
                  <a:srgbClr val="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632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733</Words>
  <Application>Microsoft Office PowerPoint</Application>
  <PresentationFormat>Widescreen</PresentationFormat>
  <Paragraphs>52</Paragraphs>
  <Slides>21</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Arial</vt:lpstr>
      <vt:lpstr>Calibri</vt:lpstr>
      <vt:lpstr>Calibri Light</vt:lpstr>
      <vt:lpstr>Cambria</vt:lpstr>
      <vt:lpstr>Sukar Heavy</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cp:lastModifiedBy>
  <cp:revision>2</cp:revision>
  <dcterms:created xsi:type="dcterms:W3CDTF">2024-11-14T12:49:05Z</dcterms:created>
  <dcterms:modified xsi:type="dcterms:W3CDTF">2024-11-14T12:54:37Z</dcterms:modified>
</cp:coreProperties>
</file>