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278" r:id="rId3"/>
    <p:sldId id="259" r:id="rId4"/>
    <p:sldId id="263" r:id="rId5"/>
    <p:sldId id="264" r:id="rId6"/>
    <p:sldId id="265" r:id="rId7"/>
    <p:sldId id="266" r:id="rId8"/>
    <p:sldId id="267" r:id="rId9"/>
    <p:sldId id="268" r:id="rId10"/>
    <p:sldId id="269" r:id="rId11"/>
    <p:sldId id="272" r:id="rId12"/>
    <p:sldId id="273"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FCFDB-0429-47BE-A386-93F85AF34460}" type="datetimeFigureOut">
              <a:rPr lang="en-US" smtClean="0"/>
              <a:pPr/>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59781-42E1-4BC6-A62B-1B89ECBE21C5}" type="slidenum">
              <a:rPr lang="en-US" smtClean="0"/>
              <a:pPr/>
              <a:t>‹#›</a:t>
            </a:fld>
            <a:endParaRPr lang="en-US"/>
          </a:p>
        </p:txBody>
      </p:sp>
    </p:spTree>
    <p:extLst>
      <p:ext uri="{BB962C8B-B14F-4D97-AF65-F5344CB8AC3E}">
        <p14:creationId xmlns:p14="http://schemas.microsoft.com/office/powerpoint/2010/main" val="1741527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15" marR="46990" algn="just">
              <a:lnSpc>
                <a:spcPct val="115000"/>
              </a:lnSpc>
              <a:spcBef>
                <a:spcPts val="0"/>
              </a:spcBef>
              <a:spcAft>
                <a:spcPts val="0"/>
              </a:spcAft>
              <a:tabLst>
                <a:tab pos="162560"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40AF1-241F-463A-8508-92C4EB2DF3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37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4264497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a:extLst>
              <a:ext uri="{FF2B5EF4-FFF2-40B4-BE49-F238E27FC236}">
                <a16:creationId xmlns:a16="http://schemas.microsoft.com/office/drawing/2014/main" id="{F658B272-0DCC-475D-8804-B043AD046D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文本占位符 23554">
            <a:extLst>
              <a:ext uri="{FF2B5EF4-FFF2-40B4-BE49-F238E27FC236}">
                <a16:creationId xmlns:a16="http://schemas.microsoft.com/office/drawing/2014/main" id="{B3635AF5-0AD5-4B42-A2E5-C7469FE986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灯片编号占位符 1">
            <a:extLst>
              <a:ext uri="{FF2B5EF4-FFF2-40B4-BE49-F238E27FC236}">
                <a16:creationId xmlns:a16="http://schemas.microsoft.com/office/drawing/2014/main" id="{0094E294-323E-447E-B4B2-B684909FED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08C91099-5E20-410A-BF1D-CEBB0D6D0D5E}" type="slidenum">
              <a:rPr lang="en-US" altLang="zh-CN"/>
              <a:pPr/>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96A19E-3380-43AE-882F-34CC340C1C3A}"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317711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96A19E-3380-43AE-882F-34CC340C1C3A}"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304456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96A19E-3380-43AE-882F-34CC340C1C3A}"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169559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96A19E-3380-43AE-882F-34CC340C1C3A}"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154756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96A19E-3380-43AE-882F-34CC340C1C3A}"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300738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96A19E-3380-43AE-882F-34CC340C1C3A}"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406747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96A19E-3380-43AE-882F-34CC340C1C3A}" type="datetimeFigureOut">
              <a:rPr lang="en-US" smtClean="0"/>
              <a:pPr/>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144959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96A19E-3380-43AE-882F-34CC340C1C3A}" type="datetimeFigureOut">
              <a:rPr lang="en-US" smtClean="0"/>
              <a:pPr/>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335928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6A19E-3380-43AE-882F-34CC340C1C3A}" type="datetimeFigureOut">
              <a:rPr lang="en-US" smtClean="0"/>
              <a:pPr/>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342289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96A19E-3380-43AE-882F-34CC340C1C3A}"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12479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96A19E-3380-43AE-882F-34CC340C1C3A}"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FD21A-0D52-4EC6-8F82-D728C2294F43}" type="slidenum">
              <a:rPr lang="en-US" smtClean="0"/>
              <a:pPr/>
              <a:t>‹#›</a:t>
            </a:fld>
            <a:endParaRPr lang="en-US"/>
          </a:p>
        </p:txBody>
      </p:sp>
    </p:spTree>
    <p:extLst>
      <p:ext uri="{BB962C8B-B14F-4D97-AF65-F5344CB8AC3E}">
        <p14:creationId xmlns:p14="http://schemas.microsoft.com/office/powerpoint/2010/main" val="156344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6A19E-3380-43AE-882F-34CC340C1C3A}" type="datetimeFigureOut">
              <a:rPr lang="en-US" smtClean="0"/>
              <a:pPr/>
              <a:t>11/14/2024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FD21A-0D52-4EC6-8F82-D728C2294F43}" type="slidenum">
              <a:rPr lang="en-US" smtClean="0"/>
              <a:pPr/>
              <a:t>‹#›</a:t>
            </a:fld>
            <a:endParaRPr lang="en-US"/>
          </a:p>
        </p:txBody>
      </p:sp>
    </p:spTree>
    <p:extLst>
      <p:ext uri="{BB962C8B-B14F-4D97-AF65-F5344CB8AC3E}">
        <p14:creationId xmlns:p14="http://schemas.microsoft.com/office/powerpoint/2010/main" val="1023153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1.mp3"/><Relationship Id="rId7" Type="http://schemas.openxmlformats.org/officeDocument/2006/relationships/image" Target="../media/image13.png"/><Relationship Id="rId12" Type="http://schemas.openxmlformats.org/officeDocument/2006/relationships/image" Target="../media/image18.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notesSlide" Target="../notesSlides/notesSlide1.xml"/><Relationship Id="rId10" Type="http://schemas.openxmlformats.org/officeDocument/2006/relationships/image" Target="../media/image16.png"/><Relationship Id="rId4" Type="http://schemas.openxmlformats.org/officeDocument/2006/relationships/slideLayout" Target="../slideLayouts/slideLayout7.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6895681" y="1428750"/>
            <a:ext cx="3890785" cy="1524000"/>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TỰ NHIÊN VÀ XÃ HỘI</a:t>
            </a:r>
          </a:p>
          <a:p>
            <a:pPr algn="ctr"/>
            <a:r>
              <a:rPr lang="vi-VN"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3A</a:t>
            </a: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2</a:t>
            </a:r>
            <a:endParaRPr lang="vi-VN"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4099" name="WordArt 3"/>
          <p:cNvSpPr>
            <a:spLocks noChangeArrowheads="1" noChangeShapeType="1" noTextEdit="1"/>
          </p:cNvSpPr>
          <p:nvPr/>
        </p:nvSpPr>
        <p:spPr bwMode="auto">
          <a:xfrm>
            <a:off x="0" y="3520820"/>
            <a:ext cx="12091916" cy="1395273"/>
          </a:xfrm>
          <a:prstGeom prst="rect">
            <a:avLst/>
          </a:prstGeom>
        </p:spPr>
        <p:txBody>
          <a:bodyPr wrap="none" lIns="57552" tIns="28776" rIns="57552" bIns="28776" fromWordArt="1">
            <a:prstTxWarp prst="textPlain">
              <a:avLst>
                <a:gd name="adj" fmla="val 50454"/>
              </a:avLst>
            </a:prstTxWarp>
          </a:bodyPr>
          <a:lstStyle/>
          <a:p>
            <a:pPr algn="ctr"/>
            <a:r>
              <a:rPr lang="en-US" sz="3800" b="1" kern="10" dirty="0">
                <a:ln w="9525">
                  <a:noFill/>
                  <a:round/>
                  <a:headEnd/>
                  <a:tailEnd/>
                </a:ln>
                <a:solidFill>
                  <a:srgbClr val="FF0000"/>
                </a:solidFill>
                <a:latin typeface="Times New Roman"/>
                <a:cs typeface="Times New Roman"/>
              </a:rPr>
              <a:t>    </a:t>
            </a:r>
            <a:r>
              <a:rPr lang="vi-VN" sz="3800" b="1" kern="10" dirty="0">
                <a:ln w="9525">
                  <a:noFill/>
                  <a:round/>
                  <a:headEnd/>
                  <a:tailEnd/>
                </a:ln>
                <a:solidFill>
                  <a:srgbClr val="FF0000"/>
                </a:solidFill>
                <a:latin typeface="Times New Roman"/>
                <a:cs typeface="Times New Roman"/>
              </a:rPr>
              <a:t>VỆ SINH XUNG QUANH NHÀ </a:t>
            </a:r>
            <a:r>
              <a:rPr lang="en-US" sz="3800" b="1" kern="10" dirty="0">
                <a:ln w="9525">
                  <a:noFill/>
                  <a:round/>
                  <a:headEnd/>
                  <a:tailEnd/>
                </a:ln>
                <a:solidFill>
                  <a:srgbClr val="FF0000"/>
                </a:solidFill>
                <a:latin typeface="Times New Roman"/>
                <a:cs typeface="Times New Roman"/>
              </a:rPr>
              <a:t> </a:t>
            </a:r>
          </a:p>
          <a:p>
            <a:pPr algn="ctr"/>
            <a:r>
              <a:rPr lang="vi-VN" sz="3800" b="1" kern="10" dirty="0">
                <a:ln w="9525">
                  <a:noFill/>
                  <a:round/>
                  <a:headEnd/>
                  <a:tailEnd/>
                </a:ln>
                <a:solidFill>
                  <a:srgbClr val="FF0000"/>
                </a:solidFill>
                <a:latin typeface="Times New Roman"/>
                <a:cs typeface="Times New Roman"/>
              </a:rPr>
              <a:t>(T</a:t>
            </a:r>
            <a:r>
              <a:rPr lang="en-US" sz="3800" b="1" kern="10" dirty="0">
                <a:ln w="9525">
                  <a:noFill/>
                  <a:round/>
                  <a:headEnd/>
                  <a:tailEnd/>
                </a:ln>
                <a:solidFill>
                  <a:srgbClr val="FF0000"/>
                </a:solidFill>
                <a:latin typeface="Times New Roman"/>
                <a:cs typeface="Times New Roman"/>
              </a:rPr>
              <a:t>IẾT </a:t>
            </a:r>
            <a:r>
              <a:rPr lang="vi-VN" sz="3800" b="1" kern="10" dirty="0">
                <a:ln w="9525">
                  <a:noFill/>
                  <a:round/>
                  <a:headEnd/>
                  <a:tailEnd/>
                </a:ln>
                <a:solidFill>
                  <a:srgbClr val="FF0000"/>
                </a:solidFill>
                <a:latin typeface="Times New Roman"/>
                <a:cs typeface="Times New Roman"/>
              </a:rPr>
              <a:t>2)</a:t>
            </a:r>
          </a:p>
        </p:txBody>
      </p:sp>
      <p:sp>
        <p:nvSpPr>
          <p:cNvPr id="4100" name="WordArt 4"/>
          <p:cNvSpPr>
            <a:spLocks noChangeArrowheads="1" noChangeShapeType="1" noTextEdit="1"/>
          </p:cNvSpPr>
          <p:nvPr/>
        </p:nvSpPr>
        <p:spPr bwMode="auto">
          <a:xfrm>
            <a:off x="2190351" y="6032899"/>
            <a:ext cx="7811299" cy="825103"/>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GIÁO VIÊN:</a:t>
            </a:r>
            <a:r>
              <a:rPr lang="en-US"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BÙI THỊ HOÈ</a:t>
            </a:r>
            <a:r>
              <a:rPr lang="vi-VN"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a:t>
            </a:r>
          </a:p>
        </p:txBody>
      </p:sp>
      <p:grpSp>
        <p:nvGrpSpPr>
          <p:cNvPr id="2" name="Group 18"/>
          <p:cNvGrpSpPr>
            <a:grpSpLocks/>
          </p:cNvGrpSpPr>
          <p:nvPr/>
        </p:nvGrpSpPr>
        <p:grpSpPr bwMode="auto">
          <a:xfrm>
            <a:off x="1714704" y="1143000"/>
            <a:ext cx="3581616" cy="1999060"/>
            <a:chOff x="5225" y="9335"/>
            <a:chExt cx="2520" cy="1750"/>
          </a:xfrm>
        </p:grpSpPr>
        <p:sp>
          <p:nvSpPr>
            <p:cNvPr id="4107"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w="9525">
              <a:noFill/>
              <a:round/>
              <a:headEnd/>
              <a:tailEnd/>
            </a:ln>
            <a:effectLst>
              <a:outerShdw dist="107763" dir="2700000" algn="ctr" rotWithShape="0">
                <a:srgbClr val="C0C0C0"/>
              </a:outerShdw>
            </a:effectLst>
          </p:spPr>
          <p:txBody>
            <a:bodyPr lIns="91435" tIns="45718" rIns="91435" bIns="45718"/>
            <a:lstStyle/>
            <a:p>
              <a:pPr eaLnBrk="1" hangingPunct="1"/>
              <a:endParaRPr lang="vi-VN" altLang="en-US" sz="2000" dirty="0">
                <a:latin typeface="VNI-Times" pitchFamily="2" charset="0"/>
              </a:endParaRPr>
            </a:p>
          </p:txBody>
        </p:sp>
        <p:pic>
          <p:nvPicPr>
            <p:cNvPr id="4108" name="Picture 26" descr="cosmoS"/>
            <p:cNvPicPr>
              <a:picLocks noChangeAspect="1" noChangeArrowheads="1"/>
            </p:cNvPicPr>
            <p:nvPr/>
          </p:nvPicPr>
          <p:blipFill>
            <a:blip r:embed="rId3"/>
            <a:srcRect/>
            <a:stretch>
              <a:fillRect/>
            </a:stretch>
          </p:blipFill>
          <p:spPr bwMode="auto">
            <a:xfrm>
              <a:off x="6302" y="9335"/>
              <a:ext cx="1080" cy="888"/>
            </a:xfrm>
            <a:prstGeom prst="rect">
              <a:avLst/>
            </a:prstGeom>
            <a:noFill/>
            <a:ln w="9525">
              <a:noFill/>
              <a:miter lim="800000"/>
              <a:headEnd/>
              <a:tailEnd/>
            </a:ln>
          </p:spPr>
        </p:pic>
        <p:pic>
          <p:nvPicPr>
            <p:cNvPr id="4109" name="Picture 25" descr="BOOK2"/>
            <p:cNvPicPr>
              <a:picLocks noChangeAspect="1" noChangeArrowheads="1"/>
            </p:cNvPicPr>
            <p:nvPr/>
          </p:nvPicPr>
          <p:blipFill>
            <a:blip r:embed="rId4"/>
            <a:srcRect/>
            <a:stretch>
              <a:fillRect/>
            </a:stretch>
          </p:blipFill>
          <p:spPr bwMode="auto">
            <a:xfrm>
              <a:off x="6014" y="10122"/>
              <a:ext cx="1260" cy="900"/>
            </a:xfrm>
            <a:prstGeom prst="rect">
              <a:avLst/>
            </a:prstGeom>
            <a:noFill/>
            <a:ln w="9525">
              <a:noFill/>
              <a:miter lim="800000"/>
              <a:headEnd/>
              <a:tailEnd/>
            </a:ln>
          </p:spPr>
        </p:pic>
        <p:pic>
          <p:nvPicPr>
            <p:cNvPr id="4110" name="Picture 24" descr="BOOK1"/>
            <p:cNvPicPr>
              <a:picLocks noChangeAspect="1" noChangeArrowheads="1"/>
            </p:cNvPicPr>
            <p:nvPr/>
          </p:nvPicPr>
          <p:blipFill>
            <a:blip r:embed="rId5"/>
            <a:srcRect/>
            <a:stretch>
              <a:fillRect/>
            </a:stretch>
          </p:blipFill>
          <p:spPr bwMode="auto">
            <a:xfrm>
              <a:off x="5842" y="9848"/>
              <a:ext cx="1635" cy="795"/>
            </a:xfrm>
            <a:prstGeom prst="rect">
              <a:avLst/>
            </a:prstGeom>
            <a:noFill/>
            <a:ln w="9525">
              <a:noFill/>
              <a:miter lim="800000"/>
              <a:headEnd/>
              <a:tailEnd/>
            </a:ln>
          </p:spPr>
        </p:pic>
        <p:pic>
          <p:nvPicPr>
            <p:cNvPr id="4111" name="Picture 23" descr="QUILLPEN"/>
            <p:cNvPicPr>
              <a:picLocks noChangeAspect="1" noChangeArrowheads="1"/>
            </p:cNvPicPr>
            <p:nvPr/>
          </p:nvPicPr>
          <p:blipFill>
            <a:blip r:embed="rId6"/>
            <a:srcRect/>
            <a:stretch>
              <a:fillRect/>
            </a:stretch>
          </p:blipFill>
          <p:spPr bwMode="auto">
            <a:xfrm>
              <a:off x="5615" y="9336"/>
              <a:ext cx="702" cy="1396"/>
            </a:xfrm>
            <a:prstGeom prst="rect">
              <a:avLst/>
            </a:prstGeom>
            <a:noFill/>
            <a:ln w="9525">
              <a:noFill/>
              <a:miter lim="800000"/>
              <a:headEnd/>
              <a:tailEnd/>
            </a:ln>
          </p:spPr>
        </p:pic>
        <p:sp>
          <p:nvSpPr>
            <p:cNvPr id="4112" name="Text Box 22"/>
            <p:cNvSpPr txBox="1">
              <a:spLocks noChangeArrowheads="1"/>
            </p:cNvSpPr>
            <p:nvPr/>
          </p:nvSpPr>
          <p:spPr bwMode="auto">
            <a:xfrm>
              <a:off x="5867" y="9897"/>
              <a:ext cx="900" cy="540"/>
            </a:xfrm>
            <a:prstGeom prst="rect">
              <a:avLst/>
            </a:prstGeom>
            <a:noFill/>
            <a:ln w="9525">
              <a:noFill/>
              <a:miter lim="800000"/>
              <a:headEnd/>
              <a:tailEnd/>
            </a:ln>
          </p:spPr>
          <p:txBody>
            <a:bodyPr lIns="91435" tIns="45718" rIns="91435" bIns="45718"/>
            <a:lstStyle/>
            <a:p>
              <a:pPr algn="r" eaLnBrk="1" hangingPunct="1"/>
              <a:r>
                <a:rPr lang="en-US" altLang="en-US" sz="800" b="1" dirty="0">
                  <a:cs typeface="Times New Roman" pitchFamily="18" charset="0"/>
                </a:rPr>
                <a:t> </a:t>
              </a:r>
              <a:endParaRPr lang="en-US" altLang="en-US" sz="4800" dirty="0">
                <a:cs typeface="Times New Roman" pitchFamily="18" charset="0"/>
              </a:endParaRPr>
            </a:p>
          </p:txBody>
        </p:sp>
        <p:sp>
          <p:nvSpPr>
            <p:cNvPr id="4113" name="Text Box 21"/>
            <p:cNvSpPr txBox="1">
              <a:spLocks noChangeArrowheads="1"/>
            </p:cNvSpPr>
            <p:nvPr/>
          </p:nvSpPr>
          <p:spPr bwMode="auto">
            <a:xfrm>
              <a:off x="6665" y="9863"/>
              <a:ext cx="577" cy="370"/>
            </a:xfrm>
            <a:prstGeom prst="rect">
              <a:avLst/>
            </a:prstGeom>
            <a:noFill/>
            <a:ln w="9525">
              <a:noFill/>
              <a:miter lim="800000"/>
              <a:headEnd/>
              <a:tailEnd/>
            </a:ln>
          </p:spPr>
          <p:txBody>
            <a:bodyPr lIns="91435" tIns="45718" rIns="91435" bIns="45718"/>
            <a:lstStyle/>
            <a:p>
              <a:pPr eaLnBrk="1" hangingPunct="1"/>
              <a:endParaRPr lang="vi-VN" altLang="en-US" sz="4800" dirty="0"/>
            </a:p>
          </p:txBody>
        </p:sp>
        <p:sp>
          <p:nvSpPr>
            <p:cNvPr id="4114"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vi-VN" b="1" kern="10">
                  <a:ln w="9525">
                    <a:noFill/>
                    <a:round/>
                    <a:headEnd/>
                    <a:tailEnd/>
                  </a:ln>
                  <a:solidFill>
                    <a:srgbClr val="FFFFFF"/>
                  </a:solidFill>
                  <a:latin typeface="Times New Roman"/>
                  <a:cs typeface="Times New Roman"/>
                </a:rPr>
                <a:t>NĂM </a:t>
              </a:r>
            </a:p>
          </p:txBody>
        </p:sp>
        <p:sp>
          <p:nvSpPr>
            <p:cNvPr id="4115" name="Text Box 19"/>
            <p:cNvSpPr txBox="1">
              <a:spLocks noChangeArrowheads="1"/>
            </p:cNvSpPr>
            <p:nvPr/>
          </p:nvSpPr>
          <p:spPr bwMode="auto">
            <a:xfrm>
              <a:off x="6623" y="10049"/>
              <a:ext cx="720" cy="540"/>
            </a:xfrm>
            <a:prstGeom prst="rect">
              <a:avLst/>
            </a:prstGeom>
            <a:noFill/>
            <a:ln w="9525">
              <a:noFill/>
              <a:miter lim="800000"/>
              <a:headEnd/>
              <a:tailEnd/>
            </a:ln>
          </p:spPr>
          <p:txBody>
            <a:bodyPr lIns="91435" tIns="45718" rIns="91435" bIns="45718"/>
            <a:lstStyle/>
            <a:p>
              <a:pPr eaLnBrk="1" hangingPunct="1"/>
              <a:endParaRPr lang="vi-VN" altLang="en-US" sz="4800" dirty="0"/>
            </a:p>
          </p:txBody>
        </p:sp>
      </p:grpSp>
      <p:pic>
        <p:nvPicPr>
          <p:cNvPr id="4103" name="Picture 3" descr="WhitecornerFlower"/>
          <p:cNvPicPr>
            <a:picLocks noChangeAspect="1" noChangeArrowheads="1"/>
          </p:cNvPicPr>
          <p:nvPr/>
        </p:nvPicPr>
        <p:blipFill>
          <a:blip r:embed="rId7"/>
          <a:srcRect/>
          <a:stretch>
            <a:fillRect/>
          </a:stretch>
        </p:blipFill>
        <p:spPr bwMode="auto">
          <a:xfrm>
            <a:off x="0" y="4857750"/>
            <a:ext cx="2504277" cy="1924050"/>
          </a:xfrm>
          <a:prstGeom prst="rect">
            <a:avLst/>
          </a:prstGeom>
          <a:noFill/>
          <a:ln w="9525">
            <a:noFill/>
            <a:miter lim="800000"/>
            <a:headEnd/>
            <a:tailEnd/>
          </a:ln>
        </p:spPr>
      </p:pic>
      <p:pic>
        <p:nvPicPr>
          <p:cNvPr id="4104" name="Picture 4" descr="WhitecornerFlower"/>
          <p:cNvPicPr>
            <a:picLocks noChangeAspect="1" noChangeArrowheads="1"/>
          </p:cNvPicPr>
          <p:nvPr/>
        </p:nvPicPr>
        <p:blipFill>
          <a:blip r:embed="rId8"/>
          <a:srcRect/>
          <a:stretch>
            <a:fillRect/>
          </a:stretch>
        </p:blipFill>
        <p:spPr bwMode="auto">
          <a:xfrm>
            <a:off x="9906000" y="4714876"/>
            <a:ext cx="2286001" cy="2066925"/>
          </a:xfrm>
          <a:prstGeom prst="rect">
            <a:avLst/>
          </a:prstGeom>
          <a:noFill/>
          <a:ln w="9525">
            <a:noFill/>
            <a:miter lim="800000"/>
            <a:headEnd/>
            <a:tailEnd/>
          </a:ln>
        </p:spPr>
      </p:pic>
      <p:pic>
        <p:nvPicPr>
          <p:cNvPr id="4105" name="Picture 19"/>
          <p:cNvPicPr>
            <a:picLocks noChangeAspect="1" noChangeArrowheads="1"/>
          </p:cNvPicPr>
          <p:nvPr/>
        </p:nvPicPr>
        <p:blipFill>
          <a:blip r:embed="rId9"/>
          <a:srcRect/>
          <a:stretch>
            <a:fillRect/>
          </a:stretch>
        </p:blipFill>
        <p:spPr bwMode="auto">
          <a:xfrm>
            <a:off x="1" y="1"/>
            <a:ext cx="970319" cy="2481263"/>
          </a:xfrm>
          <a:prstGeom prst="rect">
            <a:avLst/>
          </a:prstGeom>
          <a:noFill/>
          <a:ln w="9525">
            <a:noFill/>
            <a:miter lim="800000"/>
            <a:headEnd/>
            <a:tailEnd/>
          </a:ln>
        </p:spPr>
      </p:pic>
      <p:pic>
        <p:nvPicPr>
          <p:cNvPr id="4106" name="Picture 20"/>
          <p:cNvPicPr>
            <a:picLocks noChangeAspect="1" noChangeArrowheads="1"/>
          </p:cNvPicPr>
          <p:nvPr/>
        </p:nvPicPr>
        <p:blipFill>
          <a:blip r:embed="rId9"/>
          <a:srcRect/>
          <a:stretch>
            <a:fillRect/>
          </a:stretch>
        </p:blipFill>
        <p:spPr bwMode="auto">
          <a:xfrm>
            <a:off x="10624747" y="1"/>
            <a:ext cx="1293757" cy="2481263"/>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9D349EB8-F14E-2579-9C8D-379462B49A8E}"/>
              </a:ext>
            </a:extLst>
          </p:cNvPr>
          <p:cNvSpPr txBox="1"/>
          <p:nvPr/>
        </p:nvSpPr>
        <p:spPr>
          <a:xfrm>
            <a:off x="0" y="1737328"/>
            <a:ext cx="6817056" cy="584775"/>
          </a:xfrm>
          <a:prstGeom prst="rect">
            <a:avLst/>
          </a:prstGeom>
          <a:noFill/>
        </p:spPr>
        <p:txBody>
          <a:bodyPr wrap="square">
            <a:spAutoFit/>
          </a:bodyPr>
          <a:lstStyle/>
          <a:p>
            <a:r>
              <a:rPr lang="vi-VN"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3</a:t>
            </a:r>
            <a:r>
              <a:rPr lang="nl-NL"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Xử</a:t>
            </a:r>
            <a:r>
              <a:rPr lang="vi-VN"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lí</a:t>
            </a:r>
            <a:r>
              <a:rPr lang="vi-VN"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tình</a:t>
            </a:r>
            <a:r>
              <a:rPr lang="vi-VN"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huống</a:t>
            </a:r>
            <a:r>
              <a:rPr lang="nl-NL" sz="32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endParaRPr lang="vi-VN" sz="3200" dirty="0">
              <a:solidFill>
                <a:srgbClr val="0000FF"/>
              </a:solidFill>
            </a:endParaRPr>
          </a:p>
        </p:txBody>
      </p:sp>
      <p:sp>
        <p:nvSpPr>
          <p:cNvPr id="5" name="Hộp Văn bản 4">
            <a:extLst>
              <a:ext uri="{FF2B5EF4-FFF2-40B4-BE49-F238E27FC236}">
                <a16:creationId xmlns:a16="http://schemas.microsoft.com/office/drawing/2014/main" id="{59374DA0-B32C-8DC1-33AF-5041AD20C879}"/>
              </a:ext>
            </a:extLst>
          </p:cNvPr>
          <p:cNvSpPr txBox="1"/>
          <p:nvPr/>
        </p:nvSpPr>
        <p:spPr>
          <a:xfrm>
            <a:off x="4911634" y="2664202"/>
            <a:ext cx="7280366" cy="584775"/>
          </a:xfrm>
          <a:prstGeom prst="rect">
            <a:avLst/>
          </a:prstGeom>
          <a:noFill/>
        </p:spPr>
        <p:txBody>
          <a:bodyPr wrap="square">
            <a:spAutoFit/>
          </a:bodyPr>
          <a:lstStyle/>
          <a:p>
            <a:pPr algn="just"/>
            <a:r>
              <a:rPr lang="vi-VN" sz="3200" b="1" i="0" dirty="0">
                <a:solidFill>
                  <a:srgbClr val="000000"/>
                </a:solidFill>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ea typeface="Calibri" panose="020F0502020204030204" pitchFamily="34" charset="0"/>
              <a:cs typeface="Arial" panose="020B0604020202020204" pitchFamily="34" charset="0"/>
            </a:endParaRPr>
          </a:p>
        </p:txBody>
      </p:sp>
      <p:sp>
        <p:nvSpPr>
          <p:cNvPr id="7" name="Hộp Văn bản 2">
            <a:extLst>
              <a:ext uri="{FF2B5EF4-FFF2-40B4-BE49-F238E27FC236}">
                <a16:creationId xmlns:a16="http://schemas.microsoft.com/office/drawing/2014/main" id="{A813AF47-845E-B65D-97EF-3CA651B58107}"/>
              </a:ext>
            </a:extLst>
          </p:cNvPr>
          <p:cNvSpPr txBox="1"/>
          <p:nvPr/>
        </p:nvSpPr>
        <p:spPr>
          <a:xfrm>
            <a:off x="4702629" y="2144824"/>
            <a:ext cx="7489371" cy="954107"/>
          </a:xfrm>
          <a:prstGeom prst="rect">
            <a:avLst/>
          </a:prstGeom>
          <a:noFill/>
        </p:spPr>
        <p:txBody>
          <a:bodyPr wrap="square">
            <a:spAutoFit/>
          </a:bodyPr>
          <a:lstStyle/>
          <a:p>
            <a:pPr algn="just"/>
            <a:r>
              <a:rPr lang="vi-VN" sz="28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Tình huống 2: Một bác đang cho chú chó đi vệ sinh ngoài đường.</a:t>
            </a:r>
            <a:r>
              <a:rPr lang="en-US" sz="28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p>
        </p:txBody>
      </p:sp>
      <p:sp>
        <p:nvSpPr>
          <p:cNvPr id="8" name="TextBox 7"/>
          <p:cNvSpPr txBox="1"/>
          <p:nvPr/>
        </p:nvSpPr>
        <p:spPr>
          <a:xfrm>
            <a:off x="4702629" y="3396343"/>
            <a:ext cx="7489371" cy="2677656"/>
          </a:xfrm>
          <a:prstGeom prst="rect">
            <a:avLst/>
          </a:prstGeom>
          <a:noFill/>
        </p:spPr>
        <p:txBody>
          <a:bodyPr wrap="square" rtlCol="0">
            <a:spAutoFit/>
          </a:bodyPr>
          <a:lstStyle/>
          <a:p>
            <a:pPr algn="just"/>
            <a:r>
              <a:rPr lang="vi-VN" sz="2800" b="1" dirty="0">
                <a:solidFill>
                  <a:srgbClr val="0000FF"/>
                </a:solidFill>
                <a:latin typeface="Times New Roman" pitchFamily="18" charset="0"/>
                <a:cs typeface="Times New Roman" pitchFamily="18" charset="0"/>
              </a:rPr>
              <a:t>* Em sẽ nhắc nhở bác rằng chó của bác vừa đi vệ sinh ở lòng đường. Hành động như vậy rất mất vệ sinh, cần được dọn dẹp. Và nhắc nhở bác sau này không nên dắt chó đi vệ sinh như vậy nữa. Vừa mất vệ sinh vừa mất mĩ quan đô thị.</a:t>
            </a:r>
          </a:p>
        </p:txBody>
      </p:sp>
      <p:pic>
        <p:nvPicPr>
          <p:cNvPr id="9" name="Hình ảnh 3">
            <a:extLst>
              <a:ext uri="{FF2B5EF4-FFF2-40B4-BE49-F238E27FC236}">
                <a16:creationId xmlns:a16="http://schemas.microsoft.com/office/drawing/2014/main" id="{F121CD58-C3DA-5324-00C9-8573E6302E3A}"/>
              </a:ext>
            </a:extLst>
          </p:cNvPr>
          <p:cNvPicPr>
            <a:picLocks noChangeAspect="1"/>
          </p:cNvPicPr>
          <p:nvPr/>
        </p:nvPicPr>
        <p:blipFill>
          <a:blip r:embed="rId2">
            <a:alphaModFix/>
            <a:extLst>
              <a:ext uri="{BEBA8EAE-BF5A-486C-A8C5-ECC9F3942E4B}">
                <a14:imgProps xmlns:a14="http://schemas.microsoft.com/office/drawing/2010/main">
                  <a14:imgLayer>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0" y="2442754"/>
            <a:ext cx="4441371" cy="4415246"/>
          </a:xfrm>
          <a:prstGeom prst="rect">
            <a:avLst/>
          </a:prstGeom>
          <a:noFill/>
          <a:ln>
            <a:noFill/>
          </a:ln>
        </p:spPr>
      </p:pic>
      <p:sp>
        <p:nvSpPr>
          <p:cNvPr id="11" name="TextBox 10"/>
          <p:cNvSpPr txBox="1">
            <a:spLocks noChangeArrowheads="1"/>
          </p:cNvSpPr>
          <p:nvPr/>
        </p:nvSpPr>
        <p:spPr bwMode="auto">
          <a:xfrm>
            <a:off x="0" y="500042"/>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u="sng" dirty="0" err="1">
                <a:latin typeface="Times New Roman" panose="02020603050405020304" pitchFamily="18" charset="0"/>
                <a:cs typeface="Times New Roman" panose="02020603050405020304" pitchFamily="18" charset="0"/>
              </a:rPr>
              <a:t>Tự</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nhiên</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và</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xã</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hội</a:t>
            </a:r>
            <a:endParaRPr lang="en-US" altLang="en-US" sz="2800" b="1" u="sng"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0" y="1053175"/>
            <a:ext cx="12192000" cy="523220"/>
          </a:xfrm>
          <a:prstGeom prst="rect">
            <a:avLst/>
          </a:prstGeom>
          <a:noFill/>
        </p:spPr>
        <p:txBody>
          <a:bodyPr wrap="square" rtlCol="0">
            <a:spAutoFit/>
          </a:bodyPr>
          <a:lstStyle/>
          <a:p>
            <a:pPr algn="ctr"/>
            <a:r>
              <a:rPr lang="en-US" sz="2800" b="1" dirty="0" err="1">
                <a:solidFill>
                  <a:srgbClr val="FF3300"/>
                </a:solidFill>
                <a:latin typeface="Times New Roman" panose="02020603050405020304" pitchFamily="18" charset="0"/>
                <a:cs typeface="Times New Roman" panose="02020603050405020304" pitchFamily="18" charset="0"/>
              </a:rPr>
              <a:t>Vệ</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sinh</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xung</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quanh</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nhà</a:t>
            </a:r>
            <a:r>
              <a:rPr lang="en-US" sz="2800" b="1" dirty="0">
                <a:solidFill>
                  <a:srgbClr val="FF3300"/>
                </a:solidFill>
                <a:latin typeface="Times New Roman" panose="02020603050405020304" pitchFamily="18" charset="0"/>
                <a:cs typeface="Times New Roman" panose="02020603050405020304" pitchFamily="18" charset="0"/>
              </a:rPr>
              <a:t>(T2).</a:t>
            </a:r>
            <a:endParaRPr lang="vi-VN" sz="2800" b="1" dirty="0">
              <a:solidFill>
                <a:srgbClr val="FF3300"/>
              </a:solidFill>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0" y="0"/>
            <a:ext cx="12192000" cy="553998"/>
          </a:xfrm>
          <a:prstGeom prst="rect">
            <a:avLst/>
          </a:prstGeom>
          <a:noFill/>
          <a:ln w="9525">
            <a:noFill/>
            <a:miter lim="800000"/>
            <a:headEnd/>
            <a:tailEnd/>
          </a:ln>
        </p:spPr>
        <p:txBody>
          <a:bodyPr lIns="0" tIns="0" rIns="0" bIns="0">
            <a:spAutoFit/>
          </a:bodyPr>
          <a:lstStyle/>
          <a:p>
            <a:pPr algn="ctr" defTabSz="913244" eaLnBrk="1" hangingPunct="1"/>
            <a:r>
              <a:rPr lang="en-US" altLang="en-US" sz="3600" b="1" dirty="0" err="1">
                <a:solidFill>
                  <a:srgbClr val="0000FF"/>
                </a:solidFill>
                <a:latin typeface="Times New Roman" panose="02020603050405020304" pitchFamily="18" charset="0"/>
                <a:cs typeface="Times New Roman" panose="02020603050405020304" pitchFamily="18" charset="0"/>
              </a:rPr>
              <a:t>Thứ</a:t>
            </a:r>
            <a:r>
              <a:rPr lang="en-US" altLang="en-US" sz="3600" b="1" dirty="0">
                <a:solidFill>
                  <a:srgbClr val="0000FF"/>
                </a:solidFill>
                <a:latin typeface="Times New Roman" panose="02020603050405020304" pitchFamily="18" charset="0"/>
                <a:cs typeface="Times New Roman" panose="02020603050405020304" pitchFamily="18" charset="0"/>
              </a:rPr>
              <a:t>  Ba  </a:t>
            </a:r>
            <a:r>
              <a:rPr lang="en-US" altLang="en-US" sz="3600" b="1" dirty="0" err="1">
                <a:solidFill>
                  <a:srgbClr val="0000FF"/>
                </a:solidFill>
                <a:latin typeface="Times New Roman" panose="02020603050405020304" pitchFamily="18" charset="0"/>
                <a:cs typeface="Times New Roman" panose="02020603050405020304" pitchFamily="18" charset="0"/>
              </a:rPr>
              <a:t>ngày</a:t>
            </a:r>
            <a:r>
              <a:rPr lang="en-US" altLang="en-US" sz="3600" b="1" dirty="0">
                <a:solidFill>
                  <a:srgbClr val="0000FF"/>
                </a:solidFill>
                <a:latin typeface="Times New Roman" panose="02020603050405020304" pitchFamily="18" charset="0"/>
                <a:cs typeface="Times New Roman" panose="02020603050405020304" pitchFamily="18" charset="0"/>
              </a:rPr>
              <a:t> 01 </a:t>
            </a:r>
            <a:r>
              <a:rPr lang="en-US" altLang="en-US" sz="3600" b="1" dirty="0" err="1">
                <a:solidFill>
                  <a:srgbClr val="0000FF"/>
                </a:solidFill>
                <a:latin typeface="Times New Roman" panose="02020603050405020304" pitchFamily="18" charset="0"/>
                <a:cs typeface="Times New Roman" panose="02020603050405020304" pitchFamily="18" charset="0"/>
              </a:rPr>
              <a:t>tháng</a:t>
            </a:r>
            <a:r>
              <a:rPr lang="en-US" altLang="en-US" sz="3600" b="1" dirty="0">
                <a:solidFill>
                  <a:srgbClr val="0000FF"/>
                </a:solidFill>
                <a:latin typeface="Times New Roman" panose="02020603050405020304" pitchFamily="18" charset="0"/>
                <a:cs typeface="Times New Roman" panose="02020603050405020304" pitchFamily="18" charset="0"/>
              </a:rPr>
              <a:t> 10 </a:t>
            </a:r>
            <a:r>
              <a:rPr lang="en-US" altLang="en-US" sz="3600" b="1" dirty="0" err="1">
                <a:solidFill>
                  <a:srgbClr val="0000FF"/>
                </a:solidFill>
                <a:latin typeface="Times New Roman" panose="02020603050405020304" pitchFamily="18" charset="0"/>
                <a:cs typeface="Times New Roman" panose="02020603050405020304" pitchFamily="18" charset="0"/>
              </a:rPr>
              <a:t>năm</a:t>
            </a:r>
            <a:r>
              <a:rPr lang="en-US" altLang="en-US" sz="3600" b="1" dirty="0">
                <a:solidFill>
                  <a:srgbClr val="0000FF"/>
                </a:solidFill>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29950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3F0D58C5-6881-F264-5C60-7D809F881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5291"/>
            <a:ext cx="12192000" cy="5342709"/>
          </a:xfrm>
          <a:prstGeom prst="rect">
            <a:avLst/>
          </a:prstGeom>
        </p:spPr>
      </p:pic>
      <p:sp>
        <p:nvSpPr>
          <p:cNvPr id="5" name="TextBox 4"/>
          <p:cNvSpPr txBox="1">
            <a:spLocks noChangeArrowheads="1"/>
          </p:cNvSpPr>
          <p:nvPr/>
        </p:nvSpPr>
        <p:spPr bwMode="auto">
          <a:xfrm>
            <a:off x="0" y="500042"/>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u="sng" dirty="0" err="1">
                <a:latin typeface="Times New Roman" panose="02020603050405020304" pitchFamily="18" charset="0"/>
                <a:cs typeface="Times New Roman" panose="02020603050405020304" pitchFamily="18" charset="0"/>
              </a:rPr>
              <a:t>Tự</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nhiên</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và</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xã</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hội</a:t>
            </a:r>
            <a:endParaRPr lang="en-US" altLang="en-US" sz="28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0" y="1053175"/>
            <a:ext cx="12192000" cy="523220"/>
          </a:xfrm>
          <a:prstGeom prst="rect">
            <a:avLst/>
          </a:prstGeom>
          <a:noFill/>
        </p:spPr>
        <p:txBody>
          <a:bodyPr wrap="square" rtlCol="0">
            <a:spAutoFit/>
          </a:bodyPr>
          <a:lstStyle/>
          <a:p>
            <a:pPr algn="ctr"/>
            <a:r>
              <a:rPr lang="en-US" sz="2800" b="1" dirty="0" err="1">
                <a:solidFill>
                  <a:srgbClr val="FF3300"/>
                </a:solidFill>
                <a:latin typeface="Times New Roman" panose="02020603050405020304" pitchFamily="18" charset="0"/>
                <a:cs typeface="Times New Roman" panose="02020603050405020304" pitchFamily="18" charset="0"/>
              </a:rPr>
              <a:t>Vệ</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sinh</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xung</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quanh</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nhà</a:t>
            </a:r>
            <a:r>
              <a:rPr lang="en-US" sz="2800" b="1" dirty="0">
                <a:solidFill>
                  <a:srgbClr val="FF3300"/>
                </a:solidFill>
                <a:latin typeface="Times New Roman" panose="02020603050405020304" pitchFamily="18" charset="0"/>
                <a:cs typeface="Times New Roman" panose="02020603050405020304" pitchFamily="18" charset="0"/>
              </a:rPr>
              <a:t>(T2).</a:t>
            </a:r>
            <a:endParaRPr lang="vi-VN" sz="2800" b="1" dirty="0">
              <a:solidFill>
                <a:srgbClr val="FF3300"/>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0" y="0"/>
            <a:ext cx="12192000" cy="553998"/>
          </a:xfrm>
          <a:prstGeom prst="rect">
            <a:avLst/>
          </a:prstGeom>
          <a:noFill/>
          <a:ln w="9525">
            <a:noFill/>
            <a:miter lim="800000"/>
            <a:headEnd/>
            <a:tailEnd/>
          </a:ln>
        </p:spPr>
        <p:txBody>
          <a:bodyPr lIns="0" tIns="0" rIns="0" bIns="0">
            <a:spAutoFit/>
          </a:bodyPr>
          <a:lstStyle/>
          <a:p>
            <a:pPr algn="ctr" defTabSz="913244" eaLnBrk="1" hangingPunct="1"/>
            <a:r>
              <a:rPr lang="en-US" altLang="en-US" sz="3600" b="1" dirty="0" err="1">
                <a:solidFill>
                  <a:srgbClr val="0000FF"/>
                </a:solidFill>
                <a:latin typeface="Times New Roman" panose="02020603050405020304" pitchFamily="18" charset="0"/>
                <a:cs typeface="Times New Roman" panose="02020603050405020304" pitchFamily="18" charset="0"/>
              </a:rPr>
              <a:t>Thứ</a:t>
            </a:r>
            <a:r>
              <a:rPr lang="en-US" altLang="en-US" sz="3600" b="1" dirty="0">
                <a:solidFill>
                  <a:srgbClr val="0000FF"/>
                </a:solidFill>
                <a:latin typeface="Times New Roman" panose="02020603050405020304" pitchFamily="18" charset="0"/>
                <a:cs typeface="Times New Roman" panose="02020603050405020304" pitchFamily="18" charset="0"/>
              </a:rPr>
              <a:t>  Ba  </a:t>
            </a:r>
            <a:r>
              <a:rPr lang="en-US" altLang="en-US" sz="3600" b="1" dirty="0" err="1">
                <a:solidFill>
                  <a:srgbClr val="0000FF"/>
                </a:solidFill>
                <a:latin typeface="Times New Roman" panose="02020603050405020304" pitchFamily="18" charset="0"/>
                <a:cs typeface="Times New Roman" panose="02020603050405020304" pitchFamily="18" charset="0"/>
              </a:rPr>
              <a:t>ngày</a:t>
            </a:r>
            <a:r>
              <a:rPr lang="en-US" altLang="en-US" sz="3600" b="1" dirty="0">
                <a:solidFill>
                  <a:srgbClr val="0000FF"/>
                </a:solidFill>
                <a:latin typeface="Times New Roman" panose="02020603050405020304" pitchFamily="18" charset="0"/>
                <a:cs typeface="Times New Roman" panose="02020603050405020304" pitchFamily="18" charset="0"/>
              </a:rPr>
              <a:t> 01 </a:t>
            </a:r>
            <a:r>
              <a:rPr lang="en-US" altLang="en-US" sz="3600" b="1" dirty="0" err="1">
                <a:solidFill>
                  <a:srgbClr val="0000FF"/>
                </a:solidFill>
                <a:latin typeface="Times New Roman" panose="02020603050405020304" pitchFamily="18" charset="0"/>
                <a:cs typeface="Times New Roman" panose="02020603050405020304" pitchFamily="18" charset="0"/>
              </a:rPr>
              <a:t>tháng</a:t>
            </a:r>
            <a:r>
              <a:rPr lang="en-US" altLang="en-US" sz="3600" b="1" dirty="0">
                <a:solidFill>
                  <a:srgbClr val="0000FF"/>
                </a:solidFill>
                <a:latin typeface="Times New Roman" panose="02020603050405020304" pitchFamily="18" charset="0"/>
                <a:cs typeface="Times New Roman" panose="02020603050405020304" pitchFamily="18" charset="0"/>
              </a:rPr>
              <a:t> 10 </a:t>
            </a:r>
            <a:r>
              <a:rPr lang="en-US" altLang="en-US" sz="3600" b="1" dirty="0" err="1">
                <a:solidFill>
                  <a:srgbClr val="0000FF"/>
                </a:solidFill>
                <a:latin typeface="Times New Roman" panose="02020603050405020304" pitchFamily="18" charset="0"/>
                <a:cs typeface="Times New Roman" panose="02020603050405020304" pitchFamily="18" charset="0"/>
              </a:rPr>
              <a:t>năm</a:t>
            </a:r>
            <a:r>
              <a:rPr lang="en-US" altLang="en-US" sz="3600" b="1" dirty="0">
                <a:solidFill>
                  <a:srgbClr val="0000FF"/>
                </a:solidFill>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414944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0" y="1579288"/>
            <a:ext cx="4053860" cy="2300381"/>
          </a:xfrm>
          <a:prstGeom prst="rect">
            <a:avLst/>
          </a:prstGeom>
        </p:spPr>
      </p:pic>
      <p:pic>
        <p:nvPicPr>
          <p:cNvPr id="5" name="Picture 4">
            <a:extLst>
              <a:ext uri="{FF2B5EF4-FFF2-40B4-BE49-F238E27FC236}">
                <a16:creationId xmlns:a16="http://schemas.microsoft.com/office/drawing/2014/main" id="{52F10E12-7721-411B-8754-5214BB2E3BF4}"/>
              </a:ext>
            </a:extLst>
          </p:cNvPr>
          <p:cNvPicPr>
            <a:picLocks noChangeAspect="1"/>
          </p:cNvPicPr>
          <p:nvPr/>
        </p:nvPicPr>
        <p:blipFill>
          <a:blip r:embed="rId4"/>
          <a:stretch>
            <a:fillRect/>
          </a:stretch>
        </p:blipFill>
        <p:spPr>
          <a:xfrm>
            <a:off x="585984" y="2135234"/>
            <a:ext cx="2012475" cy="1552592"/>
          </a:xfrm>
          <a:prstGeom prst="rect">
            <a:avLst/>
          </a:prstGeom>
        </p:spPr>
      </p:pic>
      <p:sp>
        <p:nvSpPr>
          <p:cNvPr id="4" name="Hộp Văn bản 3">
            <a:extLst>
              <a:ext uri="{FF2B5EF4-FFF2-40B4-BE49-F238E27FC236}">
                <a16:creationId xmlns:a16="http://schemas.microsoft.com/office/drawing/2014/main" id="{30A86901-6DFB-BE91-44A1-07F44FA3C471}"/>
              </a:ext>
            </a:extLst>
          </p:cNvPr>
          <p:cNvSpPr txBox="1"/>
          <p:nvPr/>
        </p:nvSpPr>
        <p:spPr>
          <a:xfrm>
            <a:off x="3971109" y="1873643"/>
            <a:ext cx="8220891"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Liên</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hệ</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a:solidFill>
                  <a:srgbClr val="008000"/>
                </a:solidFill>
                <a:latin typeface="Times New Roman" panose="02020603050405020304" pitchFamily="18" charset="0"/>
                <a:cs typeface="Arial" panose="020B0604020202020204" pitchFamily="34" charset="0"/>
              </a:rPr>
              <a:t>P</a:t>
            </a:r>
            <a:r>
              <a:rPr lang="vi-VN" sz="2800" b="1" dirty="0">
                <a:solidFill>
                  <a:srgbClr val="008000"/>
                </a:solidFill>
                <a:latin typeface="Times New Roman" panose="02020603050405020304" pitchFamily="18" charset="0"/>
                <a:ea typeface="Calibri" panose="020F0502020204030204" pitchFamily="34" charset="0"/>
                <a:cs typeface="Arial" panose="020B0604020202020204" pitchFamily="34" charset="0"/>
              </a:rPr>
              <a:t>hòng chống dịch sốt xuất huyết.</a:t>
            </a:r>
            <a:endParaRPr lang="vi-VN" sz="2800" b="1" dirty="0">
              <a:solidFill>
                <a:srgbClr val="008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193177" y="2390503"/>
            <a:ext cx="7998823" cy="954107"/>
          </a:xfrm>
          <a:prstGeom prst="rect">
            <a:avLst/>
          </a:prstGeom>
          <a:noFill/>
        </p:spPr>
        <p:txBody>
          <a:bodyPr wrap="square" rtlCol="0">
            <a:spAutoFit/>
          </a:bodyPr>
          <a:lstStyle/>
          <a:p>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Chúng ta cần phải làm gì để tăng sức đề kháng để phòng chống dịch sốt xuất huyết?</a:t>
            </a:r>
            <a:endParaRPr lang="vi-VN" sz="2800" b="1" dirty="0">
              <a:solidFill>
                <a:srgbClr val="0000FF"/>
              </a:solidFill>
            </a:endParaRPr>
          </a:p>
        </p:txBody>
      </p:sp>
      <p:sp>
        <p:nvSpPr>
          <p:cNvPr id="7" name="Mặt trời 2">
            <a:extLst>
              <a:ext uri="{FF2B5EF4-FFF2-40B4-BE49-F238E27FC236}">
                <a16:creationId xmlns:a16="http://schemas.microsoft.com/office/drawing/2014/main" id="{8E7581E6-517E-9CA8-28A7-5C1922DA6648}"/>
              </a:ext>
            </a:extLst>
          </p:cNvPr>
          <p:cNvSpPr/>
          <p:nvPr/>
        </p:nvSpPr>
        <p:spPr>
          <a:xfrm>
            <a:off x="-1" y="4023360"/>
            <a:ext cx="4167051" cy="2834640"/>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THÔNG  ĐIỆP</a:t>
            </a:r>
            <a:endParaRPr lang="vi-VN" sz="2600" b="1" dirty="0">
              <a:solidFill>
                <a:srgbClr val="C00000"/>
              </a:solidFill>
            </a:endParaRPr>
          </a:p>
        </p:txBody>
      </p:sp>
      <p:sp>
        <p:nvSpPr>
          <p:cNvPr id="8" name="TextBox 7"/>
          <p:cNvSpPr txBox="1"/>
          <p:nvPr/>
        </p:nvSpPr>
        <p:spPr>
          <a:xfrm>
            <a:off x="4611189" y="4441371"/>
            <a:ext cx="7580811" cy="2062103"/>
          </a:xfrm>
          <a:prstGeom prst="rect">
            <a:avLst/>
          </a:prstGeom>
          <a:noFill/>
        </p:spPr>
        <p:txBody>
          <a:bodyPr wrap="square" rtlCol="0">
            <a:spAutoFit/>
          </a:bodyPr>
          <a:lstStyle/>
          <a:p>
            <a:pPr algn="just"/>
            <a:r>
              <a:rPr lang="vi-VN" sz="3200" dirty="0">
                <a:solidFill>
                  <a:srgbClr val="008000"/>
                </a:solidFill>
                <a:latin typeface="Times New Roman" pitchFamily="18" charset="0"/>
                <a:cs typeface="Times New Roman" pitchFamily="18" charset="0"/>
              </a:rPr>
              <a:t>** </a:t>
            </a:r>
            <a:r>
              <a:rPr lang="vi-VN" sz="3200" b="1" dirty="0">
                <a:solidFill>
                  <a:srgbClr val="008000"/>
                </a:solidFill>
                <a:latin typeface="Times New Roman" pitchFamily="18" charset="0"/>
                <a:ea typeface="Calibri" panose="020F0502020204030204" pitchFamily="34" charset="0"/>
                <a:cs typeface="Times New Roman" pitchFamily="18" charset="0"/>
              </a:rPr>
              <a:t>Chúng ta cần làm những việc phù hợp để giữ gìn vệ sinh xung quanh nhà tạo không gian sống sạch đẹp, bảo vệ sức khỏe, góp phần phòng tránh dịch bệnh,..</a:t>
            </a:r>
          </a:p>
        </p:txBody>
      </p:sp>
      <p:sp>
        <p:nvSpPr>
          <p:cNvPr id="10" name="TextBox 9"/>
          <p:cNvSpPr txBox="1">
            <a:spLocks noChangeArrowheads="1"/>
          </p:cNvSpPr>
          <p:nvPr/>
        </p:nvSpPr>
        <p:spPr bwMode="auto">
          <a:xfrm>
            <a:off x="0" y="500042"/>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u="sng" dirty="0" err="1">
                <a:latin typeface="Times New Roman" panose="02020603050405020304" pitchFamily="18" charset="0"/>
                <a:cs typeface="Times New Roman" panose="02020603050405020304" pitchFamily="18" charset="0"/>
              </a:rPr>
              <a:t>Tự</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nhiên</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và</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xã</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hội</a:t>
            </a:r>
            <a:endParaRPr lang="en-US" altLang="en-US" sz="2800" b="1" u="sng"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0" y="1053175"/>
            <a:ext cx="12192000" cy="523220"/>
          </a:xfrm>
          <a:prstGeom prst="rect">
            <a:avLst/>
          </a:prstGeom>
          <a:noFill/>
        </p:spPr>
        <p:txBody>
          <a:bodyPr wrap="square" rtlCol="0">
            <a:spAutoFit/>
          </a:bodyPr>
          <a:lstStyle/>
          <a:p>
            <a:pPr algn="ctr"/>
            <a:r>
              <a:rPr lang="en-US" sz="2800" b="1" dirty="0" err="1">
                <a:solidFill>
                  <a:srgbClr val="FF3300"/>
                </a:solidFill>
                <a:latin typeface="Times New Roman" panose="02020603050405020304" pitchFamily="18" charset="0"/>
                <a:cs typeface="Times New Roman" panose="02020603050405020304" pitchFamily="18" charset="0"/>
              </a:rPr>
              <a:t>Vệ</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sinh</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xung</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quanh</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nhà</a:t>
            </a:r>
            <a:r>
              <a:rPr lang="en-US" sz="2800" b="1" dirty="0">
                <a:solidFill>
                  <a:srgbClr val="FF3300"/>
                </a:solidFill>
                <a:latin typeface="Times New Roman" panose="02020603050405020304" pitchFamily="18" charset="0"/>
                <a:cs typeface="Times New Roman" panose="02020603050405020304" pitchFamily="18" charset="0"/>
              </a:rPr>
              <a:t>(T2).</a:t>
            </a:r>
            <a:endParaRPr lang="vi-VN" sz="2800" b="1" dirty="0">
              <a:solidFill>
                <a:srgbClr val="FF3300"/>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0" y="0"/>
            <a:ext cx="12192000" cy="553998"/>
          </a:xfrm>
          <a:prstGeom prst="rect">
            <a:avLst/>
          </a:prstGeom>
          <a:noFill/>
          <a:ln w="9525">
            <a:noFill/>
            <a:miter lim="800000"/>
            <a:headEnd/>
            <a:tailEnd/>
          </a:ln>
        </p:spPr>
        <p:txBody>
          <a:bodyPr lIns="0" tIns="0" rIns="0" bIns="0">
            <a:spAutoFit/>
          </a:bodyPr>
          <a:lstStyle/>
          <a:p>
            <a:pPr algn="ctr" defTabSz="913244" eaLnBrk="1" hangingPunct="1"/>
            <a:r>
              <a:rPr lang="en-US" altLang="en-US" sz="3600" b="1" dirty="0" err="1">
                <a:solidFill>
                  <a:srgbClr val="0000FF"/>
                </a:solidFill>
                <a:latin typeface="Times New Roman" panose="02020603050405020304" pitchFamily="18" charset="0"/>
                <a:cs typeface="Times New Roman" panose="02020603050405020304" pitchFamily="18" charset="0"/>
              </a:rPr>
              <a:t>Thứ</a:t>
            </a:r>
            <a:r>
              <a:rPr lang="en-US" altLang="en-US" sz="3600" b="1" dirty="0">
                <a:solidFill>
                  <a:srgbClr val="0000FF"/>
                </a:solidFill>
                <a:latin typeface="Times New Roman" panose="02020603050405020304" pitchFamily="18" charset="0"/>
                <a:cs typeface="Times New Roman" panose="02020603050405020304" pitchFamily="18" charset="0"/>
              </a:rPr>
              <a:t>  Ba  </a:t>
            </a:r>
            <a:r>
              <a:rPr lang="en-US" altLang="en-US" sz="3600" b="1" dirty="0" err="1">
                <a:solidFill>
                  <a:srgbClr val="0000FF"/>
                </a:solidFill>
                <a:latin typeface="Times New Roman" panose="02020603050405020304" pitchFamily="18" charset="0"/>
                <a:cs typeface="Times New Roman" panose="02020603050405020304" pitchFamily="18" charset="0"/>
              </a:rPr>
              <a:t>ngày</a:t>
            </a:r>
            <a:r>
              <a:rPr lang="en-US" altLang="en-US" sz="3600" b="1" dirty="0">
                <a:solidFill>
                  <a:srgbClr val="0000FF"/>
                </a:solidFill>
                <a:latin typeface="Times New Roman" panose="02020603050405020304" pitchFamily="18" charset="0"/>
                <a:cs typeface="Times New Roman" panose="02020603050405020304" pitchFamily="18" charset="0"/>
              </a:rPr>
              <a:t> 01 </a:t>
            </a:r>
            <a:r>
              <a:rPr lang="en-US" altLang="en-US" sz="3600" b="1" dirty="0" err="1">
                <a:solidFill>
                  <a:srgbClr val="0000FF"/>
                </a:solidFill>
                <a:latin typeface="Times New Roman" panose="02020603050405020304" pitchFamily="18" charset="0"/>
                <a:cs typeface="Times New Roman" panose="02020603050405020304" pitchFamily="18" charset="0"/>
              </a:rPr>
              <a:t>tháng</a:t>
            </a:r>
            <a:r>
              <a:rPr lang="en-US" altLang="en-US" sz="3600" b="1" dirty="0">
                <a:solidFill>
                  <a:srgbClr val="0000FF"/>
                </a:solidFill>
                <a:latin typeface="Times New Roman" panose="02020603050405020304" pitchFamily="18" charset="0"/>
                <a:cs typeface="Times New Roman" panose="02020603050405020304" pitchFamily="18" charset="0"/>
              </a:rPr>
              <a:t> 10 </a:t>
            </a:r>
            <a:r>
              <a:rPr lang="en-US" altLang="en-US" sz="3600" b="1" dirty="0" err="1">
                <a:solidFill>
                  <a:srgbClr val="0000FF"/>
                </a:solidFill>
                <a:latin typeface="Times New Roman" panose="02020603050405020304" pitchFamily="18" charset="0"/>
                <a:cs typeface="Times New Roman" panose="02020603050405020304" pitchFamily="18" charset="0"/>
              </a:rPr>
              <a:t>năm</a:t>
            </a:r>
            <a:r>
              <a:rPr lang="en-US" altLang="en-US" sz="3600" b="1" dirty="0">
                <a:solidFill>
                  <a:srgbClr val="0000FF"/>
                </a:solidFill>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307306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a:extLst>
              <a:ext uri="{FF2B5EF4-FFF2-40B4-BE49-F238E27FC236}">
                <a16:creationId xmlns:a16="http://schemas.microsoft.com/office/drawing/2014/main" id="{8226B488-E459-454E-B5DC-5C0ED3C5B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25"/>
            <a:ext cx="11432117"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075" y="1651378"/>
            <a:ext cx="9184944" cy="3382383"/>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p:cNvPicPr>
            <a:picLocks noChangeAspect="1"/>
          </p:cNvPicPr>
          <p:nvPr/>
        </p:nvPicPr>
        <p:blipFill>
          <a:blip r:embed="rId2"/>
          <a:srcRect l="44444"/>
          <a:stretch>
            <a:fillRect/>
          </a:stretch>
        </p:blipFill>
        <p:spPr bwMode="auto">
          <a:xfrm>
            <a:off x="0" y="0"/>
            <a:ext cx="12192000" cy="6858000"/>
          </a:xfrm>
          <a:prstGeom prst="rect">
            <a:avLst/>
          </a:prstGeom>
          <a:noFill/>
          <a:ln w="9525">
            <a:noFill/>
            <a:miter lim="800000"/>
            <a:headEnd/>
            <a:tailEnd/>
          </a:ln>
        </p:spPr>
      </p:pic>
      <p:sp>
        <p:nvSpPr>
          <p:cNvPr id="7" name="TextBox 6"/>
          <p:cNvSpPr txBox="1">
            <a:spLocks noChangeArrowheads="1"/>
          </p:cNvSpPr>
          <p:nvPr/>
        </p:nvSpPr>
        <p:spPr bwMode="auto">
          <a:xfrm>
            <a:off x="1" y="1214422"/>
            <a:ext cx="5161951" cy="1052578"/>
          </a:xfrm>
          <a:prstGeom prst="rect">
            <a:avLst/>
          </a:prstGeom>
          <a:noFill/>
          <a:ln w="9525">
            <a:noFill/>
            <a:miter lim="800000"/>
            <a:headEnd/>
            <a:tailEnd/>
          </a:ln>
        </p:spPr>
        <p:txBody>
          <a:bodyPr lIns="91422" tIns="45711" rIns="91422" bIns="45711">
            <a:spAutoFit/>
          </a:bodyPr>
          <a:lstStyle/>
          <a:p>
            <a:pPr algn="ctr" defTabSz="456622" eaLnBrk="1" hangingPunct="1">
              <a:lnSpc>
                <a:spcPct val="130000"/>
              </a:lnSpc>
            </a:pPr>
            <a:r>
              <a:rPr lang="en-US" altLang="en-US" sz="4800" b="1" dirty="0">
                <a:solidFill>
                  <a:srgbClr val="1D8387"/>
                </a:solidFill>
                <a:latin typeface="Times New Roman" panose="02020603050405020304" pitchFamily="18" charset="0"/>
                <a:cs typeface="Times New Roman" panose="02020603050405020304" pitchFamily="18" charset="0"/>
              </a:rPr>
              <a:t>KHỞI ĐỘNG</a:t>
            </a:r>
          </a:p>
        </p:txBody>
      </p:sp>
      <p:sp>
        <p:nvSpPr>
          <p:cNvPr id="4" name="TextBox 3"/>
          <p:cNvSpPr txBox="1">
            <a:spLocks noChangeArrowheads="1"/>
          </p:cNvSpPr>
          <p:nvPr/>
        </p:nvSpPr>
        <p:spPr bwMode="auto">
          <a:xfrm>
            <a:off x="0" y="0"/>
            <a:ext cx="12192000" cy="553998"/>
          </a:xfrm>
          <a:prstGeom prst="rect">
            <a:avLst/>
          </a:prstGeom>
          <a:noFill/>
          <a:ln w="9525">
            <a:noFill/>
            <a:miter lim="800000"/>
            <a:headEnd/>
            <a:tailEnd/>
          </a:ln>
        </p:spPr>
        <p:txBody>
          <a:bodyPr lIns="0" tIns="0" rIns="0" bIns="0">
            <a:spAutoFit/>
          </a:bodyPr>
          <a:lstStyle/>
          <a:p>
            <a:pPr algn="ctr" defTabSz="913244" eaLnBrk="1" hangingPunct="1"/>
            <a:r>
              <a:rPr lang="en-US" altLang="en-US" sz="3600" b="1" dirty="0" err="1">
                <a:solidFill>
                  <a:srgbClr val="0000FF"/>
                </a:solidFill>
                <a:latin typeface="Times New Roman" panose="02020603050405020304" pitchFamily="18" charset="0"/>
                <a:cs typeface="Times New Roman" panose="02020603050405020304" pitchFamily="18" charset="0"/>
              </a:rPr>
              <a:t>Thứ</a:t>
            </a:r>
            <a:r>
              <a:rPr lang="en-US" altLang="en-US" sz="3600" b="1" dirty="0">
                <a:solidFill>
                  <a:srgbClr val="0000FF"/>
                </a:solidFill>
                <a:latin typeface="Times New Roman" panose="02020603050405020304" pitchFamily="18" charset="0"/>
                <a:cs typeface="Times New Roman" panose="02020603050405020304" pitchFamily="18" charset="0"/>
              </a:rPr>
              <a:t>  Ba  </a:t>
            </a:r>
            <a:r>
              <a:rPr lang="en-US" altLang="en-US" sz="3600" b="1" dirty="0" err="1">
                <a:solidFill>
                  <a:srgbClr val="0000FF"/>
                </a:solidFill>
                <a:latin typeface="Times New Roman" panose="02020603050405020304" pitchFamily="18" charset="0"/>
                <a:cs typeface="Times New Roman" panose="02020603050405020304" pitchFamily="18" charset="0"/>
              </a:rPr>
              <a:t>ngày</a:t>
            </a:r>
            <a:r>
              <a:rPr lang="en-US" altLang="en-US" sz="3600" b="1" dirty="0">
                <a:solidFill>
                  <a:srgbClr val="0000FF"/>
                </a:solidFill>
                <a:latin typeface="Times New Roman" panose="02020603050405020304" pitchFamily="18" charset="0"/>
                <a:cs typeface="Times New Roman" panose="02020603050405020304" pitchFamily="18" charset="0"/>
              </a:rPr>
              <a:t> 01 </a:t>
            </a:r>
            <a:r>
              <a:rPr lang="en-US" altLang="en-US" sz="3600" b="1" dirty="0" err="1">
                <a:solidFill>
                  <a:srgbClr val="0000FF"/>
                </a:solidFill>
                <a:latin typeface="Times New Roman" panose="02020603050405020304" pitchFamily="18" charset="0"/>
                <a:cs typeface="Times New Roman" panose="02020603050405020304" pitchFamily="18" charset="0"/>
              </a:rPr>
              <a:t>tháng</a:t>
            </a:r>
            <a:r>
              <a:rPr lang="en-US" altLang="en-US" sz="3600" b="1" dirty="0">
                <a:solidFill>
                  <a:srgbClr val="0000FF"/>
                </a:solidFill>
                <a:latin typeface="Times New Roman" panose="02020603050405020304" pitchFamily="18" charset="0"/>
                <a:cs typeface="Times New Roman" panose="02020603050405020304" pitchFamily="18" charset="0"/>
              </a:rPr>
              <a:t> 10 </a:t>
            </a:r>
            <a:r>
              <a:rPr lang="en-US" altLang="en-US" sz="3600" b="1" dirty="0" err="1">
                <a:solidFill>
                  <a:srgbClr val="0000FF"/>
                </a:solidFill>
                <a:latin typeface="Times New Roman" panose="02020603050405020304" pitchFamily="18" charset="0"/>
                <a:cs typeface="Times New Roman" panose="02020603050405020304" pitchFamily="18" charset="0"/>
              </a:rPr>
              <a:t>năm</a:t>
            </a:r>
            <a:r>
              <a:rPr lang="en-US" altLang="en-US" sz="3600" b="1" dirty="0">
                <a:solidFill>
                  <a:srgbClr val="0000FF"/>
                </a:solidFill>
                <a:latin typeface="Times New Roman" panose="02020603050405020304" pitchFamily="18" charset="0"/>
                <a:cs typeface="Times New Roman" panose="02020603050405020304" pitchFamily="18" charset="0"/>
              </a:rPr>
              <a:t> 2024</a:t>
            </a:r>
          </a:p>
        </p:txBody>
      </p:sp>
      <p:sp>
        <p:nvSpPr>
          <p:cNvPr id="5" name="TextBox 4"/>
          <p:cNvSpPr txBox="1">
            <a:spLocks noChangeArrowheads="1"/>
          </p:cNvSpPr>
          <p:nvPr/>
        </p:nvSpPr>
        <p:spPr bwMode="auto">
          <a:xfrm>
            <a:off x="97507" y="607211"/>
            <a:ext cx="12192000" cy="553998"/>
          </a:xfrm>
          <a:prstGeom prst="rect">
            <a:avLst/>
          </a:prstGeom>
          <a:noFill/>
          <a:ln w="9525">
            <a:noFill/>
            <a:miter lim="800000"/>
            <a:headEnd/>
            <a:tailEnd/>
          </a:ln>
        </p:spPr>
        <p:txBody>
          <a:bodyPr lIns="0" tIns="0" rIns="0" bIns="0">
            <a:spAutoFit/>
          </a:bodyPr>
          <a:lstStyle/>
          <a:p>
            <a:pPr algn="ctr" defTabSz="913244" eaLnBrk="1" hangingPunct="1"/>
            <a:r>
              <a:rPr lang="en-US" altLang="en-US" sz="3600" b="1" u="sng" dirty="0" err="1">
                <a:solidFill>
                  <a:srgbClr val="FF0000"/>
                </a:solidFill>
                <a:latin typeface="Times New Roman" panose="02020603050405020304" pitchFamily="18" charset="0"/>
                <a:cs typeface="Times New Roman" panose="02020603050405020304" pitchFamily="18" charset="0"/>
              </a:rPr>
              <a:t>Tự</a:t>
            </a:r>
            <a:r>
              <a:rPr lang="en-US" altLang="en-US" sz="3600" b="1" u="sng" dirty="0">
                <a:solidFill>
                  <a:srgbClr val="FF0000"/>
                </a:solidFill>
                <a:latin typeface="Times New Roman" panose="02020603050405020304" pitchFamily="18" charset="0"/>
                <a:cs typeface="Times New Roman" panose="02020603050405020304" pitchFamily="18" charset="0"/>
              </a:rPr>
              <a:t> </a:t>
            </a:r>
            <a:r>
              <a:rPr lang="en-US" altLang="en-US" sz="3600" b="1" u="sng" dirty="0" err="1">
                <a:solidFill>
                  <a:srgbClr val="FF0000"/>
                </a:solidFill>
                <a:latin typeface="Times New Roman" panose="02020603050405020304" pitchFamily="18" charset="0"/>
                <a:cs typeface="Times New Roman" panose="02020603050405020304" pitchFamily="18" charset="0"/>
              </a:rPr>
              <a:t>nhiên</a:t>
            </a:r>
            <a:r>
              <a:rPr lang="en-US" altLang="en-US" sz="3600" b="1" u="sng" dirty="0">
                <a:solidFill>
                  <a:srgbClr val="FF0000"/>
                </a:solidFill>
                <a:latin typeface="Times New Roman" panose="02020603050405020304" pitchFamily="18" charset="0"/>
                <a:cs typeface="Times New Roman" panose="02020603050405020304" pitchFamily="18" charset="0"/>
              </a:rPr>
              <a:t> </a:t>
            </a:r>
            <a:r>
              <a:rPr lang="en-US" altLang="en-US" sz="3600" b="1" u="sng" dirty="0" err="1">
                <a:solidFill>
                  <a:srgbClr val="FF0000"/>
                </a:solidFill>
                <a:latin typeface="Times New Roman" panose="02020603050405020304" pitchFamily="18" charset="0"/>
                <a:cs typeface="Times New Roman" panose="02020603050405020304" pitchFamily="18" charset="0"/>
              </a:rPr>
              <a:t>và</a:t>
            </a:r>
            <a:r>
              <a:rPr lang="en-US" altLang="en-US" sz="3600" b="1" u="sng" dirty="0">
                <a:solidFill>
                  <a:srgbClr val="FF0000"/>
                </a:solidFill>
                <a:latin typeface="Times New Roman" panose="02020603050405020304" pitchFamily="18" charset="0"/>
                <a:cs typeface="Times New Roman" panose="02020603050405020304" pitchFamily="18" charset="0"/>
              </a:rPr>
              <a:t> </a:t>
            </a:r>
            <a:r>
              <a:rPr lang="en-US" altLang="en-US" sz="3600" b="1" u="sng" dirty="0" err="1">
                <a:solidFill>
                  <a:srgbClr val="FF0000"/>
                </a:solidFill>
                <a:latin typeface="Times New Roman" panose="02020603050405020304" pitchFamily="18" charset="0"/>
                <a:cs typeface="Times New Roman" panose="02020603050405020304" pitchFamily="18" charset="0"/>
              </a:rPr>
              <a:t>xã</a:t>
            </a:r>
            <a:r>
              <a:rPr lang="en-US" altLang="en-US" sz="3600" b="1" u="sng" dirty="0">
                <a:solidFill>
                  <a:srgbClr val="FF0000"/>
                </a:solidFill>
                <a:latin typeface="Times New Roman" panose="02020603050405020304" pitchFamily="18" charset="0"/>
                <a:cs typeface="Times New Roman" panose="02020603050405020304" pitchFamily="18" charset="0"/>
              </a:rPr>
              <a:t> </a:t>
            </a:r>
            <a:r>
              <a:rPr lang="en-US" altLang="en-US" sz="3600" b="1" u="sng" dirty="0" err="1">
                <a:solidFill>
                  <a:srgbClr val="FF0000"/>
                </a:solidFill>
                <a:latin typeface="Times New Roman" panose="02020603050405020304" pitchFamily="18" charset="0"/>
                <a:cs typeface="Times New Roman" panose="02020603050405020304" pitchFamily="18" charset="0"/>
              </a:rPr>
              <a:t>hội</a:t>
            </a:r>
            <a:endParaRPr lang="en-US" altLang="en-US" sz="3600" b="1" u="sng" dirty="0">
              <a:solidFill>
                <a:srgbClr val="FF0000"/>
              </a:solidFill>
              <a:latin typeface="Times New Roman" panose="02020603050405020304" pitchFamily="18" charset="0"/>
              <a:cs typeface="Times New Roman" panose="02020603050405020304" pitchFamily="18" charset="0"/>
            </a:endParaRPr>
          </a:p>
        </p:txBody>
      </p:sp>
      <p:pic>
        <p:nvPicPr>
          <p:cNvPr id="8" name="Picture 8"/>
          <p:cNvPicPr>
            <a:picLocks noChangeAspect="1"/>
          </p:cNvPicPr>
          <p:nvPr/>
        </p:nvPicPr>
        <p:blipFill>
          <a:blip r:embed="rId3"/>
          <a:srcRect/>
          <a:stretch>
            <a:fillRect/>
          </a:stretch>
        </p:blipFill>
        <p:spPr bwMode="auto">
          <a:xfrm rot="199089" flipH="1">
            <a:off x="2803934" y="1996679"/>
            <a:ext cx="6636453" cy="3681413"/>
          </a:xfrm>
          <a:prstGeom prst="rect">
            <a:avLst/>
          </a:prstGeom>
          <a:noFill/>
          <a:ln w="9525">
            <a:noFill/>
            <a:miter lim="800000"/>
            <a:headEnd/>
            <a:tailEnd/>
          </a:ln>
        </p:spPr>
      </p:pic>
      <p:grpSp>
        <p:nvGrpSpPr>
          <p:cNvPr id="2" name="Group 13"/>
          <p:cNvGrpSpPr>
            <a:grpSpLocks/>
          </p:cNvGrpSpPr>
          <p:nvPr/>
        </p:nvGrpSpPr>
        <p:grpSpPr bwMode="auto">
          <a:xfrm>
            <a:off x="4974070" y="3984230"/>
            <a:ext cx="1732541" cy="1824831"/>
            <a:chOff x="11279221" y="5740054"/>
            <a:chExt cx="2599189" cy="2738049"/>
          </a:xfrm>
        </p:grpSpPr>
        <p:pic>
          <p:nvPicPr>
            <p:cNvPr id="5133" name="Picture 14"/>
            <p:cNvPicPr>
              <a:picLocks noChangeAspect="1"/>
            </p:cNvPicPr>
            <p:nvPr/>
          </p:nvPicPr>
          <p:blipFill>
            <a:blip r:embed="rId4"/>
            <a:srcRect/>
            <a:stretch>
              <a:fillRect/>
            </a:stretch>
          </p:blipFill>
          <p:spPr bwMode="auto">
            <a:xfrm rot="977126">
              <a:off x="11279221" y="6211935"/>
              <a:ext cx="2599189" cy="2266168"/>
            </a:xfrm>
            <a:prstGeom prst="rect">
              <a:avLst/>
            </a:prstGeom>
            <a:noFill/>
            <a:ln w="9525">
              <a:noFill/>
              <a:miter lim="800000"/>
              <a:headEnd/>
              <a:tailEnd/>
            </a:ln>
          </p:spPr>
        </p:pic>
        <p:sp>
          <p:nvSpPr>
            <p:cNvPr id="13" name="TextBox 15"/>
            <p:cNvSpPr txBox="1"/>
            <p:nvPr/>
          </p:nvSpPr>
          <p:spPr>
            <a:xfrm rot="1078377">
              <a:off x="12520837" y="5740054"/>
              <a:ext cx="1175611" cy="2155068"/>
            </a:xfrm>
            <a:prstGeom prst="rect">
              <a:avLst/>
            </a:prstGeom>
          </p:spPr>
          <p:txBody>
            <a:bodyPr lIns="0" tIns="0" rIns="0" bIns="0">
              <a:spAutoFit/>
            </a:bodyPr>
            <a:lstStyle/>
            <a:p>
              <a:pPr algn="ctr" defTabSz="609509">
                <a:lnSpc>
                  <a:spcPts val="11199"/>
                </a:lnSpc>
                <a:defRPr/>
              </a:pPr>
              <a:r>
                <a:rPr lang="en-US" sz="8000" spc="744" dirty="0">
                  <a:solidFill>
                    <a:srgbClr val="403D3C"/>
                  </a:solidFill>
                  <a:latin typeface="Josefin Sans Bold"/>
                  <a:cs typeface="Arial" charset="0"/>
                </a:rPr>
                <a:t>?</a:t>
              </a:r>
            </a:p>
          </p:txBody>
        </p:sp>
      </p:gr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F14090-15A9-4456-8175-C7CCD10ECE0C}"/>
              </a:ext>
            </a:extLst>
          </p:cNvPr>
          <p:cNvPicPr>
            <a:picLocks noChangeAspect="1"/>
          </p:cNvPicPr>
          <p:nvPr/>
        </p:nvPicPr>
        <p:blipFill rotWithShape="1">
          <a:blip r:embed="rId6">
            <a:extLst>
              <a:ext uri="{28A0092B-C50C-407E-A947-70E740481C1C}">
                <a14:useLocalDpi xmlns:a14="http://schemas.microsoft.com/office/drawing/2010/main" val="0"/>
              </a:ext>
            </a:extLst>
          </a:blip>
          <a:srcRect t="1751"/>
          <a:stretch/>
        </p:blipFill>
        <p:spPr>
          <a:xfrm>
            <a:off x="0" y="0"/>
            <a:ext cx="12211050" cy="6858000"/>
          </a:xfrm>
          <a:prstGeom prst="rect">
            <a:avLst/>
          </a:prstGeom>
        </p:spPr>
      </p:pic>
      <p:pic>
        <p:nvPicPr>
          <p:cNvPr id="20" name="Picture 19">
            <a:extLst>
              <a:ext uri="{FF2B5EF4-FFF2-40B4-BE49-F238E27FC236}">
                <a16:creationId xmlns:a16="http://schemas.microsoft.com/office/drawing/2014/main" id="{949DAC6A-E448-4B7A-9C55-2AB116CFDAF4}"/>
              </a:ext>
            </a:extLst>
          </p:cNvPr>
          <p:cNvPicPr>
            <a:picLocks noChangeAspect="1"/>
          </p:cNvPicPr>
          <p:nvPr/>
        </p:nvPicPr>
        <p:blipFill>
          <a:blip r:embed="rId7"/>
          <a:stretch>
            <a:fillRect/>
          </a:stretch>
        </p:blipFill>
        <p:spPr>
          <a:xfrm>
            <a:off x="5127239" y="542109"/>
            <a:ext cx="1956572" cy="716724"/>
          </a:xfrm>
          <a:prstGeom prst="rect">
            <a:avLst/>
          </a:prstGeom>
        </p:spPr>
      </p:pic>
      <p:pic>
        <p:nvPicPr>
          <p:cNvPr id="22" name="Picture 21">
            <a:extLst>
              <a:ext uri="{FF2B5EF4-FFF2-40B4-BE49-F238E27FC236}">
                <a16:creationId xmlns:a16="http://schemas.microsoft.com/office/drawing/2014/main" id="{80F3D2DD-7984-4261-AD11-E61771F61490}"/>
              </a:ext>
            </a:extLst>
          </p:cNvPr>
          <p:cNvPicPr>
            <a:picLocks noChangeAspect="1"/>
          </p:cNvPicPr>
          <p:nvPr/>
        </p:nvPicPr>
        <p:blipFill>
          <a:blip r:embed="rId7"/>
          <a:stretch>
            <a:fillRect/>
          </a:stretch>
        </p:blipFill>
        <p:spPr>
          <a:xfrm flipH="1">
            <a:off x="2142393" y="2697910"/>
            <a:ext cx="2504399" cy="917402"/>
          </a:xfrm>
          <a:prstGeom prst="rect">
            <a:avLst/>
          </a:prstGeom>
        </p:spPr>
      </p:pic>
      <p:sp>
        <p:nvSpPr>
          <p:cNvPr id="18" name="TextBox 17">
            <a:extLst>
              <a:ext uri="{FF2B5EF4-FFF2-40B4-BE49-F238E27FC236}">
                <a16:creationId xmlns:a16="http://schemas.microsoft.com/office/drawing/2014/main" id="{C6147CD3-2649-4E88-8CE1-81D576F84A32}"/>
              </a:ext>
            </a:extLst>
          </p:cNvPr>
          <p:cNvSpPr txBox="1"/>
          <p:nvPr/>
        </p:nvSpPr>
        <p:spPr>
          <a:xfrm>
            <a:off x="4646792" y="583256"/>
            <a:ext cx="2917465" cy="83099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31750">
                  <a:solidFill>
                    <a:prstClr val="white"/>
                  </a:solidFill>
                </a:ln>
                <a:solidFill>
                  <a:srgbClr val="FCECD0">
                    <a:lumMod val="75000"/>
                  </a:srgbClr>
                </a:solidFill>
                <a:effectLst>
                  <a:outerShdw blurRad="50800" dist="38100" dir="2700000" algn="tl" rotWithShape="0">
                    <a:prstClr val="black">
                      <a:alpha val="40000"/>
                    </a:prstClr>
                  </a:outerShdw>
                </a:effectLst>
                <a:uLnTx/>
                <a:uFillTx/>
                <a:latin typeface="iCiel Cadena" panose="02000503000000020004" pitchFamily="50" charset="0"/>
                <a:ea typeface="+mn-ea"/>
                <a:cs typeface="+mn-cs"/>
              </a:rPr>
              <a:t>TRÒ CHƠI</a:t>
            </a:r>
          </a:p>
        </p:txBody>
      </p:sp>
      <p:pic>
        <p:nvPicPr>
          <p:cNvPr id="19" name="Picture 18">
            <a:extLst>
              <a:ext uri="{FF2B5EF4-FFF2-40B4-BE49-F238E27FC236}">
                <a16:creationId xmlns:a16="http://schemas.microsoft.com/office/drawing/2014/main" id="{E5F91547-85E9-41A0-9391-B8B1188B5B63}"/>
              </a:ext>
            </a:extLst>
          </p:cNvPr>
          <p:cNvPicPr>
            <a:picLocks noChangeAspect="1"/>
          </p:cNvPicPr>
          <p:nvPr/>
        </p:nvPicPr>
        <p:blipFill>
          <a:blip r:embed="rId7"/>
          <a:stretch>
            <a:fillRect/>
          </a:stretch>
        </p:blipFill>
        <p:spPr>
          <a:xfrm>
            <a:off x="9982200" y="533400"/>
            <a:ext cx="2895851" cy="1060796"/>
          </a:xfrm>
          <a:prstGeom prst="rect">
            <a:avLst/>
          </a:prstGeom>
        </p:spPr>
      </p:pic>
      <p:pic>
        <p:nvPicPr>
          <p:cNvPr id="21" name="Picture 20">
            <a:extLst>
              <a:ext uri="{FF2B5EF4-FFF2-40B4-BE49-F238E27FC236}">
                <a16:creationId xmlns:a16="http://schemas.microsoft.com/office/drawing/2014/main" id="{653F800B-073E-42F5-BFFA-477203C96764}"/>
              </a:ext>
            </a:extLst>
          </p:cNvPr>
          <p:cNvPicPr>
            <a:picLocks noChangeAspect="1"/>
          </p:cNvPicPr>
          <p:nvPr/>
        </p:nvPicPr>
        <p:blipFill>
          <a:blip r:embed="rId7"/>
          <a:stretch>
            <a:fillRect/>
          </a:stretch>
        </p:blipFill>
        <p:spPr>
          <a:xfrm flipH="1">
            <a:off x="-819539" y="149398"/>
            <a:ext cx="3944128" cy="1444798"/>
          </a:xfrm>
          <a:prstGeom prst="rect">
            <a:avLst/>
          </a:prstGeom>
        </p:spPr>
      </p:pic>
      <p:pic>
        <p:nvPicPr>
          <p:cNvPr id="23" name="Picture 22">
            <a:extLst>
              <a:ext uri="{FF2B5EF4-FFF2-40B4-BE49-F238E27FC236}">
                <a16:creationId xmlns:a16="http://schemas.microsoft.com/office/drawing/2014/main" id="{FB990A4E-1001-4E5F-813F-CD6CFC00C726}"/>
              </a:ext>
            </a:extLst>
          </p:cNvPr>
          <p:cNvPicPr>
            <a:picLocks noChangeAspect="1"/>
          </p:cNvPicPr>
          <p:nvPr/>
        </p:nvPicPr>
        <p:blipFill>
          <a:blip r:embed="rId7"/>
          <a:stretch>
            <a:fillRect/>
          </a:stretch>
        </p:blipFill>
        <p:spPr>
          <a:xfrm>
            <a:off x="9248536" y="2591001"/>
            <a:ext cx="1429252" cy="523558"/>
          </a:xfrm>
          <a:prstGeom prst="rect">
            <a:avLst/>
          </a:prstGeom>
        </p:spPr>
      </p:pic>
      <p:pic>
        <p:nvPicPr>
          <p:cNvPr id="11" name="Picture 10">
            <a:extLst>
              <a:ext uri="{FF2B5EF4-FFF2-40B4-BE49-F238E27FC236}">
                <a16:creationId xmlns:a16="http://schemas.microsoft.com/office/drawing/2014/main" id="{1408987E-8482-412C-8746-6EFF36F2C99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42557" y="1524000"/>
            <a:ext cx="3450921" cy="1865555"/>
          </a:xfrm>
          <a:prstGeom prst="rect">
            <a:avLst/>
          </a:prstGeom>
        </p:spPr>
      </p:pic>
      <p:pic>
        <p:nvPicPr>
          <p:cNvPr id="13" name="Picture 12">
            <a:extLst>
              <a:ext uri="{FF2B5EF4-FFF2-40B4-BE49-F238E27FC236}">
                <a16:creationId xmlns:a16="http://schemas.microsoft.com/office/drawing/2014/main" id="{6EC0C90C-828F-4918-AC40-01B94FDF83B2}"/>
              </a:ext>
            </a:extLst>
          </p:cNvPr>
          <p:cNvPicPr>
            <a:picLocks noChangeAspect="1"/>
          </p:cNvPicPr>
          <p:nvPr/>
        </p:nvPicPr>
        <p:blipFill>
          <a:blip r:embed="rId9"/>
          <a:stretch>
            <a:fillRect/>
          </a:stretch>
        </p:blipFill>
        <p:spPr>
          <a:xfrm>
            <a:off x="6296824" y="1524000"/>
            <a:ext cx="3255059" cy="1776430"/>
          </a:xfrm>
          <a:prstGeom prst="rect">
            <a:avLst/>
          </a:prstGeom>
        </p:spPr>
      </p:pic>
      <p:pic>
        <p:nvPicPr>
          <p:cNvPr id="16" name="Picture 15">
            <a:extLst>
              <a:ext uri="{FF2B5EF4-FFF2-40B4-BE49-F238E27FC236}">
                <a16:creationId xmlns:a16="http://schemas.microsoft.com/office/drawing/2014/main" id="{2FBD9397-1275-4277-92E8-BB3DEB4DCC92}"/>
              </a:ext>
            </a:extLst>
          </p:cNvPr>
          <p:cNvPicPr>
            <a:picLocks noChangeAspect="1"/>
          </p:cNvPicPr>
          <p:nvPr/>
        </p:nvPicPr>
        <p:blipFill>
          <a:blip r:embed="rId10"/>
          <a:stretch>
            <a:fillRect/>
          </a:stretch>
        </p:blipFill>
        <p:spPr>
          <a:xfrm>
            <a:off x="2018868" y="3465408"/>
            <a:ext cx="8154264" cy="1944792"/>
          </a:xfrm>
          <a:prstGeom prst="rect">
            <a:avLst/>
          </a:prstGeom>
        </p:spPr>
      </p:pic>
      <p:pic>
        <p:nvPicPr>
          <p:cNvPr id="3" name="NhacNen_New_mixdown">
            <a:hlinkClick r:id="" action="ppaction://media"/>
            <a:extLst>
              <a:ext uri="{FF2B5EF4-FFF2-40B4-BE49-F238E27FC236}">
                <a16:creationId xmlns:a16="http://schemas.microsoft.com/office/drawing/2014/main" id="{28167027-7A85-4724-A51F-9BCFD69997BE}"/>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589619" y="0"/>
            <a:ext cx="828517" cy="828517"/>
          </a:xfrm>
          <a:prstGeom prst="rect">
            <a:avLst/>
          </a:prstGeom>
        </p:spPr>
      </p:pic>
      <p:pic>
        <p:nvPicPr>
          <p:cNvPr id="15" name="Picture 14">
            <a:hlinkClick r:id="" action="ppaction://hlinkshowjump?jump=nextslide"/>
            <a:extLst>
              <a:ext uri="{FF2B5EF4-FFF2-40B4-BE49-F238E27FC236}">
                <a16:creationId xmlns:a16="http://schemas.microsoft.com/office/drawing/2014/main" id="{EFCB68F2-2E43-46C4-8354-BD881388035B}"/>
              </a:ext>
            </a:extLst>
          </p:cNvPr>
          <p:cNvPicPr>
            <a:picLocks noChangeAspect="1"/>
          </p:cNvPicPr>
          <p:nvPr/>
        </p:nvPicPr>
        <p:blipFill>
          <a:blip r:embed="rId12"/>
          <a:stretch>
            <a:fillRect/>
          </a:stretch>
        </p:blipFill>
        <p:spPr>
          <a:xfrm>
            <a:off x="5038778" y="5541632"/>
            <a:ext cx="2109399" cy="774259"/>
          </a:xfrm>
          <a:prstGeom prst="rect">
            <a:avLst/>
          </a:prstGeom>
        </p:spPr>
      </p:pic>
      <p:sp>
        <p:nvSpPr>
          <p:cNvPr id="17" name="TextBox 16">
            <a:extLst>
              <a:ext uri="{FF2B5EF4-FFF2-40B4-BE49-F238E27FC236}">
                <a16:creationId xmlns:a16="http://schemas.microsoft.com/office/drawing/2014/main" id="{25FC2DC4-E9A6-4E74-877B-2C3C0FD598BF}"/>
              </a:ext>
            </a:extLst>
          </p:cNvPr>
          <p:cNvSpPr txBox="1"/>
          <p:nvPr/>
        </p:nvSpPr>
        <p:spPr>
          <a:xfrm>
            <a:off x="-1637227" y="1009640"/>
            <a:ext cx="969817" cy="2769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50000"/>
                    <a:lumOff val="50000"/>
                  </a:prstClr>
                </a:solidFill>
                <a:effectLst/>
                <a:uLnTx/>
                <a:uFillTx/>
                <a:latin typeface="#9Slide02 Noi dung dai"/>
                <a:ea typeface="+mn-ea"/>
                <a:cs typeface="+mn-cs"/>
              </a:rPr>
              <a:t>Nhạc nền</a:t>
            </a:r>
          </a:p>
        </p:txBody>
      </p:sp>
    </p:spTree>
    <p:custDataLst>
      <p:tags r:id="rId1"/>
    </p:custDataLst>
    <p:extLst>
      <p:ext uri="{BB962C8B-B14F-4D97-AF65-F5344CB8AC3E}">
        <p14:creationId xmlns:p14="http://schemas.microsoft.com/office/powerpoint/2010/main" val="33185773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14:presetBounceEnd="64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64000">
                                          <p:cBhvr additive="base">
                                            <p:cTn id="11" dur="10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60000">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14:bounceEnd="60000">
                                          <p:cBhvr additive="base">
                                            <p:cTn id="15" dur="1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16" dur="1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0000">
                                      <p:stCondLst>
                                        <p:cond delay="1000"/>
                                      </p:stCondLst>
                                      <p:childTnLst>
                                        <p:set>
                                          <p:cBhvr>
                                            <p:cTn id="18" dur="1" fill="hold">
                                              <p:stCondLst>
                                                <p:cond delay="0"/>
                                              </p:stCondLst>
                                            </p:cTn>
                                            <p:tgtEl>
                                              <p:spTgt spid="13"/>
                                            </p:tgtEl>
                                            <p:attrNameLst>
                                              <p:attrName>style.visibility</p:attrName>
                                            </p:attrNameLst>
                                          </p:cBhvr>
                                          <p:to>
                                            <p:strVal val="visible"/>
                                          </p:to>
                                        </p:set>
                                        <p:anim calcmode="lin" valueType="num" p14:bounceEnd="60000">
                                          <p:cBhvr additive="base">
                                            <p:cTn id="19" dur="1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20" dur="1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0000">
                                      <p:stCondLst>
                                        <p:cond delay="1700"/>
                                      </p:stCondLst>
                                      <p:childTnLst>
                                        <p:set>
                                          <p:cBhvr>
                                            <p:cTn id="22" dur="1" fill="hold">
                                              <p:stCondLst>
                                                <p:cond delay="0"/>
                                              </p:stCondLst>
                                            </p:cTn>
                                            <p:tgtEl>
                                              <p:spTgt spid="16"/>
                                            </p:tgtEl>
                                            <p:attrNameLst>
                                              <p:attrName>style.visibility</p:attrName>
                                            </p:attrNameLst>
                                          </p:cBhvr>
                                          <p:to>
                                            <p:strVal val="visible"/>
                                          </p:to>
                                        </p:set>
                                        <p:anim calcmode="lin" valueType="num" p14:bounceEnd="60000">
                                          <p:cBhvr additive="base">
                                            <p:cTn id="23" dur="15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24" dur="1500" fill="hold"/>
                                            <p:tgtEl>
                                              <p:spTgt spid="16"/>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2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42" presetClass="path" presetSubtype="0" repeatCount="indefinite" accel="50000" decel="50000" autoRev="1" fill="hold" nodeType="withEffect">
                                      <p:stCondLst>
                                        <p:cond delay="0"/>
                                      </p:stCondLst>
                                      <p:childTnLst>
                                        <p:animMotion origin="layout" path="M 0 -2.59259E-6 L -0.0375 -0.03287 " pathEditMode="relative" rAng="0" ptsTypes="AA">
                                          <p:cBhvr>
                                            <p:cTn id="34" dur="5000" fill="hold"/>
                                            <p:tgtEl>
                                              <p:spTgt spid="19"/>
                                            </p:tgtEl>
                                            <p:attrNameLst>
                                              <p:attrName>ppt_x</p:attrName>
                                              <p:attrName>ppt_y</p:attrName>
                                            </p:attrNameLst>
                                          </p:cBhvr>
                                          <p:rCtr x="-1875" y="-1644"/>
                                        </p:animMotion>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42" presetClass="path" presetSubtype="0" repeatCount="indefinite" accel="50000" decel="50000" autoRev="1" fill="hold" nodeType="withEffect">
                                      <p:stCondLst>
                                        <p:cond delay="0"/>
                                      </p:stCondLst>
                                      <p:childTnLst>
                                        <p:animMotion origin="layout" path="M 0 -2.59259E-6 L -0.09375 0.00047 " pathEditMode="relative" rAng="0" ptsTypes="AA">
                                          <p:cBhvr>
                                            <p:cTn id="39" dur="5000" fill="hold"/>
                                            <p:tgtEl>
                                              <p:spTgt spid="21"/>
                                            </p:tgtEl>
                                            <p:attrNameLst>
                                              <p:attrName>ppt_x</p:attrName>
                                              <p:attrName>ppt_y</p:attrName>
                                            </p:attrNameLst>
                                          </p:cBhvr>
                                          <p:rCtr x="-4688" y="23"/>
                                        </p:animMotion>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42" presetClass="path" presetSubtype="0" repeatCount="indefinite" accel="50000" decel="50000" autoRev="1" fill="hold" nodeType="withEffect">
                                      <p:stCondLst>
                                        <p:cond delay="0"/>
                                      </p:stCondLst>
                                      <p:childTnLst>
                                        <p:animMotion origin="layout" path="M 4.58333E-6 4.81481E-6 L -0.09375 0.00046 " pathEditMode="relative" rAng="0" ptsTypes="AA">
                                          <p:cBhvr>
                                            <p:cTn id="44" dur="5000" fill="hold"/>
                                            <p:tgtEl>
                                              <p:spTgt spid="22"/>
                                            </p:tgtEl>
                                            <p:attrNameLst>
                                              <p:attrName>ppt_x</p:attrName>
                                              <p:attrName>ppt_y</p:attrName>
                                            </p:attrNameLst>
                                          </p:cBhvr>
                                          <p:rCtr x="-4688" y="23"/>
                                        </p:animMotion>
                                      </p:childTnLst>
                                    </p:cTn>
                                  </p:par>
                                  <p:par>
                                    <p:cTn id="45" presetID="10"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42" presetClass="path" presetSubtype="0" repeatCount="indefinite" accel="50000" decel="50000" autoRev="1" fill="hold" nodeType="withEffect">
                                      <p:stCondLst>
                                        <p:cond delay="0"/>
                                      </p:stCondLst>
                                      <p:childTnLst>
                                        <p:animMotion origin="layout" path="M 2.5E-6 -2.22222E-6 L 0.10156 -0.02037 " pathEditMode="relative" rAng="0" ptsTypes="AA">
                                          <p:cBhvr>
                                            <p:cTn id="49" dur="5000" fill="hold"/>
                                            <p:tgtEl>
                                              <p:spTgt spid="23"/>
                                            </p:tgtEl>
                                            <p:attrNameLst>
                                              <p:attrName>ppt_x</p:attrName>
                                              <p:attrName>ppt_y</p:attrName>
                                            </p:attrNameLst>
                                          </p:cBhvr>
                                          <p:rCtr x="5078" y="-1019"/>
                                        </p:animMotion>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42" presetClass="path" presetSubtype="0" repeatCount="indefinite" accel="50000" decel="50000" autoRev="1" fill="hold" nodeType="withEffect">
                                      <p:stCondLst>
                                        <p:cond delay="0"/>
                                      </p:stCondLst>
                                      <p:childTnLst>
                                        <p:animMotion origin="layout" path="M -1.25E-6 0 L 0.11276 -0.00023 " pathEditMode="relative" rAng="0" ptsTypes="AA">
                                          <p:cBhvr>
                                            <p:cTn id="54" dur="5000" fill="hold"/>
                                            <p:tgtEl>
                                              <p:spTgt spid="20"/>
                                            </p:tgtEl>
                                            <p:attrNameLst>
                                              <p:attrName>ppt_x</p:attrName>
                                              <p:attrName>ppt_y</p:attrName>
                                            </p:attrNameLst>
                                          </p:cBhvr>
                                          <p:rCtr x="5638" y="-23"/>
                                        </p:animMotion>
                                      </p:childTnLst>
                                    </p:cTn>
                                  </p:par>
                                </p:childTnLst>
                              </p:cTn>
                            </p:par>
                          </p:childTnLst>
                        </p:cTn>
                      </p:par>
                    </p:childTnLst>
                  </p:cTn>
                  <p:prevCondLst>
                    <p:cond evt="onPrev" delay="0">
                      <p:tgtEl>
                        <p:sldTgt/>
                      </p:tgtEl>
                    </p:cond>
                  </p:prevCondLst>
                  <p:nextCondLst>
                    <p:cond evt="onNext" delay="0">
                      <p:tgtEl>
                        <p:sldTgt/>
                      </p:tgtEl>
                    </p:cond>
                  </p:nextCondLst>
                </p:seq>
                <p:audio>
                  <p:cMediaNode vol="24390" numSld="6" showWhenStopped="0">
                    <p:cTn id="55" repeatCount="indefinite" fill="hold" display="0">
                      <p:stCondLst>
                        <p:cond delay="indefinite"/>
                      </p:stCondLst>
                      <p:endCondLst>
                        <p:cond evt="onStopAudio" delay="0">
                          <p:tgtEl>
                            <p:sldTgt/>
                          </p:tgtEl>
                        </p:cond>
                      </p:endCondLst>
                    </p:cTn>
                    <p:tgtEl>
                      <p:spTgt spid="3"/>
                    </p:tgtEl>
                  </p:cMediaNode>
                </p:audio>
              </p:childTnLst>
            </p:cTn>
          </p:par>
        </p:tnLst>
        <p:bldLst>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ppt_x"/>
                                              </p:val>
                                            </p:tav>
                                            <p:tav tm="100000">
                                              <p:val>
                                                <p:strVal val="#ppt_x"/>
                                              </p:val>
                                            </p:tav>
                                          </p:tavLst>
                                        </p:anim>
                                        <p:anim calcmode="lin" valueType="num">
                                          <p:cBhvr additive="base">
                                            <p:cTn id="12" dur="10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ppt_x"/>
                                              </p:val>
                                            </p:tav>
                                            <p:tav tm="100000">
                                              <p:val>
                                                <p:strVal val="#ppt_x"/>
                                              </p:val>
                                            </p:tav>
                                          </p:tavLst>
                                        </p:anim>
                                        <p:anim calcmode="lin" valueType="num">
                                          <p:cBhvr additive="base">
                                            <p:cTn id="16" dur="1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0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ppt_x"/>
                                              </p:val>
                                            </p:tav>
                                            <p:tav tm="100000">
                                              <p:val>
                                                <p:strVal val="#ppt_x"/>
                                              </p:val>
                                            </p:tav>
                                          </p:tavLst>
                                        </p:anim>
                                        <p:anim calcmode="lin" valueType="num">
                                          <p:cBhvr additive="base">
                                            <p:cTn id="20" dur="1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7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500" fill="hold"/>
                                            <p:tgtEl>
                                              <p:spTgt spid="16"/>
                                            </p:tgtEl>
                                            <p:attrNameLst>
                                              <p:attrName>ppt_x</p:attrName>
                                            </p:attrNameLst>
                                          </p:cBhvr>
                                          <p:tavLst>
                                            <p:tav tm="0">
                                              <p:val>
                                                <p:strVal val="#ppt_x"/>
                                              </p:val>
                                            </p:tav>
                                            <p:tav tm="100000">
                                              <p:val>
                                                <p:strVal val="#ppt_x"/>
                                              </p:val>
                                            </p:tav>
                                          </p:tavLst>
                                        </p:anim>
                                        <p:anim calcmode="lin" valueType="num">
                                          <p:cBhvr additive="base">
                                            <p:cTn id="24" dur="1500" fill="hold"/>
                                            <p:tgtEl>
                                              <p:spTgt spid="16"/>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2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42" presetClass="path" presetSubtype="0" repeatCount="indefinite" accel="50000" decel="50000" autoRev="1" fill="hold" nodeType="withEffect">
                                      <p:stCondLst>
                                        <p:cond delay="0"/>
                                      </p:stCondLst>
                                      <p:childTnLst>
                                        <p:animMotion origin="layout" path="M 0 -2.59259E-6 L -0.0375 -0.03287 " pathEditMode="relative" rAng="0" ptsTypes="AA">
                                          <p:cBhvr>
                                            <p:cTn id="34" dur="5000" fill="hold"/>
                                            <p:tgtEl>
                                              <p:spTgt spid="19"/>
                                            </p:tgtEl>
                                            <p:attrNameLst>
                                              <p:attrName>ppt_x</p:attrName>
                                              <p:attrName>ppt_y</p:attrName>
                                            </p:attrNameLst>
                                          </p:cBhvr>
                                          <p:rCtr x="-1875" y="-1644"/>
                                        </p:animMotion>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42" presetClass="path" presetSubtype="0" repeatCount="indefinite" accel="50000" decel="50000" autoRev="1" fill="hold" nodeType="withEffect">
                                      <p:stCondLst>
                                        <p:cond delay="0"/>
                                      </p:stCondLst>
                                      <p:childTnLst>
                                        <p:animMotion origin="layout" path="M 0 -2.59259E-6 L -0.09375 0.00047 " pathEditMode="relative" rAng="0" ptsTypes="AA">
                                          <p:cBhvr>
                                            <p:cTn id="39" dur="5000" fill="hold"/>
                                            <p:tgtEl>
                                              <p:spTgt spid="21"/>
                                            </p:tgtEl>
                                            <p:attrNameLst>
                                              <p:attrName>ppt_x</p:attrName>
                                              <p:attrName>ppt_y</p:attrName>
                                            </p:attrNameLst>
                                          </p:cBhvr>
                                          <p:rCtr x="-4688" y="23"/>
                                        </p:animMotion>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42" presetClass="path" presetSubtype="0" repeatCount="indefinite" accel="50000" decel="50000" autoRev="1" fill="hold" nodeType="withEffect">
                                      <p:stCondLst>
                                        <p:cond delay="0"/>
                                      </p:stCondLst>
                                      <p:childTnLst>
                                        <p:animMotion origin="layout" path="M 4.58333E-6 4.81481E-6 L -0.09375 0.00046 " pathEditMode="relative" rAng="0" ptsTypes="AA">
                                          <p:cBhvr>
                                            <p:cTn id="44" dur="5000" fill="hold"/>
                                            <p:tgtEl>
                                              <p:spTgt spid="22"/>
                                            </p:tgtEl>
                                            <p:attrNameLst>
                                              <p:attrName>ppt_x</p:attrName>
                                              <p:attrName>ppt_y</p:attrName>
                                            </p:attrNameLst>
                                          </p:cBhvr>
                                          <p:rCtr x="-4688" y="23"/>
                                        </p:animMotion>
                                      </p:childTnLst>
                                    </p:cTn>
                                  </p:par>
                                  <p:par>
                                    <p:cTn id="45" presetID="10"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42" presetClass="path" presetSubtype="0" repeatCount="indefinite" accel="50000" decel="50000" autoRev="1" fill="hold" nodeType="withEffect">
                                      <p:stCondLst>
                                        <p:cond delay="0"/>
                                      </p:stCondLst>
                                      <p:childTnLst>
                                        <p:animMotion origin="layout" path="M 2.5E-6 -2.22222E-6 L 0.10156 -0.02037 " pathEditMode="relative" rAng="0" ptsTypes="AA">
                                          <p:cBhvr>
                                            <p:cTn id="49" dur="5000" fill="hold"/>
                                            <p:tgtEl>
                                              <p:spTgt spid="23"/>
                                            </p:tgtEl>
                                            <p:attrNameLst>
                                              <p:attrName>ppt_x</p:attrName>
                                              <p:attrName>ppt_y</p:attrName>
                                            </p:attrNameLst>
                                          </p:cBhvr>
                                          <p:rCtr x="5078" y="-1019"/>
                                        </p:animMotion>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42" presetClass="path" presetSubtype="0" repeatCount="indefinite" accel="50000" decel="50000" autoRev="1" fill="hold" nodeType="withEffect">
                                      <p:stCondLst>
                                        <p:cond delay="0"/>
                                      </p:stCondLst>
                                      <p:childTnLst>
                                        <p:animMotion origin="layout" path="M -1.25E-6 0 L 0.11276 -0.00023 " pathEditMode="relative" rAng="0" ptsTypes="AA">
                                          <p:cBhvr>
                                            <p:cTn id="54" dur="5000" fill="hold"/>
                                            <p:tgtEl>
                                              <p:spTgt spid="20"/>
                                            </p:tgtEl>
                                            <p:attrNameLst>
                                              <p:attrName>ppt_x</p:attrName>
                                              <p:attrName>ppt_y</p:attrName>
                                            </p:attrNameLst>
                                          </p:cBhvr>
                                          <p:rCtr x="5638" y="-23"/>
                                        </p:animMotion>
                                      </p:childTnLst>
                                    </p:cTn>
                                  </p:par>
                                </p:childTnLst>
                              </p:cTn>
                            </p:par>
                          </p:childTnLst>
                        </p:cTn>
                      </p:par>
                    </p:childTnLst>
                  </p:cTn>
                  <p:prevCondLst>
                    <p:cond evt="onPrev" delay="0">
                      <p:tgtEl>
                        <p:sldTgt/>
                      </p:tgtEl>
                    </p:cond>
                  </p:prevCondLst>
                  <p:nextCondLst>
                    <p:cond evt="onNext" delay="0">
                      <p:tgtEl>
                        <p:sldTgt/>
                      </p:tgtEl>
                    </p:cond>
                  </p:nextCondLst>
                </p:seq>
                <p:video>
                  <p:cMediaNode vol="24390" numSld="6" showWhenStopped="0">
                    <p:cTn id="55" repeatCount="indefinite" fill="hold" display="0">
                      <p:stCondLst>
                        <p:cond delay="indefinite"/>
                      </p:stCondLst>
                      <p:endCondLst>
                        <p:cond evt="onStopAudio" delay="0">
                          <p:tgtEl>
                            <p:sldTgt/>
                          </p:tgtEl>
                        </p:cond>
                      </p:endCondLst>
                    </p:cTn>
                    <p:tgtEl>
                      <p:spTgt spid="3"/>
                    </p:tgtEl>
                  </p:cMediaNode>
                </p:video>
              </p:childTnLst>
            </p:cTn>
          </p:par>
        </p:tnLst>
        <p:bldLst>
          <p:bldP spid="18" grpId="0"/>
        </p:bldLst>
      </p:timing>
    </mc:Fallback>
  </mc:AlternateContent>
  <p:extLst>
    <p:ext uri="{E180D4A7-C9FB-4DFB-919C-405C955672EB}">
      <p14:showEvtLst xmlns:p14="http://schemas.microsoft.com/office/powerpoint/2010/main">
        <p14:playEvt time="10"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图片 3">
            <a:extLst>
              <a:ext uri="{FF2B5EF4-FFF2-40B4-BE49-F238E27FC236}">
                <a16:creationId xmlns:a16="http://schemas.microsoft.com/office/drawing/2014/main" id="{823B6630-D15D-437F-8FCE-73E7023BB6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BF2FB1DD-BB2D-4824-BA33-653A974D3AB7}"/>
              </a:ext>
            </a:extLst>
          </p:cNvPr>
          <p:cNvSpPr/>
          <p:nvPr/>
        </p:nvSpPr>
        <p:spPr>
          <a:xfrm>
            <a:off x="533776" y="486000"/>
            <a:ext cx="11124448" cy="5886000"/>
          </a:xfrm>
          <a:prstGeom prst="rect">
            <a:avLst/>
          </a:prstGeom>
          <a:solidFill>
            <a:srgbClr val="FDF0E7"/>
          </a:solidFill>
          <a:ln>
            <a:noFill/>
          </a:ln>
          <a:effectLst>
            <a:outerShdw blurRad="228600" sx="101000" sy="101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6" name="图片 12">
            <a:extLst>
              <a:ext uri="{FF2B5EF4-FFF2-40B4-BE49-F238E27FC236}">
                <a16:creationId xmlns:a16="http://schemas.microsoft.com/office/drawing/2014/main" id="{2B8C2BC9-635B-413F-9C7C-E853172172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76" y="-338138"/>
            <a:ext cx="1189301" cy="2080333"/>
          </a:xfrm>
          <a:prstGeom prst="rect">
            <a:avLst/>
          </a:prstGeom>
        </p:spPr>
      </p:pic>
      <p:pic>
        <p:nvPicPr>
          <p:cNvPr id="7" name="图片 5">
            <a:extLst>
              <a:ext uri="{FF2B5EF4-FFF2-40B4-BE49-F238E27FC236}">
                <a16:creationId xmlns:a16="http://schemas.microsoft.com/office/drawing/2014/main" id="{3B2E1574-CA7A-4213-BC0F-A78310C3A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146" y="4070745"/>
            <a:ext cx="5375854" cy="2787255"/>
          </a:xfrm>
          <a:prstGeom prst="rect">
            <a:avLst/>
          </a:prstGeom>
          <a:ln>
            <a:noFill/>
          </a:ln>
          <a:effectLst>
            <a:outerShdw blurRad="292100" dist="139700" dir="2700000" algn="tl" rotWithShape="0">
              <a:srgbClr val="333333">
                <a:alpha val="65000"/>
              </a:srgbClr>
            </a:outerShdw>
          </a:effectLst>
        </p:spPr>
      </p:pic>
      <p:sp>
        <p:nvSpPr>
          <p:cNvPr id="8" name="Hộp Văn bản 7">
            <a:extLst>
              <a:ext uri="{FF2B5EF4-FFF2-40B4-BE49-F238E27FC236}">
                <a16:creationId xmlns:a16="http://schemas.microsoft.com/office/drawing/2014/main" id="{8A9029FF-EC30-C3A1-10D2-1421D50D2D38}"/>
              </a:ext>
            </a:extLst>
          </p:cNvPr>
          <p:cNvSpPr txBox="1"/>
          <p:nvPr/>
        </p:nvSpPr>
        <p:spPr>
          <a:xfrm>
            <a:off x="0" y="2130950"/>
            <a:ext cx="6322423" cy="2554545"/>
          </a:xfrm>
          <a:prstGeom prst="rect">
            <a:avLst/>
          </a:prstGeom>
          <a:noFill/>
        </p:spPr>
        <p:txBody>
          <a:bodyPr wrap="square" rtlCol="0">
            <a:spAutoFit/>
          </a:bodyPr>
          <a:lstStyle/>
          <a:p>
            <a:pPr algn="ctr"/>
            <a:r>
              <a:rPr lang="en-US" sz="80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THỰC HÀNH</a:t>
            </a:r>
            <a:endParaRPr lang="vi-VN" sz="80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0" y="500042"/>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u="sng" dirty="0" err="1">
                <a:latin typeface="Times New Roman" panose="02020603050405020304" pitchFamily="18" charset="0"/>
                <a:cs typeface="Times New Roman" panose="02020603050405020304" pitchFamily="18" charset="0"/>
              </a:rPr>
              <a:t>Tự</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nhiên</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và</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xã</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hội</a:t>
            </a:r>
            <a:endParaRPr lang="en-US" altLang="en-US" sz="2800" b="1" u="sng"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0" y="1053175"/>
            <a:ext cx="12192000" cy="523220"/>
          </a:xfrm>
          <a:prstGeom prst="rect">
            <a:avLst/>
          </a:prstGeom>
          <a:noFill/>
        </p:spPr>
        <p:txBody>
          <a:bodyPr wrap="square" rtlCol="0">
            <a:spAutoFit/>
          </a:bodyPr>
          <a:lstStyle/>
          <a:p>
            <a:pPr algn="ctr"/>
            <a:r>
              <a:rPr lang="en-US" sz="2800" b="1" dirty="0" err="1">
                <a:solidFill>
                  <a:srgbClr val="FF3300"/>
                </a:solidFill>
                <a:latin typeface="Times New Roman" panose="02020603050405020304" pitchFamily="18" charset="0"/>
                <a:cs typeface="Times New Roman" panose="02020603050405020304" pitchFamily="18" charset="0"/>
              </a:rPr>
              <a:t>Vệ</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sinh</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xung</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quanh</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nhà</a:t>
            </a:r>
            <a:r>
              <a:rPr lang="en-US" sz="2800" b="1" dirty="0">
                <a:solidFill>
                  <a:srgbClr val="FF3300"/>
                </a:solidFill>
                <a:latin typeface="Times New Roman" panose="02020603050405020304" pitchFamily="18" charset="0"/>
                <a:cs typeface="Times New Roman" panose="02020603050405020304" pitchFamily="18" charset="0"/>
              </a:rPr>
              <a:t>(T2).</a:t>
            </a:r>
            <a:endParaRPr lang="vi-VN" sz="2800" b="1" dirty="0">
              <a:solidFill>
                <a:srgbClr val="FF3300"/>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0" y="0"/>
            <a:ext cx="12192000" cy="553998"/>
          </a:xfrm>
          <a:prstGeom prst="rect">
            <a:avLst/>
          </a:prstGeom>
          <a:noFill/>
          <a:ln w="9525">
            <a:noFill/>
            <a:miter lim="800000"/>
            <a:headEnd/>
            <a:tailEnd/>
          </a:ln>
        </p:spPr>
        <p:txBody>
          <a:bodyPr lIns="0" tIns="0" rIns="0" bIns="0">
            <a:spAutoFit/>
          </a:bodyPr>
          <a:lstStyle/>
          <a:p>
            <a:pPr algn="ctr" defTabSz="913244" eaLnBrk="1" hangingPunct="1"/>
            <a:r>
              <a:rPr lang="en-US" altLang="en-US" sz="3600" b="1" dirty="0" err="1">
                <a:solidFill>
                  <a:srgbClr val="0000FF"/>
                </a:solidFill>
                <a:latin typeface="Times New Roman" panose="02020603050405020304" pitchFamily="18" charset="0"/>
                <a:cs typeface="Times New Roman" panose="02020603050405020304" pitchFamily="18" charset="0"/>
              </a:rPr>
              <a:t>Thứ</a:t>
            </a:r>
            <a:r>
              <a:rPr lang="en-US" altLang="en-US" sz="3600" b="1" dirty="0">
                <a:solidFill>
                  <a:srgbClr val="0000FF"/>
                </a:solidFill>
                <a:latin typeface="Times New Roman" panose="02020603050405020304" pitchFamily="18" charset="0"/>
                <a:cs typeface="Times New Roman" panose="02020603050405020304" pitchFamily="18" charset="0"/>
              </a:rPr>
              <a:t>  Ba  </a:t>
            </a:r>
            <a:r>
              <a:rPr lang="en-US" altLang="en-US" sz="3600" b="1" dirty="0" err="1">
                <a:solidFill>
                  <a:srgbClr val="0000FF"/>
                </a:solidFill>
                <a:latin typeface="Times New Roman" panose="02020603050405020304" pitchFamily="18" charset="0"/>
                <a:cs typeface="Times New Roman" panose="02020603050405020304" pitchFamily="18" charset="0"/>
              </a:rPr>
              <a:t>ngày</a:t>
            </a:r>
            <a:r>
              <a:rPr lang="en-US" altLang="en-US" sz="3600" b="1" dirty="0">
                <a:solidFill>
                  <a:srgbClr val="0000FF"/>
                </a:solidFill>
                <a:latin typeface="Times New Roman" panose="02020603050405020304" pitchFamily="18" charset="0"/>
                <a:cs typeface="Times New Roman" panose="02020603050405020304" pitchFamily="18" charset="0"/>
              </a:rPr>
              <a:t> 01 </a:t>
            </a:r>
            <a:r>
              <a:rPr lang="en-US" altLang="en-US" sz="3600" b="1" dirty="0" err="1">
                <a:solidFill>
                  <a:srgbClr val="0000FF"/>
                </a:solidFill>
                <a:latin typeface="Times New Roman" panose="02020603050405020304" pitchFamily="18" charset="0"/>
                <a:cs typeface="Times New Roman" panose="02020603050405020304" pitchFamily="18" charset="0"/>
              </a:rPr>
              <a:t>tháng</a:t>
            </a:r>
            <a:r>
              <a:rPr lang="en-US" altLang="en-US" sz="3600" b="1" dirty="0">
                <a:solidFill>
                  <a:srgbClr val="0000FF"/>
                </a:solidFill>
                <a:latin typeface="Times New Roman" panose="02020603050405020304" pitchFamily="18" charset="0"/>
                <a:cs typeface="Times New Roman" panose="02020603050405020304" pitchFamily="18" charset="0"/>
              </a:rPr>
              <a:t> 10 </a:t>
            </a:r>
            <a:r>
              <a:rPr lang="en-US" altLang="en-US" sz="3600" b="1" dirty="0" err="1">
                <a:solidFill>
                  <a:srgbClr val="0000FF"/>
                </a:solidFill>
                <a:latin typeface="Times New Roman" panose="02020603050405020304" pitchFamily="18" charset="0"/>
                <a:cs typeface="Times New Roman" panose="02020603050405020304" pitchFamily="18" charset="0"/>
              </a:rPr>
              <a:t>năm</a:t>
            </a:r>
            <a:r>
              <a:rPr lang="en-US" altLang="en-US" sz="3600" b="1" dirty="0">
                <a:solidFill>
                  <a:srgbClr val="0000FF"/>
                </a:solidFill>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159480145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0" y="1681577"/>
            <a:ext cx="12192000" cy="1123712"/>
          </a:xfrm>
          <a:prstGeom prst="roundRect">
            <a:avLst/>
          </a:prstGeom>
          <a:solidFill>
            <a:srgbClr val="70AD47">
              <a:lumMod val="20000"/>
              <a:lumOff val="80000"/>
            </a:srgbClr>
          </a:solidFill>
          <a:ln w="28575">
            <a:solidFill>
              <a:srgbClr val="70AD47">
                <a:lumMod val="75000"/>
              </a:srgbClr>
            </a:solidFill>
            <a:prstDash val="dash"/>
          </a:ln>
        </p:spPr>
        <p:txBody>
          <a:bodyPr wrap="square">
            <a:spAutoFit/>
          </a:bodyPr>
          <a:lstStyle/>
          <a:p>
            <a:r>
              <a:rPr lang="en-US" sz="3000" b="1" dirty="0">
                <a:solidFill>
                  <a:srgbClr val="0000FF"/>
                </a:solidFill>
                <a:latin typeface="Times New Roman" pitchFamily="18" charset="0"/>
                <a:cs typeface="Times New Roman" pitchFamily="18" charset="0"/>
              </a:rPr>
              <a:t>1. </a:t>
            </a:r>
            <a:r>
              <a:rPr lang="vi-VN" sz="3000" b="1" dirty="0" err="1">
                <a:solidFill>
                  <a:srgbClr val="0000FF"/>
                </a:solidFill>
                <a:latin typeface="Times New Roman" pitchFamily="18" charset="0"/>
                <a:ea typeface="Calibri" panose="020F0502020204030204" pitchFamily="34" charset="0"/>
                <a:cs typeface="Times New Roman" pitchFamily="18" charset="0"/>
              </a:rPr>
              <a:t>Hoàn</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thành</a:t>
            </a:r>
            <a:r>
              <a:rPr lang="vi-VN" sz="3000" b="1" dirty="0">
                <a:solidFill>
                  <a:srgbClr val="0000FF"/>
                </a:solidFill>
                <a:latin typeface="Times New Roman" pitchFamily="18" charset="0"/>
                <a:ea typeface="Calibri" panose="020F0502020204030204" pitchFamily="34" charset="0"/>
                <a:cs typeface="Times New Roman" pitchFamily="18" charset="0"/>
              </a:rPr>
              <a:t> sơ </a:t>
            </a:r>
            <a:r>
              <a:rPr lang="vi-VN" sz="3000" b="1" dirty="0" err="1">
                <a:solidFill>
                  <a:srgbClr val="0000FF"/>
                </a:solidFill>
                <a:latin typeface="Times New Roman" pitchFamily="18" charset="0"/>
                <a:ea typeface="Calibri" panose="020F0502020204030204" pitchFamily="34" charset="0"/>
                <a:cs typeface="Times New Roman" pitchFamily="18" charset="0"/>
              </a:rPr>
              <a:t>đồ</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những</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việc</a:t>
            </a:r>
            <a:r>
              <a:rPr lang="vi-VN" sz="3000" b="1" dirty="0">
                <a:solidFill>
                  <a:srgbClr val="0000FF"/>
                </a:solidFill>
                <a:latin typeface="Times New Roman" pitchFamily="18" charset="0"/>
                <a:ea typeface="Calibri" panose="020F0502020204030204" pitchFamily="34" charset="0"/>
                <a:cs typeface="Times New Roman" pitchFamily="18" charset="0"/>
              </a:rPr>
              <a:t> nên </a:t>
            </a:r>
            <a:r>
              <a:rPr lang="vi-VN" sz="3000" b="1" dirty="0" err="1">
                <a:solidFill>
                  <a:srgbClr val="0000FF"/>
                </a:solidFill>
                <a:latin typeface="Times New Roman" pitchFamily="18" charset="0"/>
                <a:ea typeface="Calibri" panose="020F0502020204030204" pitchFamily="34" charset="0"/>
                <a:cs typeface="Times New Roman" pitchFamily="18" charset="0"/>
              </a:rPr>
              <a:t>làm</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hoặc</a:t>
            </a:r>
            <a:r>
              <a:rPr lang="vi-VN" sz="3000" b="1" dirty="0">
                <a:solidFill>
                  <a:srgbClr val="0000FF"/>
                </a:solidFill>
                <a:latin typeface="Times New Roman" pitchFamily="18" charset="0"/>
                <a:ea typeface="Calibri" panose="020F0502020204030204" pitchFamily="34" charset="0"/>
                <a:cs typeface="Times New Roman" pitchFamily="18" charset="0"/>
              </a:rPr>
              <a:t> không nên </a:t>
            </a:r>
            <a:r>
              <a:rPr lang="vi-VN" sz="3000" b="1" dirty="0" err="1">
                <a:solidFill>
                  <a:srgbClr val="0000FF"/>
                </a:solidFill>
                <a:latin typeface="Times New Roman" pitchFamily="18" charset="0"/>
                <a:ea typeface="Calibri" panose="020F0502020204030204" pitchFamily="34" charset="0"/>
                <a:cs typeface="Times New Roman" pitchFamily="18" charset="0"/>
              </a:rPr>
              <a:t>làm</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để</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giữ</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gìn</a:t>
            </a:r>
            <a:r>
              <a:rPr lang="vi-VN" sz="3000" b="1" dirty="0">
                <a:solidFill>
                  <a:srgbClr val="0000FF"/>
                </a:solidFill>
                <a:latin typeface="Times New Roman" pitchFamily="18" charset="0"/>
                <a:ea typeface="Calibri" panose="020F0502020204030204" pitchFamily="34" charset="0"/>
                <a:cs typeface="Times New Roman" pitchFamily="18" charset="0"/>
              </a:rPr>
              <a:t> </a:t>
            </a:r>
            <a:r>
              <a:rPr lang="vi-VN" sz="3000" b="1" dirty="0" err="1">
                <a:solidFill>
                  <a:srgbClr val="0000FF"/>
                </a:solidFill>
                <a:latin typeface="Times New Roman" pitchFamily="18" charset="0"/>
                <a:ea typeface="Calibri" panose="020F0502020204030204" pitchFamily="34" charset="0"/>
                <a:cs typeface="Times New Roman" pitchFamily="18" charset="0"/>
              </a:rPr>
              <a:t>vệ</a:t>
            </a:r>
            <a:r>
              <a:rPr lang="vi-VN" sz="3000" b="1" dirty="0">
                <a:solidFill>
                  <a:srgbClr val="0000FF"/>
                </a:solidFill>
                <a:latin typeface="Times New Roman" pitchFamily="18" charset="0"/>
                <a:ea typeface="Calibri" panose="020F0502020204030204" pitchFamily="34" charset="0"/>
                <a:cs typeface="Times New Roman" pitchFamily="18" charset="0"/>
              </a:rPr>
              <a:t> sinh xung quanh </a:t>
            </a:r>
            <a:r>
              <a:rPr lang="vi-VN" sz="3000" b="1" dirty="0" err="1">
                <a:solidFill>
                  <a:srgbClr val="0000FF"/>
                </a:solidFill>
                <a:latin typeface="Times New Roman" pitchFamily="18" charset="0"/>
                <a:ea typeface="Calibri" panose="020F0502020204030204" pitchFamily="34" charset="0"/>
                <a:cs typeface="Times New Roman" pitchFamily="18" charset="0"/>
              </a:rPr>
              <a:t>nhà</a:t>
            </a:r>
            <a:r>
              <a:rPr lang="nl-NL" sz="3000" b="1" dirty="0">
                <a:solidFill>
                  <a:srgbClr val="0000FF"/>
                </a:solidFill>
                <a:latin typeface="Times New Roman" pitchFamily="18" charset="0"/>
                <a:ea typeface="Calibri" panose="020F0502020204030204" pitchFamily="34" charset="0"/>
                <a:cs typeface="Times New Roman" pitchFamily="18" charset="0"/>
              </a:rPr>
              <a:t>.</a:t>
            </a:r>
            <a:endParaRPr lang="en-US" sz="3000" b="1" dirty="0">
              <a:solidFill>
                <a:srgbClr val="0000FF"/>
              </a:solidFill>
              <a:latin typeface="Times New Roman" pitchFamily="18" charset="0"/>
              <a:cs typeface="Times New Roman" pitchFamily="18" charset="0"/>
            </a:endParaRPr>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6000" y1="66749" x2="21000" y2="86453"/>
                        <a14:foregroundMark x1="5125" y1="69951" x2="8000" y2="95320"/>
                        <a14:foregroundMark x1="10000" y1="61330" x2="16500" y2="66749"/>
                        <a14:foregroundMark x1="13625" y1="50493" x2="17500" y2="52463"/>
                        <a14:foregroundMark x1="5875" y1="57389" x2="3000" y2="34236"/>
                        <a14:foregroundMark x1="4625" y1="27833" x2="10750" y2="23892"/>
                        <a14:foregroundMark x1="14125" y1="18227" x2="23250" y2="33744"/>
                        <a14:foregroundMark x1="27000" y1="46552" x2="38375" y2="57635"/>
                        <a14:foregroundMark x1="44375" y1="42857" x2="45625" y2="60591"/>
                        <a14:foregroundMark x1="26875" y1="73153" x2="61000" y2="73892"/>
                        <a14:foregroundMark x1="14875" y1="95567" x2="84125" y2="97044"/>
                        <a14:foregroundMark x1="12250" y1="97044" x2="18000" y2="88916"/>
                        <a14:foregroundMark x1="26125" y1="85222" x2="34500" y2="83744"/>
                        <a14:foregroundMark x1="35375" y1="82512" x2="53875" y2="84236"/>
                        <a14:foregroundMark x1="29500" y1="98276" x2="42125" y2="97537"/>
                        <a14:foregroundMark x1="35500" y1="77833" x2="52375" y2="79557"/>
                        <a14:foregroundMark x1="37250" y1="66502" x2="50250" y2="66502"/>
                        <a14:foregroundMark x1="55375" y1="40640" x2="62875" y2="54187"/>
                        <a14:foregroundMark x1="60750" y1="33498" x2="63625" y2="35468"/>
                        <a14:foregroundMark x1="74250" y1="22167" x2="78500" y2="22414"/>
                        <a14:foregroundMark x1="76250" y1="73892" x2="81625" y2="79803"/>
                        <a14:foregroundMark x1="54750" y1="91626" x2="68000" y2="84483"/>
                        <a14:foregroundMark x1="83750" y1="84236" x2="92750" y2="80542"/>
                        <a14:foregroundMark x1="96500" y1="63054" x2="94750" y2="96798"/>
                        <a14:foregroundMark x1="67250" y1="52463" x2="74750" y2="43596"/>
                      </a14:backgroundRemoval>
                    </a14:imgEffect>
                  </a14:imgLayer>
                </a14:imgProps>
              </a:ext>
              <a:ext uri="{28A0092B-C50C-407E-A947-70E740481C1C}">
                <a14:useLocalDpi xmlns:a14="http://schemas.microsoft.com/office/drawing/2010/main" val="0"/>
              </a:ext>
            </a:extLst>
          </a:blip>
          <a:stretch>
            <a:fillRect/>
          </a:stretch>
        </p:blipFill>
        <p:spPr>
          <a:xfrm>
            <a:off x="0" y="5002469"/>
            <a:ext cx="3656219" cy="1855531"/>
          </a:xfrm>
          <a:prstGeom prst="rect">
            <a:avLst/>
          </a:prstGeom>
        </p:spPr>
      </p:pic>
      <p:pic>
        <p:nvPicPr>
          <p:cNvPr id="4" name="Hình ảnh 3">
            <a:extLst>
              <a:ext uri="{FF2B5EF4-FFF2-40B4-BE49-F238E27FC236}">
                <a16:creationId xmlns:a16="http://schemas.microsoft.com/office/drawing/2014/main" id="{AA5D1090-2633-471D-8DCB-850CDD00E18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621716" y="2574583"/>
            <a:ext cx="7570283" cy="4283417"/>
          </a:xfrm>
          <a:prstGeom prst="rect">
            <a:avLst/>
          </a:prstGeom>
          <a:noFill/>
          <a:ln>
            <a:noFill/>
          </a:ln>
        </p:spPr>
      </p:pic>
      <p:sp>
        <p:nvSpPr>
          <p:cNvPr id="13" name="TextBox 12"/>
          <p:cNvSpPr txBox="1">
            <a:spLocks noChangeArrowheads="1"/>
          </p:cNvSpPr>
          <p:nvPr/>
        </p:nvSpPr>
        <p:spPr bwMode="auto">
          <a:xfrm>
            <a:off x="0" y="500042"/>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u="sng" dirty="0" err="1">
                <a:latin typeface="Times New Roman" panose="02020603050405020304" pitchFamily="18" charset="0"/>
                <a:cs typeface="Times New Roman" panose="02020603050405020304" pitchFamily="18" charset="0"/>
              </a:rPr>
              <a:t>Tự</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nhiên</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và</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xã</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hội</a:t>
            </a:r>
            <a:endParaRPr lang="en-US" altLang="en-US" sz="2800" b="1" u="sng"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0" y="1053175"/>
            <a:ext cx="12192000" cy="523220"/>
          </a:xfrm>
          <a:prstGeom prst="rect">
            <a:avLst/>
          </a:prstGeom>
          <a:noFill/>
        </p:spPr>
        <p:txBody>
          <a:bodyPr wrap="square" rtlCol="0">
            <a:spAutoFit/>
          </a:bodyPr>
          <a:lstStyle/>
          <a:p>
            <a:pPr algn="ctr"/>
            <a:r>
              <a:rPr lang="en-US" sz="2800" b="1" dirty="0" err="1">
                <a:solidFill>
                  <a:srgbClr val="FF3300"/>
                </a:solidFill>
                <a:latin typeface="Times New Roman" panose="02020603050405020304" pitchFamily="18" charset="0"/>
                <a:cs typeface="Times New Roman" panose="02020603050405020304" pitchFamily="18" charset="0"/>
              </a:rPr>
              <a:t>Vệ</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sinh</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xung</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quanh</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nhà</a:t>
            </a:r>
            <a:r>
              <a:rPr lang="en-US" sz="2800" b="1" dirty="0">
                <a:solidFill>
                  <a:srgbClr val="FF3300"/>
                </a:solidFill>
                <a:latin typeface="Times New Roman" panose="02020603050405020304" pitchFamily="18" charset="0"/>
                <a:cs typeface="Times New Roman" panose="02020603050405020304" pitchFamily="18" charset="0"/>
              </a:rPr>
              <a:t>(T2).</a:t>
            </a:r>
            <a:endParaRPr lang="vi-VN" sz="2800" b="1" dirty="0">
              <a:solidFill>
                <a:srgbClr val="FF330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0" y="0"/>
            <a:ext cx="12192000" cy="553998"/>
          </a:xfrm>
          <a:prstGeom prst="rect">
            <a:avLst/>
          </a:prstGeom>
          <a:noFill/>
          <a:ln w="9525">
            <a:noFill/>
            <a:miter lim="800000"/>
            <a:headEnd/>
            <a:tailEnd/>
          </a:ln>
        </p:spPr>
        <p:txBody>
          <a:bodyPr lIns="0" tIns="0" rIns="0" bIns="0">
            <a:spAutoFit/>
          </a:bodyPr>
          <a:lstStyle/>
          <a:p>
            <a:pPr algn="ctr" defTabSz="913244" eaLnBrk="1" hangingPunct="1"/>
            <a:r>
              <a:rPr lang="en-US" altLang="en-US" sz="3600" b="1" dirty="0" err="1">
                <a:solidFill>
                  <a:srgbClr val="0000FF"/>
                </a:solidFill>
                <a:latin typeface="Times New Roman" panose="02020603050405020304" pitchFamily="18" charset="0"/>
                <a:cs typeface="Times New Roman" panose="02020603050405020304" pitchFamily="18" charset="0"/>
              </a:rPr>
              <a:t>Thứ</a:t>
            </a:r>
            <a:r>
              <a:rPr lang="en-US" altLang="en-US" sz="3600" b="1" dirty="0">
                <a:solidFill>
                  <a:srgbClr val="0000FF"/>
                </a:solidFill>
                <a:latin typeface="Times New Roman" panose="02020603050405020304" pitchFamily="18" charset="0"/>
                <a:cs typeface="Times New Roman" panose="02020603050405020304" pitchFamily="18" charset="0"/>
              </a:rPr>
              <a:t>  Ba  </a:t>
            </a:r>
            <a:r>
              <a:rPr lang="en-US" altLang="en-US" sz="3600" b="1" dirty="0" err="1">
                <a:solidFill>
                  <a:srgbClr val="0000FF"/>
                </a:solidFill>
                <a:latin typeface="Times New Roman" panose="02020603050405020304" pitchFamily="18" charset="0"/>
                <a:cs typeface="Times New Roman" panose="02020603050405020304" pitchFamily="18" charset="0"/>
              </a:rPr>
              <a:t>ngày</a:t>
            </a:r>
            <a:r>
              <a:rPr lang="en-US" altLang="en-US" sz="3600" b="1" dirty="0">
                <a:solidFill>
                  <a:srgbClr val="0000FF"/>
                </a:solidFill>
                <a:latin typeface="Times New Roman" panose="02020603050405020304" pitchFamily="18" charset="0"/>
                <a:cs typeface="Times New Roman" panose="02020603050405020304" pitchFamily="18" charset="0"/>
              </a:rPr>
              <a:t> 01 </a:t>
            </a:r>
            <a:r>
              <a:rPr lang="en-US" altLang="en-US" sz="3600" b="1" dirty="0" err="1">
                <a:solidFill>
                  <a:srgbClr val="0000FF"/>
                </a:solidFill>
                <a:latin typeface="Times New Roman" panose="02020603050405020304" pitchFamily="18" charset="0"/>
                <a:cs typeface="Times New Roman" panose="02020603050405020304" pitchFamily="18" charset="0"/>
              </a:rPr>
              <a:t>tháng</a:t>
            </a:r>
            <a:r>
              <a:rPr lang="en-US" altLang="en-US" sz="3600" b="1" dirty="0">
                <a:solidFill>
                  <a:srgbClr val="0000FF"/>
                </a:solidFill>
                <a:latin typeface="Times New Roman" panose="02020603050405020304" pitchFamily="18" charset="0"/>
                <a:cs typeface="Times New Roman" panose="02020603050405020304" pitchFamily="18" charset="0"/>
              </a:rPr>
              <a:t> 10 </a:t>
            </a:r>
            <a:r>
              <a:rPr lang="en-US" altLang="en-US" sz="3600" b="1" dirty="0" err="1">
                <a:solidFill>
                  <a:srgbClr val="0000FF"/>
                </a:solidFill>
                <a:latin typeface="Times New Roman" panose="02020603050405020304" pitchFamily="18" charset="0"/>
                <a:cs typeface="Times New Roman" panose="02020603050405020304" pitchFamily="18" charset="0"/>
              </a:rPr>
              <a:t>năm</a:t>
            </a:r>
            <a:r>
              <a:rPr lang="en-US" altLang="en-US" sz="3600" b="1" dirty="0">
                <a:solidFill>
                  <a:srgbClr val="0000FF"/>
                </a:solidFill>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282298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D8B18CCA-E63B-F752-7BFE-4CE1831A73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88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673920"/>
          </a:xfrm>
          <a:prstGeom prst="rect">
            <a:avLst/>
          </a:prstGeom>
          <a:noFill/>
          <a:ln>
            <a:noFill/>
          </a:ln>
        </p:spPr>
      </p:pic>
    </p:spTree>
    <p:extLst>
      <p:ext uri="{BB962C8B-B14F-4D97-AF65-F5344CB8AC3E}">
        <p14:creationId xmlns:p14="http://schemas.microsoft.com/office/powerpoint/2010/main" val="154726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49931" y="2168434"/>
            <a:ext cx="7641771" cy="2062103"/>
          </a:xfrm>
          <a:prstGeom prst="rect">
            <a:avLst/>
          </a:prstGeom>
          <a:noFill/>
          <a:ln>
            <a:solidFill>
              <a:schemeClr val="accent1"/>
            </a:solidFill>
          </a:ln>
        </p:spPr>
        <p:txBody>
          <a:bodyPr wrap="square" rtlCol="0">
            <a:spAutoFit/>
          </a:bodyPr>
          <a:lstStyle/>
          <a:p>
            <a:pPr algn="just"/>
            <a:r>
              <a:rPr lang="en-US" sz="32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T</a:t>
            </a:r>
            <a:r>
              <a:rPr lang="vi-VN" sz="32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hường xuyên quét dọn nhà cửa, trồng cây xanh, nhổ sạch cỏ, xung quanh nhà ở, phát quang bụi rậm, vứt rác đúng nơi quy định,…</a:t>
            </a:r>
          </a:p>
        </p:txBody>
      </p:sp>
      <p:sp>
        <p:nvSpPr>
          <p:cNvPr id="7" name="TextBox 6"/>
          <p:cNvSpPr txBox="1"/>
          <p:nvPr/>
        </p:nvSpPr>
        <p:spPr>
          <a:xfrm>
            <a:off x="4336868" y="4924697"/>
            <a:ext cx="7593874" cy="1569660"/>
          </a:xfrm>
          <a:prstGeom prst="rect">
            <a:avLst/>
          </a:prstGeom>
          <a:noFill/>
          <a:ln>
            <a:solidFill>
              <a:schemeClr val="accent1"/>
            </a:solidFill>
          </a:ln>
        </p:spPr>
        <p:txBody>
          <a:bodyPr wrap="square" rtlCol="0">
            <a:spAutoFit/>
          </a:bodyPr>
          <a:lstStyle/>
          <a:p>
            <a:pPr algn="just"/>
            <a:r>
              <a:rPr lang="en-US" sz="32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Đ</a:t>
            </a:r>
            <a:r>
              <a:rPr lang="vi-VN" sz="32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ể đồ dùng không ngăn nắp, vứt rác bừa bãi, đổ nước thải ra đường, vẽ bậy, dán, phát tờ rơi,…</a:t>
            </a:r>
            <a:endParaRPr lang="vi-VN" sz="3200" b="1" dirty="0">
              <a:solidFill>
                <a:srgbClr val="0000FF"/>
              </a:solidFill>
            </a:endParaRPr>
          </a:p>
        </p:txBody>
      </p:sp>
      <p:sp>
        <p:nvSpPr>
          <p:cNvPr id="8" name="TextBox 7"/>
          <p:cNvSpPr txBox="1"/>
          <p:nvPr/>
        </p:nvSpPr>
        <p:spPr>
          <a:xfrm>
            <a:off x="0" y="2573383"/>
            <a:ext cx="2442754" cy="1077218"/>
          </a:xfrm>
          <a:prstGeom prst="rect">
            <a:avLst/>
          </a:prstGeom>
          <a:noFill/>
          <a:ln>
            <a:solidFill>
              <a:schemeClr val="accent1"/>
            </a:solidFill>
          </a:ln>
        </p:spPr>
        <p:txBody>
          <a:bodyPr wrap="square" rtlCol="0">
            <a:spAutoFit/>
          </a:bodyPr>
          <a:lstStyle/>
          <a:p>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Những</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việc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nên</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làm</a:t>
            </a:r>
            <a:endParaRPr lang="vi-VN" sz="3200" b="1" dirty="0">
              <a:solidFill>
                <a:srgbClr val="008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 y="4885509"/>
            <a:ext cx="2860766" cy="1077218"/>
          </a:xfrm>
          <a:prstGeom prst="rect">
            <a:avLst/>
          </a:prstGeom>
          <a:noFill/>
          <a:ln>
            <a:solidFill>
              <a:schemeClr val="accent1"/>
            </a:solidFill>
          </a:ln>
        </p:spPr>
        <p:txBody>
          <a:bodyPr wrap="square" rtlCol="0">
            <a:spAutoFit/>
          </a:bodyPr>
          <a:lstStyle/>
          <a:p>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Những</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việc</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không</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nên</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làm</a:t>
            </a:r>
            <a:endParaRPr lang="vi-VN" sz="3200" b="1" dirty="0">
              <a:solidFill>
                <a:srgbClr val="008000"/>
              </a:solidFill>
              <a:latin typeface="Times New Roman" panose="02020603050405020304" pitchFamily="18" charset="0"/>
              <a:cs typeface="Times New Roman" panose="02020603050405020304" pitchFamily="18" charset="0"/>
            </a:endParaRPr>
          </a:p>
        </p:txBody>
      </p:sp>
      <p:sp>
        <p:nvSpPr>
          <p:cNvPr id="14" name="Right Arrow 13"/>
          <p:cNvSpPr/>
          <p:nvPr/>
        </p:nvSpPr>
        <p:spPr>
          <a:xfrm>
            <a:off x="2677886" y="3004458"/>
            <a:ext cx="1463040" cy="182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ight Arrow 14"/>
          <p:cNvSpPr/>
          <p:nvPr/>
        </p:nvSpPr>
        <p:spPr>
          <a:xfrm>
            <a:off x="2952206" y="5440681"/>
            <a:ext cx="1214845" cy="202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p:cNvSpPr txBox="1">
            <a:spLocks noChangeArrowheads="1"/>
          </p:cNvSpPr>
          <p:nvPr/>
        </p:nvSpPr>
        <p:spPr bwMode="auto">
          <a:xfrm>
            <a:off x="0" y="500042"/>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u="sng" dirty="0" err="1">
                <a:latin typeface="Times New Roman" panose="02020603050405020304" pitchFamily="18" charset="0"/>
                <a:cs typeface="Times New Roman" panose="02020603050405020304" pitchFamily="18" charset="0"/>
              </a:rPr>
              <a:t>Tự</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nhiên</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và</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xã</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hội</a:t>
            </a:r>
            <a:endParaRPr lang="en-US" altLang="en-US" sz="2800" b="1" u="sng"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0" y="1053175"/>
            <a:ext cx="12192000" cy="523220"/>
          </a:xfrm>
          <a:prstGeom prst="rect">
            <a:avLst/>
          </a:prstGeom>
          <a:noFill/>
        </p:spPr>
        <p:txBody>
          <a:bodyPr wrap="square" rtlCol="0">
            <a:spAutoFit/>
          </a:bodyPr>
          <a:lstStyle/>
          <a:p>
            <a:pPr algn="ctr"/>
            <a:r>
              <a:rPr lang="en-US" sz="2800" b="1" dirty="0" err="1">
                <a:solidFill>
                  <a:srgbClr val="FF3300"/>
                </a:solidFill>
                <a:latin typeface="Times New Roman" panose="02020603050405020304" pitchFamily="18" charset="0"/>
                <a:cs typeface="Times New Roman" panose="02020603050405020304" pitchFamily="18" charset="0"/>
              </a:rPr>
              <a:t>Vệ</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sinh</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xung</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quanh</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nhà</a:t>
            </a:r>
            <a:r>
              <a:rPr lang="en-US" sz="2800" b="1" dirty="0">
                <a:solidFill>
                  <a:srgbClr val="FF3300"/>
                </a:solidFill>
                <a:latin typeface="Times New Roman" panose="02020603050405020304" pitchFamily="18" charset="0"/>
                <a:cs typeface="Times New Roman" panose="02020603050405020304" pitchFamily="18" charset="0"/>
              </a:rPr>
              <a:t>(T2).</a:t>
            </a:r>
            <a:endParaRPr lang="vi-VN" sz="2800" b="1" dirty="0">
              <a:solidFill>
                <a:srgbClr val="FF3300"/>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0" y="0"/>
            <a:ext cx="12192000" cy="553998"/>
          </a:xfrm>
          <a:prstGeom prst="rect">
            <a:avLst/>
          </a:prstGeom>
          <a:noFill/>
          <a:ln w="9525">
            <a:noFill/>
            <a:miter lim="800000"/>
            <a:headEnd/>
            <a:tailEnd/>
          </a:ln>
        </p:spPr>
        <p:txBody>
          <a:bodyPr lIns="0" tIns="0" rIns="0" bIns="0">
            <a:spAutoFit/>
          </a:bodyPr>
          <a:lstStyle/>
          <a:p>
            <a:pPr algn="ctr" defTabSz="913244" eaLnBrk="1" hangingPunct="1"/>
            <a:r>
              <a:rPr lang="en-US" altLang="en-US" sz="3600" b="1" dirty="0" err="1">
                <a:solidFill>
                  <a:srgbClr val="0000FF"/>
                </a:solidFill>
                <a:latin typeface="Times New Roman" panose="02020603050405020304" pitchFamily="18" charset="0"/>
                <a:cs typeface="Times New Roman" panose="02020603050405020304" pitchFamily="18" charset="0"/>
              </a:rPr>
              <a:t>Thứ</a:t>
            </a:r>
            <a:r>
              <a:rPr lang="en-US" altLang="en-US" sz="3600" b="1" dirty="0">
                <a:solidFill>
                  <a:srgbClr val="0000FF"/>
                </a:solidFill>
                <a:latin typeface="Times New Roman" panose="02020603050405020304" pitchFamily="18" charset="0"/>
                <a:cs typeface="Times New Roman" panose="02020603050405020304" pitchFamily="18" charset="0"/>
              </a:rPr>
              <a:t>  Ba  </a:t>
            </a:r>
            <a:r>
              <a:rPr lang="en-US" altLang="en-US" sz="3600" b="1" dirty="0" err="1">
                <a:solidFill>
                  <a:srgbClr val="0000FF"/>
                </a:solidFill>
                <a:latin typeface="Times New Roman" panose="02020603050405020304" pitchFamily="18" charset="0"/>
                <a:cs typeface="Times New Roman" panose="02020603050405020304" pitchFamily="18" charset="0"/>
              </a:rPr>
              <a:t>ngày</a:t>
            </a:r>
            <a:r>
              <a:rPr lang="en-US" altLang="en-US" sz="3600" b="1" dirty="0">
                <a:solidFill>
                  <a:srgbClr val="0000FF"/>
                </a:solidFill>
                <a:latin typeface="Times New Roman" panose="02020603050405020304" pitchFamily="18" charset="0"/>
                <a:cs typeface="Times New Roman" panose="02020603050405020304" pitchFamily="18" charset="0"/>
              </a:rPr>
              <a:t> 01 </a:t>
            </a:r>
            <a:r>
              <a:rPr lang="en-US" altLang="en-US" sz="3600" b="1" dirty="0" err="1">
                <a:solidFill>
                  <a:srgbClr val="0000FF"/>
                </a:solidFill>
                <a:latin typeface="Times New Roman" panose="02020603050405020304" pitchFamily="18" charset="0"/>
                <a:cs typeface="Times New Roman" panose="02020603050405020304" pitchFamily="18" charset="0"/>
              </a:rPr>
              <a:t>tháng</a:t>
            </a:r>
            <a:r>
              <a:rPr lang="en-US" altLang="en-US" sz="3600" b="1" dirty="0">
                <a:solidFill>
                  <a:srgbClr val="0000FF"/>
                </a:solidFill>
                <a:latin typeface="Times New Roman" panose="02020603050405020304" pitchFamily="18" charset="0"/>
                <a:cs typeface="Times New Roman" panose="02020603050405020304" pitchFamily="18" charset="0"/>
              </a:rPr>
              <a:t> 10 </a:t>
            </a:r>
            <a:r>
              <a:rPr lang="en-US" altLang="en-US" sz="3600" b="1" dirty="0" err="1">
                <a:solidFill>
                  <a:srgbClr val="0000FF"/>
                </a:solidFill>
                <a:latin typeface="Times New Roman" panose="02020603050405020304" pitchFamily="18" charset="0"/>
                <a:cs typeface="Times New Roman" panose="02020603050405020304" pitchFamily="18" charset="0"/>
              </a:rPr>
              <a:t>năm</a:t>
            </a:r>
            <a:r>
              <a:rPr lang="en-US" altLang="en-US" sz="3600" b="1" dirty="0">
                <a:solidFill>
                  <a:srgbClr val="0000FF"/>
                </a:solidFill>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426391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rot="391599">
            <a:off x="3962346" y="4025423"/>
            <a:ext cx="7157534" cy="646986"/>
          </a:xfrm>
          <a:prstGeom prst="roundRect">
            <a:avLst/>
          </a:prstGeom>
          <a:noFill/>
        </p:spPr>
        <p:txBody>
          <a:bodyPr wrap="square">
            <a:spAutoFit/>
          </a:bodyPr>
          <a:lstStyle/>
          <a:p>
            <a:pPr algn="ctr">
              <a:spcAft>
                <a:spcPts val="1200"/>
              </a:spcAft>
            </a:pPr>
            <a:endParaRPr lang="en-US" sz="3200" dirty="0">
              <a:solidFill>
                <a:prstClr val="black"/>
              </a:solidFill>
              <a:latin typeface="VNI-Avo" pitchFamily="2" charset="0"/>
            </a:endParaRPr>
          </a:p>
        </p:txBody>
      </p:sp>
      <p:pic>
        <p:nvPicPr>
          <p:cNvPr id="11" name="Picture 10"/>
          <p:cNvPicPr>
            <a:picLocks noChangeAspect="1"/>
          </p:cNvPicPr>
          <p:nvPr/>
        </p:nvPicPr>
        <p:blipFill>
          <a:blip r:embed="rId2" cstate="print">
            <a:clrChange>
              <a:clrFrom>
                <a:srgbClr val="FFFFFF"/>
              </a:clrFrom>
              <a:clrTo>
                <a:srgbClr val="FFFFFF">
                  <a:alpha val="0"/>
                </a:srgbClr>
              </a:clrTo>
            </a:clrChange>
          </a:blip>
          <a:stretch>
            <a:fillRect/>
          </a:stretch>
        </p:blipFill>
        <p:spPr>
          <a:xfrm>
            <a:off x="0" y="3121218"/>
            <a:ext cx="2454774" cy="280377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149"/>
            <a:ext cx="2648578" cy="1599321"/>
          </a:xfrm>
          <a:prstGeom prst="rect">
            <a:avLst/>
          </a:prstGeom>
        </p:spPr>
      </p:pic>
      <p:sp>
        <p:nvSpPr>
          <p:cNvPr id="3" name="Hộp Văn bản 2">
            <a:extLst>
              <a:ext uri="{FF2B5EF4-FFF2-40B4-BE49-F238E27FC236}">
                <a16:creationId xmlns:a16="http://schemas.microsoft.com/office/drawing/2014/main" id="{62A441CA-A525-1419-4B37-CE761938EC62}"/>
              </a:ext>
            </a:extLst>
          </p:cNvPr>
          <p:cNvSpPr txBox="1"/>
          <p:nvPr/>
        </p:nvSpPr>
        <p:spPr>
          <a:xfrm>
            <a:off x="2433918" y="261394"/>
            <a:ext cx="9985543" cy="1661993"/>
          </a:xfrm>
          <a:prstGeom prst="rect">
            <a:avLst/>
          </a:prstGeom>
          <a:noFill/>
        </p:spPr>
        <p:txBody>
          <a:bodyPr wrap="square">
            <a:spAutoFit/>
          </a:bodyPr>
          <a:lstStyle/>
          <a:p>
            <a:r>
              <a:rPr lang="nl-NL" sz="28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Thảo luận nhóm 4 và trả lời câu hỏi:</a:t>
            </a:r>
          </a:p>
          <a:p>
            <a:pPr algn="ctr"/>
            <a:r>
              <a:rPr lang="nl-NL"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Em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đồng</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tình</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hay không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đồng</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tình</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với</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những</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việc</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làm</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nào</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dưới</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đây? </a:t>
            </a:r>
            <a:r>
              <a:rPr lang="vi-VN" sz="2800" b="1" dirty="0" err="1">
                <a:solidFill>
                  <a:srgbClr val="0000FF"/>
                </a:solidFill>
                <a:effectLst/>
                <a:latin typeface="Times New Roman" panose="02020603050405020304" pitchFamily="18" charset="0"/>
                <a:ea typeface="Calibri" panose="020F0502020204030204" pitchFamily="34" charset="0"/>
                <a:cs typeface="Arial" panose="020B0604020202020204" pitchFamily="34" charset="0"/>
              </a:rPr>
              <a:t>Vì</a:t>
            </a:r>
            <a:r>
              <a:rPr lang="vi-VN" sz="2800" b="1"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 sao?</a:t>
            </a:r>
          </a:p>
          <a:p>
            <a:endParaRPr lang="vi-VN" dirty="0">
              <a:solidFill>
                <a:srgbClr val="0000FF"/>
              </a:solidFill>
            </a:endParaRPr>
          </a:p>
        </p:txBody>
      </p:sp>
      <p:pic>
        <p:nvPicPr>
          <p:cNvPr id="5" name="Hình ảnh 4">
            <a:extLst>
              <a:ext uri="{FF2B5EF4-FFF2-40B4-BE49-F238E27FC236}">
                <a16:creationId xmlns:a16="http://schemas.microsoft.com/office/drawing/2014/main" id="{CD0F1D5D-6C5E-D71F-DAC0-073EBFFB4B46}"/>
              </a:ext>
            </a:extLst>
          </p:cNvPr>
          <p:cNvPicPr>
            <a:picLocks noChangeAspect="1"/>
          </p:cNvPicPr>
          <p:nvPr/>
        </p:nvPicPr>
        <p:blipFill>
          <a:blip r:embed="rId4">
            <a:alphaModFix/>
            <a:extLst>
              <a:ext uri="{BEBA8EAE-BF5A-486C-A8C5-ECC9F3942E4B}">
                <a14:imgProps xmlns:a14="http://schemas.microsoft.com/office/drawing/2010/main">
                  <a14:imgLayer r:embed="rId5">
                    <a14:imgEffect>
                      <a14:artisticCrisscrossEtching/>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45092" y="1659470"/>
            <a:ext cx="9737226" cy="5138381"/>
          </a:xfrm>
          <a:prstGeom prst="rect">
            <a:avLst/>
          </a:prstGeom>
          <a:noFill/>
          <a:ln>
            <a:noFill/>
          </a:ln>
        </p:spPr>
      </p:pic>
    </p:spTree>
    <p:extLst>
      <p:ext uri="{BB962C8B-B14F-4D97-AF65-F5344CB8AC3E}">
        <p14:creationId xmlns:p14="http://schemas.microsoft.com/office/powerpoint/2010/main" val="131945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9D349EB8-F14E-2579-9C8D-379462B49A8E}"/>
              </a:ext>
            </a:extLst>
          </p:cNvPr>
          <p:cNvSpPr txBox="1"/>
          <p:nvPr/>
        </p:nvSpPr>
        <p:spPr>
          <a:xfrm>
            <a:off x="0" y="1547533"/>
            <a:ext cx="6817056" cy="584775"/>
          </a:xfrm>
          <a:prstGeom prst="rect">
            <a:avLst/>
          </a:prstGeom>
          <a:noFill/>
        </p:spPr>
        <p:txBody>
          <a:bodyPr wrap="square">
            <a:spAutoFit/>
          </a:bodyPr>
          <a:lstStyle/>
          <a:p>
            <a:r>
              <a:rPr lang="vi-VN"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3</a:t>
            </a:r>
            <a:r>
              <a:rPr lang="nl-NL"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8000"/>
                </a:solidFill>
                <a:effectLst/>
                <a:latin typeface="Times New Roman" panose="02020603050405020304" pitchFamily="18" charset="0"/>
                <a:ea typeface="Calibri" panose="020F0502020204030204" pitchFamily="34" charset="0"/>
                <a:cs typeface="Arial" panose="020B0604020202020204" pitchFamily="34" charset="0"/>
              </a:rPr>
              <a:t>Xử</a:t>
            </a:r>
            <a:r>
              <a:rPr lang="vi-VN"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8000"/>
                </a:solidFill>
                <a:effectLst/>
                <a:latin typeface="Times New Roman" panose="02020603050405020304" pitchFamily="18" charset="0"/>
                <a:ea typeface="Calibri" panose="020F0502020204030204" pitchFamily="34" charset="0"/>
                <a:cs typeface="Arial" panose="020B0604020202020204" pitchFamily="34" charset="0"/>
              </a:rPr>
              <a:t>lí</a:t>
            </a:r>
            <a:r>
              <a:rPr lang="vi-VN"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8000"/>
                </a:solidFill>
                <a:effectLst/>
                <a:latin typeface="Times New Roman" panose="02020603050405020304" pitchFamily="18" charset="0"/>
                <a:ea typeface="Calibri" panose="020F0502020204030204" pitchFamily="34" charset="0"/>
                <a:cs typeface="Arial" panose="020B0604020202020204" pitchFamily="34" charset="0"/>
              </a:rPr>
              <a:t>tình</a:t>
            </a:r>
            <a:r>
              <a:rPr lang="vi-VN"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r>
              <a:rPr lang="vi-VN" sz="3200" b="1" dirty="0" err="1">
                <a:solidFill>
                  <a:srgbClr val="008000"/>
                </a:solidFill>
                <a:effectLst/>
                <a:latin typeface="Times New Roman" panose="02020603050405020304" pitchFamily="18" charset="0"/>
                <a:ea typeface="Calibri" panose="020F0502020204030204" pitchFamily="34" charset="0"/>
                <a:cs typeface="Arial" panose="020B0604020202020204" pitchFamily="34" charset="0"/>
              </a:rPr>
              <a:t>huống</a:t>
            </a:r>
            <a:r>
              <a:rPr lang="nl-NL" sz="3200" b="1" dirty="0">
                <a:solidFill>
                  <a:srgbClr val="008000"/>
                </a:solidFill>
                <a:effectLst/>
                <a:latin typeface="Times New Roman" panose="02020603050405020304" pitchFamily="18" charset="0"/>
                <a:ea typeface="Calibri" panose="020F0502020204030204" pitchFamily="34" charset="0"/>
                <a:cs typeface="Arial" panose="020B0604020202020204" pitchFamily="34" charset="0"/>
              </a:rPr>
              <a:t>. </a:t>
            </a:r>
            <a:endParaRPr lang="vi-VN" sz="3200" dirty="0">
              <a:solidFill>
                <a:srgbClr val="008000"/>
              </a:solidFill>
            </a:endParaRPr>
          </a:p>
        </p:txBody>
      </p:sp>
      <p:sp>
        <p:nvSpPr>
          <p:cNvPr id="5" name="Hộp Văn bản 4">
            <a:extLst>
              <a:ext uri="{FF2B5EF4-FFF2-40B4-BE49-F238E27FC236}">
                <a16:creationId xmlns:a16="http://schemas.microsoft.com/office/drawing/2014/main" id="{59374DA0-B32C-8DC1-33AF-5041AD20C879}"/>
              </a:ext>
            </a:extLst>
          </p:cNvPr>
          <p:cNvSpPr txBox="1"/>
          <p:nvPr/>
        </p:nvSpPr>
        <p:spPr>
          <a:xfrm>
            <a:off x="0" y="2115898"/>
            <a:ext cx="7093131" cy="1815882"/>
          </a:xfrm>
          <a:prstGeom prst="rect">
            <a:avLst/>
          </a:prstGeom>
          <a:noFill/>
        </p:spPr>
        <p:txBody>
          <a:bodyPr wrap="square">
            <a:spAutoFit/>
          </a:bodyPr>
          <a:lstStyle/>
          <a:p>
            <a:pPr algn="just"/>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 Tình huống 1: Khi đến giờ đổ rác các bác lao công sẽ gõ kẻng cho mọi người xuống đổ rác.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Bạn</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nam đang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vội</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đi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đá</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bóng</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nên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bạn</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vứt</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luôn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rác</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a:t>
            </a:r>
            <a:r>
              <a:rPr lang="vi-VN" sz="2800" b="1" dirty="0" err="1">
                <a:solidFill>
                  <a:srgbClr val="0000FF"/>
                </a:solidFill>
                <a:latin typeface="Times New Roman" panose="02020603050405020304" pitchFamily="18" charset="0"/>
                <a:ea typeface="Calibri" panose="020F0502020204030204" pitchFamily="34" charset="0"/>
                <a:cs typeface="Arial" panose="020B0604020202020204" pitchFamily="34" charset="0"/>
              </a:rPr>
              <a:t>xuống</a:t>
            </a:r>
            <a:r>
              <a:rPr lang="vi-VN" sz="2800" b="1" dirty="0">
                <a:solidFill>
                  <a:srgbClr val="0000FF"/>
                </a:solidFill>
                <a:latin typeface="Times New Roman" panose="02020603050405020304" pitchFamily="18" charset="0"/>
                <a:ea typeface="Calibri" panose="020F0502020204030204" pitchFamily="34" charset="0"/>
                <a:cs typeface="Arial" panose="020B0604020202020204" pitchFamily="34" charset="0"/>
              </a:rPr>
              <a:t> sân.</a:t>
            </a:r>
          </a:p>
        </p:txBody>
      </p:sp>
      <p:pic>
        <p:nvPicPr>
          <p:cNvPr id="6" name="Hình ảnh 5">
            <a:extLst>
              <a:ext uri="{FF2B5EF4-FFF2-40B4-BE49-F238E27FC236}">
                <a16:creationId xmlns:a16="http://schemas.microsoft.com/office/drawing/2014/main" id="{BD6F64E4-2C79-AEE4-CBD4-E939368AC01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093130" y="2588777"/>
            <a:ext cx="5098869" cy="4269223"/>
          </a:xfrm>
          <a:prstGeom prst="rect">
            <a:avLst/>
          </a:prstGeom>
          <a:noFill/>
          <a:ln>
            <a:noFill/>
          </a:ln>
        </p:spPr>
      </p:pic>
      <p:sp>
        <p:nvSpPr>
          <p:cNvPr id="7" name="TextBox 6"/>
          <p:cNvSpPr txBox="1"/>
          <p:nvPr/>
        </p:nvSpPr>
        <p:spPr>
          <a:xfrm>
            <a:off x="0" y="4023360"/>
            <a:ext cx="7053943" cy="2677656"/>
          </a:xfrm>
          <a:prstGeom prst="rect">
            <a:avLst/>
          </a:prstGeom>
          <a:noFill/>
        </p:spPr>
        <p:txBody>
          <a:bodyPr wrap="square" rtlCol="0">
            <a:spAutoFit/>
          </a:bodyPr>
          <a:lstStyle/>
          <a:p>
            <a:pPr algn="just"/>
            <a:r>
              <a:rPr lang="vi-VN" sz="2800" b="1" dirty="0">
                <a:solidFill>
                  <a:srgbClr val="008000"/>
                </a:solidFill>
                <a:latin typeface="Times New Roman" panose="02020603050405020304" pitchFamily="18" charset="0"/>
                <a:cs typeface="Times New Roman" panose="02020603050405020304" pitchFamily="18" charset="0"/>
              </a:rPr>
              <a:t>   * Bạn học sinh nam không nên vứt rác bừa bãi như vậy. Em </a:t>
            </a:r>
            <a:r>
              <a:rPr lang="en-US" sz="2800" b="1" dirty="0" err="1">
                <a:solidFill>
                  <a:srgbClr val="008000"/>
                </a:solidFill>
                <a:latin typeface="Times New Roman" panose="02020603050405020304" pitchFamily="18" charset="0"/>
                <a:cs typeface="Times New Roman" panose="02020603050405020304" pitchFamily="18" charset="0"/>
              </a:rPr>
              <a:t>có</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thể</a:t>
            </a:r>
            <a:r>
              <a:rPr lang="vi-VN" sz="2800" b="1" dirty="0">
                <a:solidFill>
                  <a:srgbClr val="008000"/>
                </a:solidFill>
                <a:latin typeface="Times New Roman" panose="02020603050405020304" pitchFamily="18" charset="0"/>
                <a:cs typeface="Times New Roman" panose="02020603050405020304" pitchFamily="18" charset="0"/>
              </a:rPr>
              <a:t> nhắc nhở bạn không nên ứng xử như vậy, bạn nên quay lại nhặt rác bỏ vào thùng và xin lỗi bác lao công. Hành động đó vừa làm mất vệ sinh môi trường, vừa làm bác lao công rất buồn.</a:t>
            </a:r>
            <a:endParaRPr lang="vi-VN" sz="2800" dirty="0">
              <a:solidFill>
                <a:srgbClr val="008000"/>
              </a:solidFill>
            </a:endParaRPr>
          </a:p>
        </p:txBody>
      </p:sp>
      <p:sp>
        <p:nvSpPr>
          <p:cNvPr id="9" name="TextBox 8"/>
          <p:cNvSpPr txBox="1">
            <a:spLocks noChangeArrowheads="1"/>
          </p:cNvSpPr>
          <p:nvPr/>
        </p:nvSpPr>
        <p:spPr bwMode="auto">
          <a:xfrm>
            <a:off x="0" y="500042"/>
            <a:ext cx="12192000" cy="430887"/>
          </a:xfrm>
          <a:prstGeom prst="rect">
            <a:avLst/>
          </a:prstGeom>
          <a:noFill/>
          <a:ln w="9525">
            <a:noFill/>
            <a:miter lim="800000"/>
            <a:headEnd/>
            <a:tailEnd/>
          </a:ln>
        </p:spPr>
        <p:txBody>
          <a:bodyPr lIns="0" tIns="0" rIns="0" bIns="0">
            <a:spAutoFit/>
          </a:bodyPr>
          <a:lstStyle/>
          <a:p>
            <a:pPr algn="ctr" defTabSz="913244" eaLnBrk="1" hangingPunct="1"/>
            <a:r>
              <a:rPr lang="en-US" altLang="en-US" sz="2800" b="1" u="sng" dirty="0" err="1">
                <a:latin typeface="Times New Roman" panose="02020603050405020304" pitchFamily="18" charset="0"/>
                <a:cs typeface="Times New Roman" panose="02020603050405020304" pitchFamily="18" charset="0"/>
              </a:rPr>
              <a:t>Tự</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nhiên</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và</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xã</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hội</a:t>
            </a:r>
            <a:endParaRPr lang="en-US" altLang="en-US" sz="2800" b="1" u="sng"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0" y="1053175"/>
            <a:ext cx="12192000" cy="523220"/>
          </a:xfrm>
          <a:prstGeom prst="rect">
            <a:avLst/>
          </a:prstGeom>
          <a:noFill/>
        </p:spPr>
        <p:txBody>
          <a:bodyPr wrap="square" rtlCol="0">
            <a:spAutoFit/>
          </a:bodyPr>
          <a:lstStyle/>
          <a:p>
            <a:pPr algn="ctr"/>
            <a:r>
              <a:rPr lang="en-US" sz="2800" b="1" dirty="0" err="1">
                <a:solidFill>
                  <a:srgbClr val="FF3300"/>
                </a:solidFill>
                <a:latin typeface="Times New Roman" panose="02020603050405020304" pitchFamily="18" charset="0"/>
                <a:cs typeface="Times New Roman" panose="02020603050405020304" pitchFamily="18" charset="0"/>
              </a:rPr>
              <a:t>Vệ</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sinh</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xung</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quanh</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nhà</a:t>
            </a:r>
            <a:r>
              <a:rPr lang="en-US" sz="2800" b="1" dirty="0">
                <a:solidFill>
                  <a:srgbClr val="FF3300"/>
                </a:solidFill>
                <a:latin typeface="Times New Roman" panose="02020603050405020304" pitchFamily="18" charset="0"/>
                <a:cs typeface="Times New Roman" panose="02020603050405020304" pitchFamily="18" charset="0"/>
              </a:rPr>
              <a:t>(T2).</a:t>
            </a:r>
            <a:endParaRPr lang="vi-VN" sz="2800" b="1" dirty="0">
              <a:solidFill>
                <a:srgbClr val="FF3300"/>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0" y="0"/>
            <a:ext cx="12192000" cy="553998"/>
          </a:xfrm>
          <a:prstGeom prst="rect">
            <a:avLst/>
          </a:prstGeom>
          <a:noFill/>
          <a:ln w="9525">
            <a:noFill/>
            <a:miter lim="800000"/>
            <a:headEnd/>
            <a:tailEnd/>
          </a:ln>
        </p:spPr>
        <p:txBody>
          <a:bodyPr lIns="0" tIns="0" rIns="0" bIns="0">
            <a:spAutoFit/>
          </a:bodyPr>
          <a:lstStyle/>
          <a:p>
            <a:pPr algn="ctr" defTabSz="913244" eaLnBrk="1" hangingPunct="1"/>
            <a:r>
              <a:rPr lang="en-US" altLang="en-US" sz="3600" b="1" dirty="0" err="1">
                <a:solidFill>
                  <a:srgbClr val="0000FF"/>
                </a:solidFill>
                <a:latin typeface="Times New Roman" panose="02020603050405020304" pitchFamily="18" charset="0"/>
                <a:cs typeface="Times New Roman" panose="02020603050405020304" pitchFamily="18" charset="0"/>
              </a:rPr>
              <a:t>Thứ</a:t>
            </a:r>
            <a:r>
              <a:rPr lang="en-US" altLang="en-US" sz="3600" b="1" dirty="0">
                <a:solidFill>
                  <a:srgbClr val="0000FF"/>
                </a:solidFill>
                <a:latin typeface="Times New Roman" panose="02020603050405020304" pitchFamily="18" charset="0"/>
                <a:cs typeface="Times New Roman" panose="02020603050405020304" pitchFamily="18" charset="0"/>
              </a:rPr>
              <a:t>  Ba  </a:t>
            </a:r>
            <a:r>
              <a:rPr lang="en-US" altLang="en-US" sz="3600" b="1" dirty="0" err="1">
                <a:solidFill>
                  <a:srgbClr val="0000FF"/>
                </a:solidFill>
                <a:latin typeface="Times New Roman" panose="02020603050405020304" pitchFamily="18" charset="0"/>
                <a:cs typeface="Times New Roman" panose="02020603050405020304" pitchFamily="18" charset="0"/>
              </a:rPr>
              <a:t>ngày</a:t>
            </a:r>
            <a:r>
              <a:rPr lang="en-US" altLang="en-US" sz="3600" b="1" dirty="0">
                <a:solidFill>
                  <a:srgbClr val="0000FF"/>
                </a:solidFill>
                <a:latin typeface="Times New Roman" panose="02020603050405020304" pitchFamily="18" charset="0"/>
                <a:cs typeface="Times New Roman" panose="02020603050405020304" pitchFamily="18" charset="0"/>
              </a:rPr>
              <a:t> 01 </a:t>
            </a:r>
            <a:r>
              <a:rPr lang="en-US" altLang="en-US" sz="3600" b="1" dirty="0" err="1">
                <a:solidFill>
                  <a:srgbClr val="0000FF"/>
                </a:solidFill>
                <a:latin typeface="Times New Roman" panose="02020603050405020304" pitchFamily="18" charset="0"/>
                <a:cs typeface="Times New Roman" panose="02020603050405020304" pitchFamily="18" charset="0"/>
              </a:rPr>
              <a:t>tháng</a:t>
            </a:r>
            <a:r>
              <a:rPr lang="en-US" altLang="en-US" sz="3600" b="1" dirty="0">
                <a:solidFill>
                  <a:srgbClr val="0000FF"/>
                </a:solidFill>
                <a:latin typeface="Times New Roman" panose="02020603050405020304" pitchFamily="18" charset="0"/>
                <a:cs typeface="Times New Roman" panose="02020603050405020304" pitchFamily="18" charset="0"/>
              </a:rPr>
              <a:t> 10 </a:t>
            </a:r>
            <a:r>
              <a:rPr lang="en-US" altLang="en-US" sz="3600" b="1" dirty="0" err="1">
                <a:solidFill>
                  <a:srgbClr val="0000FF"/>
                </a:solidFill>
                <a:latin typeface="Times New Roman" panose="02020603050405020304" pitchFamily="18" charset="0"/>
                <a:cs typeface="Times New Roman" panose="02020603050405020304" pitchFamily="18" charset="0"/>
              </a:rPr>
              <a:t>năm</a:t>
            </a:r>
            <a:r>
              <a:rPr lang="en-US" altLang="en-US" sz="3600" b="1" dirty="0">
                <a:solidFill>
                  <a:srgbClr val="0000FF"/>
                </a:solidFill>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39435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589</Words>
  <Application>Microsoft Office PowerPoint</Application>
  <PresentationFormat>Widescreen</PresentationFormat>
  <Paragraphs>56</Paragraphs>
  <Slides>13</Slides>
  <Notes>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等线</vt:lpstr>
      <vt:lpstr>#9Slide02 Noi dung dai</vt:lpstr>
      <vt:lpstr>Arial</vt:lpstr>
      <vt:lpstr>Calibri</vt:lpstr>
      <vt:lpstr>Calibri Light</vt:lpstr>
      <vt:lpstr>iCiel Cadena</vt:lpstr>
      <vt:lpstr>Josefin Sans Bold</vt:lpstr>
      <vt:lpstr>Times New Roman</vt:lpstr>
      <vt:lpstr>VNI-Avo</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le100671@gmail.com</cp:lastModifiedBy>
  <cp:revision>11</cp:revision>
  <dcterms:created xsi:type="dcterms:W3CDTF">2023-09-20T07:48:18Z</dcterms:created>
  <dcterms:modified xsi:type="dcterms:W3CDTF">2024-11-14T08:38:51Z</dcterms:modified>
</cp:coreProperties>
</file>