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58" r:id="rId3"/>
  </p:sldMasterIdLst>
  <p:notesMasterIdLst>
    <p:notesMasterId r:id="rId34"/>
  </p:notesMasterIdLst>
  <p:sldIdLst>
    <p:sldId id="372" r:id="rId4"/>
    <p:sldId id="260" r:id="rId5"/>
    <p:sldId id="368" r:id="rId6"/>
    <p:sldId id="354" r:id="rId7"/>
    <p:sldId id="397" r:id="rId8"/>
    <p:sldId id="267" r:id="rId9"/>
    <p:sldId id="398" r:id="rId10"/>
    <p:sldId id="382" r:id="rId11"/>
    <p:sldId id="384" r:id="rId12"/>
    <p:sldId id="399" r:id="rId13"/>
    <p:sldId id="400" r:id="rId14"/>
    <p:sldId id="402" r:id="rId15"/>
    <p:sldId id="403" r:id="rId16"/>
    <p:sldId id="387" r:id="rId17"/>
    <p:sldId id="273" r:id="rId18"/>
    <p:sldId id="274" r:id="rId19"/>
    <p:sldId id="275" r:id="rId20"/>
    <p:sldId id="392" r:id="rId21"/>
    <p:sldId id="390" r:id="rId22"/>
    <p:sldId id="280" r:id="rId23"/>
    <p:sldId id="375" r:id="rId24"/>
    <p:sldId id="360" r:id="rId25"/>
    <p:sldId id="361" r:id="rId26"/>
    <p:sldId id="362" r:id="rId27"/>
    <p:sldId id="363" r:id="rId28"/>
    <p:sldId id="364" r:id="rId29"/>
    <p:sldId id="365" r:id="rId30"/>
    <p:sldId id="395" r:id="rId31"/>
    <p:sldId id="394" r:id="rId32"/>
    <p:sldId id="35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27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C51BF-8D59-4426-AAF8-FAC53E981FF1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AC318-E60E-4678-B87A-04F871717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2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AC318-E60E-4678-B87A-04F871717D5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373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AC318-E60E-4678-B87A-04F871717D5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5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7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39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91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76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43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25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11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24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77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89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9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0100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40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47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65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815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7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41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0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34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66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92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35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33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433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33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03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0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8423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8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456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070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7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46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77605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67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F98B802-A3BE-995A-F85F-AFF22C1A2D1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00" y="8654902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702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F98B802-A3BE-995A-F85F-AFF22C1A2D1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00" y="8654902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779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3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11" Type="http://schemas.openxmlformats.org/officeDocument/2006/relationships/slide" Target="slide26.xml"/><Relationship Id="rId5" Type="http://schemas.microsoft.com/office/2007/relationships/hdphoto" Target="../media/hdphoto1.wdp"/><Relationship Id="rId10" Type="http://schemas.openxmlformats.org/officeDocument/2006/relationships/slide" Target="slide25.xml"/><Relationship Id="rId4" Type="http://schemas.openxmlformats.org/officeDocument/2006/relationships/image" Target="../media/image43.png"/><Relationship Id="rId9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4.png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6.jpeg"/><Relationship Id="rId12" Type="http://schemas.openxmlformats.org/officeDocument/2006/relationships/slide" Target="slide2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11" Type="http://schemas.openxmlformats.org/officeDocument/2006/relationships/slide" Target="slide26.xml"/><Relationship Id="rId5" Type="http://schemas.microsoft.com/office/2007/relationships/hdphoto" Target="../media/hdphoto1.wdp"/><Relationship Id="rId10" Type="http://schemas.openxmlformats.org/officeDocument/2006/relationships/slide" Target="slide25.xml"/><Relationship Id="rId4" Type="http://schemas.openxmlformats.org/officeDocument/2006/relationships/image" Target="../media/image43.png"/><Relationship Id="rId9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47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47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47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11" Type="http://schemas.openxmlformats.org/officeDocument/2006/relationships/image" Target="../media/image47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147320" y="170180"/>
            <a:ext cx="12339320" cy="7452360"/>
            <a:chOff x="135" y="-334"/>
            <a:chExt cx="19432" cy="11736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135" y="-334"/>
              <a:ext cx="19432" cy="11736"/>
              <a:chOff x="697" y="-10"/>
              <a:chExt cx="18831" cy="11380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7698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7" y="-1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69" y="8735"/>
                <a:ext cx="1016" cy="1016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8813"/>
                <a:ext cx="2698" cy="1292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1" y="4384350"/>
            <a:ext cx="2208280" cy="2568299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657" y="4186060"/>
            <a:ext cx="2593117" cy="2590592"/>
          </a:xfrm>
          <a:prstGeom prst="rect">
            <a:avLst/>
          </a:prstGeom>
        </p:spPr>
      </p:pic>
      <p:sp>
        <p:nvSpPr>
          <p:cNvPr id="16" name="Title 5"/>
          <p:cNvSpPr txBox="1">
            <a:spLocks/>
          </p:cNvSpPr>
          <p:nvPr/>
        </p:nvSpPr>
        <p:spPr>
          <a:xfrm>
            <a:off x="464234" y="545590"/>
            <a:ext cx="10965766" cy="258288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vi-VN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64234" y="1615512"/>
            <a:ext cx="10965766" cy="198835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LỚP 5A4</a:t>
            </a:r>
          </a:p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Kính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chào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quý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thầy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cô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2402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589637" y="1832114"/>
            <a:ext cx="11261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u="sng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1: Tìm hiểu một số cuộc đấu tranh tiêu biểu trong thời kì Bắc thuộc</a:t>
            </a:r>
            <a:r>
              <a:rPr lang="nl-NL" sz="3200" b="1" i="1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405505" y="77788"/>
            <a:ext cx="11159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13 tháng 11 năm 2024</a:t>
            </a:r>
          </a:p>
          <a:p>
            <a:pPr algn="ctr"/>
            <a:r>
              <a:rPr lang="nl-NL" sz="3200" b="1" u="sng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 sử và Địa lí</a:t>
            </a:r>
            <a:endParaRPr lang="nl-NL" sz="4400" b="1" u="sng" dirty="0" smtClean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811010" y="1342257"/>
            <a:ext cx="1115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8:</a:t>
            </a:r>
            <a:r>
              <a:rPr lang="nl-NL" sz="3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Đấu tranh giành độc lập thời kì Bắc thuộc (Tiết 1)</a:t>
            </a:r>
            <a:endParaRPr lang="en-US" sz="3200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589637" y="2824148"/>
            <a:ext cx="1126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Nguyên nhân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465063" y="4500920"/>
            <a:ext cx="11261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=&gt; </a:t>
            </a:r>
            <a:r>
              <a:rPr lang="nl-NL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 các chính sách cai trị của chính quyền đô hộ phong kiến phương Bắc làm cho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của nhân dân vô cùng cực khổ</a:t>
            </a:r>
            <a:r>
              <a:rPr lang="nl-NL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0503" y="3300591"/>
            <a:ext cx="10902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 </a:t>
            </a:r>
            <a:r>
              <a:rPr lang="nl-NL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 nhân dân ta phải đứng lên đấu tranh giành độc lập </a:t>
            </a:r>
            <a:r>
              <a:rPr lang="nl-NL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589637" y="1832114"/>
            <a:ext cx="11261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u="sng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1: Tìm hiểu một số cuộc đấu tranh tiêu biểu trong thời kì Bắc thuộc</a:t>
            </a:r>
            <a:r>
              <a:rPr lang="nl-NL" sz="3200" b="1" i="1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405505" y="77788"/>
            <a:ext cx="11159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13 tháng 11 năm 2024</a:t>
            </a:r>
          </a:p>
          <a:p>
            <a:pPr algn="ctr"/>
            <a:r>
              <a:rPr lang="nl-NL" sz="3200" b="1" u="sng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 sử và Địa lí</a:t>
            </a:r>
            <a:endParaRPr lang="nl-NL" sz="4400" b="1" u="sng" dirty="0" smtClean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811010" y="1342257"/>
            <a:ext cx="1115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8:</a:t>
            </a:r>
            <a:r>
              <a:rPr lang="nl-NL" sz="3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Đấu tranh giành độc lập thời kì Bắc thuộc (Tiết 1)</a:t>
            </a:r>
            <a:endParaRPr lang="en-US" sz="3200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589637" y="2824148"/>
            <a:ext cx="1126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Nguyên nhân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637" y="3300591"/>
            <a:ext cx="106133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cuộc đấu tranh tiêu biểu trong thời kì Bắc thuộc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77" b="-92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589637" y="1832114"/>
            <a:ext cx="11261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u="sng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1: Tìm hiểu một số cuộc đấu tranh tiêu biểu trong thời kì Bắc thuộc</a:t>
            </a:r>
            <a:r>
              <a:rPr lang="nl-NL" sz="3200" b="1" i="1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405505" y="77788"/>
            <a:ext cx="11159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13 tháng 11 năm 2024</a:t>
            </a:r>
          </a:p>
          <a:p>
            <a:pPr algn="ctr"/>
            <a:r>
              <a:rPr lang="nl-NL" sz="3200" b="1" u="sng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 sử và Địa lí</a:t>
            </a:r>
            <a:endParaRPr lang="nl-NL" sz="4400" b="1" u="sng" dirty="0" smtClean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811010" y="1100420"/>
            <a:ext cx="1115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8:</a:t>
            </a:r>
            <a:r>
              <a:rPr lang="nl-NL" sz="3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Đấu tranh giành độc lập thời kì Bắc thuộc (Tiết 1)</a:t>
            </a:r>
            <a:endParaRPr lang="en-US" sz="3200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589637" y="2824148"/>
            <a:ext cx="1126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Nguyên nhân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637" y="3300591"/>
            <a:ext cx="106133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cuộc đấu tranh tiêu biểu trong thời kì Bắc thuộc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7ABB9D-56EE-306F-875B-255A6A821FCA}"/>
              </a:ext>
            </a:extLst>
          </p:cNvPr>
          <p:cNvSpPr/>
          <p:nvPr/>
        </p:nvSpPr>
        <p:spPr>
          <a:xfrm>
            <a:off x="684221" y="4011297"/>
            <a:ext cx="10424160" cy="25283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8: </a:t>
            </a:r>
            <a:endParaRPr lang="en-GB" sz="2800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SGK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36,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mốc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GB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Đồng hồ đếm ngược 3 phút có nhạc nền nhẹ nhà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6125" y="6027694"/>
            <a:ext cx="1285875" cy="8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0" mute="1">
                <p:cTn id="3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8" grpId="0"/>
      <p:bldP spid="5" grpId="0"/>
      <p:bldP spid="6" grpId="0"/>
      <p:bldP spid="8" grpId="0"/>
      <p:bldP spid="10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76249" y="1581150"/>
            <a:ext cx="11134725" cy="3800475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86AFAF-886E-591E-4F55-FE5AB3FEAB6A}"/>
              </a:ext>
            </a:extLst>
          </p:cNvPr>
          <p:cNvSpPr txBox="1"/>
          <p:nvPr/>
        </p:nvSpPr>
        <p:spPr>
          <a:xfrm>
            <a:off x="1638300" y="1000125"/>
            <a:ext cx="9191625" cy="2400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62B2B-B3E5-A84F-096C-5EFD9D0FF1DB}"/>
              </a:ext>
            </a:extLst>
          </p:cNvPr>
          <p:cNvSpPr txBox="1"/>
          <p:nvPr/>
        </p:nvSpPr>
        <p:spPr>
          <a:xfrm>
            <a:off x="1152525" y="2190750"/>
            <a:ext cx="97631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dân ta liên tục đứng lên đấu tranh giành độc lập thể hiện tinh thần yêu nước, chống giặc ngoại xâm, ý chí tự chủ và tinh thần dân tộc của nhân dân ta.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0678"/>
            <a:ext cx="11577711" cy="5416060"/>
          </a:xfrm>
          <a:prstGeom prst="rect">
            <a:avLst/>
          </a:prstGeom>
        </p:spPr>
      </p:pic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144AB813-816F-E50E-ABFA-4A54635E5B40}"/>
              </a:ext>
            </a:extLst>
          </p:cNvPr>
          <p:cNvSpPr/>
          <p:nvPr/>
        </p:nvSpPr>
        <p:spPr>
          <a:xfrm>
            <a:off x="1590674" y="5895975"/>
            <a:ext cx="6456045" cy="742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Khởi nghĩa </a:t>
            </a:r>
            <a:r>
              <a:rPr lang="en-GB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GB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GB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(930 – 931)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8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38174" y="228601"/>
            <a:ext cx="11134725" cy="108584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8362B2B-B3E5-A84F-096C-5EFD9D0FF1DB}"/>
              </a:ext>
            </a:extLst>
          </p:cNvPr>
          <p:cNvSpPr txBox="1"/>
          <p:nvPr/>
        </p:nvSpPr>
        <p:spPr>
          <a:xfrm>
            <a:off x="1438275" y="485775"/>
            <a:ext cx="976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cuộc đấu tranh tiêu biểu trong thời kì Bắc thuộc: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Khởi Nghĩa Hai Bà Trưng: Nguyên nhân, diễn biến, và ý nghĩa">
            <a:extLst>
              <a:ext uri="{FF2B5EF4-FFF2-40B4-BE49-F238E27FC236}">
                <a16:creationId xmlns:a16="http://schemas.microsoft.com/office/drawing/2014/main" id="{ABA90C51-DB7B-13E1-9600-FEDF1DF9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527505"/>
            <a:ext cx="5710238" cy="42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AB813-816F-E50E-ABFA-4A54635E5B40}"/>
              </a:ext>
            </a:extLst>
          </p:cNvPr>
          <p:cNvSpPr/>
          <p:nvPr/>
        </p:nvSpPr>
        <p:spPr>
          <a:xfrm>
            <a:off x="1590675" y="5895975"/>
            <a:ext cx="3962400" cy="742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Khởi nghĩa Hai Bà Trưng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176. Khởi nghĩa Bà Triệu và những giá trị lịch sử trường tồn – Lược Sử Tộc  Việt">
            <a:extLst>
              <a:ext uri="{FF2B5EF4-FFF2-40B4-BE49-F238E27FC236}">
                <a16:creationId xmlns:a16="http://schemas.microsoft.com/office/drawing/2014/main" id="{C1E48A3C-94AD-DA56-5B66-E4413E54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49" y="1571624"/>
            <a:ext cx="5400676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C531F2-D7F8-790A-6852-0D643A762B33}"/>
              </a:ext>
            </a:extLst>
          </p:cNvPr>
          <p:cNvSpPr/>
          <p:nvPr/>
        </p:nvSpPr>
        <p:spPr>
          <a:xfrm>
            <a:off x="7191375" y="5886450"/>
            <a:ext cx="3962400" cy="742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Khởi nghĩa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9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38174" y="228601"/>
            <a:ext cx="11134725" cy="108584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8362B2B-B3E5-A84F-096C-5EFD9D0FF1DB}"/>
              </a:ext>
            </a:extLst>
          </p:cNvPr>
          <p:cNvSpPr txBox="1"/>
          <p:nvPr/>
        </p:nvSpPr>
        <p:spPr>
          <a:xfrm>
            <a:off x="1438275" y="485775"/>
            <a:ext cx="976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số cuộc đấu tranh tiêu biểu trong thời kì Bắc thuộc: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Khởi nghĩa Lý Bí (542 - 544)">
            <a:extLst>
              <a:ext uri="{FF2B5EF4-FFF2-40B4-BE49-F238E27FC236}">
                <a16:creationId xmlns:a16="http://schemas.microsoft.com/office/drawing/2014/main" id="{8FAD91F9-7AA9-1A04-43C5-E610E9636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557338"/>
            <a:ext cx="5889304" cy="38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10A31D-0E4F-04E0-FA26-48689BC37354}"/>
              </a:ext>
            </a:extLst>
          </p:cNvPr>
          <p:cNvSpPr/>
          <p:nvPr/>
        </p:nvSpPr>
        <p:spPr>
          <a:xfrm>
            <a:off x="1428750" y="5534025"/>
            <a:ext cx="3962400" cy="742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Khởi nghĩa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Lý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Khởi nghĩa Phùng Hưng: Nguyên nhân, kết quả và ý nghĩa?">
            <a:extLst>
              <a:ext uri="{FF2B5EF4-FFF2-40B4-BE49-F238E27FC236}">
                <a16:creationId xmlns:a16="http://schemas.microsoft.com/office/drawing/2014/main" id="{C79CFA1B-4F6B-FE06-7853-7AAD39BD5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49" y="1581150"/>
            <a:ext cx="561022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798F3C-6097-35C2-1F92-423F0300CE41}"/>
              </a:ext>
            </a:extLst>
          </p:cNvPr>
          <p:cNvSpPr/>
          <p:nvPr/>
        </p:nvSpPr>
        <p:spPr>
          <a:xfrm>
            <a:off x="7048500" y="5543550"/>
            <a:ext cx="3962400" cy="742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Khởi nghĩa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38174" y="228601"/>
            <a:ext cx="11134725" cy="108584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8362B2B-B3E5-A84F-096C-5EFD9D0FF1DB}"/>
              </a:ext>
            </a:extLst>
          </p:cNvPr>
          <p:cNvSpPr txBox="1"/>
          <p:nvPr/>
        </p:nvSpPr>
        <p:spPr>
          <a:xfrm>
            <a:off x="1438275" y="485775"/>
            <a:ext cx="976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số cuộc đấu tranh tiêu biểu trong thời kì Bắc thuộc: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Ngô Quyền và kinh đô Cổ Loa - HOÀNG THÀNH THĂNG LONG">
            <a:extLst>
              <a:ext uri="{FF2B5EF4-FFF2-40B4-BE49-F238E27FC236}">
                <a16:creationId xmlns:a16="http://schemas.microsoft.com/office/drawing/2014/main" id="{40A99CB3-8C42-DE0B-5A53-956B215D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65" y="1521459"/>
            <a:ext cx="533661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2F08D5-FFD2-7844-1BAB-7ECA57151BC9}"/>
              </a:ext>
            </a:extLst>
          </p:cNvPr>
          <p:cNvSpPr/>
          <p:nvPr/>
        </p:nvSpPr>
        <p:spPr>
          <a:xfrm>
            <a:off x="1258570" y="5384800"/>
            <a:ext cx="3962400" cy="742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Khởi nghĩa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Mai Thúc Loan : Nhà Đường phải cử 10 vạn quân sang đánh mới khuất phục nổi  'Vua Đen' nước Việt">
            <a:extLst>
              <a:ext uri="{FF2B5EF4-FFF2-40B4-BE49-F238E27FC236}">
                <a16:creationId xmlns:a16="http://schemas.microsoft.com/office/drawing/2014/main" id="{0B711B68-6A54-F4E2-EBCD-B1432CBBB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760" y="1532890"/>
            <a:ext cx="596392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7F4150-0930-E173-42E2-B88F98F3FDC6}"/>
              </a:ext>
            </a:extLst>
          </p:cNvPr>
          <p:cNvSpPr/>
          <p:nvPr/>
        </p:nvSpPr>
        <p:spPr>
          <a:xfrm>
            <a:off x="6616065" y="5595620"/>
            <a:ext cx="3962400" cy="742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Khởi nghĩa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62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2905" y="1721450"/>
            <a:ext cx="10607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2400" b="1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GB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2905" y="1305952"/>
            <a:ext cx="10607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algn="ctr"/>
            <a:endParaRPr lang="en-GB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267284" y="3672623"/>
            <a:ext cx="11422967" cy="1582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31052" y="5562309"/>
            <a:ext cx="1062111" cy="7455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40 - 43</a:t>
            </a:r>
            <a:endParaRPr lang="en-GB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7808699" y="80472"/>
            <a:ext cx="1223868" cy="14159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8794" y="276958"/>
            <a:ext cx="2124222" cy="844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46088" y="276958"/>
            <a:ext cx="2124222" cy="844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23381" y="230318"/>
            <a:ext cx="2436058" cy="844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973" y="96714"/>
            <a:ext cx="2485301" cy="12045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4782" y="5562309"/>
            <a:ext cx="1062111" cy="7455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248</a:t>
            </a:r>
            <a:endParaRPr lang="en-GB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10444086" y="5562309"/>
            <a:ext cx="1062111" cy="7455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938</a:t>
            </a:r>
            <a:endParaRPr lang="en-GB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5308794" y="5525676"/>
            <a:ext cx="1419661" cy="7455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542 - 602</a:t>
            </a:r>
            <a:endParaRPr lang="en-GB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7946779" y="5525676"/>
            <a:ext cx="1223889" cy="7455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713- 722</a:t>
            </a:r>
            <a:endParaRPr lang="en-GB" sz="2000" b="1" dirty="0"/>
          </a:p>
        </p:txBody>
      </p:sp>
      <p:sp>
        <p:nvSpPr>
          <p:cNvPr id="17" name="Oval 16"/>
          <p:cNvSpPr/>
          <p:nvPr/>
        </p:nvSpPr>
        <p:spPr>
          <a:xfrm>
            <a:off x="890368" y="3285907"/>
            <a:ext cx="45719" cy="99880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960022" y="3371632"/>
            <a:ext cx="45719" cy="8686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312961" y="3421456"/>
            <a:ext cx="50411" cy="81885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602391" y="3285907"/>
            <a:ext cx="45719" cy="99880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10244760" y="3236089"/>
            <a:ext cx="45719" cy="10486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01029 -0.1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8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61381 0.26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90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7891 -0.190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-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30469 0.323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8307 -0.185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-92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08711 0.3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7461 -0.171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-858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2409 0.317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04349 -0.179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-89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75989 0.2740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95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green and yellow text&#10;&#10;Description automatically generated">
            <a:extLst>
              <a:ext uri="{FF2B5EF4-FFF2-40B4-BE49-F238E27FC236}">
                <a16:creationId xmlns:a16="http://schemas.microsoft.com/office/drawing/2014/main" id="{82E49CCA-4AF6-01E2-C5FC-C306510394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227018"/>
            <a:ext cx="4845540" cy="408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Terminator 28"/>
          <p:cNvSpPr/>
          <p:nvPr/>
        </p:nvSpPr>
        <p:spPr>
          <a:xfrm>
            <a:off x="228599" y="5382452"/>
            <a:ext cx="7739743" cy="1284464"/>
          </a:xfrm>
          <a:prstGeom prst="flowChartTerminator">
            <a:avLst/>
          </a:prstGeom>
          <a:solidFill>
            <a:srgbClr val="BCC60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Đ1"/>
          <p:cNvSpPr/>
          <p:nvPr/>
        </p:nvSpPr>
        <p:spPr>
          <a:xfrm>
            <a:off x="2256369" y="5573536"/>
            <a:ext cx="902296" cy="902296"/>
          </a:xfrm>
          <a:prstGeom prst="ellipse">
            <a:avLst/>
          </a:prstGeom>
          <a:solidFill>
            <a:srgbClr val="DB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1</a:t>
            </a:r>
            <a:endParaRPr lang="en-US" sz="6000" b="1" dirty="0"/>
          </a:p>
        </p:txBody>
      </p:sp>
      <p:sp>
        <p:nvSpPr>
          <p:cNvPr id="25" name="Đ2"/>
          <p:cNvSpPr/>
          <p:nvPr/>
        </p:nvSpPr>
        <p:spPr>
          <a:xfrm>
            <a:off x="3716256" y="5573536"/>
            <a:ext cx="902296" cy="902296"/>
          </a:xfrm>
          <a:prstGeom prst="ellipse">
            <a:avLst/>
          </a:prstGeom>
          <a:solidFill>
            <a:srgbClr val="D336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6" name="Đ3"/>
          <p:cNvSpPr/>
          <p:nvPr/>
        </p:nvSpPr>
        <p:spPr>
          <a:xfrm>
            <a:off x="4996194" y="5573537"/>
            <a:ext cx="902295" cy="902295"/>
          </a:xfrm>
          <a:prstGeom prst="ellipse">
            <a:avLst/>
          </a:prstGeom>
          <a:solidFill>
            <a:srgbClr val="DB89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7" name="Đ4"/>
          <p:cNvSpPr/>
          <p:nvPr/>
        </p:nvSpPr>
        <p:spPr>
          <a:xfrm>
            <a:off x="6276131" y="5578669"/>
            <a:ext cx="897163" cy="897163"/>
          </a:xfrm>
          <a:prstGeom prst="ellipse">
            <a:avLst/>
          </a:prstGeom>
          <a:solidFill>
            <a:srgbClr val="00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37226" y="9304375"/>
            <a:ext cx="224879" cy="230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Chính Xác Đánh Dấu Màu Xanh Lá Cây - Ảnh miễn phí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06" l="0" r="97662">
                        <a14:foregroundMark x1="13205" y1="53750" x2="13205" y2="53750"/>
                        <a14:foregroundMark x1="21458" y1="45417" x2="21458" y2="45417"/>
                        <a14:foregroundMark x1="37139" y1="58333" x2="37139" y2="58333"/>
                        <a14:foregroundMark x1="85007" y1="14722" x2="85007" y2="14722"/>
                        <a14:foregroundMark x1="22421" y1="45417" x2="35213" y2="57500"/>
                        <a14:foregroundMark x1="38102" y1="57500" x2="83081" y2="12917"/>
                        <a14:foregroundMark x1="18707" y1="49028" x2="12242" y2="54722"/>
                        <a14:foregroundMark x1="14168" y1="57500" x2="38102" y2="79722"/>
                        <a14:foregroundMark x1="36176" y1="78750" x2="92297" y2="2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2" y="5328048"/>
            <a:ext cx="1315290" cy="13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Scroll 1"/>
          <p:cNvSpPr/>
          <p:nvPr/>
        </p:nvSpPr>
        <p:spPr>
          <a:xfrm>
            <a:off x="9696215" y="237238"/>
            <a:ext cx="2481943" cy="5167086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4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  <p:pic>
        <p:nvPicPr>
          <p:cNvPr id="18" name="Picture 2" descr="Khởi Nghĩa Hai Bà Trưng: Nguyên nhân, diễn biến, và ý nghĩa">
            <a:extLst>
              <a:ext uri="{FF2B5EF4-FFF2-40B4-BE49-F238E27FC236}">
                <a16:creationId xmlns:a16="http://schemas.microsoft.com/office/drawing/2014/main" id="{ABA90C51-DB7B-13E1-9600-FEDF1DF9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52" y="549824"/>
            <a:ext cx="6994398" cy="483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ảnh 1">
            <a:hlinkClick r:id="rId8" action="ppaction://hlinksldjump"/>
          </p:cNvPr>
          <p:cNvSpPr/>
          <p:nvPr/>
        </p:nvSpPr>
        <p:spPr>
          <a:xfrm>
            <a:off x="382116" y="528267"/>
            <a:ext cx="3785288" cy="2419575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ảnh 2">
            <a:hlinkClick r:id="rId9" action="ppaction://hlinksldjump"/>
          </p:cNvPr>
          <p:cNvSpPr/>
          <p:nvPr/>
        </p:nvSpPr>
        <p:spPr>
          <a:xfrm>
            <a:off x="3861422" y="549825"/>
            <a:ext cx="3435402" cy="2814359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FC7B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ảnh 3">
            <a:hlinkClick r:id="rId10" action="ppaction://hlinksldjump"/>
          </p:cNvPr>
          <p:cNvSpPr/>
          <p:nvPr/>
        </p:nvSpPr>
        <p:spPr>
          <a:xfrm flipH="1" flipV="1">
            <a:off x="372978" y="2647636"/>
            <a:ext cx="3378089" cy="2767407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54E0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ảnh 4">
            <a:hlinkClick r:id="rId11" action="ppaction://hlinksldjump"/>
          </p:cNvPr>
          <p:cNvSpPr/>
          <p:nvPr/>
        </p:nvSpPr>
        <p:spPr>
          <a:xfrm flipH="1" flipV="1">
            <a:off x="3409353" y="3009214"/>
            <a:ext cx="3922835" cy="2441578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00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0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  <p:bldP spid="27" grpId="0" animBg="1"/>
      <p:bldP spid="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98475" y="687097"/>
            <a:ext cx="11760590" cy="5569527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63" y="623454"/>
            <a:ext cx="1333500" cy="100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6118" y="687097"/>
            <a:ext cx="1333500" cy="1000125"/>
          </a:xfrm>
          <a:prstGeom prst="rect">
            <a:avLst/>
          </a:prstGeom>
        </p:spPr>
      </p:pic>
      <p:pic>
        <p:nvPicPr>
          <p:cNvPr id="22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2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Terminator 28"/>
          <p:cNvSpPr/>
          <p:nvPr/>
        </p:nvSpPr>
        <p:spPr>
          <a:xfrm>
            <a:off x="228599" y="5382452"/>
            <a:ext cx="7739743" cy="1284464"/>
          </a:xfrm>
          <a:prstGeom prst="flowChartTerminator">
            <a:avLst/>
          </a:prstGeom>
          <a:solidFill>
            <a:srgbClr val="BCC60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Đ1"/>
          <p:cNvSpPr/>
          <p:nvPr/>
        </p:nvSpPr>
        <p:spPr>
          <a:xfrm>
            <a:off x="2256369" y="5573536"/>
            <a:ext cx="902296" cy="902296"/>
          </a:xfrm>
          <a:prstGeom prst="ellipse">
            <a:avLst/>
          </a:prstGeom>
          <a:solidFill>
            <a:srgbClr val="DB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1</a:t>
            </a:r>
            <a:endParaRPr lang="en-US" sz="6000" b="1" dirty="0"/>
          </a:p>
        </p:txBody>
      </p:sp>
      <p:sp>
        <p:nvSpPr>
          <p:cNvPr id="25" name="Đ2"/>
          <p:cNvSpPr/>
          <p:nvPr/>
        </p:nvSpPr>
        <p:spPr>
          <a:xfrm>
            <a:off x="3716256" y="5573536"/>
            <a:ext cx="902296" cy="902296"/>
          </a:xfrm>
          <a:prstGeom prst="ellipse">
            <a:avLst/>
          </a:prstGeom>
          <a:solidFill>
            <a:srgbClr val="D336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6" name="Đ3"/>
          <p:cNvSpPr/>
          <p:nvPr/>
        </p:nvSpPr>
        <p:spPr>
          <a:xfrm>
            <a:off x="4996194" y="5573537"/>
            <a:ext cx="902295" cy="902295"/>
          </a:xfrm>
          <a:prstGeom prst="ellipse">
            <a:avLst/>
          </a:prstGeom>
          <a:solidFill>
            <a:srgbClr val="DB89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3</a:t>
            </a:r>
          </a:p>
        </p:txBody>
      </p:sp>
      <p:sp>
        <p:nvSpPr>
          <p:cNvPr id="27" name="Đ4"/>
          <p:cNvSpPr/>
          <p:nvPr/>
        </p:nvSpPr>
        <p:spPr>
          <a:xfrm>
            <a:off x="6276131" y="5578669"/>
            <a:ext cx="897163" cy="897163"/>
          </a:xfrm>
          <a:prstGeom prst="ellipse">
            <a:avLst/>
          </a:prstGeom>
          <a:solidFill>
            <a:srgbClr val="00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37226" y="9304375"/>
            <a:ext cx="224879" cy="230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Chính Xác Đánh Dấu Màu Xanh Lá Cây - Ảnh miễn phí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06" l="0" r="97662">
                        <a14:foregroundMark x1="13205" y1="53750" x2="13205" y2="53750"/>
                        <a14:foregroundMark x1="21458" y1="45417" x2="21458" y2="45417"/>
                        <a14:foregroundMark x1="37139" y1="58333" x2="37139" y2="58333"/>
                        <a14:foregroundMark x1="85007" y1="14722" x2="85007" y2="14722"/>
                        <a14:foregroundMark x1="22421" y1="45417" x2="35213" y2="57500"/>
                        <a14:foregroundMark x1="38102" y1="57500" x2="83081" y2="12917"/>
                        <a14:foregroundMark x1="18707" y1="49028" x2="12242" y2="54722"/>
                        <a14:foregroundMark x1="14168" y1="57500" x2="38102" y2="79722"/>
                        <a14:foregroundMark x1="36176" y1="78750" x2="92297" y2="2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2" y="5328048"/>
            <a:ext cx="1315290" cy="13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Scroll 1"/>
          <p:cNvSpPr/>
          <p:nvPr/>
        </p:nvSpPr>
        <p:spPr>
          <a:xfrm>
            <a:off x="8701751" y="382595"/>
            <a:ext cx="2481943" cy="5167086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40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  <p:pic>
        <p:nvPicPr>
          <p:cNvPr id="18" name="Picture 2" descr="Khởi Nghĩa Hai Bà Trưng: Nguyên nhân, diễn biến, và ý nghĩa">
            <a:extLst>
              <a:ext uri="{FF2B5EF4-FFF2-40B4-BE49-F238E27FC236}">
                <a16:creationId xmlns:a16="http://schemas.microsoft.com/office/drawing/2014/main" id="{ABA90C51-DB7B-13E1-9600-FEDF1DF9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52" y="549824"/>
            <a:ext cx="6994398" cy="483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ảnh 1">
            <a:hlinkClick r:id="rId8" action="ppaction://hlinksldjump"/>
          </p:cNvPr>
          <p:cNvSpPr/>
          <p:nvPr/>
        </p:nvSpPr>
        <p:spPr>
          <a:xfrm>
            <a:off x="382116" y="528267"/>
            <a:ext cx="3785288" cy="2419575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ảnh 2">
            <a:hlinkClick r:id="rId9" action="ppaction://hlinksldjump"/>
          </p:cNvPr>
          <p:cNvSpPr/>
          <p:nvPr/>
        </p:nvSpPr>
        <p:spPr>
          <a:xfrm>
            <a:off x="3861422" y="549825"/>
            <a:ext cx="3435402" cy="2814359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FC7B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ảnh 3">
            <a:hlinkClick r:id="rId10" action="ppaction://hlinksldjump"/>
          </p:cNvPr>
          <p:cNvSpPr/>
          <p:nvPr/>
        </p:nvSpPr>
        <p:spPr>
          <a:xfrm flipH="1" flipV="1">
            <a:off x="372978" y="2647636"/>
            <a:ext cx="3378089" cy="2767407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54E0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ảnh 4">
            <a:hlinkClick r:id="rId11" action="ppaction://hlinksldjump"/>
          </p:cNvPr>
          <p:cNvSpPr/>
          <p:nvPr/>
        </p:nvSpPr>
        <p:spPr>
          <a:xfrm flipH="1" flipV="1">
            <a:off x="3409353" y="3009214"/>
            <a:ext cx="3922835" cy="2441578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00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otched Right Arrow 2">
            <a:hlinkClick r:id="rId12" action="ppaction://hlinksldjump"/>
          </p:cNvPr>
          <p:cNvSpPr/>
          <p:nvPr/>
        </p:nvSpPr>
        <p:spPr>
          <a:xfrm>
            <a:off x="10846191" y="6105378"/>
            <a:ext cx="984739" cy="51005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3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  <p:bldP spid="27" grpId="0" animBg="1"/>
      <p:bldP spid="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665836" y="182792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54E0A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3200" b="1" dirty="0">
                <a:solidFill>
                  <a:srgbClr val="F54E0A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54E0A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3200" b="1" dirty="0" smtClean="0">
                <a:solidFill>
                  <a:srgbClr val="F54E0A"/>
                </a:solidFill>
                <a:latin typeface="Tahoma" pitchFamily="34" charset="0"/>
                <a:cs typeface="Tahoma" pitchFamily="34" charset="0"/>
              </a:rPr>
              <a:t>  </a:t>
            </a:r>
            <a:endParaRPr lang="en-US" sz="3200" b="1" dirty="0">
              <a:solidFill>
                <a:srgbClr val="F54E0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665836" y="3258609"/>
            <a:ext cx="11209207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8871" y="868593"/>
            <a:ext cx="952325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arenR"/>
            </a:pPr>
            <a:r>
              <a:rPr lang="en-GB" sz="3200" b="1" cap="none" spc="0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3200" b="1" cap="none" spc="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GB" sz="3200" b="1" cap="none" spc="0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200" b="1" cap="none" spc="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Tx/>
              <a:buAutoNum type="alphaUcParenR"/>
            </a:pPr>
            <a:r>
              <a:rPr lang="en-GB" sz="32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en-GB" sz="32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2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Tx/>
              <a:buAutoNum type="alphaUcParenR"/>
            </a:pPr>
            <a:r>
              <a:rPr lang="en-GB" sz="32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en-GB" sz="32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200" b="1" cap="none" spc="0" dirty="0" smtClean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9692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714895" y="673254"/>
            <a:ext cx="11258266" cy="4867102"/>
          </a:xfrm>
          <a:prstGeom prst="roundRect">
            <a:avLst/>
          </a:prstGeom>
          <a:solidFill>
            <a:srgbClr val="D33604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smtClean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b="1" smtClean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smtClean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3200" b="1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 </a:t>
            </a:r>
            <a:endParaRPr lang="en-US" sz="3200" b="1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590809" y="3536703"/>
            <a:ext cx="10906298" cy="170066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A </a:t>
            </a:r>
            <a:endParaRPr lang="en-US" sz="24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8295" y="1073927"/>
            <a:ext cx="1015557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Cuộc khởi nghĩa Hai Bà Trưng nổ ra vào năm nào</a:t>
            </a:r>
            <a:r>
              <a:rPr lang="vi-VN" sz="3200" b="1" dirty="0" smtClean="0">
                <a:solidFill>
                  <a:schemeClr val="bg1"/>
                </a:solidFill>
                <a:latin typeface="+mj-lt"/>
              </a:rPr>
              <a:t>?</a:t>
            </a:r>
            <a:endParaRPr lang="en-GB" sz="3200" b="1" dirty="0" smtClean="0">
              <a:solidFill>
                <a:schemeClr val="bg1"/>
              </a:solidFill>
              <a:latin typeface="+mj-lt"/>
            </a:endParaRPr>
          </a:p>
          <a:p>
            <a:pPr marL="514350" indent="-514350">
              <a:buAutoNum type="alphaUcParenR"/>
            </a:pPr>
            <a:r>
              <a:rPr lang="en-GB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</a:p>
          <a:p>
            <a:pPr marL="514350" indent="-514350">
              <a:buAutoNum type="alphaUcParenR"/>
            </a:pPr>
            <a:r>
              <a:rPr lang="en-GB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248</a:t>
            </a:r>
          </a:p>
          <a:p>
            <a:pPr marL="514350" indent="-514350">
              <a:buAutoNum type="alphaUcParenR"/>
            </a:pPr>
            <a:r>
              <a:rPr lang="en-GB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576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714895" y="854092"/>
            <a:ext cx="11258266" cy="486710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3200" b="1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 </a:t>
            </a:r>
            <a:endParaRPr lang="en-US" sz="3200" b="1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B </a:t>
            </a:r>
            <a:endParaRPr lang="en-US" sz="24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66796" y="812143"/>
            <a:ext cx="975446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+mj-lt"/>
              </a:rPr>
              <a:t>Ai</a:t>
            </a: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+mj-lt"/>
              </a:rPr>
              <a:t>là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người lãnh đạo cuộc khởi nghĩa chống lại quân Đông Ngô vào năm 248</a:t>
            </a:r>
            <a:r>
              <a:rPr lang="vi-VN" sz="3200" b="1" dirty="0" smtClean="0">
                <a:solidFill>
                  <a:schemeClr val="bg1"/>
                </a:solidFill>
                <a:latin typeface="+mj-lt"/>
              </a:rPr>
              <a:t>?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endParaRPr lang="en-GB" sz="3200" b="1" dirty="0" smtClean="0">
              <a:solidFill>
                <a:schemeClr val="bg1"/>
              </a:solidFill>
              <a:latin typeface="+mj-lt"/>
            </a:endParaRPr>
          </a:p>
          <a:p>
            <a:pPr marL="514350" indent="-514350">
              <a:buAutoNum type="alphaUcParenR"/>
            </a:pPr>
            <a:r>
              <a:rPr lang="en-GB" sz="3200" cap="none" spc="0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GB" sz="3200" cap="none" spc="0" dirty="0" err="1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3200" cap="none" spc="0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cap="none" spc="0" dirty="0" err="1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GB" sz="3200" cap="none" spc="0" dirty="0" smtClean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arenR"/>
            </a:pP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 (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GB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>
              <a:buAutoNum type="alphaUcParenR"/>
            </a:pPr>
            <a:r>
              <a:rPr lang="en-GB" sz="3200" cap="none" spc="0" dirty="0" err="1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GB" sz="3200" cap="none" spc="0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cap="none" spc="0" dirty="0" err="1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200" cap="none" spc="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7" y="32651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9139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C7BA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hỏi</a:t>
            </a:r>
            <a:r>
              <a:rPr lang="en-US" sz="3200" b="1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 </a:t>
            </a:r>
            <a:endParaRPr lang="en-US" sz="3200" b="1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C </a:t>
            </a:r>
            <a:endParaRPr lang="en-US" sz="24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858" y="1022385"/>
            <a:ext cx="1068757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arenR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mối quan hệ thân thiện với các nước láng giềng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arenR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văn hóa phương Bắc tại Việt Nam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arenR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tinh thần yêu nước và khát vọng độc lập của người Việt</a:t>
            </a:r>
            <a:endParaRPr lang="en-US" sz="28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600310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4475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ai bà Trưng Quả phụ tướng_720pFHR">
            <a:hlinkClick r:id="" action="ppaction://media"/>
            <a:extLst>
              <a:ext uri="{FF2B5EF4-FFF2-40B4-BE49-F238E27FC236}">
                <a16:creationId xmlns:a16="http://schemas.microsoft.com/office/drawing/2014/main" id="{BCBBC39A-45A5-9F7C-7937-B1F9753F4C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9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4737" y="590843"/>
            <a:ext cx="106633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hệ vai trò của phụ nữ trong cuộc khởi nghĩa Hai Bà Trưng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phụ nữ trong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nay.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242" y="2459500"/>
            <a:ext cx="106633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+mj-lt"/>
              </a:rPr>
              <a:t>  </a:t>
            </a:r>
            <a:r>
              <a:rPr lang="vi-VN" sz="2800" dirty="0" smtClean="0">
                <a:latin typeface="+mj-lt"/>
              </a:rPr>
              <a:t>Khởi </a:t>
            </a:r>
            <a:r>
              <a:rPr lang="vi-VN" sz="2800" dirty="0">
                <a:latin typeface="+mj-lt"/>
              </a:rPr>
              <a:t>nghĩa Hai Bà Trưng nhấn mạnh vai trò quan trọng của phụ nữ trong bảo vệ và xây dựng đất nước. </a:t>
            </a:r>
            <a:endParaRPr lang="en-GB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241" y="3992766"/>
            <a:ext cx="106633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+mj-lt"/>
              </a:rPr>
              <a:t> </a:t>
            </a:r>
            <a:r>
              <a:rPr lang="en-GB" sz="2800" dirty="0" smtClean="0">
                <a:latin typeface="+mj-lt"/>
              </a:rPr>
              <a:t>            </a:t>
            </a:r>
            <a:r>
              <a:rPr lang="vi-VN" sz="2800" dirty="0" smtClean="0">
                <a:latin typeface="+mj-lt"/>
              </a:rPr>
              <a:t>Đây </a:t>
            </a:r>
            <a:r>
              <a:rPr lang="vi-VN" sz="2800" dirty="0">
                <a:latin typeface="+mj-lt"/>
              </a:rPr>
              <a:t>là bài học về bình đẳng giới và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+mj-lt"/>
              </a:rPr>
              <a:t>vai </a:t>
            </a:r>
            <a:r>
              <a:rPr lang="vi-VN" sz="2800" dirty="0">
                <a:latin typeface="+mj-lt"/>
              </a:rPr>
              <a:t>trò của phụ nữ trong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+mj-lt"/>
              </a:rPr>
              <a:t>nay.</a:t>
            </a:r>
            <a:endParaRPr lang="en-GB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Notched Right Arrow 4"/>
          <p:cNvSpPr/>
          <p:nvPr/>
        </p:nvSpPr>
        <p:spPr>
          <a:xfrm>
            <a:off x="844062" y="3992766"/>
            <a:ext cx="978408" cy="4846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76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ÀO KHÍ VIỆT NAM KARAOKE TONE NỮ TOP CA - Nhạc sĩ- Holy Thắng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0506" y="0"/>
            <a:ext cx="12712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3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0267" y="1183276"/>
            <a:ext cx="8825657" cy="1915647"/>
          </a:xfrm>
        </p:spPr>
        <p:txBody>
          <a:bodyPr/>
          <a:lstStyle/>
          <a:p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ngo AI Work_20241110-1115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" y="2244436"/>
            <a:ext cx="2462645" cy="36298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4363" y="905608"/>
            <a:ext cx="84512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800" i="1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“</a:t>
            </a:r>
            <a:r>
              <a:rPr lang="vi-VN" sz="2800" i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Hai Bà Trưng có đại tài,</a:t>
            </a:r>
            <a:endParaRPr lang="vi-VN" sz="28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ctr"/>
            <a:r>
              <a:rPr lang="vi-VN" sz="2800" i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Phất cờ khởi nghĩa giết người tà gian,</a:t>
            </a:r>
            <a:endParaRPr lang="vi-VN" sz="28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ctr"/>
            <a:r>
              <a:rPr lang="vi-VN" sz="2800" i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Ra tay khôi phục giang san,</a:t>
            </a:r>
            <a:endParaRPr lang="vi-VN" sz="28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ctr"/>
            <a:r>
              <a:rPr lang="vi-VN" sz="2800" i="1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Tiếng thơm dài tạc đá vàng nước ta.”</a:t>
            </a:r>
            <a:endParaRPr lang="vi-VN" sz="28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(Hồ Chí Minh, Lịch sử nước ta, NXB Chính trị quốc gia Sự thật, 2018)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41408" y="4224071"/>
            <a:ext cx="8288592" cy="1218084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en-GB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GB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(40 SCN)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858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85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641857" y="2948882"/>
            <a:ext cx="112618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i="1" u="sng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1: Tìm hiểu một số cuộc đấu tranh tiêu biểu trong thời kì Bắc thuộc</a:t>
            </a:r>
            <a:r>
              <a:rPr lang="nl-NL" sz="4400" b="1" i="1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Nguyên nhân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692986" y="5072540"/>
            <a:ext cx="1115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Các cuộc đấu tranh tiêu biểu trong thời kì Bắc thuộc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405505" y="77788"/>
            <a:ext cx="11159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13 tháng 11 năm 2024</a:t>
            </a:r>
          </a:p>
          <a:p>
            <a:pPr algn="ctr"/>
            <a:r>
              <a:rPr lang="nl-NL" sz="4400" b="1" u="sng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 sử và Địa lí</a:t>
            </a:r>
          </a:p>
          <a:p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811010" y="1342257"/>
            <a:ext cx="1115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8:</a:t>
            </a:r>
            <a:r>
              <a:rPr lang="nl-NL" sz="4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Đấu tranh giành độc lập thời kì </a:t>
            </a:r>
          </a:p>
          <a:p>
            <a:r>
              <a:rPr lang="nl-NL" sz="4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4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Bắc thuộc (Tiết 1)</a:t>
            </a:r>
            <a:endParaRPr lang="en-US" sz="4400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AF13773-A56A-9769-16F0-4381EADE90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48" y="970165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589637" y="1832114"/>
            <a:ext cx="11261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u="sng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1: Tìm hiểu một số cuộc đấu tranh tiêu biểu trong thời kì Bắc thuộc</a:t>
            </a:r>
            <a:r>
              <a:rPr lang="nl-NL" sz="3200" b="1" i="1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405505" y="77788"/>
            <a:ext cx="11159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Tư ngày 13 tháng 11 năm 2024</a:t>
            </a:r>
          </a:p>
          <a:p>
            <a:pPr algn="ctr"/>
            <a:r>
              <a:rPr lang="nl-NL" sz="3200" b="1" u="sng" dirty="0" smtClean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 sử và Địa lí</a:t>
            </a:r>
            <a:endParaRPr lang="nl-NL" sz="4400" b="1" u="sng" dirty="0" smtClean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811010" y="1342257"/>
            <a:ext cx="1115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8:</a:t>
            </a:r>
            <a:r>
              <a:rPr lang="nl-NL" sz="3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Đấu tranh giành độc lập thời kì Bắc thuộc (Tiết 1)</a:t>
            </a:r>
            <a:endParaRPr lang="en-US" sz="3200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589637" y="2824148"/>
            <a:ext cx="11261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kì Bắc thuộc bắt đầu từ khi nào và diễn ra trong bao nhiêu năm?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693479" y="3806448"/>
            <a:ext cx="1126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Point Star 2"/>
          <p:cNvSpPr/>
          <p:nvPr/>
        </p:nvSpPr>
        <p:spPr>
          <a:xfrm>
            <a:off x="-112542" y="1252025"/>
            <a:ext cx="2686929" cy="3474719"/>
          </a:xfrm>
          <a:prstGeom prst="star7">
            <a:avLst/>
          </a:prstGeom>
          <a:solidFill>
            <a:schemeClr val="accent1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ine Callout 1 3"/>
          <p:cNvSpPr/>
          <p:nvPr/>
        </p:nvSpPr>
        <p:spPr>
          <a:xfrm>
            <a:off x="4049149" y="464234"/>
            <a:ext cx="6445347" cy="1364566"/>
          </a:xfrm>
          <a:prstGeom prst="borderCallout1">
            <a:avLst>
              <a:gd name="adj1" fmla="val 51740"/>
              <a:gd name="adj2" fmla="val -476"/>
              <a:gd name="adj3" fmla="val 111470"/>
              <a:gd name="adj4" fmla="val -27197"/>
            </a:avLst>
          </a:prstGeom>
          <a:ln w="76200"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179 TCN</a:t>
            </a:r>
            <a:endParaRPr lang="en-GB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4049150" y="2642382"/>
            <a:ext cx="6445347" cy="1364566"/>
          </a:xfrm>
          <a:prstGeom prst="borderCallout1">
            <a:avLst>
              <a:gd name="adj1" fmla="val 49678"/>
              <a:gd name="adj2" fmla="val -3112"/>
              <a:gd name="adj3" fmla="val 59923"/>
              <a:gd name="adj4" fmla="val -22365"/>
            </a:avLst>
          </a:prstGeom>
          <a:ln w="76200"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4049150" y="4726744"/>
            <a:ext cx="6445347" cy="1364566"/>
          </a:xfrm>
          <a:prstGeom prst="borderCallout1">
            <a:avLst>
              <a:gd name="adj1" fmla="val 49678"/>
              <a:gd name="adj2" fmla="val -3112"/>
              <a:gd name="adj3" fmla="val -36984"/>
              <a:gd name="adj4" fmla="val -34231"/>
            </a:avLst>
          </a:prstGeom>
          <a:ln w="76200"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8. Đấu tranh giành độc lập thời kì Bắc thuộc (Phần 1)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948" y="281354"/>
            <a:ext cx="11788726" cy="65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3976</TotalTime>
  <Words>1048</Words>
  <Application>Microsoft Office PowerPoint</Application>
  <PresentationFormat>Widescreen</PresentationFormat>
  <Paragraphs>202</Paragraphs>
  <Slides>30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微软雅黑</vt:lpstr>
      <vt:lpstr>宋体</vt:lpstr>
      <vt:lpstr>.VnBlack</vt:lpstr>
      <vt:lpstr>Arial</vt:lpstr>
      <vt:lpstr>Calibri</vt:lpstr>
      <vt:lpstr>Cambria</vt:lpstr>
      <vt:lpstr>Century Gothic</vt:lpstr>
      <vt:lpstr>Tahoma</vt:lpstr>
      <vt:lpstr>Times New Roman</vt:lpstr>
      <vt:lpstr>Tw Cen MT</vt:lpstr>
      <vt:lpstr>Wingdings</vt:lpstr>
      <vt:lpstr>Wingdings 3</vt:lpstr>
      <vt:lpstr>自定义设计方案</vt:lpstr>
      <vt:lpstr>Ion</vt:lpstr>
      <vt:lpstr>Droplet</vt:lpstr>
      <vt:lpstr>PowerPoint Presentation</vt:lpstr>
      <vt:lpstr>PowerPoint Presentation</vt:lpstr>
      <vt:lpstr>PowerPoint Presentation</vt:lpstr>
      <vt:lpstr> Đáp án: Khởi nghĩa Hai Bà trưng  (40 SCN)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145</cp:revision>
  <dcterms:created xsi:type="dcterms:W3CDTF">2024-09-13T02:51:48Z</dcterms:created>
  <dcterms:modified xsi:type="dcterms:W3CDTF">2024-11-13T07:58:31Z</dcterms:modified>
</cp:coreProperties>
</file>