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76" r:id="rId2"/>
    <p:sldId id="270" r:id="rId3"/>
    <p:sldId id="2007577210" r:id="rId4"/>
    <p:sldId id="287" r:id="rId5"/>
    <p:sldId id="2007577229" r:id="rId6"/>
    <p:sldId id="2007577228" r:id="rId7"/>
    <p:sldId id="2007577230" r:id="rId8"/>
    <p:sldId id="2007577231" r:id="rId9"/>
    <p:sldId id="2007577214" r:id="rId10"/>
    <p:sldId id="2007577195" r:id="rId11"/>
    <p:sldId id="2007577196" r:id="rId12"/>
    <p:sldId id="2007577208" r:id="rId13"/>
    <p:sldId id="2007577224" r:id="rId14"/>
    <p:sldId id="2007577222" r:id="rId15"/>
    <p:sldId id="2007577223" r:id="rId16"/>
    <p:sldId id="2007577198" r:id="rId17"/>
    <p:sldId id="2007577225" r:id="rId18"/>
    <p:sldId id="2007577205" r:id="rId19"/>
    <p:sldId id="2007577200" r:id="rId20"/>
    <p:sldId id="2007577220" r:id="rId21"/>
    <p:sldId id="2007577201" r:id="rId22"/>
    <p:sldId id="2007577221" r:id="rId23"/>
    <p:sldId id="2007577202" r:id="rId24"/>
    <p:sldId id="2007577226" r:id="rId25"/>
    <p:sldId id="2007577227"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848" autoAdjust="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3</a:t>
            </a:fld>
            <a:endParaRPr lang="en-US"/>
          </a:p>
        </p:txBody>
      </p:sp>
    </p:spTree>
    <p:extLst>
      <p:ext uri="{BB962C8B-B14F-4D97-AF65-F5344CB8AC3E}">
        <p14:creationId xmlns:p14="http://schemas.microsoft.com/office/powerpoint/2010/main" val="3495580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5</a:t>
            </a:fld>
            <a:endParaRPr lang="en-US"/>
          </a:p>
        </p:txBody>
      </p:sp>
    </p:spTree>
    <p:extLst>
      <p:ext uri="{BB962C8B-B14F-4D97-AF65-F5344CB8AC3E}">
        <p14:creationId xmlns:p14="http://schemas.microsoft.com/office/powerpoint/2010/main" val="298784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7</a:t>
            </a:fld>
            <a:endParaRPr lang="en-US"/>
          </a:p>
        </p:txBody>
      </p:sp>
    </p:spTree>
    <p:extLst>
      <p:ext uri="{BB962C8B-B14F-4D97-AF65-F5344CB8AC3E}">
        <p14:creationId xmlns:p14="http://schemas.microsoft.com/office/powerpoint/2010/main" val="3810183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9</a:t>
            </a:fld>
            <a:endParaRPr lang="en-US"/>
          </a:p>
        </p:txBody>
      </p:sp>
    </p:spTree>
    <p:extLst>
      <p:ext uri="{BB962C8B-B14F-4D97-AF65-F5344CB8AC3E}">
        <p14:creationId xmlns:p14="http://schemas.microsoft.com/office/powerpoint/2010/main" val="4272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13</a:t>
            </a:fld>
            <a:endParaRPr lang="en-US"/>
          </a:p>
        </p:txBody>
      </p:sp>
    </p:spTree>
    <p:extLst>
      <p:ext uri="{BB962C8B-B14F-4D97-AF65-F5344CB8AC3E}">
        <p14:creationId xmlns:p14="http://schemas.microsoft.com/office/powerpoint/2010/main" val="61114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15</a:t>
            </a:fld>
            <a:endParaRPr lang="en-US"/>
          </a:p>
        </p:txBody>
      </p:sp>
    </p:spTree>
    <p:extLst>
      <p:ext uri="{BB962C8B-B14F-4D97-AF65-F5344CB8AC3E}">
        <p14:creationId xmlns:p14="http://schemas.microsoft.com/office/powerpoint/2010/main" val="215036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25</a:t>
            </a:fld>
            <a:endParaRPr lang="en-US"/>
          </a:p>
        </p:txBody>
      </p:sp>
    </p:spTree>
    <p:extLst>
      <p:ext uri="{BB962C8B-B14F-4D97-AF65-F5344CB8AC3E}">
        <p14:creationId xmlns:p14="http://schemas.microsoft.com/office/powerpoint/2010/main" val="1105724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12/11/2024</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sp>
        <p:nvSpPr>
          <p:cNvPr id="5" name="Tiêu đề 1"/>
          <p:cNvSpPr txBox="1">
            <a:spLocks/>
          </p:cNvSpPr>
          <p:nvPr/>
        </p:nvSpPr>
        <p:spPr>
          <a:xfrm>
            <a:off x="1302334" y="1290722"/>
            <a:ext cx="9458728" cy="2466331"/>
          </a:xfrm>
          <a:prstGeom prst="rect">
            <a:avLst/>
          </a:prstGeom>
          <a:extLst/>
        </p:spPr>
        <p:txBody>
          <a:bodyPr spcFirstLastPara="1" numCol="1">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54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5400" b="1" kern="10" noProof="1" smtClean="0">
                <a:ln>
                  <a:solidFill>
                    <a:sysClr val="windowText" lastClr="000000"/>
                  </a:solidFill>
                </a:ln>
                <a:solidFill>
                  <a:srgbClr val="FF0000"/>
                </a:soli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CHÀO MỪNG CÁC THẦY CÔ GIÁO ĐẾN VỚI TIẾT</a:t>
            </a:r>
            <a:r>
              <a:rPr lang="en-US" sz="5400" b="1" kern="10" dirty="0" smtClean="0">
                <a:ln>
                  <a:solidFill>
                    <a:sysClr val="windowText" lastClr="000000"/>
                  </a:solidFill>
                </a:ln>
                <a:solidFill>
                  <a:srgbClr val="FF0000"/>
                </a:solidFill>
                <a:effectLst>
                  <a:outerShdw blurRad="38100" dist="25400" dir="5400000" algn="ctr" rotWithShape="0">
                    <a:srgbClr val="6E747A">
                      <a:alpha val="43000"/>
                    </a:srgbClr>
                  </a:outerShdw>
                </a:effectLst>
                <a:latin typeface="Times New Roman" panose="02020603050405020304"/>
                <a:cs typeface="Times New Roman" panose="02020603050405020304"/>
              </a:rPr>
              <a:t/>
            </a:r>
            <a:br>
              <a:rPr lang="en-US" sz="5400" b="1" kern="10" dirty="0" smtClean="0">
                <a:ln>
                  <a:solidFill>
                    <a:sysClr val="windowText" lastClr="000000"/>
                  </a:solidFill>
                </a:ln>
                <a:solidFill>
                  <a:srgbClr val="FF0000"/>
                </a:solidFill>
                <a:effectLst>
                  <a:outerShdw blurRad="38100" dist="25400" dir="5400000" algn="ctr" rotWithShape="0">
                    <a:srgbClr val="6E747A">
                      <a:alpha val="43000"/>
                    </a:srgbClr>
                  </a:outerShdw>
                </a:effectLst>
                <a:latin typeface="Times New Roman" panose="02020603050405020304"/>
                <a:cs typeface="Times New Roman" panose="02020603050405020304"/>
              </a:rPr>
            </a:br>
            <a:endParaRPr lang="en-US" altLang="vi-VN" sz="5400" b="1" kern="10" noProof="1">
              <a:ln>
                <a:solidFill>
                  <a:sysClr val="windowText" lastClr="000000"/>
                </a:solidFill>
              </a:ln>
              <a:solidFill>
                <a:srgbClr val="FF0000"/>
              </a:solidFill>
              <a:effectLst>
                <a:outerShdw blurRad="38100" dist="25400" dir="5400000" algn="ctr" rotWithShape="0">
                  <a:srgbClr val="6E747A">
                    <a:alpha val="43000"/>
                  </a:srgbClr>
                </a:outerShdw>
              </a:effectLst>
              <a:latin typeface="Times New Roman" panose="02020603050405020304"/>
              <a:cs typeface="Times New Roman" panose="02020603050405020304"/>
            </a:endParaRPr>
          </a:p>
        </p:txBody>
      </p:sp>
      <p:sp>
        <p:nvSpPr>
          <p:cNvPr id="6" name="圆角矩形 1"/>
          <p:cNvSpPr/>
          <p:nvPr/>
        </p:nvSpPr>
        <p:spPr>
          <a:xfrm>
            <a:off x="4047186" y="2367386"/>
            <a:ext cx="4504386" cy="974725"/>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5" tIns="45637" rIns="91275" bIns="45637" anchor="ctr"/>
          <a:lstStyle/>
          <a:p>
            <a:pPr marL="0" marR="0" lvl="0" indent="0" algn="ctr" defTabSz="1216025" rtl="0" eaLnBrk="1" fontAlgn="base" latinLnBrk="0" hangingPunct="1">
              <a:lnSpc>
                <a:spcPct val="100000"/>
              </a:lnSpc>
              <a:spcBef>
                <a:spcPct val="0"/>
              </a:spcBef>
              <a:spcAft>
                <a:spcPct val="0"/>
              </a:spcAft>
              <a:buClrTx/>
              <a:buSzTx/>
              <a:buFontTx/>
              <a:buNone/>
              <a:tabLst/>
              <a:defRPr/>
            </a:pPr>
            <a:r>
              <a:rPr kumimoji="0" lang="en-US" altLang="zh-CN" sz="3300" b="1" i="0" u="none" strike="noStrike" kern="1200" cap="none" spc="0" normalizeH="0" baseline="0" noProof="0" dirty="0" smtClean="0">
                <a:ln>
                  <a:noFill/>
                </a:ln>
                <a:solidFill>
                  <a:srgbClr val="FF0000"/>
                </a:solidFill>
                <a:effectLst/>
                <a:uLnTx/>
                <a:uFillTx/>
                <a:latin typeface="Times New Roman" pitchFamily="18" charset="0"/>
                <a:ea typeface="黑体" panose="02010609060101010101" pitchFamily="49" charset="-122"/>
                <a:cs typeface="Arial" pitchFamily="34" charset="0"/>
              </a:rPr>
              <a:t>TIẾNG</a:t>
            </a:r>
            <a:r>
              <a:rPr kumimoji="0" lang="en-US" altLang="zh-CN" sz="3300" b="1" i="0" u="none" strike="noStrike" kern="1200" cap="none" spc="0" normalizeH="0" noProof="0" dirty="0" smtClean="0">
                <a:ln>
                  <a:noFill/>
                </a:ln>
                <a:solidFill>
                  <a:srgbClr val="FF0000"/>
                </a:solidFill>
                <a:effectLst/>
                <a:uLnTx/>
                <a:uFillTx/>
                <a:latin typeface="Times New Roman" pitchFamily="18" charset="0"/>
                <a:ea typeface="黑体" panose="02010609060101010101" pitchFamily="49" charset="-122"/>
                <a:cs typeface="Arial" pitchFamily="34" charset="0"/>
              </a:rPr>
              <a:t> VIỆT</a:t>
            </a:r>
            <a:r>
              <a:rPr kumimoji="0" lang="en-US" altLang="zh-CN" sz="3300" b="1" i="0" u="none" strike="noStrike" kern="1200" cap="none" spc="0" normalizeH="0" baseline="0" noProof="0" dirty="0" smtClean="0">
                <a:ln>
                  <a:noFill/>
                </a:ln>
                <a:solidFill>
                  <a:srgbClr val="FF0000"/>
                </a:solidFill>
                <a:effectLst/>
                <a:uLnTx/>
                <a:uFillTx/>
                <a:latin typeface="Times New Roman" pitchFamily="18" charset="0"/>
                <a:ea typeface="黑体" panose="02010609060101010101" pitchFamily="49" charset="-122"/>
                <a:cs typeface="Arial" pitchFamily="34" charset="0"/>
              </a:rPr>
              <a:t> </a:t>
            </a:r>
            <a:r>
              <a:rPr kumimoji="0" lang="en-US" altLang="zh-CN" sz="3300" b="1" i="0" u="none" strike="noStrike" kern="1200" cap="none" spc="0" normalizeH="0" baseline="0" noProof="0" dirty="0">
                <a:ln>
                  <a:noFill/>
                </a:ln>
                <a:solidFill>
                  <a:srgbClr val="FF0000"/>
                </a:solidFill>
                <a:effectLst/>
                <a:uLnTx/>
                <a:uFillTx/>
                <a:latin typeface="Times New Roman" pitchFamily="18" charset="0"/>
                <a:ea typeface="黑体" panose="02010609060101010101" pitchFamily="49" charset="-122"/>
                <a:cs typeface="Arial" pitchFamily="34" charset="0"/>
              </a:rPr>
              <a:t>LỚP </a:t>
            </a:r>
            <a:r>
              <a:rPr kumimoji="0" lang="en-US" altLang="zh-CN" sz="3300" b="1" i="0" u="none" strike="noStrike" kern="1200" cap="none" spc="0" normalizeH="0" baseline="0" noProof="0" dirty="0" smtClean="0">
                <a:ln>
                  <a:noFill/>
                </a:ln>
                <a:solidFill>
                  <a:srgbClr val="FF0000"/>
                </a:solidFill>
                <a:effectLst/>
                <a:uLnTx/>
                <a:uFillTx/>
                <a:latin typeface="Times New Roman" pitchFamily="18" charset="0"/>
                <a:ea typeface="黑体" panose="02010609060101010101" pitchFamily="49" charset="-122"/>
                <a:cs typeface="Arial" pitchFamily="34" charset="0"/>
              </a:rPr>
              <a:t>4</a:t>
            </a:r>
            <a:endParaRPr kumimoji="0" lang="zh-CN" altLang="en-US" sz="3300" b="1" i="0" u="none" strike="noStrike" kern="1200" cap="none" spc="0" normalizeH="0" baseline="0" noProof="0" dirty="0">
              <a:ln>
                <a:noFill/>
              </a:ln>
              <a:solidFill>
                <a:srgbClr val="FF0000"/>
              </a:solidFill>
              <a:effectLst/>
              <a:uLnTx/>
              <a:uFillTx/>
              <a:latin typeface="Times New Roman" pitchFamily="18" charset="0"/>
              <a:ea typeface="黑体" panose="02010609060101010101" pitchFamily="49" charset="-122"/>
              <a:cs typeface="Arial" pitchFamily="34" charset="0"/>
            </a:endParaRPr>
          </a:p>
        </p:txBody>
      </p:sp>
      <p:sp>
        <p:nvSpPr>
          <p:cNvPr id="8" name="TextBox 7"/>
          <p:cNvSpPr txBox="1"/>
          <p:nvPr/>
        </p:nvSpPr>
        <p:spPr>
          <a:xfrm>
            <a:off x="4205028" y="3757054"/>
            <a:ext cx="5638652"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a:ea typeface="+mn-ea"/>
                <a:cs typeface="Arial" panose="020B0604020202020204" pitchFamily="34" charset="0"/>
              </a:rPr>
              <a:t>GIÁO VIÊN: VÕ PHƯƠNG DẠ THẢO</a:t>
            </a:r>
          </a:p>
        </p:txBody>
      </p:sp>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123825" y="253386"/>
            <a:ext cx="11953876" cy="5967110"/>
            <a:chOff x="184717" y="2685521"/>
            <a:chExt cx="8965407" cy="3649164"/>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685521"/>
              <a:ext cx="8965407" cy="3649164"/>
              <a:chOff x="184717" y="2685521"/>
              <a:chExt cx="8965407" cy="3649164"/>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270442" y="2768660"/>
                <a:ext cx="8879682" cy="3566025"/>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chemeClr val="accent4">
                  <a:lumMod val="20000"/>
                  <a:lumOff val="8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652080" y="3130082"/>
              <a:ext cx="8248917" cy="3067980"/>
            </a:xfrm>
            <a:prstGeom prst="rect">
              <a:avLst/>
            </a:prstGeom>
            <a:noFill/>
          </p:spPr>
          <p:txBody>
            <a:bodyPr wrap="square" rtlCol="0">
              <a:spAutoFit/>
            </a:bodyPr>
            <a:lstStyle/>
            <a:p>
              <a:pPr algn="just"/>
              <a:r>
                <a:rPr lang="vi-VN" sz="40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40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40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40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4000" b="0" i="0" dirty="0">
                <a:solidFill>
                  <a:srgbClr val="000000"/>
                </a:solidFill>
                <a:effectLst/>
                <a:latin typeface="Calibri" panose="020F0502020204030204" pitchFamily="34" charset="0"/>
                <a:cs typeface="Calibri" panose="020F0502020204030204" pitchFamily="34" charset="0"/>
              </a:endParaRPr>
            </a:p>
          </p:txBody>
        </p:sp>
      </p:grpSp>
      <p:sp>
        <p:nvSpPr>
          <p:cNvPr id="2" name="Oval 1"/>
          <p:cNvSpPr/>
          <p:nvPr/>
        </p:nvSpPr>
        <p:spPr>
          <a:xfrm>
            <a:off x="631065" y="3438660"/>
            <a:ext cx="682580" cy="6697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A</a:t>
            </a:r>
            <a:endParaRPr lang="en-US" sz="3600" dirty="0">
              <a:solidFill>
                <a:schemeClr val="tx1"/>
              </a:solidFill>
            </a:endParaRPr>
          </a:p>
        </p:txBody>
      </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mj-lt"/>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mj-lt"/>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sp>
        <p:nvSpPr>
          <p:cNvPr id="4" name="TextBox 3"/>
          <p:cNvSpPr txBox="1"/>
          <p:nvPr/>
        </p:nvSpPr>
        <p:spPr>
          <a:xfrm>
            <a:off x="1235084" y="2202847"/>
            <a:ext cx="5471004" cy="1754326"/>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tí</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nó</a:t>
            </a:r>
            <a:r>
              <a:rPr lang="en-US" sz="3600" b="1" dirty="0" smtClean="0">
                <a:latin typeface="Times New Roman" panose="02020603050405020304" pitchFamily="18" charset="0"/>
                <a:cs typeface="Times New Roman" panose="02020603050405020304" pitchFamily="18" charset="0"/>
              </a:rPr>
              <a:t> ạ. </a:t>
            </a:r>
            <a:r>
              <a:rPr lang="en-US" sz="3600" b="1" dirty="0" err="1" smtClean="0">
                <a:latin typeface="Times New Roman" panose="02020603050405020304" pitchFamily="18" charset="0"/>
                <a:cs typeface="Times New Roman" panose="02020603050405020304" pitchFamily="18" charset="0"/>
              </a:rPr>
              <a:t>Không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tí</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gà</a:t>
            </a:r>
            <a:r>
              <a:rPr lang="en-US" sz="3600" b="1" dirty="0" smtClean="0">
                <a:latin typeface="Times New Roman" panose="02020603050405020304" pitchFamily="18" charset="0"/>
                <a:cs typeface="Times New Roman" panose="02020603050405020304" pitchFamily="18" charset="0"/>
              </a:rPr>
              <a:t> con </a:t>
            </a:r>
            <a:r>
              <a:rPr lang="en-US" sz="3600" b="1" dirty="0" err="1" smtClean="0">
                <a:latin typeface="Times New Roman" panose="02020603050405020304" pitchFamily="18" charset="0"/>
                <a:cs typeface="Times New Roman" panose="02020603050405020304" pitchFamily="18" charset="0"/>
              </a:rPr>
              <a:t>bú</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mẹ</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sao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ạ.</a:t>
            </a:r>
            <a:endParaRPr lang="en-US" sz="3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625029" y="1691027"/>
            <a:ext cx="4978836" cy="3898403"/>
          </a:xfrm>
          <a:prstGeom prst="rect">
            <a:avLst/>
          </a:prstGeom>
        </p:spPr>
      </p:pic>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TextBox 3"/>
          <p:cNvSpPr txBox="1"/>
          <p:nvPr/>
        </p:nvSpPr>
        <p:spPr>
          <a:xfrm>
            <a:off x="297861" y="2213210"/>
            <a:ext cx="7345787" cy="1938992"/>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lưng</a:t>
            </a:r>
            <a:r>
              <a:rPr lang="en-US" sz="4000" b="1" dirty="0" smtClean="0">
                <a:latin typeface="Times New Roman" panose="02020603050405020304" pitchFamily="18" charset="0"/>
                <a:cs typeface="Times New Roman" panose="02020603050405020304" pitchFamily="18" charset="0"/>
              </a:rPr>
              <a:t> con </a:t>
            </a:r>
            <a:r>
              <a:rPr lang="en-US" sz="4000" b="1" dirty="0" err="1" smtClean="0">
                <a:latin typeface="Times New Roman" panose="02020603050405020304" pitchFamily="18" charset="0"/>
                <a:cs typeface="Times New Roman" panose="02020603050405020304" pitchFamily="18" charset="0"/>
              </a:rPr>
              <a:t>mèo</a:t>
            </a:r>
            <a:r>
              <a:rPr lang="en-US" sz="4000" b="1" dirty="0" smtClean="0">
                <a:latin typeface="Times New Roman" panose="02020603050405020304" pitchFamily="18" charset="0"/>
                <a:cs typeface="Times New Roman" panose="02020603050405020304" pitchFamily="18" charset="0"/>
              </a:rPr>
              <a:t>. Ý </a:t>
            </a:r>
            <a:r>
              <a:rPr lang="en-US" sz="4000" b="1" dirty="0" err="1" smtClean="0">
                <a:latin typeface="Times New Roman" panose="02020603050405020304" pitchFamily="18" charset="0"/>
                <a:cs typeface="Times New Roman" panose="02020603050405020304" pitchFamily="18" charset="0"/>
              </a:rPr>
              <a:t>cháu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chuột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kia</a:t>
            </a:r>
            <a:r>
              <a:rPr lang="en-US" sz="4000" b="1" dirty="0" smtClean="0">
                <a:latin typeface="Times New Roman" panose="02020603050405020304" pitchFamily="18" charset="0"/>
                <a:cs typeface="Times New Roman" panose="02020603050405020304" pitchFamily="18" charset="0"/>
              </a:rPr>
              <a:t>, mi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giờ</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hồn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mèo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chưa</a:t>
            </a:r>
            <a:r>
              <a:rPr lang="en-US" sz="4000" b="1" dirty="0" smtClean="0">
                <a:latin typeface="Times New Roman" panose="02020603050405020304" pitchFamily="18" charset="0"/>
                <a:cs typeface="Times New Roman" panose="02020603050405020304" pitchFamily="18" charset="0"/>
              </a:rPr>
              <a:t> quay </a:t>
            </a:r>
            <a:r>
              <a:rPr lang="en-US" sz="4000" b="1" dirty="0" err="1" smtClean="0">
                <a:latin typeface="Times New Roman" panose="02020603050405020304" pitchFamily="18" charset="0"/>
                <a:cs typeface="Times New Roman" panose="02020603050405020304" pitchFamily="18" charset="0"/>
              </a:rPr>
              <a:t>đầu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đâu</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643648" y="914400"/>
            <a:ext cx="4191000" cy="4472328"/>
          </a:xfrm>
          <a:prstGeom prst="rect">
            <a:avLst/>
          </a:prstGeom>
        </p:spPr>
      </p:pic>
    </p:spTree>
    <p:extLst>
      <p:ext uri="{BB962C8B-B14F-4D97-AF65-F5344CB8AC3E}">
        <p14:creationId xmlns:p14="http://schemas.microsoft.com/office/powerpoint/2010/main" val="140514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148" y="-138202"/>
            <a:ext cx="10942749" cy="923330"/>
          </a:xfrm>
          <a:prstGeom prst="rect">
            <a:avLst/>
          </a:prstGeom>
          <a:noFill/>
        </p:spPr>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Thứ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ngày</a:t>
            </a:r>
            <a:r>
              <a:rPr lang="en-US" sz="5400" b="1" dirty="0" smtClean="0">
                <a:latin typeface="Times New Roman" panose="02020603050405020304" pitchFamily="18" charset="0"/>
                <a:cs typeface="Times New Roman" panose="02020603050405020304" pitchFamily="18" charset="0"/>
              </a:rPr>
              <a:t> 13 </a:t>
            </a:r>
            <a:r>
              <a:rPr lang="en-US" sz="5400" b="1" dirty="0" err="1" smtClean="0">
                <a:latin typeface="Times New Roman" panose="02020603050405020304" pitchFamily="18" charset="0"/>
                <a:cs typeface="Times New Roman" panose="02020603050405020304" pitchFamily="18" charset="0"/>
              </a:rPr>
              <a:t>tháng</a:t>
            </a:r>
            <a:r>
              <a:rPr lang="en-US" sz="5400" b="1" dirty="0" smtClean="0">
                <a:latin typeface="Times New Roman" panose="02020603050405020304" pitchFamily="18" charset="0"/>
                <a:cs typeface="Times New Roman" panose="02020603050405020304" pitchFamily="18" charset="0"/>
              </a:rPr>
              <a:t> 11 </a:t>
            </a:r>
            <a:r>
              <a:rPr lang="en-US" sz="5400" b="1" dirty="0" err="1" smtClean="0">
                <a:latin typeface="Times New Roman" panose="02020603050405020304" pitchFamily="18" charset="0"/>
                <a:cs typeface="Times New Roman" panose="02020603050405020304" pitchFamily="18" charset="0"/>
              </a:rPr>
              <a:t>năm</a:t>
            </a:r>
            <a:r>
              <a:rPr lang="en-US" sz="5400" b="1" dirty="0" smtClean="0">
                <a:latin typeface="Times New Roman" panose="02020603050405020304" pitchFamily="18" charset="0"/>
                <a:cs typeface="Times New Roman" panose="02020603050405020304" pitchFamily="18" charset="0"/>
              </a:rPr>
              <a:t> 2024</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301542" y="647823"/>
            <a:ext cx="3758907" cy="830997"/>
          </a:xfrm>
          <a:prstGeom prst="rect">
            <a:avLst/>
          </a:prstGeom>
          <a:noFill/>
        </p:spPr>
        <p:txBody>
          <a:bodyPr wrap="square" rtlCol="0">
            <a:spAutoFit/>
          </a:bodyPr>
          <a:lstStyle/>
          <a:p>
            <a:r>
              <a:rPr lang="en-US" sz="4800" b="1" u="sng" dirty="0" err="1" smtClean="0">
                <a:latin typeface="Times New Roman" panose="02020603050405020304" pitchFamily="18" charset="0"/>
                <a:cs typeface="Times New Roman" panose="02020603050405020304" pitchFamily="18" charset="0"/>
              </a:rPr>
              <a:t>Tiếng</a:t>
            </a:r>
            <a:r>
              <a:rPr lang="en-US" sz="4800" b="1" u="sng" dirty="0" smtClean="0">
                <a:latin typeface="Times New Roman" panose="02020603050405020304" pitchFamily="18" charset="0"/>
                <a:cs typeface="Times New Roman" panose="02020603050405020304" pitchFamily="18" charset="0"/>
              </a:rPr>
              <a:t> </a:t>
            </a:r>
            <a:r>
              <a:rPr lang="en-US" sz="4800" b="1" u="sng" dirty="0" err="1" smtClean="0">
                <a:latin typeface="Times New Roman" panose="02020603050405020304" pitchFamily="18" charset="0"/>
                <a:cs typeface="Times New Roman" panose="02020603050405020304" pitchFamily="18" charset="0"/>
              </a:rPr>
              <a:t>Việt</a:t>
            </a:r>
            <a:endParaRPr lang="en-US" sz="4800" b="1"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0696" y="1478820"/>
            <a:ext cx="11811304" cy="769441"/>
          </a:xfrm>
          <a:prstGeom prst="rect">
            <a:avLst/>
          </a:prstGeom>
          <a:noFill/>
        </p:spPr>
        <p:txBody>
          <a:bodyPr wrap="square" rtlCol="0">
            <a:spAutoFit/>
          </a:bodyPr>
          <a:lstStyle/>
          <a:p>
            <a:pPr algn="ctr"/>
            <a:r>
              <a:rPr lang="en-US" sz="4400" b="1" dirty="0" smtClean="0">
                <a:solidFill>
                  <a:srgbClr val="002060"/>
                </a:solidFill>
                <a:latin typeface="Times New Roman" panose="02020603050405020304" pitchFamily="18" charset="0"/>
                <a:cs typeface="Times New Roman" panose="02020603050405020304" pitchFamily="18" charset="0"/>
              </a:rPr>
              <a:t>BÀI 18: ĐỒNG CỎ NỞ HOA (TIẾT 2)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0696" y="2125151"/>
            <a:ext cx="3446777" cy="769441"/>
          </a:xfrm>
          <a:prstGeom prst="rect">
            <a:avLst/>
          </a:prstGeom>
          <a:noFill/>
        </p:spPr>
        <p:txBody>
          <a:bodyPr wrap="none" rtlCol="0">
            <a:spAutoFit/>
          </a:bodyPr>
          <a:lstStyle/>
          <a:p>
            <a:r>
              <a:rPr lang="en-US" sz="4400" b="1" u="sng" dirty="0" err="1" smtClean="0">
                <a:latin typeface="Times New Roman" panose="02020603050405020304" pitchFamily="18" charset="0"/>
                <a:cs typeface="Times New Roman" panose="02020603050405020304" pitchFamily="18" charset="0"/>
              </a:rPr>
              <a:t>Tìm</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hiểu</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bài</a:t>
            </a:r>
            <a:r>
              <a:rPr lang="en-US" sz="4400" b="1" u="sng" dirty="0" smtClean="0">
                <a:latin typeface="Times New Roman" panose="02020603050405020304" pitchFamily="18" charset="0"/>
                <a:cs typeface="Times New Roman" panose="02020603050405020304" pitchFamily="18" charset="0"/>
              </a:rPr>
              <a:t>:</a:t>
            </a:r>
            <a:endParaRPr lang="en-US" sz="4400" b="1" u="sng"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09858" y="2894592"/>
            <a:ext cx="10225039"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đam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mê</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năng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hội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hoạ</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609858" y="3663266"/>
            <a:ext cx="515155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giống</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09858" y="4431940"/>
            <a:ext cx="12698568"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trí</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tưởng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tượng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phong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phú</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36278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105443" y="223548"/>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p:cNvPicPr>
            <a:picLocks noChangeAspect="1"/>
          </p:cNvPicPr>
          <p:nvPr/>
        </p:nvPicPr>
        <p:blipFill>
          <a:blip r:embed="rId3"/>
          <a:stretch>
            <a:fillRect/>
          </a:stretch>
        </p:blipFill>
        <p:spPr>
          <a:xfrm>
            <a:off x="579550" y="768968"/>
            <a:ext cx="2459864" cy="2244687"/>
          </a:xfrm>
          <a:prstGeom prst="rect">
            <a:avLst/>
          </a:prstGeom>
        </p:spPr>
      </p:pic>
      <p:pic>
        <p:nvPicPr>
          <p:cNvPr id="4" name="Picture 3"/>
          <p:cNvPicPr>
            <a:picLocks noChangeAspect="1"/>
          </p:cNvPicPr>
          <p:nvPr/>
        </p:nvPicPr>
        <p:blipFill>
          <a:blip r:embed="rId4"/>
          <a:stretch>
            <a:fillRect/>
          </a:stretch>
        </p:blipFill>
        <p:spPr>
          <a:xfrm>
            <a:off x="3380839" y="768968"/>
            <a:ext cx="2285865" cy="2226718"/>
          </a:xfrm>
          <a:prstGeom prst="rect">
            <a:avLst/>
          </a:prstGeom>
        </p:spPr>
      </p:pic>
      <p:pic>
        <p:nvPicPr>
          <p:cNvPr id="5" name="Picture 4"/>
          <p:cNvPicPr>
            <a:picLocks noChangeAspect="1"/>
          </p:cNvPicPr>
          <p:nvPr/>
        </p:nvPicPr>
        <p:blipFill>
          <a:blip r:embed="rId5"/>
          <a:stretch>
            <a:fillRect/>
          </a:stretch>
        </p:blipFill>
        <p:spPr>
          <a:xfrm>
            <a:off x="6025231" y="768968"/>
            <a:ext cx="2186055" cy="2226717"/>
          </a:xfrm>
          <a:prstGeom prst="rect">
            <a:avLst/>
          </a:prstGeom>
        </p:spPr>
      </p:pic>
      <p:pic>
        <p:nvPicPr>
          <p:cNvPr id="6" name="Picture 5"/>
          <p:cNvPicPr>
            <a:picLocks noChangeAspect="1"/>
          </p:cNvPicPr>
          <p:nvPr/>
        </p:nvPicPr>
        <p:blipFill>
          <a:blip r:embed="rId6"/>
          <a:stretch>
            <a:fillRect/>
          </a:stretch>
        </p:blipFill>
        <p:spPr>
          <a:xfrm>
            <a:off x="8737977" y="749794"/>
            <a:ext cx="2495150" cy="2283033"/>
          </a:xfrm>
          <a:prstGeom prst="rect">
            <a:avLst/>
          </a:prstGeom>
        </p:spPr>
      </p:pic>
      <p:pic>
        <p:nvPicPr>
          <p:cNvPr id="8" name="Picture 7"/>
          <p:cNvPicPr>
            <a:picLocks noChangeAspect="1"/>
          </p:cNvPicPr>
          <p:nvPr/>
        </p:nvPicPr>
        <p:blipFill>
          <a:blip r:embed="rId7"/>
          <a:stretch>
            <a:fillRect/>
          </a:stretch>
        </p:blipFill>
        <p:spPr>
          <a:xfrm>
            <a:off x="579550" y="3390899"/>
            <a:ext cx="2459864" cy="2288683"/>
          </a:xfrm>
          <a:prstGeom prst="rect">
            <a:avLst/>
          </a:prstGeom>
        </p:spPr>
      </p:pic>
      <p:pic>
        <p:nvPicPr>
          <p:cNvPr id="9" name="Picture 8"/>
          <p:cNvPicPr>
            <a:picLocks noChangeAspect="1"/>
          </p:cNvPicPr>
          <p:nvPr/>
        </p:nvPicPr>
        <p:blipFill>
          <a:blip r:embed="rId8"/>
          <a:stretch>
            <a:fillRect/>
          </a:stretch>
        </p:blipFill>
        <p:spPr>
          <a:xfrm>
            <a:off x="3380839" y="3390899"/>
            <a:ext cx="2285864" cy="2288682"/>
          </a:xfrm>
          <a:prstGeom prst="rect">
            <a:avLst/>
          </a:prstGeom>
        </p:spPr>
      </p:pic>
      <p:pic>
        <p:nvPicPr>
          <p:cNvPr id="10" name="Picture 9"/>
          <p:cNvPicPr>
            <a:picLocks noChangeAspect="1"/>
          </p:cNvPicPr>
          <p:nvPr/>
        </p:nvPicPr>
        <p:blipFill>
          <a:blip r:embed="rId9"/>
          <a:stretch>
            <a:fillRect/>
          </a:stretch>
        </p:blipFill>
        <p:spPr>
          <a:xfrm>
            <a:off x="6096000" y="3390899"/>
            <a:ext cx="2412240" cy="2225094"/>
          </a:xfrm>
          <a:prstGeom prst="rect">
            <a:avLst/>
          </a:prstGeom>
        </p:spPr>
      </p:pic>
      <p:pic>
        <p:nvPicPr>
          <p:cNvPr id="11" name="Picture 10"/>
          <p:cNvPicPr>
            <a:picLocks noChangeAspect="1"/>
          </p:cNvPicPr>
          <p:nvPr/>
        </p:nvPicPr>
        <p:blipFill>
          <a:blip r:embed="rId10"/>
          <a:stretch>
            <a:fillRect/>
          </a:stretch>
        </p:blipFill>
        <p:spPr>
          <a:xfrm>
            <a:off x="8746365" y="3390900"/>
            <a:ext cx="2486762" cy="2288682"/>
          </a:xfrm>
          <a:prstGeom prst="rect">
            <a:avLst/>
          </a:prstGeom>
        </p:spPr>
      </p:pic>
    </p:spTree>
    <p:extLst>
      <p:ext uri="{BB962C8B-B14F-4D97-AF65-F5344CB8AC3E}">
        <p14:creationId xmlns:p14="http://schemas.microsoft.com/office/powerpoint/2010/main" val="209206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148" y="-138202"/>
            <a:ext cx="10942749" cy="923330"/>
          </a:xfrm>
          <a:prstGeom prst="rect">
            <a:avLst/>
          </a:prstGeom>
          <a:noFill/>
        </p:spPr>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Thứ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ngày</a:t>
            </a:r>
            <a:r>
              <a:rPr lang="en-US" sz="5400" b="1" dirty="0" smtClean="0">
                <a:latin typeface="Times New Roman" panose="02020603050405020304" pitchFamily="18" charset="0"/>
                <a:cs typeface="Times New Roman" panose="02020603050405020304" pitchFamily="18" charset="0"/>
              </a:rPr>
              <a:t> 13 </a:t>
            </a:r>
            <a:r>
              <a:rPr lang="en-US" sz="5400" b="1" dirty="0" err="1" smtClean="0">
                <a:latin typeface="Times New Roman" panose="02020603050405020304" pitchFamily="18" charset="0"/>
                <a:cs typeface="Times New Roman" panose="02020603050405020304" pitchFamily="18" charset="0"/>
              </a:rPr>
              <a:t>tháng</a:t>
            </a:r>
            <a:r>
              <a:rPr lang="en-US" sz="5400" b="1" dirty="0" smtClean="0">
                <a:latin typeface="Times New Roman" panose="02020603050405020304" pitchFamily="18" charset="0"/>
                <a:cs typeface="Times New Roman" panose="02020603050405020304" pitchFamily="18" charset="0"/>
              </a:rPr>
              <a:t> 11 </a:t>
            </a:r>
            <a:r>
              <a:rPr lang="en-US" sz="5400" b="1" dirty="0" err="1" smtClean="0">
                <a:latin typeface="Times New Roman" panose="02020603050405020304" pitchFamily="18" charset="0"/>
                <a:cs typeface="Times New Roman" panose="02020603050405020304" pitchFamily="18" charset="0"/>
              </a:rPr>
              <a:t>năm</a:t>
            </a:r>
            <a:r>
              <a:rPr lang="en-US" sz="5400" b="1" dirty="0" smtClean="0">
                <a:latin typeface="Times New Roman" panose="02020603050405020304" pitchFamily="18" charset="0"/>
                <a:cs typeface="Times New Roman" panose="02020603050405020304" pitchFamily="18" charset="0"/>
              </a:rPr>
              <a:t> 2024</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301542" y="647823"/>
            <a:ext cx="3758907" cy="830997"/>
          </a:xfrm>
          <a:prstGeom prst="rect">
            <a:avLst/>
          </a:prstGeom>
          <a:noFill/>
        </p:spPr>
        <p:txBody>
          <a:bodyPr wrap="square" rtlCol="0">
            <a:spAutoFit/>
          </a:bodyPr>
          <a:lstStyle/>
          <a:p>
            <a:r>
              <a:rPr lang="en-US" sz="4800" b="1" u="sng" dirty="0" err="1" smtClean="0">
                <a:latin typeface="Times New Roman" panose="02020603050405020304" pitchFamily="18" charset="0"/>
                <a:cs typeface="Times New Roman" panose="02020603050405020304" pitchFamily="18" charset="0"/>
              </a:rPr>
              <a:t>Tiếng</a:t>
            </a:r>
            <a:r>
              <a:rPr lang="en-US" sz="4800" b="1" u="sng" dirty="0" smtClean="0">
                <a:latin typeface="Times New Roman" panose="02020603050405020304" pitchFamily="18" charset="0"/>
                <a:cs typeface="Times New Roman" panose="02020603050405020304" pitchFamily="18" charset="0"/>
              </a:rPr>
              <a:t> </a:t>
            </a:r>
            <a:r>
              <a:rPr lang="en-US" sz="4800" b="1" u="sng" dirty="0" err="1" smtClean="0">
                <a:latin typeface="Times New Roman" panose="02020603050405020304" pitchFamily="18" charset="0"/>
                <a:cs typeface="Times New Roman" panose="02020603050405020304" pitchFamily="18" charset="0"/>
              </a:rPr>
              <a:t>Việt</a:t>
            </a:r>
            <a:endParaRPr lang="en-US" sz="4800" b="1"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0696" y="1478820"/>
            <a:ext cx="11811304" cy="769441"/>
          </a:xfrm>
          <a:prstGeom prst="rect">
            <a:avLst/>
          </a:prstGeom>
          <a:noFill/>
        </p:spPr>
        <p:txBody>
          <a:bodyPr wrap="square" rtlCol="0">
            <a:spAutoFit/>
          </a:bodyPr>
          <a:lstStyle/>
          <a:p>
            <a:pPr algn="ctr"/>
            <a:r>
              <a:rPr lang="en-US" sz="4400" b="1" dirty="0" smtClean="0">
                <a:solidFill>
                  <a:srgbClr val="002060"/>
                </a:solidFill>
                <a:latin typeface="Times New Roman" panose="02020603050405020304" pitchFamily="18" charset="0"/>
                <a:cs typeface="Times New Roman" panose="02020603050405020304" pitchFamily="18" charset="0"/>
              </a:rPr>
              <a:t>BÀI 18: ĐỒNG CỎ NỞ HOA (TIẾT 2)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0696" y="2125151"/>
            <a:ext cx="3446777" cy="769441"/>
          </a:xfrm>
          <a:prstGeom prst="rect">
            <a:avLst/>
          </a:prstGeom>
          <a:noFill/>
        </p:spPr>
        <p:txBody>
          <a:bodyPr wrap="none" rtlCol="0">
            <a:spAutoFit/>
          </a:bodyPr>
          <a:lstStyle/>
          <a:p>
            <a:r>
              <a:rPr lang="en-US" sz="4400" b="1" u="sng" dirty="0" err="1" smtClean="0">
                <a:latin typeface="Times New Roman" panose="02020603050405020304" pitchFamily="18" charset="0"/>
                <a:cs typeface="Times New Roman" panose="02020603050405020304" pitchFamily="18" charset="0"/>
              </a:rPr>
              <a:t>Tìm</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hiểu</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bài</a:t>
            </a:r>
            <a:r>
              <a:rPr lang="en-US" sz="4400" b="1" u="sng" dirty="0" smtClean="0">
                <a:latin typeface="Times New Roman" panose="02020603050405020304" pitchFamily="18" charset="0"/>
                <a:cs typeface="Times New Roman" panose="02020603050405020304" pitchFamily="18" charset="0"/>
              </a:rPr>
              <a:t>:</a:t>
            </a:r>
            <a:endParaRPr lang="en-US" sz="4400" b="1" u="sng"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09858" y="2894592"/>
            <a:ext cx="10225039"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đam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mê</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năng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hội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hoạ</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609858" y="3663266"/>
            <a:ext cx="515155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giống</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09858" y="4431940"/>
            <a:ext cx="12698568"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trí</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tưởng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tượng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phong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phú</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2343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885996" y="965915"/>
            <a:ext cx="10420007" cy="4567823"/>
          </a:xfrm>
          <a:prstGeom prst="rect">
            <a:avLst/>
          </a:prstGeom>
        </p:spPr>
      </p:pic>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
        <p:nvSpPr>
          <p:cNvPr id="3" name="TextBox 2"/>
          <p:cNvSpPr txBox="1"/>
          <p:nvPr/>
        </p:nvSpPr>
        <p:spPr>
          <a:xfrm>
            <a:off x="1527957" y="2391826"/>
            <a:ext cx="9259910" cy="1938992"/>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kể</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cô</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bé</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Bống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đam</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mê</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hoạ</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vẽ</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đẹp</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đến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niềm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vui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đến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nhỏ</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632907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chemeClr val="tx1"/>
              </a:solidFill>
              <a:effectLst/>
              <a:uLnTx/>
              <a:uFillTx/>
              <a:latin typeface="Arial"/>
              <a:ea typeface="+mn-ea"/>
              <a:cs typeface="+mn-cs"/>
              <a:sym typeface="Arial"/>
            </a:endParaRPr>
          </a:p>
        </p:txBody>
      </p:sp>
      <p:sp>
        <p:nvSpPr>
          <p:cNvPr id="2" name="TextBox 1"/>
          <p:cNvSpPr txBox="1"/>
          <p:nvPr/>
        </p:nvSpPr>
        <p:spPr>
          <a:xfrm>
            <a:off x="772733" y="147688"/>
            <a:ext cx="2356834"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3</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3444CE-24BE-9022-512D-3FCC473BE2BC}"/>
              </a:ext>
            </a:extLst>
          </p:cNvPr>
          <p:cNvSpPr txBox="1"/>
          <p:nvPr/>
        </p:nvSpPr>
        <p:spPr>
          <a:xfrm>
            <a:off x="607428" y="734164"/>
            <a:ext cx="11281272" cy="5632311"/>
          </a:xfrm>
          <a:prstGeom prst="rect">
            <a:avLst/>
          </a:prstGeom>
          <a:noFill/>
          <a:ln>
            <a:solidFill>
              <a:schemeClr val="accent4">
                <a:lumMod val="40000"/>
                <a:lumOff val="6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effectLst/>
                <a:uLnTx/>
                <a:uFillTx/>
                <a:latin typeface="Calibri" panose="020F0502020204030204" pitchFamily="34" charset="0"/>
                <a:ea typeface="+mn-ea"/>
                <a:cs typeface="Calibri" panose="020F0502020204030204" pitchFamily="34" charset="0"/>
              </a:rPr>
              <a:t>Bác </a:t>
            </a:r>
            <a:r>
              <a:rPr kumimoji="0" lang="vi-VN"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Lan đưa tranh của Bống cho ông hoạ sĩ Phan xem để hỏi ý kiến. Ông hoạ sĩ xem cả xấp tranh vẽ con chó, con mèo, cây cau, chân dung bố và mẹ Bống thì tặc tặc lưỡi trầm tr</a:t>
            </a:r>
            <a:r>
              <a:rPr kumimoji="0" lang="en-US"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ồ</a:t>
            </a:r>
            <a:r>
              <a:rPr kumimoji="0" lang="vi-VN"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r>
              <a:rPr kumimoji="0" lang="vi-VN" sz="3000" b="0" i="0" u="none" strike="noStrike" kern="1200" cap="none" spc="0" normalizeH="0" baseline="0" noProof="0" dirty="0" smtClean="0">
                <a:ln>
                  <a:noFill/>
                </a:ln>
                <a:effectLst/>
                <a:uLnTx/>
                <a:uFillTx/>
                <a:latin typeface="Calibri" panose="020F0502020204030204" pitchFamily="34" charset="0"/>
                <a:ea typeface="+mn-ea"/>
                <a:cs typeface="Calibri" panose="020F0502020204030204" pitchFamily="34" charset="0"/>
              </a:rPr>
              <a:t>!</a:t>
            </a:r>
            <a:endParaRPr kumimoji="0" lang="vi-VN" sz="3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cxnSp>
        <p:nvCxnSpPr>
          <p:cNvPr id="4" name="Straight Connector 3"/>
          <p:cNvCxnSpPr/>
          <p:nvPr/>
        </p:nvCxnSpPr>
        <p:spPr>
          <a:xfrm flipV="1">
            <a:off x="1700011" y="1674254"/>
            <a:ext cx="267880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73499" y="4438919"/>
            <a:ext cx="1184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95751" y="4438919"/>
            <a:ext cx="267880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76140" y="6220496"/>
            <a:ext cx="3509494" cy="450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04349" y="5864183"/>
            <a:ext cx="2442748" cy="85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506828" y="2575792"/>
            <a:ext cx="4031087" cy="359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846231" y="3052493"/>
            <a:ext cx="2086377"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073499" y="3477330"/>
            <a:ext cx="1184856" cy="92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09634" y="3983868"/>
            <a:ext cx="4400281" cy="85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653048" y="2125023"/>
            <a:ext cx="3232597" cy="112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157912" y="2136231"/>
            <a:ext cx="1273198" cy="63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6A2DA054-DF13-4967-6911-21F68F2C024D}"/>
              </a:ext>
            </a:extLst>
          </p:cNvPr>
          <p:cNvGrpSpPr/>
          <p:nvPr/>
        </p:nvGrpSpPr>
        <p:grpSpPr>
          <a:xfrm>
            <a:off x="270456" y="1820237"/>
            <a:ext cx="11359167" cy="3524495"/>
            <a:chOff x="4666576" y="3956891"/>
            <a:chExt cx="6748183" cy="2616134"/>
          </a:xfrm>
        </p:grpSpPr>
        <p:grpSp>
          <p:nvGrpSpPr>
            <p:cNvPr id="9" name="Group 8">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19"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0"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0" name="Picture 9">
              <a:extLst>
                <a:ext uri="{FF2B5EF4-FFF2-40B4-BE49-F238E27FC236}">
                  <a16:creationId xmlns:a16="http://schemas.microsoft.com/office/drawing/2014/main" id="{8CF7B861-EBE1-6530-4744-2D1D3233BFB0}"/>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11" name="Picture 10">
              <a:extLst>
                <a:ext uri="{FF2B5EF4-FFF2-40B4-BE49-F238E27FC236}">
                  <a16:creationId xmlns:a16="http://schemas.microsoft.com/office/drawing/2014/main" id="{A26E384D-F7ED-268B-C13E-37ED77A8F94A}"/>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2" name="Picture 11">
              <a:extLst>
                <a:ext uri="{FF2B5EF4-FFF2-40B4-BE49-F238E27FC236}">
                  <a16:creationId xmlns:a16="http://schemas.microsoft.com/office/drawing/2014/main" id="{2281EDFE-B7AF-30D1-FDC0-CA11E5FF2440}"/>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3" name="Picture 12">
              <a:extLst>
                <a:ext uri="{FF2B5EF4-FFF2-40B4-BE49-F238E27FC236}">
                  <a16:creationId xmlns:a16="http://schemas.microsoft.com/office/drawing/2014/main" id="{0A75A2A2-0798-95A4-A041-084811BC5EE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4" name="Picture 13">
              <a:extLst>
                <a:ext uri="{FF2B5EF4-FFF2-40B4-BE49-F238E27FC236}">
                  <a16:creationId xmlns:a16="http://schemas.microsoft.com/office/drawing/2014/main" id="{A30A2EF1-0450-9352-D2B2-E3DBF80B292A}"/>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5" name="Picture 14">
              <a:extLst>
                <a:ext uri="{FF2B5EF4-FFF2-40B4-BE49-F238E27FC236}">
                  <a16:creationId xmlns:a16="http://schemas.microsoft.com/office/drawing/2014/main" id="{B98E0B3E-9250-048F-48F4-EA6881345F5A}"/>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6" name="Picture 15">
              <a:extLst>
                <a:ext uri="{FF2B5EF4-FFF2-40B4-BE49-F238E27FC236}">
                  <a16:creationId xmlns:a16="http://schemas.microsoft.com/office/drawing/2014/main" id="{E03B7E39-C6AA-79DC-80BB-4E8957A2470A}"/>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7" name="Picture 16">
              <a:extLst>
                <a:ext uri="{FF2B5EF4-FFF2-40B4-BE49-F238E27FC236}">
                  <a16:creationId xmlns:a16="http://schemas.microsoft.com/office/drawing/2014/main" id="{275CDAC1-C025-8E41-7E75-18B52AF1657C}"/>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8" name="Picture 17">
              <a:extLst>
                <a:ext uri="{FF2B5EF4-FFF2-40B4-BE49-F238E27FC236}">
                  <a16:creationId xmlns:a16="http://schemas.microsoft.com/office/drawing/2014/main" id="{90FF3852-744D-77B2-81BB-335E6BD265F5}"/>
                </a:ext>
              </a:extLst>
            </p:cNvPr>
            <p:cNvPicPr>
              <a:picLocks noChangeAspect="1"/>
            </p:cNvPicPr>
            <p:nvPr/>
          </p:nvPicPr>
          <p:blipFill>
            <a:blip r:embed="rId5"/>
            <a:stretch>
              <a:fillRect/>
            </a:stretch>
          </p:blipFill>
          <p:spPr>
            <a:xfrm>
              <a:off x="10729728" y="5950807"/>
              <a:ext cx="469963" cy="469963"/>
            </a:xfrm>
            <a:prstGeom prst="rect">
              <a:avLst/>
            </a:prstGeom>
          </p:spPr>
        </p:pic>
      </p:grpSp>
      <p:sp>
        <p:nvSpPr>
          <p:cNvPr id="2" name="TextBox 1"/>
          <p:cNvSpPr txBox="1"/>
          <p:nvPr/>
        </p:nvSpPr>
        <p:spPr>
          <a:xfrm>
            <a:off x="3489915" y="459929"/>
            <a:ext cx="5212169" cy="1107996"/>
          </a:xfrm>
          <a:prstGeom prst="rect">
            <a:avLst/>
          </a:prstGeom>
          <a:noFill/>
        </p:spPr>
        <p:txBody>
          <a:bodyPr wrap="square" rtlCol="0">
            <a:spAutoFit/>
          </a:bodyPr>
          <a:lstStyle/>
          <a:p>
            <a:r>
              <a:rPr lang="en-US" sz="6600" b="1" dirty="0" smtClean="0">
                <a:solidFill>
                  <a:srgbClr val="FF0000"/>
                </a:solidFill>
                <a:latin typeface="Times New Roman" panose="02020603050405020304" pitchFamily="18" charset="0"/>
                <a:cs typeface="Times New Roman" panose="02020603050405020304" pitchFamily="18" charset="0"/>
              </a:rPr>
              <a:t>LUYỆN ĐỌC</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5"/>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pic>
        <p:nvPicPr>
          <p:cNvPr id="2" name="y2mate.com -  Vẽ  Don Nguyễn Và Bé Bảo An  Nhạc Thiếu Nhi Mới Nhất Cho Bé   Liên Khúc Nhạc Thiếu Nhi_720p">
            <a:hlinkClick r:id="" action="ppaction://media"/>
          </p:cNvPr>
          <p:cNvPicPr>
            <a:picLocks noChangeAspect="1"/>
          </p:cNvPicPr>
          <p:nvPr>
            <a:videoFile r:link="rId1"/>
            <p:extLst>
              <p:ext uri="{DAA4B4D4-6D71-4841-9C94-3DE7FCFB9230}">
                <p14:media xmlns:p14="http://schemas.microsoft.com/office/powerpoint/2010/main" r:embed="rId2">
                  <p14:trim st="32033" end="104000"/>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40909">
                <p:cTn id="46" fill="hold" display="0">
                  <p:stCondLst>
                    <p:cond delay="indefinite"/>
                  </p:stCondLst>
                </p:cTn>
                <p:tgtEl>
                  <p:spTgt spid="2"/>
                </p:tgtEl>
              </p:cMediaNode>
            </p:video>
          </p:childTnLst>
        </p:cTn>
      </p:par>
    </p:tnLst>
    <p:bldLst>
      <p:bldP spid="40" grpId="0"/>
      <p:bldP spid="42" grpId="0"/>
      <p:bldP spid="59" grpId="0"/>
      <p:bldP spid="67" grpId="0"/>
      <p:bldP spid="9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5675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176212" y="687735"/>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515155" y="687735"/>
            <a:ext cx="11230377"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515155" y="1738648"/>
            <a:ext cx="11230377" cy="3580327"/>
          </a:xfrm>
          <a:prstGeom prst="rect">
            <a:avLst/>
          </a:prstGeom>
        </p:spPr>
      </p:pic>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176212" y="687735"/>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p:cNvSpPr txBox="1"/>
          <p:nvPr/>
        </p:nvSpPr>
        <p:spPr>
          <a:xfrm>
            <a:off x="656820" y="1277686"/>
            <a:ext cx="11178863" cy="1569660"/>
          </a:xfrm>
          <a:prstGeom prst="rect">
            <a:avLst/>
          </a:prstGeom>
          <a:noFill/>
        </p:spPr>
        <p:txBody>
          <a:bodyPr wrap="square" rtlCol="0">
            <a:spAutoFit/>
          </a:bodyPr>
          <a:lstStyle/>
          <a:p>
            <a:r>
              <a:rPr lang="en-US" sz="4800" dirty="0" err="1" smtClean="0">
                <a:latin typeface="Times New Roman" panose="02020603050405020304" pitchFamily="18" charset="0"/>
                <a:cs typeface="Times New Roman" panose="02020603050405020304" pitchFamily="18" charset="0"/>
              </a:rPr>
              <a:t>Sáng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phẩm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học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nghệ</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thuật</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56820" y="2847346"/>
            <a:ext cx="10753861" cy="1569660"/>
          </a:xfrm>
          <a:prstGeom prst="rect">
            <a:avLst/>
          </a:prstGeom>
          <a:noFill/>
        </p:spPr>
        <p:txBody>
          <a:bodyPr wrap="square" rtlCol="0">
            <a:spAutoFit/>
          </a:bodyPr>
          <a:lstStyle/>
          <a:p>
            <a:r>
              <a:rPr lang="en-US" sz="4800" dirty="0" err="1" smtClean="0">
                <a:latin typeface="Times New Roman" panose="02020603050405020304" pitchFamily="18" charset="0"/>
                <a:cs typeface="Times New Roman" panose="02020603050405020304" pitchFamily="18" charset="0"/>
              </a:rPr>
              <a:t>Sáng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tạo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tạo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những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giá</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trị</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vật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hoặc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thần</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56820" y="4585728"/>
            <a:ext cx="10998560" cy="1569660"/>
          </a:xfrm>
          <a:prstGeom prst="rect">
            <a:avLst/>
          </a:prstGeom>
          <a:noFill/>
        </p:spPr>
        <p:txBody>
          <a:bodyPr wrap="square" rtlCol="0">
            <a:spAutoFit/>
          </a:bodyPr>
          <a:lstStyle/>
          <a:p>
            <a:r>
              <a:rPr lang="en-US" sz="4800" dirty="0" err="1" smtClean="0">
                <a:latin typeface="Times New Roman" panose="02020603050405020304" pitchFamily="18" charset="0"/>
                <a:cs typeface="Times New Roman" panose="02020603050405020304" pitchFamily="18" charset="0"/>
              </a:rPr>
              <a:t>Sáng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chế</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trước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chưa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1743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2581" y="553791"/>
            <a:ext cx="9955368"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Chọn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đáp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án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trước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câu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trả</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đúng</a:t>
            </a:r>
            <a:r>
              <a:rPr lang="en-US" sz="4000" b="1" dirty="0" smtClean="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682581" y="1798227"/>
            <a:ext cx="11127346" cy="2123658"/>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đúng</a:t>
            </a:r>
            <a:r>
              <a:rPr lang="en-US" sz="4400" dirty="0" smtClean="0">
                <a:latin typeface="Times New Roman" panose="02020603050405020304" pitchFamily="18" charset="0"/>
                <a:cs typeface="Times New Roman" panose="02020603050405020304" pitchFamily="18" charset="0"/>
              </a:rPr>
              <a:t> hay </a:t>
            </a:r>
            <a:r>
              <a:rPr lang="en-US" sz="4400" dirty="0" err="1" smtClean="0">
                <a:latin typeface="Times New Roman" panose="02020603050405020304" pitchFamily="18" charset="0"/>
                <a:cs typeface="Times New Roman" panose="02020603050405020304" pitchFamily="18" charset="0"/>
              </a:rPr>
              <a:t>sai</a:t>
            </a:r>
            <a:r>
              <a:rPr lang="en-US" sz="4400" dirty="0" smtClean="0">
                <a:latin typeface="Times New Roman" panose="02020603050405020304" pitchFamily="18" charset="0"/>
                <a:cs typeface="Times New Roman" panose="02020603050405020304" pitchFamily="18" charset="0"/>
              </a:rPr>
              <a:t>:</a:t>
            </a:r>
          </a:p>
          <a:p>
            <a:r>
              <a:rPr lang="en-US" sz="4400" b="1" i="1" dirty="0" err="1" smtClean="0">
                <a:latin typeface="Times New Roman" panose="02020603050405020304" pitchFamily="18" charset="0"/>
                <a:cs typeface="Times New Roman" panose="02020603050405020304" pitchFamily="18" charset="0"/>
              </a:rPr>
              <a:t>các</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nhà</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khoa</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học</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đã</a:t>
            </a:r>
            <a:r>
              <a:rPr lang="en-US" sz="4400" b="1" i="1" dirty="0" smtClean="0">
                <a:latin typeface="Times New Roman" panose="02020603050405020304" pitchFamily="18" charset="0"/>
                <a:cs typeface="Times New Roman" panose="02020603050405020304" pitchFamily="18" charset="0"/>
              </a:rPr>
              <a:t> sang </a:t>
            </a:r>
            <a:r>
              <a:rPr lang="en-US" sz="4400" b="1" i="1" dirty="0" err="1" smtClean="0">
                <a:latin typeface="Times New Roman" panose="02020603050405020304" pitchFamily="18" charset="0"/>
                <a:cs typeface="Times New Roman" panose="02020603050405020304" pitchFamily="18" charset="0"/>
              </a:rPr>
              <a:t>chế</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ra</a:t>
            </a:r>
            <a:r>
              <a:rPr lang="en-US" sz="4400" b="1" i="1" dirty="0" smtClean="0">
                <a:latin typeface="Times New Roman" panose="02020603050405020304" pitchFamily="18" charset="0"/>
                <a:cs typeface="Times New Roman" panose="02020603050405020304" pitchFamily="18" charset="0"/>
              </a:rPr>
              <a:t> vaccine </a:t>
            </a:r>
            <a:r>
              <a:rPr lang="en-US" sz="4400" b="1" i="1" dirty="0" err="1" smtClean="0">
                <a:latin typeface="Times New Roman" panose="02020603050405020304" pitchFamily="18" charset="0"/>
                <a:cs typeface="Times New Roman" panose="02020603050405020304" pitchFamily="18" charset="0"/>
              </a:rPr>
              <a:t>để</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bảo</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vệ</a:t>
            </a:r>
            <a:r>
              <a:rPr lang="en-US" sz="4400" b="1" i="1" dirty="0" smtClean="0">
                <a:latin typeface="Times New Roman" panose="02020603050405020304" pitchFamily="18" charset="0"/>
                <a:cs typeface="Times New Roman" panose="02020603050405020304" pitchFamily="18" charset="0"/>
              </a:rPr>
              <a:t> con </a:t>
            </a:r>
            <a:r>
              <a:rPr lang="en-US" sz="4400" b="1" i="1" dirty="0" err="1" smtClean="0">
                <a:latin typeface="Times New Roman" panose="02020603050405020304" pitchFamily="18" charset="0"/>
                <a:cs typeface="Times New Roman" panose="02020603050405020304" pitchFamily="18" charset="0"/>
              </a:rPr>
              <a:t>người</a:t>
            </a:r>
            <a:r>
              <a:rPr lang="en-US" sz="4400" b="1" i="1" dirty="0" smtClean="0">
                <a:latin typeface="Times New Roman" panose="02020603050405020304" pitchFamily="18" charset="0"/>
                <a:cs typeface="Times New Roman" panose="02020603050405020304" pitchFamily="18" charset="0"/>
              </a:rPr>
              <a:t>.</a:t>
            </a:r>
            <a:endParaRPr lang="en-US" sz="4400" b="1"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070502" y="4458436"/>
            <a:ext cx="2125014"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B</a:t>
            </a: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S</a:t>
            </a:r>
            <a:r>
              <a:rPr lang="en-US" sz="4800" dirty="0" smtClean="0">
                <a:latin typeface="Times New Roman" panose="02020603050405020304" pitchFamily="18" charset="0"/>
                <a:cs typeface="Times New Roman" panose="02020603050405020304" pitchFamily="18" charset="0"/>
              </a:rPr>
              <a:t>ai</a:t>
            </a:r>
            <a:endParaRPr lang="en-US" sz="4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079680" y="4458437"/>
            <a:ext cx="2990044"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A. </a:t>
            </a:r>
            <a:r>
              <a:rPr lang="en-US" sz="4800" dirty="0" err="1" smtClean="0">
                <a:latin typeface="Times New Roman" panose="02020603050405020304" pitchFamily="18" charset="0"/>
                <a:cs typeface="Times New Roman" panose="02020603050405020304" pitchFamily="18" charset="0"/>
              </a:rPr>
              <a:t>Đúng</a:t>
            </a:r>
            <a:endParaRPr lang="en-US" sz="4800" dirty="0">
              <a:latin typeface="Times New Roman" panose="02020603050405020304" pitchFamily="18" charset="0"/>
              <a:cs typeface="Times New Roman" panose="02020603050405020304" pitchFamily="18" charset="0"/>
            </a:endParaRPr>
          </a:p>
        </p:txBody>
      </p:sp>
      <p:sp>
        <p:nvSpPr>
          <p:cNvPr id="2" name="Oval 1"/>
          <p:cNvSpPr/>
          <p:nvPr/>
        </p:nvSpPr>
        <p:spPr>
          <a:xfrm>
            <a:off x="6903077" y="4604650"/>
            <a:ext cx="772732" cy="53856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660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148" y="-138202"/>
            <a:ext cx="10942749" cy="923330"/>
          </a:xfrm>
          <a:prstGeom prst="rect">
            <a:avLst/>
          </a:prstGeom>
          <a:noFill/>
        </p:spPr>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Thứ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ngày</a:t>
            </a:r>
            <a:r>
              <a:rPr lang="en-US" sz="5400" b="1" dirty="0" smtClean="0">
                <a:latin typeface="Times New Roman" panose="02020603050405020304" pitchFamily="18" charset="0"/>
                <a:cs typeface="Times New Roman" panose="02020603050405020304" pitchFamily="18" charset="0"/>
              </a:rPr>
              <a:t> 13 </a:t>
            </a:r>
            <a:r>
              <a:rPr lang="en-US" sz="5400" b="1" dirty="0" err="1" smtClean="0">
                <a:latin typeface="Times New Roman" panose="02020603050405020304" pitchFamily="18" charset="0"/>
                <a:cs typeface="Times New Roman" panose="02020603050405020304" pitchFamily="18" charset="0"/>
              </a:rPr>
              <a:t>tháng</a:t>
            </a:r>
            <a:r>
              <a:rPr lang="en-US" sz="5400" b="1" dirty="0" smtClean="0">
                <a:latin typeface="Times New Roman" panose="02020603050405020304" pitchFamily="18" charset="0"/>
                <a:cs typeface="Times New Roman" panose="02020603050405020304" pitchFamily="18" charset="0"/>
              </a:rPr>
              <a:t> 11 </a:t>
            </a:r>
            <a:r>
              <a:rPr lang="en-US" sz="5400" b="1" dirty="0" err="1" smtClean="0">
                <a:latin typeface="Times New Roman" panose="02020603050405020304" pitchFamily="18" charset="0"/>
                <a:cs typeface="Times New Roman" panose="02020603050405020304" pitchFamily="18" charset="0"/>
              </a:rPr>
              <a:t>năm</a:t>
            </a:r>
            <a:r>
              <a:rPr lang="en-US" sz="5400" b="1" dirty="0" smtClean="0">
                <a:latin typeface="Times New Roman" panose="02020603050405020304" pitchFamily="18" charset="0"/>
                <a:cs typeface="Times New Roman" panose="02020603050405020304" pitchFamily="18" charset="0"/>
              </a:rPr>
              <a:t> 2024</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301542" y="647823"/>
            <a:ext cx="3758907" cy="830997"/>
          </a:xfrm>
          <a:prstGeom prst="rect">
            <a:avLst/>
          </a:prstGeom>
          <a:noFill/>
        </p:spPr>
        <p:txBody>
          <a:bodyPr wrap="square" rtlCol="0">
            <a:spAutoFit/>
          </a:bodyPr>
          <a:lstStyle/>
          <a:p>
            <a:r>
              <a:rPr lang="en-US" sz="4800" b="1" u="sng" dirty="0" err="1" smtClean="0">
                <a:latin typeface="Times New Roman" panose="02020603050405020304" pitchFamily="18" charset="0"/>
                <a:cs typeface="Times New Roman" panose="02020603050405020304" pitchFamily="18" charset="0"/>
              </a:rPr>
              <a:t>Tiếng</a:t>
            </a:r>
            <a:r>
              <a:rPr lang="en-US" sz="4800" b="1" u="sng" dirty="0" smtClean="0">
                <a:latin typeface="Times New Roman" panose="02020603050405020304" pitchFamily="18" charset="0"/>
                <a:cs typeface="Times New Roman" panose="02020603050405020304" pitchFamily="18" charset="0"/>
              </a:rPr>
              <a:t> </a:t>
            </a:r>
            <a:r>
              <a:rPr lang="en-US" sz="4800" b="1" u="sng" dirty="0" err="1" smtClean="0">
                <a:latin typeface="Times New Roman" panose="02020603050405020304" pitchFamily="18" charset="0"/>
                <a:cs typeface="Times New Roman" panose="02020603050405020304" pitchFamily="18" charset="0"/>
              </a:rPr>
              <a:t>Việt</a:t>
            </a:r>
            <a:endParaRPr lang="en-US" sz="4800" b="1"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0696" y="1478820"/>
            <a:ext cx="11811304" cy="769441"/>
          </a:xfrm>
          <a:prstGeom prst="rect">
            <a:avLst/>
          </a:prstGeom>
          <a:noFill/>
        </p:spPr>
        <p:txBody>
          <a:bodyPr wrap="square" rtlCol="0">
            <a:spAutoFit/>
          </a:bodyPr>
          <a:lstStyle/>
          <a:p>
            <a:pPr algn="ctr"/>
            <a:r>
              <a:rPr lang="en-US" sz="4400" b="1" dirty="0" smtClean="0">
                <a:solidFill>
                  <a:srgbClr val="002060"/>
                </a:solidFill>
                <a:latin typeface="Times New Roman" panose="02020603050405020304" pitchFamily="18" charset="0"/>
                <a:cs typeface="Times New Roman" panose="02020603050405020304" pitchFamily="18" charset="0"/>
              </a:rPr>
              <a:t>BÀI 18: ĐỒNG CỎ NỞ HOA (TIẾT 2)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93182" y="2601436"/>
            <a:ext cx="10225039"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1. </a:t>
            </a:r>
            <a:r>
              <a:rPr lang="en-US" sz="4800" dirty="0" err="1" smtClean="0">
                <a:latin typeface="Times New Roman" panose="02020603050405020304" pitchFamily="18" charset="0"/>
                <a:cs typeface="Times New Roman" panose="02020603050405020304" pitchFamily="18" charset="0"/>
              </a:rPr>
              <a:t>Tìm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hiểu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endParaRPr lang="en-US"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93182" y="3433188"/>
            <a:ext cx="515155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2. </a:t>
            </a:r>
            <a:r>
              <a:rPr lang="en-US" sz="4800" dirty="0" err="1" smtClean="0">
                <a:latin typeface="Times New Roman" panose="02020603050405020304" pitchFamily="18" charset="0"/>
                <a:cs typeface="Times New Roman" panose="02020603050405020304" pitchFamily="18" charset="0"/>
              </a:rPr>
              <a:t>Luyện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đọc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lại</a:t>
            </a:r>
            <a:endParaRPr lang="en-US" sz="4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3182" y="4264185"/>
            <a:ext cx="12698568"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3. </a:t>
            </a:r>
            <a:r>
              <a:rPr lang="en-US" sz="4800" dirty="0" err="1" smtClean="0">
                <a:latin typeface="Times New Roman" panose="02020603050405020304" pitchFamily="18" charset="0"/>
                <a:cs typeface="Times New Roman" panose="02020603050405020304" pitchFamily="18" charset="0"/>
              </a:rPr>
              <a:t>Luyện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tập</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2011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4973" y="0"/>
            <a:ext cx="10942749" cy="923330"/>
          </a:xfrm>
          <a:prstGeom prst="rect">
            <a:avLst/>
          </a:prstGeom>
          <a:noFill/>
        </p:spPr>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Thứ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ngày</a:t>
            </a:r>
            <a:r>
              <a:rPr lang="en-US" sz="5400" b="1" dirty="0" smtClean="0">
                <a:latin typeface="Times New Roman" panose="02020603050405020304" pitchFamily="18" charset="0"/>
                <a:cs typeface="Times New Roman" panose="02020603050405020304" pitchFamily="18" charset="0"/>
              </a:rPr>
              <a:t> 13 </a:t>
            </a:r>
            <a:r>
              <a:rPr lang="en-US" sz="5400" b="1" dirty="0" err="1" smtClean="0">
                <a:latin typeface="Times New Roman" panose="02020603050405020304" pitchFamily="18" charset="0"/>
                <a:cs typeface="Times New Roman" panose="02020603050405020304" pitchFamily="18" charset="0"/>
              </a:rPr>
              <a:t>tháng</a:t>
            </a:r>
            <a:r>
              <a:rPr lang="en-US" sz="5400" b="1" dirty="0" smtClean="0">
                <a:latin typeface="Times New Roman" panose="02020603050405020304" pitchFamily="18" charset="0"/>
                <a:cs typeface="Times New Roman" panose="02020603050405020304" pitchFamily="18" charset="0"/>
              </a:rPr>
              <a:t> 11 </a:t>
            </a:r>
            <a:r>
              <a:rPr lang="en-US" sz="5400" b="1" dirty="0" err="1" smtClean="0">
                <a:latin typeface="Times New Roman" panose="02020603050405020304" pitchFamily="18" charset="0"/>
                <a:cs typeface="Times New Roman" panose="02020603050405020304" pitchFamily="18" charset="0"/>
              </a:rPr>
              <a:t>năm</a:t>
            </a:r>
            <a:r>
              <a:rPr lang="en-US" sz="5400" b="1" dirty="0" smtClean="0">
                <a:latin typeface="Times New Roman" panose="02020603050405020304" pitchFamily="18" charset="0"/>
                <a:cs typeface="Times New Roman" panose="02020603050405020304" pitchFamily="18" charset="0"/>
              </a:rPr>
              <a:t> 2024</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940934" y="969794"/>
            <a:ext cx="3758907" cy="1015663"/>
          </a:xfrm>
          <a:prstGeom prst="rect">
            <a:avLst/>
          </a:prstGeom>
          <a:noFill/>
        </p:spPr>
        <p:txBody>
          <a:bodyPr wrap="square" rtlCol="0">
            <a:spAutoFit/>
          </a:bodyPr>
          <a:lstStyle/>
          <a:p>
            <a:r>
              <a:rPr lang="en-US" sz="6000" b="1" dirty="0" err="1" smtClean="0">
                <a:solidFill>
                  <a:srgbClr val="FF0000"/>
                </a:solidFill>
                <a:latin typeface="Times New Roman" panose="02020603050405020304" pitchFamily="18" charset="0"/>
                <a:cs typeface="Times New Roman" panose="02020603050405020304" pitchFamily="18" charset="0"/>
              </a:rPr>
              <a:t>Tiếng</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Việt</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57871" y="1985457"/>
            <a:ext cx="11811304" cy="923330"/>
          </a:xfrm>
          <a:prstGeom prst="rect">
            <a:avLst/>
          </a:prstGeom>
          <a:noFill/>
        </p:spPr>
        <p:txBody>
          <a:bodyPr wrap="square" rtlCol="0">
            <a:spAutoFit/>
          </a:bodyPr>
          <a:lstStyle/>
          <a:p>
            <a:r>
              <a:rPr lang="en-US" sz="5400" b="1" dirty="0" smtClean="0">
                <a:solidFill>
                  <a:srgbClr val="002060"/>
                </a:solidFill>
                <a:latin typeface="Times New Roman" panose="02020603050405020304" pitchFamily="18" charset="0"/>
                <a:cs typeface="Times New Roman" panose="02020603050405020304" pitchFamily="18" charset="0"/>
              </a:rPr>
              <a:t>BÀI 18: ĐỒNG CỎ NỞ HOA (TIẾT 2) </a:t>
            </a:r>
            <a:endParaRPr lang="en-US" sz="54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0" y="2908787"/>
            <a:ext cx="12192001" cy="3881901"/>
          </a:xfrm>
          <a:prstGeom prst="rect">
            <a:avLst/>
          </a:prstGeom>
        </p:spPr>
      </p:pic>
    </p:spTree>
    <p:extLst>
      <p:ext uri="{BB962C8B-B14F-4D97-AF65-F5344CB8AC3E}">
        <p14:creationId xmlns:p14="http://schemas.microsoft.com/office/powerpoint/2010/main" val="13129118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E43444CE-24BE-9022-512D-3FCC473BE2BC}"/>
              </a:ext>
            </a:extLst>
          </p:cNvPr>
          <p:cNvSpPr txBox="1"/>
          <p:nvPr/>
        </p:nvSpPr>
        <p:spPr>
          <a:xfrm>
            <a:off x="392673" y="142875"/>
            <a:ext cx="11481648" cy="6447919"/>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300" b="0" i="0" dirty="0">
                <a:solidFill>
                  <a:srgbClr val="000000"/>
                </a:solidFill>
                <a:effectLst/>
                <a:latin typeface="Times New Roman" panose="02020603050405020304" pitchFamily="18" charset="0"/>
                <a:cs typeface="Times New Roman" panose="02020603050405020304" pitchFamily="18"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Bác Lan đưa tranh của Bống cho ông hoạ sĩ Phan xem để hỏi ý kiến. Ông hoạ sĩ xem cả xấp tranh vẽ con chó, con mèo, cây cau, chân dung bố và mẹ Bống thì tặc tặc lưỡi trầm tr</a:t>
            </a:r>
            <a:r>
              <a:rPr lang="en-US" sz="2300" dirty="0">
                <a:solidFill>
                  <a:srgbClr val="000000"/>
                </a:solidFill>
                <a:latin typeface="Times New Roman" panose="02020603050405020304" pitchFamily="18" charset="0"/>
                <a:cs typeface="Times New Roman" panose="02020603050405020304" pitchFamily="18" charset="0"/>
              </a:rPr>
              <a:t>ồ</a:t>
            </a:r>
            <a:r>
              <a:rPr lang="vi-VN" sz="2300" b="0" i="0" dirty="0">
                <a:solidFill>
                  <a:srgbClr val="000000"/>
                </a:solidFill>
                <a:effectLst/>
                <a:latin typeface="Times New Roman" panose="02020603050405020304" pitchFamily="18" charset="0"/>
                <a:cs typeface="Times New Roman" panose="02020603050405020304" pitchFamily="18"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Sao dưới bụng con gà mái mẹ lại có một hàng chấm chấm?</a:t>
            </a:r>
          </a:p>
          <a:p>
            <a:pPr algn="just" rtl="0" latinLnBrk="0"/>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Đó là tí của nó ạ. Không có tí, gà con bú mẹ sao được ạ.</a:t>
            </a:r>
          </a:p>
          <a:p>
            <a:pPr algn="just" rtl="0" latinLnBrk="0"/>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Thế con chuột nhắt đứng cạnh cái vòng tròn có hai chóp nhọn là cái gì?</a:t>
            </a:r>
          </a:p>
          <a:p>
            <a:pPr algn="just" rtl="0" latinLnBrk="0"/>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Là lưng con mèo. Ý cháu là... hỡi tên chuột kia, mi hãy giờ hồn, mèo chưa quay đầu lại đâu!</a:t>
            </a:r>
          </a:p>
          <a:p>
            <a:pPr algn="r" rtl="0" latinLnBrk="0"/>
            <a:r>
              <a:rPr lang="vi-VN" sz="2300" b="0" i="0" dirty="0">
                <a:solidFill>
                  <a:srgbClr val="000000"/>
                </a:solidFill>
                <a:effectLst/>
                <a:latin typeface="Times New Roman" panose="02020603050405020304" pitchFamily="18" charset="0"/>
                <a:cs typeface="Times New Roman" panose="02020603050405020304" pitchFamily="18" charset="0"/>
              </a:rPr>
              <a:t>(Theo Ma Văn Khán</a:t>
            </a:r>
            <a:r>
              <a:rPr lang="vi-VN" sz="2200" b="0" i="0" dirty="0">
                <a:solidFill>
                  <a:srgbClr val="000000"/>
                </a:solidFill>
                <a:effectLst/>
                <a:latin typeface="Calibri" panose="020F0502020204030204" pitchFamily="34" charset="0"/>
                <a:cs typeface="Calibri" panose="020F0502020204030204" pitchFamily="34" charset="0"/>
              </a:rPr>
              <a:t>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148" y="-138202"/>
            <a:ext cx="10942749" cy="923330"/>
          </a:xfrm>
          <a:prstGeom prst="rect">
            <a:avLst/>
          </a:prstGeom>
          <a:noFill/>
        </p:spPr>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Thứ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ngày</a:t>
            </a:r>
            <a:r>
              <a:rPr lang="en-US" sz="5400" b="1" dirty="0" smtClean="0">
                <a:latin typeface="Times New Roman" panose="02020603050405020304" pitchFamily="18" charset="0"/>
                <a:cs typeface="Times New Roman" panose="02020603050405020304" pitchFamily="18" charset="0"/>
              </a:rPr>
              <a:t> 13 </a:t>
            </a:r>
            <a:r>
              <a:rPr lang="en-US" sz="5400" b="1" dirty="0" err="1" smtClean="0">
                <a:latin typeface="Times New Roman" panose="02020603050405020304" pitchFamily="18" charset="0"/>
                <a:cs typeface="Times New Roman" panose="02020603050405020304" pitchFamily="18" charset="0"/>
              </a:rPr>
              <a:t>tháng</a:t>
            </a:r>
            <a:r>
              <a:rPr lang="en-US" sz="5400" b="1" dirty="0" smtClean="0">
                <a:latin typeface="Times New Roman" panose="02020603050405020304" pitchFamily="18" charset="0"/>
                <a:cs typeface="Times New Roman" panose="02020603050405020304" pitchFamily="18" charset="0"/>
              </a:rPr>
              <a:t> 11 </a:t>
            </a:r>
            <a:r>
              <a:rPr lang="en-US" sz="5400" b="1" dirty="0" err="1" smtClean="0">
                <a:latin typeface="Times New Roman" panose="02020603050405020304" pitchFamily="18" charset="0"/>
                <a:cs typeface="Times New Roman" panose="02020603050405020304" pitchFamily="18" charset="0"/>
              </a:rPr>
              <a:t>năm</a:t>
            </a:r>
            <a:r>
              <a:rPr lang="en-US" sz="5400" b="1" dirty="0" smtClean="0">
                <a:latin typeface="Times New Roman" panose="02020603050405020304" pitchFamily="18" charset="0"/>
                <a:cs typeface="Times New Roman" panose="02020603050405020304" pitchFamily="18" charset="0"/>
              </a:rPr>
              <a:t> 2024</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301542" y="647823"/>
            <a:ext cx="3758907" cy="830997"/>
          </a:xfrm>
          <a:prstGeom prst="rect">
            <a:avLst/>
          </a:prstGeom>
          <a:noFill/>
        </p:spPr>
        <p:txBody>
          <a:bodyPr wrap="square" rtlCol="0">
            <a:spAutoFit/>
          </a:bodyPr>
          <a:lstStyle/>
          <a:p>
            <a:r>
              <a:rPr lang="en-US" sz="4800" b="1" u="sng" dirty="0" err="1" smtClean="0">
                <a:latin typeface="Times New Roman" panose="02020603050405020304" pitchFamily="18" charset="0"/>
                <a:cs typeface="Times New Roman" panose="02020603050405020304" pitchFamily="18" charset="0"/>
              </a:rPr>
              <a:t>Tiếng</a:t>
            </a:r>
            <a:r>
              <a:rPr lang="en-US" sz="4800" b="1" u="sng" dirty="0" smtClean="0">
                <a:latin typeface="Times New Roman" panose="02020603050405020304" pitchFamily="18" charset="0"/>
                <a:cs typeface="Times New Roman" panose="02020603050405020304" pitchFamily="18" charset="0"/>
              </a:rPr>
              <a:t> </a:t>
            </a:r>
            <a:r>
              <a:rPr lang="en-US" sz="4800" b="1" u="sng" dirty="0" err="1" smtClean="0">
                <a:latin typeface="Times New Roman" panose="02020603050405020304" pitchFamily="18" charset="0"/>
                <a:cs typeface="Times New Roman" panose="02020603050405020304" pitchFamily="18" charset="0"/>
              </a:rPr>
              <a:t>Việt</a:t>
            </a:r>
            <a:endParaRPr lang="en-US" sz="4800" b="1"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0696" y="1478820"/>
            <a:ext cx="11811304" cy="769441"/>
          </a:xfrm>
          <a:prstGeom prst="rect">
            <a:avLst/>
          </a:prstGeom>
          <a:noFill/>
        </p:spPr>
        <p:txBody>
          <a:bodyPr wrap="square" rtlCol="0">
            <a:spAutoFit/>
          </a:bodyPr>
          <a:lstStyle/>
          <a:p>
            <a:pPr algn="ctr"/>
            <a:r>
              <a:rPr lang="en-US" sz="4400" b="1" dirty="0" smtClean="0">
                <a:solidFill>
                  <a:srgbClr val="002060"/>
                </a:solidFill>
                <a:latin typeface="Times New Roman" panose="02020603050405020304" pitchFamily="18" charset="0"/>
                <a:cs typeface="Times New Roman" panose="02020603050405020304" pitchFamily="18" charset="0"/>
              </a:rPr>
              <a:t>BÀI 18: ĐỒNG CỎ NỞ HOA (TIẾT 2)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0696" y="2125151"/>
            <a:ext cx="3446777" cy="769441"/>
          </a:xfrm>
          <a:prstGeom prst="rect">
            <a:avLst/>
          </a:prstGeom>
          <a:noFill/>
        </p:spPr>
        <p:txBody>
          <a:bodyPr wrap="none" rtlCol="0">
            <a:spAutoFit/>
          </a:bodyPr>
          <a:lstStyle/>
          <a:p>
            <a:r>
              <a:rPr lang="en-US" sz="4400" b="1" u="sng" dirty="0" err="1" smtClean="0">
                <a:latin typeface="Times New Roman" panose="02020603050405020304" pitchFamily="18" charset="0"/>
                <a:cs typeface="Times New Roman" panose="02020603050405020304" pitchFamily="18" charset="0"/>
              </a:rPr>
              <a:t>Tìm</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hiểu</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bài</a:t>
            </a:r>
            <a:r>
              <a:rPr lang="en-US" sz="4400" b="1" u="sng" dirty="0" smtClean="0">
                <a:latin typeface="Times New Roman" panose="02020603050405020304" pitchFamily="18" charset="0"/>
                <a:cs typeface="Times New Roman" panose="02020603050405020304" pitchFamily="18" charset="0"/>
              </a:rPr>
              <a:t>:</a:t>
            </a:r>
            <a:endParaRPr lang="en-US" sz="4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9188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176212" y="333289"/>
            <a:ext cx="11839575" cy="6334701"/>
          </a:xfrm>
          <a:prstGeom prst="roundRect">
            <a:avLst/>
          </a:prstGeom>
          <a:ln w="31750" cmpd="dbl">
            <a:solidFill>
              <a:schemeClr val="tx1">
                <a:alpha val="59000"/>
              </a:schemeClr>
            </a:solidFill>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chemeClr val="tx1"/>
              </a:solidFill>
              <a:effectLst/>
              <a:uLnTx/>
              <a:uFillTx/>
              <a:latin typeface="Arial"/>
              <a:ea typeface="+mn-ea"/>
              <a:cs typeface="+mn-cs"/>
              <a:sym typeface="Arial"/>
            </a:endParaRPr>
          </a:p>
        </p:txBody>
      </p:sp>
      <p:sp>
        <p:nvSpPr>
          <p:cNvPr id="5" name="Oval 4"/>
          <p:cNvSpPr/>
          <p:nvPr/>
        </p:nvSpPr>
        <p:spPr>
          <a:xfrm>
            <a:off x="448569" y="2446986"/>
            <a:ext cx="2627290" cy="2003778"/>
          </a:xfrm>
          <a:prstGeom prst="ellipse">
            <a:avLst/>
          </a:prstGeom>
          <a:solidFill>
            <a:srgbClr val="FFC0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Tài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Bống</a:t>
            </a:r>
            <a:r>
              <a:rPr lang="en-US" sz="3200" b="1" dirty="0" smtClean="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880680" y="1108037"/>
            <a:ext cx="3000778" cy="7083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a:t>
            </a:r>
            <a:r>
              <a:rPr lang="en-US" sz="3600" b="1" dirty="0" err="1" smtClean="0">
                <a:solidFill>
                  <a:schemeClr val="tx1"/>
                </a:solidFill>
                <a:latin typeface="Times New Roman" panose="02020603050405020304" pitchFamily="18" charset="0"/>
                <a:cs typeface="Times New Roman" panose="02020603050405020304" pitchFamily="18" charset="0"/>
              </a:rPr>
              <a:t>ó</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tài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hội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hoạ</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902806" y="2289746"/>
            <a:ext cx="3000778" cy="7083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r</a:t>
            </a:r>
            <a:r>
              <a:rPr lang="en-US" sz="3200" b="1" dirty="0" err="1" smtClean="0">
                <a:solidFill>
                  <a:schemeClr val="tx1"/>
                </a:solidFill>
                <a:latin typeface="Times New Roman" panose="02020603050405020304" pitchFamily="18" charset="0"/>
                <a:cs typeface="Times New Roman" panose="02020603050405020304" pitchFamily="18" charset="0"/>
              </a:rPr>
              <a:t>ất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mê</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vẽ</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3859112" y="3260915"/>
            <a:ext cx="6431108" cy="96389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v</a:t>
            </a:r>
            <a:r>
              <a:rPr lang="en-US" sz="3200" b="1" dirty="0" err="1" smtClean="0">
                <a:solidFill>
                  <a:schemeClr val="tx1"/>
                </a:solidFill>
                <a:latin typeface="Times New Roman" panose="02020603050405020304" pitchFamily="18" charset="0"/>
                <a:cs typeface="Times New Roman" panose="02020603050405020304" pitchFamily="18" charset="0"/>
              </a:rPr>
              <a:t>ẽ</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như</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người</a:t>
            </a:r>
            <a:r>
              <a:rPr lang="en-US" sz="3200" b="1" dirty="0" smtClean="0">
                <a:solidFill>
                  <a:schemeClr val="tx1"/>
                </a:solidFill>
                <a:latin typeface="Times New Roman" panose="02020603050405020304" pitchFamily="18" charset="0"/>
                <a:cs typeface="Times New Roman" panose="02020603050405020304" pitchFamily="18" charset="0"/>
              </a:rPr>
              <a:t> ta </a:t>
            </a:r>
            <a:r>
              <a:rPr lang="en-US" sz="3200" b="1" dirty="0" err="1" smtClean="0">
                <a:solidFill>
                  <a:schemeClr val="tx1"/>
                </a:solidFill>
                <a:latin typeface="Times New Roman" panose="02020603050405020304" pitchFamily="18" charset="0"/>
                <a:cs typeface="Times New Roman" panose="02020603050405020304" pitchFamily="18" charset="0"/>
              </a:rPr>
              <a:t>thở</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như</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người</a:t>
            </a:r>
            <a:r>
              <a:rPr lang="en-US" sz="3200" b="1" dirty="0" smtClean="0">
                <a:solidFill>
                  <a:schemeClr val="tx1"/>
                </a:solidFill>
                <a:latin typeface="Times New Roman" panose="02020603050405020304" pitchFamily="18" charset="0"/>
                <a:cs typeface="Times New Roman" panose="02020603050405020304" pitchFamily="18" charset="0"/>
              </a:rPr>
              <a:t> ta </a:t>
            </a:r>
            <a:r>
              <a:rPr lang="en-US" sz="3200" b="1" dirty="0" err="1" smtClean="0">
                <a:solidFill>
                  <a:schemeClr val="tx1"/>
                </a:solidFill>
                <a:latin typeface="Times New Roman" panose="02020603050405020304" pitchFamily="18" charset="0"/>
                <a:cs typeface="Times New Roman" panose="02020603050405020304" pitchFamily="18" charset="0"/>
              </a:rPr>
              <a:t>nhìn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như</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người</a:t>
            </a:r>
            <a:r>
              <a:rPr lang="en-US" sz="3200" b="1" dirty="0" smtClean="0">
                <a:solidFill>
                  <a:schemeClr val="tx1"/>
                </a:solidFill>
                <a:latin typeface="Times New Roman" panose="02020603050405020304" pitchFamily="18" charset="0"/>
                <a:cs typeface="Times New Roman" panose="02020603050405020304" pitchFamily="18" charset="0"/>
              </a:rPr>
              <a:t> ta </a:t>
            </a:r>
            <a:r>
              <a:rPr lang="en-US" sz="3200" b="1" dirty="0" err="1" smtClean="0">
                <a:solidFill>
                  <a:schemeClr val="tx1"/>
                </a:solidFill>
                <a:latin typeface="Times New Roman" panose="02020603050405020304" pitchFamily="18" charset="0"/>
                <a:cs typeface="Times New Roman" panose="02020603050405020304" pitchFamily="18" charset="0"/>
              </a:rPr>
              <a:t>nghe</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3893960" y="4502162"/>
            <a:ext cx="6396259" cy="11597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v</a:t>
            </a:r>
            <a:r>
              <a:rPr lang="en-US" sz="3200" b="1" dirty="0" err="1" smtClean="0">
                <a:solidFill>
                  <a:schemeClr val="tx1"/>
                </a:solidFill>
                <a:latin typeface="Times New Roman" panose="02020603050405020304" pitchFamily="18" charset="0"/>
                <a:cs typeface="Times New Roman" panose="02020603050405020304" pitchFamily="18" charset="0"/>
              </a:rPr>
              <a:t>ẽ</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được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cả</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nàng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tiên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cô</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công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chúa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chàng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công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tử</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3049273" y="3360612"/>
            <a:ext cx="851306" cy="1626511"/>
          </a:xfrm>
          <a:prstGeom prst="straightConnector1">
            <a:avLst/>
          </a:prstGeom>
          <a:ln w="22225" cmpd="thinThick">
            <a:solidFill>
              <a:schemeClr val="tx1">
                <a:alpha val="79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084803" y="3371115"/>
            <a:ext cx="788369" cy="437158"/>
          </a:xfrm>
          <a:prstGeom prst="straightConnector1">
            <a:avLst/>
          </a:prstGeom>
          <a:ln w="22225" cmpd="thinThick">
            <a:solidFill>
              <a:schemeClr val="tx1">
                <a:alpha val="79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089953" y="2685834"/>
            <a:ext cx="804008" cy="707919"/>
          </a:xfrm>
          <a:prstGeom prst="straightConnector1">
            <a:avLst/>
          </a:prstGeom>
          <a:ln w="22225" cmpd="thinThick">
            <a:solidFill>
              <a:schemeClr val="tx1">
                <a:alpha val="79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081009" y="1777829"/>
            <a:ext cx="845758" cy="1589052"/>
          </a:xfrm>
          <a:prstGeom prst="straightConnector1">
            <a:avLst/>
          </a:prstGeom>
          <a:ln w="22225" cmpd="thinThick">
            <a:solidFill>
              <a:schemeClr val="tx1">
                <a:alpha val="79000"/>
              </a:schemeClr>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60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148" y="-138202"/>
            <a:ext cx="10942749" cy="923330"/>
          </a:xfrm>
          <a:prstGeom prst="rect">
            <a:avLst/>
          </a:prstGeom>
          <a:noFill/>
        </p:spPr>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Thứ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ngày</a:t>
            </a:r>
            <a:r>
              <a:rPr lang="en-US" sz="5400" b="1" dirty="0" smtClean="0">
                <a:latin typeface="Times New Roman" panose="02020603050405020304" pitchFamily="18" charset="0"/>
                <a:cs typeface="Times New Roman" panose="02020603050405020304" pitchFamily="18" charset="0"/>
              </a:rPr>
              <a:t> 13 </a:t>
            </a:r>
            <a:r>
              <a:rPr lang="en-US" sz="5400" b="1" dirty="0" err="1" smtClean="0">
                <a:latin typeface="Times New Roman" panose="02020603050405020304" pitchFamily="18" charset="0"/>
                <a:cs typeface="Times New Roman" panose="02020603050405020304" pitchFamily="18" charset="0"/>
              </a:rPr>
              <a:t>tháng</a:t>
            </a:r>
            <a:r>
              <a:rPr lang="en-US" sz="5400" b="1" dirty="0" smtClean="0">
                <a:latin typeface="Times New Roman" panose="02020603050405020304" pitchFamily="18" charset="0"/>
                <a:cs typeface="Times New Roman" panose="02020603050405020304" pitchFamily="18" charset="0"/>
              </a:rPr>
              <a:t> 11 </a:t>
            </a:r>
            <a:r>
              <a:rPr lang="en-US" sz="5400" b="1" dirty="0" err="1" smtClean="0">
                <a:latin typeface="Times New Roman" panose="02020603050405020304" pitchFamily="18" charset="0"/>
                <a:cs typeface="Times New Roman" panose="02020603050405020304" pitchFamily="18" charset="0"/>
              </a:rPr>
              <a:t>năm</a:t>
            </a:r>
            <a:r>
              <a:rPr lang="en-US" sz="5400" b="1" dirty="0" smtClean="0">
                <a:latin typeface="Times New Roman" panose="02020603050405020304" pitchFamily="18" charset="0"/>
                <a:cs typeface="Times New Roman" panose="02020603050405020304" pitchFamily="18" charset="0"/>
              </a:rPr>
              <a:t> 2024</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301542" y="647823"/>
            <a:ext cx="3758907" cy="830997"/>
          </a:xfrm>
          <a:prstGeom prst="rect">
            <a:avLst/>
          </a:prstGeom>
          <a:noFill/>
        </p:spPr>
        <p:txBody>
          <a:bodyPr wrap="square" rtlCol="0">
            <a:spAutoFit/>
          </a:bodyPr>
          <a:lstStyle/>
          <a:p>
            <a:r>
              <a:rPr lang="en-US" sz="4800" b="1" u="sng" dirty="0" err="1" smtClean="0">
                <a:latin typeface="Times New Roman" panose="02020603050405020304" pitchFamily="18" charset="0"/>
                <a:cs typeface="Times New Roman" panose="02020603050405020304" pitchFamily="18" charset="0"/>
              </a:rPr>
              <a:t>Tiếng</a:t>
            </a:r>
            <a:r>
              <a:rPr lang="en-US" sz="4800" b="1" u="sng" dirty="0" smtClean="0">
                <a:latin typeface="Times New Roman" panose="02020603050405020304" pitchFamily="18" charset="0"/>
                <a:cs typeface="Times New Roman" panose="02020603050405020304" pitchFamily="18" charset="0"/>
              </a:rPr>
              <a:t> </a:t>
            </a:r>
            <a:r>
              <a:rPr lang="en-US" sz="4800" b="1" u="sng" dirty="0" err="1" smtClean="0">
                <a:latin typeface="Times New Roman" panose="02020603050405020304" pitchFamily="18" charset="0"/>
                <a:cs typeface="Times New Roman" panose="02020603050405020304" pitchFamily="18" charset="0"/>
              </a:rPr>
              <a:t>Việt</a:t>
            </a:r>
            <a:endParaRPr lang="en-US" sz="4800" b="1"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0696" y="1478820"/>
            <a:ext cx="11811304" cy="769441"/>
          </a:xfrm>
          <a:prstGeom prst="rect">
            <a:avLst/>
          </a:prstGeom>
          <a:noFill/>
        </p:spPr>
        <p:txBody>
          <a:bodyPr wrap="square" rtlCol="0">
            <a:spAutoFit/>
          </a:bodyPr>
          <a:lstStyle/>
          <a:p>
            <a:pPr algn="ctr"/>
            <a:r>
              <a:rPr lang="en-US" sz="4400" b="1" dirty="0" smtClean="0">
                <a:solidFill>
                  <a:srgbClr val="002060"/>
                </a:solidFill>
                <a:latin typeface="Times New Roman" panose="02020603050405020304" pitchFamily="18" charset="0"/>
                <a:cs typeface="Times New Roman" panose="02020603050405020304" pitchFamily="18" charset="0"/>
              </a:rPr>
              <a:t>BÀI 18: ĐỒNG CỎ NỞ HOA (TIẾT 2)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0696" y="2125151"/>
            <a:ext cx="3446777" cy="769441"/>
          </a:xfrm>
          <a:prstGeom prst="rect">
            <a:avLst/>
          </a:prstGeom>
          <a:noFill/>
        </p:spPr>
        <p:txBody>
          <a:bodyPr wrap="none" rtlCol="0">
            <a:spAutoFit/>
          </a:bodyPr>
          <a:lstStyle/>
          <a:p>
            <a:r>
              <a:rPr lang="en-US" sz="4400" b="1" u="sng" dirty="0" err="1" smtClean="0">
                <a:latin typeface="Times New Roman" panose="02020603050405020304" pitchFamily="18" charset="0"/>
                <a:cs typeface="Times New Roman" panose="02020603050405020304" pitchFamily="18" charset="0"/>
              </a:rPr>
              <a:t>Tìm</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hiểu</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bài</a:t>
            </a:r>
            <a:r>
              <a:rPr lang="en-US" sz="4400" b="1" u="sng" dirty="0" smtClean="0">
                <a:latin typeface="Times New Roman" panose="02020603050405020304" pitchFamily="18" charset="0"/>
                <a:cs typeface="Times New Roman" panose="02020603050405020304" pitchFamily="18" charset="0"/>
              </a:rPr>
              <a:t>:</a:t>
            </a:r>
            <a:endParaRPr lang="en-US" sz="4400" b="1" u="sng"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09858" y="2894592"/>
            <a:ext cx="10225039"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đam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mê</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năng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hội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hoạ</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14934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176212" y="333289"/>
            <a:ext cx="11839575" cy="6334701"/>
          </a:xfrm>
          <a:prstGeom prst="roundRect">
            <a:avLst/>
          </a:prstGeom>
          <a:ln w="31750" cmpd="dbl">
            <a:solidFill>
              <a:schemeClr val="tx1">
                <a:alpha val="59000"/>
              </a:schemeClr>
            </a:solidFill>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chemeClr val="tx1"/>
              </a:solidFill>
              <a:effectLst/>
              <a:uLnTx/>
              <a:uFillTx/>
              <a:latin typeface="Arial"/>
              <a:ea typeface="+mn-ea"/>
              <a:cs typeface="+mn-cs"/>
              <a:sym typeface="Arial"/>
            </a:endParaRPr>
          </a:p>
        </p:txBody>
      </p:sp>
      <p:sp>
        <p:nvSpPr>
          <p:cNvPr id="14" name="Hộp Văn bản 32">
            <a:extLst>
              <a:ext uri="{FF2B5EF4-FFF2-40B4-BE49-F238E27FC236}">
                <a16:creationId xmlns:a16="http://schemas.microsoft.com/office/drawing/2014/main" id="{7F5A5E31-1BD5-1F87-410F-A9DE111736C2}"/>
              </a:ext>
            </a:extLst>
          </p:cNvPr>
          <p:cNvSpPr txBox="1"/>
          <p:nvPr/>
        </p:nvSpPr>
        <p:spPr>
          <a:xfrm>
            <a:off x="563600" y="1961668"/>
            <a:ext cx="11165034" cy="3477875"/>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400" b="1" i="0" u="none" strike="noStrike" dirty="0">
                <a:solidFill>
                  <a:srgbClr val="FF0000"/>
                </a:solidFill>
                <a:effectLst/>
                <a:latin typeface="+mj-lt"/>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4400" b="1" dirty="0">
              <a:solidFill>
                <a:srgbClr val="FF0000"/>
              </a:solidFill>
              <a:effectLst/>
              <a:latin typeface="+mj-lt"/>
              <a:cs typeface="Calibri" panose="020F0502020204030204" pitchFamily="34" charset="0"/>
            </a:endParaRPr>
          </a:p>
        </p:txBody>
      </p:sp>
      <p:sp>
        <p:nvSpPr>
          <p:cNvPr id="2" name="TextBox 1"/>
          <p:cNvSpPr txBox="1"/>
          <p:nvPr/>
        </p:nvSpPr>
        <p:spPr>
          <a:xfrm>
            <a:off x="417164" y="515118"/>
            <a:ext cx="11024316" cy="1446550"/>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Điều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chú</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3758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148" y="-138202"/>
            <a:ext cx="10942749" cy="923330"/>
          </a:xfrm>
          <a:prstGeom prst="rect">
            <a:avLst/>
          </a:prstGeom>
          <a:noFill/>
        </p:spPr>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Thứ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ngày</a:t>
            </a:r>
            <a:r>
              <a:rPr lang="en-US" sz="5400" b="1" dirty="0" smtClean="0">
                <a:latin typeface="Times New Roman" panose="02020603050405020304" pitchFamily="18" charset="0"/>
                <a:cs typeface="Times New Roman" panose="02020603050405020304" pitchFamily="18" charset="0"/>
              </a:rPr>
              <a:t> 13 </a:t>
            </a:r>
            <a:r>
              <a:rPr lang="en-US" sz="5400" b="1" dirty="0" err="1" smtClean="0">
                <a:latin typeface="Times New Roman" panose="02020603050405020304" pitchFamily="18" charset="0"/>
                <a:cs typeface="Times New Roman" panose="02020603050405020304" pitchFamily="18" charset="0"/>
              </a:rPr>
              <a:t>tháng</a:t>
            </a:r>
            <a:r>
              <a:rPr lang="en-US" sz="5400" b="1" dirty="0" smtClean="0">
                <a:latin typeface="Times New Roman" panose="02020603050405020304" pitchFamily="18" charset="0"/>
                <a:cs typeface="Times New Roman" panose="02020603050405020304" pitchFamily="18" charset="0"/>
              </a:rPr>
              <a:t> 11 </a:t>
            </a:r>
            <a:r>
              <a:rPr lang="en-US" sz="5400" b="1" dirty="0" err="1" smtClean="0">
                <a:latin typeface="Times New Roman" panose="02020603050405020304" pitchFamily="18" charset="0"/>
                <a:cs typeface="Times New Roman" panose="02020603050405020304" pitchFamily="18" charset="0"/>
              </a:rPr>
              <a:t>năm</a:t>
            </a:r>
            <a:r>
              <a:rPr lang="en-US" sz="5400" b="1" dirty="0" smtClean="0">
                <a:latin typeface="Times New Roman" panose="02020603050405020304" pitchFamily="18" charset="0"/>
                <a:cs typeface="Times New Roman" panose="02020603050405020304" pitchFamily="18" charset="0"/>
              </a:rPr>
              <a:t> 2024</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301542" y="647823"/>
            <a:ext cx="3758907" cy="830997"/>
          </a:xfrm>
          <a:prstGeom prst="rect">
            <a:avLst/>
          </a:prstGeom>
          <a:noFill/>
        </p:spPr>
        <p:txBody>
          <a:bodyPr wrap="square" rtlCol="0">
            <a:spAutoFit/>
          </a:bodyPr>
          <a:lstStyle/>
          <a:p>
            <a:r>
              <a:rPr lang="en-US" sz="4800" b="1" u="sng" dirty="0" err="1" smtClean="0">
                <a:latin typeface="Times New Roman" panose="02020603050405020304" pitchFamily="18" charset="0"/>
                <a:cs typeface="Times New Roman" panose="02020603050405020304" pitchFamily="18" charset="0"/>
              </a:rPr>
              <a:t>Tiếng</a:t>
            </a:r>
            <a:r>
              <a:rPr lang="en-US" sz="4800" b="1" u="sng" dirty="0" smtClean="0">
                <a:latin typeface="Times New Roman" panose="02020603050405020304" pitchFamily="18" charset="0"/>
                <a:cs typeface="Times New Roman" panose="02020603050405020304" pitchFamily="18" charset="0"/>
              </a:rPr>
              <a:t> </a:t>
            </a:r>
            <a:r>
              <a:rPr lang="en-US" sz="4800" b="1" u="sng" dirty="0" err="1" smtClean="0">
                <a:latin typeface="Times New Roman" panose="02020603050405020304" pitchFamily="18" charset="0"/>
                <a:cs typeface="Times New Roman" panose="02020603050405020304" pitchFamily="18" charset="0"/>
              </a:rPr>
              <a:t>Việt</a:t>
            </a:r>
            <a:endParaRPr lang="en-US" sz="4800" b="1"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0696" y="1478820"/>
            <a:ext cx="11811304" cy="769441"/>
          </a:xfrm>
          <a:prstGeom prst="rect">
            <a:avLst/>
          </a:prstGeom>
          <a:noFill/>
        </p:spPr>
        <p:txBody>
          <a:bodyPr wrap="square" rtlCol="0">
            <a:spAutoFit/>
          </a:bodyPr>
          <a:lstStyle/>
          <a:p>
            <a:pPr algn="ctr"/>
            <a:r>
              <a:rPr lang="en-US" sz="4400" b="1" dirty="0" smtClean="0">
                <a:solidFill>
                  <a:srgbClr val="002060"/>
                </a:solidFill>
                <a:latin typeface="Times New Roman" panose="02020603050405020304" pitchFamily="18" charset="0"/>
                <a:cs typeface="Times New Roman" panose="02020603050405020304" pitchFamily="18" charset="0"/>
              </a:rPr>
              <a:t>BÀI 18: ĐỒNG CỎ NỞ HOA (TIẾT 2)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0696" y="2125151"/>
            <a:ext cx="3446777" cy="769441"/>
          </a:xfrm>
          <a:prstGeom prst="rect">
            <a:avLst/>
          </a:prstGeom>
          <a:noFill/>
        </p:spPr>
        <p:txBody>
          <a:bodyPr wrap="none" rtlCol="0">
            <a:spAutoFit/>
          </a:bodyPr>
          <a:lstStyle/>
          <a:p>
            <a:r>
              <a:rPr lang="en-US" sz="4400" b="1" u="sng" dirty="0" err="1" smtClean="0">
                <a:latin typeface="Times New Roman" panose="02020603050405020304" pitchFamily="18" charset="0"/>
                <a:cs typeface="Times New Roman" panose="02020603050405020304" pitchFamily="18" charset="0"/>
              </a:rPr>
              <a:t>Tìm</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hiểu</a:t>
            </a:r>
            <a:r>
              <a:rPr lang="en-US" sz="4400" b="1" u="sng" dirty="0" smtClean="0">
                <a:latin typeface="Times New Roman" panose="02020603050405020304" pitchFamily="18" charset="0"/>
                <a:cs typeface="Times New Roman" panose="02020603050405020304" pitchFamily="18" charset="0"/>
              </a:rPr>
              <a:t> </a:t>
            </a:r>
            <a:r>
              <a:rPr lang="en-US" sz="4400" b="1" u="sng" dirty="0" err="1" smtClean="0">
                <a:latin typeface="Times New Roman" panose="02020603050405020304" pitchFamily="18" charset="0"/>
                <a:cs typeface="Times New Roman" panose="02020603050405020304" pitchFamily="18" charset="0"/>
              </a:rPr>
              <a:t>bài</a:t>
            </a:r>
            <a:r>
              <a:rPr lang="en-US" sz="4400" b="1" u="sng" dirty="0" smtClean="0">
                <a:latin typeface="Times New Roman" panose="02020603050405020304" pitchFamily="18" charset="0"/>
                <a:cs typeface="Times New Roman" panose="02020603050405020304" pitchFamily="18" charset="0"/>
              </a:rPr>
              <a:t>:</a:t>
            </a:r>
            <a:endParaRPr lang="en-US" sz="4400" b="1" u="sng"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09858" y="2894592"/>
            <a:ext cx="10225039"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đam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mê</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năng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hội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hoạ</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609858" y="3663266"/>
            <a:ext cx="515155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giống</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2067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959</TotalTime>
  <Words>1397</Words>
  <Application>Microsoft Office PowerPoint</Application>
  <PresentationFormat>Widescreen</PresentationFormat>
  <Paragraphs>105</Paragraphs>
  <Slides>26</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맑은 고딕</vt:lpstr>
      <vt:lpstr>黑体</vt: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150</cp:revision>
  <dcterms:created xsi:type="dcterms:W3CDTF">2023-08-17T11:22:51Z</dcterms:created>
  <dcterms:modified xsi:type="dcterms:W3CDTF">2024-11-12T14:21:33Z</dcterms:modified>
  <cp:category>9Slide.vn</cp:category>
</cp:coreProperties>
</file>