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7" r:id="rId3"/>
    <p:sldId id="282" r:id="rId4"/>
    <p:sldId id="274" r:id="rId5"/>
    <p:sldId id="295" r:id="rId6"/>
    <p:sldId id="272" r:id="rId7"/>
    <p:sldId id="275" r:id="rId8"/>
    <p:sldId id="296" r:id="rId9"/>
    <p:sldId id="281" r:id="rId10"/>
    <p:sldId id="268" r:id="rId11"/>
    <p:sldId id="284" r:id="rId12"/>
    <p:sldId id="267" r:id="rId13"/>
    <p:sldId id="271" r:id="rId14"/>
    <p:sldId id="273" r:id="rId15"/>
    <p:sldId id="264" r:id="rId16"/>
    <p:sldId id="278" r:id="rId17"/>
    <p:sldId id="261" r:id="rId18"/>
    <p:sldId id="288" r:id="rId19"/>
    <p:sldId id="290" r:id="rId20"/>
    <p:sldId id="291" r:id="rId21"/>
    <p:sldId id="292" r:id="rId22"/>
    <p:sldId id="293" r:id="rId23"/>
    <p:sldId id="294" r:id="rId24"/>
    <p:sldId id="289" r:id="rId25"/>
    <p:sldId id="265" r:id="rId26"/>
    <p:sldId id="266" r:id="rId27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656"/>
    <a:srgbClr val="FDDEA7"/>
    <a:srgbClr val="FEF5E6"/>
    <a:srgbClr val="FDFFF4"/>
    <a:srgbClr val="FFB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18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.png"/><Relationship Id="rId3" Type="http://schemas.openxmlformats.org/officeDocument/2006/relationships/image" Target="../media/image2.svg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9" Type="http://schemas.openxmlformats.org/officeDocument/2006/relationships/image" Target="../media/image5.png"/><Relationship Id="rId9" Type="http://schemas.openxmlformats.org/officeDocument/2006/relationships/image" Target="../media/image70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2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8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6.svg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4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6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0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svg"/><Relationship Id="rId10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6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381000" y="7734300"/>
            <a:ext cx="2438400" cy="23344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 rot="-816237">
            <a:off x="16103941" y="813690"/>
            <a:ext cx="2330959" cy="4417369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5486400" y="87630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48800" y="5676900"/>
            <a:ext cx="7467600" cy="3750886"/>
          </a:xfrm>
          <a:prstGeom prst="roundRect">
            <a:avLst>
              <a:gd name="adj" fmla="val 15266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Em hãy chia sẻ trước lớp những bài ca dao mà em biết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 rot="2147851">
            <a:off x="11084196" y="649542"/>
            <a:ext cx="1598818" cy="897257"/>
          </a:xfrm>
          <a:custGeom>
            <a:avLst/>
            <a:gdLst/>
            <a:ahLst/>
            <a:cxnLst/>
            <a:rect l="l" t="t" r="r" b="b"/>
            <a:pathLst>
              <a:path w="1737455" h="1357386">
                <a:moveTo>
                  <a:pt x="0" y="0"/>
                </a:moveTo>
                <a:lnTo>
                  <a:pt x="1737455" y="0"/>
                </a:lnTo>
                <a:lnTo>
                  <a:pt x="1737455" y="1357386"/>
                </a:lnTo>
                <a:lnTo>
                  <a:pt x="0" y="1357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3000" y="3939968"/>
            <a:ext cx="7899515" cy="5266343"/>
          </a:xfrm>
          <a:prstGeom prst="roundRect">
            <a:avLst>
              <a:gd name="adj" fmla="val 117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72800" y="2330531"/>
            <a:ext cx="3779597" cy="29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49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16404720" y="7283426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210305">
            <a:off x="70655" y="162377"/>
            <a:ext cx="2460082" cy="2325896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5930876"/>
            <a:ext cx="6082665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248400" y="421339"/>
            <a:ext cx="5257800" cy="1395976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886700" y="6233803"/>
            <a:ext cx="990600" cy="1219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6851" y="2581554"/>
            <a:ext cx="7897091" cy="2871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lời mỉa mai, châm biếm với những người bói toán dởm.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6400" y="2581554"/>
            <a:ext cx="7897091" cy="2871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những lời dụ dỗ, mê tín mang tính chất lừa người và chuộc lợi về bản thân của tên thầy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bói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5" idx="2"/>
            <a:endCxn id="7" idx="0"/>
          </p:cNvCxnSpPr>
          <p:nvPr/>
        </p:nvCxnSpPr>
        <p:spPr>
          <a:xfrm flipH="1">
            <a:off x="4615397" y="1817315"/>
            <a:ext cx="4261903" cy="76423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8" idx="0"/>
          </p:cNvCxnSpPr>
          <p:nvPr/>
        </p:nvCxnSpPr>
        <p:spPr>
          <a:xfrm>
            <a:off x="8877300" y="1817315"/>
            <a:ext cx="4367646" cy="76423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296400" y="6067139"/>
            <a:ext cx="6512155" cy="3651773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Là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lời cảnh báo và khuyên nhủ những người tin vào những thứ mê tín như trong bài ca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dao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42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381000" y="7734300"/>
            <a:ext cx="2438400" cy="23344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 rot="-816237">
            <a:off x="15850167" y="229485"/>
            <a:ext cx="2330959" cy="4417369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1897673" y="483177"/>
            <a:ext cx="8915400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Tạo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dựng sự tương phản, đối nghịch dựa trên hai nhân vật: mèo - chuột.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7762622">
            <a:off x="1650261" y="1898531"/>
            <a:ext cx="1124150" cy="107927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009795" y="3180101"/>
            <a:ext cx="8198826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Phản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ánh sự giả tạo của con mèo và sự khôn ngoan của chú chuột.</a:t>
            </a:r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242400">
            <a:off x="7447720" y="4074789"/>
            <a:ext cx="1124150" cy="107927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7218721" y="5946834"/>
            <a:ext cx="990600" cy="1219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05800" y="6000751"/>
            <a:ext cx="9284812" cy="3651773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Trong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xã hội còn kẻ mạnh ức hiếp người </a:t>
            </a: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yếu</a:t>
            </a:r>
            <a:r>
              <a:rPr lang="en-US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Kẻ </a:t>
            </a:r>
            <a:r>
              <a:rPr lang="vi-VN" sz="4000" b="1" dirty="0">
                <a:solidFill>
                  <a:srgbClr val="C00000"/>
                </a:solidFill>
                <a:cs typeface="Arial" panose="020B0604020202020204" pitchFamily="34" charset="0"/>
              </a:rPr>
              <a:t>mạnh thường ngụy trang tinh vi bằng bộ mặt giả nhân giả nghĩa.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8497" y="3500071"/>
            <a:ext cx="6102727" cy="431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19400" y="17318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9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07802" flipH="1" flipV="1">
            <a:off x="15399870" y="-857221"/>
            <a:ext cx="3195569" cy="3210876"/>
          </a:xfrm>
          <a:custGeom>
            <a:avLst/>
            <a:gdLst/>
            <a:ahLst/>
            <a:cxnLst/>
            <a:rect l="l" t="t" r="r" b="b"/>
            <a:pathLst>
              <a:path w="5768078" h="5290369">
                <a:moveTo>
                  <a:pt x="5768078" y="5290370"/>
                </a:moveTo>
                <a:lnTo>
                  <a:pt x="0" y="5290370"/>
                </a:lnTo>
                <a:lnTo>
                  <a:pt x="0" y="0"/>
                </a:lnTo>
                <a:lnTo>
                  <a:pt x="5768078" y="0"/>
                </a:lnTo>
                <a:lnTo>
                  <a:pt x="5768078" y="52903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304800" y="8724900"/>
            <a:ext cx="1481781" cy="1562100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396240" y="1739302"/>
            <a:ext cx="8458200" cy="5105400"/>
          </a:xfrm>
          <a:prstGeom prst="roundRect">
            <a:avLst>
              <a:gd name="adj" fmla="val 325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 thì bán bể bán sông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cũng cố cưới lấy công ra vào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trăm tám ông sao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tấm lụa đào mươi cót trầu cau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một trăm con trâu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nghìn con lợn, bồ câu tám nghìn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93358" y="1746922"/>
            <a:ext cx="9067800" cy="5216157"/>
          </a:xfrm>
          <a:prstGeom prst="roundRect">
            <a:avLst>
              <a:gd name="adj" fmla="val 3252"/>
            </a:avLst>
          </a:prstGeom>
          <a:solidFill>
            <a:schemeClr val="bg1"/>
          </a:solidFill>
          <a:ln w="38100">
            <a:solidFill>
              <a:srgbClr val="74565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tám vạn quan tiền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làm tế lễ gia tiên ông bà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một chĩnh vàng hoa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chum vàng cốm bạc là trăm nong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 em ba chum mật ong</a:t>
            </a:r>
          </a:p>
          <a:p>
            <a:pPr algn="ctr">
              <a:lnSpc>
                <a:spcPct val="150000"/>
              </a:lnSpc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 thúng mỡ muỗi ba nong quýt đầy…</a:t>
            </a:r>
            <a:endParaRPr lang="vi-VN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69419" y="41777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50019" y="50159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83819" y="50159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45619" y="58541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2740" y="6692302"/>
            <a:ext cx="370867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36219" y="6692302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750958" y="2573074"/>
            <a:ext cx="37009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22358" y="4249474"/>
            <a:ext cx="4191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50558" y="5087674"/>
            <a:ext cx="441959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198758" y="5087674"/>
            <a:ext cx="3505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767376" y="5949739"/>
            <a:ext cx="37009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21958" y="6764074"/>
            <a:ext cx="43053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817758" y="6764074"/>
            <a:ext cx="3581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8455" y="2482338"/>
            <a:ext cx="3548564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416059" y="735491"/>
            <a:ext cx="13698319" cy="1271946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trò đem bán bể, bán sông để có tiền dẫn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732244">
            <a:off x="776393" y="1057381"/>
            <a:ext cx="858880" cy="8245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474519" y="7397065"/>
            <a:ext cx="11541455" cy="2286000"/>
          </a:xfrm>
          <a:prstGeom prst="roundRect">
            <a:avLst>
              <a:gd name="adj" fmla="val 10101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điều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phi thực tế, đó là cách anh học trò nghèo chế giễu hủ tục thách cưới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157437" y="8054148"/>
            <a:ext cx="990600" cy="1219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-18805" y="7312332"/>
            <a:ext cx="4049483" cy="1271946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vật cưới.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500220">
            <a:off x="3534806" y="7192670"/>
            <a:ext cx="858880" cy="824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8935" y="124969"/>
            <a:ext cx="4323620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ca dao số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18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1" grpId="0"/>
      <p:bldP spid="33" grpId="0"/>
      <p:bldP spid="3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668866" y="534654"/>
            <a:ext cx="17255486" cy="1395976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</a:t>
            </a:r>
            <a:r>
              <a:rPr lang="vi-VN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8866" y="3117477"/>
            <a:ext cx="1897379" cy="6300294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 hủ tục thách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1800" y="3162300"/>
            <a:ext cx="3896591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lên án đó có phần hài hước, dí dỏm nên không tạo ra sự căng thẳng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46657" y="3162299"/>
            <a:ext cx="5326343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trò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lượng giảm bớt mà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 lễ vật của anh còn có vẻ vượt mấy lần yêu cầu của cô gái đề ra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953070" y="3162298"/>
            <a:ext cx="4971282" cy="625547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số lễ vật mà cô gái yêu cầu cũng thể hiện sự trân trọng của chàng trai đối với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gái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mà anh yêu.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1122255" y="191445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5400000">
            <a:off x="4424795" y="1936864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5400000">
            <a:off x="9410909" y="1957651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400000">
            <a:off x="14943411" y="191445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4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0" grpId="0" animBg="1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693688"/>
            <a:ext cx="3352800" cy="3593312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6400" y="63627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57400" y="30099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KẾT LUẬN THEO THỂ LOẠI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7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9067800" y="3162300"/>
            <a:ext cx="7835219" cy="3962400"/>
          </a:xfrm>
          <a:prstGeom prst="roundRect">
            <a:avLst>
              <a:gd name="adj" fmla="val 13043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nhận xét của em về bố cục, ngôn ngữ trong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“Chùm ca dao trào phúng”.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4152900"/>
            <a:ext cx="8242789" cy="5786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57554"/>
            <a:ext cx="5010080" cy="33528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7927679"/>
            <a:ext cx="2868210" cy="2342003"/>
          </a:xfrm>
          <a:custGeom>
            <a:avLst/>
            <a:gdLst/>
            <a:ahLst/>
            <a:cxnLst/>
            <a:rect l="l" t="t" r="r" b="b"/>
            <a:pathLst>
              <a:path w="5749526" h="4114800">
                <a:moveTo>
                  <a:pt x="0" y="4114800"/>
                </a:moveTo>
                <a:lnTo>
                  <a:pt x="5749526" y="4114800"/>
                </a:lnTo>
                <a:lnTo>
                  <a:pt x="574952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r="-45164"/>
            </a:stretch>
          </a:blipFill>
        </p:spPr>
      </p:sp>
      <p:sp>
        <p:nvSpPr>
          <p:cNvPr id="3" name="Freeform 3"/>
          <p:cNvSpPr/>
          <p:nvPr/>
        </p:nvSpPr>
        <p:spPr>
          <a:xfrm rot="-3206038">
            <a:off x="16167230" y="-1252754"/>
            <a:ext cx="2778310" cy="6174022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6899">
            <a:off x="9991216" y="508213"/>
            <a:ext cx="1362452" cy="984874"/>
          </a:xfrm>
          <a:custGeom>
            <a:avLst/>
            <a:gdLst/>
            <a:ahLst/>
            <a:cxnLst/>
            <a:rect l="l" t="t" r="r" b="b"/>
            <a:pathLst>
              <a:path w="1737455" h="1357386">
                <a:moveTo>
                  <a:pt x="0" y="0"/>
                </a:moveTo>
                <a:lnTo>
                  <a:pt x="1737455" y="0"/>
                </a:lnTo>
                <a:lnTo>
                  <a:pt x="1737455" y="1357386"/>
                </a:lnTo>
                <a:lnTo>
                  <a:pt x="0" y="1357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739404" y="1000649"/>
            <a:ext cx="5654859" cy="166721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5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55280" y="3466022"/>
            <a:ext cx="5257800" cy="170239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Giản dị, gần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gũi.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55280" y="5448300"/>
            <a:ext cx="5257800" cy="170239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Giọng điệu tự sự.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0648" y="4391564"/>
            <a:ext cx="6990078" cy="500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138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91330">
            <a:off x="11516" y="8270500"/>
            <a:ext cx="3983600" cy="2374204"/>
          </a:xfrm>
          <a:custGeom>
            <a:avLst/>
            <a:gdLst/>
            <a:ahLst/>
            <a:cxnLst/>
            <a:rect l="l" t="t" r="r" b="b"/>
            <a:pathLst>
              <a:path w="6735536" h="4114800">
                <a:moveTo>
                  <a:pt x="0" y="0"/>
                </a:moveTo>
                <a:lnTo>
                  <a:pt x="6735536" y="0"/>
                </a:lnTo>
                <a:lnTo>
                  <a:pt x="6735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73400" y="-952500"/>
            <a:ext cx="3910975" cy="3531109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047929" y="551869"/>
            <a:ext cx="7772400" cy="1374354"/>
          </a:xfrm>
          <a:prstGeom prst="roundRect">
            <a:avLst>
              <a:gd name="adj" fmla="val 24106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94857" y="2256409"/>
            <a:ext cx="14325600" cy="262671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Văn bản gồm 3 câu chuyện khác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nhau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Mỗi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câu chuyện được viết và trình bày tuân theo bố cục của một bài ca dao.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90600" y="5202922"/>
            <a:ext cx="5105400" cy="4258144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Bài ca dao 1 nói về những người thầy bói rởm, hành nghề mê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tín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29400" y="5202922"/>
            <a:ext cx="5256515" cy="4258144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Bài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ca dao 2 nói về sự giả tạo của con mèo và sự khôn ngoan của chú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chuột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419315" y="5180805"/>
            <a:ext cx="5041290" cy="4280261"/>
          </a:xfrm>
          <a:prstGeom prst="roundRect">
            <a:avLst>
              <a:gd name="adj" fmla="val 713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Bài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ca dao 3 nói về việc dẫn cưới và thách cưới của nam nữ thời xưa</a:t>
            </a:r>
            <a:r>
              <a:rPr lang="en-US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07802" flipH="1" flipV="1">
            <a:off x="14415274" y="-928590"/>
            <a:ext cx="3543924" cy="3724253"/>
          </a:xfrm>
          <a:custGeom>
            <a:avLst/>
            <a:gdLst/>
            <a:ahLst/>
            <a:cxnLst/>
            <a:rect l="l" t="t" r="r" b="b"/>
            <a:pathLst>
              <a:path w="5768078" h="5290369">
                <a:moveTo>
                  <a:pt x="5768078" y="5290370"/>
                </a:moveTo>
                <a:lnTo>
                  <a:pt x="0" y="5290370"/>
                </a:lnTo>
                <a:lnTo>
                  <a:pt x="0" y="0"/>
                </a:lnTo>
                <a:lnTo>
                  <a:pt x="5768078" y="0"/>
                </a:lnTo>
                <a:lnTo>
                  <a:pt x="5768078" y="52903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>
            <a:off x="304800" y="8066002"/>
            <a:ext cx="1600200" cy="2220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6705600" y="1056570"/>
            <a:ext cx="6649381" cy="154267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6400" y="3086100"/>
            <a:ext cx="7696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0" y="3619500"/>
            <a:ext cx="7620660" cy="5322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9400" y="5814249"/>
            <a:ext cx="2425479" cy="2251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72566" y="5814249"/>
            <a:ext cx="2251753" cy="22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4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6"/>
            <a:ext cx="14644256" cy="2551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1 nói về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821875" y="6286500"/>
            <a:ext cx="6802583" cy="2776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của những người thầy bói dởm, hành nghề mê tín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821870" y="409324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của những người thầy bói 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663543" y="409324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Vai trò của thầy bói trong nghi thức cúng lễ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663544" y="6286500"/>
            <a:ext cx="6802583" cy="27761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Phê phán sự ham ăn của thầy bói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9036" y="769688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0" y="482619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0" y="7674550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470977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2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72887" y="6737875"/>
            <a:ext cx="3449116" cy="4306853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25600" y="6743700"/>
            <a:ext cx="3611984" cy="4301030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485" y="1104900"/>
            <a:ext cx="1626795" cy="1965197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 rot="253274">
            <a:off x="14931878" y="3639819"/>
            <a:ext cx="1757503" cy="104457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1376486" y="1586338"/>
            <a:ext cx="15905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b="1" dirty="0" err="1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6000" b="1" dirty="0" smtClean="0">
                <a:solidFill>
                  <a:srgbClr val="84C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srgbClr val="84C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CHÙM CA DAO TRÀO PHÚNG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063239" y="1197630"/>
            <a:ext cx="15721542" cy="2563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được rút ra từ bài ca dao 1 là: 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063239" y="4089492"/>
            <a:ext cx="7879872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nhủ mọi người không nên sa vào mê tín dị đoan 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063241" y="6286500"/>
            <a:ext cx="7879872" cy="26046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nhủ mọi người phải xem xét, suy nghĩ thật kĩ trước khi lựa chọn thầy bói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982200" y="408949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nên đem nhiều đồ ăn mang lên để cúng lễ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982200" y="6286500"/>
            <a:ext cx="6802583" cy="26046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các đáp án trên đều đúng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82323" y="4970804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09599" y="4833663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09598" y="7557652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82323" y="7588826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46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bài ca dao số 2, có thể hiểu mèo là hình ảnh đại diện cho điều gì?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Thói đạo đức giả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thân thiện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663545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Sự mạnh mẽ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Thói sĩ diện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4650" y="7508202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2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7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636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2 đã phản ánh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525000" y="4205426"/>
            <a:ext cx="8319656" cy="2164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Sự giả tạo của con mèo và sự khôn ngoan của chú chuột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459426" y="4174253"/>
            <a:ext cx="8624455" cy="2164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giả tạo của con chuột và sự khôn ngoan của chú mèo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459426" y="6734169"/>
            <a:ext cx="8624455" cy="2936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Sự hoà thuận giữa chuột và mèo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525000" y="6734169"/>
            <a:ext cx="8319656" cy="29363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Cả chuột và mèo đều mang những nét giả tạo và trong một số tình huống, chúng rất khôn ngoan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36487" y="5076451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20000" y="8534400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68256" y="8185432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08698" y="5167650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7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371600" y="1077574"/>
            <a:ext cx="15704126" cy="252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nào sau đây là đúng về đồ dẫn cưới của anh học trò nghèo trong bài ca dao số 3?</a:t>
            </a:r>
            <a:r>
              <a:rPr lang="en-US" sz="4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448801" y="6975754"/>
            <a:ext cx="7626926" cy="2791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những món đồ rất khó để có và thậm chí là không thể mua được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371600" y="3924300"/>
            <a:ext cx="7862455" cy="27951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đồ dẫn cưới này thể hiện bên đằng trai rất cẩn thận, chu đáo trong khâu chuẩn bị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1371600" y="6975754"/>
            <a:ext cx="7862455" cy="2791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học trò nghèo rất tâm lí trong việc chuẩn bị đồ dẫn cưới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9448800" y="3924300"/>
            <a:ext cx="7626927" cy="27951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Đây là những món đồ có thể dễ dàng tìm mua ở bất cứ đâu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96157" y="841471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66345" y="8361214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93616" y="5278583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56663" y="5373833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6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1517074" y="1146468"/>
            <a:ext cx="1554816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5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số 3 đã lên án điều gì?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517074" y="459624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 tục thách cưới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1517074" y="704850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Hủ tiệc ma chay</a:t>
            </a:r>
            <a:endParaRPr lang="vi-VN" sz="4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8839202" y="4596249"/>
            <a:ext cx="822603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keo kiệt, bủn xỉn của con người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8839200" y="7048500"/>
            <a:ext cx="822604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tham lam của con người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4760" y="-1857236"/>
            <a:ext cx="731045" cy="73104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33161" y="5349128"/>
            <a:ext cx="1279569" cy="11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41782" y="5444839"/>
            <a:ext cx="1275183" cy="11360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21259" y="7907481"/>
            <a:ext cx="1275183" cy="113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85474" y="7907481"/>
            <a:ext cx="1275183" cy="1136072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5055" y="-18572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5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92962" y="8399527"/>
            <a:ext cx="4595038" cy="1887473"/>
          </a:xfrm>
          <a:custGeom>
            <a:avLst/>
            <a:gdLst/>
            <a:ahLst/>
            <a:cxnLst/>
            <a:rect l="l" t="t" r="r" b="b"/>
            <a:pathLst>
              <a:path w="4595038" h="1887473">
                <a:moveTo>
                  <a:pt x="0" y="0"/>
                </a:moveTo>
                <a:lnTo>
                  <a:pt x="4595038" y="0"/>
                </a:lnTo>
                <a:lnTo>
                  <a:pt x="4595038" y="1887473"/>
                </a:lnTo>
                <a:lnTo>
                  <a:pt x="0" y="188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08597" y="-1028700"/>
            <a:ext cx="4856524" cy="4114800"/>
          </a:xfrm>
          <a:custGeom>
            <a:avLst/>
            <a:gdLst/>
            <a:ahLst/>
            <a:cxnLst/>
            <a:rect l="l" t="t" r="r" b="b"/>
            <a:pathLst>
              <a:path w="4856524" h="4114800">
                <a:moveTo>
                  <a:pt x="0" y="0"/>
                </a:moveTo>
                <a:lnTo>
                  <a:pt x="4856523" y="0"/>
                </a:lnTo>
                <a:lnTo>
                  <a:pt x="48565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600" y="8085181"/>
            <a:ext cx="1920167" cy="1871290"/>
          </a:xfrm>
          <a:custGeom>
            <a:avLst/>
            <a:gdLst/>
            <a:ahLst/>
            <a:cxnLst/>
            <a:rect l="l" t="t" r="r" b="b"/>
            <a:pathLst>
              <a:path w="1920167" h="1871290">
                <a:moveTo>
                  <a:pt x="0" y="0"/>
                </a:moveTo>
                <a:lnTo>
                  <a:pt x="1920167" y="0"/>
                </a:lnTo>
                <a:lnTo>
                  <a:pt x="1920167" y="1871290"/>
                </a:lnTo>
                <a:lnTo>
                  <a:pt x="0" y="1871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5715000" y="539350"/>
            <a:ext cx="6858000" cy="167221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xmlns="" id="{9C32A399-88AE-6CED-F8E6-AA6A7A3F7739}"/>
              </a:ext>
            </a:extLst>
          </p:cNvPr>
          <p:cNvSpPr/>
          <p:nvPr/>
        </p:nvSpPr>
        <p:spPr>
          <a:xfrm>
            <a:off x="9015830" y="2552700"/>
            <a:ext cx="7594986" cy="3962400"/>
          </a:xfrm>
          <a:prstGeom prst="roundRect">
            <a:avLst>
              <a:gd name="adj" fmla="val 7960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một bài văn phân tích một trong ba bài ca dao của văn bản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“Chùm 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trào </a:t>
            </a:r>
            <a:r>
              <a:rPr lang="en-US" sz="4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phúng”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5628" r="18753"/>
          <a:stretch/>
        </p:blipFill>
        <p:spPr>
          <a:xfrm>
            <a:off x="1600200" y="3433364"/>
            <a:ext cx="6845124" cy="5867757"/>
          </a:xfrm>
          <a:prstGeom prst="roundRect">
            <a:avLst>
              <a:gd name="adj" fmla="val 108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0998" y="7038872"/>
            <a:ext cx="2917599" cy="2917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237513">
            <a:off x="15529077" y="-42700"/>
            <a:ext cx="2960393" cy="1560451"/>
          </a:xfrm>
          <a:custGeom>
            <a:avLst/>
            <a:gdLst/>
            <a:ahLst/>
            <a:cxnLst/>
            <a:rect l="l" t="t" r="r" b="b"/>
            <a:pathLst>
              <a:path w="3397963" h="2075846">
                <a:moveTo>
                  <a:pt x="0" y="0"/>
                </a:moveTo>
                <a:lnTo>
                  <a:pt x="3397963" y="0"/>
                </a:lnTo>
                <a:lnTo>
                  <a:pt x="3397963" y="2075846"/>
                </a:lnTo>
                <a:lnTo>
                  <a:pt x="0" y="2075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17759">
            <a:off x="-328878" y="-89356"/>
            <a:ext cx="2341698" cy="2637984"/>
          </a:xfrm>
          <a:custGeom>
            <a:avLst/>
            <a:gdLst/>
            <a:ahLst/>
            <a:cxnLst/>
            <a:rect l="l" t="t" r="r" b="b"/>
            <a:pathLst>
              <a:path w="2859526" h="3389524">
                <a:moveTo>
                  <a:pt x="0" y="0"/>
                </a:moveTo>
                <a:lnTo>
                  <a:pt x="2859526" y="0"/>
                </a:lnTo>
                <a:lnTo>
                  <a:pt x="2859526" y="3389524"/>
                </a:lnTo>
                <a:lnTo>
                  <a:pt x="0" y="3389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4295309" y="1407188"/>
            <a:ext cx="10154581" cy="19812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8699" y="3841861"/>
            <a:ext cx="7886594" cy="39189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bản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 ca dao trào phúng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72600" y="3843131"/>
            <a:ext cx="7886594" cy="39189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tiếng Việt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tường minh và nghĩa hàm ẩn của câu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011400" y="-142302"/>
            <a:ext cx="4163610" cy="2342003"/>
          </a:xfrm>
          <a:custGeom>
            <a:avLst/>
            <a:gdLst/>
            <a:ahLst/>
            <a:cxnLst/>
            <a:rect l="l" t="t" r="r" b="b"/>
            <a:pathLst>
              <a:path w="5749526" h="4114800">
                <a:moveTo>
                  <a:pt x="0" y="4114800"/>
                </a:moveTo>
                <a:lnTo>
                  <a:pt x="5749526" y="4114800"/>
                </a:lnTo>
                <a:lnTo>
                  <a:pt x="574952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6038">
            <a:off x="1674370" y="5791597"/>
            <a:ext cx="2778310" cy="6174022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457200" y="0"/>
            <a:ext cx="3711129" cy="1422768"/>
          </a:xfrm>
          <a:custGeom>
            <a:avLst/>
            <a:gdLst/>
            <a:ahLst/>
            <a:cxnLst/>
            <a:rect l="l" t="t" r="r" b="b"/>
            <a:pathLst>
              <a:path w="6218942" h="2272741">
                <a:moveTo>
                  <a:pt x="0" y="2272741"/>
                </a:moveTo>
                <a:lnTo>
                  <a:pt x="6218942" y="2272741"/>
                </a:lnTo>
                <a:lnTo>
                  <a:pt x="6218942" y="0"/>
                </a:lnTo>
                <a:lnTo>
                  <a:pt x="0" y="0"/>
                </a:lnTo>
                <a:lnTo>
                  <a:pt x="0" y="227274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3675142" y="442616"/>
            <a:ext cx="10678026" cy="17758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4305" y="2224130"/>
            <a:ext cx="5729964" cy="2089110"/>
            <a:chOff x="1125524" y="2496300"/>
            <a:chExt cx="6650268" cy="2089110"/>
          </a:xfrm>
        </p:grpSpPr>
        <p:sp>
          <p:nvSpPr>
            <p:cNvPr id="9" name="TextBox 8"/>
            <p:cNvSpPr txBox="1"/>
            <p:nvPr/>
          </p:nvSpPr>
          <p:spPr>
            <a:xfrm>
              <a:off x="1125524" y="2496300"/>
              <a:ext cx="6650268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I. Tìm hiểu chung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5524" y="3683817"/>
              <a:ext cx="4732595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Tìm hiểu Ca dao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68239" y="4167829"/>
            <a:ext cx="4767339" cy="4260899"/>
            <a:chOff x="672071" y="5476176"/>
            <a:chExt cx="5957204" cy="4260899"/>
          </a:xfrm>
        </p:grpSpPr>
        <p:sp>
          <p:nvSpPr>
            <p:cNvPr id="12" name="TextBox 11"/>
            <p:cNvSpPr txBox="1"/>
            <p:nvPr/>
          </p:nvSpPr>
          <p:spPr>
            <a:xfrm>
              <a:off x="672071" y="5476176"/>
              <a:ext cx="5237018" cy="22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III. </a:t>
              </a: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Kết luận theo thể loại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2508" y="7798083"/>
              <a:ext cx="57667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Ngôn 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vi-VN" sz="4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Bố cục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54269" y="3411647"/>
            <a:ext cx="6297822" cy="4101197"/>
            <a:chOff x="10233077" y="3308496"/>
            <a:chExt cx="4793810" cy="4101197"/>
          </a:xfrm>
        </p:grpSpPr>
        <p:sp>
          <p:nvSpPr>
            <p:cNvPr id="15" name="TextBox 14"/>
            <p:cNvSpPr txBox="1"/>
            <p:nvPr/>
          </p:nvSpPr>
          <p:spPr>
            <a:xfrm>
              <a:off x="10303874" y="3308496"/>
              <a:ext cx="4723013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II. Tìm hiểu chi tiết</a:t>
              </a:r>
              <a:endParaRPr lang="en-US" sz="5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33077" y="4547371"/>
              <a:ext cx="448082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 ca dao số 1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 ca dao số 2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 ca dao số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923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515100"/>
            <a:ext cx="3352800" cy="3771900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3559649"/>
            <a:ext cx="1219200" cy="1355251"/>
          </a:xfrm>
          <a:custGeom>
            <a:avLst/>
            <a:gdLst/>
            <a:ahLst/>
            <a:cxnLst/>
            <a:rect l="l" t="t" r="r" b="b"/>
            <a:pathLst>
              <a:path w="1623093" h="2106860">
                <a:moveTo>
                  <a:pt x="0" y="0"/>
                </a:moveTo>
                <a:lnTo>
                  <a:pt x="1623093" y="0"/>
                </a:lnTo>
                <a:lnTo>
                  <a:pt x="1623093" y="2106860"/>
                </a:lnTo>
                <a:lnTo>
                  <a:pt x="0" y="2106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6400" y="65151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00200" y="33147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74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rot="4501800" flipH="1">
            <a:off x="1989684" y="-1542397"/>
            <a:ext cx="2566901" cy="3852078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"/>
          <p:cNvSpPr/>
          <p:nvPr/>
        </p:nvSpPr>
        <p:spPr>
          <a:xfrm flipH="1">
            <a:off x="-773628" y="8343900"/>
            <a:ext cx="7174428" cy="27837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Rounded Rectangle 3"/>
          <p:cNvSpPr/>
          <p:nvPr/>
        </p:nvSpPr>
        <p:spPr>
          <a:xfrm>
            <a:off x="2116350" y="1661964"/>
            <a:ext cx="6697980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3680" y="3079253"/>
            <a:ext cx="9643319" cy="3614841"/>
          </a:xfrm>
          <a:prstGeom prst="roundRect">
            <a:avLst>
              <a:gd name="adj" fmla="val 9889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Hãy trình bày hiểu biết của em về ca dao (khái niệm, đặc điểm, vai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trò…)?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8286" r="18857" b="2490"/>
          <a:stretch/>
        </p:blipFill>
        <p:spPr>
          <a:xfrm>
            <a:off x="11460814" y="515569"/>
            <a:ext cx="5943600" cy="922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5200" y="5448300"/>
            <a:ext cx="3875727" cy="46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9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8343900"/>
            <a:ext cx="7637356" cy="300352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1400" y="-2305917"/>
            <a:ext cx="5670366" cy="6001618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4"/>
          <p:cNvSpPr/>
          <p:nvPr/>
        </p:nvSpPr>
        <p:spPr>
          <a:xfrm>
            <a:off x="442755" y="749917"/>
            <a:ext cx="2071845" cy="8779141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 dao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14800" y="749918"/>
            <a:ext cx="13868400" cy="2945783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 thể thơ dân gian Việt Nam được truyền miệng dưới dạng lời thoại không theo một nhịp điệu cụ thể nào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Thường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 viết theo thể thơ lục bát để dễ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14800" y="4118510"/>
            <a:ext cx="13868400" cy="2029528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Bộc lộ tâm tình, tình cảm của người nói, người viết về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mọi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đề tài trong cuộc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sống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4800" y="6489084"/>
            <a:ext cx="13868400" cy="3039975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ý nghĩa quan trọng trong đời sống sinh hoạt sản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 </a:t>
            </a:r>
            <a:r>
              <a:rPr lang="vi-VN" sz="4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“món </a:t>
            </a:r>
            <a:r>
              <a:rPr lang="vi-VN" sz="4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ăn tinh thần” giúp người dân giải tỏa căng thẳng và những mệt mỏi sau phút giây làm việc vất vả.</a:t>
            </a:r>
            <a:endParaRPr lang="en-US" sz="40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2868087" y="1567038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2868087" y="4477503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2871551" y="7353300"/>
            <a:ext cx="990600" cy="1219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46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6286500"/>
            <a:ext cx="3276600" cy="4000500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8800" y="3467100"/>
            <a:ext cx="1223024" cy="1257766"/>
          </a:xfrm>
          <a:custGeom>
            <a:avLst/>
            <a:gdLst/>
            <a:ahLst/>
            <a:cxnLst/>
            <a:rect l="l" t="t" r="r" b="b"/>
            <a:pathLst>
              <a:path w="1623093" h="2106860">
                <a:moveTo>
                  <a:pt x="0" y="0"/>
                </a:moveTo>
                <a:lnTo>
                  <a:pt x="1623093" y="0"/>
                </a:lnTo>
                <a:lnTo>
                  <a:pt x="1623093" y="2106860"/>
                </a:lnTo>
                <a:lnTo>
                  <a:pt x="0" y="2106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6400" y="6515100"/>
            <a:ext cx="5938019" cy="61513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00200" y="3314700"/>
            <a:ext cx="15087600" cy="3683788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80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739" y="800100"/>
            <a:ext cx="5352661" cy="93256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1 nói về hoạt động nào của con người? Em căn cứ vào đâu để nhận biết điều đó?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1 phê phán đối tượng nào? Tại sao đối tượng đó lại bị phê phán?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905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200" y="942350"/>
            <a:ext cx="5638800" cy="840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2 tạo dựng sự tương phản, đối nghịch dựa trên yếu tố nào? 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Bài ca dao này đã thể hiện tính cách gì của mèo và quan hệ như thế nào giữa mèo với chuột?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1905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73542" y="942350"/>
            <a:ext cx="6662057" cy="8312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Ở bài ca dao số 3, anh học trò đem bán những thứ gì để có tiền dẫn cưới? 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Hãy nhận xét về đồ dẫn cưới của anh học trò nghèo. Có thể có những điều này trong thực tế không?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Bài ca dao số 3 lên án hủ tục gì? Cách lên án có tạo ra sự căng thẳng không? Vì sao?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20600" y="2101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011400" y="-142303"/>
            <a:ext cx="3276600" cy="2342003"/>
          </a:xfrm>
          <a:custGeom>
            <a:avLst/>
            <a:gdLst/>
            <a:ahLst/>
            <a:cxnLst/>
            <a:rect l="l" t="t" r="r" b="b"/>
            <a:pathLst>
              <a:path w="5749526" h="4114800">
                <a:moveTo>
                  <a:pt x="0" y="4114800"/>
                </a:moveTo>
                <a:lnTo>
                  <a:pt x="5749526" y="4114800"/>
                </a:lnTo>
                <a:lnTo>
                  <a:pt x="574952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1" r="-27072"/>
            </a:stretch>
          </a:blipFill>
        </p:spPr>
      </p:sp>
      <p:sp>
        <p:nvSpPr>
          <p:cNvPr id="3" name="Freeform 3"/>
          <p:cNvSpPr/>
          <p:nvPr/>
        </p:nvSpPr>
        <p:spPr>
          <a:xfrm rot="-3206038">
            <a:off x="518882" y="6602187"/>
            <a:ext cx="1807687" cy="4668648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127" y="2328789"/>
            <a:ext cx="6629400" cy="4148394"/>
          </a:xfrm>
          <a:prstGeom prst="roundRect">
            <a:avLst>
              <a:gd name="adj" fmla="val 11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609600" y="4152900"/>
            <a:ext cx="4620492" cy="3962400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Hoạt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động của những người thầy bói dởm, hành nghề mê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tín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9527" y="587177"/>
            <a:ext cx="7086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5000" b="1" dirty="0">
                <a:cs typeface="Arial" panose="020B0604020202020204" pitchFamily="34" charset="0"/>
              </a:rPr>
              <a:t>Bài ca dao số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972300"/>
            <a:ext cx="7391400" cy="2996564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Chi 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tiết mê tín và “hư ảo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”</a:t>
            </a:r>
            <a:r>
              <a:rPr lang="en-US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vi-VN" sz="4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4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tiếng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trống, tiếng chiêng “chập chập” , “cheng cheng”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345197" flipH="1">
            <a:off x="3491930" y="3524957"/>
            <a:ext cx="1350043" cy="1255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26932">
            <a:off x="13126823" y="6292385"/>
            <a:ext cx="1290479" cy="8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53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1402</Words>
  <Application>Microsoft Office PowerPoint</Application>
  <PresentationFormat>Custom</PresentationFormat>
  <Paragraphs>123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Colorful Pastel Cute Day</dc:title>
  <dc:creator>Admin</dc:creator>
  <cp:lastModifiedBy>Trần Thị Thanh Hương</cp:lastModifiedBy>
  <cp:revision>32</cp:revision>
  <dcterms:created xsi:type="dcterms:W3CDTF">2006-08-16T00:00:00Z</dcterms:created>
  <dcterms:modified xsi:type="dcterms:W3CDTF">2024-12-22T14:23:33Z</dcterms:modified>
  <dc:identifier>DAFuyftDeUQ</dc:identifier>
</cp:coreProperties>
</file>