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2.svg" ContentType="image/svg+xml"/>
  <Override PartName="/ppt/media/image15.svg" ContentType="image/svg+xml"/>
  <Override PartName="/ppt/media/image17.svg" ContentType="image/svg+xml"/>
  <Override PartName="/ppt/media/image20.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4.svg" ContentType="image/svg+xml"/>
  <Override PartName="/ppt/media/image56.svg" ContentType="image/svg+xml"/>
  <Override PartName="/ppt/media/image58.svg" ContentType="image/svg+xml"/>
  <Override PartName="/ppt/media/image60.svg" ContentType="image/svg+xml"/>
  <Override PartName="/ppt/media/image62.svg" ContentType="image/svg+xml"/>
  <Override PartName="/ppt/media/image69.svg" ContentType="image/svg+xml"/>
  <Override PartName="/ppt/media/image7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14" r:id="rId3"/>
    <p:sldId id="424" r:id="rId5"/>
    <p:sldId id="256" r:id="rId6"/>
    <p:sldId id="382" r:id="rId7"/>
    <p:sldId id="277" r:id="rId8"/>
    <p:sldId id="259" r:id="rId9"/>
    <p:sldId id="278" r:id="rId10"/>
    <p:sldId id="279" r:id="rId11"/>
    <p:sldId id="280" r:id="rId12"/>
    <p:sldId id="262" r:id="rId13"/>
    <p:sldId id="284" r:id="rId14"/>
    <p:sldId id="285" r:id="rId15"/>
    <p:sldId id="264" r:id="rId16"/>
    <p:sldId id="286" r:id="rId17"/>
    <p:sldId id="265" r:id="rId18"/>
    <p:sldId id="287" r:id="rId19"/>
    <p:sldId id="302" r:id="rId20"/>
    <p:sldId id="288" r:id="rId21"/>
    <p:sldId id="365" r:id="rId22"/>
    <p:sldId id="266" r:id="rId23"/>
    <p:sldId id="289" r:id="rId24"/>
    <p:sldId id="290" r:id="rId25"/>
    <p:sldId id="303" r:id="rId26"/>
    <p:sldId id="270" r:id="rId27"/>
    <p:sldId id="299" r:id="rId28"/>
    <p:sldId id="383" r:id="rId29"/>
    <p:sldId id="267" r:id="rId30"/>
    <p:sldId id="349" r:id="rId31"/>
    <p:sldId id="348" r:id="rId32"/>
    <p:sldId id="358" r:id="rId33"/>
    <p:sldId id="307" r:id="rId34"/>
    <p:sldId id="308" r:id="rId35"/>
    <p:sldId id="309" r:id="rId36"/>
    <p:sldId id="310" r:id="rId37"/>
    <p:sldId id="311" r:id="rId38"/>
    <p:sldId id="312" r:id="rId39"/>
  </p:sldIdLst>
  <p:sldSz cx="18288000" cy="10287000"/>
  <p:notesSz cx="6858000" cy="9144000"/>
  <p:embeddedFontLst>
    <p:embeddedFont>
      <p:font typeface="SimSun" panose="02010600030101010101" pitchFamily="2" charset="-122"/>
      <p:regular r:id="rId44"/>
    </p:embeddedFont>
    <p:embeddedFont>
      <p:font typeface="Cambria" panose="02040503050406030204" pitchFamily="18" charset="0"/>
      <p:regular r:id="rId45"/>
      <p:bold r:id="rId46"/>
      <p:italic r:id="rId47"/>
      <p:boldItalic r:id="rId48"/>
    </p:embeddedFont>
    <p:embeddedFont>
      <p:font typeface="Microsoft YaHei" panose="020B0503020204020204" charset="-122"/>
      <p:regular r:id="rId49"/>
    </p:embeddedFont>
    <p:embeddedFont>
      <p:font typeface="Inter Medium" panose="02000503000000020004"/>
      <p:regular r:id="rId50"/>
    </p:embeddedFont>
    <p:embeddedFont>
      <p:font typeface="Calibri" panose="020F0502020204030204" charset="0"/>
      <p:regular r:id="rId51"/>
      <p:bold r:id="rId52"/>
      <p:italic r:id="rId53"/>
      <p:boldItalic r:id="rId54"/>
    </p:embeddedFont>
    <p:embeddedFont>
      <p:font typeface="Inter Bold" panose="020B0802030000000004"/>
      <p:bold r:id="rId55"/>
    </p:embeddedFont>
    <p:embeddedFont>
      <p:font typeface="Tahoma" panose="020B0604030504040204" pitchFamily="34"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85589788" name="Xuyến Nguyễn Thị" initials="X"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E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84"/>
        <p:guide pos="289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font" Target="fonts/font14.fntdata"/><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 Target="slides/slide2.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3"/>
        <p:cNvGrpSpPr/>
        <p:nvPr/>
      </p:nvGrpSpPr>
      <p:grpSpPr>
        <a:xfrm>
          <a:off x="0" y="0"/>
          <a:ext cx="0" cy="0"/>
          <a:chOff x="0" y="0"/>
          <a:chExt cx="0" cy="0"/>
        </a:xfrm>
      </p:grpSpPr>
      <p:sp>
        <p:nvSpPr>
          <p:cNvPr id="874" name="Google Shape;874;ge4d5ab424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e4d5ab424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vi-VN" b="1" dirty="0">
                <a:solidFill>
                  <a:schemeClr val="bg1"/>
                </a:solidFill>
                <a:sym typeface="+mn-ea"/>
              </a:rPr>
              <a:t>Chúng ta đã biết, để có dòng điện thì mạch điện phải kín và có nguồn điện. Nhưng trong thực tế, không phải vật nào cũng có thể cho dòng điện đi qua. Ví dụ, dây điện có lõi kim loại bên trong nhưng lại được bọc nhựa bên ngoài – tại sao lại như vậy? Hôm nay, chúng ta sẽ cùng tìm hiểu về vật dẫn điện và vật cách điện</a:t>
            </a:r>
            <a:endParaRPr lang="vi-VN" b="1" dirty="0">
              <a:solidFill>
                <a:schemeClr val="bg1"/>
              </a:solidFill>
              <a:cs typeface="Arial" panose="020B0604020202020204" pitchFamily="34" charset="0"/>
            </a:endParaRP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r>
              <a:rPr lang="vi-VN" b="1" dirty="0">
                <a:solidFill>
                  <a:schemeClr val="bg1"/>
                </a:solidFill>
                <a:sym typeface="+mn-ea"/>
              </a:rPr>
              <a:t>Chúng ta đã biết, để có dòng điện thì mạch điện phải kín và có nguồn điện. Nhưng trong thực tế, không phải vật nào cũng có thể cho dòng điện đi qua. Ví dụ, dây điện có lõi kim loại bên trong nhưng lại được bọc nhựa bên ngoài – tại sao lại như vậy? Hôm nay, chúng ta sẽ cùng tìm hiểu về vật dẫn điện và vật cách điện</a:t>
            </a:r>
            <a:endParaRPr lang="vi-VN" b="1" dirty="0">
              <a:solidFill>
                <a:schemeClr val="bg1"/>
              </a:solidFill>
              <a:cs typeface="Arial" panose="020B0604020202020204" pitchFamily="34" charset="0"/>
            </a:endParaRP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3384550" y="6617495"/>
            <a:ext cx="3733800" cy="3495675"/>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p>
              <a:endParaRPr lang="en-US" sz="2700"/>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p>
              <a:endParaRPr lang="en-US" sz="2700"/>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p>
              <a:endParaRPr lang="en-US" sz="2700"/>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p>
              <a:endParaRPr lang="en-US" sz="2700"/>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p>
              <a:endParaRPr lang="en-US" sz="2700"/>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p>
              <a:endParaRPr lang="en-US" sz="2700"/>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p>
              <a:endParaRPr lang="en-US" sz="2700"/>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p>
              <a:endParaRPr lang="en-US" sz="2700"/>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p>
              <a:endParaRPr lang="en-US" sz="2700"/>
            </a:p>
          </p:txBody>
        </p:sp>
      </p:grpSp>
      <p:sp>
        <p:nvSpPr>
          <p:cNvPr id="2051" name="未知"/>
          <p:cNvSpPr>
            <a:spLocks noChangeAspect="1"/>
          </p:cNvSpPr>
          <p:nvPr/>
        </p:nvSpPr>
        <p:spPr>
          <a:xfrm>
            <a:off x="4565650" y="3440907"/>
            <a:ext cx="13795376" cy="6886575"/>
          </a:xfrm>
          <a:custGeom>
            <a:avLst/>
            <a:gdLst/>
            <a:ahLst/>
            <a:cxnLst>
              <a:cxn ang="0">
                <a:pos x="0" y="4572133"/>
              </a:cxn>
              <a:cxn ang="0">
                <a:pos x="5786074" y="0"/>
              </a:cxn>
              <a:cxn ang="0">
                <a:pos x="6882360" y="14878"/>
              </a:cxn>
              <a:cxn ang="0">
                <a:pos x="6897688" y="4591050"/>
              </a:cxn>
              <a:cxn ang="0">
                <a:pos x="0" y="4572133"/>
              </a:cxn>
            </a:cxnLst>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p>
            <a:endParaRPr lang="en-US" sz="2700"/>
          </a:p>
        </p:txBody>
      </p:sp>
      <p:sp>
        <p:nvSpPr>
          <p:cNvPr id="2061" name="Rectangle 13"/>
          <p:cNvSpPr>
            <a:spLocks noGrp="1" noChangeArrowheads="1"/>
          </p:cNvSpPr>
          <p:nvPr>
            <p:ph type="ctrTitle" sz="quarter"/>
          </p:nvPr>
        </p:nvSpPr>
        <p:spPr>
          <a:xfrm>
            <a:off x="793750" y="3200400"/>
            <a:ext cx="16846550" cy="2205038"/>
          </a:xfrm>
        </p:spPr>
        <p:txBody>
          <a:bodyPr/>
          <a:lstStyle>
            <a:lvl1pPr algn="ctr">
              <a:defRPr/>
            </a:lvl1pPr>
          </a:lstStyle>
          <a:p>
            <a:pPr lvl="0"/>
            <a:r>
              <a:rPr lang="en-US" altLang="zh-CN" noProof="0" smtClean="0"/>
              <a:t>Click to edit Master title style</a:t>
            </a:r>
            <a:endParaRPr lang="en-US" altLang="zh-CN" noProof="0" smtClean="0"/>
          </a:p>
        </p:txBody>
      </p:sp>
      <p:sp>
        <p:nvSpPr>
          <p:cNvPr id="2062" name="Rectangle 14"/>
          <p:cNvSpPr>
            <a:spLocks noGrp="1" noChangeArrowheads="1"/>
          </p:cNvSpPr>
          <p:nvPr>
            <p:ph type="subTitle" sz="quarter" idx="1"/>
          </p:nvPr>
        </p:nvSpPr>
        <p:spPr>
          <a:xfrm>
            <a:off x="2743200" y="5829300"/>
            <a:ext cx="12801600" cy="1797845"/>
          </a:xfrm>
        </p:spPr>
        <p:txBody>
          <a:bodyPr anchor="ctr" anchorCtr="1"/>
          <a:lstStyle>
            <a:lvl1pPr marL="0" indent="0">
              <a:buFontTx/>
              <a:buNone/>
              <a:defRPr/>
            </a:lvl1pPr>
          </a:lstStyle>
          <a:p>
            <a:pPr lvl="0"/>
            <a:r>
              <a:rPr lang="en-US" altLang="zh-CN" noProof="0" smtClean="0"/>
              <a:t>Click to edit Master subtitle style</a:t>
            </a:r>
            <a:endParaRPr lang="en-US" altLang="zh-CN" noProof="0" smtClean="0"/>
          </a:p>
        </p:txBody>
      </p:sp>
      <p:sp>
        <p:nvSpPr>
          <p:cNvPr id="29" name="Rectangle 15"/>
          <p:cNvSpPr>
            <a:spLocks noGrp="1" noChangeArrowheads="1"/>
          </p:cNvSpPr>
          <p:nvPr>
            <p:ph type="dt" sz="quarter"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smtClean="0"/>
            </a:fld>
            <a:endParaRPr lang="en-US"/>
          </a:p>
        </p:txBody>
      </p:sp>
      <p:sp>
        <p:nvSpPr>
          <p:cNvPr id="30" name="Rectangle 16"/>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8001" y="2"/>
            <a:ext cx="18287994" cy="10286999"/>
          </a:xfrm>
          <a:prstGeom prst="rect">
            <a:avLst/>
          </a:prstGeom>
          <a:noFill/>
          <a:ln>
            <a:noFill/>
          </a:ln>
        </p:spPr>
      </p:pic>
      <p:sp>
        <p:nvSpPr>
          <p:cNvPr id="384" name="Google Shape;384;p39"/>
          <p:cNvSpPr/>
          <p:nvPr/>
        </p:nvSpPr>
        <p:spPr>
          <a:xfrm>
            <a:off x="2" y="1080201"/>
            <a:ext cx="3104390" cy="931265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5" name="Google Shape;385;p39"/>
          <p:cNvSpPr/>
          <p:nvPr/>
        </p:nvSpPr>
        <p:spPr>
          <a:xfrm>
            <a:off x="6803400" y="0"/>
            <a:ext cx="11484605" cy="393288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6" name="Google Shape;386;p39"/>
          <p:cNvSpPr/>
          <p:nvPr/>
        </p:nvSpPr>
        <p:spPr>
          <a:xfrm>
            <a:off x="15463478" y="8320001"/>
            <a:ext cx="1120830" cy="1120830"/>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7" name="Google Shape;387;p39"/>
          <p:cNvSpPr/>
          <p:nvPr/>
        </p:nvSpPr>
        <p:spPr>
          <a:xfrm>
            <a:off x="16541816" y="9629340"/>
            <a:ext cx="1097687" cy="109782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88" name="Google Shape;388;p39"/>
          <p:cNvSpPr/>
          <p:nvPr/>
        </p:nvSpPr>
        <p:spPr>
          <a:xfrm>
            <a:off x="17573868" y="8728193"/>
            <a:ext cx="658668" cy="658811"/>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23"/>
        <p:cNvGrpSpPr/>
        <p:nvPr/>
      </p:nvGrpSpPr>
      <p:grpSpPr>
        <a:xfrm>
          <a:off x="0" y="0"/>
          <a:ext cx="0" cy="0"/>
          <a:chOff x="0" y="0"/>
          <a:chExt cx="0" cy="0"/>
        </a:xfrm>
      </p:grpSpPr>
      <p:sp>
        <p:nvSpPr>
          <p:cNvPr id="424" name="Google Shape;424;p21"/>
          <p:cNvSpPr txBox="1">
            <a:spLocks noGrp="1"/>
          </p:cNvSpPr>
          <p:nvPr>
            <p:ph type="title"/>
          </p:nvPr>
        </p:nvSpPr>
        <p:spPr>
          <a:xfrm>
            <a:off x="1875401" y="5068451"/>
            <a:ext cx="4350600" cy="830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6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5005"/>
            </a:lvl2pPr>
            <a:lvl3pPr lvl="2" algn="ctr" rtl="0">
              <a:spcBef>
                <a:spcPts val="0"/>
              </a:spcBef>
              <a:spcAft>
                <a:spcPts val="0"/>
              </a:spcAft>
              <a:buSzPts val="2500"/>
              <a:buNone/>
              <a:defRPr sz="5005"/>
            </a:lvl3pPr>
            <a:lvl4pPr lvl="3" algn="ctr" rtl="0">
              <a:spcBef>
                <a:spcPts val="0"/>
              </a:spcBef>
              <a:spcAft>
                <a:spcPts val="0"/>
              </a:spcAft>
              <a:buSzPts val="2500"/>
              <a:buNone/>
              <a:defRPr sz="5005"/>
            </a:lvl4pPr>
            <a:lvl5pPr lvl="4" algn="ctr" rtl="0">
              <a:spcBef>
                <a:spcPts val="0"/>
              </a:spcBef>
              <a:spcAft>
                <a:spcPts val="0"/>
              </a:spcAft>
              <a:buSzPts val="2500"/>
              <a:buNone/>
              <a:defRPr sz="5005"/>
            </a:lvl5pPr>
            <a:lvl6pPr lvl="5" algn="ctr" rtl="0">
              <a:spcBef>
                <a:spcPts val="0"/>
              </a:spcBef>
              <a:spcAft>
                <a:spcPts val="0"/>
              </a:spcAft>
              <a:buSzPts val="2500"/>
              <a:buNone/>
              <a:defRPr sz="5005"/>
            </a:lvl6pPr>
            <a:lvl7pPr lvl="6" algn="ctr" rtl="0">
              <a:spcBef>
                <a:spcPts val="0"/>
              </a:spcBef>
              <a:spcAft>
                <a:spcPts val="0"/>
              </a:spcAft>
              <a:buSzPts val="2500"/>
              <a:buNone/>
              <a:defRPr sz="5005"/>
            </a:lvl7pPr>
            <a:lvl8pPr lvl="7" algn="ctr" rtl="0">
              <a:spcBef>
                <a:spcPts val="0"/>
              </a:spcBef>
              <a:spcAft>
                <a:spcPts val="0"/>
              </a:spcAft>
              <a:buSzPts val="2500"/>
              <a:buNone/>
              <a:defRPr sz="5005"/>
            </a:lvl8pPr>
            <a:lvl9pPr lvl="8" algn="ctr" rtl="0">
              <a:spcBef>
                <a:spcPts val="0"/>
              </a:spcBef>
              <a:spcAft>
                <a:spcPts val="0"/>
              </a:spcAft>
              <a:buSzPts val="2500"/>
              <a:buNone/>
              <a:defRPr sz="5005"/>
            </a:lvl9pPr>
          </a:lstStyle>
          <a:p>
            <a:endParaRPr dirty="0"/>
          </a:p>
        </p:txBody>
      </p:sp>
      <p:sp>
        <p:nvSpPr>
          <p:cNvPr id="425" name="Google Shape;425;p21"/>
          <p:cNvSpPr txBox="1">
            <a:spLocks noGrp="1"/>
          </p:cNvSpPr>
          <p:nvPr>
            <p:ph type="subTitle" idx="1"/>
          </p:nvPr>
        </p:nvSpPr>
        <p:spPr>
          <a:xfrm>
            <a:off x="1875401" y="5996400"/>
            <a:ext cx="4350600" cy="163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26" name="Google Shape;426;p21"/>
          <p:cNvSpPr txBox="1">
            <a:spLocks noGrp="1"/>
          </p:cNvSpPr>
          <p:nvPr>
            <p:ph type="title" idx="2"/>
          </p:nvPr>
        </p:nvSpPr>
        <p:spPr>
          <a:xfrm>
            <a:off x="6968844" y="5068451"/>
            <a:ext cx="4350600" cy="830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6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5005"/>
            </a:lvl2pPr>
            <a:lvl3pPr lvl="2" algn="ctr" rtl="0">
              <a:spcBef>
                <a:spcPts val="0"/>
              </a:spcBef>
              <a:spcAft>
                <a:spcPts val="0"/>
              </a:spcAft>
              <a:buSzPts val="2500"/>
              <a:buNone/>
              <a:defRPr sz="5005"/>
            </a:lvl3pPr>
            <a:lvl4pPr lvl="3" algn="ctr" rtl="0">
              <a:spcBef>
                <a:spcPts val="0"/>
              </a:spcBef>
              <a:spcAft>
                <a:spcPts val="0"/>
              </a:spcAft>
              <a:buSzPts val="2500"/>
              <a:buNone/>
              <a:defRPr sz="5005"/>
            </a:lvl4pPr>
            <a:lvl5pPr lvl="4" algn="ctr" rtl="0">
              <a:spcBef>
                <a:spcPts val="0"/>
              </a:spcBef>
              <a:spcAft>
                <a:spcPts val="0"/>
              </a:spcAft>
              <a:buSzPts val="2500"/>
              <a:buNone/>
              <a:defRPr sz="5005"/>
            </a:lvl5pPr>
            <a:lvl6pPr lvl="5" algn="ctr" rtl="0">
              <a:spcBef>
                <a:spcPts val="0"/>
              </a:spcBef>
              <a:spcAft>
                <a:spcPts val="0"/>
              </a:spcAft>
              <a:buSzPts val="2500"/>
              <a:buNone/>
              <a:defRPr sz="5005"/>
            </a:lvl6pPr>
            <a:lvl7pPr lvl="6" algn="ctr" rtl="0">
              <a:spcBef>
                <a:spcPts val="0"/>
              </a:spcBef>
              <a:spcAft>
                <a:spcPts val="0"/>
              </a:spcAft>
              <a:buSzPts val="2500"/>
              <a:buNone/>
              <a:defRPr sz="5005"/>
            </a:lvl7pPr>
            <a:lvl8pPr lvl="7" algn="ctr" rtl="0">
              <a:spcBef>
                <a:spcPts val="0"/>
              </a:spcBef>
              <a:spcAft>
                <a:spcPts val="0"/>
              </a:spcAft>
              <a:buSzPts val="2500"/>
              <a:buNone/>
              <a:defRPr sz="5005"/>
            </a:lvl8pPr>
            <a:lvl9pPr lvl="8" algn="ctr" rtl="0">
              <a:spcBef>
                <a:spcPts val="0"/>
              </a:spcBef>
              <a:spcAft>
                <a:spcPts val="0"/>
              </a:spcAft>
              <a:buSzPts val="2500"/>
              <a:buNone/>
              <a:defRPr sz="5005"/>
            </a:lvl9pPr>
          </a:lstStyle>
          <a:p>
            <a:endParaRPr dirty="0"/>
          </a:p>
        </p:txBody>
      </p:sp>
      <p:sp>
        <p:nvSpPr>
          <p:cNvPr id="427" name="Google Shape;427;p21"/>
          <p:cNvSpPr txBox="1">
            <a:spLocks noGrp="1"/>
          </p:cNvSpPr>
          <p:nvPr>
            <p:ph type="subTitle" idx="3"/>
          </p:nvPr>
        </p:nvSpPr>
        <p:spPr>
          <a:xfrm>
            <a:off x="6968844" y="5996400"/>
            <a:ext cx="4350600" cy="163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28" name="Google Shape;428;p21"/>
          <p:cNvSpPr txBox="1">
            <a:spLocks noGrp="1"/>
          </p:cNvSpPr>
          <p:nvPr>
            <p:ph type="title" idx="4"/>
          </p:nvPr>
        </p:nvSpPr>
        <p:spPr>
          <a:xfrm>
            <a:off x="12062300" y="5068451"/>
            <a:ext cx="4350600" cy="830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600">
                <a:solidFill>
                  <a:schemeClr val="accent5"/>
                </a:solidFill>
                <a:latin typeface="Roboto" panose="02000000000000000000" pitchFamily="2" charset="0"/>
                <a:cs typeface="#9Slide03 Arima Madurai Black" panose="00000A00000000000000" pitchFamily="2" charset="-93"/>
              </a:defRPr>
            </a:lvl1pPr>
            <a:lvl2pPr lvl="1" algn="ctr" rtl="0">
              <a:spcBef>
                <a:spcPts val="0"/>
              </a:spcBef>
              <a:spcAft>
                <a:spcPts val="0"/>
              </a:spcAft>
              <a:buSzPts val="2500"/>
              <a:buNone/>
              <a:defRPr sz="5005"/>
            </a:lvl2pPr>
            <a:lvl3pPr lvl="2" algn="ctr" rtl="0">
              <a:spcBef>
                <a:spcPts val="0"/>
              </a:spcBef>
              <a:spcAft>
                <a:spcPts val="0"/>
              </a:spcAft>
              <a:buSzPts val="2500"/>
              <a:buNone/>
              <a:defRPr sz="5005"/>
            </a:lvl3pPr>
            <a:lvl4pPr lvl="3" algn="ctr" rtl="0">
              <a:spcBef>
                <a:spcPts val="0"/>
              </a:spcBef>
              <a:spcAft>
                <a:spcPts val="0"/>
              </a:spcAft>
              <a:buSzPts val="2500"/>
              <a:buNone/>
              <a:defRPr sz="5005"/>
            </a:lvl4pPr>
            <a:lvl5pPr lvl="4" algn="ctr" rtl="0">
              <a:spcBef>
                <a:spcPts val="0"/>
              </a:spcBef>
              <a:spcAft>
                <a:spcPts val="0"/>
              </a:spcAft>
              <a:buSzPts val="2500"/>
              <a:buNone/>
              <a:defRPr sz="5005"/>
            </a:lvl5pPr>
            <a:lvl6pPr lvl="5" algn="ctr" rtl="0">
              <a:spcBef>
                <a:spcPts val="0"/>
              </a:spcBef>
              <a:spcAft>
                <a:spcPts val="0"/>
              </a:spcAft>
              <a:buSzPts val="2500"/>
              <a:buNone/>
              <a:defRPr sz="5005"/>
            </a:lvl6pPr>
            <a:lvl7pPr lvl="6" algn="ctr" rtl="0">
              <a:spcBef>
                <a:spcPts val="0"/>
              </a:spcBef>
              <a:spcAft>
                <a:spcPts val="0"/>
              </a:spcAft>
              <a:buSzPts val="2500"/>
              <a:buNone/>
              <a:defRPr sz="5005"/>
            </a:lvl7pPr>
            <a:lvl8pPr lvl="7" algn="ctr" rtl="0">
              <a:spcBef>
                <a:spcPts val="0"/>
              </a:spcBef>
              <a:spcAft>
                <a:spcPts val="0"/>
              </a:spcAft>
              <a:buSzPts val="2500"/>
              <a:buNone/>
              <a:defRPr sz="5005"/>
            </a:lvl8pPr>
            <a:lvl9pPr lvl="8" algn="ctr" rtl="0">
              <a:spcBef>
                <a:spcPts val="0"/>
              </a:spcBef>
              <a:spcAft>
                <a:spcPts val="0"/>
              </a:spcAft>
              <a:buSzPts val="2500"/>
              <a:buNone/>
              <a:defRPr sz="5005"/>
            </a:lvl9pPr>
          </a:lstStyle>
          <a:p>
            <a:endParaRPr dirty="0"/>
          </a:p>
        </p:txBody>
      </p:sp>
      <p:sp>
        <p:nvSpPr>
          <p:cNvPr id="429" name="Google Shape;429;p21"/>
          <p:cNvSpPr txBox="1">
            <a:spLocks noGrp="1"/>
          </p:cNvSpPr>
          <p:nvPr>
            <p:ph type="subTitle" idx="5"/>
          </p:nvPr>
        </p:nvSpPr>
        <p:spPr>
          <a:xfrm>
            <a:off x="12062300" y="5996400"/>
            <a:ext cx="4350600" cy="16326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430" name="Google Shape;430;p21"/>
          <p:cNvSpPr txBox="1">
            <a:spLocks noGrp="1"/>
          </p:cNvSpPr>
          <p:nvPr>
            <p:ph type="title" idx="6"/>
          </p:nvPr>
        </p:nvSpPr>
        <p:spPr>
          <a:xfrm>
            <a:off x="1426451" y="1079000"/>
            <a:ext cx="15435000" cy="9564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3000"/>
              <a:buNone/>
              <a:defRPr>
                <a:solidFill>
                  <a:schemeClr val="dk1"/>
                </a:solidFill>
                <a:latin typeface="Roboto" panose="02000000000000000000" pitchFamily="2" charset="0"/>
                <a:cs typeface="#9Slide03 Arima Madurai Black" panose="00000A00000000000000" pitchFamily="2" charset="-93"/>
              </a:defRPr>
            </a:lvl1pPr>
            <a:lvl2pPr lvl="1" rtl="0">
              <a:spcBef>
                <a:spcPts val="0"/>
              </a:spcBef>
              <a:spcAft>
                <a:spcPts val="0"/>
              </a:spcAft>
              <a:buClr>
                <a:schemeClr val="dk1"/>
              </a:buClr>
              <a:buSzPts val="3000"/>
              <a:buNone/>
              <a:defRPr sz="6000">
                <a:solidFill>
                  <a:schemeClr val="dk1"/>
                </a:solidFill>
              </a:defRPr>
            </a:lvl2pPr>
            <a:lvl3pPr lvl="2" rtl="0">
              <a:spcBef>
                <a:spcPts val="0"/>
              </a:spcBef>
              <a:spcAft>
                <a:spcPts val="0"/>
              </a:spcAft>
              <a:buClr>
                <a:schemeClr val="dk1"/>
              </a:buClr>
              <a:buSzPts val="3000"/>
              <a:buNone/>
              <a:defRPr sz="6000">
                <a:solidFill>
                  <a:schemeClr val="dk1"/>
                </a:solidFill>
              </a:defRPr>
            </a:lvl3pPr>
            <a:lvl4pPr lvl="3" rtl="0">
              <a:spcBef>
                <a:spcPts val="0"/>
              </a:spcBef>
              <a:spcAft>
                <a:spcPts val="0"/>
              </a:spcAft>
              <a:buClr>
                <a:schemeClr val="dk1"/>
              </a:buClr>
              <a:buSzPts val="3000"/>
              <a:buNone/>
              <a:defRPr sz="6000">
                <a:solidFill>
                  <a:schemeClr val="dk1"/>
                </a:solidFill>
              </a:defRPr>
            </a:lvl4pPr>
            <a:lvl5pPr lvl="4" rtl="0">
              <a:spcBef>
                <a:spcPts val="0"/>
              </a:spcBef>
              <a:spcAft>
                <a:spcPts val="0"/>
              </a:spcAft>
              <a:buClr>
                <a:schemeClr val="dk1"/>
              </a:buClr>
              <a:buSzPts val="3000"/>
              <a:buNone/>
              <a:defRPr sz="6000">
                <a:solidFill>
                  <a:schemeClr val="dk1"/>
                </a:solidFill>
              </a:defRPr>
            </a:lvl5pPr>
            <a:lvl6pPr lvl="5" rtl="0">
              <a:spcBef>
                <a:spcPts val="0"/>
              </a:spcBef>
              <a:spcAft>
                <a:spcPts val="0"/>
              </a:spcAft>
              <a:buClr>
                <a:schemeClr val="dk1"/>
              </a:buClr>
              <a:buSzPts val="3000"/>
              <a:buNone/>
              <a:defRPr sz="6000">
                <a:solidFill>
                  <a:schemeClr val="dk1"/>
                </a:solidFill>
              </a:defRPr>
            </a:lvl6pPr>
            <a:lvl7pPr lvl="6" rtl="0">
              <a:spcBef>
                <a:spcPts val="0"/>
              </a:spcBef>
              <a:spcAft>
                <a:spcPts val="0"/>
              </a:spcAft>
              <a:buClr>
                <a:schemeClr val="dk1"/>
              </a:buClr>
              <a:buSzPts val="3000"/>
              <a:buNone/>
              <a:defRPr sz="6000">
                <a:solidFill>
                  <a:schemeClr val="dk1"/>
                </a:solidFill>
              </a:defRPr>
            </a:lvl7pPr>
            <a:lvl8pPr lvl="7" rtl="0">
              <a:spcBef>
                <a:spcPts val="0"/>
              </a:spcBef>
              <a:spcAft>
                <a:spcPts val="0"/>
              </a:spcAft>
              <a:buClr>
                <a:schemeClr val="dk1"/>
              </a:buClr>
              <a:buSzPts val="3000"/>
              <a:buNone/>
              <a:defRPr sz="6000">
                <a:solidFill>
                  <a:schemeClr val="dk1"/>
                </a:solidFill>
              </a:defRPr>
            </a:lvl8pPr>
            <a:lvl9pPr lvl="8" rtl="0">
              <a:spcBef>
                <a:spcPts val="0"/>
              </a:spcBef>
              <a:spcAft>
                <a:spcPts val="0"/>
              </a:spcAft>
              <a:buClr>
                <a:schemeClr val="dk1"/>
              </a:buClr>
              <a:buSzPts val="3000"/>
              <a:buNone/>
              <a:defRPr sz="6000">
                <a:solidFill>
                  <a:schemeClr val="dk1"/>
                </a:solidFill>
              </a:defRPr>
            </a:lvl9pPr>
          </a:lstStyle>
          <a:p>
            <a:endParaRPr dirty="0"/>
          </a:p>
        </p:txBody>
      </p:sp>
      <p:sp>
        <p:nvSpPr>
          <p:cNvPr id="431" name="Google Shape;431;p21"/>
          <p:cNvSpPr/>
          <p:nvPr/>
        </p:nvSpPr>
        <p:spPr>
          <a:xfrm rot="10800000">
            <a:off x="16067862" y="8434139"/>
            <a:ext cx="783000" cy="783000"/>
          </a:xfrm>
          <a:prstGeom prst="ellipse">
            <a:avLst/>
          </a:prstGeom>
          <a:no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0"/>
            <a:ext cx="8077200" cy="678894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9296400" y="2400300"/>
            <a:ext cx="8077200" cy="678894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260476" y="3757613"/>
            <a:ext cx="7737474" cy="552688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p:grpSp>
        <p:nvGrpSpPr>
          <p:cNvPr id="1026" name="Group 2"/>
          <p:cNvGrpSpPr>
            <a:grpSpLocks noChangeAspect="1"/>
          </p:cNvGrpSpPr>
          <p:nvPr/>
        </p:nvGrpSpPr>
        <p:grpSpPr>
          <a:xfrm>
            <a:off x="10525126" y="6115050"/>
            <a:ext cx="2794000" cy="2624138"/>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p>
              <a:endParaRPr lang="en-US" sz="2700"/>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p>
              <a:endParaRPr lang="en-US" sz="2700"/>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p>
              <a:endParaRPr lang="en-US" sz="2700"/>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p>
              <a:endParaRPr lang="en-US" sz="2700"/>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p>
              <a:endParaRPr lang="en-US" sz="2700"/>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p>
              <a:endParaRPr lang="en-US" sz="2700"/>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p>
              <a:endParaRPr lang="en-US" sz="2700"/>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p>
              <a:endParaRPr lang="en-US" sz="2700"/>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p>
              <a:endParaRPr lang="en-US" sz="2700"/>
            </a:p>
          </p:txBody>
        </p:sp>
      </p:grpSp>
      <p:sp>
        <p:nvSpPr>
          <p:cNvPr id="1027" name="未知"/>
          <p:cNvSpPr>
            <a:spLocks noChangeAspect="1"/>
          </p:cNvSpPr>
          <p:nvPr/>
        </p:nvSpPr>
        <p:spPr>
          <a:xfrm>
            <a:off x="4260850" y="7124700"/>
            <a:ext cx="14027150" cy="3202782"/>
          </a:xfrm>
          <a:custGeom>
            <a:avLst/>
            <a:gdLst/>
            <a:ahLst/>
            <a:cxnLst>
              <a:cxn ang="0">
                <a:pos x="0" y="2115714"/>
              </a:cxn>
              <a:cxn ang="0">
                <a:pos x="7013575" y="0"/>
              </a:cxn>
              <a:cxn ang="0">
                <a:pos x="7013575" y="2135188"/>
              </a:cxn>
              <a:cxn ang="0">
                <a:pos x="0" y="2115714"/>
              </a:cxn>
            </a:cxnLst>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p>
            <a:endParaRPr lang="en-US" sz="2700"/>
          </a:p>
        </p:txBody>
      </p:sp>
      <p:sp>
        <p:nvSpPr>
          <p:cNvPr id="1028" name="Rectangle 13"/>
          <p:cNvSpPr>
            <a:spLocks noGrp="1"/>
          </p:cNvSpPr>
          <p:nvPr>
            <p:ph type="title"/>
          </p:nvPr>
        </p:nvSpPr>
        <p:spPr>
          <a:xfrm>
            <a:off x="914400" y="411957"/>
            <a:ext cx="16459200" cy="1714500"/>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9" name="Rectangle 14"/>
          <p:cNvSpPr>
            <a:spLocks noGrp="1"/>
          </p:cNvSpPr>
          <p:nvPr>
            <p:ph type="body" idx="1"/>
          </p:nvPr>
        </p:nvSpPr>
        <p:spPr>
          <a:xfrm>
            <a:off x="914400" y="2400300"/>
            <a:ext cx="16459200" cy="6788945"/>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2" name="Rectangle 15"/>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fld id="{1D8BD707-D9CF-40AE-B4C6-C98DA3205C09}" type="datetimeFigureOut">
              <a:rPr lang="en-US" smtClean="0"/>
            </a:fld>
            <a:endParaRPr lang="en-US"/>
          </a:p>
        </p:txBody>
      </p:sp>
      <p:sp>
        <p:nvSpPr>
          <p:cNvPr id="3" name="Rectangle 16"/>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endParaRPr lang="en-US"/>
          </a:p>
        </p:txBody>
      </p:sp>
      <p:sp>
        <p:nvSpPr>
          <p:cNvPr id="4" name="Rectangle 17"/>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fld id="{B6F15528-21DE-4FAA-801E-634DDDAF4B2B}" type="slidenum">
              <a:rPr lang="en-US" smtClean="0"/>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fontAlgn="base">
        <a:spcBef>
          <a:spcPct val="0"/>
        </a:spcBef>
        <a:spcAft>
          <a:spcPct val="0"/>
        </a:spcAft>
        <a:defRPr sz="54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svg"/><Relationship Id="rId7" Type="http://schemas.openxmlformats.org/officeDocument/2006/relationships/image" Target="../media/image34.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29.svg"/><Relationship Id="rId16" Type="http://schemas.openxmlformats.org/officeDocument/2006/relationships/slideLayout" Target="../slideLayouts/slideLayout7.xml"/><Relationship Id="rId15" Type="http://schemas.openxmlformats.org/officeDocument/2006/relationships/image" Target="../media/image41.svg"/><Relationship Id="rId14" Type="http://schemas.openxmlformats.org/officeDocument/2006/relationships/image" Target="../media/image40.png"/><Relationship Id="rId13" Type="http://schemas.openxmlformats.org/officeDocument/2006/relationships/tags" Target="../tags/tag2.xml"/><Relationship Id="rId12" Type="http://schemas.openxmlformats.org/officeDocument/2006/relationships/image" Target="../media/image39.svg"/><Relationship Id="rId11" Type="http://schemas.openxmlformats.org/officeDocument/2006/relationships/image" Target="../media/image38.png"/><Relationship Id="rId10" Type="http://schemas.openxmlformats.org/officeDocument/2006/relationships/image" Target="../media/image37.sv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svg"/><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35.svg"/><Relationship Id="rId7" Type="http://schemas.openxmlformats.org/officeDocument/2006/relationships/image" Target="../media/image48.png"/><Relationship Id="rId6" Type="http://schemas.openxmlformats.org/officeDocument/2006/relationships/image" Target="../media/image33.svg"/><Relationship Id="rId5" Type="http://schemas.openxmlformats.org/officeDocument/2006/relationships/image" Target="../media/image47.png"/><Relationship Id="rId4" Type="http://schemas.openxmlformats.org/officeDocument/2006/relationships/image" Target="../media/image31.svg"/><Relationship Id="rId3" Type="http://schemas.openxmlformats.org/officeDocument/2006/relationships/image" Target="../media/image46.png"/><Relationship Id="rId2" Type="http://schemas.openxmlformats.org/officeDocument/2006/relationships/image" Target="../media/image29.svg"/><Relationship Id="rId16" Type="http://schemas.openxmlformats.org/officeDocument/2006/relationships/slideLayout" Target="../slideLayouts/slideLayout7.xml"/><Relationship Id="rId15" Type="http://schemas.openxmlformats.org/officeDocument/2006/relationships/image" Target="../media/image41.svg"/><Relationship Id="rId14" Type="http://schemas.openxmlformats.org/officeDocument/2006/relationships/image" Target="../media/image51.png"/><Relationship Id="rId13" Type="http://schemas.openxmlformats.org/officeDocument/2006/relationships/tags" Target="../tags/tag3.xml"/><Relationship Id="rId12" Type="http://schemas.openxmlformats.org/officeDocument/2006/relationships/image" Target="../media/image39.svg"/><Relationship Id="rId11" Type="http://schemas.openxmlformats.org/officeDocument/2006/relationships/image" Target="../media/image50.png"/><Relationship Id="rId10" Type="http://schemas.openxmlformats.org/officeDocument/2006/relationships/image" Target="../media/image37.sv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4.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https://wordwall.net/resource/87761512/tr%c3%b2-ch%c6%a1i-%c3%b4-ch%e1%bb%af" TargetMode="Externa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7.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3" Type="http://schemas.openxmlformats.org/officeDocument/2006/relationships/image" Target="../media/image57.png"/><Relationship Id="rId2" Type="http://schemas.openxmlformats.org/officeDocument/2006/relationships/image" Target="../media/image56.svg"/><Relationship Id="rId14" Type="http://schemas.openxmlformats.org/officeDocument/2006/relationships/slideLayout" Target="../slideLayouts/slideLayout7.xml"/><Relationship Id="rId13" Type="http://schemas.openxmlformats.org/officeDocument/2006/relationships/image" Target="../media/image64.png"/><Relationship Id="rId12" Type="http://schemas.openxmlformats.org/officeDocument/2006/relationships/tags" Target="../tags/tag5.xml"/><Relationship Id="rId11" Type="http://schemas.microsoft.com/office/2007/relationships/media" Target="file:///C:\Users\pc\Desktop\GIAO%20AN%20THI%20TINH\5%20Minute%20Countdown%20Timer%20with%20Music%20For%20Kids!.mp4" TargetMode="External"/><Relationship Id="rId10" Type="http://schemas.openxmlformats.org/officeDocument/2006/relationships/video" Target="file:///C:\Users\pc\Desktop\GIAO%20AN%20THI%20TINH\5%20Minute%20Countdown%20Timer%20with%20Music%20For%20Kids!.mp4" TargetMode="External"/><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3" Type="http://schemas.openxmlformats.org/officeDocument/2006/relationships/image" Target="../media/image57.png"/><Relationship Id="rId2" Type="http://schemas.openxmlformats.org/officeDocument/2006/relationships/image" Target="../media/image56.svg"/><Relationship Id="rId10" Type="http://schemas.openxmlformats.org/officeDocument/2006/relationships/slideLayout" Target="../slideLayouts/slideLayout7.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https://wordwall.net/resource/87761512/tr%c3%b2-ch%c6%a1i-%c3%b4-ch%e1%bb%af" TargetMode="Externa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8.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tags" Target="../tags/tag6.xml"/><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69.svg"/><Relationship Id="rId1" Type="http://schemas.openxmlformats.org/officeDocument/2006/relationships/image" Target="../media/image6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4.png"/><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5.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T&#204;NH%20HU&#7888;NGnew.mp4" TargetMode="Externa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3.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82.GIF"/><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image" Target="../media/image79.png"/></Relationships>
</file>

<file path=ppt/slides/_rels/slide32.xml.rels><?xml version="1.0" encoding="UTF-8" standalone="yes"?>
<Relationships xmlns="http://schemas.openxmlformats.org/package/2006/relationships"><Relationship Id="rId9" Type="http://schemas.openxmlformats.org/officeDocument/2006/relationships/image" Target="../media/image92.png"/><Relationship Id="rId8" Type="http://schemas.openxmlformats.org/officeDocument/2006/relationships/image" Target="../media/image91.png"/><Relationship Id="rId7" Type="http://schemas.microsoft.com/office/2007/relationships/hdphoto" Target="../media/image90.wdp"/><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microsoft.com/office/2007/relationships/hdphoto" Target="../media/image86.wdp"/><Relationship Id="rId2" Type="http://schemas.openxmlformats.org/officeDocument/2006/relationships/image" Target="../media/image85.png"/><Relationship Id="rId17" Type="http://schemas.openxmlformats.org/officeDocument/2006/relationships/notesSlide" Target="../notesSlides/notesSlide9.xml"/><Relationship Id="rId16" Type="http://schemas.openxmlformats.org/officeDocument/2006/relationships/slideLayout" Target="../slideLayouts/slideLayout7.xml"/><Relationship Id="rId15" Type="http://schemas.openxmlformats.org/officeDocument/2006/relationships/audio" Target="../media/audio6.wav"/><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93.wmf"/><Relationship Id="rId1" Type="http://schemas.openxmlformats.org/officeDocument/2006/relationships/image" Target="../media/image84.png"/></Relationships>
</file>

<file path=ppt/slides/_rels/slide33.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2.png"/><Relationship Id="rId7" Type="http://schemas.microsoft.com/office/2007/relationships/hdphoto" Target="../media/image90.wdp"/><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microsoft.com/office/2007/relationships/hdphoto" Target="../media/image86.wdp"/><Relationship Id="rId2" Type="http://schemas.openxmlformats.org/officeDocument/2006/relationships/image" Target="../media/image85.png"/><Relationship Id="rId16" Type="http://schemas.openxmlformats.org/officeDocument/2006/relationships/slideLayout" Target="../slideLayouts/slideLayout7.xml"/><Relationship Id="rId15" Type="http://schemas.openxmlformats.org/officeDocument/2006/relationships/audio" Target="../media/audio6.wav"/><Relationship Id="rId14" Type="http://schemas.openxmlformats.org/officeDocument/2006/relationships/audio" Target="../media/audio5.wav"/><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93.wmf"/><Relationship Id="rId1" Type="http://schemas.openxmlformats.org/officeDocument/2006/relationships/image" Target="../media/image84.png"/></Relationships>
</file>

<file path=ppt/slides/_rels/slide34.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2.png"/><Relationship Id="rId7" Type="http://schemas.microsoft.com/office/2007/relationships/hdphoto" Target="../media/image90.wdp"/><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microsoft.com/office/2007/relationships/hdphoto" Target="../media/image86.wdp"/><Relationship Id="rId2" Type="http://schemas.openxmlformats.org/officeDocument/2006/relationships/image" Target="../media/image85.png"/><Relationship Id="rId16" Type="http://schemas.openxmlformats.org/officeDocument/2006/relationships/slideLayout" Target="../slideLayouts/slideLayout7.xml"/><Relationship Id="rId15" Type="http://schemas.openxmlformats.org/officeDocument/2006/relationships/audio" Target="../media/audio6.wav"/><Relationship Id="rId14" Type="http://schemas.openxmlformats.org/officeDocument/2006/relationships/audio" Target="../media/audio5.wav"/><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93.wmf"/><Relationship Id="rId1" Type="http://schemas.openxmlformats.org/officeDocument/2006/relationships/image" Target="../media/image84.png"/></Relationships>
</file>

<file path=ppt/slides/_rels/slide35.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2.png"/><Relationship Id="rId7" Type="http://schemas.microsoft.com/office/2007/relationships/hdphoto" Target="../media/image90.wdp"/><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microsoft.com/office/2007/relationships/hdphoto" Target="../media/image86.wdp"/><Relationship Id="rId2" Type="http://schemas.openxmlformats.org/officeDocument/2006/relationships/image" Target="../media/image85.png"/><Relationship Id="rId16" Type="http://schemas.openxmlformats.org/officeDocument/2006/relationships/slideLayout" Target="../slideLayouts/slideLayout7.xml"/><Relationship Id="rId15" Type="http://schemas.openxmlformats.org/officeDocument/2006/relationships/audio" Target="../media/audio6.wav"/><Relationship Id="rId14" Type="http://schemas.openxmlformats.org/officeDocument/2006/relationships/audio" Target="../media/audio5.wav"/><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93.wmf"/><Relationship Id="rId1" Type="http://schemas.openxmlformats.org/officeDocument/2006/relationships/image" Target="../media/image84.png"/></Relationships>
</file>

<file path=ppt/slides/_rels/slide36.xml.rels><?xml version="1.0" encoding="UTF-8" standalone="yes"?>
<Relationships xmlns="http://schemas.openxmlformats.org/package/2006/relationships"><Relationship Id="rId9" Type="http://schemas.openxmlformats.org/officeDocument/2006/relationships/image" Target="../media/image94.png"/><Relationship Id="rId8" Type="http://schemas.openxmlformats.org/officeDocument/2006/relationships/image" Target="../media/image92.png"/><Relationship Id="rId7" Type="http://schemas.microsoft.com/office/2007/relationships/hdphoto" Target="../media/image90.wdp"/><Relationship Id="rId6" Type="http://schemas.openxmlformats.org/officeDocument/2006/relationships/image" Target="../media/image89.png"/><Relationship Id="rId5" Type="http://schemas.microsoft.com/office/2007/relationships/hdphoto" Target="../media/image88.wdp"/><Relationship Id="rId4" Type="http://schemas.openxmlformats.org/officeDocument/2006/relationships/image" Target="../media/image87.png"/><Relationship Id="rId3" Type="http://schemas.microsoft.com/office/2007/relationships/hdphoto" Target="../media/image86.wdp"/><Relationship Id="rId2" Type="http://schemas.openxmlformats.org/officeDocument/2006/relationships/image" Target="../media/image85.png"/><Relationship Id="rId16" Type="http://schemas.openxmlformats.org/officeDocument/2006/relationships/slideLayout" Target="../slideLayouts/slideLayout7.xml"/><Relationship Id="rId15" Type="http://schemas.openxmlformats.org/officeDocument/2006/relationships/audio" Target="../media/audio6.wav"/><Relationship Id="rId14" Type="http://schemas.openxmlformats.org/officeDocument/2006/relationships/audio" Target="../media/audio5.wav"/><Relationship Id="rId13" Type="http://schemas.openxmlformats.org/officeDocument/2006/relationships/audio" Target="../media/audio3.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93.wmf"/><Relationship Id="rId1"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tags" Target="../tags/tag1.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8.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https://wordwall.net/resource/87761512/tr%c3%b2-ch%c6%a1i-%c3%b4-ch%e1%bb%af" TargetMode="Externa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png"/><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5.sv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sv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5"/>
                </a:lnSpc>
                <a:spcBef>
                  <a:spcPct val="0"/>
                </a:spcBef>
              </a:pPr>
            </a:p>
          </p:txBody>
        </p:sp>
      </p:grpSp>
      <p:grpSp>
        <p:nvGrpSpPr>
          <p:cNvPr id="5" name="Group 5"/>
          <p:cNvGrpSpPr/>
          <p:nvPr/>
        </p:nvGrpSpPr>
        <p:grpSpPr>
          <a:xfrm rot="0">
            <a:off x="1295400" y="86868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11" name="Group 11"/>
          <p:cNvGrpSpPr/>
          <p:nvPr/>
        </p:nvGrpSpPr>
        <p:grpSpPr>
          <a:xfrm rot="0">
            <a:off x="13182600" y="4229100"/>
            <a:ext cx="4053205" cy="5526405"/>
            <a:chOff x="0" y="0"/>
            <a:chExt cx="9139146" cy="7368436"/>
          </a:xfrm>
        </p:grpSpPr>
        <p:sp>
          <p:nvSpPr>
            <p:cNvPr id="12" name="Freeform 12"/>
            <p:cNvSpPr/>
            <p:nvPr/>
          </p:nvSpPr>
          <p:spPr>
            <a:xfrm>
              <a:off x="0" y="0"/>
              <a:ext cx="9139146" cy="7368436"/>
            </a:xfrm>
            <a:custGeom>
              <a:avLst/>
              <a:gdLst/>
              <a:ahLst/>
              <a:cxnLst/>
              <a:rect l="l" t="t" r="r" b="b"/>
              <a:pathLst>
                <a:path w="9139146" h="7368436">
                  <a:moveTo>
                    <a:pt x="0" y="0"/>
                  </a:moveTo>
                  <a:lnTo>
                    <a:pt x="9139146" y="0"/>
                  </a:lnTo>
                  <a:lnTo>
                    <a:pt x="9139146" y="7368436"/>
                  </a:lnTo>
                  <a:lnTo>
                    <a:pt x="0" y="7368436"/>
                  </a:lnTo>
                  <a:lnTo>
                    <a:pt x="0" y="0"/>
                  </a:lnTo>
                  <a:close/>
                </a:path>
              </a:pathLst>
            </a:custGeom>
            <a:blipFill>
              <a:blip r:embed="rId1"/>
              <a:stretch>
                <a:fillRect/>
              </a:stretch>
            </a:blipFill>
          </p:spPr>
        </p:sp>
        <p:grpSp>
          <p:nvGrpSpPr>
            <p:cNvPr id="13" name="Group 13"/>
            <p:cNvGrpSpPr/>
            <p:nvPr/>
          </p:nvGrpSpPr>
          <p:grpSpPr>
            <a:xfrm rot="0">
              <a:off x="1354725" y="1988092"/>
              <a:ext cx="2366274" cy="3877183"/>
              <a:chOff x="0" y="0"/>
              <a:chExt cx="480651" cy="787555"/>
            </a:xfrm>
          </p:grpSpPr>
          <p:sp>
            <p:nvSpPr>
              <p:cNvPr id="14" name="Freeform 14"/>
              <p:cNvSpPr/>
              <p:nvPr/>
            </p:nvSpPr>
            <p:spPr>
              <a:xfrm>
                <a:off x="0" y="0"/>
                <a:ext cx="480651" cy="787555"/>
              </a:xfrm>
              <a:custGeom>
                <a:avLst/>
                <a:gdLst/>
                <a:ahLst/>
                <a:cxnLst/>
                <a:rect l="l" t="t" r="r" b="b"/>
                <a:pathLst>
                  <a:path w="480651" h="787555">
                    <a:moveTo>
                      <a:pt x="0" y="0"/>
                    </a:moveTo>
                    <a:lnTo>
                      <a:pt x="480651" y="0"/>
                    </a:lnTo>
                    <a:lnTo>
                      <a:pt x="480651" y="787555"/>
                    </a:lnTo>
                    <a:lnTo>
                      <a:pt x="0" y="787555"/>
                    </a:lnTo>
                    <a:close/>
                  </a:path>
                </a:pathLst>
              </a:custGeom>
              <a:solidFill>
                <a:srgbClr val="FFFFFF"/>
              </a:solidFill>
              <a:ln cap="sq">
                <a:noFill/>
                <a:prstDash val="solid"/>
                <a:miter/>
              </a:ln>
            </p:spPr>
          </p:sp>
          <p:sp>
            <p:nvSpPr>
              <p:cNvPr id="15" name="TextBox 15"/>
              <p:cNvSpPr txBox="1"/>
              <p:nvPr/>
            </p:nvSpPr>
            <p:spPr>
              <a:xfrm>
                <a:off x="0" y="-47625"/>
                <a:ext cx="480651" cy="835180"/>
              </a:xfrm>
              <a:prstGeom prst="rect">
                <a:avLst/>
              </a:prstGeom>
            </p:spPr>
            <p:txBody>
              <a:bodyPr lIns="50800" tIns="50800" rIns="50800" bIns="50800" rtlCol="0" anchor="ctr"/>
              <a:lstStyle/>
              <a:p>
                <a:pPr marL="0" lvl="0" indent="0" algn="ctr">
                  <a:lnSpc>
                    <a:spcPts val="5200"/>
                  </a:lnSpc>
                  <a:spcBef>
                    <a:spcPct val="0"/>
                  </a:spcBef>
                </a:pPr>
              </a:p>
            </p:txBody>
          </p:sp>
        </p:grpSp>
        <p:sp>
          <p:nvSpPr>
            <p:cNvPr id="16" name="Freeform 16"/>
            <p:cNvSpPr/>
            <p:nvPr/>
          </p:nvSpPr>
          <p:spPr>
            <a:xfrm rot="1270823" flipH="1">
              <a:off x="668313" y="1864769"/>
              <a:ext cx="3098747" cy="1499565"/>
            </a:xfrm>
            <a:custGeom>
              <a:avLst/>
              <a:gdLst/>
              <a:ahLst/>
              <a:cxnLst/>
              <a:rect l="l" t="t" r="r" b="b"/>
              <a:pathLst>
                <a:path w="3098747" h="1499565">
                  <a:moveTo>
                    <a:pt x="3098747" y="0"/>
                  </a:moveTo>
                  <a:lnTo>
                    <a:pt x="0" y="0"/>
                  </a:lnTo>
                  <a:lnTo>
                    <a:pt x="0" y="1499565"/>
                  </a:lnTo>
                  <a:lnTo>
                    <a:pt x="3098747" y="1499565"/>
                  </a:lnTo>
                  <a:lnTo>
                    <a:pt x="3098747" y="0"/>
                  </a:lnTo>
                  <a:close/>
                </a:path>
              </a:pathLst>
            </a:custGeom>
            <a:blipFill>
              <a:blip r:embed="rId1"/>
              <a:stretch>
                <a:fillRect l="-194930" t="-182753" b="-208618"/>
              </a:stretch>
            </a:blipFill>
          </p:spPr>
        </p:sp>
        <p:grpSp>
          <p:nvGrpSpPr>
            <p:cNvPr id="17" name="Group 17"/>
            <p:cNvGrpSpPr/>
            <p:nvPr/>
          </p:nvGrpSpPr>
          <p:grpSpPr>
            <a:xfrm rot="0">
              <a:off x="3720999" y="2784444"/>
              <a:ext cx="138197" cy="275131"/>
              <a:chOff x="0" y="0"/>
              <a:chExt cx="28071" cy="55886"/>
            </a:xfrm>
          </p:grpSpPr>
          <p:sp>
            <p:nvSpPr>
              <p:cNvPr id="18" name="Freeform 18"/>
              <p:cNvSpPr/>
              <p:nvPr/>
            </p:nvSpPr>
            <p:spPr>
              <a:xfrm>
                <a:off x="0" y="0"/>
                <a:ext cx="28071" cy="55886"/>
              </a:xfrm>
              <a:custGeom>
                <a:avLst/>
                <a:gdLst/>
                <a:ahLst/>
                <a:cxnLst/>
                <a:rect l="l" t="t" r="r" b="b"/>
                <a:pathLst>
                  <a:path w="28071" h="55886">
                    <a:moveTo>
                      <a:pt x="0" y="0"/>
                    </a:moveTo>
                    <a:lnTo>
                      <a:pt x="28071" y="0"/>
                    </a:lnTo>
                    <a:lnTo>
                      <a:pt x="28071" y="55886"/>
                    </a:lnTo>
                    <a:lnTo>
                      <a:pt x="0" y="55886"/>
                    </a:lnTo>
                    <a:close/>
                  </a:path>
                </a:pathLst>
              </a:custGeom>
              <a:solidFill>
                <a:srgbClr val="F9525C"/>
              </a:solidFill>
              <a:ln cap="sq">
                <a:noFill/>
                <a:prstDash val="solid"/>
                <a:miter/>
              </a:ln>
            </p:spPr>
          </p:sp>
          <p:sp>
            <p:nvSpPr>
              <p:cNvPr id="19" name="TextBox 19"/>
              <p:cNvSpPr txBox="1"/>
              <p:nvPr/>
            </p:nvSpPr>
            <p:spPr>
              <a:xfrm>
                <a:off x="0" y="-47625"/>
                <a:ext cx="28071" cy="103511"/>
              </a:xfrm>
              <a:prstGeom prst="rect">
                <a:avLst/>
              </a:prstGeom>
            </p:spPr>
            <p:txBody>
              <a:bodyPr lIns="50800" tIns="50800" rIns="50800" bIns="50800" rtlCol="0" anchor="ctr"/>
              <a:lstStyle/>
              <a:p>
                <a:pPr marL="0" lvl="0" indent="0" algn="ctr">
                  <a:lnSpc>
                    <a:spcPts val="5200"/>
                  </a:lnSpc>
                  <a:spcBef>
                    <a:spcPct val="0"/>
                  </a:spcBef>
                </a:pPr>
              </a:p>
            </p:txBody>
          </p:sp>
        </p:grpSp>
      </p:grpSp>
      <p:sp>
        <p:nvSpPr>
          <p:cNvPr id="28" name="TextBox 7"/>
          <p:cNvSpPr txBox="1"/>
          <p:nvPr/>
        </p:nvSpPr>
        <p:spPr>
          <a:xfrm>
            <a:off x="1752600" y="4238625"/>
            <a:ext cx="12395835" cy="2461260"/>
          </a:xfrm>
          <a:prstGeom prst="rect">
            <a:avLst/>
          </a:prstGeom>
        </p:spPr>
        <p:txBody>
          <a:bodyPr wrap="square" lIns="0" tIns="0" rIns="0" bIns="0" rtlCol="0" anchor="t">
            <a:noAutofit/>
          </a:bodyPr>
          <a:p>
            <a:pPr algn="ctr"/>
            <a:r>
              <a:rPr 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CHÀO</a:t>
            </a:r>
            <a:r>
              <a:rPr lang="vi-VN" alt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 MỪNG</a:t>
            </a:r>
            <a:r>
              <a:rPr 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 QUÝ THẦY, CÔ GIÁO</a:t>
            </a:r>
            <a:endParaRPr 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endParaRPr>
          </a:p>
          <a:p>
            <a:pPr algn="ctr"/>
            <a:r>
              <a:rPr 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 VỀ DỰ GIỜ </a:t>
            </a:r>
            <a:r>
              <a:rPr lang="vi-VN" alt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MÔN KHTN </a:t>
            </a:r>
            <a:endParaRPr lang="vi-VN" alt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endParaRPr>
          </a:p>
          <a:p>
            <a:pPr algn="ctr"/>
            <a:r>
              <a:rPr lang="vi-VN" alt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sym typeface="+mn-ea"/>
              </a:rPr>
              <a:t>NỘI DUNG VẬT LÍ</a:t>
            </a:r>
            <a:endParaRPr lang="vi-VN" altLang="en-US" sz="4400" b="1" spc="50">
              <a:ln w="0"/>
              <a:solidFill>
                <a:schemeClr val="bg1">
                  <a:lumMod val="50000"/>
                </a:schemeClr>
              </a:solidFill>
              <a:effectLst>
                <a:outerShdw blurRad="38100" dist="38100" dir="2700000" algn="tl">
                  <a:srgbClr val="000000">
                    <a:alpha val="43137"/>
                  </a:srgbClr>
                </a:outerShdw>
              </a:effectLst>
              <a:latin typeface="Times New Roman" panose="02020603050405020304" charset="0"/>
              <a:ea typeface="Cambria" panose="02040503050406030204" pitchFamily="18" charset="0"/>
              <a:cs typeface="Times New Roman" panose="02020603050405020304" charset="0"/>
            </a:endParaRPr>
          </a:p>
          <a:p>
            <a:pPr algn="ctr"/>
            <a:endParaRPr lang="vi-VN" altLang="en-US" sz="4400" b="1" spc="50" noProof="0">
              <a:ln w="0"/>
              <a:solidFill>
                <a:schemeClr val="bg1">
                  <a:lumMod val="50000"/>
                </a:schemeClr>
              </a:solidFill>
              <a:effectLst>
                <a:outerShdw blurRad="38100" dist="38100" dir="2700000" algn="tl">
                  <a:srgbClr val="000000">
                    <a:alpha val="43137"/>
                  </a:srgbClr>
                </a:outerShdw>
              </a:effectLst>
              <a:uLnTx/>
              <a:uFillTx/>
              <a:latin typeface="Times New Roman" panose="02020603050405020304" charset="0"/>
              <a:ea typeface="Cambria" panose="02040503050406030204" pitchFamily="18" charset="0"/>
              <a:cs typeface="Times New Roman" panose="02020603050405020304" charset="0"/>
              <a:sym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750" fill="hold">
                                          <p:stCondLst>
                                            <p:cond delay="0"/>
                                          </p:stCondLst>
                                        </p:cTn>
                                        <p:tgtEl>
                                          <p:spTgt spid="28"/>
                                        </p:tgtEl>
                                        <p:attrNameLst>
                                          <p:attrName>style.visibility</p:attrName>
                                        </p:attrNameLst>
                                      </p:cBhvr>
                                      <p:to>
                                        <p:strVal val="visible"/>
                                      </p:to>
                                    </p:set>
                                    <p:anim calcmode="lin" valueType="num">
                                      <p:cBhvr additive="base">
                                        <p:cTn id="7" dur="1750" fill="hold"/>
                                        <p:tgtEl>
                                          <p:spTgt spid="28"/>
                                        </p:tgtEl>
                                        <p:attrNameLst>
                                          <p:attrName>ppt_x</p:attrName>
                                        </p:attrNameLst>
                                      </p:cBhvr>
                                      <p:tavLst>
                                        <p:tav tm="0">
                                          <p:val>
                                            <p:strVal val="#ppt_x"/>
                                          </p:val>
                                        </p:tav>
                                        <p:tav tm="100000">
                                          <p:val>
                                            <p:strVal val="#ppt_x"/>
                                          </p:val>
                                        </p:tav>
                                      </p:tavLst>
                                    </p:anim>
                                    <p:anim calcmode="lin" valueType="num">
                                      <p:cBhvr additive="base">
                                        <p:cTn id="8" dur="1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8" name="Group 8"/>
          <p:cNvGrpSpPr/>
          <p:nvPr/>
        </p:nvGrpSpPr>
        <p:grpSpPr>
          <a:xfrm rot="0">
            <a:off x="1447800" y="2084705"/>
            <a:ext cx="15470505" cy="7247255"/>
            <a:chOff x="0" y="0"/>
            <a:chExt cx="4074600" cy="802765"/>
          </a:xfrm>
        </p:grpSpPr>
        <p:sp>
          <p:nvSpPr>
            <p:cNvPr id="9" name="Freeform 9"/>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0" name="TextBox 10"/>
            <p:cNvSpPr txBox="1"/>
            <p:nvPr/>
          </p:nvSpPr>
          <p:spPr>
            <a:xfrm>
              <a:off x="0" y="-38100"/>
              <a:ext cx="4074600" cy="840865"/>
            </a:xfrm>
            <a:prstGeom prst="rect">
              <a:avLst/>
            </a:prstGeom>
          </p:spPr>
          <p:txBody>
            <a:bodyPr lIns="254000" tIns="254000" rIns="254000" bIns="254000" rtlCol="0" anchor="ctr"/>
            <a:lstStyle/>
            <a:p>
              <a:pPr marL="0" lvl="0" indent="0" algn="ctr">
                <a:lnSpc>
                  <a:spcPts val="5200"/>
                </a:lnSpc>
                <a:spcBef>
                  <a:spcPct val="0"/>
                </a:spcBef>
              </a:pPr>
            </a:p>
          </p:txBody>
        </p:sp>
      </p:grpSp>
      <p:pic>
        <p:nvPicPr>
          <p:cNvPr id="26" name="Picture 25"/>
          <p:cNvPicPr>
            <a:picLocks noChangeAspect="1"/>
          </p:cNvPicPr>
          <p:nvPr/>
        </p:nvPicPr>
        <p:blipFill>
          <a:blip r:embed="rId1"/>
          <a:stretch>
            <a:fillRect/>
          </a:stretch>
        </p:blipFill>
        <p:spPr>
          <a:xfrm>
            <a:off x="2353310" y="2705100"/>
            <a:ext cx="3776345" cy="1671955"/>
          </a:xfrm>
          <a:prstGeom prst="rect">
            <a:avLst/>
          </a:prstGeom>
        </p:spPr>
      </p:pic>
      <p:pic>
        <p:nvPicPr>
          <p:cNvPr id="910" name="Picture 909"/>
          <p:cNvPicPr>
            <a:picLocks noChangeAspect="1"/>
          </p:cNvPicPr>
          <p:nvPr/>
        </p:nvPicPr>
        <p:blipFill>
          <a:blip r:embed="rId2">
            <a:extLst>
              <a:ext uri="{BEBA8EAE-BF5A-486C-A8C5-ECC9F3942E4B}">
                <a14:imgProps xmlns:a14="http://schemas.microsoft.com/office/drawing/2010/main">
                  <a14:imgLayer r:embed="rId3">
                    <a14:imgEffect>
                      <a14:backgroundRemoval t="6181" b="94096" l="9964" r="89946">
                        <a14:foregroundMark x1="25362" y1="58303" x2="42663" y2="69280"/>
                        <a14:foregroundMark x1="48098" y1="62362" x2="72917" y2="58672"/>
                        <a14:foregroundMark x1="45924" y1="70387" x2="69928" y2="94280"/>
                        <a14:foregroundMark x1="69928" y1="94280" x2="70380" y2="92804"/>
                        <a14:foregroundMark x1="37953" y1="61624" x2="42663" y2="61993"/>
                        <a14:foregroundMark x1="20290" y1="57934" x2="25362" y2="61624"/>
                        <a14:foregroundMark x1="21739" y1="57196" x2="20652" y2="58303"/>
                        <a14:foregroundMark x1="17754" y1="63100" x2="17754" y2="63100"/>
                        <a14:foregroundMark x1="13859" y1="62731" x2="13859" y2="62731"/>
                        <a14:foregroundMark x1="64674" y1="9502" x2="69022" y2="9871"/>
                        <a14:foregroundMark x1="69384" y1="6919" x2="69384" y2="6919"/>
                        <a14:foregroundMark x1="69022" y1="6181" x2="68297" y2="6181"/>
                      </a14:backgroundRemoval>
                    </a14:imgEffect>
                  </a14:imgLayer>
                </a14:imgProps>
              </a:ext>
            </a:extLst>
          </a:blip>
          <a:stretch>
            <a:fillRect/>
          </a:stretch>
        </p:blipFill>
        <p:spPr>
          <a:xfrm>
            <a:off x="6934200" y="5981700"/>
            <a:ext cx="3793490" cy="2554605"/>
          </a:xfrm>
          <a:prstGeom prst="rect">
            <a:avLst/>
          </a:prstGeom>
        </p:spPr>
      </p:pic>
      <p:pic>
        <p:nvPicPr>
          <p:cNvPr id="906" name="Picture 905"/>
          <p:cNvPicPr>
            <a:picLocks noChangeAspect="1"/>
          </p:cNvPicPr>
          <p:nvPr/>
        </p:nvPicPr>
        <p:blipFill>
          <a:blip r:embed="rId4"/>
          <a:stretch>
            <a:fillRect/>
          </a:stretch>
        </p:blipFill>
        <p:spPr>
          <a:xfrm>
            <a:off x="2332990" y="6263640"/>
            <a:ext cx="3660140" cy="1990090"/>
          </a:xfrm>
          <a:prstGeom prst="rect">
            <a:avLst/>
          </a:prstGeom>
        </p:spPr>
      </p:pic>
      <p:sp>
        <p:nvSpPr>
          <p:cNvPr id="909" name="Google Shape;692;p38"/>
          <p:cNvSpPr txBox="1"/>
          <p:nvPr/>
        </p:nvSpPr>
        <p:spPr>
          <a:xfrm>
            <a:off x="2921316" y="4534052"/>
            <a:ext cx="2307152" cy="47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endParaRPr lang="en-US" sz="3200" kern="0" dirty="0">
              <a:solidFill>
                <a:srgbClr val="1A56B8"/>
              </a:solidFill>
              <a:latin typeface="Times New Roman" panose="02020603050405020304" charset="0"/>
              <a:cs typeface="Times New Roman" panose="02020603050405020304" charset="0"/>
            </a:endParaRPr>
          </a:p>
        </p:txBody>
      </p:sp>
      <p:pic>
        <p:nvPicPr>
          <p:cNvPr id="27" name="Picture 26"/>
          <p:cNvPicPr>
            <a:picLocks noChangeAspect="1"/>
          </p:cNvPicPr>
          <p:nvPr/>
        </p:nvPicPr>
        <p:blipFill>
          <a:blip r:embed="rId5"/>
          <a:stretch>
            <a:fillRect/>
          </a:stretch>
        </p:blipFill>
        <p:spPr>
          <a:xfrm>
            <a:off x="11546840" y="6007735"/>
            <a:ext cx="4102100" cy="2003425"/>
          </a:xfrm>
          <a:prstGeom prst="rect">
            <a:avLst/>
          </a:prstGeom>
        </p:spPr>
      </p:pic>
      <p:pic>
        <p:nvPicPr>
          <p:cNvPr id="28" name="Picture 27"/>
          <p:cNvPicPr>
            <a:picLocks noChangeAspect="1"/>
          </p:cNvPicPr>
          <p:nvPr/>
        </p:nvPicPr>
        <p:blipFill>
          <a:blip r:embed="rId6"/>
          <a:stretch>
            <a:fillRect/>
          </a:stretch>
        </p:blipFill>
        <p:spPr>
          <a:xfrm>
            <a:off x="6934131" y="2704791"/>
            <a:ext cx="3806676" cy="1672631"/>
          </a:xfrm>
          <a:prstGeom prst="rect">
            <a:avLst/>
          </a:prstGeom>
        </p:spPr>
      </p:pic>
      <p:pic>
        <p:nvPicPr>
          <p:cNvPr id="29" name="Picture 28"/>
          <p:cNvPicPr>
            <a:picLocks noChangeAspect="1"/>
          </p:cNvPicPr>
          <p:nvPr/>
        </p:nvPicPr>
        <p:blipFill>
          <a:blip r:embed="rId7"/>
          <a:stretch>
            <a:fillRect/>
          </a:stretch>
        </p:blipFill>
        <p:spPr>
          <a:xfrm>
            <a:off x="11546205" y="2627630"/>
            <a:ext cx="4043045" cy="1689735"/>
          </a:xfrm>
          <a:prstGeom prst="rect">
            <a:avLst/>
          </a:prstGeom>
        </p:spPr>
      </p:pic>
      <p:sp>
        <p:nvSpPr>
          <p:cNvPr id="911" name="Google Shape;692;p38"/>
          <p:cNvSpPr txBox="1"/>
          <p:nvPr/>
        </p:nvSpPr>
        <p:spPr>
          <a:xfrm>
            <a:off x="7272238" y="4762196"/>
            <a:ext cx="2863850" cy="47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endParaRPr lang="en-US" sz="3200" kern="0" dirty="0">
              <a:solidFill>
                <a:srgbClr val="1A56B8"/>
              </a:solidFill>
              <a:latin typeface="Times New Roman" panose="02020603050405020304" charset="0"/>
              <a:cs typeface="Times New Roman" panose="02020603050405020304" charset="0"/>
            </a:endParaRPr>
          </a:p>
        </p:txBody>
      </p:sp>
      <p:sp>
        <p:nvSpPr>
          <p:cNvPr id="912" name="Google Shape;692;p38"/>
          <p:cNvSpPr txBox="1"/>
          <p:nvPr/>
        </p:nvSpPr>
        <p:spPr>
          <a:xfrm>
            <a:off x="12649340" y="4685996"/>
            <a:ext cx="1870273" cy="47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endParaRPr lang="en-US" sz="3200" kern="0" dirty="0">
              <a:solidFill>
                <a:srgbClr val="1A56B8"/>
              </a:solidFill>
              <a:latin typeface="Times New Roman" panose="02020603050405020304" charset="0"/>
              <a:cs typeface="Times New Roman" panose="02020603050405020304" charset="0"/>
            </a:endParaRPr>
          </a:p>
        </p:txBody>
      </p:sp>
      <p:grpSp>
        <p:nvGrpSpPr>
          <p:cNvPr id="33" name="Group 11"/>
          <p:cNvGrpSpPr/>
          <p:nvPr/>
        </p:nvGrpSpPr>
        <p:grpSpPr>
          <a:xfrm rot="0">
            <a:off x="2584450" y="4682490"/>
            <a:ext cx="3206751" cy="781049"/>
            <a:chOff x="0" y="0"/>
            <a:chExt cx="844576" cy="205709"/>
          </a:xfrm>
        </p:grpSpPr>
        <p:sp>
          <p:nvSpPr>
            <p:cNvPr id="34" name="Freeform 12"/>
            <p:cNvSpPr/>
            <p:nvPr/>
          </p:nvSpPr>
          <p:spPr>
            <a:xfrm>
              <a:off x="0" y="0"/>
              <a:ext cx="802765" cy="18564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sp>
          <p:nvSpPr>
            <p:cNvPr id="35" name="TextBox 13"/>
            <p:cNvSpPr txBox="1"/>
            <p:nvPr/>
          </p:nvSpPr>
          <p:spPr>
            <a:xfrm>
              <a:off x="41811" y="1019"/>
              <a:ext cx="802765" cy="204690"/>
            </a:xfrm>
            <a:prstGeom prst="rect">
              <a:avLst/>
            </a:prstGeom>
          </p:spPr>
          <p:txBody>
            <a:bodyPr lIns="101600" tIns="101600" rIns="101600" bIns="101600" rtlCol="0" anchor="ctr"/>
            <a:p>
              <a:pPr marL="0" lvl="0" indent="0" algn="ctr">
                <a:lnSpc>
                  <a:spcPts val="3250"/>
                </a:lnSpc>
              </a:pPr>
              <a:r>
                <a:rPr lang="en-US" sz="3200" b="1" kern="0" dirty="0" err="1">
                  <a:solidFill>
                    <a:schemeClr val="accent4">
                      <a:lumMod val="10000"/>
                    </a:schemeClr>
                  </a:solidFill>
                  <a:latin typeface="Times New Roman" panose="02020603050405020304" charset="0"/>
                  <a:cs typeface="Times New Roman" panose="02020603050405020304" charset="0"/>
                  <a:sym typeface="+mn-ea"/>
                </a:rPr>
                <a:t>Hộp</a:t>
              </a:r>
              <a:r>
                <a:rPr lang="en-US" sz="3200" b="1" kern="0" dirty="0">
                  <a:solidFill>
                    <a:schemeClr val="accent4">
                      <a:lumMod val="10000"/>
                    </a:schemeClr>
                  </a:solidFill>
                  <a:latin typeface="Times New Roman" panose="02020603050405020304" charset="0"/>
                  <a:cs typeface="Times New Roman" panose="02020603050405020304" charset="0"/>
                  <a:sym typeface="+mn-ea"/>
                </a:rPr>
                <a:t> pin 3V</a:t>
              </a:r>
              <a:endParaRPr lang="en-US" sz="3200" b="1" kern="0" dirty="0">
                <a:solidFill>
                  <a:schemeClr val="accent4">
                    <a:lumMod val="10000"/>
                  </a:schemeClr>
                </a:solidFill>
                <a:latin typeface="Times New Roman" panose="02020603050405020304" charset="0"/>
                <a:ea typeface="Inter Medium" panose="02000503000000020004"/>
                <a:cs typeface="Times New Roman" panose="02020603050405020304" charset="0"/>
                <a:sym typeface="+mn-ea"/>
              </a:endParaRPr>
            </a:p>
          </p:txBody>
        </p:sp>
      </p:grpSp>
      <p:grpSp>
        <p:nvGrpSpPr>
          <p:cNvPr id="36" name="Group 11"/>
          <p:cNvGrpSpPr/>
          <p:nvPr/>
        </p:nvGrpSpPr>
        <p:grpSpPr>
          <a:xfrm rot="0">
            <a:off x="11499850" y="8343900"/>
            <a:ext cx="4687570" cy="781050"/>
            <a:chOff x="0" y="0"/>
            <a:chExt cx="844576" cy="205709"/>
          </a:xfrm>
        </p:grpSpPr>
        <p:sp>
          <p:nvSpPr>
            <p:cNvPr id="37" name="Freeform 12"/>
            <p:cNvSpPr/>
            <p:nvPr/>
          </p:nvSpPr>
          <p:spPr>
            <a:xfrm>
              <a:off x="0" y="0"/>
              <a:ext cx="802765" cy="18564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sp>
          <p:nvSpPr>
            <p:cNvPr id="38" name="TextBox 13"/>
            <p:cNvSpPr txBox="1"/>
            <p:nvPr/>
          </p:nvSpPr>
          <p:spPr>
            <a:xfrm>
              <a:off x="41811" y="1019"/>
              <a:ext cx="802765" cy="204690"/>
            </a:xfrm>
            <a:prstGeom prst="rect">
              <a:avLst/>
            </a:prstGeom>
          </p:spPr>
          <p:txBody>
            <a:bodyPr lIns="101600" tIns="101600" rIns="101600" bIns="101600" rtlCol="0" anchor="ctr"/>
            <a:p>
              <a:pPr marL="0" lvl="0" indent="0" algn="ctr">
                <a:lnSpc>
                  <a:spcPts val="3250"/>
                </a:lnSpc>
              </a:pPr>
              <a:endParaRPr lang="en-US" sz="3200" b="1" kern="0" dirty="0">
                <a:solidFill>
                  <a:schemeClr val="accent4">
                    <a:lumMod val="10000"/>
                  </a:schemeClr>
                </a:solidFill>
                <a:latin typeface="Times New Roman" panose="02020603050405020304" charset="0"/>
                <a:ea typeface="Inter Medium" panose="02000503000000020004"/>
                <a:cs typeface="Times New Roman" panose="02020603050405020304" charset="0"/>
                <a:sym typeface="+mn-ea"/>
              </a:endParaRPr>
            </a:p>
          </p:txBody>
        </p:sp>
      </p:grpSp>
      <p:grpSp>
        <p:nvGrpSpPr>
          <p:cNvPr id="39" name="Group 11"/>
          <p:cNvGrpSpPr/>
          <p:nvPr/>
        </p:nvGrpSpPr>
        <p:grpSpPr>
          <a:xfrm rot="0">
            <a:off x="7215505" y="4738370"/>
            <a:ext cx="3071495" cy="781049"/>
            <a:chOff x="0" y="0"/>
            <a:chExt cx="808953" cy="205709"/>
          </a:xfrm>
        </p:grpSpPr>
        <p:sp>
          <p:nvSpPr>
            <p:cNvPr id="40" name="Freeform 12"/>
            <p:cNvSpPr/>
            <p:nvPr/>
          </p:nvSpPr>
          <p:spPr>
            <a:xfrm>
              <a:off x="0" y="0"/>
              <a:ext cx="802765" cy="18564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sp>
          <p:nvSpPr>
            <p:cNvPr id="41" name="TextBox 13"/>
            <p:cNvSpPr txBox="1"/>
            <p:nvPr/>
          </p:nvSpPr>
          <p:spPr>
            <a:xfrm>
              <a:off x="6188" y="1019"/>
              <a:ext cx="802765" cy="204690"/>
            </a:xfrm>
            <a:prstGeom prst="rect">
              <a:avLst/>
            </a:prstGeom>
          </p:spPr>
          <p:txBody>
            <a:bodyPr lIns="101600" tIns="101600" rIns="101600" bIns="101600" rtlCol="0" anchor="ctr"/>
            <a:p>
              <a:pPr marL="0" lvl="0" indent="0" algn="ctr">
                <a:lnSpc>
                  <a:spcPts val="3250"/>
                </a:lnSpc>
              </a:pPr>
              <a:r>
                <a:rPr lang="vi-VN" altLang="en-US" sz="3200" b="1" kern="0" dirty="0" err="1">
                  <a:solidFill>
                    <a:schemeClr val="accent4">
                      <a:lumMod val="10000"/>
                    </a:schemeClr>
                  </a:solidFill>
                  <a:latin typeface="Times New Roman" panose="02020603050405020304" charset="0"/>
                  <a:cs typeface="Times New Roman" panose="02020603050405020304" charset="0"/>
                  <a:sym typeface="+mn-ea"/>
                </a:rPr>
                <a:t>Bóng đèn </a:t>
              </a:r>
              <a:r>
                <a:rPr lang="vi-VN" altLang="en-US" sz="3200" b="1" kern="0" dirty="0" err="1">
                  <a:solidFill>
                    <a:schemeClr val="accent4">
                      <a:lumMod val="10000"/>
                    </a:schemeClr>
                  </a:solidFill>
                  <a:latin typeface="Times New Roman" panose="02020603050405020304" charset="0"/>
                  <a:cs typeface="Times New Roman" panose="02020603050405020304" charset="0"/>
                  <a:sym typeface="+mn-ea"/>
                </a:rPr>
                <a:t>pin</a:t>
              </a:r>
              <a:endParaRPr lang="vi-VN" altLang="en-US" sz="3200" b="1" kern="0" dirty="0" err="1">
                <a:solidFill>
                  <a:schemeClr val="accent4">
                    <a:lumMod val="10000"/>
                  </a:schemeClr>
                </a:solidFill>
                <a:latin typeface="Times New Roman" panose="02020603050405020304" charset="0"/>
                <a:cs typeface="Times New Roman" panose="02020603050405020304" charset="0"/>
                <a:sym typeface="+mn-ea"/>
              </a:endParaRPr>
            </a:p>
          </p:txBody>
        </p:sp>
      </p:grpSp>
      <p:sp>
        <p:nvSpPr>
          <p:cNvPr id="43" name="Freeform 12"/>
          <p:cNvSpPr/>
          <p:nvPr/>
        </p:nvSpPr>
        <p:spPr>
          <a:xfrm>
            <a:off x="7239000" y="8420100"/>
            <a:ext cx="3048000" cy="70485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grpSp>
        <p:nvGrpSpPr>
          <p:cNvPr id="45" name="Group 11"/>
          <p:cNvGrpSpPr/>
          <p:nvPr/>
        </p:nvGrpSpPr>
        <p:grpSpPr>
          <a:xfrm rot="0">
            <a:off x="11910060" y="4684395"/>
            <a:ext cx="3124203" cy="779147"/>
            <a:chOff x="2356450" y="-133293"/>
            <a:chExt cx="822835" cy="205208"/>
          </a:xfrm>
        </p:grpSpPr>
        <p:sp>
          <p:nvSpPr>
            <p:cNvPr id="46" name="Freeform 12"/>
            <p:cNvSpPr/>
            <p:nvPr/>
          </p:nvSpPr>
          <p:spPr>
            <a:xfrm>
              <a:off x="2356450" y="-133293"/>
              <a:ext cx="802765" cy="18564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sp>
          <p:nvSpPr>
            <p:cNvPr id="47" name="TextBox 13"/>
            <p:cNvSpPr txBox="1"/>
            <p:nvPr/>
          </p:nvSpPr>
          <p:spPr>
            <a:xfrm>
              <a:off x="2376520" y="-132775"/>
              <a:ext cx="802765" cy="204690"/>
            </a:xfrm>
            <a:prstGeom prst="rect">
              <a:avLst/>
            </a:prstGeom>
          </p:spPr>
          <p:txBody>
            <a:bodyPr lIns="101600" tIns="101600" rIns="101600" bIns="101600" rtlCol="0" anchor="ctr"/>
            <a:p>
              <a:pPr algn="ctr" defTabSz="1219200">
                <a:buClr>
                  <a:srgbClr val="FFFFFF"/>
                </a:buClr>
                <a:defRPr/>
              </a:pPr>
              <a:r>
                <a:rPr lang="en-US" sz="3200" b="1" kern="0" dirty="0" err="1">
                  <a:solidFill>
                    <a:schemeClr val="accent4">
                      <a:lumMod val="10000"/>
                    </a:schemeClr>
                  </a:solidFill>
                  <a:latin typeface="Times New Roman" panose="02020603050405020304" charset="0"/>
                  <a:cs typeface="Times New Roman" panose="02020603050405020304" charset="0"/>
                  <a:sym typeface="+mn-ea"/>
                </a:rPr>
                <a:t>Dây</a:t>
              </a:r>
              <a:r>
                <a:rPr lang="en-US" sz="3200" b="1" kern="0" dirty="0">
                  <a:solidFill>
                    <a:schemeClr val="accent4">
                      <a:lumMod val="10000"/>
                    </a:schemeClr>
                  </a:solidFill>
                  <a:latin typeface="Times New Roman" panose="02020603050405020304" charset="0"/>
                  <a:cs typeface="Times New Roman" panose="02020603050405020304" charset="0"/>
                  <a:sym typeface="+mn-ea"/>
                </a:rPr>
                <a:t> </a:t>
              </a:r>
              <a:r>
                <a:rPr lang="en-US" sz="3200" b="1" kern="0" dirty="0" err="1">
                  <a:solidFill>
                    <a:schemeClr val="accent4">
                      <a:lumMod val="10000"/>
                    </a:schemeClr>
                  </a:solidFill>
                  <a:latin typeface="Times New Roman" panose="02020603050405020304" charset="0"/>
                  <a:cs typeface="Times New Roman" panose="02020603050405020304" charset="0"/>
                  <a:sym typeface="+mn-ea"/>
                </a:rPr>
                <a:t>nối</a:t>
              </a:r>
              <a:endParaRPr lang="en-US" sz="3200" b="1" kern="0" dirty="0" err="1">
                <a:solidFill>
                  <a:schemeClr val="accent4">
                    <a:lumMod val="10000"/>
                  </a:schemeClr>
                </a:solidFill>
                <a:latin typeface="Times New Roman" panose="02020603050405020304" charset="0"/>
                <a:ea typeface="Inter Medium" panose="02000503000000020004"/>
                <a:cs typeface="Times New Roman" panose="02020603050405020304" charset="0"/>
                <a:sym typeface="+mn-ea"/>
              </a:endParaRPr>
            </a:p>
          </p:txBody>
        </p:sp>
      </p:grpSp>
      <p:grpSp>
        <p:nvGrpSpPr>
          <p:cNvPr id="48" name="Group 11"/>
          <p:cNvGrpSpPr/>
          <p:nvPr/>
        </p:nvGrpSpPr>
        <p:grpSpPr>
          <a:xfrm rot="0">
            <a:off x="2727325" y="8331263"/>
            <a:ext cx="3673478" cy="789877"/>
            <a:chOff x="-524306" y="-22394"/>
            <a:chExt cx="967500" cy="208034"/>
          </a:xfrm>
        </p:grpSpPr>
        <p:sp>
          <p:nvSpPr>
            <p:cNvPr id="49" name="Freeform 12"/>
            <p:cNvSpPr/>
            <p:nvPr/>
          </p:nvSpPr>
          <p:spPr>
            <a:xfrm>
              <a:off x="-524306" y="0"/>
              <a:ext cx="802765" cy="185640"/>
            </a:xfrm>
            <a:custGeom>
              <a:avLst/>
              <a:gdLst/>
              <a:ahLst/>
              <a:cxnLst/>
              <a:rect l="l" t="t" r="r" b="b"/>
              <a:pathLst>
                <a:path w="802765" h="185640">
                  <a:moveTo>
                    <a:pt x="63500" y="0"/>
                  </a:moveTo>
                  <a:lnTo>
                    <a:pt x="739265" y="0"/>
                  </a:lnTo>
                  <a:cubicBezTo>
                    <a:pt x="774336" y="0"/>
                    <a:pt x="802765" y="28430"/>
                    <a:pt x="802765" y="63500"/>
                  </a:cubicBezTo>
                  <a:lnTo>
                    <a:pt x="802765" y="122140"/>
                  </a:lnTo>
                  <a:cubicBezTo>
                    <a:pt x="802765" y="138981"/>
                    <a:pt x="796075" y="155132"/>
                    <a:pt x="784167" y="167041"/>
                  </a:cubicBezTo>
                  <a:cubicBezTo>
                    <a:pt x="772258" y="178949"/>
                    <a:pt x="756107" y="185640"/>
                    <a:pt x="739265" y="185640"/>
                  </a:cubicBezTo>
                  <a:lnTo>
                    <a:pt x="63500" y="185640"/>
                  </a:lnTo>
                  <a:cubicBezTo>
                    <a:pt x="46659" y="185640"/>
                    <a:pt x="30507" y="178949"/>
                    <a:pt x="18599" y="167041"/>
                  </a:cubicBezTo>
                  <a:cubicBezTo>
                    <a:pt x="6690" y="155132"/>
                    <a:pt x="0" y="138981"/>
                    <a:pt x="0" y="122140"/>
                  </a:cubicBezTo>
                  <a:lnTo>
                    <a:pt x="0" y="63500"/>
                  </a:lnTo>
                  <a:cubicBezTo>
                    <a:pt x="0" y="28430"/>
                    <a:pt x="28430" y="0"/>
                    <a:pt x="63500" y="0"/>
                  </a:cubicBezTo>
                  <a:close/>
                </a:path>
              </a:pathLst>
            </a:custGeom>
            <a:solidFill>
              <a:srgbClr val="C7CCC6"/>
            </a:solidFill>
            <a:ln cap="rnd">
              <a:noFill/>
              <a:prstDash val="solid"/>
              <a:round/>
            </a:ln>
          </p:spPr>
        </p:sp>
        <p:sp>
          <p:nvSpPr>
            <p:cNvPr id="50" name="TextBox 13"/>
            <p:cNvSpPr txBox="1"/>
            <p:nvPr/>
          </p:nvSpPr>
          <p:spPr>
            <a:xfrm>
              <a:off x="-359571" y="-22394"/>
              <a:ext cx="802765" cy="204690"/>
            </a:xfrm>
            <a:prstGeom prst="rect">
              <a:avLst/>
            </a:prstGeom>
          </p:spPr>
          <p:txBody>
            <a:bodyPr lIns="101600" tIns="101600" rIns="101600" bIns="101600" rtlCol="0" anchor="ctr"/>
            <a:p>
              <a:pPr marL="0" lvl="0" indent="0" algn="ctr">
                <a:lnSpc>
                  <a:spcPts val="3250"/>
                </a:lnSpc>
              </a:pPr>
              <a:endParaRPr lang="en-US" sz="3200" b="1" kern="0" dirty="0">
                <a:solidFill>
                  <a:schemeClr val="accent4">
                    <a:lumMod val="10000"/>
                  </a:schemeClr>
                </a:solidFill>
                <a:latin typeface="Times New Roman" panose="02020603050405020304" charset="0"/>
                <a:ea typeface="Inter Medium" panose="02000503000000020004"/>
                <a:cs typeface="Times New Roman" panose="02020603050405020304" charset="0"/>
                <a:sym typeface="+mn-ea"/>
              </a:endParaRPr>
            </a:p>
          </p:txBody>
        </p:sp>
      </p:grpSp>
      <p:sp>
        <p:nvSpPr>
          <p:cNvPr id="51" name="Google Shape;692;p38"/>
          <p:cNvSpPr txBox="1"/>
          <p:nvPr/>
        </p:nvSpPr>
        <p:spPr>
          <a:xfrm>
            <a:off x="3194366" y="8536440"/>
            <a:ext cx="1870273" cy="47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r>
              <a:rPr lang="en-US" sz="3200" kern="0" dirty="0" err="1">
                <a:solidFill>
                  <a:schemeClr val="accent4">
                    <a:lumMod val="10000"/>
                  </a:schemeClr>
                </a:solidFill>
                <a:latin typeface="Times New Roman" panose="02020603050405020304" charset="0"/>
                <a:cs typeface="Times New Roman" panose="02020603050405020304" charset="0"/>
              </a:rPr>
              <a:t>Công</a:t>
            </a:r>
            <a:r>
              <a:rPr lang="en-US" sz="3200" kern="0" dirty="0">
                <a:solidFill>
                  <a:schemeClr val="accent4">
                    <a:lumMod val="10000"/>
                  </a:schemeClr>
                </a:solidFill>
                <a:latin typeface="Times New Roman" panose="02020603050405020304" charset="0"/>
                <a:cs typeface="Times New Roman" panose="02020603050405020304" charset="0"/>
              </a:rPr>
              <a:t> </a:t>
            </a:r>
            <a:r>
              <a:rPr lang="en-US" sz="3200" kern="0" dirty="0" err="1">
                <a:solidFill>
                  <a:schemeClr val="accent4">
                    <a:lumMod val="10000"/>
                  </a:schemeClr>
                </a:solidFill>
                <a:latin typeface="Times New Roman" panose="02020603050405020304" charset="0"/>
                <a:cs typeface="Times New Roman" panose="02020603050405020304" charset="0"/>
              </a:rPr>
              <a:t>tắc</a:t>
            </a:r>
            <a:endParaRPr lang="en-US" sz="3200" kern="0" dirty="0" err="1">
              <a:solidFill>
                <a:schemeClr val="accent4">
                  <a:lumMod val="10000"/>
                </a:schemeClr>
              </a:solidFill>
              <a:latin typeface="Times New Roman" panose="02020603050405020304" charset="0"/>
              <a:cs typeface="Times New Roman" panose="02020603050405020304" charset="0"/>
            </a:endParaRPr>
          </a:p>
        </p:txBody>
      </p:sp>
      <p:sp>
        <p:nvSpPr>
          <p:cNvPr id="52" name="Google Shape;692;p38"/>
          <p:cNvSpPr txBox="1"/>
          <p:nvPr/>
        </p:nvSpPr>
        <p:spPr>
          <a:xfrm>
            <a:off x="7768309" y="8496394"/>
            <a:ext cx="1870273" cy="470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r>
              <a:rPr lang="en-US" sz="3200" kern="0" dirty="0" err="1">
                <a:solidFill>
                  <a:schemeClr val="accent4">
                    <a:lumMod val="10000"/>
                  </a:schemeClr>
                </a:solidFill>
                <a:latin typeface="Times New Roman" panose="02020603050405020304" charset="0"/>
                <a:cs typeface="Times New Roman" panose="02020603050405020304" charset="0"/>
              </a:rPr>
              <a:t>Kẹp</a:t>
            </a:r>
            <a:r>
              <a:rPr lang="en-US" sz="3200" kern="0" dirty="0">
                <a:solidFill>
                  <a:schemeClr val="accent4">
                    <a:lumMod val="10000"/>
                  </a:schemeClr>
                </a:solidFill>
                <a:latin typeface="Times New Roman" panose="02020603050405020304" charset="0"/>
                <a:cs typeface="Times New Roman" panose="02020603050405020304" charset="0"/>
              </a:rPr>
              <a:t> </a:t>
            </a:r>
            <a:r>
              <a:rPr lang="en-US" sz="3200" kern="0" dirty="0" err="1">
                <a:solidFill>
                  <a:schemeClr val="accent4">
                    <a:lumMod val="10000"/>
                  </a:schemeClr>
                </a:solidFill>
                <a:latin typeface="Times New Roman" panose="02020603050405020304" charset="0"/>
                <a:cs typeface="Times New Roman" panose="02020603050405020304" charset="0"/>
              </a:rPr>
              <a:t>nối</a:t>
            </a:r>
            <a:endParaRPr lang="en-US" sz="3200" kern="0" dirty="0" err="1">
              <a:solidFill>
                <a:schemeClr val="accent4">
                  <a:lumMod val="10000"/>
                </a:schemeClr>
              </a:solidFill>
              <a:latin typeface="Times New Roman" panose="02020603050405020304" charset="0"/>
              <a:cs typeface="Times New Roman" panose="02020603050405020304" charset="0"/>
            </a:endParaRPr>
          </a:p>
        </p:txBody>
      </p:sp>
      <p:sp>
        <p:nvSpPr>
          <p:cNvPr id="53" name="Google Shape;692;p38"/>
          <p:cNvSpPr txBox="1"/>
          <p:nvPr/>
        </p:nvSpPr>
        <p:spPr>
          <a:xfrm>
            <a:off x="11563350" y="8486775"/>
            <a:ext cx="4391660" cy="47053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DM Sans"/>
              <a:buNone/>
              <a:defRPr sz="1800" b="1" i="0" u="none" strike="noStrike" cap="none">
                <a:solidFill>
                  <a:schemeClr val="accent5"/>
                </a:solidFill>
                <a:latin typeface="#9Slide03 Arima Madurai Light" panose="00000400000000000000" pitchFamily="2" charset="-93"/>
                <a:ea typeface="DM Sans"/>
                <a:cs typeface="#9Slide03 Arima Madurai Light" panose="00000400000000000000" pitchFamily="2" charset="-93"/>
                <a:sym typeface="DM Sans"/>
              </a:defRPr>
            </a:lvl1pPr>
            <a:lvl2pPr marR="0" lvl="1"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2500"/>
              <a:buFont typeface="DM Sans"/>
              <a:buNone/>
              <a:defRPr sz="2500" b="0" i="0" u="none" strike="noStrike" cap="none">
                <a:solidFill>
                  <a:schemeClr val="dk1"/>
                </a:solidFill>
                <a:latin typeface="DM Sans"/>
                <a:ea typeface="DM Sans"/>
                <a:cs typeface="DM Sans"/>
                <a:sym typeface="DM Sans"/>
              </a:defRPr>
            </a:lvl9pPr>
          </a:lstStyle>
          <a:p>
            <a:pPr defTabSz="1219200">
              <a:buClr>
                <a:srgbClr val="FFFFFF"/>
              </a:buClr>
              <a:defRPr/>
            </a:pPr>
            <a:r>
              <a:rPr lang="en-US" sz="3200" kern="0" dirty="0" err="1">
                <a:solidFill>
                  <a:schemeClr val="accent4">
                    <a:lumMod val="10000"/>
                  </a:schemeClr>
                </a:solidFill>
                <a:latin typeface="Times New Roman" panose="02020603050405020304" charset="0"/>
                <a:cs typeface="Times New Roman" panose="02020603050405020304" charset="0"/>
              </a:rPr>
              <a:t>Lá</a:t>
            </a:r>
            <a:r>
              <a:rPr lang="en-US" sz="3200" kern="0" dirty="0">
                <a:solidFill>
                  <a:schemeClr val="accent4">
                    <a:lumMod val="10000"/>
                  </a:schemeClr>
                </a:solidFill>
                <a:latin typeface="Times New Roman" panose="02020603050405020304" charset="0"/>
                <a:cs typeface="Times New Roman" panose="02020603050405020304" charset="0"/>
              </a:rPr>
              <a:t> </a:t>
            </a:r>
            <a:r>
              <a:rPr lang="en-US" sz="3200" kern="0" dirty="0" err="1">
                <a:solidFill>
                  <a:schemeClr val="accent4">
                    <a:lumMod val="10000"/>
                  </a:schemeClr>
                </a:solidFill>
                <a:latin typeface="Times New Roman" panose="02020603050405020304" charset="0"/>
                <a:cs typeface="Times New Roman" panose="02020603050405020304" charset="0"/>
              </a:rPr>
              <a:t>đồng</a:t>
            </a:r>
            <a:r>
              <a:rPr lang="en-US" sz="3200" kern="0" dirty="0">
                <a:solidFill>
                  <a:schemeClr val="accent4">
                    <a:lumMod val="10000"/>
                  </a:schemeClr>
                </a:solidFill>
                <a:latin typeface="Times New Roman" panose="02020603050405020304" charset="0"/>
                <a:cs typeface="Times New Roman" panose="02020603050405020304" charset="0"/>
              </a:rPr>
              <a:t>, </a:t>
            </a:r>
            <a:r>
              <a:rPr lang="en-US" sz="3200" kern="0" dirty="0" err="1">
                <a:solidFill>
                  <a:schemeClr val="accent4">
                    <a:lumMod val="10000"/>
                  </a:schemeClr>
                </a:solidFill>
                <a:latin typeface="Times New Roman" panose="02020603050405020304" charset="0"/>
                <a:cs typeface="Times New Roman" panose="02020603050405020304" charset="0"/>
              </a:rPr>
              <a:t>nhôm</a:t>
            </a:r>
            <a:r>
              <a:rPr lang="en-US" sz="3200" kern="0" dirty="0">
                <a:solidFill>
                  <a:schemeClr val="accent4">
                    <a:lumMod val="10000"/>
                  </a:schemeClr>
                </a:solidFill>
                <a:latin typeface="Times New Roman" panose="02020603050405020304" charset="0"/>
                <a:cs typeface="Times New Roman" panose="02020603050405020304" charset="0"/>
              </a:rPr>
              <a:t>, </a:t>
            </a:r>
            <a:r>
              <a:rPr lang="en-US" sz="3200" kern="0" dirty="0" err="1">
                <a:solidFill>
                  <a:schemeClr val="accent4">
                    <a:lumMod val="10000"/>
                  </a:schemeClr>
                </a:solidFill>
                <a:latin typeface="Times New Roman" panose="02020603050405020304" charset="0"/>
                <a:cs typeface="Times New Roman" panose="02020603050405020304" charset="0"/>
              </a:rPr>
              <a:t>nhựa</a:t>
            </a:r>
            <a:endParaRPr lang="en-US" sz="3200" kern="0" dirty="0" err="1">
              <a:solidFill>
                <a:schemeClr val="accent4">
                  <a:lumMod val="10000"/>
                </a:schemeClr>
              </a:solidFill>
              <a:latin typeface="Times New Roman" panose="02020603050405020304" charset="0"/>
              <a:cs typeface="Times New Roman" panose="02020603050405020304" charset="0"/>
            </a:endParaRPr>
          </a:p>
        </p:txBody>
      </p:sp>
      <p:sp>
        <p:nvSpPr>
          <p:cNvPr id="2" name="Text Box 1"/>
          <p:cNvSpPr txBox="1"/>
          <p:nvPr/>
        </p:nvSpPr>
        <p:spPr>
          <a:xfrm>
            <a:off x="1372235" y="447040"/>
            <a:ext cx="10173335" cy="1568450"/>
          </a:xfrm>
          <a:prstGeom prst="rect">
            <a:avLst/>
          </a:prstGeom>
          <a:noFill/>
        </p:spPr>
        <p:txBody>
          <a:bodyPr wrap="square" rtlCol="0">
            <a:spAutoFit/>
          </a:bodyPr>
          <a:p>
            <a:r>
              <a:rPr lang="en-US" sz="3200" b="1">
                <a:solidFill>
                  <a:srgbClr val="FFFF00"/>
                </a:solidFill>
                <a:latin typeface="Times New Roman" panose="02020603050405020304" charset="0"/>
                <a:cs typeface="Times New Roman" panose="02020603050405020304" charset="0"/>
              </a:rPr>
              <a:t>II. V</a:t>
            </a:r>
            <a:r>
              <a:rPr lang="vi-VN" sz="3200" b="1">
                <a:solidFill>
                  <a:srgbClr val="FFFF00"/>
                </a:solidFill>
                <a:latin typeface="Times New Roman" panose="02020603050405020304" charset="0"/>
                <a:cs typeface="Times New Roman" panose="02020603050405020304" charset="0"/>
              </a:rPr>
              <a:t>ẬT DẪN ĐIỆN VÀ VẬT KHÔNG DẪN ĐIỆN</a:t>
            </a:r>
            <a:endParaRPr lang="vi-VN" sz="3200" b="1">
              <a:solidFill>
                <a:srgbClr val="FFFF00"/>
              </a:solidFill>
              <a:latin typeface="Times New Roman" panose="02020603050405020304" charset="0"/>
              <a:cs typeface="Times New Roman" panose="02020603050405020304" charset="0"/>
            </a:endParaRPr>
          </a:p>
          <a:p>
            <a:r>
              <a:rPr lang="vi-VN" sz="3200" b="1">
                <a:solidFill>
                  <a:srgbClr val="FFFF00"/>
                </a:solidFill>
                <a:latin typeface="Times New Roman" panose="02020603050405020304" charset="0"/>
                <a:cs typeface="Times New Roman" panose="02020603050405020304" charset="0"/>
              </a:rPr>
              <a:t>*Thí nghiệm:</a:t>
            </a:r>
            <a:endParaRPr lang="vi-VN" sz="3200" b="1">
              <a:solidFill>
                <a:srgbClr val="FFFF00"/>
              </a:solidFill>
              <a:latin typeface="Times New Roman" panose="02020603050405020304" charset="0"/>
              <a:cs typeface="Times New Roman" panose="02020603050405020304" charset="0"/>
            </a:endParaRPr>
          </a:p>
          <a:p>
            <a:r>
              <a:rPr lang="vi-VN" sz="3200" b="1">
                <a:solidFill>
                  <a:srgbClr val="FFFF00"/>
                </a:solidFill>
                <a:latin typeface="Times New Roman" panose="02020603050405020304" charset="0"/>
                <a:cs typeface="Times New Roman" panose="02020603050405020304" charset="0"/>
              </a:rPr>
              <a:t>a. Dụng cụ</a:t>
            </a:r>
            <a:endParaRPr lang="vi-VN" sz="3200" b="1">
              <a:solidFill>
                <a:srgbClr val="FFFF00"/>
              </a:solidFill>
              <a:latin typeface="Times New Roman" panose="02020603050405020304" charset="0"/>
              <a:cs typeface="Times New Roman" panose="0202060305040502030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2000"/>
                                        <p:tgtEl>
                                          <p:spTgt spid="26"/>
                                        </p:tgtEl>
                                      </p:cBhvr>
                                    </p:animEffect>
                                  </p:childTnLst>
                                </p:cTn>
                              </p:par>
                              <p:par>
                                <p:cTn id="8" presetID="4"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ox(in)">
                                      <p:cBhvr>
                                        <p:cTn id="10" dur="2000"/>
                                        <p:tgtEl>
                                          <p:spTgt spid="33"/>
                                        </p:tgtEl>
                                      </p:cBhvr>
                                    </p:animEffect>
                                  </p:childTnLst>
                                </p:cTn>
                              </p:par>
                              <p:par>
                                <p:cTn id="11" presetID="4"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ox(in)">
                                      <p:cBhvr>
                                        <p:cTn id="13" dur="2000"/>
                                        <p:tgtEl>
                                          <p:spTgt spid="28"/>
                                        </p:tgtEl>
                                      </p:cBhvr>
                                    </p:animEffect>
                                  </p:childTnLst>
                                </p:cTn>
                              </p:par>
                              <p:par>
                                <p:cTn id="14" presetID="4" presetClass="entr" presetSubtype="16"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ox(in)">
                                      <p:cBhvr>
                                        <p:cTn id="16" dur="2000"/>
                                        <p:tgtEl>
                                          <p:spTgt spid="39"/>
                                        </p:tgtEl>
                                      </p:cBhvr>
                                    </p:animEffect>
                                  </p:childTnLst>
                                </p:cTn>
                              </p:par>
                              <p:par>
                                <p:cTn id="17" presetID="4"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ox(in)">
                                      <p:cBhvr>
                                        <p:cTn id="19" dur="2000"/>
                                        <p:tgtEl>
                                          <p:spTgt spid="29"/>
                                        </p:tgtEl>
                                      </p:cBhvr>
                                    </p:animEffect>
                                  </p:childTnLst>
                                </p:cTn>
                              </p:par>
                              <p:par>
                                <p:cTn id="20" presetID="4"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ox(in)">
                                      <p:cBhvr>
                                        <p:cTn id="22" dur="2000"/>
                                        <p:tgtEl>
                                          <p:spTgt spid="45"/>
                                        </p:tgtEl>
                                      </p:cBhvr>
                                    </p:animEffect>
                                  </p:childTnLst>
                                </p:cTn>
                              </p:par>
                              <p:par>
                                <p:cTn id="23" presetID="4" presetClass="entr" presetSubtype="16" fill="hold" nodeType="withEffect">
                                  <p:stCondLst>
                                    <p:cond delay="0"/>
                                  </p:stCondLst>
                                  <p:childTnLst>
                                    <p:set>
                                      <p:cBhvr>
                                        <p:cTn id="24" dur="1" fill="hold">
                                          <p:stCondLst>
                                            <p:cond delay="0"/>
                                          </p:stCondLst>
                                        </p:cTn>
                                        <p:tgtEl>
                                          <p:spTgt spid="906"/>
                                        </p:tgtEl>
                                        <p:attrNameLst>
                                          <p:attrName>style.visibility</p:attrName>
                                        </p:attrNameLst>
                                      </p:cBhvr>
                                      <p:to>
                                        <p:strVal val="visible"/>
                                      </p:to>
                                    </p:set>
                                    <p:animEffect transition="in" filter="box(in)">
                                      <p:cBhvr>
                                        <p:cTn id="25" dur="2000"/>
                                        <p:tgtEl>
                                          <p:spTgt spid="906"/>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box(in)">
                                      <p:cBhvr>
                                        <p:cTn id="28" dur="2000"/>
                                        <p:tgtEl>
                                          <p:spTgt spid="51"/>
                                        </p:tgtEl>
                                      </p:cBhvr>
                                    </p:animEffect>
                                  </p:childTnLst>
                                </p:cTn>
                              </p:par>
                              <p:par>
                                <p:cTn id="29" presetID="4" presetClass="entr" presetSubtype="16" fill="hold" nodeType="withEffect">
                                  <p:stCondLst>
                                    <p:cond delay="0"/>
                                  </p:stCondLst>
                                  <p:childTnLst>
                                    <p:set>
                                      <p:cBhvr>
                                        <p:cTn id="30" dur="1" fill="hold">
                                          <p:stCondLst>
                                            <p:cond delay="0"/>
                                          </p:stCondLst>
                                        </p:cTn>
                                        <p:tgtEl>
                                          <p:spTgt spid="910"/>
                                        </p:tgtEl>
                                        <p:attrNameLst>
                                          <p:attrName>style.visibility</p:attrName>
                                        </p:attrNameLst>
                                      </p:cBhvr>
                                      <p:to>
                                        <p:strVal val="visible"/>
                                      </p:to>
                                    </p:set>
                                    <p:animEffect transition="in" filter="box(in)">
                                      <p:cBhvr>
                                        <p:cTn id="31" dur="2000"/>
                                        <p:tgtEl>
                                          <p:spTgt spid="910"/>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ox(in)">
                                      <p:cBhvr>
                                        <p:cTn id="34" dur="2000"/>
                                        <p:tgtEl>
                                          <p:spTgt spid="52"/>
                                        </p:tgtEl>
                                      </p:cBhvr>
                                    </p:animEffect>
                                  </p:childTnLst>
                                </p:cTn>
                              </p:par>
                              <p:par>
                                <p:cTn id="35" presetID="4"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ox(in)">
                                      <p:cBhvr>
                                        <p:cTn id="37" dur="2000"/>
                                        <p:tgtEl>
                                          <p:spTgt spid="2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ox(in)">
                                      <p:cBhvr>
                                        <p:cTn id="40"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1" grpId="1"/>
      <p:bldP spid="52" grpId="1"/>
      <p:bldP spid="5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CF40"/>
            </a:gs>
            <a:gs pos="100000">
              <a:srgbClr val="846C21"/>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rot="0">
            <a:off x="7371080" y="148590"/>
            <a:ext cx="10545445" cy="9846945"/>
            <a:chOff x="0" y="0"/>
            <a:chExt cx="13804172" cy="11737560"/>
          </a:xfrm>
        </p:grpSpPr>
        <p:sp>
          <p:nvSpPr>
            <p:cNvPr id="3" name="Freeform 3"/>
            <p:cNvSpPr/>
            <p:nvPr/>
          </p:nvSpPr>
          <p:spPr>
            <a:xfrm>
              <a:off x="38100" y="44450"/>
              <a:ext cx="13767343" cy="11693110"/>
            </a:xfrm>
            <a:custGeom>
              <a:avLst/>
              <a:gdLst/>
              <a:ahLst/>
              <a:cxnLst/>
              <a:rect l="l" t="t" r="r" b="b"/>
              <a:pathLst>
                <a:path w="13767343" h="11693110">
                  <a:moveTo>
                    <a:pt x="2540" y="11662630"/>
                  </a:moveTo>
                  <a:cubicBezTo>
                    <a:pt x="0" y="11671520"/>
                    <a:pt x="5080" y="11677870"/>
                    <a:pt x="79642" y="11679141"/>
                  </a:cubicBezTo>
                  <a:cubicBezTo>
                    <a:pt x="166383" y="11680410"/>
                    <a:pt x="242281" y="11680410"/>
                    <a:pt x="329021" y="11680410"/>
                  </a:cubicBezTo>
                  <a:cubicBezTo>
                    <a:pt x="675984" y="11681680"/>
                    <a:pt x="1022946" y="11681680"/>
                    <a:pt x="1380751" y="11682950"/>
                  </a:cubicBezTo>
                  <a:cubicBezTo>
                    <a:pt x="1575918" y="11684220"/>
                    <a:pt x="1771084" y="11685491"/>
                    <a:pt x="1955408" y="11686760"/>
                  </a:cubicBezTo>
                  <a:cubicBezTo>
                    <a:pt x="2280685" y="11688030"/>
                    <a:pt x="2595120" y="11688030"/>
                    <a:pt x="2920397" y="11689300"/>
                  </a:cubicBezTo>
                  <a:cubicBezTo>
                    <a:pt x="3050508" y="11689300"/>
                    <a:pt x="3169776" y="11689300"/>
                    <a:pt x="3299887" y="11688030"/>
                  </a:cubicBezTo>
                  <a:cubicBezTo>
                    <a:pt x="3354100" y="11688030"/>
                    <a:pt x="3419156" y="11686760"/>
                    <a:pt x="3473369" y="11686760"/>
                  </a:cubicBezTo>
                  <a:cubicBezTo>
                    <a:pt x="3690220" y="11688030"/>
                    <a:pt x="8027250" y="11679141"/>
                    <a:pt x="8244102" y="11680410"/>
                  </a:cubicBezTo>
                  <a:cubicBezTo>
                    <a:pt x="8547694" y="11681680"/>
                    <a:pt x="9382573" y="11681680"/>
                    <a:pt x="9686165" y="11681680"/>
                  </a:cubicBezTo>
                  <a:cubicBezTo>
                    <a:pt x="9805433" y="11681680"/>
                    <a:pt x="9913859" y="11680410"/>
                    <a:pt x="10033127" y="11680410"/>
                  </a:cubicBezTo>
                  <a:lnTo>
                    <a:pt x="10618626" y="11684220"/>
                  </a:lnTo>
                  <a:cubicBezTo>
                    <a:pt x="11041487" y="11686760"/>
                    <a:pt x="11453505" y="11684220"/>
                    <a:pt x="11876365" y="11688030"/>
                  </a:cubicBezTo>
                  <a:cubicBezTo>
                    <a:pt x="12581133" y="11693110"/>
                    <a:pt x="13296743" y="11686760"/>
                    <a:pt x="13702571" y="11691841"/>
                  </a:cubicBezTo>
                  <a:cubicBezTo>
                    <a:pt x="13722893" y="11693110"/>
                    <a:pt x="13743212" y="11691841"/>
                    <a:pt x="13766071" y="11691841"/>
                  </a:cubicBezTo>
                  <a:lnTo>
                    <a:pt x="13766071" y="11632150"/>
                  </a:lnTo>
                  <a:cubicBezTo>
                    <a:pt x="13764802" y="11340858"/>
                    <a:pt x="13763532" y="10898973"/>
                    <a:pt x="13763532" y="10429468"/>
                  </a:cubicBezTo>
                  <a:cubicBezTo>
                    <a:pt x="13763532" y="9886317"/>
                    <a:pt x="13767343" y="9333959"/>
                    <a:pt x="13760993" y="8790808"/>
                  </a:cubicBezTo>
                  <a:cubicBezTo>
                    <a:pt x="13753371" y="8431774"/>
                    <a:pt x="13741943" y="1352390"/>
                    <a:pt x="13741943" y="993358"/>
                  </a:cubicBezTo>
                  <a:cubicBezTo>
                    <a:pt x="13739402" y="744797"/>
                    <a:pt x="13738132" y="487030"/>
                    <a:pt x="13735593" y="238469"/>
                  </a:cubicBezTo>
                  <a:cubicBezTo>
                    <a:pt x="13735593" y="164821"/>
                    <a:pt x="13734321" y="91174"/>
                    <a:pt x="13733052" y="6350"/>
                  </a:cubicBezTo>
                  <a:cubicBezTo>
                    <a:pt x="13722893" y="3810"/>
                    <a:pt x="13714002" y="2540"/>
                    <a:pt x="13703843" y="1270"/>
                  </a:cubicBezTo>
                  <a:cubicBezTo>
                    <a:pt x="13696221" y="0"/>
                    <a:pt x="13688602" y="1270"/>
                    <a:pt x="13682252" y="1270"/>
                  </a:cubicBezTo>
                  <a:lnTo>
                    <a:pt x="25429" y="6350"/>
                  </a:lnTo>
                  <a:lnTo>
                    <a:pt x="2540" y="11662630"/>
                  </a:lnTo>
                  <a:close/>
                </a:path>
              </a:pathLst>
            </a:custGeom>
            <a:solidFill>
              <a:srgbClr val="2C2C2E"/>
            </a:solidFill>
          </p:spPr>
        </p:sp>
        <p:sp>
          <p:nvSpPr>
            <p:cNvPr id="4" name="Freeform 4"/>
            <p:cNvSpPr/>
            <p:nvPr/>
          </p:nvSpPr>
          <p:spPr>
            <a:xfrm>
              <a:off x="11430" y="16510"/>
              <a:ext cx="13743213" cy="11682950"/>
            </a:xfrm>
            <a:custGeom>
              <a:avLst/>
              <a:gdLst/>
              <a:ahLst/>
              <a:cxnLst/>
              <a:rect l="l" t="t" r="r" b="b"/>
              <a:pathLst>
                <a:path w="13743213" h="11682950">
                  <a:moveTo>
                    <a:pt x="13743213" y="11682950"/>
                  </a:moveTo>
                  <a:lnTo>
                    <a:pt x="0" y="11675331"/>
                  </a:lnTo>
                  <a:lnTo>
                    <a:pt x="0" y="4114501"/>
                  </a:lnTo>
                  <a:lnTo>
                    <a:pt x="7620" y="20320"/>
                  </a:lnTo>
                  <a:lnTo>
                    <a:pt x="6915450" y="0"/>
                  </a:lnTo>
                  <a:lnTo>
                    <a:pt x="13721622" y="8890"/>
                  </a:lnTo>
                  <a:close/>
                </a:path>
              </a:pathLst>
            </a:custGeom>
            <a:solidFill>
              <a:srgbClr val="FEF9DD"/>
            </a:solidFill>
          </p:spPr>
        </p:sp>
        <p:sp>
          <p:nvSpPr>
            <p:cNvPr id="5" name="Freeform 5"/>
            <p:cNvSpPr/>
            <p:nvPr/>
          </p:nvSpPr>
          <p:spPr>
            <a:xfrm>
              <a:off x="-3810" y="0"/>
              <a:ext cx="13772422" cy="11709620"/>
            </a:xfrm>
            <a:custGeom>
              <a:avLst/>
              <a:gdLst/>
              <a:ahLst/>
              <a:cxnLst/>
              <a:rect l="l" t="t" r="r" b="b"/>
              <a:pathLst>
                <a:path w="13772422" h="11709620">
                  <a:moveTo>
                    <a:pt x="13738131" y="21590"/>
                  </a:moveTo>
                  <a:cubicBezTo>
                    <a:pt x="13739403" y="34290"/>
                    <a:pt x="13739403" y="44450"/>
                    <a:pt x="13740672" y="71182"/>
                  </a:cubicBezTo>
                  <a:cubicBezTo>
                    <a:pt x="13743212" y="319743"/>
                    <a:pt x="13744481" y="577510"/>
                    <a:pt x="13747022" y="826071"/>
                  </a:cubicBezTo>
                  <a:cubicBezTo>
                    <a:pt x="13747022" y="1185103"/>
                    <a:pt x="13759722" y="8264488"/>
                    <a:pt x="13766072" y="8623520"/>
                  </a:cubicBezTo>
                  <a:cubicBezTo>
                    <a:pt x="13772422" y="9166672"/>
                    <a:pt x="13768612" y="9719029"/>
                    <a:pt x="13768612" y="10262181"/>
                  </a:cubicBezTo>
                  <a:cubicBezTo>
                    <a:pt x="13768612" y="10740891"/>
                    <a:pt x="13769881" y="11182777"/>
                    <a:pt x="13771153" y="11648660"/>
                  </a:cubicBezTo>
                  <a:lnTo>
                    <a:pt x="13771153" y="11708350"/>
                  </a:lnTo>
                  <a:cubicBezTo>
                    <a:pt x="13748292" y="11708350"/>
                    <a:pt x="13727972" y="11709620"/>
                    <a:pt x="13707653" y="11708350"/>
                  </a:cubicBezTo>
                  <a:cubicBezTo>
                    <a:pt x="13024218" y="11703270"/>
                    <a:pt x="12308608" y="11709620"/>
                    <a:pt x="11603841" y="11704541"/>
                  </a:cubicBezTo>
                  <a:cubicBezTo>
                    <a:pt x="11180980" y="11700730"/>
                    <a:pt x="10768962" y="11703270"/>
                    <a:pt x="10346102" y="11700730"/>
                  </a:cubicBezTo>
                  <a:lnTo>
                    <a:pt x="9760603" y="11696920"/>
                  </a:lnTo>
                  <a:cubicBezTo>
                    <a:pt x="9641334" y="11696920"/>
                    <a:pt x="9532908" y="11698191"/>
                    <a:pt x="9413640" y="11698191"/>
                  </a:cubicBezTo>
                  <a:cubicBezTo>
                    <a:pt x="9110048" y="11696920"/>
                    <a:pt x="8275169" y="11698191"/>
                    <a:pt x="7971577" y="11696920"/>
                  </a:cubicBezTo>
                  <a:cubicBezTo>
                    <a:pt x="7754726" y="11695650"/>
                    <a:pt x="3417695" y="11704541"/>
                    <a:pt x="3200844" y="11703270"/>
                  </a:cubicBezTo>
                  <a:cubicBezTo>
                    <a:pt x="3146631" y="11703270"/>
                    <a:pt x="3081575" y="11704541"/>
                    <a:pt x="3027362" y="11704541"/>
                  </a:cubicBezTo>
                  <a:cubicBezTo>
                    <a:pt x="2897252" y="11704541"/>
                    <a:pt x="2777983" y="11705810"/>
                    <a:pt x="2647872" y="11705810"/>
                  </a:cubicBezTo>
                  <a:cubicBezTo>
                    <a:pt x="2322595" y="11705810"/>
                    <a:pt x="2008160" y="11704541"/>
                    <a:pt x="1682883" y="11703270"/>
                  </a:cubicBezTo>
                  <a:cubicBezTo>
                    <a:pt x="1487717" y="11702000"/>
                    <a:pt x="1292550" y="11700730"/>
                    <a:pt x="1108226" y="11699460"/>
                  </a:cubicBezTo>
                  <a:cubicBezTo>
                    <a:pt x="761264" y="11698191"/>
                    <a:pt x="414302" y="11696920"/>
                    <a:pt x="56497" y="11696920"/>
                  </a:cubicBezTo>
                  <a:cubicBezTo>
                    <a:pt x="38100" y="11696920"/>
                    <a:pt x="29210" y="11696920"/>
                    <a:pt x="19050" y="11695650"/>
                  </a:cubicBezTo>
                  <a:cubicBezTo>
                    <a:pt x="10160" y="11694380"/>
                    <a:pt x="5080" y="11688030"/>
                    <a:pt x="7620" y="11679141"/>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43237" y="30480"/>
                    <a:pt x="316719" y="29210"/>
                  </a:cubicBezTo>
                  <a:cubicBezTo>
                    <a:pt x="609468" y="25400"/>
                    <a:pt x="902218" y="22860"/>
                    <a:pt x="1205810" y="20320"/>
                  </a:cubicBezTo>
                  <a:cubicBezTo>
                    <a:pt x="1411819" y="17780"/>
                    <a:pt x="1617828" y="16510"/>
                    <a:pt x="1812994" y="13970"/>
                  </a:cubicBezTo>
                  <a:cubicBezTo>
                    <a:pt x="2008160" y="11430"/>
                    <a:pt x="2214169" y="8890"/>
                    <a:pt x="2409336" y="8890"/>
                  </a:cubicBezTo>
                  <a:cubicBezTo>
                    <a:pt x="2626187" y="7620"/>
                    <a:pt x="2843039" y="10160"/>
                    <a:pt x="3059890" y="8890"/>
                  </a:cubicBezTo>
                  <a:cubicBezTo>
                    <a:pt x="3330955" y="8890"/>
                    <a:pt x="8242642" y="6350"/>
                    <a:pt x="8513706" y="5080"/>
                  </a:cubicBezTo>
                  <a:cubicBezTo>
                    <a:pt x="8773928" y="3810"/>
                    <a:pt x="9034150" y="2540"/>
                    <a:pt x="9305214" y="2540"/>
                  </a:cubicBezTo>
                  <a:cubicBezTo>
                    <a:pt x="9749760" y="1270"/>
                    <a:pt x="10183463" y="0"/>
                    <a:pt x="10628009" y="0"/>
                  </a:cubicBezTo>
                  <a:cubicBezTo>
                    <a:pt x="10812333" y="0"/>
                    <a:pt x="11007499" y="2540"/>
                    <a:pt x="11191822" y="2540"/>
                  </a:cubicBezTo>
                  <a:cubicBezTo>
                    <a:pt x="11701424" y="3810"/>
                    <a:pt x="12221867" y="5080"/>
                    <a:pt x="12731469" y="7620"/>
                  </a:cubicBezTo>
                  <a:cubicBezTo>
                    <a:pt x="13002533" y="8890"/>
                    <a:pt x="13273597" y="12700"/>
                    <a:pt x="13544661" y="16510"/>
                  </a:cubicBezTo>
                  <a:lnTo>
                    <a:pt x="13707653" y="16510"/>
                  </a:lnTo>
                  <a:cubicBezTo>
                    <a:pt x="13719081" y="17780"/>
                    <a:pt x="13727972" y="20320"/>
                    <a:pt x="13738131" y="21590"/>
                  </a:cubicBezTo>
                  <a:close/>
                  <a:moveTo>
                    <a:pt x="13748292" y="11691841"/>
                  </a:moveTo>
                  <a:cubicBezTo>
                    <a:pt x="13749562" y="11675330"/>
                    <a:pt x="13750831" y="11662630"/>
                    <a:pt x="13750831" y="11649930"/>
                  </a:cubicBezTo>
                  <a:cubicBezTo>
                    <a:pt x="13749562" y="11136749"/>
                    <a:pt x="13748292" y="10648832"/>
                    <a:pt x="13748292" y="10124092"/>
                  </a:cubicBezTo>
                  <a:cubicBezTo>
                    <a:pt x="13748292" y="9884737"/>
                    <a:pt x="13750831" y="9645383"/>
                    <a:pt x="13749562" y="9406027"/>
                  </a:cubicBezTo>
                  <a:cubicBezTo>
                    <a:pt x="13749562" y="9185084"/>
                    <a:pt x="13748292" y="8954935"/>
                    <a:pt x="13747022" y="8733992"/>
                  </a:cubicBezTo>
                  <a:cubicBezTo>
                    <a:pt x="13741942" y="8393371"/>
                    <a:pt x="13730512" y="1341604"/>
                    <a:pt x="13730512" y="1000984"/>
                  </a:cubicBezTo>
                  <a:cubicBezTo>
                    <a:pt x="13727972" y="715599"/>
                    <a:pt x="13725431" y="421008"/>
                    <a:pt x="13722892" y="135624"/>
                  </a:cubicBezTo>
                  <a:cubicBezTo>
                    <a:pt x="13721622" y="44450"/>
                    <a:pt x="13720353" y="43180"/>
                    <a:pt x="13696458" y="41910"/>
                  </a:cubicBezTo>
                  <a:cubicBezTo>
                    <a:pt x="13663930" y="41910"/>
                    <a:pt x="13642246" y="41910"/>
                    <a:pt x="13609717" y="40640"/>
                  </a:cubicBezTo>
                  <a:cubicBezTo>
                    <a:pt x="13338653" y="36830"/>
                    <a:pt x="13056747" y="31750"/>
                    <a:pt x="12785682" y="30480"/>
                  </a:cubicBezTo>
                  <a:cubicBezTo>
                    <a:pt x="12124284" y="26670"/>
                    <a:pt x="11452045" y="25400"/>
                    <a:pt x="10790647" y="22860"/>
                  </a:cubicBezTo>
                  <a:lnTo>
                    <a:pt x="10009982" y="22860"/>
                  </a:lnTo>
                  <a:cubicBezTo>
                    <a:pt x="9663019" y="22860"/>
                    <a:pt x="9316057" y="22860"/>
                    <a:pt x="8979937" y="24130"/>
                  </a:cubicBezTo>
                  <a:cubicBezTo>
                    <a:pt x="8687187" y="25400"/>
                    <a:pt x="3753815" y="29210"/>
                    <a:pt x="3461065" y="29210"/>
                  </a:cubicBezTo>
                  <a:cubicBezTo>
                    <a:pt x="2983992" y="29210"/>
                    <a:pt x="2506919" y="26670"/>
                    <a:pt x="2029845" y="33020"/>
                  </a:cubicBezTo>
                  <a:cubicBezTo>
                    <a:pt x="1780466" y="36830"/>
                    <a:pt x="1541929" y="36830"/>
                    <a:pt x="1303393" y="38100"/>
                  </a:cubicBezTo>
                  <a:cubicBezTo>
                    <a:pt x="891375" y="41910"/>
                    <a:pt x="479357" y="45720"/>
                    <a:pt x="67339"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7"/>
                  </a:cubicBezTo>
                  <a:cubicBezTo>
                    <a:pt x="30480" y="10455507"/>
                    <a:pt x="33020" y="10685656"/>
                    <a:pt x="33020" y="10915804"/>
                  </a:cubicBezTo>
                  <a:cubicBezTo>
                    <a:pt x="33020" y="11164366"/>
                    <a:pt x="33020" y="11412927"/>
                    <a:pt x="31750" y="11649930"/>
                  </a:cubicBezTo>
                  <a:lnTo>
                    <a:pt x="31750" y="11660091"/>
                  </a:lnTo>
                  <a:cubicBezTo>
                    <a:pt x="31750" y="11670250"/>
                    <a:pt x="35560" y="11674060"/>
                    <a:pt x="44450" y="11674060"/>
                  </a:cubicBezTo>
                  <a:cubicBezTo>
                    <a:pt x="164922" y="11674060"/>
                    <a:pt x="316718" y="11675330"/>
                    <a:pt x="457672" y="11675330"/>
                  </a:cubicBezTo>
                  <a:cubicBezTo>
                    <a:pt x="663681" y="11675330"/>
                    <a:pt x="880532" y="11672791"/>
                    <a:pt x="1086541" y="11675330"/>
                  </a:cubicBezTo>
                  <a:cubicBezTo>
                    <a:pt x="1422661" y="11679141"/>
                    <a:pt x="1758781" y="11681680"/>
                    <a:pt x="2094901" y="11680410"/>
                  </a:cubicBezTo>
                  <a:cubicBezTo>
                    <a:pt x="2311753" y="11679141"/>
                    <a:pt x="2517762" y="11681680"/>
                    <a:pt x="2734613" y="11681680"/>
                  </a:cubicBezTo>
                  <a:cubicBezTo>
                    <a:pt x="3049048" y="11681680"/>
                    <a:pt x="3363482" y="11680410"/>
                    <a:pt x="3677917" y="11681680"/>
                  </a:cubicBezTo>
                  <a:cubicBezTo>
                    <a:pt x="4144148" y="11682950"/>
                    <a:pt x="9261844" y="11672791"/>
                    <a:pt x="9738917" y="11675330"/>
                  </a:cubicBezTo>
                  <a:cubicBezTo>
                    <a:pt x="9944926" y="11676600"/>
                    <a:pt x="10150935" y="11677870"/>
                    <a:pt x="10346102" y="11677870"/>
                  </a:cubicBezTo>
                  <a:cubicBezTo>
                    <a:pt x="10703907" y="11680410"/>
                    <a:pt x="11050869" y="11676600"/>
                    <a:pt x="11408674" y="11680410"/>
                  </a:cubicBezTo>
                  <a:cubicBezTo>
                    <a:pt x="11701424" y="11682950"/>
                    <a:pt x="11994173" y="11682950"/>
                    <a:pt x="12286923" y="11685491"/>
                  </a:cubicBezTo>
                  <a:cubicBezTo>
                    <a:pt x="12720626" y="11689300"/>
                    <a:pt x="13154330" y="11691841"/>
                    <a:pt x="13588032" y="11693110"/>
                  </a:cubicBezTo>
                  <a:cubicBezTo>
                    <a:pt x="13710192" y="11693110"/>
                    <a:pt x="13727972" y="11691841"/>
                    <a:pt x="13748292" y="11691841"/>
                  </a:cubicBezTo>
                  <a:close/>
                </a:path>
              </a:pathLst>
            </a:custGeom>
            <a:solidFill>
              <a:srgbClr val="FEF9DD"/>
            </a:solidFill>
          </p:spPr>
        </p:sp>
      </p:grpSp>
      <p:grpSp>
        <p:nvGrpSpPr>
          <p:cNvPr id="7" name="Group 7"/>
          <p:cNvGrpSpPr/>
          <p:nvPr/>
        </p:nvGrpSpPr>
        <p:grpSpPr>
          <a:xfrm rot="0">
            <a:off x="147955" y="1585595"/>
            <a:ext cx="7064375" cy="8409940"/>
            <a:chOff x="-3810" y="0"/>
            <a:chExt cx="10481014" cy="12963905"/>
          </a:xfrm>
        </p:grpSpPr>
        <p:sp>
          <p:nvSpPr>
            <p:cNvPr id="8" name="Freeform 8"/>
            <p:cNvSpPr/>
            <p:nvPr/>
          </p:nvSpPr>
          <p:spPr>
            <a:xfrm>
              <a:off x="38100" y="44450"/>
              <a:ext cx="9729081" cy="12919455"/>
            </a:xfrm>
            <a:custGeom>
              <a:avLst/>
              <a:gdLst/>
              <a:ahLst/>
              <a:cxnLst/>
              <a:rect l="l" t="t" r="r" b="b"/>
              <a:pathLst>
                <a:path w="9729081" h="12919455">
                  <a:moveTo>
                    <a:pt x="2540" y="12888975"/>
                  </a:moveTo>
                  <a:cubicBezTo>
                    <a:pt x="0" y="12897865"/>
                    <a:pt x="5080" y="12904215"/>
                    <a:pt x="57648" y="12905485"/>
                  </a:cubicBezTo>
                  <a:cubicBezTo>
                    <a:pt x="118742" y="12906755"/>
                    <a:pt x="172198" y="12906755"/>
                    <a:pt x="233292" y="12906755"/>
                  </a:cubicBezTo>
                  <a:cubicBezTo>
                    <a:pt x="477665" y="12908025"/>
                    <a:pt x="722039" y="12908025"/>
                    <a:pt x="974049" y="12909295"/>
                  </a:cubicBezTo>
                  <a:cubicBezTo>
                    <a:pt x="1111509" y="12910565"/>
                    <a:pt x="1248969" y="12911835"/>
                    <a:pt x="1378792" y="12913105"/>
                  </a:cubicBezTo>
                  <a:cubicBezTo>
                    <a:pt x="1607892" y="12914375"/>
                    <a:pt x="1829356" y="12914375"/>
                    <a:pt x="2058456" y="12915645"/>
                  </a:cubicBezTo>
                  <a:cubicBezTo>
                    <a:pt x="2150096" y="12915645"/>
                    <a:pt x="2234099" y="12915645"/>
                    <a:pt x="2325739" y="12914375"/>
                  </a:cubicBezTo>
                  <a:cubicBezTo>
                    <a:pt x="2363923" y="12914375"/>
                    <a:pt x="2409743" y="12913105"/>
                    <a:pt x="2447926" y="12913105"/>
                  </a:cubicBezTo>
                  <a:cubicBezTo>
                    <a:pt x="2600660" y="12914375"/>
                    <a:pt x="5655328" y="12905485"/>
                    <a:pt x="5808061" y="12906755"/>
                  </a:cubicBezTo>
                  <a:cubicBezTo>
                    <a:pt x="6021888" y="12908025"/>
                    <a:pt x="6609912" y="12908025"/>
                    <a:pt x="6823739" y="12908025"/>
                  </a:cubicBezTo>
                  <a:cubicBezTo>
                    <a:pt x="6907742" y="12908025"/>
                    <a:pt x="6984109" y="12906755"/>
                    <a:pt x="7068112" y="12906755"/>
                  </a:cubicBezTo>
                  <a:lnTo>
                    <a:pt x="7480492" y="12910565"/>
                  </a:lnTo>
                  <a:cubicBezTo>
                    <a:pt x="7778323" y="12913105"/>
                    <a:pt x="8068516" y="12910565"/>
                    <a:pt x="8366346" y="12914375"/>
                  </a:cubicBezTo>
                  <a:cubicBezTo>
                    <a:pt x="8862730" y="12919455"/>
                    <a:pt x="9366750" y="12913105"/>
                    <a:pt x="9664311" y="12918185"/>
                  </a:cubicBezTo>
                  <a:cubicBezTo>
                    <a:pt x="9684631" y="12919455"/>
                    <a:pt x="9704951" y="12918185"/>
                    <a:pt x="9727811" y="12918185"/>
                  </a:cubicBezTo>
                  <a:lnTo>
                    <a:pt x="9727811" y="12858495"/>
                  </a:lnTo>
                  <a:cubicBezTo>
                    <a:pt x="9726541" y="12539414"/>
                    <a:pt x="9725271" y="12050797"/>
                    <a:pt x="9725271" y="11531640"/>
                  </a:cubicBezTo>
                  <a:cubicBezTo>
                    <a:pt x="9725271" y="10931048"/>
                    <a:pt x="9729081" y="10320275"/>
                    <a:pt x="9722731" y="9719683"/>
                  </a:cubicBezTo>
                  <a:cubicBezTo>
                    <a:pt x="9715111" y="9322681"/>
                    <a:pt x="9703681" y="1494617"/>
                    <a:pt x="9703681" y="1097616"/>
                  </a:cubicBezTo>
                  <a:cubicBezTo>
                    <a:pt x="9701141" y="822769"/>
                    <a:pt x="9699871" y="537742"/>
                    <a:pt x="9697331" y="262894"/>
                  </a:cubicBezTo>
                  <a:cubicBezTo>
                    <a:pt x="9697331" y="181458"/>
                    <a:pt x="9696061" y="100022"/>
                    <a:pt x="9694791" y="6350"/>
                  </a:cubicBezTo>
                  <a:cubicBezTo>
                    <a:pt x="9684631" y="3810"/>
                    <a:pt x="9675741" y="2540"/>
                    <a:pt x="9665581" y="1270"/>
                  </a:cubicBezTo>
                  <a:cubicBezTo>
                    <a:pt x="9657961" y="0"/>
                    <a:pt x="9650341" y="1270"/>
                    <a:pt x="9643991" y="1270"/>
                  </a:cubicBezTo>
                  <a:lnTo>
                    <a:pt x="19465" y="6350"/>
                  </a:lnTo>
                  <a:lnTo>
                    <a:pt x="2540" y="12888975"/>
                  </a:lnTo>
                  <a:close/>
                </a:path>
              </a:pathLst>
            </a:custGeom>
            <a:solidFill>
              <a:srgbClr val="2C2C2E"/>
            </a:solidFill>
          </p:spPr>
        </p:sp>
        <p:sp>
          <p:nvSpPr>
            <p:cNvPr id="9" name="Freeform 9"/>
            <p:cNvSpPr/>
            <p:nvPr/>
          </p:nvSpPr>
          <p:spPr>
            <a:xfrm>
              <a:off x="11305" y="16477"/>
              <a:ext cx="10465899" cy="12908983"/>
            </a:xfrm>
            <a:custGeom>
              <a:avLst/>
              <a:gdLst/>
              <a:ahLst/>
              <a:cxnLst/>
              <a:rect l="l" t="t" r="r" b="b"/>
              <a:pathLst>
                <a:path w="9704951" h="12909296">
                  <a:moveTo>
                    <a:pt x="9704951" y="12909296"/>
                  </a:moveTo>
                  <a:lnTo>
                    <a:pt x="0" y="12901675"/>
                  </a:lnTo>
                  <a:lnTo>
                    <a:pt x="0" y="4545880"/>
                  </a:lnTo>
                  <a:lnTo>
                    <a:pt x="7620" y="20320"/>
                  </a:lnTo>
                  <a:lnTo>
                    <a:pt x="4880147" y="0"/>
                  </a:lnTo>
                  <a:lnTo>
                    <a:pt x="9683361" y="8890"/>
                  </a:lnTo>
                  <a:close/>
                </a:path>
              </a:pathLst>
            </a:custGeom>
            <a:solidFill>
              <a:schemeClr val="accent2"/>
            </a:solidFill>
          </p:spPr>
          <p:txBody>
            <a:bodyPr/>
            <a:p>
              <a:endParaRPr lang="en-US"/>
            </a:p>
          </p:txBody>
        </p:sp>
        <p:sp>
          <p:nvSpPr>
            <p:cNvPr id="10" name="Freeform 10"/>
            <p:cNvSpPr/>
            <p:nvPr/>
          </p:nvSpPr>
          <p:spPr>
            <a:xfrm>
              <a:off x="-3810" y="0"/>
              <a:ext cx="9734161" cy="12935965"/>
            </a:xfrm>
            <a:custGeom>
              <a:avLst/>
              <a:gdLst/>
              <a:ahLst/>
              <a:cxnLst/>
              <a:rect l="l" t="t" r="r" b="b"/>
              <a:pathLst>
                <a:path w="9734161" h="12935965">
                  <a:moveTo>
                    <a:pt x="9699871" y="21590"/>
                  </a:moveTo>
                  <a:cubicBezTo>
                    <a:pt x="9701141" y="34290"/>
                    <a:pt x="9701141" y="44450"/>
                    <a:pt x="9702411" y="73215"/>
                  </a:cubicBezTo>
                  <a:cubicBezTo>
                    <a:pt x="9704951" y="348062"/>
                    <a:pt x="9706221" y="633089"/>
                    <a:pt x="9708761" y="907937"/>
                  </a:cubicBezTo>
                  <a:cubicBezTo>
                    <a:pt x="9708761" y="1304939"/>
                    <a:pt x="9721461" y="9133002"/>
                    <a:pt x="9727811" y="9530004"/>
                  </a:cubicBezTo>
                  <a:cubicBezTo>
                    <a:pt x="9734161" y="10130596"/>
                    <a:pt x="9730351" y="10741368"/>
                    <a:pt x="9730351" y="11341960"/>
                  </a:cubicBezTo>
                  <a:cubicBezTo>
                    <a:pt x="9730351" y="11871296"/>
                    <a:pt x="9731621" y="12359914"/>
                    <a:pt x="9732891" y="12875005"/>
                  </a:cubicBezTo>
                  <a:lnTo>
                    <a:pt x="9732891" y="12934695"/>
                  </a:lnTo>
                  <a:cubicBezTo>
                    <a:pt x="9710031" y="12934695"/>
                    <a:pt x="9689711" y="12935965"/>
                    <a:pt x="9669391" y="12934695"/>
                  </a:cubicBezTo>
                  <a:cubicBezTo>
                    <a:pt x="9187196" y="12929615"/>
                    <a:pt x="8683176" y="12935965"/>
                    <a:pt x="8186793" y="12930885"/>
                  </a:cubicBezTo>
                  <a:cubicBezTo>
                    <a:pt x="7888962" y="12927075"/>
                    <a:pt x="7598769" y="12929615"/>
                    <a:pt x="7300939" y="12927075"/>
                  </a:cubicBezTo>
                  <a:lnTo>
                    <a:pt x="6888559" y="12923265"/>
                  </a:lnTo>
                  <a:cubicBezTo>
                    <a:pt x="6804555" y="12923265"/>
                    <a:pt x="6728189" y="12924535"/>
                    <a:pt x="6644185" y="12924535"/>
                  </a:cubicBezTo>
                  <a:cubicBezTo>
                    <a:pt x="6430358" y="12923265"/>
                    <a:pt x="5842334" y="12924535"/>
                    <a:pt x="5628508" y="12923265"/>
                  </a:cubicBezTo>
                  <a:cubicBezTo>
                    <a:pt x="5475774" y="12921995"/>
                    <a:pt x="2421106" y="12930885"/>
                    <a:pt x="2268373" y="12929615"/>
                  </a:cubicBezTo>
                  <a:cubicBezTo>
                    <a:pt x="2230189" y="12929615"/>
                    <a:pt x="2184369" y="12930885"/>
                    <a:pt x="2146186" y="12930885"/>
                  </a:cubicBezTo>
                  <a:cubicBezTo>
                    <a:pt x="2054546" y="12930885"/>
                    <a:pt x="1970542" y="12932155"/>
                    <a:pt x="1878903" y="12932155"/>
                  </a:cubicBezTo>
                  <a:cubicBezTo>
                    <a:pt x="1649802" y="12932155"/>
                    <a:pt x="1428339" y="12930885"/>
                    <a:pt x="1199239" y="12929615"/>
                  </a:cubicBezTo>
                  <a:cubicBezTo>
                    <a:pt x="1061779" y="12928345"/>
                    <a:pt x="924319" y="12927075"/>
                    <a:pt x="794495" y="12925805"/>
                  </a:cubicBezTo>
                  <a:cubicBezTo>
                    <a:pt x="550122" y="12924535"/>
                    <a:pt x="305748" y="12923265"/>
                    <a:pt x="53738" y="12923265"/>
                  </a:cubicBezTo>
                  <a:cubicBezTo>
                    <a:pt x="38100" y="12923265"/>
                    <a:pt x="29210" y="12923265"/>
                    <a:pt x="19050" y="12921995"/>
                  </a:cubicBezTo>
                  <a:cubicBezTo>
                    <a:pt x="10160" y="12920725"/>
                    <a:pt x="5080" y="12914375"/>
                    <a:pt x="7620" y="12905485"/>
                  </a:cubicBezTo>
                  <a:cubicBezTo>
                    <a:pt x="16510" y="12868891"/>
                    <a:pt x="12700" y="12614403"/>
                    <a:pt x="11430" y="12349735"/>
                  </a:cubicBezTo>
                  <a:cubicBezTo>
                    <a:pt x="10160" y="11810219"/>
                    <a:pt x="6350" y="11280883"/>
                    <a:pt x="7620" y="10741368"/>
                  </a:cubicBezTo>
                  <a:cubicBezTo>
                    <a:pt x="5080" y="10069519"/>
                    <a:pt x="0" y="1752838"/>
                    <a:pt x="7620" y="1070809"/>
                  </a:cubicBezTo>
                  <a:cubicBezTo>
                    <a:pt x="8890" y="938475"/>
                    <a:pt x="7620" y="795961"/>
                    <a:pt x="8890" y="663627"/>
                  </a:cubicBezTo>
                  <a:cubicBezTo>
                    <a:pt x="10160" y="449858"/>
                    <a:pt x="12700" y="215728"/>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9" y="2540"/>
                  </a:cubicBezTo>
                  <a:cubicBezTo>
                    <a:pt x="6880922" y="1270"/>
                    <a:pt x="7186389" y="0"/>
                    <a:pt x="7499492" y="0"/>
                  </a:cubicBezTo>
                  <a:cubicBezTo>
                    <a:pt x="7629316"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12918185"/>
                  </a:moveTo>
                  <a:cubicBezTo>
                    <a:pt x="9711301" y="12901675"/>
                    <a:pt x="9712571" y="12888975"/>
                    <a:pt x="9712571" y="12876275"/>
                  </a:cubicBezTo>
                  <a:cubicBezTo>
                    <a:pt x="9711301" y="12309018"/>
                    <a:pt x="9710031" y="11769502"/>
                    <a:pt x="9710031" y="11189268"/>
                  </a:cubicBezTo>
                  <a:cubicBezTo>
                    <a:pt x="9710031" y="10924600"/>
                    <a:pt x="9712571" y="10659932"/>
                    <a:pt x="9711301" y="10395265"/>
                  </a:cubicBezTo>
                  <a:cubicBezTo>
                    <a:pt x="9711301" y="10150956"/>
                    <a:pt x="9710031" y="9896467"/>
                    <a:pt x="9708761" y="9652158"/>
                  </a:cubicBezTo>
                  <a:cubicBezTo>
                    <a:pt x="9703681" y="9275516"/>
                    <a:pt x="9692251" y="1477991"/>
                    <a:pt x="9692251" y="1101348"/>
                  </a:cubicBezTo>
                  <a:cubicBezTo>
                    <a:pt x="9689711" y="785782"/>
                    <a:pt x="9687171" y="460037"/>
                    <a:pt x="9684631" y="144472"/>
                  </a:cubicBezTo>
                  <a:cubicBezTo>
                    <a:pt x="9683361" y="44450"/>
                    <a:pt x="9682091" y="43180"/>
                    <a:pt x="9660670" y="41910"/>
                  </a:cubicBezTo>
                  <a:cubicBezTo>
                    <a:pt x="9637760" y="41910"/>
                    <a:pt x="9622486" y="41910"/>
                    <a:pt x="9599576" y="40640"/>
                  </a:cubicBezTo>
                  <a:cubicBezTo>
                    <a:pt x="9408660" y="36830"/>
                    <a:pt x="9210106" y="31750"/>
                    <a:pt x="9019190"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63035"/>
                    <a:pt x="33020" y="185190"/>
                  </a:cubicBezTo>
                  <a:cubicBezTo>
                    <a:pt x="31750" y="368422"/>
                    <a:pt x="31750" y="551653"/>
                    <a:pt x="30480" y="734885"/>
                  </a:cubicBezTo>
                  <a:cubicBezTo>
                    <a:pt x="29210" y="1040271"/>
                    <a:pt x="26670" y="1335477"/>
                    <a:pt x="25400" y="1640864"/>
                  </a:cubicBezTo>
                  <a:cubicBezTo>
                    <a:pt x="20320" y="1966609"/>
                    <a:pt x="26670" y="9927006"/>
                    <a:pt x="29210" y="10252751"/>
                  </a:cubicBezTo>
                  <a:cubicBezTo>
                    <a:pt x="29210" y="10598855"/>
                    <a:pt x="29210" y="10955139"/>
                    <a:pt x="30480" y="11301243"/>
                  </a:cubicBezTo>
                  <a:cubicBezTo>
                    <a:pt x="30480" y="11555731"/>
                    <a:pt x="33020" y="11810219"/>
                    <a:pt x="33020" y="12064708"/>
                  </a:cubicBezTo>
                  <a:cubicBezTo>
                    <a:pt x="33020" y="12339556"/>
                    <a:pt x="33020" y="12614403"/>
                    <a:pt x="31750" y="12876275"/>
                  </a:cubicBezTo>
                  <a:lnTo>
                    <a:pt x="31750" y="12886435"/>
                  </a:lnTo>
                  <a:cubicBezTo>
                    <a:pt x="31750" y="12896595"/>
                    <a:pt x="35560" y="12900406"/>
                    <a:pt x="44450" y="12900406"/>
                  </a:cubicBezTo>
                  <a:cubicBezTo>
                    <a:pt x="130105" y="12900406"/>
                    <a:pt x="237018" y="12901675"/>
                    <a:pt x="336295" y="12901675"/>
                  </a:cubicBezTo>
                  <a:cubicBezTo>
                    <a:pt x="481392" y="12901675"/>
                    <a:pt x="634125" y="12899135"/>
                    <a:pt x="779222" y="12901675"/>
                  </a:cubicBezTo>
                  <a:cubicBezTo>
                    <a:pt x="1015959" y="12905485"/>
                    <a:pt x="1252695" y="12908025"/>
                    <a:pt x="1489432" y="12906756"/>
                  </a:cubicBezTo>
                  <a:cubicBezTo>
                    <a:pt x="1642166" y="12905485"/>
                    <a:pt x="1787263" y="12908025"/>
                    <a:pt x="1939996" y="12908025"/>
                  </a:cubicBezTo>
                  <a:cubicBezTo>
                    <a:pt x="2161459" y="12908025"/>
                    <a:pt x="2382923" y="12906756"/>
                    <a:pt x="2604386" y="12908025"/>
                  </a:cubicBezTo>
                  <a:cubicBezTo>
                    <a:pt x="2932763" y="12909295"/>
                    <a:pt x="6537272" y="12899135"/>
                    <a:pt x="6873285" y="12901675"/>
                  </a:cubicBezTo>
                  <a:cubicBezTo>
                    <a:pt x="7018382" y="12902945"/>
                    <a:pt x="7163478" y="12904215"/>
                    <a:pt x="7300939" y="12904215"/>
                  </a:cubicBezTo>
                  <a:cubicBezTo>
                    <a:pt x="7552949" y="12906756"/>
                    <a:pt x="7797323" y="12902945"/>
                    <a:pt x="8049333" y="12906756"/>
                  </a:cubicBezTo>
                  <a:cubicBezTo>
                    <a:pt x="8255523" y="12909295"/>
                    <a:pt x="8461712" y="12909295"/>
                    <a:pt x="8667903" y="12911835"/>
                  </a:cubicBezTo>
                  <a:cubicBezTo>
                    <a:pt x="8973369" y="12915645"/>
                    <a:pt x="9278837" y="12918185"/>
                    <a:pt x="9584304" y="12919456"/>
                  </a:cubicBezTo>
                  <a:cubicBezTo>
                    <a:pt x="9671931" y="12919456"/>
                    <a:pt x="9689711" y="12918185"/>
                    <a:pt x="9710031" y="12918185"/>
                  </a:cubicBezTo>
                  <a:close/>
                </a:path>
              </a:pathLst>
            </a:custGeom>
            <a:solidFill>
              <a:srgbClr val="FFFFFF"/>
            </a:solidFill>
          </p:spPr>
        </p:sp>
      </p:grpSp>
      <p:sp>
        <p:nvSpPr>
          <p:cNvPr id="16" name="TextBox 16"/>
          <p:cNvSpPr txBox="1"/>
          <p:nvPr/>
        </p:nvSpPr>
        <p:spPr>
          <a:xfrm>
            <a:off x="10143115" y="5515126"/>
            <a:ext cx="4311334" cy="615400"/>
          </a:xfrm>
          <a:prstGeom prst="rect">
            <a:avLst/>
          </a:prstGeom>
        </p:spPr>
        <p:txBody>
          <a:bodyPr lIns="0" tIns="0" rIns="0" bIns="0" rtlCol="0" anchor="t">
            <a:spAutoFit/>
          </a:bodyPr>
          <a:lstStyle/>
          <a:p>
            <a:pPr marL="0" lvl="0" indent="0" algn="ctr">
              <a:lnSpc>
                <a:spcPts val="5040"/>
              </a:lnSpc>
              <a:spcBef>
                <a:spcPct val="0"/>
              </a:spcBef>
            </a:pPr>
            <a:r>
              <a:rPr lang="en-US" sz="3600" b="1" u="none" spc="143">
                <a:solidFill>
                  <a:srgbClr val="FEF9DD"/>
                </a:solidFill>
                <a:latin typeface="Dancing Script Bold" panose="03080800040507000D00"/>
                <a:ea typeface="Dancing Script Bold" panose="03080800040507000D00"/>
                <a:cs typeface="Dancing Script Bold" panose="03080800040507000D00"/>
                <a:sym typeface="Dancing Script Bold" panose="03080800040507000D00"/>
              </a:rPr>
              <a:t>Nhắc nhở</a:t>
            </a:r>
            <a:endParaRPr lang="en-US" sz="3600" b="1" u="none" spc="143">
              <a:solidFill>
                <a:srgbClr val="FEF9DD"/>
              </a:solidFill>
              <a:latin typeface="Dancing Script Bold" panose="03080800040507000D00"/>
              <a:ea typeface="Dancing Script Bold" panose="03080800040507000D00"/>
              <a:cs typeface="Dancing Script Bold" panose="03080800040507000D00"/>
              <a:sym typeface="Dancing Script Bold" panose="03080800040507000D00"/>
            </a:endParaRPr>
          </a:p>
        </p:txBody>
      </p:sp>
      <p:sp>
        <p:nvSpPr>
          <p:cNvPr id="17" name="Freeform 17"/>
          <p:cNvSpPr/>
          <p:nvPr/>
        </p:nvSpPr>
        <p:spPr>
          <a:xfrm flipH="1">
            <a:off x="15621131" y="-418863"/>
            <a:ext cx="3601458" cy="3126266"/>
          </a:xfrm>
          <a:custGeom>
            <a:avLst/>
            <a:gdLst/>
            <a:ahLst/>
            <a:cxnLst/>
            <a:rect l="l" t="t" r="r" b="b"/>
            <a:pathLst>
              <a:path w="3601458" h="3126266">
                <a:moveTo>
                  <a:pt x="3601458" y="0"/>
                </a:moveTo>
                <a:lnTo>
                  <a:pt x="0" y="0"/>
                </a:lnTo>
                <a:lnTo>
                  <a:pt x="0" y="3126266"/>
                </a:lnTo>
                <a:lnTo>
                  <a:pt x="3601458" y="3126266"/>
                </a:lnTo>
                <a:lnTo>
                  <a:pt x="360145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8" name="Freeform 18"/>
          <p:cNvSpPr/>
          <p:nvPr/>
        </p:nvSpPr>
        <p:spPr>
          <a:xfrm rot="-10800000">
            <a:off x="6709030" y="9410585"/>
            <a:ext cx="1351593" cy="1930848"/>
          </a:xfrm>
          <a:custGeom>
            <a:avLst/>
            <a:gdLst/>
            <a:ahLst/>
            <a:cxnLst/>
            <a:rect l="l" t="t" r="r" b="b"/>
            <a:pathLst>
              <a:path w="1351593" h="1930848">
                <a:moveTo>
                  <a:pt x="0" y="0"/>
                </a:moveTo>
                <a:lnTo>
                  <a:pt x="1351593" y="0"/>
                </a:lnTo>
                <a:lnTo>
                  <a:pt x="1351593" y="1930848"/>
                </a:lnTo>
                <a:lnTo>
                  <a:pt x="0" y="1930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2660">
            <a:off x="10786857" y="6018696"/>
            <a:ext cx="2903970" cy="137279"/>
          </a:xfrm>
          <a:custGeom>
            <a:avLst/>
            <a:gdLst/>
            <a:ahLst/>
            <a:cxnLst/>
            <a:rect l="l" t="t" r="r" b="b"/>
            <a:pathLst>
              <a:path w="2903970" h="137279">
                <a:moveTo>
                  <a:pt x="0" y="0"/>
                </a:moveTo>
                <a:lnTo>
                  <a:pt x="2903970" y="0"/>
                </a:lnTo>
                <a:lnTo>
                  <a:pt x="2903970" y="137279"/>
                </a:lnTo>
                <a:lnTo>
                  <a:pt x="0" y="137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10247962">
            <a:off x="9604400" y="443061"/>
            <a:ext cx="434994" cy="748934"/>
          </a:xfrm>
          <a:custGeom>
            <a:avLst/>
            <a:gdLst/>
            <a:ahLst/>
            <a:cxnLst/>
            <a:rect l="l" t="t" r="r" b="b"/>
            <a:pathLst>
              <a:path w="434994" h="748934">
                <a:moveTo>
                  <a:pt x="0" y="0"/>
                </a:moveTo>
                <a:lnTo>
                  <a:pt x="434994" y="0"/>
                </a:lnTo>
                <a:lnTo>
                  <a:pt x="434994" y="748933"/>
                </a:lnTo>
                <a:lnTo>
                  <a:pt x="0" y="748933"/>
                </a:lnTo>
                <a:lnTo>
                  <a:pt x="0" y="0"/>
                </a:lnTo>
                <a:close/>
              </a:path>
            </a:pathLst>
          </a:custGeom>
          <a:blipFill>
            <a:blip r:embed="rId7">
              <a:extLst>
                <a:ext uri="{96DAC541-7B7A-43D3-8B79-37D633B846F1}">
                  <asvg:svgBlip xmlns:asvg="http://schemas.microsoft.com/office/drawing/2016/SVG/main" r:embed="rId8"/>
                </a:ext>
              </a:extLst>
            </a:blip>
            <a:stretch>
              <a:fillRect l="-217768" b="-60213"/>
            </a:stretch>
          </a:blipFill>
        </p:spPr>
      </p:sp>
      <p:sp>
        <p:nvSpPr>
          <p:cNvPr id="21" name="Freeform 21"/>
          <p:cNvSpPr/>
          <p:nvPr/>
        </p:nvSpPr>
        <p:spPr>
          <a:xfrm rot="-9013474">
            <a:off x="14554639" y="4978118"/>
            <a:ext cx="434994" cy="748934"/>
          </a:xfrm>
          <a:custGeom>
            <a:avLst/>
            <a:gdLst/>
            <a:ahLst/>
            <a:cxnLst/>
            <a:rect l="l" t="t" r="r" b="b"/>
            <a:pathLst>
              <a:path w="434994" h="748934">
                <a:moveTo>
                  <a:pt x="0" y="0"/>
                </a:moveTo>
                <a:lnTo>
                  <a:pt x="434994" y="0"/>
                </a:lnTo>
                <a:lnTo>
                  <a:pt x="434994" y="748934"/>
                </a:lnTo>
                <a:lnTo>
                  <a:pt x="0" y="748934"/>
                </a:lnTo>
                <a:lnTo>
                  <a:pt x="0" y="0"/>
                </a:lnTo>
                <a:close/>
              </a:path>
            </a:pathLst>
          </a:custGeom>
          <a:blipFill>
            <a:blip r:embed="rId9">
              <a:extLst>
                <a:ext uri="{96DAC541-7B7A-43D3-8B79-37D633B846F1}">
                  <asvg:svgBlip xmlns:asvg="http://schemas.microsoft.com/office/drawing/2016/SVG/main" r:embed="rId10"/>
                </a:ext>
              </a:extLst>
            </a:blip>
            <a:stretch>
              <a:fillRect l="-217768" b="-60213"/>
            </a:stretch>
          </a:blipFill>
        </p:spPr>
      </p:sp>
      <p:sp>
        <p:nvSpPr>
          <p:cNvPr id="22" name="Freeform 22"/>
          <p:cNvSpPr/>
          <p:nvPr/>
        </p:nvSpPr>
        <p:spPr>
          <a:xfrm>
            <a:off x="-1905" y="445135"/>
            <a:ext cx="7214235" cy="1140460"/>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TextBox 24"/>
          <p:cNvSpPr txBox="1"/>
          <p:nvPr/>
        </p:nvSpPr>
        <p:spPr>
          <a:xfrm>
            <a:off x="8305800" y="413385"/>
            <a:ext cx="8201660" cy="2585085"/>
          </a:xfrm>
          <a:prstGeom prst="rect">
            <a:avLst/>
          </a:prstGeom>
        </p:spPr>
        <p:txBody>
          <a:bodyPr wrap="square" lIns="0" tIns="0" rIns="0" bIns="0" rtlCol="0" anchor="t">
            <a:spAutoFit/>
          </a:bodyPr>
          <a:lstStyle/>
          <a:p>
            <a:pPr algn="ctr">
              <a:lnSpc>
                <a:spcPts val="5040"/>
              </a:lnSpc>
            </a:pPr>
            <a:r>
              <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PH</a:t>
            </a:r>
            <a:r>
              <a:rPr lang="vi-VN" alt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I</a:t>
            </a:r>
            <a:r>
              <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ẾU HỌC TẬP 1</a:t>
            </a: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a:p>
            <a:pPr algn="ctr">
              <a:lnSpc>
                <a:spcPts val="5040"/>
              </a:lnSpc>
            </a:pPr>
            <a:r>
              <a:rPr lang="vi-VN" altLang="en-US" sz="4000" b="1" dirty="0" err="1">
                <a:gradFill>
                  <a:gsLst>
                    <a:gs pos="0">
                      <a:srgbClr val="007BD3"/>
                    </a:gs>
                    <a:gs pos="100000">
                      <a:srgbClr val="034373"/>
                    </a:gs>
                  </a:gsLst>
                  <a:lin scaled="0"/>
                </a:gradFill>
                <a:latin typeface="Times New Roman" panose="02020603050405020304" charset="0"/>
                <a:cs typeface="Times New Roman" panose="02020603050405020304" charset="0"/>
                <a:sym typeface="+mn-ea"/>
              </a:rPr>
              <a:t>Nhóm:.....................Lớp:................</a:t>
            </a:r>
            <a:endParaRPr lang="vi-VN" altLang="en-US" sz="4000" b="1" dirty="0" err="1">
              <a:gradFill>
                <a:gsLst>
                  <a:gs pos="0">
                    <a:srgbClr val="007BD3"/>
                  </a:gs>
                  <a:gs pos="100000">
                    <a:srgbClr val="034373"/>
                  </a:gs>
                </a:gsLst>
                <a:lin scaled="0"/>
              </a:gradFill>
              <a:latin typeface="Times New Roman" panose="02020603050405020304" charset="0"/>
              <a:cs typeface="Times New Roman" panose="02020603050405020304" charset="0"/>
              <a:sym typeface="+mn-ea"/>
            </a:endParaRPr>
          </a:p>
          <a:p>
            <a:pPr algn="ctr">
              <a:lnSpc>
                <a:spcPts val="5040"/>
              </a:lnSpc>
            </a:pP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a:p>
            <a:pPr algn="ctr">
              <a:lnSpc>
                <a:spcPts val="5040"/>
              </a:lnSpc>
            </a:pP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p:txBody>
      </p:sp>
      <p:sp>
        <p:nvSpPr>
          <p:cNvPr id="25" name="TextBox 25"/>
          <p:cNvSpPr txBox="1"/>
          <p:nvPr/>
        </p:nvSpPr>
        <p:spPr>
          <a:xfrm>
            <a:off x="301625" y="571500"/>
            <a:ext cx="6830695" cy="717550"/>
          </a:xfrm>
          <a:prstGeom prst="rect">
            <a:avLst/>
          </a:prstGeom>
        </p:spPr>
        <p:txBody>
          <a:bodyPr wrap="square" lIns="0" tIns="0" rIns="0" bIns="0" rtlCol="0" anchor="t">
            <a:spAutoFit/>
          </a:bodyPr>
          <a:lstStyle/>
          <a:p>
            <a:pPr algn="ctr">
              <a:lnSpc>
                <a:spcPts val="5600"/>
              </a:lnSpc>
            </a:pPr>
            <a:r>
              <a:rPr lang="en-US" sz="4000" b="1">
                <a:solidFill>
                  <a:srgbClr val="002060"/>
                </a:solidFill>
                <a:latin typeface="Times New Roman" panose="02020603050405020304" charset="0"/>
                <a:ea typeface="UTM Alba Matter" panose="02040603050506020204"/>
                <a:cs typeface="Times New Roman" panose="02020603050405020304" charset="0"/>
                <a:sym typeface="UTM Alba Matter" panose="02040603050506020204"/>
              </a:rPr>
              <a:t>Bài 21. Dòng điện, nguồn điện</a:t>
            </a:r>
            <a:endParaRPr lang="en-US" sz="4000" b="1">
              <a:solidFill>
                <a:srgbClr val="002060"/>
              </a:solidFill>
              <a:latin typeface="Times New Roman" panose="02020603050405020304" charset="0"/>
              <a:ea typeface="UTM Alba Matter" panose="02040603050506020204"/>
              <a:cs typeface="Times New Roman" panose="02020603050405020304" charset="0"/>
              <a:sym typeface="UTM Alba Matter" panose="02040603050506020204"/>
            </a:endParaRPr>
          </a:p>
        </p:txBody>
      </p:sp>
      <p:graphicFrame>
        <p:nvGraphicFramePr>
          <p:cNvPr id="31" name="Table 30"/>
          <p:cNvGraphicFramePr>
            <a:graphicFrameLocks noGrp="1"/>
          </p:cNvGraphicFramePr>
          <p:nvPr>
            <p:custDataLst>
              <p:tags r:id="rId13"/>
            </p:custDataLst>
          </p:nvPr>
        </p:nvGraphicFramePr>
        <p:xfrm>
          <a:off x="7604125" y="2249170"/>
          <a:ext cx="10109200" cy="7435215"/>
        </p:xfrm>
        <a:graphic>
          <a:graphicData uri="http://schemas.openxmlformats.org/drawingml/2006/table">
            <a:tbl>
              <a:tblPr firstRow="1" bandRow="1">
                <a:tableStyleId>{5C22544A-7EE6-4342-B048-85BDC9FD1C3A}</a:tableStyleId>
              </a:tblPr>
              <a:tblGrid>
                <a:gridCol w="1991360"/>
                <a:gridCol w="2733040"/>
                <a:gridCol w="3180080"/>
                <a:gridCol w="2204720"/>
              </a:tblGrid>
              <a:tr h="2042160">
                <a:tc>
                  <a:txBody>
                    <a:bodyPr/>
                    <a:p>
                      <a:pPr algn="ctr"/>
                      <a:r>
                        <a:rPr lang="en-US" sz="3200" dirty="0" err="1">
                          <a:solidFill>
                            <a:srgbClr val="000000"/>
                          </a:solidFill>
                          <a:latin typeface="Times New Roman" panose="02020603050405020304" charset="0"/>
                          <a:cs typeface="Times New Roman" panose="02020603050405020304" charset="0"/>
                        </a:rPr>
                        <a:t>Vật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liệu</a:t>
                      </a:r>
                      <a:r>
                        <a:rPr lang="en-US" sz="3200" dirty="0">
                          <a:solidFill>
                            <a:srgbClr val="000000"/>
                          </a:solidFill>
                          <a:latin typeface="Times New Roman" panose="02020603050405020304" charset="0"/>
                          <a:cs typeface="Times New Roman" panose="02020603050405020304" charset="0"/>
                        </a:rPr>
                        <a:t> </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Dự</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đoán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Kết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quả</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thí</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nghiệm</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Bóng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đèn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Nhận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xét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đồng</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nhôm</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6415">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nhựa</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sz="200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6" name="Freeform 10"/>
          <p:cNvSpPr/>
          <p:nvPr/>
        </p:nvSpPr>
        <p:spPr>
          <a:xfrm>
            <a:off x="677545" y="2405380"/>
            <a:ext cx="6159500" cy="7701280"/>
          </a:xfrm>
          <a:custGeom>
            <a:avLst/>
            <a:gdLst/>
            <a:ahLst/>
            <a:cxnLst/>
            <a:rect l="l" t="t" r="r" b="b"/>
            <a:pathLst>
              <a:path w="9734161" h="12935965">
                <a:moveTo>
                  <a:pt x="9699871" y="21590"/>
                </a:moveTo>
                <a:cubicBezTo>
                  <a:pt x="9701141" y="34290"/>
                  <a:pt x="9701141" y="44450"/>
                  <a:pt x="9702411" y="73215"/>
                </a:cubicBezTo>
                <a:cubicBezTo>
                  <a:pt x="9704951" y="348062"/>
                  <a:pt x="9706221" y="633089"/>
                  <a:pt x="9708761" y="907937"/>
                </a:cubicBezTo>
                <a:cubicBezTo>
                  <a:pt x="9708761" y="1304939"/>
                  <a:pt x="9721461" y="9133002"/>
                  <a:pt x="9727811" y="9530004"/>
                </a:cubicBezTo>
                <a:cubicBezTo>
                  <a:pt x="9734161" y="10130596"/>
                  <a:pt x="9730351" y="10741368"/>
                  <a:pt x="9730351" y="11341960"/>
                </a:cubicBezTo>
                <a:cubicBezTo>
                  <a:pt x="9730351" y="11871296"/>
                  <a:pt x="9731621" y="12359914"/>
                  <a:pt x="9732891" y="12875005"/>
                </a:cubicBezTo>
                <a:lnTo>
                  <a:pt x="9732891" y="12934695"/>
                </a:lnTo>
                <a:cubicBezTo>
                  <a:pt x="9710031" y="12934695"/>
                  <a:pt x="9689711" y="12935965"/>
                  <a:pt x="9669391" y="12934695"/>
                </a:cubicBezTo>
                <a:cubicBezTo>
                  <a:pt x="9187196" y="12929615"/>
                  <a:pt x="8683176" y="12935965"/>
                  <a:pt x="8186793" y="12930885"/>
                </a:cubicBezTo>
                <a:cubicBezTo>
                  <a:pt x="7888962" y="12927075"/>
                  <a:pt x="7598769" y="12929615"/>
                  <a:pt x="7300939" y="12927075"/>
                </a:cubicBezTo>
                <a:lnTo>
                  <a:pt x="6888559" y="12923265"/>
                </a:lnTo>
                <a:cubicBezTo>
                  <a:pt x="6804555" y="12923265"/>
                  <a:pt x="6728189" y="12924535"/>
                  <a:pt x="6644185" y="12924535"/>
                </a:cubicBezTo>
                <a:cubicBezTo>
                  <a:pt x="6430358" y="12923265"/>
                  <a:pt x="5842334" y="12924535"/>
                  <a:pt x="5628508" y="12923265"/>
                </a:cubicBezTo>
                <a:cubicBezTo>
                  <a:pt x="5475774" y="12921995"/>
                  <a:pt x="2421106" y="12930885"/>
                  <a:pt x="2268373" y="12929615"/>
                </a:cubicBezTo>
                <a:cubicBezTo>
                  <a:pt x="2230189" y="12929615"/>
                  <a:pt x="2184369" y="12930885"/>
                  <a:pt x="2146186" y="12930885"/>
                </a:cubicBezTo>
                <a:cubicBezTo>
                  <a:pt x="2054546" y="12930885"/>
                  <a:pt x="1970542" y="12932155"/>
                  <a:pt x="1878903" y="12932155"/>
                </a:cubicBezTo>
                <a:cubicBezTo>
                  <a:pt x="1649802" y="12932155"/>
                  <a:pt x="1428339" y="12930885"/>
                  <a:pt x="1199239" y="12929615"/>
                </a:cubicBezTo>
                <a:cubicBezTo>
                  <a:pt x="1061779" y="12928345"/>
                  <a:pt x="924319" y="12927075"/>
                  <a:pt x="794495" y="12925805"/>
                </a:cubicBezTo>
                <a:cubicBezTo>
                  <a:pt x="550122" y="12924535"/>
                  <a:pt x="305748" y="12923265"/>
                  <a:pt x="53738" y="12923265"/>
                </a:cubicBezTo>
                <a:cubicBezTo>
                  <a:pt x="38100" y="12923265"/>
                  <a:pt x="29210" y="12923265"/>
                  <a:pt x="19050" y="12921995"/>
                </a:cubicBezTo>
                <a:cubicBezTo>
                  <a:pt x="10160" y="12920725"/>
                  <a:pt x="5080" y="12914375"/>
                  <a:pt x="7620" y="12905485"/>
                </a:cubicBezTo>
                <a:cubicBezTo>
                  <a:pt x="16510" y="12868891"/>
                  <a:pt x="12700" y="12614403"/>
                  <a:pt x="11430" y="12349735"/>
                </a:cubicBezTo>
                <a:cubicBezTo>
                  <a:pt x="10160" y="11810219"/>
                  <a:pt x="6350" y="11280883"/>
                  <a:pt x="7620" y="10741368"/>
                </a:cubicBezTo>
                <a:cubicBezTo>
                  <a:pt x="5080" y="10069519"/>
                  <a:pt x="0" y="1752838"/>
                  <a:pt x="7620" y="1070809"/>
                </a:cubicBezTo>
                <a:cubicBezTo>
                  <a:pt x="8890" y="938475"/>
                  <a:pt x="7620" y="795961"/>
                  <a:pt x="8890" y="663627"/>
                </a:cubicBezTo>
                <a:cubicBezTo>
                  <a:pt x="10160" y="449858"/>
                  <a:pt x="12700" y="215728"/>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9" y="2540"/>
                </a:cubicBezTo>
                <a:cubicBezTo>
                  <a:pt x="6880922" y="1270"/>
                  <a:pt x="7186389" y="0"/>
                  <a:pt x="7499492" y="0"/>
                </a:cubicBezTo>
                <a:cubicBezTo>
                  <a:pt x="7629316"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12918185"/>
                </a:moveTo>
                <a:cubicBezTo>
                  <a:pt x="9711301" y="12901675"/>
                  <a:pt x="9712571" y="12888975"/>
                  <a:pt x="9712571" y="12876275"/>
                </a:cubicBezTo>
                <a:cubicBezTo>
                  <a:pt x="9711301" y="12309018"/>
                  <a:pt x="9710031" y="11769502"/>
                  <a:pt x="9710031" y="11189268"/>
                </a:cubicBezTo>
                <a:cubicBezTo>
                  <a:pt x="9710031" y="10924600"/>
                  <a:pt x="9712571" y="10659932"/>
                  <a:pt x="9711301" y="10395265"/>
                </a:cubicBezTo>
                <a:cubicBezTo>
                  <a:pt x="9711301" y="10150956"/>
                  <a:pt x="9710031" y="9896467"/>
                  <a:pt x="9708761" y="9652158"/>
                </a:cubicBezTo>
                <a:cubicBezTo>
                  <a:pt x="9703681" y="9275516"/>
                  <a:pt x="9692251" y="1477991"/>
                  <a:pt x="9692251" y="1101348"/>
                </a:cubicBezTo>
                <a:cubicBezTo>
                  <a:pt x="9689711" y="785782"/>
                  <a:pt x="9687171" y="460037"/>
                  <a:pt x="9684631" y="144472"/>
                </a:cubicBezTo>
                <a:cubicBezTo>
                  <a:pt x="9683361" y="44450"/>
                  <a:pt x="9682091" y="43180"/>
                  <a:pt x="9660670" y="41910"/>
                </a:cubicBezTo>
                <a:cubicBezTo>
                  <a:pt x="9637760" y="41910"/>
                  <a:pt x="9622486" y="41910"/>
                  <a:pt x="9599576" y="40640"/>
                </a:cubicBezTo>
                <a:cubicBezTo>
                  <a:pt x="9408660" y="36830"/>
                  <a:pt x="9210106" y="31750"/>
                  <a:pt x="9019190"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63035"/>
                  <a:pt x="33020" y="185190"/>
                </a:cubicBezTo>
                <a:cubicBezTo>
                  <a:pt x="31750" y="368422"/>
                  <a:pt x="31750" y="551653"/>
                  <a:pt x="30480" y="734885"/>
                </a:cubicBezTo>
                <a:cubicBezTo>
                  <a:pt x="29210" y="1040271"/>
                  <a:pt x="26670" y="1335477"/>
                  <a:pt x="25400" y="1640864"/>
                </a:cubicBezTo>
                <a:cubicBezTo>
                  <a:pt x="20320" y="1966609"/>
                  <a:pt x="26670" y="9927006"/>
                  <a:pt x="29210" y="10252751"/>
                </a:cubicBezTo>
                <a:cubicBezTo>
                  <a:pt x="29210" y="10598855"/>
                  <a:pt x="29210" y="10955139"/>
                  <a:pt x="30480" y="11301243"/>
                </a:cubicBezTo>
                <a:cubicBezTo>
                  <a:pt x="30480" y="11555731"/>
                  <a:pt x="33020" y="11810219"/>
                  <a:pt x="33020" y="12064708"/>
                </a:cubicBezTo>
                <a:cubicBezTo>
                  <a:pt x="33020" y="12339556"/>
                  <a:pt x="33020" y="12614403"/>
                  <a:pt x="31750" y="12876275"/>
                </a:cubicBezTo>
                <a:lnTo>
                  <a:pt x="31750" y="12886435"/>
                </a:lnTo>
                <a:cubicBezTo>
                  <a:pt x="31750" y="12896595"/>
                  <a:pt x="35560" y="12900406"/>
                  <a:pt x="44450" y="12900406"/>
                </a:cubicBezTo>
                <a:cubicBezTo>
                  <a:pt x="130105" y="12900406"/>
                  <a:pt x="237018" y="12901675"/>
                  <a:pt x="336295" y="12901675"/>
                </a:cubicBezTo>
                <a:cubicBezTo>
                  <a:pt x="481392" y="12901675"/>
                  <a:pt x="634125" y="12899135"/>
                  <a:pt x="779222" y="12901675"/>
                </a:cubicBezTo>
                <a:cubicBezTo>
                  <a:pt x="1015959" y="12905485"/>
                  <a:pt x="1252695" y="12908025"/>
                  <a:pt x="1489432" y="12906756"/>
                </a:cubicBezTo>
                <a:cubicBezTo>
                  <a:pt x="1642166" y="12905485"/>
                  <a:pt x="1787263" y="12908025"/>
                  <a:pt x="1939996" y="12908025"/>
                </a:cubicBezTo>
                <a:cubicBezTo>
                  <a:pt x="2161459" y="12908025"/>
                  <a:pt x="2382923" y="12906756"/>
                  <a:pt x="2604386" y="12908025"/>
                </a:cubicBezTo>
                <a:cubicBezTo>
                  <a:pt x="2932763" y="12909295"/>
                  <a:pt x="6537272" y="12899135"/>
                  <a:pt x="6873285" y="12901675"/>
                </a:cubicBezTo>
                <a:cubicBezTo>
                  <a:pt x="7018382" y="12902945"/>
                  <a:pt x="7163478" y="12904215"/>
                  <a:pt x="7300939" y="12904215"/>
                </a:cubicBezTo>
                <a:cubicBezTo>
                  <a:pt x="7552949" y="12906756"/>
                  <a:pt x="7797323" y="12902945"/>
                  <a:pt x="8049333" y="12906756"/>
                </a:cubicBezTo>
                <a:cubicBezTo>
                  <a:pt x="8255523" y="12909295"/>
                  <a:pt x="8461712" y="12909295"/>
                  <a:pt x="8667903" y="12911835"/>
                </a:cubicBezTo>
                <a:cubicBezTo>
                  <a:pt x="8973369" y="12915645"/>
                  <a:pt x="9278837" y="12918185"/>
                  <a:pt x="9584304" y="12919456"/>
                </a:cubicBezTo>
                <a:cubicBezTo>
                  <a:pt x="9671931" y="12919456"/>
                  <a:pt x="9689711" y="12918185"/>
                  <a:pt x="9710031" y="12918185"/>
                </a:cubicBezTo>
                <a:close/>
              </a:path>
            </a:pathLst>
          </a:custGeom>
          <a:solidFill>
            <a:srgbClr val="FFFFFF"/>
          </a:solidFill>
        </p:spPr>
      </p:sp>
      <p:sp>
        <p:nvSpPr>
          <p:cNvPr id="47" name="Text Box 46"/>
          <p:cNvSpPr txBox="1"/>
          <p:nvPr/>
        </p:nvSpPr>
        <p:spPr>
          <a:xfrm>
            <a:off x="304800" y="1866900"/>
            <a:ext cx="6827520" cy="7973695"/>
          </a:xfrm>
          <a:prstGeom prst="rect">
            <a:avLst/>
          </a:prstGeom>
          <a:noFill/>
        </p:spPr>
        <p:txBody>
          <a:bodyPr wrap="square" rtlCol="0">
            <a:noAutofit/>
          </a:bodyPr>
          <a:p>
            <a:pPr indent="0" algn="ctr" defTabSz="914400">
              <a:buFont typeface="Wingdings" panose="05000000000000000000" pitchFamily="2" charset="2"/>
              <a:buNone/>
              <a:defRPr/>
            </a:pPr>
            <a:r>
              <a:rPr lang="vi-VN" altLang="en-US" sz="3200" b="1" dirty="0" err="1">
                <a:solidFill>
                  <a:srgbClr val="0070C0"/>
                </a:solidFill>
                <a:latin typeface="Times New Roman" panose="02020603050405020304" charset="0"/>
                <a:cs typeface="Times New Roman" panose="02020603050405020304" charset="0"/>
                <a:sym typeface="+mn-ea"/>
              </a:rPr>
              <a:t>NHIỆM VỤ</a:t>
            </a:r>
            <a:r>
              <a:rPr lang="en-US" sz="3200" dirty="0" err="1">
                <a:latin typeface="Times New Roman" panose="02020603050405020304" charset="0"/>
                <a:cs typeface="Times New Roman" panose="02020603050405020304" charset="0"/>
                <a:sym typeface="+mn-ea"/>
              </a:rPr>
              <a:t>hóm</a:t>
            </a:r>
            <a:r>
              <a:rPr lang="en-US" sz="3200" dirty="0">
                <a:latin typeface="Times New Roman" panose="02020603050405020304" charset="0"/>
                <a:cs typeface="Times New Roman" panose="02020603050405020304" charset="0"/>
                <a:sym typeface="+mn-ea"/>
              </a:rPr>
              <a:t>.</a:t>
            </a:r>
            <a:endParaRPr lang="vi-VN" altLang="en-US" sz="3200" dirty="0" err="1">
              <a:solidFill>
                <a:schemeClr val="accent4">
                  <a:lumMod val="10000"/>
                </a:schemeClr>
              </a:solidFill>
              <a:latin typeface="Times New Roman" panose="02020603050405020304" charset="0"/>
              <a:cs typeface="Times New Roman" panose="02020603050405020304" charset="0"/>
              <a:sym typeface="+mn-ea"/>
            </a:endParaRPr>
          </a:p>
          <a:p>
            <a:pPr indent="0" algn="just" defTabSz="914400">
              <a:buFont typeface="Wingdings" panose="05000000000000000000" pitchFamily="2" charset="2"/>
              <a:buNone/>
              <a:defRPr/>
            </a:pPr>
            <a:r>
              <a:rPr lang="vi-VN" altLang="en-US" sz="3200" dirty="0" err="1">
                <a:solidFill>
                  <a:schemeClr val="accent4">
                    <a:lumMod val="10000"/>
                  </a:schemeClr>
                </a:solidFill>
                <a:latin typeface="Times New Roman" panose="02020603050405020304" charset="0"/>
                <a:cs typeface="Times New Roman" panose="02020603050405020304" charset="0"/>
                <a:sym typeface="+mn-ea"/>
              </a:rPr>
              <a:t>THẢO LUẬN NHÓM    </a:t>
            </a:r>
            <a:endParaRPr lang="vi-VN" altLang="en-US" sz="3200" dirty="0" err="1">
              <a:solidFill>
                <a:schemeClr val="accent4">
                  <a:lumMod val="10000"/>
                </a:schemeClr>
              </a:solidFill>
              <a:latin typeface="Times New Roman" panose="02020603050405020304" charset="0"/>
              <a:cs typeface="Times New Roman" panose="02020603050405020304" charset="0"/>
              <a:sym typeface="+mn-ea"/>
            </a:endParaRPr>
          </a:p>
          <a:p>
            <a:pPr indent="0" algn="l" defTabSz="914400">
              <a:buFont typeface="Wingdings" panose="05000000000000000000" pitchFamily="2" charset="2"/>
              <a:buNone/>
              <a:defRPr/>
            </a:pPr>
            <a:r>
              <a:rPr lang="vi-VN" altLang="en-US" sz="3200" dirty="0" err="1">
                <a:solidFill>
                  <a:schemeClr val="accent4">
                    <a:lumMod val="10000"/>
                  </a:schemeClr>
                </a:solidFill>
                <a:latin typeface="Times New Roman" panose="02020603050405020304" charset="0"/>
                <a:cs typeface="Times New Roman" panose="02020603050405020304" charset="0"/>
                <a:sym typeface="+mn-ea"/>
              </a:rPr>
              <a:t>THỜI GIAN: </a:t>
            </a:r>
            <a:r>
              <a:rPr lang="vi-VN" altLang="en-US" sz="3200" dirty="0" err="1">
                <a:solidFill>
                  <a:schemeClr val="accent4">
                    <a:lumMod val="10000"/>
                  </a:schemeClr>
                </a:solidFill>
                <a:latin typeface="Times New Roman" panose="02020603050405020304" charset="0"/>
                <a:cs typeface="Times New Roman" panose="02020603050405020304" charset="0"/>
                <a:sym typeface="+mn-ea"/>
              </a:rPr>
              <a:t>07 PHÚT</a:t>
            </a:r>
            <a:r>
              <a:rPr lang="en-US" sz="3200" dirty="0" err="1">
                <a:latin typeface="Times New Roman" panose="02020603050405020304" charset="0"/>
                <a:cs typeface="Times New Roman" panose="02020603050405020304" charset="0"/>
                <a:sym typeface="+mn-ea"/>
              </a:rPr>
              <a:t>Lớp</a:t>
            </a:r>
            <a:r>
              <a:rPr lang="en-US" sz="3200" dirty="0">
                <a:latin typeface="Times New Roman" panose="02020603050405020304" charset="0"/>
                <a:cs typeface="Times New Roman" panose="02020603050405020304" charset="0"/>
                <a:sym typeface="+mn-ea"/>
              </a:rPr>
              <a:t> chia </a:t>
            </a:r>
            <a:endParaRPr lang="en-US" sz="3200" dirty="0">
              <a:latin typeface="Times New Roman" panose="02020603050405020304" charset="0"/>
              <a:cs typeface="Times New Roman" panose="02020603050405020304" charset="0"/>
              <a:sym typeface="+mn-ea"/>
            </a:endParaRPr>
          </a:p>
          <a:p>
            <a:pPr indent="0" algn="just" defTabSz="914400">
              <a:lnSpc>
                <a:spcPct val="100000"/>
              </a:lnSpc>
              <a:spcBef>
                <a:spcPts val="0"/>
              </a:spcBef>
              <a:spcAft>
                <a:spcPts val="0"/>
              </a:spcAft>
              <a:buFont typeface="Wingdings" panose="05000000000000000000" pitchFamily="2" charset="2"/>
              <a:buNone/>
              <a:defRPr/>
            </a:pPr>
            <a:r>
              <a:rPr lang="vi-VN" altLang="en-US" sz="4000" dirty="0">
                <a:solidFill>
                  <a:srgbClr val="002060"/>
                </a:solidFill>
                <a:latin typeface="Times New Roman" panose="02020603050405020304" charset="0"/>
                <a:cs typeface="Times New Roman" panose="02020603050405020304" charset="0"/>
                <a:sym typeface="+mn-ea"/>
              </a:rPr>
              <a:t>Hoạt động 1</a:t>
            </a:r>
            <a:r>
              <a:rPr lang="en-US" sz="4000" dirty="0">
                <a:solidFill>
                  <a:schemeClr val="accent4">
                    <a:lumMod val="10000"/>
                  </a:schemeClr>
                </a:solidFill>
                <a:latin typeface="Times New Roman" panose="02020603050405020304" charset="0"/>
                <a:cs typeface="Times New Roman" panose="02020603050405020304" charset="0"/>
                <a:sym typeface="+mn-ea"/>
              </a:rPr>
              <a:t>:</a:t>
            </a:r>
            <a:r>
              <a:rPr lang="vi-VN" altLang="en-US" sz="4000" dirty="0">
                <a:solidFill>
                  <a:schemeClr val="accent4">
                    <a:lumMod val="10000"/>
                  </a:schemeClr>
                </a:solidFill>
                <a:latin typeface="Times New Roman" panose="02020603050405020304" charset="0"/>
                <a:cs typeface="Times New Roman" panose="02020603050405020304" charset="0"/>
                <a:sym typeface="+mn-ea"/>
              </a:rPr>
              <a:t>(</a:t>
            </a:r>
            <a:r>
              <a:rPr lang="en-US" altLang="vi-VN" sz="4000" dirty="0">
                <a:solidFill>
                  <a:schemeClr val="accent4">
                    <a:lumMod val="10000"/>
                  </a:schemeClr>
                </a:solidFill>
                <a:latin typeface="Times New Roman" panose="02020603050405020304" charset="0"/>
                <a:cs typeface="Times New Roman" panose="02020603050405020304" charset="0"/>
                <a:sym typeface="+mn-ea"/>
              </a:rPr>
              <a:t>2</a:t>
            </a:r>
            <a:r>
              <a:rPr lang="vi-VN" altLang="en-US" sz="4000" dirty="0">
                <a:solidFill>
                  <a:schemeClr val="accent4">
                    <a:lumMod val="10000"/>
                  </a:schemeClr>
                </a:solidFill>
                <a:latin typeface="Times New Roman" panose="02020603050405020304" charset="0"/>
                <a:cs typeface="Times New Roman" panose="02020603050405020304" charset="0"/>
                <a:sym typeface="+mn-ea"/>
              </a:rPr>
              <a:t> phút) Em hãy</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đưa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dự</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đoán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i="1" dirty="0">
                <a:solidFill>
                  <a:schemeClr val="accent4">
                    <a:lumMod val="10000"/>
                  </a:schemeClr>
                </a:solidFill>
                <a:latin typeface="Times New Roman" panose="02020603050405020304" charset="0"/>
                <a:cs typeface="Times New Roman" panose="02020603050405020304" charset="0"/>
                <a:sym typeface="+mn-ea"/>
              </a:rPr>
              <a:t>Theo </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nhóm </a:t>
            </a:r>
            <a:r>
              <a:rPr lang="en-US" sz="4000" i="1" dirty="0" err="1">
                <a:solidFill>
                  <a:schemeClr val="accent4">
                    <a:lumMod val="10000"/>
                  </a:schemeClr>
                </a:solidFill>
                <a:latin typeface="Times New Roman" panose="02020603050405020304" charset="0"/>
                <a:cs typeface="Times New Roman" panose="02020603050405020304" charset="0"/>
                <a:sym typeface="+mn-ea"/>
              </a:rPr>
              <a:t>em</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 trong các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đồng</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nhôm</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và</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nhựa</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thì</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vật</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nào</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dẫn</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điện</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vật</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nào</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không</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 dẫn điện</a:t>
            </a:r>
            <a:r>
              <a:rPr lang="en-US" sz="4000" i="1" dirty="0">
                <a:solidFill>
                  <a:schemeClr val="accent4">
                    <a:lumMod val="10000"/>
                  </a:schemeClr>
                </a:solidFill>
                <a:latin typeface="Times New Roman" panose="02020603050405020304" charset="0"/>
                <a:cs typeface="Times New Roman" panose="02020603050405020304" charset="0"/>
                <a:sym typeface="+mn-ea"/>
              </a:rPr>
              <a:t>?</a:t>
            </a:r>
            <a:endParaRPr lang="en-US" sz="4000" i="1" dirty="0">
              <a:solidFill>
                <a:schemeClr val="accent4">
                  <a:lumMod val="10000"/>
                </a:schemeClr>
              </a:solidFill>
              <a:latin typeface="Times New Roman" panose="02020603050405020304" charset="0"/>
              <a:cs typeface="Times New Roman" panose="02020603050405020304" charset="0"/>
              <a:sym typeface="+mn-ea"/>
            </a:endParaRPr>
          </a:p>
          <a:p>
            <a:pPr indent="0" algn="l" defTabSz="914400">
              <a:lnSpc>
                <a:spcPct val="100000"/>
              </a:lnSpc>
              <a:spcBef>
                <a:spcPts val="0"/>
              </a:spcBef>
              <a:spcAft>
                <a:spcPts val="0"/>
              </a:spcAft>
              <a:buFont typeface="Wingdings" panose="05000000000000000000" pitchFamily="2" charset="2"/>
              <a:buNone/>
              <a:defRPr/>
            </a:pPr>
            <a:r>
              <a:rPr lang="vi-VN" altLang="en-US" sz="4000" dirty="0">
                <a:solidFill>
                  <a:schemeClr val="accent4">
                    <a:lumMod val="10000"/>
                  </a:schemeClr>
                </a:solidFill>
                <a:latin typeface="Times New Roman" panose="02020603050405020304" charset="0"/>
                <a:cs typeface="Times New Roman" panose="02020603050405020304" charset="0"/>
                <a:sym typeface="+mn-ea"/>
              </a:rPr>
              <a:t>Hoạt động 2</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vi-VN" altLang="en-US" sz="4000" dirty="0">
                <a:solidFill>
                  <a:schemeClr val="accent4">
                    <a:lumMod val="10000"/>
                  </a:schemeClr>
                </a:solidFill>
                <a:latin typeface="Times New Roman" panose="02020603050405020304" charset="0"/>
                <a:cs typeface="Times New Roman" panose="02020603050405020304" charset="0"/>
                <a:sym typeface="+mn-ea"/>
              </a:rPr>
              <a:t>(</a:t>
            </a:r>
            <a:r>
              <a:rPr lang="en-US" altLang="vi-VN" sz="4000" dirty="0">
                <a:solidFill>
                  <a:schemeClr val="accent4">
                    <a:lumMod val="10000"/>
                  </a:schemeClr>
                </a:solidFill>
                <a:latin typeface="Times New Roman" panose="02020603050405020304" charset="0"/>
                <a:cs typeface="Times New Roman" panose="02020603050405020304" charset="0"/>
                <a:sym typeface="+mn-ea"/>
              </a:rPr>
              <a:t>5</a:t>
            </a:r>
            <a:r>
              <a:rPr lang="vi-VN" altLang="en-US" sz="4000" dirty="0">
                <a:solidFill>
                  <a:schemeClr val="accent4">
                    <a:lumMod val="10000"/>
                  </a:schemeClr>
                </a:solidFill>
                <a:latin typeface="Times New Roman" panose="02020603050405020304" charset="0"/>
                <a:cs typeface="Times New Roman" panose="02020603050405020304" charset="0"/>
                <a:sym typeface="+mn-ea"/>
              </a:rPr>
              <a:t> phút) </a:t>
            </a:r>
            <a:r>
              <a:rPr lang="en-US" sz="4000" dirty="0">
                <a:solidFill>
                  <a:schemeClr val="accent4">
                    <a:lumMod val="10000"/>
                  </a:schemeClr>
                </a:solidFill>
                <a:latin typeface="Times New Roman" panose="02020603050405020304" charset="0"/>
                <a:cs typeface="Times New Roman" panose="02020603050405020304" charset="0"/>
                <a:sym typeface="+mn-ea"/>
              </a:rPr>
              <a:t>Tiến </a:t>
            </a:r>
            <a:r>
              <a:rPr lang="en-US" sz="4000" dirty="0" err="1">
                <a:solidFill>
                  <a:schemeClr val="accent4">
                    <a:lumMod val="10000"/>
                  </a:schemeClr>
                </a:solidFill>
                <a:latin typeface="Times New Roman" panose="02020603050405020304" charset="0"/>
                <a:cs typeface="Times New Roman" panose="02020603050405020304" charset="0"/>
                <a:sym typeface="+mn-ea"/>
              </a:rPr>
              <a:t>hành</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thí</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nghiệm</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và</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hoàn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thành</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phiếu</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học</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tập</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rút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kết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luận</a:t>
            </a:r>
            <a:r>
              <a:rPr lang="en-US" sz="4000" dirty="0">
                <a:solidFill>
                  <a:schemeClr val="accent4">
                    <a:lumMod val="10000"/>
                  </a:schemeClr>
                </a:solidFill>
                <a:latin typeface="Times New Roman" panose="02020603050405020304" charset="0"/>
                <a:cs typeface="Times New Roman" panose="02020603050405020304" charset="0"/>
                <a:sym typeface="+mn-ea"/>
              </a:rPr>
              <a:t>.</a:t>
            </a:r>
            <a:endParaRPr lang="en-US" sz="4000" dirty="0">
              <a:solidFill>
                <a:schemeClr val="accent4">
                  <a:lumMod val="10000"/>
                </a:schemeClr>
              </a:solidFill>
              <a:latin typeface="Times New Roman" panose="02020603050405020304" charset="0"/>
              <a:cs typeface="Times New Roman" panose="02020603050405020304" charset="0"/>
              <a:sym typeface="+mn-ea"/>
            </a:endParaRPr>
          </a:p>
          <a:p>
            <a:pPr indent="0" algn="just" defTabSz="914400">
              <a:lnSpc>
                <a:spcPct val="100000"/>
              </a:lnSpc>
              <a:spcBef>
                <a:spcPts val="0"/>
              </a:spcBef>
              <a:spcAft>
                <a:spcPts val="0"/>
              </a:spcAft>
              <a:buFont typeface="Wingdings" panose="05000000000000000000" pitchFamily="2" charset="2"/>
              <a:buNone/>
              <a:defRPr/>
            </a:pPr>
            <a:r>
              <a:rPr lang="en-US" sz="4000" dirty="0" err="1">
                <a:solidFill>
                  <a:schemeClr val="accent4">
                    <a:lumMod val="10000"/>
                  </a:schemeClr>
                </a:solidFill>
                <a:latin typeface="Times New Roman" panose="02020603050405020304" charset="0"/>
                <a:cs typeface="Times New Roman" panose="02020603050405020304" charset="0"/>
                <a:sym typeface="+mn-ea"/>
              </a:rPr>
              <a:t>Hết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thời</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gian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nhóm</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vi-VN" altLang="en-US" sz="4000" dirty="0" err="1">
                <a:solidFill>
                  <a:schemeClr val="accent4">
                    <a:lumMod val="10000"/>
                  </a:schemeClr>
                </a:solidFill>
                <a:latin typeface="Times New Roman" panose="02020603050405020304" charset="0"/>
                <a:cs typeface="Times New Roman" panose="02020603050405020304" charset="0"/>
                <a:sym typeface="+mn-ea"/>
              </a:rPr>
              <a:t>cử một bạn lên trình bày.</a:t>
            </a:r>
            <a:r>
              <a:rPr lang="vi-VN" altLang="en-US" sz="4000">
                <a:solidFill>
                  <a:schemeClr val="accent4">
                    <a:lumMod val="10000"/>
                  </a:schemeClr>
                </a:solidFill>
                <a:latin typeface="Times New Roman" panose="02020603050405020304" charset="0"/>
                <a:cs typeface="Times New Roman" panose="02020603050405020304" charset="0"/>
              </a:rPr>
              <a:t> </a:t>
            </a:r>
            <a:endParaRPr lang="vi-VN" altLang="en-US" sz="4000">
              <a:solidFill>
                <a:schemeClr val="accent4">
                  <a:lumMod val="10000"/>
                </a:schemeClr>
              </a:solidFill>
              <a:latin typeface="Times New Roman" panose="02020603050405020304" charset="0"/>
              <a:cs typeface="Times New Roman" panose="02020603050405020304" charset="0"/>
            </a:endParaRPr>
          </a:p>
          <a:p>
            <a:endParaRPr lang="vi-VN" altLang="en-US" sz="4000">
              <a:solidFill>
                <a:schemeClr val="accent4">
                  <a:lumMod val="10000"/>
                </a:schemeClr>
              </a:solidFill>
              <a:latin typeface="Times New Roman" panose="02020603050405020304" charset="0"/>
              <a:cs typeface="Times New Roman" panose="02020603050405020304" charset="0"/>
            </a:endParaRPr>
          </a:p>
        </p:txBody>
      </p:sp>
      <p:sp>
        <p:nvSpPr>
          <p:cNvPr id="50" name="Freeform 3"/>
          <p:cNvSpPr/>
          <p:nvPr/>
        </p:nvSpPr>
        <p:spPr>
          <a:xfrm>
            <a:off x="4876800" y="1562100"/>
            <a:ext cx="1891030" cy="178562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CF40"/>
            </a:gs>
            <a:gs pos="100000">
              <a:srgbClr val="846C21"/>
            </a:gs>
          </a:gsLst>
          <a:lin ang="5400000" scaled="0"/>
        </a:gradFill>
        <a:effectLst/>
      </p:bgPr>
    </p:bg>
    <p:spTree>
      <p:nvGrpSpPr>
        <p:cNvPr id="1" name="Shape 876"/>
        <p:cNvGrpSpPr/>
        <p:nvPr/>
      </p:nvGrpSpPr>
      <p:grpSpPr>
        <a:xfrm>
          <a:off x="0" y="0"/>
          <a:ext cx="0" cy="0"/>
          <a:chOff x="0" y="0"/>
          <a:chExt cx="0" cy="0"/>
        </a:xfrm>
      </p:grpSpPr>
      <p:sp>
        <p:nvSpPr>
          <p:cNvPr id="2" name="Rectangles 1"/>
          <p:cNvSpPr/>
          <p:nvPr/>
        </p:nvSpPr>
        <p:spPr>
          <a:xfrm>
            <a:off x="1905000" y="1485900"/>
            <a:ext cx="14859000" cy="8561705"/>
          </a:xfrm>
          <a:prstGeom prst="rect">
            <a:avLst/>
          </a:prstGeom>
          <a:solidFill>
            <a:schemeClr val="tx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grpSp>
        <p:nvGrpSpPr>
          <p:cNvPr id="898" name="Google Shape;898;p44"/>
          <p:cNvGrpSpPr/>
          <p:nvPr/>
        </p:nvGrpSpPr>
        <p:grpSpPr>
          <a:xfrm>
            <a:off x="1546184" y="9081654"/>
            <a:ext cx="783000" cy="783000"/>
            <a:chOff x="1761025" y="4221850"/>
            <a:chExt cx="391500" cy="391500"/>
          </a:xfrm>
        </p:grpSpPr>
        <p:sp>
          <p:nvSpPr>
            <p:cNvPr id="899" name="Google Shape;899;p44"/>
            <p:cNvSpPr/>
            <p:nvPr/>
          </p:nvSpPr>
          <p:spPr>
            <a:xfrm>
              <a:off x="1761025" y="4221850"/>
              <a:ext cx="391500" cy="391500"/>
            </a:xfrm>
            <a:prstGeom prst="ellipse">
              <a:avLst/>
            </a:prstGeom>
            <a:noFill/>
            <a:ln w="2857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sp>
          <p:nvSpPr>
            <p:cNvPr id="900" name="Google Shape;900;p44"/>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2"/>
              </a:solidFill>
              <a:prstDash val="solid"/>
              <a:round/>
              <a:headEnd type="none" w="med" len="med"/>
              <a:tailEnd type="none" w="med" len="med"/>
            </a:ln>
          </p:spPr>
          <p:txBody>
            <a:bodyPr/>
            <a:lstStyle/>
            <a:p>
              <a:endParaRPr lang="en-US" sz="3600">
                <a:latin typeface="+mj-lt"/>
              </a:endParaRPr>
            </a:p>
          </p:txBody>
        </p:sp>
      </p:grpSp>
      <p:grpSp>
        <p:nvGrpSpPr>
          <p:cNvPr id="901" name="Google Shape;901;p44"/>
          <p:cNvGrpSpPr/>
          <p:nvPr/>
        </p:nvGrpSpPr>
        <p:grpSpPr>
          <a:xfrm rot="5400000">
            <a:off x="490802" y="9081654"/>
            <a:ext cx="783000" cy="783000"/>
            <a:chOff x="713225" y="4221850"/>
            <a:chExt cx="391500" cy="391500"/>
          </a:xfrm>
        </p:grpSpPr>
        <p:sp>
          <p:nvSpPr>
            <p:cNvPr id="902" name="Google Shape;902;p44"/>
            <p:cNvSpPr/>
            <p:nvPr/>
          </p:nvSpPr>
          <p:spPr>
            <a:xfrm>
              <a:off x="713225" y="4221850"/>
              <a:ext cx="391500" cy="391500"/>
            </a:xfrm>
            <a:prstGeom prst="ellipse">
              <a:avLst/>
            </a:prstGeom>
            <a:noFill/>
            <a:ln w="2857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grpSp>
          <p:nvGrpSpPr>
            <p:cNvPr id="903" name="Google Shape;903;p44"/>
            <p:cNvGrpSpPr/>
            <p:nvPr/>
          </p:nvGrpSpPr>
          <p:grpSpPr>
            <a:xfrm>
              <a:off x="790513" y="4323763"/>
              <a:ext cx="236923" cy="236923"/>
              <a:chOff x="1113470" y="1110867"/>
              <a:chExt cx="320860" cy="320860"/>
            </a:xfrm>
          </p:grpSpPr>
          <p:sp>
            <p:nvSpPr>
              <p:cNvPr id="904" name="Google Shape;904;p44"/>
              <p:cNvSpPr/>
              <p:nvPr/>
            </p:nvSpPr>
            <p:spPr>
              <a:xfrm rot="-8100000">
                <a:off x="1161969" y="1156346"/>
                <a:ext cx="223862" cy="229903"/>
              </a:xfrm>
              <a:custGeom>
                <a:avLst/>
                <a:gdLst/>
                <a:ahLst/>
                <a:cxnLst/>
                <a:rect l="l" t="t" r="r" b="b"/>
                <a:pathLst>
                  <a:path w="12859" h="13206" extrusionOk="0">
                    <a:moveTo>
                      <a:pt x="0" y="13206"/>
                    </a:moveTo>
                    <a:lnTo>
                      <a:pt x="12859" y="13206"/>
                    </a:lnTo>
                    <a:lnTo>
                      <a:pt x="12859" y="0"/>
                    </a:lnTo>
                  </a:path>
                </a:pathLst>
              </a:custGeom>
              <a:noFill/>
              <a:ln w="28575" cap="flat" cmpd="sng">
                <a:solidFill>
                  <a:schemeClr val="accent4"/>
                </a:solidFill>
                <a:prstDash val="solid"/>
                <a:round/>
                <a:headEnd type="none" w="med" len="med"/>
                <a:tailEnd type="none" w="med" len="med"/>
              </a:ln>
            </p:spPr>
            <p:txBody>
              <a:bodyPr/>
              <a:lstStyle/>
              <a:p>
                <a:endParaRPr lang="en-US" sz="3600">
                  <a:latin typeface="+mj-lt"/>
                </a:endParaRPr>
              </a:p>
            </p:txBody>
          </p:sp>
          <p:cxnSp>
            <p:nvCxnSpPr>
              <p:cNvPr id="905" name="Google Shape;905;p44"/>
              <p:cNvCxnSpPr/>
              <p:nvPr/>
            </p:nvCxnSpPr>
            <p:spPr>
              <a:xfrm>
                <a:off x="1273900" y="1113250"/>
                <a:ext cx="0" cy="268500"/>
              </a:xfrm>
              <a:prstGeom prst="straightConnector1">
                <a:avLst/>
              </a:prstGeom>
              <a:noFill/>
              <a:ln w="28575" cap="flat" cmpd="sng">
                <a:solidFill>
                  <a:schemeClr val="accent4"/>
                </a:solidFill>
                <a:prstDash val="solid"/>
                <a:round/>
                <a:headEnd type="none" w="med" len="med"/>
                <a:tailEnd type="none" w="med" len="med"/>
              </a:ln>
            </p:spPr>
          </p:cxnSp>
        </p:grpSp>
      </p:grpSp>
      <p:grpSp>
        <p:nvGrpSpPr>
          <p:cNvPr id="17" name="Google Shape;711;p38"/>
          <p:cNvGrpSpPr/>
          <p:nvPr/>
        </p:nvGrpSpPr>
        <p:grpSpPr>
          <a:xfrm>
            <a:off x="596129" y="409151"/>
            <a:ext cx="914717" cy="914717"/>
            <a:chOff x="1761025" y="4221850"/>
            <a:chExt cx="391500" cy="391500"/>
          </a:xfrm>
          <a:solidFill>
            <a:schemeClr val="accent2">
              <a:lumMod val="75000"/>
            </a:schemeClr>
          </a:solidFill>
        </p:grpSpPr>
        <p:sp>
          <p:nvSpPr>
            <p:cNvPr id="18" name="Google Shape;712;p38"/>
            <p:cNvSpPr/>
            <p:nvPr/>
          </p:nvSpPr>
          <p:spPr>
            <a:xfrm>
              <a:off x="1761025" y="4221850"/>
              <a:ext cx="391500" cy="391500"/>
            </a:xfrm>
            <a:prstGeom prst="ellipse">
              <a:avLst/>
            </a:prstGeom>
            <a:grpFill/>
            <a:ln w="2857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sp>
          <p:nvSpPr>
            <p:cNvPr id="19" name="Google Shape;713;p38"/>
            <p:cNvSpPr/>
            <p:nvPr/>
          </p:nvSpPr>
          <p:spPr>
            <a:xfrm>
              <a:off x="1917275" y="4302312"/>
              <a:ext cx="79000" cy="230575"/>
            </a:xfrm>
            <a:custGeom>
              <a:avLst/>
              <a:gdLst/>
              <a:ahLst/>
              <a:cxnLst/>
              <a:rect l="l" t="t" r="r" b="b"/>
              <a:pathLst>
                <a:path w="3160" h="9223" extrusionOk="0">
                  <a:moveTo>
                    <a:pt x="2725" y="0"/>
                  </a:moveTo>
                  <a:lnTo>
                    <a:pt x="0" y="4720"/>
                  </a:lnTo>
                  <a:lnTo>
                    <a:pt x="3160" y="4720"/>
                  </a:lnTo>
                  <a:lnTo>
                    <a:pt x="560" y="9223"/>
                  </a:lnTo>
                </a:path>
              </a:pathLst>
            </a:custGeom>
            <a:grpFill/>
            <a:ln w="28575" cap="flat" cmpd="sng">
              <a:solidFill>
                <a:schemeClr val="dk1"/>
              </a:solidFill>
              <a:prstDash val="solid"/>
              <a:round/>
              <a:headEnd type="none" w="med" len="med"/>
              <a:tailEnd type="none" w="med" len="med"/>
            </a:ln>
          </p:spPr>
          <p:txBody>
            <a:bodyPr/>
            <a:lstStyle/>
            <a:p>
              <a:endParaRPr lang="en-US" sz="3600">
                <a:latin typeface="+mj-lt"/>
              </a:endParaRPr>
            </a:p>
          </p:txBody>
        </p:sp>
      </p:grpSp>
      <p:sp>
        <p:nvSpPr>
          <p:cNvPr id="20" name="Google Shape;743;p39"/>
          <p:cNvSpPr/>
          <p:nvPr/>
        </p:nvSpPr>
        <p:spPr>
          <a:xfrm rot="10800000">
            <a:off x="596118" y="409149"/>
            <a:ext cx="4814081" cy="914717"/>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dirty="0">
              <a:solidFill>
                <a:srgbClr val="000000"/>
              </a:solidFill>
              <a:latin typeface="+mj-lt"/>
              <a:cs typeface="Arial" panose="020B0604020202020204"/>
              <a:sym typeface="Arial" panose="020B0604020202020204"/>
            </a:endParaRPr>
          </a:p>
        </p:txBody>
      </p:sp>
      <p:sp>
        <p:nvSpPr>
          <p:cNvPr id="21" name="Google Shape;692;p38"/>
          <p:cNvSpPr txBox="1">
            <a:spLocks noGrp="1"/>
          </p:cNvSpPr>
          <p:nvPr>
            <p:ph type="title"/>
          </p:nvPr>
        </p:nvSpPr>
        <p:spPr>
          <a:xfrm>
            <a:off x="1546225" y="564515"/>
            <a:ext cx="3863975" cy="706120"/>
          </a:xfrm>
          <a:prstGeom prst="rect">
            <a:avLst/>
          </a:prstGeom>
        </p:spPr>
        <p:txBody>
          <a:bodyPr spcFirstLastPara="1" wrap="square" lIns="0" tIns="0" rIns="0" bIns="0" anchor="ctr" anchorCtr="0">
            <a:noAutofit/>
          </a:bodyPr>
          <a:lstStyle/>
          <a:p>
            <a:pPr algn="l"/>
            <a:r>
              <a:rPr lang="vi-VN" altLang="en-US" b="1" dirty="0">
                <a:solidFill>
                  <a:schemeClr val="accent4">
                    <a:lumMod val="10000"/>
                  </a:schemeClr>
                </a:solidFill>
                <a:latin typeface="Times New Roman" panose="02020603050405020304" charset="0"/>
                <a:cs typeface="Times New Roman" panose="02020603050405020304" charset="0"/>
              </a:rPr>
              <a:t>Cách tiến hành</a:t>
            </a:r>
            <a:r>
              <a:rPr lang="en-US" b="1" dirty="0">
                <a:solidFill>
                  <a:schemeClr val="accent4">
                    <a:lumMod val="10000"/>
                  </a:schemeClr>
                </a:solidFill>
                <a:latin typeface="Times New Roman" panose="02020603050405020304" charset="0"/>
                <a:cs typeface="Times New Roman" panose="02020603050405020304" charset="0"/>
              </a:rPr>
              <a:t> </a:t>
            </a:r>
            <a:endParaRPr lang="en-US" b="1" dirty="0">
              <a:solidFill>
                <a:schemeClr val="accent4">
                  <a:lumMod val="10000"/>
                </a:schemeClr>
              </a:solidFill>
              <a:latin typeface="Times New Roman" panose="02020603050405020304" charset="0"/>
              <a:cs typeface="Times New Roman" panose="02020603050405020304" charset="0"/>
            </a:endParaRPr>
          </a:p>
        </p:txBody>
      </p:sp>
      <p:sp>
        <p:nvSpPr>
          <p:cNvPr id="31" name="Freeform: Shape 30"/>
          <p:cNvSpPr/>
          <p:nvPr/>
        </p:nvSpPr>
        <p:spPr>
          <a:xfrm>
            <a:off x="3782648" y="8315571"/>
            <a:ext cx="2829170" cy="1484922"/>
          </a:xfrm>
          <a:custGeom>
            <a:avLst/>
            <a:gdLst>
              <a:gd name="connsiteX0" fmla="*/ 0 w 1414585"/>
              <a:gd name="connsiteY0" fmla="*/ 336061 h 742461"/>
              <a:gd name="connsiteX1" fmla="*/ 0 w 1414585"/>
              <a:gd name="connsiteY1" fmla="*/ 336061 h 742461"/>
              <a:gd name="connsiteX2" fmla="*/ 328246 w 1414585"/>
              <a:gd name="connsiteY2" fmla="*/ 211015 h 742461"/>
              <a:gd name="connsiteX3" fmla="*/ 523631 w 1414585"/>
              <a:gd name="connsiteY3" fmla="*/ 156307 h 742461"/>
              <a:gd name="connsiteX4" fmla="*/ 601785 w 1414585"/>
              <a:gd name="connsiteY4" fmla="*/ 140677 h 742461"/>
              <a:gd name="connsiteX5" fmla="*/ 656492 w 1414585"/>
              <a:gd name="connsiteY5" fmla="*/ 101600 h 742461"/>
              <a:gd name="connsiteX6" fmla="*/ 726831 w 1414585"/>
              <a:gd name="connsiteY6" fmla="*/ 62523 h 742461"/>
              <a:gd name="connsiteX7" fmla="*/ 765908 w 1414585"/>
              <a:gd name="connsiteY7" fmla="*/ 31261 h 742461"/>
              <a:gd name="connsiteX8" fmla="*/ 804985 w 1414585"/>
              <a:gd name="connsiteY8" fmla="*/ 0 h 742461"/>
              <a:gd name="connsiteX9" fmla="*/ 953477 w 1414585"/>
              <a:gd name="connsiteY9" fmla="*/ 15630 h 742461"/>
              <a:gd name="connsiteX10" fmla="*/ 984739 w 1414585"/>
              <a:gd name="connsiteY10" fmla="*/ 62523 h 742461"/>
              <a:gd name="connsiteX11" fmla="*/ 1000369 w 1414585"/>
              <a:gd name="connsiteY11" fmla="*/ 85969 h 742461"/>
              <a:gd name="connsiteX12" fmla="*/ 1008185 w 1414585"/>
              <a:gd name="connsiteY12" fmla="*/ 117230 h 742461"/>
              <a:gd name="connsiteX13" fmla="*/ 1078523 w 1414585"/>
              <a:gd name="connsiteY13" fmla="*/ 117230 h 742461"/>
              <a:gd name="connsiteX14" fmla="*/ 1289539 w 1414585"/>
              <a:gd name="connsiteY14" fmla="*/ 85969 h 742461"/>
              <a:gd name="connsiteX15" fmla="*/ 1320800 w 1414585"/>
              <a:gd name="connsiteY15" fmla="*/ 54707 h 742461"/>
              <a:gd name="connsiteX16" fmla="*/ 1398954 w 1414585"/>
              <a:gd name="connsiteY16" fmla="*/ 62523 h 742461"/>
              <a:gd name="connsiteX17" fmla="*/ 1406769 w 1414585"/>
              <a:gd name="connsiteY17" fmla="*/ 132861 h 742461"/>
              <a:gd name="connsiteX18" fmla="*/ 1414585 w 1414585"/>
              <a:gd name="connsiteY18" fmla="*/ 226646 h 742461"/>
              <a:gd name="connsiteX19" fmla="*/ 1398954 w 1414585"/>
              <a:gd name="connsiteY19" fmla="*/ 281353 h 742461"/>
              <a:gd name="connsiteX20" fmla="*/ 1359877 w 1414585"/>
              <a:gd name="connsiteY20" fmla="*/ 336061 h 742461"/>
              <a:gd name="connsiteX21" fmla="*/ 1305169 w 1414585"/>
              <a:gd name="connsiteY21" fmla="*/ 390769 h 742461"/>
              <a:gd name="connsiteX22" fmla="*/ 1109785 w 1414585"/>
              <a:gd name="connsiteY22" fmla="*/ 492369 h 742461"/>
              <a:gd name="connsiteX23" fmla="*/ 1008185 w 1414585"/>
              <a:gd name="connsiteY23" fmla="*/ 515815 h 742461"/>
              <a:gd name="connsiteX24" fmla="*/ 711200 w 1414585"/>
              <a:gd name="connsiteY24" fmla="*/ 640861 h 742461"/>
              <a:gd name="connsiteX25" fmla="*/ 656492 w 1414585"/>
              <a:gd name="connsiteY25" fmla="*/ 703384 h 742461"/>
              <a:gd name="connsiteX26" fmla="*/ 601785 w 1414585"/>
              <a:gd name="connsiteY26" fmla="*/ 726830 h 742461"/>
              <a:gd name="connsiteX27" fmla="*/ 562708 w 1414585"/>
              <a:gd name="connsiteY27" fmla="*/ 742461 h 742461"/>
              <a:gd name="connsiteX28" fmla="*/ 195385 w 1414585"/>
              <a:gd name="connsiteY28" fmla="*/ 679938 h 742461"/>
              <a:gd name="connsiteX29" fmla="*/ 164123 w 1414585"/>
              <a:gd name="connsiteY29" fmla="*/ 664307 h 742461"/>
              <a:gd name="connsiteX30" fmla="*/ 117231 w 1414585"/>
              <a:gd name="connsiteY30" fmla="*/ 547077 h 742461"/>
              <a:gd name="connsiteX31" fmla="*/ 101600 w 1414585"/>
              <a:gd name="connsiteY31" fmla="*/ 500184 h 742461"/>
              <a:gd name="connsiteX32" fmla="*/ 85969 w 1414585"/>
              <a:gd name="connsiteY32" fmla="*/ 445477 h 742461"/>
              <a:gd name="connsiteX33" fmla="*/ 62523 w 1414585"/>
              <a:gd name="connsiteY33" fmla="*/ 398584 h 742461"/>
              <a:gd name="connsiteX34" fmla="*/ 54708 w 1414585"/>
              <a:gd name="connsiteY34" fmla="*/ 367323 h 742461"/>
              <a:gd name="connsiteX35" fmla="*/ 39077 w 1414585"/>
              <a:gd name="connsiteY35" fmla="*/ 320430 h 742461"/>
              <a:gd name="connsiteX36" fmla="*/ 39077 w 1414585"/>
              <a:gd name="connsiteY36" fmla="*/ 296984 h 742461"/>
              <a:gd name="connsiteX37" fmla="*/ 0 w 1414585"/>
              <a:gd name="connsiteY37" fmla="*/ 336061 h 74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14585" h="742461">
                <a:moveTo>
                  <a:pt x="0" y="336061"/>
                </a:moveTo>
                <a:lnTo>
                  <a:pt x="0" y="336061"/>
                </a:lnTo>
                <a:cubicBezTo>
                  <a:pt x="109415" y="294379"/>
                  <a:pt x="217939" y="250277"/>
                  <a:pt x="328246" y="211015"/>
                </a:cubicBezTo>
                <a:cubicBezTo>
                  <a:pt x="362852" y="198698"/>
                  <a:pt x="471638" y="167861"/>
                  <a:pt x="523631" y="156307"/>
                </a:cubicBezTo>
                <a:cubicBezTo>
                  <a:pt x="549566" y="150544"/>
                  <a:pt x="575734" y="145887"/>
                  <a:pt x="601785" y="140677"/>
                </a:cubicBezTo>
                <a:cubicBezTo>
                  <a:pt x="620021" y="127651"/>
                  <a:pt x="637846" y="114031"/>
                  <a:pt x="656492" y="101600"/>
                </a:cubicBezTo>
                <a:cubicBezTo>
                  <a:pt x="685940" y="81968"/>
                  <a:pt x="697029" y="77423"/>
                  <a:pt x="726831" y="62523"/>
                </a:cubicBezTo>
                <a:cubicBezTo>
                  <a:pt x="759329" y="13778"/>
                  <a:pt x="722766" y="58225"/>
                  <a:pt x="765908" y="31261"/>
                </a:cubicBezTo>
                <a:cubicBezTo>
                  <a:pt x="780053" y="22420"/>
                  <a:pt x="791959" y="10420"/>
                  <a:pt x="804985" y="0"/>
                </a:cubicBezTo>
                <a:cubicBezTo>
                  <a:pt x="854482" y="5210"/>
                  <a:pt x="906469" y="-721"/>
                  <a:pt x="953477" y="15630"/>
                </a:cubicBezTo>
                <a:cubicBezTo>
                  <a:pt x="971220" y="21802"/>
                  <a:pt x="974318" y="46892"/>
                  <a:pt x="984739" y="62523"/>
                </a:cubicBezTo>
                <a:lnTo>
                  <a:pt x="1000369" y="85969"/>
                </a:lnTo>
                <a:cubicBezTo>
                  <a:pt x="1002974" y="96389"/>
                  <a:pt x="1001475" y="108843"/>
                  <a:pt x="1008185" y="117230"/>
                </a:cubicBezTo>
                <a:cubicBezTo>
                  <a:pt x="1021767" y="134207"/>
                  <a:pt x="1071395" y="118418"/>
                  <a:pt x="1078523" y="117230"/>
                </a:cubicBezTo>
                <a:cubicBezTo>
                  <a:pt x="1152065" y="43688"/>
                  <a:pt x="1057823" y="127347"/>
                  <a:pt x="1289539" y="85969"/>
                </a:cubicBezTo>
                <a:cubicBezTo>
                  <a:pt x="1304046" y="83378"/>
                  <a:pt x="1310380" y="65128"/>
                  <a:pt x="1320800" y="54707"/>
                </a:cubicBezTo>
                <a:cubicBezTo>
                  <a:pt x="1346851" y="57312"/>
                  <a:pt x="1379581" y="44912"/>
                  <a:pt x="1398954" y="62523"/>
                </a:cubicBezTo>
                <a:cubicBezTo>
                  <a:pt x="1416409" y="78392"/>
                  <a:pt x="1404532" y="109377"/>
                  <a:pt x="1406769" y="132861"/>
                </a:cubicBezTo>
                <a:cubicBezTo>
                  <a:pt x="1409743" y="164090"/>
                  <a:pt x="1411980" y="195384"/>
                  <a:pt x="1414585" y="226646"/>
                </a:cubicBezTo>
                <a:cubicBezTo>
                  <a:pt x="1409375" y="244882"/>
                  <a:pt x="1407436" y="264390"/>
                  <a:pt x="1398954" y="281353"/>
                </a:cubicBezTo>
                <a:cubicBezTo>
                  <a:pt x="1388932" y="301397"/>
                  <a:pt x="1374461" y="319046"/>
                  <a:pt x="1359877" y="336061"/>
                </a:cubicBezTo>
                <a:cubicBezTo>
                  <a:pt x="1343093" y="355642"/>
                  <a:pt x="1325526" y="374936"/>
                  <a:pt x="1305169" y="390769"/>
                </a:cubicBezTo>
                <a:cubicBezTo>
                  <a:pt x="1249525" y="434048"/>
                  <a:pt x="1175888" y="470335"/>
                  <a:pt x="1109785" y="492369"/>
                </a:cubicBezTo>
                <a:cubicBezTo>
                  <a:pt x="1076812" y="503360"/>
                  <a:pt x="1041158" y="504824"/>
                  <a:pt x="1008185" y="515815"/>
                </a:cubicBezTo>
                <a:cubicBezTo>
                  <a:pt x="808543" y="582362"/>
                  <a:pt x="834883" y="572148"/>
                  <a:pt x="711200" y="640861"/>
                </a:cubicBezTo>
                <a:cubicBezTo>
                  <a:pt x="692964" y="661702"/>
                  <a:pt x="676074" y="683802"/>
                  <a:pt x="656492" y="703384"/>
                </a:cubicBezTo>
                <a:cubicBezTo>
                  <a:pt x="635886" y="723990"/>
                  <a:pt x="628691" y="717861"/>
                  <a:pt x="601785" y="726830"/>
                </a:cubicBezTo>
                <a:cubicBezTo>
                  <a:pt x="588476" y="731266"/>
                  <a:pt x="575734" y="737251"/>
                  <a:pt x="562708" y="742461"/>
                </a:cubicBezTo>
                <a:cubicBezTo>
                  <a:pt x="390909" y="720294"/>
                  <a:pt x="339757" y="723250"/>
                  <a:pt x="195385" y="679938"/>
                </a:cubicBezTo>
                <a:cubicBezTo>
                  <a:pt x="184226" y="676590"/>
                  <a:pt x="174544" y="669517"/>
                  <a:pt x="164123" y="664307"/>
                </a:cubicBezTo>
                <a:cubicBezTo>
                  <a:pt x="128190" y="556512"/>
                  <a:pt x="174163" y="689408"/>
                  <a:pt x="117231" y="547077"/>
                </a:cubicBezTo>
                <a:cubicBezTo>
                  <a:pt x="111112" y="531779"/>
                  <a:pt x="106446" y="515932"/>
                  <a:pt x="101600" y="500184"/>
                </a:cubicBezTo>
                <a:cubicBezTo>
                  <a:pt x="96022" y="482057"/>
                  <a:pt x="92777" y="463178"/>
                  <a:pt x="85969" y="445477"/>
                </a:cubicBezTo>
                <a:cubicBezTo>
                  <a:pt x="79696" y="429166"/>
                  <a:pt x="70338" y="414215"/>
                  <a:pt x="62523" y="398584"/>
                </a:cubicBezTo>
                <a:cubicBezTo>
                  <a:pt x="59918" y="388164"/>
                  <a:pt x="57794" y="377611"/>
                  <a:pt x="54708" y="367323"/>
                </a:cubicBezTo>
                <a:cubicBezTo>
                  <a:pt x="49974" y="351541"/>
                  <a:pt x="42651" y="336514"/>
                  <a:pt x="39077" y="320430"/>
                </a:cubicBezTo>
                <a:cubicBezTo>
                  <a:pt x="37382" y="312801"/>
                  <a:pt x="39077" y="304799"/>
                  <a:pt x="39077" y="296984"/>
                </a:cubicBezTo>
                <a:lnTo>
                  <a:pt x="0" y="3360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endParaRPr lang="en-US" sz="2800" kern="0">
              <a:solidFill>
                <a:srgbClr val="1A56B8"/>
              </a:solidFill>
              <a:latin typeface="+mj-lt"/>
              <a:sym typeface="Arial" panose="020B0604020202020204"/>
            </a:endParaRPr>
          </a:p>
        </p:txBody>
      </p:sp>
      <p:sp>
        <p:nvSpPr>
          <p:cNvPr id="915" name="Google Shape;692;p38"/>
          <p:cNvSpPr txBox="1"/>
          <p:nvPr/>
        </p:nvSpPr>
        <p:spPr>
          <a:xfrm>
            <a:off x="3657747" y="1596534"/>
            <a:ext cx="9461345" cy="783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buClr>
                <a:srgbClr val="FFFFFF"/>
              </a:buClr>
              <a:defRPr/>
            </a:pPr>
            <a:r>
              <a:rPr lang="vi-VN" sz="3600" b="0" dirty="0">
                <a:latin typeface="Times New Roman" panose="02020603050405020304" charset="0"/>
                <a:cs typeface="Times New Roman" panose="02020603050405020304" charset="0"/>
              </a:rPr>
              <a:t> Bố trí thí nghiệm như Hình 21.1</a:t>
            </a:r>
            <a:endParaRPr lang="en-US" sz="3600" kern="0" dirty="0">
              <a:latin typeface="Times New Roman" panose="02020603050405020304" charset="0"/>
              <a:cs typeface="Times New Roman" panose="02020603050405020304" charset="0"/>
              <a:sym typeface="Arial" panose="020B0604020202020204"/>
            </a:endParaRPr>
          </a:p>
        </p:txBody>
      </p:sp>
      <p:sp>
        <p:nvSpPr>
          <p:cNvPr id="12" name="Google Shape;692;p38"/>
          <p:cNvSpPr txBox="1"/>
          <p:nvPr/>
        </p:nvSpPr>
        <p:spPr>
          <a:xfrm>
            <a:off x="3782503" y="2247982"/>
            <a:ext cx="8328485" cy="783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buClr>
                <a:srgbClr val="FFFFFF"/>
              </a:buClr>
              <a:defRPr/>
            </a:pPr>
            <a:r>
              <a:rPr lang="vi-VN" sz="3600" b="0" dirty="0">
                <a:latin typeface="Times New Roman" panose="02020603050405020304" charset="0"/>
                <a:cs typeface="Times New Roman" panose="02020603050405020304" charset="0"/>
              </a:rPr>
              <a:t>Đóng công tắc, quan sát hiện tượng.</a:t>
            </a:r>
            <a:endParaRPr lang="en-US" sz="3600" kern="0" dirty="0">
              <a:latin typeface="Times New Roman" panose="02020603050405020304" charset="0"/>
              <a:cs typeface="Times New Roman" panose="02020603050405020304" charset="0"/>
              <a:sym typeface="Arial" panose="020B0604020202020204"/>
            </a:endParaRPr>
          </a:p>
        </p:txBody>
      </p:sp>
      <p:sp>
        <p:nvSpPr>
          <p:cNvPr id="13" name="Google Shape;692;p38"/>
          <p:cNvSpPr txBox="1"/>
          <p:nvPr/>
        </p:nvSpPr>
        <p:spPr>
          <a:xfrm>
            <a:off x="3809870" y="3009782"/>
            <a:ext cx="12078140" cy="7830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buClr>
                <a:srgbClr val="FFFFFF"/>
              </a:buClr>
              <a:defRPr/>
            </a:pPr>
            <a:r>
              <a:rPr lang="vi-VN" sz="3600" b="0" dirty="0">
                <a:latin typeface="Times New Roman" panose="02020603050405020304" charset="0"/>
                <a:cs typeface="Times New Roman" panose="02020603050405020304" charset="0"/>
              </a:rPr>
              <a:t>Lần lượt thay lá đồng bằng lá nhôm và lá nhựa</a:t>
            </a:r>
            <a:endParaRPr lang="en-US" sz="3600" kern="0" dirty="0">
              <a:latin typeface="Times New Roman" panose="02020603050405020304" charset="0"/>
              <a:cs typeface="Times New Roman" panose="02020603050405020304" charset="0"/>
              <a:sym typeface="Arial" panose="020B0604020202020204"/>
            </a:endParaRPr>
          </a:p>
        </p:txBody>
      </p:sp>
      <p:pic>
        <p:nvPicPr>
          <p:cNvPr id="9" name="Picture 8"/>
          <p:cNvPicPr>
            <a:picLocks noChangeAspect="1"/>
          </p:cNvPicPr>
          <p:nvPr/>
        </p:nvPicPr>
        <p:blipFill>
          <a:blip r:embed="rId1"/>
          <a:stretch>
            <a:fillRect/>
          </a:stretch>
        </p:blipFill>
        <p:spPr>
          <a:xfrm>
            <a:off x="2972811" y="4218620"/>
            <a:ext cx="12342380" cy="57317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C748"/>
        </a:solidFill>
        <a:effectLst/>
      </p:bgPr>
    </p:bg>
    <p:spTree>
      <p:nvGrpSpPr>
        <p:cNvPr id="1" name=""/>
        <p:cNvGrpSpPr/>
        <p:nvPr/>
      </p:nvGrpSpPr>
      <p:grpSpPr>
        <a:xfrm>
          <a:off x="0" y="0"/>
          <a:ext cx="0" cy="0"/>
          <a:chOff x="0" y="0"/>
          <a:chExt cx="0" cy="0"/>
        </a:xfrm>
      </p:grpSpPr>
      <p:grpSp>
        <p:nvGrpSpPr>
          <p:cNvPr id="5" name="Group 5"/>
          <p:cNvGrpSpPr/>
          <p:nvPr/>
        </p:nvGrpSpPr>
        <p:grpSpPr>
          <a:xfrm rot="0">
            <a:off x="-273678" y="-225382"/>
            <a:ext cx="9685988" cy="10893384"/>
            <a:chOff x="0" y="0"/>
            <a:chExt cx="2551042" cy="2869039"/>
          </a:xfrm>
        </p:grpSpPr>
        <p:sp>
          <p:nvSpPr>
            <p:cNvPr id="6" name="Freeform 6"/>
            <p:cNvSpPr/>
            <p:nvPr/>
          </p:nvSpPr>
          <p:spPr>
            <a:xfrm>
              <a:off x="0" y="0"/>
              <a:ext cx="2551042" cy="2869039"/>
            </a:xfrm>
            <a:custGeom>
              <a:avLst/>
              <a:gdLst/>
              <a:ahLst/>
              <a:cxnLst/>
              <a:rect l="l" t="t" r="r" b="b"/>
              <a:pathLst>
                <a:path w="2551042" h="2869039">
                  <a:moveTo>
                    <a:pt x="19982" y="0"/>
                  </a:moveTo>
                  <a:lnTo>
                    <a:pt x="2531060" y="0"/>
                  </a:lnTo>
                  <a:cubicBezTo>
                    <a:pt x="2536360" y="0"/>
                    <a:pt x="2541442" y="2105"/>
                    <a:pt x="2545189" y="5853"/>
                  </a:cubicBezTo>
                  <a:cubicBezTo>
                    <a:pt x="2548937" y="9600"/>
                    <a:pt x="2551042" y="14683"/>
                    <a:pt x="2551042" y="19982"/>
                  </a:cubicBezTo>
                  <a:lnTo>
                    <a:pt x="2551042" y="2849057"/>
                  </a:lnTo>
                  <a:cubicBezTo>
                    <a:pt x="2551042" y="2854357"/>
                    <a:pt x="2548937" y="2859439"/>
                    <a:pt x="2545189" y="2863187"/>
                  </a:cubicBezTo>
                  <a:cubicBezTo>
                    <a:pt x="2541442" y="2866934"/>
                    <a:pt x="2536360" y="2869039"/>
                    <a:pt x="2531060" y="2869039"/>
                  </a:cubicBezTo>
                  <a:lnTo>
                    <a:pt x="19982" y="2869039"/>
                  </a:lnTo>
                  <a:cubicBezTo>
                    <a:pt x="14683" y="2869039"/>
                    <a:pt x="9600" y="2866934"/>
                    <a:pt x="5853" y="2863187"/>
                  </a:cubicBezTo>
                  <a:cubicBezTo>
                    <a:pt x="2105" y="2859439"/>
                    <a:pt x="0" y="2854357"/>
                    <a:pt x="0" y="2849057"/>
                  </a:cubicBezTo>
                  <a:lnTo>
                    <a:pt x="0" y="19982"/>
                  </a:lnTo>
                  <a:cubicBezTo>
                    <a:pt x="0" y="14683"/>
                    <a:pt x="2105" y="9600"/>
                    <a:pt x="5853" y="5853"/>
                  </a:cubicBezTo>
                  <a:cubicBezTo>
                    <a:pt x="9600" y="2105"/>
                    <a:pt x="14683" y="0"/>
                    <a:pt x="19982" y="0"/>
                  </a:cubicBezTo>
                  <a:close/>
                </a:path>
              </a:pathLst>
            </a:custGeom>
            <a:solidFill>
              <a:srgbClr val="FFFFFF"/>
            </a:solidFill>
            <a:ln cap="rnd">
              <a:noFill/>
              <a:prstDash val="solid"/>
              <a:round/>
            </a:ln>
          </p:spPr>
        </p:sp>
        <p:sp>
          <p:nvSpPr>
            <p:cNvPr id="7" name="TextBox 7"/>
            <p:cNvSpPr txBox="1"/>
            <p:nvPr/>
          </p:nvSpPr>
          <p:spPr>
            <a:xfrm>
              <a:off x="0" y="-38100"/>
              <a:ext cx="2551042" cy="2907139"/>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20" name="Group 20"/>
          <p:cNvGrpSpPr/>
          <p:nvPr/>
        </p:nvGrpSpPr>
        <p:grpSpPr>
          <a:xfrm rot="0">
            <a:off x="10477500" y="1602105"/>
            <a:ext cx="6667500" cy="7440295"/>
            <a:chOff x="0" y="0"/>
            <a:chExt cx="1756049" cy="451556"/>
          </a:xfrm>
        </p:grpSpPr>
        <p:sp>
          <p:nvSpPr>
            <p:cNvPr id="21" name="Freeform 21"/>
            <p:cNvSpPr/>
            <p:nvPr/>
          </p:nvSpPr>
          <p:spPr>
            <a:xfrm>
              <a:off x="0" y="0"/>
              <a:ext cx="1756049" cy="451556"/>
            </a:xfrm>
            <a:custGeom>
              <a:avLst/>
              <a:gdLst/>
              <a:ahLst/>
              <a:cxnLst/>
              <a:rect l="l" t="t" r="r" b="b"/>
              <a:pathLst>
                <a:path w="1756049" h="451556">
                  <a:moveTo>
                    <a:pt x="29029" y="0"/>
                  </a:moveTo>
                  <a:lnTo>
                    <a:pt x="1727021" y="0"/>
                  </a:lnTo>
                  <a:cubicBezTo>
                    <a:pt x="1734720" y="0"/>
                    <a:pt x="1742103" y="3058"/>
                    <a:pt x="1747547" y="8502"/>
                  </a:cubicBezTo>
                  <a:cubicBezTo>
                    <a:pt x="1752991" y="13946"/>
                    <a:pt x="1756049" y="21330"/>
                    <a:pt x="1756049" y="29029"/>
                  </a:cubicBezTo>
                  <a:lnTo>
                    <a:pt x="1756049" y="422527"/>
                  </a:lnTo>
                  <a:cubicBezTo>
                    <a:pt x="1756049" y="438559"/>
                    <a:pt x="1743053" y="451556"/>
                    <a:pt x="1727021" y="451556"/>
                  </a:cubicBezTo>
                  <a:lnTo>
                    <a:pt x="29029" y="451556"/>
                  </a:lnTo>
                  <a:cubicBezTo>
                    <a:pt x="12997" y="451556"/>
                    <a:pt x="0" y="438559"/>
                    <a:pt x="0" y="422527"/>
                  </a:cubicBezTo>
                  <a:lnTo>
                    <a:pt x="0" y="29029"/>
                  </a:lnTo>
                  <a:cubicBezTo>
                    <a:pt x="0" y="12997"/>
                    <a:pt x="12997" y="0"/>
                    <a:pt x="29029" y="0"/>
                  </a:cubicBezTo>
                  <a:close/>
                </a:path>
              </a:pathLst>
            </a:custGeom>
            <a:solidFill>
              <a:srgbClr val="FFFFFF"/>
            </a:solidFill>
            <a:ln cap="rnd">
              <a:noFill/>
              <a:prstDash val="solid"/>
              <a:round/>
            </a:ln>
          </p:spPr>
        </p:sp>
        <p:sp>
          <p:nvSpPr>
            <p:cNvPr id="22" name="TextBox 22"/>
            <p:cNvSpPr txBox="1"/>
            <p:nvPr/>
          </p:nvSpPr>
          <p:spPr>
            <a:xfrm>
              <a:off x="0" y="-28575"/>
              <a:ext cx="1756049" cy="480131"/>
            </a:xfrm>
            <a:prstGeom prst="rect">
              <a:avLst/>
            </a:prstGeom>
          </p:spPr>
          <p:txBody>
            <a:bodyPr lIns="254000" tIns="254000" rIns="254000" bIns="254000" rtlCol="0" anchor="ctr"/>
            <a:lstStyle/>
            <a:p>
              <a:pPr marL="0" lvl="0" indent="0" algn="ctr">
                <a:lnSpc>
                  <a:spcPts val="3640"/>
                </a:lnSpc>
              </a:pPr>
              <a:r>
                <a:rPr lang="vi-VN" altLang="en-US" sz="3200" b="1" dirty="0" err="1">
                  <a:solidFill>
                    <a:srgbClr val="1A56B8"/>
                  </a:solidFill>
                  <a:latin typeface="Times New Roman" panose="02020603050405020304" charset="0"/>
                  <a:cs typeface="Times New Roman" panose="02020603050405020304" charset="0"/>
                  <a:sym typeface="+mn-ea"/>
                </a:rPr>
                <a:t> </a:t>
              </a:r>
              <a:r>
                <a:rPr lang="vi-VN" altLang="en-US" sz="3200" b="1" dirty="0" err="1">
                  <a:solidFill>
                    <a:srgbClr val="1A56B8"/>
                  </a:solidFill>
                  <a:latin typeface="Times New Roman" panose="02020603050405020304" charset="0"/>
                  <a:cs typeface="Times New Roman" panose="02020603050405020304" charset="0"/>
                  <a:sym typeface="+mn-ea"/>
                </a:rPr>
                <a:t>MỘT NHÓM CỬ MỘT BẠN ĐẠI DIỆN LÊN TRÌNH BÀY. CÁC NHÓM CÒN LẠI </a:t>
              </a:r>
              <a:r>
                <a:rPr lang="en-US" altLang="vi-VN" sz="3200" b="1" dirty="0" err="1">
                  <a:solidFill>
                    <a:srgbClr val="1A56B8"/>
                  </a:solidFill>
                  <a:latin typeface="Times New Roman" panose="02020603050405020304" charset="0"/>
                  <a:cs typeface="Times New Roman" panose="02020603050405020304" charset="0"/>
                  <a:sym typeface="+mn-ea"/>
                </a:rPr>
                <a:t>TRAO </a:t>
              </a:r>
              <a:r>
                <a:rPr lang="vi-VN" altLang="vi-VN" sz="3200" b="1" dirty="0" err="1">
                  <a:solidFill>
                    <a:srgbClr val="1A56B8"/>
                  </a:solidFill>
                  <a:latin typeface="Times New Roman" panose="02020603050405020304" charset="0"/>
                  <a:cs typeface="Times New Roman" panose="02020603050405020304" charset="0"/>
                  <a:sym typeface="+mn-ea"/>
                </a:rPr>
                <a:t>ĐỔI CHÉO PHIẾU HỌC TẬP THEO HƯỚNG DẪN CỦA GIÁO </a:t>
              </a:r>
              <a:r>
                <a:rPr lang="vi-VN" altLang="vi-VN" sz="3200" b="1" dirty="0" err="1">
                  <a:solidFill>
                    <a:srgbClr val="1A56B8"/>
                  </a:solidFill>
                  <a:latin typeface="Times New Roman" panose="02020603050405020304" charset="0"/>
                  <a:cs typeface="Times New Roman" panose="02020603050405020304" charset="0"/>
                  <a:sym typeface="+mn-ea"/>
                </a:rPr>
                <a:t>VIÊN</a:t>
              </a:r>
              <a:endParaRPr lang="vi-VN" altLang="vi-VN" sz="3200" b="1" dirty="0" err="1">
                <a:solidFill>
                  <a:srgbClr val="1A56B8"/>
                </a:solidFill>
                <a:latin typeface="Times New Roman" panose="02020603050405020304" charset="0"/>
                <a:cs typeface="Times New Roman" panose="02020603050405020304" charset="0"/>
                <a:sym typeface="+mn-ea"/>
              </a:endParaRPr>
            </a:p>
          </p:txBody>
        </p:sp>
      </p:grpSp>
      <p:sp>
        <p:nvSpPr>
          <p:cNvPr id="36" name="TextBox 36"/>
          <p:cNvSpPr txBox="1"/>
          <p:nvPr/>
        </p:nvSpPr>
        <p:spPr>
          <a:xfrm>
            <a:off x="838200" y="1333500"/>
            <a:ext cx="7962265" cy="1974850"/>
          </a:xfrm>
          <a:prstGeom prst="rect">
            <a:avLst/>
          </a:prstGeom>
        </p:spPr>
        <p:txBody>
          <a:bodyPr wrap="square" lIns="0" tIns="0" rIns="0" bIns="0" rtlCol="0" anchor="t">
            <a:spAutoFit/>
          </a:bodyPr>
          <a:lstStyle/>
          <a:p>
            <a:pPr algn="ctr">
              <a:lnSpc>
                <a:spcPts val="7700"/>
              </a:lnSpc>
            </a:pPr>
            <a:r>
              <a:rPr lang="vi-VN" altLang="en-US" sz="7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BÁO CÁO KẾT QUẢ THẢO LUẬN</a:t>
            </a:r>
            <a:endParaRPr lang="vi-VN" altLang="en-US" sz="7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sp>
        <p:nvSpPr>
          <p:cNvPr id="37" name="Freeform 2"/>
          <p:cNvSpPr/>
          <p:nvPr/>
        </p:nvSpPr>
        <p:spPr>
          <a:xfrm>
            <a:off x="1341120" y="4037965"/>
            <a:ext cx="5358765" cy="4915535"/>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CF40"/>
            </a:gs>
            <a:gs pos="100000">
              <a:srgbClr val="846C21"/>
            </a:gs>
          </a:gsLst>
          <a:lin ang="5400000" scaled="0"/>
        </a:gradFill>
        <a:effectLst/>
      </p:bgPr>
    </p:bg>
    <p:spTree>
      <p:nvGrpSpPr>
        <p:cNvPr id="1" name=""/>
        <p:cNvGrpSpPr/>
        <p:nvPr/>
      </p:nvGrpSpPr>
      <p:grpSpPr>
        <a:xfrm>
          <a:off x="0" y="0"/>
          <a:ext cx="0" cy="0"/>
          <a:chOff x="0" y="0"/>
          <a:chExt cx="0" cy="0"/>
        </a:xfrm>
      </p:grpSpPr>
      <p:grpSp>
        <p:nvGrpSpPr>
          <p:cNvPr id="2" name="Group 2"/>
          <p:cNvGrpSpPr/>
          <p:nvPr/>
        </p:nvGrpSpPr>
        <p:grpSpPr>
          <a:xfrm rot="0">
            <a:off x="7371080" y="148590"/>
            <a:ext cx="10545445" cy="9846945"/>
            <a:chOff x="0" y="0"/>
            <a:chExt cx="13804172" cy="11737560"/>
          </a:xfrm>
        </p:grpSpPr>
        <p:sp>
          <p:nvSpPr>
            <p:cNvPr id="3" name="Freeform 3"/>
            <p:cNvSpPr/>
            <p:nvPr/>
          </p:nvSpPr>
          <p:spPr>
            <a:xfrm>
              <a:off x="38100" y="44450"/>
              <a:ext cx="13767343" cy="11693110"/>
            </a:xfrm>
            <a:custGeom>
              <a:avLst/>
              <a:gdLst/>
              <a:ahLst/>
              <a:cxnLst/>
              <a:rect l="l" t="t" r="r" b="b"/>
              <a:pathLst>
                <a:path w="13767343" h="11693110">
                  <a:moveTo>
                    <a:pt x="2540" y="11662630"/>
                  </a:moveTo>
                  <a:cubicBezTo>
                    <a:pt x="0" y="11671520"/>
                    <a:pt x="5080" y="11677870"/>
                    <a:pt x="79642" y="11679141"/>
                  </a:cubicBezTo>
                  <a:cubicBezTo>
                    <a:pt x="166383" y="11680410"/>
                    <a:pt x="242281" y="11680410"/>
                    <a:pt x="329021" y="11680410"/>
                  </a:cubicBezTo>
                  <a:cubicBezTo>
                    <a:pt x="675984" y="11681680"/>
                    <a:pt x="1022946" y="11681680"/>
                    <a:pt x="1380751" y="11682950"/>
                  </a:cubicBezTo>
                  <a:cubicBezTo>
                    <a:pt x="1575918" y="11684220"/>
                    <a:pt x="1771084" y="11685491"/>
                    <a:pt x="1955408" y="11686760"/>
                  </a:cubicBezTo>
                  <a:cubicBezTo>
                    <a:pt x="2280685" y="11688030"/>
                    <a:pt x="2595120" y="11688030"/>
                    <a:pt x="2920397" y="11689300"/>
                  </a:cubicBezTo>
                  <a:cubicBezTo>
                    <a:pt x="3050508" y="11689300"/>
                    <a:pt x="3169776" y="11689300"/>
                    <a:pt x="3299887" y="11688030"/>
                  </a:cubicBezTo>
                  <a:cubicBezTo>
                    <a:pt x="3354100" y="11688030"/>
                    <a:pt x="3419156" y="11686760"/>
                    <a:pt x="3473369" y="11686760"/>
                  </a:cubicBezTo>
                  <a:cubicBezTo>
                    <a:pt x="3690220" y="11688030"/>
                    <a:pt x="8027250" y="11679141"/>
                    <a:pt x="8244102" y="11680410"/>
                  </a:cubicBezTo>
                  <a:cubicBezTo>
                    <a:pt x="8547694" y="11681680"/>
                    <a:pt x="9382573" y="11681680"/>
                    <a:pt x="9686165" y="11681680"/>
                  </a:cubicBezTo>
                  <a:cubicBezTo>
                    <a:pt x="9805433" y="11681680"/>
                    <a:pt x="9913859" y="11680410"/>
                    <a:pt x="10033127" y="11680410"/>
                  </a:cubicBezTo>
                  <a:lnTo>
                    <a:pt x="10618626" y="11684220"/>
                  </a:lnTo>
                  <a:cubicBezTo>
                    <a:pt x="11041487" y="11686760"/>
                    <a:pt x="11453505" y="11684220"/>
                    <a:pt x="11876365" y="11688030"/>
                  </a:cubicBezTo>
                  <a:cubicBezTo>
                    <a:pt x="12581133" y="11693110"/>
                    <a:pt x="13296743" y="11686760"/>
                    <a:pt x="13702571" y="11691841"/>
                  </a:cubicBezTo>
                  <a:cubicBezTo>
                    <a:pt x="13722893" y="11693110"/>
                    <a:pt x="13743212" y="11691841"/>
                    <a:pt x="13766071" y="11691841"/>
                  </a:cubicBezTo>
                  <a:lnTo>
                    <a:pt x="13766071" y="11632150"/>
                  </a:lnTo>
                  <a:cubicBezTo>
                    <a:pt x="13764802" y="11340858"/>
                    <a:pt x="13763532" y="10898973"/>
                    <a:pt x="13763532" y="10429468"/>
                  </a:cubicBezTo>
                  <a:cubicBezTo>
                    <a:pt x="13763532" y="9886317"/>
                    <a:pt x="13767343" y="9333959"/>
                    <a:pt x="13760993" y="8790808"/>
                  </a:cubicBezTo>
                  <a:cubicBezTo>
                    <a:pt x="13753371" y="8431774"/>
                    <a:pt x="13741943" y="1352390"/>
                    <a:pt x="13741943" y="993358"/>
                  </a:cubicBezTo>
                  <a:cubicBezTo>
                    <a:pt x="13739402" y="744797"/>
                    <a:pt x="13738132" y="487030"/>
                    <a:pt x="13735593" y="238469"/>
                  </a:cubicBezTo>
                  <a:cubicBezTo>
                    <a:pt x="13735593" y="164821"/>
                    <a:pt x="13734321" y="91174"/>
                    <a:pt x="13733052" y="6350"/>
                  </a:cubicBezTo>
                  <a:cubicBezTo>
                    <a:pt x="13722893" y="3810"/>
                    <a:pt x="13714002" y="2540"/>
                    <a:pt x="13703843" y="1270"/>
                  </a:cubicBezTo>
                  <a:cubicBezTo>
                    <a:pt x="13696221" y="0"/>
                    <a:pt x="13688602" y="1270"/>
                    <a:pt x="13682252" y="1270"/>
                  </a:cubicBezTo>
                  <a:lnTo>
                    <a:pt x="25429" y="6350"/>
                  </a:lnTo>
                  <a:lnTo>
                    <a:pt x="2540" y="11662630"/>
                  </a:lnTo>
                  <a:close/>
                </a:path>
              </a:pathLst>
            </a:custGeom>
            <a:solidFill>
              <a:srgbClr val="2C2C2E"/>
            </a:solidFill>
          </p:spPr>
        </p:sp>
        <p:sp>
          <p:nvSpPr>
            <p:cNvPr id="4" name="Freeform 4"/>
            <p:cNvSpPr/>
            <p:nvPr/>
          </p:nvSpPr>
          <p:spPr>
            <a:xfrm>
              <a:off x="11430" y="16510"/>
              <a:ext cx="13743213" cy="11682950"/>
            </a:xfrm>
            <a:custGeom>
              <a:avLst/>
              <a:gdLst/>
              <a:ahLst/>
              <a:cxnLst/>
              <a:rect l="l" t="t" r="r" b="b"/>
              <a:pathLst>
                <a:path w="13743213" h="11682950">
                  <a:moveTo>
                    <a:pt x="13743213" y="11682950"/>
                  </a:moveTo>
                  <a:lnTo>
                    <a:pt x="0" y="11675331"/>
                  </a:lnTo>
                  <a:lnTo>
                    <a:pt x="0" y="4114501"/>
                  </a:lnTo>
                  <a:lnTo>
                    <a:pt x="7620" y="20320"/>
                  </a:lnTo>
                  <a:lnTo>
                    <a:pt x="6915450" y="0"/>
                  </a:lnTo>
                  <a:lnTo>
                    <a:pt x="13721622" y="8890"/>
                  </a:lnTo>
                  <a:close/>
                </a:path>
              </a:pathLst>
            </a:custGeom>
            <a:solidFill>
              <a:srgbClr val="FEF9DD"/>
            </a:solidFill>
          </p:spPr>
        </p:sp>
        <p:sp>
          <p:nvSpPr>
            <p:cNvPr id="5" name="Freeform 5"/>
            <p:cNvSpPr/>
            <p:nvPr/>
          </p:nvSpPr>
          <p:spPr>
            <a:xfrm>
              <a:off x="-3810" y="0"/>
              <a:ext cx="13772422" cy="11709620"/>
            </a:xfrm>
            <a:custGeom>
              <a:avLst/>
              <a:gdLst/>
              <a:ahLst/>
              <a:cxnLst/>
              <a:rect l="l" t="t" r="r" b="b"/>
              <a:pathLst>
                <a:path w="13772422" h="11709620">
                  <a:moveTo>
                    <a:pt x="13738131" y="21590"/>
                  </a:moveTo>
                  <a:cubicBezTo>
                    <a:pt x="13739403" y="34290"/>
                    <a:pt x="13739403" y="44450"/>
                    <a:pt x="13740672" y="71182"/>
                  </a:cubicBezTo>
                  <a:cubicBezTo>
                    <a:pt x="13743212" y="319743"/>
                    <a:pt x="13744481" y="577510"/>
                    <a:pt x="13747022" y="826071"/>
                  </a:cubicBezTo>
                  <a:cubicBezTo>
                    <a:pt x="13747022" y="1185103"/>
                    <a:pt x="13759722" y="8264488"/>
                    <a:pt x="13766072" y="8623520"/>
                  </a:cubicBezTo>
                  <a:cubicBezTo>
                    <a:pt x="13772422" y="9166672"/>
                    <a:pt x="13768612" y="9719029"/>
                    <a:pt x="13768612" y="10262181"/>
                  </a:cubicBezTo>
                  <a:cubicBezTo>
                    <a:pt x="13768612" y="10740891"/>
                    <a:pt x="13769881" y="11182777"/>
                    <a:pt x="13771153" y="11648660"/>
                  </a:cubicBezTo>
                  <a:lnTo>
                    <a:pt x="13771153" y="11708350"/>
                  </a:lnTo>
                  <a:cubicBezTo>
                    <a:pt x="13748292" y="11708350"/>
                    <a:pt x="13727972" y="11709620"/>
                    <a:pt x="13707653" y="11708350"/>
                  </a:cubicBezTo>
                  <a:cubicBezTo>
                    <a:pt x="13024218" y="11703270"/>
                    <a:pt x="12308608" y="11709620"/>
                    <a:pt x="11603841" y="11704541"/>
                  </a:cubicBezTo>
                  <a:cubicBezTo>
                    <a:pt x="11180980" y="11700730"/>
                    <a:pt x="10768962" y="11703270"/>
                    <a:pt x="10346102" y="11700730"/>
                  </a:cubicBezTo>
                  <a:lnTo>
                    <a:pt x="9760603" y="11696920"/>
                  </a:lnTo>
                  <a:cubicBezTo>
                    <a:pt x="9641334" y="11696920"/>
                    <a:pt x="9532908" y="11698191"/>
                    <a:pt x="9413640" y="11698191"/>
                  </a:cubicBezTo>
                  <a:cubicBezTo>
                    <a:pt x="9110048" y="11696920"/>
                    <a:pt x="8275169" y="11698191"/>
                    <a:pt x="7971577" y="11696920"/>
                  </a:cubicBezTo>
                  <a:cubicBezTo>
                    <a:pt x="7754726" y="11695650"/>
                    <a:pt x="3417695" y="11704541"/>
                    <a:pt x="3200844" y="11703270"/>
                  </a:cubicBezTo>
                  <a:cubicBezTo>
                    <a:pt x="3146631" y="11703270"/>
                    <a:pt x="3081575" y="11704541"/>
                    <a:pt x="3027362" y="11704541"/>
                  </a:cubicBezTo>
                  <a:cubicBezTo>
                    <a:pt x="2897252" y="11704541"/>
                    <a:pt x="2777983" y="11705810"/>
                    <a:pt x="2647872" y="11705810"/>
                  </a:cubicBezTo>
                  <a:cubicBezTo>
                    <a:pt x="2322595" y="11705810"/>
                    <a:pt x="2008160" y="11704541"/>
                    <a:pt x="1682883" y="11703270"/>
                  </a:cubicBezTo>
                  <a:cubicBezTo>
                    <a:pt x="1487717" y="11702000"/>
                    <a:pt x="1292550" y="11700730"/>
                    <a:pt x="1108226" y="11699460"/>
                  </a:cubicBezTo>
                  <a:cubicBezTo>
                    <a:pt x="761264" y="11698191"/>
                    <a:pt x="414302" y="11696920"/>
                    <a:pt x="56497" y="11696920"/>
                  </a:cubicBezTo>
                  <a:cubicBezTo>
                    <a:pt x="38100" y="11696920"/>
                    <a:pt x="29210" y="11696920"/>
                    <a:pt x="19050" y="11695650"/>
                  </a:cubicBezTo>
                  <a:cubicBezTo>
                    <a:pt x="10160" y="11694380"/>
                    <a:pt x="5080" y="11688030"/>
                    <a:pt x="7620" y="11679141"/>
                  </a:cubicBezTo>
                  <a:cubicBezTo>
                    <a:pt x="16510" y="11643075"/>
                    <a:pt x="12700" y="11412927"/>
                    <a:pt x="11430" y="11173571"/>
                  </a:cubicBezTo>
                  <a:cubicBezTo>
                    <a:pt x="10160" y="10685656"/>
                    <a:pt x="6350" y="10206945"/>
                    <a:pt x="7620" y="9719029"/>
                  </a:cubicBezTo>
                  <a:cubicBezTo>
                    <a:pt x="5080" y="9111436"/>
                    <a:pt x="0" y="1590165"/>
                    <a:pt x="7620" y="973366"/>
                  </a:cubicBezTo>
                  <a:cubicBezTo>
                    <a:pt x="8890" y="853688"/>
                    <a:pt x="7620" y="724805"/>
                    <a:pt x="8890" y="605127"/>
                  </a:cubicBezTo>
                  <a:cubicBezTo>
                    <a:pt x="10160" y="411802"/>
                    <a:pt x="12700" y="200065"/>
                    <a:pt x="13970" y="44450"/>
                  </a:cubicBezTo>
                  <a:cubicBezTo>
                    <a:pt x="13970" y="41910"/>
                    <a:pt x="15240" y="39370"/>
                    <a:pt x="16510" y="38100"/>
                  </a:cubicBezTo>
                  <a:cubicBezTo>
                    <a:pt x="38100" y="35560"/>
                    <a:pt x="143237" y="30480"/>
                    <a:pt x="316719" y="29210"/>
                  </a:cubicBezTo>
                  <a:cubicBezTo>
                    <a:pt x="609468" y="25400"/>
                    <a:pt x="902218" y="22860"/>
                    <a:pt x="1205810" y="20320"/>
                  </a:cubicBezTo>
                  <a:cubicBezTo>
                    <a:pt x="1411819" y="17780"/>
                    <a:pt x="1617828" y="16510"/>
                    <a:pt x="1812994" y="13970"/>
                  </a:cubicBezTo>
                  <a:cubicBezTo>
                    <a:pt x="2008160" y="11430"/>
                    <a:pt x="2214169" y="8890"/>
                    <a:pt x="2409336" y="8890"/>
                  </a:cubicBezTo>
                  <a:cubicBezTo>
                    <a:pt x="2626187" y="7620"/>
                    <a:pt x="2843039" y="10160"/>
                    <a:pt x="3059890" y="8890"/>
                  </a:cubicBezTo>
                  <a:cubicBezTo>
                    <a:pt x="3330955" y="8890"/>
                    <a:pt x="8242642" y="6350"/>
                    <a:pt x="8513706" y="5080"/>
                  </a:cubicBezTo>
                  <a:cubicBezTo>
                    <a:pt x="8773928" y="3810"/>
                    <a:pt x="9034150" y="2540"/>
                    <a:pt x="9305214" y="2540"/>
                  </a:cubicBezTo>
                  <a:cubicBezTo>
                    <a:pt x="9749760" y="1270"/>
                    <a:pt x="10183463" y="0"/>
                    <a:pt x="10628009" y="0"/>
                  </a:cubicBezTo>
                  <a:cubicBezTo>
                    <a:pt x="10812333" y="0"/>
                    <a:pt x="11007499" y="2540"/>
                    <a:pt x="11191822" y="2540"/>
                  </a:cubicBezTo>
                  <a:cubicBezTo>
                    <a:pt x="11701424" y="3810"/>
                    <a:pt x="12221867" y="5080"/>
                    <a:pt x="12731469" y="7620"/>
                  </a:cubicBezTo>
                  <a:cubicBezTo>
                    <a:pt x="13002533" y="8890"/>
                    <a:pt x="13273597" y="12700"/>
                    <a:pt x="13544661" y="16510"/>
                  </a:cubicBezTo>
                  <a:lnTo>
                    <a:pt x="13707653" y="16510"/>
                  </a:lnTo>
                  <a:cubicBezTo>
                    <a:pt x="13719081" y="17780"/>
                    <a:pt x="13727972" y="20320"/>
                    <a:pt x="13738131" y="21590"/>
                  </a:cubicBezTo>
                  <a:close/>
                  <a:moveTo>
                    <a:pt x="13748292" y="11691841"/>
                  </a:moveTo>
                  <a:cubicBezTo>
                    <a:pt x="13749562" y="11675330"/>
                    <a:pt x="13750831" y="11662630"/>
                    <a:pt x="13750831" y="11649930"/>
                  </a:cubicBezTo>
                  <a:cubicBezTo>
                    <a:pt x="13749562" y="11136749"/>
                    <a:pt x="13748292" y="10648832"/>
                    <a:pt x="13748292" y="10124092"/>
                  </a:cubicBezTo>
                  <a:cubicBezTo>
                    <a:pt x="13748292" y="9884737"/>
                    <a:pt x="13750831" y="9645383"/>
                    <a:pt x="13749562" y="9406027"/>
                  </a:cubicBezTo>
                  <a:cubicBezTo>
                    <a:pt x="13749562" y="9185084"/>
                    <a:pt x="13748292" y="8954935"/>
                    <a:pt x="13747022" y="8733992"/>
                  </a:cubicBezTo>
                  <a:cubicBezTo>
                    <a:pt x="13741942" y="8393371"/>
                    <a:pt x="13730512" y="1341604"/>
                    <a:pt x="13730512" y="1000984"/>
                  </a:cubicBezTo>
                  <a:cubicBezTo>
                    <a:pt x="13727972" y="715599"/>
                    <a:pt x="13725431" y="421008"/>
                    <a:pt x="13722892" y="135624"/>
                  </a:cubicBezTo>
                  <a:cubicBezTo>
                    <a:pt x="13721622" y="44450"/>
                    <a:pt x="13720353" y="43180"/>
                    <a:pt x="13696458" y="41910"/>
                  </a:cubicBezTo>
                  <a:cubicBezTo>
                    <a:pt x="13663930" y="41910"/>
                    <a:pt x="13642246" y="41910"/>
                    <a:pt x="13609717" y="40640"/>
                  </a:cubicBezTo>
                  <a:cubicBezTo>
                    <a:pt x="13338653" y="36830"/>
                    <a:pt x="13056747" y="31750"/>
                    <a:pt x="12785682" y="30480"/>
                  </a:cubicBezTo>
                  <a:cubicBezTo>
                    <a:pt x="12124284" y="26670"/>
                    <a:pt x="11452045" y="25400"/>
                    <a:pt x="10790647" y="22860"/>
                  </a:cubicBezTo>
                  <a:lnTo>
                    <a:pt x="10009982" y="22860"/>
                  </a:lnTo>
                  <a:cubicBezTo>
                    <a:pt x="9663019" y="22860"/>
                    <a:pt x="9316057" y="22860"/>
                    <a:pt x="8979937" y="24130"/>
                  </a:cubicBezTo>
                  <a:cubicBezTo>
                    <a:pt x="8687187" y="25400"/>
                    <a:pt x="3753815" y="29210"/>
                    <a:pt x="3461065" y="29210"/>
                  </a:cubicBezTo>
                  <a:cubicBezTo>
                    <a:pt x="2983992" y="29210"/>
                    <a:pt x="2506919" y="26670"/>
                    <a:pt x="2029845" y="33020"/>
                  </a:cubicBezTo>
                  <a:cubicBezTo>
                    <a:pt x="1780466" y="36830"/>
                    <a:pt x="1541929" y="36830"/>
                    <a:pt x="1303393" y="38100"/>
                  </a:cubicBezTo>
                  <a:cubicBezTo>
                    <a:pt x="891375" y="41910"/>
                    <a:pt x="479357" y="45720"/>
                    <a:pt x="67339" y="50800"/>
                  </a:cubicBezTo>
                  <a:cubicBezTo>
                    <a:pt x="36830" y="50800"/>
                    <a:pt x="34290" y="61976"/>
                    <a:pt x="33020" y="172448"/>
                  </a:cubicBezTo>
                  <a:cubicBezTo>
                    <a:pt x="31750" y="338155"/>
                    <a:pt x="31750" y="503862"/>
                    <a:pt x="30480" y="669569"/>
                  </a:cubicBezTo>
                  <a:cubicBezTo>
                    <a:pt x="29210" y="945748"/>
                    <a:pt x="26670" y="1212721"/>
                    <a:pt x="25400" y="1488900"/>
                  </a:cubicBezTo>
                  <a:cubicBezTo>
                    <a:pt x="20320" y="1783491"/>
                    <a:pt x="26670" y="8982553"/>
                    <a:pt x="29210" y="9277144"/>
                  </a:cubicBezTo>
                  <a:cubicBezTo>
                    <a:pt x="29210" y="9590146"/>
                    <a:pt x="29210" y="9912355"/>
                    <a:pt x="30480" y="10225357"/>
                  </a:cubicBezTo>
                  <a:cubicBezTo>
                    <a:pt x="30480" y="10455507"/>
                    <a:pt x="33020" y="10685656"/>
                    <a:pt x="33020" y="10915804"/>
                  </a:cubicBezTo>
                  <a:cubicBezTo>
                    <a:pt x="33020" y="11164366"/>
                    <a:pt x="33020" y="11412927"/>
                    <a:pt x="31750" y="11649930"/>
                  </a:cubicBezTo>
                  <a:lnTo>
                    <a:pt x="31750" y="11660091"/>
                  </a:lnTo>
                  <a:cubicBezTo>
                    <a:pt x="31750" y="11670250"/>
                    <a:pt x="35560" y="11674060"/>
                    <a:pt x="44450" y="11674060"/>
                  </a:cubicBezTo>
                  <a:cubicBezTo>
                    <a:pt x="164922" y="11674060"/>
                    <a:pt x="316718" y="11675330"/>
                    <a:pt x="457672" y="11675330"/>
                  </a:cubicBezTo>
                  <a:cubicBezTo>
                    <a:pt x="663681" y="11675330"/>
                    <a:pt x="880532" y="11672791"/>
                    <a:pt x="1086541" y="11675330"/>
                  </a:cubicBezTo>
                  <a:cubicBezTo>
                    <a:pt x="1422661" y="11679141"/>
                    <a:pt x="1758781" y="11681680"/>
                    <a:pt x="2094901" y="11680410"/>
                  </a:cubicBezTo>
                  <a:cubicBezTo>
                    <a:pt x="2311753" y="11679141"/>
                    <a:pt x="2517762" y="11681680"/>
                    <a:pt x="2734613" y="11681680"/>
                  </a:cubicBezTo>
                  <a:cubicBezTo>
                    <a:pt x="3049048" y="11681680"/>
                    <a:pt x="3363482" y="11680410"/>
                    <a:pt x="3677917" y="11681680"/>
                  </a:cubicBezTo>
                  <a:cubicBezTo>
                    <a:pt x="4144148" y="11682950"/>
                    <a:pt x="9261844" y="11672791"/>
                    <a:pt x="9738917" y="11675330"/>
                  </a:cubicBezTo>
                  <a:cubicBezTo>
                    <a:pt x="9944926" y="11676600"/>
                    <a:pt x="10150935" y="11677870"/>
                    <a:pt x="10346102" y="11677870"/>
                  </a:cubicBezTo>
                  <a:cubicBezTo>
                    <a:pt x="10703907" y="11680410"/>
                    <a:pt x="11050869" y="11676600"/>
                    <a:pt x="11408674" y="11680410"/>
                  </a:cubicBezTo>
                  <a:cubicBezTo>
                    <a:pt x="11701424" y="11682950"/>
                    <a:pt x="11994173" y="11682950"/>
                    <a:pt x="12286923" y="11685491"/>
                  </a:cubicBezTo>
                  <a:cubicBezTo>
                    <a:pt x="12720626" y="11689300"/>
                    <a:pt x="13154330" y="11691841"/>
                    <a:pt x="13588032" y="11693110"/>
                  </a:cubicBezTo>
                  <a:cubicBezTo>
                    <a:pt x="13710192" y="11693110"/>
                    <a:pt x="13727972" y="11691841"/>
                    <a:pt x="13748292" y="11691841"/>
                  </a:cubicBezTo>
                  <a:close/>
                </a:path>
              </a:pathLst>
            </a:custGeom>
            <a:solidFill>
              <a:srgbClr val="FEF9DD"/>
            </a:solidFill>
          </p:spPr>
        </p:sp>
      </p:grpSp>
      <p:grpSp>
        <p:nvGrpSpPr>
          <p:cNvPr id="7" name="Group 7"/>
          <p:cNvGrpSpPr/>
          <p:nvPr/>
        </p:nvGrpSpPr>
        <p:grpSpPr>
          <a:xfrm rot="0">
            <a:off x="147955" y="1585595"/>
            <a:ext cx="7064375" cy="8409940"/>
            <a:chOff x="-3810" y="0"/>
            <a:chExt cx="10481014" cy="12963905"/>
          </a:xfrm>
        </p:grpSpPr>
        <p:sp>
          <p:nvSpPr>
            <p:cNvPr id="8" name="Freeform 8"/>
            <p:cNvSpPr/>
            <p:nvPr/>
          </p:nvSpPr>
          <p:spPr>
            <a:xfrm>
              <a:off x="38100" y="44450"/>
              <a:ext cx="9729081" cy="12919455"/>
            </a:xfrm>
            <a:custGeom>
              <a:avLst/>
              <a:gdLst/>
              <a:ahLst/>
              <a:cxnLst/>
              <a:rect l="l" t="t" r="r" b="b"/>
              <a:pathLst>
                <a:path w="9729081" h="12919455">
                  <a:moveTo>
                    <a:pt x="2540" y="12888975"/>
                  </a:moveTo>
                  <a:cubicBezTo>
                    <a:pt x="0" y="12897865"/>
                    <a:pt x="5080" y="12904215"/>
                    <a:pt x="57648" y="12905485"/>
                  </a:cubicBezTo>
                  <a:cubicBezTo>
                    <a:pt x="118742" y="12906755"/>
                    <a:pt x="172198" y="12906755"/>
                    <a:pt x="233292" y="12906755"/>
                  </a:cubicBezTo>
                  <a:cubicBezTo>
                    <a:pt x="477665" y="12908025"/>
                    <a:pt x="722039" y="12908025"/>
                    <a:pt x="974049" y="12909295"/>
                  </a:cubicBezTo>
                  <a:cubicBezTo>
                    <a:pt x="1111509" y="12910565"/>
                    <a:pt x="1248969" y="12911835"/>
                    <a:pt x="1378792" y="12913105"/>
                  </a:cubicBezTo>
                  <a:cubicBezTo>
                    <a:pt x="1607892" y="12914375"/>
                    <a:pt x="1829356" y="12914375"/>
                    <a:pt x="2058456" y="12915645"/>
                  </a:cubicBezTo>
                  <a:cubicBezTo>
                    <a:pt x="2150096" y="12915645"/>
                    <a:pt x="2234099" y="12915645"/>
                    <a:pt x="2325739" y="12914375"/>
                  </a:cubicBezTo>
                  <a:cubicBezTo>
                    <a:pt x="2363923" y="12914375"/>
                    <a:pt x="2409743" y="12913105"/>
                    <a:pt x="2447926" y="12913105"/>
                  </a:cubicBezTo>
                  <a:cubicBezTo>
                    <a:pt x="2600660" y="12914375"/>
                    <a:pt x="5655328" y="12905485"/>
                    <a:pt x="5808061" y="12906755"/>
                  </a:cubicBezTo>
                  <a:cubicBezTo>
                    <a:pt x="6021888" y="12908025"/>
                    <a:pt x="6609912" y="12908025"/>
                    <a:pt x="6823739" y="12908025"/>
                  </a:cubicBezTo>
                  <a:cubicBezTo>
                    <a:pt x="6907742" y="12908025"/>
                    <a:pt x="6984109" y="12906755"/>
                    <a:pt x="7068112" y="12906755"/>
                  </a:cubicBezTo>
                  <a:lnTo>
                    <a:pt x="7480492" y="12910565"/>
                  </a:lnTo>
                  <a:cubicBezTo>
                    <a:pt x="7778323" y="12913105"/>
                    <a:pt x="8068516" y="12910565"/>
                    <a:pt x="8366346" y="12914375"/>
                  </a:cubicBezTo>
                  <a:cubicBezTo>
                    <a:pt x="8862730" y="12919455"/>
                    <a:pt x="9366750" y="12913105"/>
                    <a:pt x="9664311" y="12918185"/>
                  </a:cubicBezTo>
                  <a:cubicBezTo>
                    <a:pt x="9684631" y="12919455"/>
                    <a:pt x="9704951" y="12918185"/>
                    <a:pt x="9727811" y="12918185"/>
                  </a:cubicBezTo>
                  <a:lnTo>
                    <a:pt x="9727811" y="12858495"/>
                  </a:lnTo>
                  <a:cubicBezTo>
                    <a:pt x="9726541" y="12539414"/>
                    <a:pt x="9725271" y="12050797"/>
                    <a:pt x="9725271" y="11531640"/>
                  </a:cubicBezTo>
                  <a:cubicBezTo>
                    <a:pt x="9725271" y="10931048"/>
                    <a:pt x="9729081" y="10320275"/>
                    <a:pt x="9722731" y="9719683"/>
                  </a:cubicBezTo>
                  <a:cubicBezTo>
                    <a:pt x="9715111" y="9322681"/>
                    <a:pt x="9703681" y="1494617"/>
                    <a:pt x="9703681" y="1097616"/>
                  </a:cubicBezTo>
                  <a:cubicBezTo>
                    <a:pt x="9701141" y="822769"/>
                    <a:pt x="9699871" y="537742"/>
                    <a:pt x="9697331" y="262894"/>
                  </a:cubicBezTo>
                  <a:cubicBezTo>
                    <a:pt x="9697331" y="181458"/>
                    <a:pt x="9696061" y="100022"/>
                    <a:pt x="9694791" y="6350"/>
                  </a:cubicBezTo>
                  <a:cubicBezTo>
                    <a:pt x="9684631" y="3810"/>
                    <a:pt x="9675741" y="2540"/>
                    <a:pt x="9665581" y="1270"/>
                  </a:cubicBezTo>
                  <a:cubicBezTo>
                    <a:pt x="9657961" y="0"/>
                    <a:pt x="9650341" y="1270"/>
                    <a:pt x="9643991" y="1270"/>
                  </a:cubicBezTo>
                  <a:lnTo>
                    <a:pt x="19465" y="6350"/>
                  </a:lnTo>
                  <a:lnTo>
                    <a:pt x="2540" y="12888975"/>
                  </a:lnTo>
                  <a:close/>
                </a:path>
              </a:pathLst>
            </a:custGeom>
            <a:solidFill>
              <a:srgbClr val="2C2C2E"/>
            </a:solidFill>
          </p:spPr>
        </p:sp>
        <p:sp>
          <p:nvSpPr>
            <p:cNvPr id="9" name="Freeform 9"/>
            <p:cNvSpPr/>
            <p:nvPr/>
          </p:nvSpPr>
          <p:spPr>
            <a:xfrm>
              <a:off x="11305" y="16477"/>
              <a:ext cx="10465899" cy="12908983"/>
            </a:xfrm>
            <a:custGeom>
              <a:avLst/>
              <a:gdLst/>
              <a:ahLst/>
              <a:cxnLst/>
              <a:rect l="l" t="t" r="r" b="b"/>
              <a:pathLst>
                <a:path w="9704951" h="12909296">
                  <a:moveTo>
                    <a:pt x="9704951" y="12909296"/>
                  </a:moveTo>
                  <a:lnTo>
                    <a:pt x="0" y="12901675"/>
                  </a:lnTo>
                  <a:lnTo>
                    <a:pt x="0" y="4545880"/>
                  </a:lnTo>
                  <a:lnTo>
                    <a:pt x="7620" y="20320"/>
                  </a:lnTo>
                  <a:lnTo>
                    <a:pt x="4880147" y="0"/>
                  </a:lnTo>
                  <a:lnTo>
                    <a:pt x="9683361" y="8890"/>
                  </a:lnTo>
                  <a:close/>
                </a:path>
              </a:pathLst>
            </a:custGeom>
            <a:solidFill>
              <a:schemeClr val="accent2"/>
            </a:solidFill>
          </p:spPr>
          <p:txBody>
            <a:bodyPr/>
            <a:p>
              <a:endParaRPr lang="en-US"/>
            </a:p>
          </p:txBody>
        </p:sp>
        <p:sp>
          <p:nvSpPr>
            <p:cNvPr id="10" name="Freeform 10"/>
            <p:cNvSpPr/>
            <p:nvPr/>
          </p:nvSpPr>
          <p:spPr>
            <a:xfrm>
              <a:off x="-3810" y="0"/>
              <a:ext cx="9734161" cy="12935965"/>
            </a:xfrm>
            <a:custGeom>
              <a:avLst/>
              <a:gdLst/>
              <a:ahLst/>
              <a:cxnLst/>
              <a:rect l="l" t="t" r="r" b="b"/>
              <a:pathLst>
                <a:path w="9734161" h="12935965">
                  <a:moveTo>
                    <a:pt x="9699871" y="21590"/>
                  </a:moveTo>
                  <a:cubicBezTo>
                    <a:pt x="9701141" y="34290"/>
                    <a:pt x="9701141" y="44450"/>
                    <a:pt x="9702411" y="73215"/>
                  </a:cubicBezTo>
                  <a:cubicBezTo>
                    <a:pt x="9704951" y="348062"/>
                    <a:pt x="9706221" y="633089"/>
                    <a:pt x="9708761" y="907937"/>
                  </a:cubicBezTo>
                  <a:cubicBezTo>
                    <a:pt x="9708761" y="1304939"/>
                    <a:pt x="9721461" y="9133002"/>
                    <a:pt x="9727811" y="9530004"/>
                  </a:cubicBezTo>
                  <a:cubicBezTo>
                    <a:pt x="9734161" y="10130596"/>
                    <a:pt x="9730351" y="10741368"/>
                    <a:pt x="9730351" y="11341960"/>
                  </a:cubicBezTo>
                  <a:cubicBezTo>
                    <a:pt x="9730351" y="11871296"/>
                    <a:pt x="9731621" y="12359914"/>
                    <a:pt x="9732891" y="12875005"/>
                  </a:cubicBezTo>
                  <a:lnTo>
                    <a:pt x="9732891" y="12934695"/>
                  </a:lnTo>
                  <a:cubicBezTo>
                    <a:pt x="9710031" y="12934695"/>
                    <a:pt x="9689711" y="12935965"/>
                    <a:pt x="9669391" y="12934695"/>
                  </a:cubicBezTo>
                  <a:cubicBezTo>
                    <a:pt x="9187196" y="12929615"/>
                    <a:pt x="8683176" y="12935965"/>
                    <a:pt x="8186793" y="12930885"/>
                  </a:cubicBezTo>
                  <a:cubicBezTo>
                    <a:pt x="7888962" y="12927075"/>
                    <a:pt x="7598769" y="12929615"/>
                    <a:pt x="7300939" y="12927075"/>
                  </a:cubicBezTo>
                  <a:lnTo>
                    <a:pt x="6888559" y="12923265"/>
                  </a:lnTo>
                  <a:cubicBezTo>
                    <a:pt x="6804555" y="12923265"/>
                    <a:pt x="6728189" y="12924535"/>
                    <a:pt x="6644185" y="12924535"/>
                  </a:cubicBezTo>
                  <a:cubicBezTo>
                    <a:pt x="6430358" y="12923265"/>
                    <a:pt x="5842334" y="12924535"/>
                    <a:pt x="5628508" y="12923265"/>
                  </a:cubicBezTo>
                  <a:cubicBezTo>
                    <a:pt x="5475774" y="12921995"/>
                    <a:pt x="2421106" y="12930885"/>
                    <a:pt x="2268373" y="12929615"/>
                  </a:cubicBezTo>
                  <a:cubicBezTo>
                    <a:pt x="2230189" y="12929615"/>
                    <a:pt x="2184369" y="12930885"/>
                    <a:pt x="2146186" y="12930885"/>
                  </a:cubicBezTo>
                  <a:cubicBezTo>
                    <a:pt x="2054546" y="12930885"/>
                    <a:pt x="1970542" y="12932155"/>
                    <a:pt x="1878903" y="12932155"/>
                  </a:cubicBezTo>
                  <a:cubicBezTo>
                    <a:pt x="1649802" y="12932155"/>
                    <a:pt x="1428339" y="12930885"/>
                    <a:pt x="1199239" y="12929615"/>
                  </a:cubicBezTo>
                  <a:cubicBezTo>
                    <a:pt x="1061779" y="12928345"/>
                    <a:pt x="924319" y="12927075"/>
                    <a:pt x="794495" y="12925805"/>
                  </a:cubicBezTo>
                  <a:cubicBezTo>
                    <a:pt x="550122" y="12924535"/>
                    <a:pt x="305748" y="12923265"/>
                    <a:pt x="53738" y="12923265"/>
                  </a:cubicBezTo>
                  <a:cubicBezTo>
                    <a:pt x="38100" y="12923265"/>
                    <a:pt x="29210" y="12923265"/>
                    <a:pt x="19050" y="12921995"/>
                  </a:cubicBezTo>
                  <a:cubicBezTo>
                    <a:pt x="10160" y="12920725"/>
                    <a:pt x="5080" y="12914375"/>
                    <a:pt x="7620" y="12905485"/>
                  </a:cubicBezTo>
                  <a:cubicBezTo>
                    <a:pt x="16510" y="12868891"/>
                    <a:pt x="12700" y="12614403"/>
                    <a:pt x="11430" y="12349735"/>
                  </a:cubicBezTo>
                  <a:cubicBezTo>
                    <a:pt x="10160" y="11810219"/>
                    <a:pt x="6350" y="11280883"/>
                    <a:pt x="7620" y="10741368"/>
                  </a:cubicBezTo>
                  <a:cubicBezTo>
                    <a:pt x="5080" y="10069519"/>
                    <a:pt x="0" y="1752838"/>
                    <a:pt x="7620" y="1070809"/>
                  </a:cubicBezTo>
                  <a:cubicBezTo>
                    <a:pt x="8890" y="938475"/>
                    <a:pt x="7620" y="795961"/>
                    <a:pt x="8890" y="663627"/>
                  </a:cubicBezTo>
                  <a:cubicBezTo>
                    <a:pt x="10160" y="449858"/>
                    <a:pt x="12700" y="215728"/>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9" y="2540"/>
                  </a:cubicBezTo>
                  <a:cubicBezTo>
                    <a:pt x="6880922" y="1270"/>
                    <a:pt x="7186389" y="0"/>
                    <a:pt x="7499492" y="0"/>
                  </a:cubicBezTo>
                  <a:cubicBezTo>
                    <a:pt x="7629316"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12918185"/>
                  </a:moveTo>
                  <a:cubicBezTo>
                    <a:pt x="9711301" y="12901675"/>
                    <a:pt x="9712571" y="12888975"/>
                    <a:pt x="9712571" y="12876275"/>
                  </a:cubicBezTo>
                  <a:cubicBezTo>
                    <a:pt x="9711301" y="12309018"/>
                    <a:pt x="9710031" y="11769502"/>
                    <a:pt x="9710031" y="11189268"/>
                  </a:cubicBezTo>
                  <a:cubicBezTo>
                    <a:pt x="9710031" y="10924600"/>
                    <a:pt x="9712571" y="10659932"/>
                    <a:pt x="9711301" y="10395265"/>
                  </a:cubicBezTo>
                  <a:cubicBezTo>
                    <a:pt x="9711301" y="10150956"/>
                    <a:pt x="9710031" y="9896467"/>
                    <a:pt x="9708761" y="9652158"/>
                  </a:cubicBezTo>
                  <a:cubicBezTo>
                    <a:pt x="9703681" y="9275516"/>
                    <a:pt x="9692251" y="1477991"/>
                    <a:pt x="9692251" y="1101348"/>
                  </a:cubicBezTo>
                  <a:cubicBezTo>
                    <a:pt x="9689711" y="785782"/>
                    <a:pt x="9687171" y="460037"/>
                    <a:pt x="9684631" y="144472"/>
                  </a:cubicBezTo>
                  <a:cubicBezTo>
                    <a:pt x="9683361" y="44450"/>
                    <a:pt x="9682091" y="43180"/>
                    <a:pt x="9660670" y="41910"/>
                  </a:cubicBezTo>
                  <a:cubicBezTo>
                    <a:pt x="9637760" y="41910"/>
                    <a:pt x="9622486" y="41910"/>
                    <a:pt x="9599576" y="40640"/>
                  </a:cubicBezTo>
                  <a:cubicBezTo>
                    <a:pt x="9408660" y="36830"/>
                    <a:pt x="9210106" y="31750"/>
                    <a:pt x="9019190"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63035"/>
                    <a:pt x="33020" y="185190"/>
                  </a:cubicBezTo>
                  <a:cubicBezTo>
                    <a:pt x="31750" y="368422"/>
                    <a:pt x="31750" y="551653"/>
                    <a:pt x="30480" y="734885"/>
                  </a:cubicBezTo>
                  <a:cubicBezTo>
                    <a:pt x="29210" y="1040271"/>
                    <a:pt x="26670" y="1335477"/>
                    <a:pt x="25400" y="1640864"/>
                  </a:cubicBezTo>
                  <a:cubicBezTo>
                    <a:pt x="20320" y="1966609"/>
                    <a:pt x="26670" y="9927006"/>
                    <a:pt x="29210" y="10252751"/>
                  </a:cubicBezTo>
                  <a:cubicBezTo>
                    <a:pt x="29210" y="10598855"/>
                    <a:pt x="29210" y="10955139"/>
                    <a:pt x="30480" y="11301243"/>
                  </a:cubicBezTo>
                  <a:cubicBezTo>
                    <a:pt x="30480" y="11555731"/>
                    <a:pt x="33020" y="11810219"/>
                    <a:pt x="33020" y="12064708"/>
                  </a:cubicBezTo>
                  <a:cubicBezTo>
                    <a:pt x="33020" y="12339556"/>
                    <a:pt x="33020" y="12614403"/>
                    <a:pt x="31750" y="12876275"/>
                  </a:cubicBezTo>
                  <a:lnTo>
                    <a:pt x="31750" y="12886435"/>
                  </a:lnTo>
                  <a:cubicBezTo>
                    <a:pt x="31750" y="12896595"/>
                    <a:pt x="35560" y="12900406"/>
                    <a:pt x="44450" y="12900406"/>
                  </a:cubicBezTo>
                  <a:cubicBezTo>
                    <a:pt x="130105" y="12900406"/>
                    <a:pt x="237018" y="12901675"/>
                    <a:pt x="336295" y="12901675"/>
                  </a:cubicBezTo>
                  <a:cubicBezTo>
                    <a:pt x="481392" y="12901675"/>
                    <a:pt x="634125" y="12899135"/>
                    <a:pt x="779222" y="12901675"/>
                  </a:cubicBezTo>
                  <a:cubicBezTo>
                    <a:pt x="1015959" y="12905485"/>
                    <a:pt x="1252695" y="12908025"/>
                    <a:pt x="1489432" y="12906756"/>
                  </a:cubicBezTo>
                  <a:cubicBezTo>
                    <a:pt x="1642166" y="12905485"/>
                    <a:pt x="1787263" y="12908025"/>
                    <a:pt x="1939996" y="12908025"/>
                  </a:cubicBezTo>
                  <a:cubicBezTo>
                    <a:pt x="2161459" y="12908025"/>
                    <a:pt x="2382923" y="12906756"/>
                    <a:pt x="2604386" y="12908025"/>
                  </a:cubicBezTo>
                  <a:cubicBezTo>
                    <a:pt x="2932763" y="12909295"/>
                    <a:pt x="6537272" y="12899135"/>
                    <a:pt x="6873285" y="12901675"/>
                  </a:cubicBezTo>
                  <a:cubicBezTo>
                    <a:pt x="7018382" y="12902945"/>
                    <a:pt x="7163478" y="12904215"/>
                    <a:pt x="7300939" y="12904215"/>
                  </a:cubicBezTo>
                  <a:cubicBezTo>
                    <a:pt x="7552949" y="12906756"/>
                    <a:pt x="7797323" y="12902945"/>
                    <a:pt x="8049333" y="12906756"/>
                  </a:cubicBezTo>
                  <a:cubicBezTo>
                    <a:pt x="8255523" y="12909295"/>
                    <a:pt x="8461712" y="12909295"/>
                    <a:pt x="8667903" y="12911835"/>
                  </a:cubicBezTo>
                  <a:cubicBezTo>
                    <a:pt x="8973369" y="12915645"/>
                    <a:pt x="9278837" y="12918185"/>
                    <a:pt x="9584304" y="12919456"/>
                  </a:cubicBezTo>
                  <a:cubicBezTo>
                    <a:pt x="9671931" y="12919456"/>
                    <a:pt x="9689711" y="12918185"/>
                    <a:pt x="9710031" y="12918185"/>
                  </a:cubicBezTo>
                  <a:close/>
                </a:path>
              </a:pathLst>
            </a:custGeom>
            <a:solidFill>
              <a:srgbClr val="FFFFFF"/>
            </a:solidFill>
          </p:spPr>
        </p:sp>
      </p:grpSp>
      <p:sp>
        <p:nvSpPr>
          <p:cNvPr id="16" name="TextBox 16"/>
          <p:cNvSpPr txBox="1"/>
          <p:nvPr/>
        </p:nvSpPr>
        <p:spPr>
          <a:xfrm>
            <a:off x="10143115" y="5515126"/>
            <a:ext cx="4311334" cy="615400"/>
          </a:xfrm>
          <a:prstGeom prst="rect">
            <a:avLst/>
          </a:prstGeom>
        </p:spPr>
        <p:txBody>
          <a:bodyPr lIns="0" tIns="0" rIns="0" bIns="0" rtlCol="0" anchor="t">
            <a:spAutoFit/>
          </a:bodyPr>
          <a:lstStyle/>
          <a:p>
            <a:pPr marL="0" lvl="0" indent="0" algn="ctr">
              <a:lnSpc>
                <a:spcPts val="5040"/>
              </a:lnSpc>
              <a:spcBef>
                <a:spcPct val="0"/>
              </a:spcBef>
            </a:pPr>
            <a:r>
              <a:rPr lang="en-US" sz="3600" b="1" u="none" spc="143">
                <a:solidFill>
                  <a:srgbClr val="FEF9DD"/>
                </a:solidFill>
                <a:latin typeface="Dancing Script Bold" panose="03080800040507000D00"/>
                <a:ea typeface="Dancing Script Bold" panose="03080800040507000D00"/>
                <a:cs typeface="Dancing Script Bold" panose="03080800040507000D00"/>
                <a:sym typeface="Dancing Script Bold" panose="03080800040507000D00"/>
              </a:rPr>
              <a:t>Nhắc nhở</a:t>
            </a:r>
            <a:endParaRPr lang="en-US" sz="3600" b="1" u="none" spc="143">
              <a:solidFill>
                <a:srgbClr val="FEF9DD"/>
              </a:solidFill>
              <a:latin typeface="Dancing Script Bold" panose="03080800040507000D00"/>
              <a:ea typeface="Dancing Script Bold" panose="03080800040507000D00"/>
              <a:cs typeface="Dancing Script Bold" panose="03080800040507000D00"/>
              <a:sym typeface="Dancing Script Bold" panose="03080800040507000D00"/>
            </a:endParaRPr>
          </a:p>
        </p:txBody>
      </p:sp>
      <p:sp>
        <p:nvSpPr>
          <p:cNvPr id="17" name="Freeform 17"/>
          <p:cNvSpPr/>
          <p:nvPr/>
        </p:nvSpPr>
        <p:spPr>
          <a:xfrm flipH="1">
            <a:off x="15621131" y="-418863"/>
            <a:ext cx="3601458" cy="3126266"/>
          </a:xfrm>
          <a:custGeom>
            <a:avLst/>
            <a:gdLst/>
            <a:ahLst/>
            <a:cxnLst/>
            <a:rect l="l" t="t" r="r" b="b"/>
            <a:pathLst>
              <a:path w="3601458" h="3126266">
                <a:moveTo>
                  <a:pt x="3601458" y="0"/>
                </a:moveTo>
                <a:lnTo>
                  <a:pt x="0" y="0"/>
                </a:lnTo>
                <a:lnTo>
                  <a:pt x="0" y="3126266"/>
                </a:lnTo>
                <a:lnTo>
                  <a:pt x="3601458" y="3126266"/>
                </a:lnTo>
                <a:lnTo>
                  <a:pt x="3601458"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8" name="Freeform 18"/>
          <p:cNvSpPr/>
          <p:nvPr/>
        </p:nvSpPr>
        <p:spPr>
          <a:xfrm rot="-10800000">
            <a:off x="6709030" y="9410585"/>
            <a:ext cx="1351593" cy="1930848"/>
          </a:xfrm>
          <a:custGeom>
            <a:avLst/>
            <a:gdLst/>
            <a:ahLst/>
            <a:cxnLst/>
            <a:rect l="l" t="t" r="r" b="b"/>
            <a:pathLst>
              <a:path w="1351593" h="1930848">
                <a:moveTo>
                  <a:pt x="0" y="0"/>
                </a:moveTo>
                <a:lnTo>
                  <a:pt x="1351593" y="0"/>
                </a:lnTo>
                <a:lnTo>
                  <a:pt x="1351593" y="1930848"/>
                </a:lnTo>
                <a:lnTo>
                  <a:pt x="0" y="1930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2660">
            <a:off x="10786857" y="6018696"/>
            <a:ext cx="2903970" cy="137279"/>
          </a:xfrm>
          <a:custGeom>
            <a:avLst/>
            <a:gdLst/>
            <a:ahLst/>
            <a:cxnLst/>
            <a:rect l="l" t="t" r="r" b="b"/>
            <a:pathLst>
              <a:path w="2903970" h="137279">
                <a:moveTo>
                  <a:pt x="0" y="0"/>
                </a:moveTo>
                <a:lnTo>
                  <a:pt x="2903970" y="0"/>
                </a:lnTo>
                <a:lnTo>
                  <a:pt x="2903970" y="137279"/>
                </a:lnTo>
                <a:lnTo>
                  <a:pt x="0" y="137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10247962">
            <a:off x="9604400" y="443061"/>
            <a:ext cx="434994" cy="748934"/>
          </a:xfrm>
          <a:custGeom>
            <a:avLst/>
            <a:gdLst/>
            <a:ahLst/>
            <a:cxnLst/>
            <a:rect l="l" t="t" r="r" b="b"/>
            <a:pathLst>
              <a:path w="434994" h="748934">
                <a:moveTo>
                  <a:pt x="0" y="0"/>
                </a:moveTo>
                <a:lnTo>
                  <a:pt x="434994" y="0"/>
                </a:lnTo>
                <a:lnTo>
                  <a:pt x="434994" y="748933"/>
                </a:lnTo>
                <a:lnTo>
                  <a:pt x="0" y="748933"/>
                </a:lnTo>
                <a:lnTo>
                  <a:pt x="0" y="0"/>
                </a:lnTo>
                <a:close/>
              </a:path>
            </a:pathLst>
          </a:custGeom>
          <a:blipFill>
            <a:blip r:embed="rId7">
              <a:extLst>
                <a:ext uri="{96DAC541-7B7A-43D3-8B79-37D633B846F1}">
                  <asvg:svgBlip xmlns:asvg="http://schemas.microsoft.com/office/drawing/2016/SVG/main" r:embed="rId8"/>
                </a:ext>
              </a:extLst>
            </a:blip>
            <a:stretch>
              <a:fillRect l="-217768" b="-60213"/>
            </a:stretch>
          </a:blipFill>
        </p:spPr>
      </p:sp>
      <p:sp>
        <p:nvSpPr>
          <p:cNvPr id="21" name="Freeform 21"/>
          <p:cNvSpPr/>
          <p:nvPr/>
        </p:nvSpPr>
        <p:spPr>
          <a:xfrm rot="-9013474">
            <a:off x="14554639" y="4978118"/>
            <a:ext cx="434994" cy="748934"/>
          </a:xfrm>
          <a:custGeom>
            <a:avLst/>
            <a:gdLst/>
            <a:ahLst/>
            <a:cxnLst/>
            <a:rect l="l" t="t" r="r" b="b"/>
            <a:pathLst>
              <a:path w="434994" h="748934">
                <a:moveTo>
                  <a:pt x="0" y="0"/>
                </a:moveTo>
                <a:lnTo>
                  <a:pt x="434994" y="0"/>
                </a:lnTo>
                <a:lnTo>
                  <a:pt x="434994" y="748934"/>
                </a:lnTo>
                <a:lnTo>
                  <a:pt x="0" y="748934"/>
                </a:lnTo>
                <a:lnTo>
                  <a:pt x="0" y="0"/>
                </a:lnTo>
                <a:close/>
              </a:path>
            </a:pathLst>
          </a:custGeom>
          <a:blipFill>
            <a:blip r:embed="rId9">
              <a:extLst>
                <a:ext uri="{96DAC541-7B7A-43D3-8B79-37D633B846F1}">
                  <asvg:svgBlip xmlns:asvg="http://schemas.microsoft.com/office/drawing/2016/SVG/main" r:embed="rId10"/>
                </a:ext>
              </a:extLst>
            </a:blip>
            <a:stretch>
              <a:fillRect l="-217768" b="-60213"/>
            </a:stretch>
          </a:blipFill>
        </p:spPr>
      </p:sp>
      <p:sp>
        <p:nvSpPr>
          <p:cNvPr id="22" name="Freeform 22"/>
          <p:cNvSpPr/>
          <p:nvPr/>
        </p:nvSpPr>
        <p:spPr>
          <a:xfrm>
            <a:off x="-1905" y="445135"/>
            <a:ext cx="7214235" cy="1140460"/>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TextBox 24"/>
          <p:cNvSpPr txBox="1"/>
          <p:nvPr/>
        </p:nvSpPr>
        <p:spPr>
          <a:xfrm>
            <a:off x="7959090" y="413385"/>
            <a:ext cx="8548370" cy="2585085"/>
          </a:xfrm>
          <a:prstGeom prst="rect">
            <a:avLst/>
          </a:prstGeom>
        </p:spPr>
        <p:txBody>
          <a:bodyPr wrap="square" lIns="0" tIns="0" rIns="0" bIns="0" rtlCol="0" anchor="t">
            <a:spAutoFit/>
          </a:bodyPr>
          <a:lstStyle/>
          <a:p>
            <a:pPr algn="ctr">
              <a:lnSpc>
                <a:spcPts val="5040"/>
              </a:lnSpc>
            </a:pPr>
            <a:r>
              <a:rPr lang="vi-VN" alt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ĐÁP ÁN</a:t>
            </a:r>
            <a:r>
              <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PH</a:t>
            </a:r>
            <a:r>
              <a:rPr lang="vi-VN" alt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I</a:t>
            </a:r>
            <a:r>
              <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rPr>
              <a:t>ẾU HỌC TẬP 1</a:t>
            </a: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a:p>
            <a:pPr algn="ctr">
              <a:lnSpc>
                <a:spcPts val="5040"/>
              </a:lnSpc>
            </a:pPr>
            <a:r>
              <a:rPr lang="vi-VN" altLang="en-US" sz="4000" b="1" dirty="0" err="1">
                <a:gradFill>
                  <a:gsLst>
                    <a:gs pos="0">
                      <a:srgbClr val="007BD3"/>
                    </a:gs>
                    <a:gs pos="100000">
                      <a:srgbClr val="034373"/>
                    </a:gs>
                  </a:gsLst>
                  <a:lin scaled="0"/>
                </a:gradFill>
                <a:latin typeface="Times New Roman" panose="02020603050405020304" charset="0"/>
                <a:cs typeface="Times New Roman" panose="02020603050405020304" charset="0"/>
                <a:sym typeface="+mn-ea"/>
              </a:rPr>
              <a:t>Nhóm:.....................Lớp:................</a:t>
            </a:r>
            <a:endParaRPr lang="vi-VN" altLang="en-US" sz="4000" b="1" dirty="0" err="1">
              <a:gradFill>
                <a:gsLst>
                  <a:gs pos="0">
                    <a:srgbClr val="007BD3"/>
                  </a:gs>
                  <a:gs pos="100000">
                    <a:srgbClr val="034373"/>
                  </a:gs>
                </a:gsLst>
                <a:lin scaled="0"/>
              </a:gradFill>
              <a:latin typeface="Times New Roman" panose="02020603050405020304" charset="0"/>
              <a:cs typeface="Times New Roman" panose="02020603050405020304" charset="0"/>
              <a:sym typeface="+mn-ea"/>
            </a:endParaRPr>
          </a:p>
          <a:p>
            <a:pPr algn="ctr">
              <a:lnSpc>
                <a:spcPts val="5040"/>
              </a:lnSpc>
            </a:pP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a:p>
            <a:pPr algn="ctr">
              <a:lnSpc>
                <a:spcPts val="5040"/>
              </a:lnSpc>
            </a:pPr>
            <a:endParaRPr lang="en-US" sz="4000" b="1" spc="143">
              <a:gradFill>
                <a:gsLst>
                  <a:gs pos="0">
                    <a:srgbClr val="14CD68"/>
                  </a:gs>
                  <a:gs pos="100000">
                    <a:srgbClr val="0B6E38"/>
                  </a:gs>
                </a:gsLst>
                <a:lin scaled="0"/>
              </a:gradFill>
              <a:latin typeface="Times New Roman" panose="02020603050405020304" charset="0"/>
              <a:ea typeface="Dancing Script Bold" panose="03080800040507000D00"/>
              <a:cs typeface="Times New Roman" panose="02020603050405020304" charset="0"/>
              <a:sym typeface="Dancing Script Bold" panose="03080800040507000D00"/>
            </a:endParaRPr>
          </a:p>
        </p:txBody>
      </p:sp>
      <p:sp>
        <p:nvSpPr>
          <p:cNvPr id="25" name="TextBox 25"/>
          <p:cNvSpPr txBox="1"/>
          <p:nvPr/>
        </p:nvSpPr>
        <p:spPr>
          <a:xfrm>
            <a:off x="301625" y="571500"/>
            <a:ext cx="6830695" cy="717550"/>
          </a:xfrm>
          <a:prstGeom prst="rect">
            <a:avLst/>
          </a:prstGeom>
        </p:spPr>
        <p:txBody>
          <a:bodyPr wrap="square" lIns="0" tIns="0" rIns="0" bIns="0" rtlCol="0" anchor="t">
            <a:spAutoFit/>
          </a:bodyPr>
          <a:lstStyle/>
          <a:p>
            <a:pPr algn="ctr">
              <a:lnSpc>
                <a:spcPts val="5600"/>
              </a:lnSpc>
            </a:pPr>
            <a:r>
              <a:rPr lang="en-US" sz="4000" b="1">
                <a:solidFill>
                  <a:srgbClr val="002060"/>
                </a:solidFill>
                <a:latin typeface="Times New Roman" panose="02020603050405020304" charset="0"/>
                <a:ea typeface="UTM Alba Matter" panose="02040603050506020204"/>
                <a:cs typeface="Times New Roman" panose="02020603050405020304" charset="0"/>
                <a:sym typeface="UTM Alba Matter" panose="02040603050506020204"/>
              </a:rPr>
              <a:t>Bài 21. Dòng điện, nguồn điện</a:t>
            </a:r>
            <a:endParaRPr lang="en-US" sz="4000" b="1">
              <a:solidFill>
                <a:srgbClr val="002060"/>
              </a:solidFill>
              <a:latin typeface="Times New Roman" panose="02020603050405020304" charset="0"/>
              <a:ea typeface="UTM Alba Matter" panose="02040603050506020204"/>
              <a:cs typeface="Times New Roman" panose="02020603050405020304" charset="0"/>
              <a:sym typeface="UTM Alba Matter" panose="02040603050506020204"/>
            </a:endParaRPr>
          </a:p>
        </p:txBody>
      </p:sp>
      <p:graphicFrame>
        <p:nvGraphicFramePr>
          <p:cNvPr id="31" name="Table 30"/>
          <p:cNvGraphicFramePr>
            <a:graphicFrameLocks noGrp="1"/>
          </p:cNvGraphicFramePr>
          <p:nvPr>
            <p:custDataLst>
              <p:tags r:id="rId13"/>
            </p:custDataLst>
          </p:nvPr>
        </p:nvGraphicFramePr>
        <p:xfrm>
          <a:off x="7604125" y="2249170"/>
          <a:ext cx="10109200" cy="7435215"/>
        </p:xfrm>
        <a:graphic>
          <a:graphicData uri="http://schemas.openxmlformats.org/drawingml/2006/table">
            <a:tbl>
              <a:tblPr firstRow="1" bandRow="1">
                <a:tableStyleId>{5C22544A-7EE6-4342-B048-85BDC9FD1C3A}</a:tableStyleId>
              </a:tblPr>
              <a:tblGrid>
                <a:gridCol w="1991360"/>
                <a:gridCol w="2733040"/>
                <a:gridCol w="3180080"/>
                <a:gridCol w="2204720"/>
              </a:tblGrid>
              <a:tr h="2042160">
                <a:tc>
                  <a:txBody>
                    <a:bodyPr/>
                    <a:p>
                      <a:pPr algn="ctr"/>
                      <a:r>
                        <a:rPr lang="en-US" sz="3200" dirty="0" err="1">
                          <a:solidFill>
                            <a:srgbClr val="000000"/>
                          </a:solidFill>
                          <a:latin typeface="Times New Roman" panose="02020603050405020304" charset="0"/>
                          <a:cs typeface="Times New Roman" panose="02020603050405020304" charset="0"/>
                        </a:rPr>
                        <a:t>Vật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liệu</a:t>
                      </a:r>
                      <a:r>
                        <a:rPr lang="en-US" sz="3200" dirty="0">
                          <a:solidFill>
                            <a:srgbClr val="000000"/>
                          </a:solidFill>
                          <a:latin typeface="Times New Roman" panose="02020603050405020304" charset="0"/>
                          <a:cs typeface="Times New Roman" panose="02020603050405020304" charset="0"/>
                        </a:rPr>
                        <a:t> </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Dự</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đoán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Kết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quả</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thí</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nghiệm</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Bóng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đèn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Nhận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xét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đồng</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vi-VN" altLang="en-US" sz="2000">
                        <a:solidFill>
                          <a:srgbClr val="000000"/>
                        </a:solidFill>
                      </a:endParaRPr>
                    </a:p>
                    <a:p>
                      <a:pPr algn="ctr"/>
                      <a:r>
                        <a:rPr lang="vi-VN" altLang="en-US" sz="3200">
                          <a:solidFill>
                            <a:srgbClr val="000000"/>
                          </a:solidFill>
                          <a:latin typeface="Times New Roman" panose="02020603050405020304" charset="0"/>
                          <a:cs typeface="Times New Roman" panose="02020603050405020304" charset="0"/>
                        </a:rPr>
                        <a:t>Dẫn điện</a:t>
                      </a:r>
                      <a:endParaRPr lang="vi-VN" altLang="en-US" sz="320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a:solidFill>
                          <a:srgbClr val="000000"/>
                        </a:solidFill>
                        <a:latin typeface="Times New Roman" panose="02020603050405020304" charset="0"/>
                        <a:cs typeface="Times New Roman" panose="02020603050405020304" charset="0"/>
                      </a:endParaRPr>
                    </a:p>
                    <a:p>
                      <a:pPr algn="ctr"/>
                      <a:r>
                        <a:rPr lang="en-US" altLang="en-US" sz="3200">
                          <a:solidFill>
                            <a:srgbClr val="000000"/>
                          </a:solidFill>
                          <a:latin typeface="Times New Roman" panose="02020603050405020304" charset="0"/>
                          <a:cs typeface="Times New Roman" panose="02020603050405020304" charset="0"/>
                        </a:rPr>
                        <a:t>Bóng </a:t>
                      </a:r>
                      <a:r>
                        <a:rPr lang="en-US" altLang="en-US" sz="3200">
                          <a:solidFill>
                            <a:srgbClr val="000000"/>
                          </a:solidFill>
                          <a:latin typeface="Times New Roman" panose="02020603050405020304" charset="0"/>
                          <a:cs typeface="Times New Roman" panose="02020603050405020304" charset="0"/>
                        </a:rPr>
                        <a:t>đè</a:t>
                      </a:r>
                      <a:r>
                        <a:rPr lang="en-US" altLang="en-US" sz="3200">
                          <a:solidFill>
                            <a:srgbClr val="000000"/>
                          </a:solidFill>
                          <a:latin typeface="Times New Roman" panose="02020603050405020304" charset="0"/>
                          <a:cs typeface="Times New Roman" panose="02020603050405020304" charset="0"/>
                        </a:rPr>
                        <a:t>n sáng</a:t>
                      </a:r>
                      <a:endParaRPr lang="en-US" altLang="en-US" sz="320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2000">
                        <a:solidFill>
                          <a:srgbClr val="000000"/>
                        </a:solidFill>
                      </a:endParaRPr>
                    </a:p>
                    <a:p>
                      <a:pPr algn="ctr"/>
                      <a:r>
                        <a:rPr lang="en-US" altLang="en-US" sz="3200">
                          <a:solidFill>
                            <a:srgbClr val="000000"/>
                          </a:solidFill>
                          <a:latin typeface="Times New Roman" panose="02020603050405020304" charset="0"/>
                          <a:cs typeface="Times New Roman" panose="02020603050405020304" charset="0"/>
                        </a:rPr>
                        <a:t>Lá </a:t>
                      </a:r>
                      <a:r>
                        <a:rPr lang="en-US" altLang="en-US" sz="3200">
                          <a:solidFill>
                            <a:srgbClr val="000000"/>
                          </a:solidFill>
                          <a:latin typeface="Times New Roman" panose="02020603050405020304" charset="0"/>
                          <a:cs typeface="Times New Roman" panose="02020603050405020304" charset="0"/>
                        </a:rPr>
                        <a:t>đ</a:t>
                      </a:r>
                      <a:r>
                        <a:rPr lang="en-US" altLang="en-US" sz="3200">
                          <a:solidFill>
                            <a:srgbClr val="000000"/>
                          </a:solidFill>
                          <a:latin typeface="Times New Roman" panose="02020603050405020304" charset="0"/>
                          <a:cs typeface="Times New Roman" panose="02020603050405020304" charset="0"/>
                        </a:rPr>
                        <a:t>ồng là vật liệu dẫn </a:t>
                      </a:r>
                      <a:r>
                        <a:rPr lang="en-US" altLang="en-US" sz="3200">
                          <a:solidFill>
                            <a:srgbClr val="000000"/>
                          </a:solidFill>
                          <a:latin typeface="Times New Roman" panose="02020603050405020304" charset="0"/>
                          <a:cs typeface="Times New Roman" panose="02020603050405020304" charset="0"/>
                        </a:rPr>
                        <a:t>đ</a:t>
                      </a:r>
                      <a:r>
                        <a:rPr lang="en-US" altLang="en-US" sz="3200">
                          <a:solidFill>
                            <a:srgbClr val="000000"/>
                          </a:solidFill>
                          <a:latin typeface="Times New Roman" panose="02020603050405020304" charset="0"/>
                          <a:cs typeface="Times New Roman" panose="02020603050405020304" charset="0"/>
                        </a:rPr>
                        <a:t>iện</a:t>
                      </a:r>
                      <a:endParaRPr lang="en-US" altLang="en-US" sz="320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nhôm</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vi-VN" altLang="en-US" sz="2000">
                        <a:solidFill>
                          <a:srgbClr val="000000"/>
                        </a:solidFill>
                        <a:sym typeface="+mn-ea"/>
                      </a:endParaRPr>
                    </a:p>
                    <a:p>
                      <a:pPr algn="ctr"/>
                      <a:endParaRPr lang="vi-VN" altLang="en-US" sz="2000">
                        <a:solidFill>
                          <a:srgbClr val="000000"/>
                        </a:solidFill>
                        <a:sym typeface="+mn-ea"/>
                      </a:endParaRPr>
                    </a:p>
                    <a:p>
                      <a:pPr algn="ctr"/>
                      <a:r>
                        <a:rPr lang="vi-VN" altLang="en-US" sz="3200">
                          <a:solidFill>
                            <a:srgbClr val="000000"/>
                          </a:solidFill>
                          <a:latin typeface="Times New Roman" panose="02020603050405020304" charset="0"/>
                          <a:cs typeface="Times New Roman" panose="02020603050405020304" charset="0"/>
                          <a:sym typeface="+mn-ea"/>
                        </a:rPr>
                        <a:t>Dẫn điện</a:t>
                      </a:r>
                      <a:endParaRPr lang="vi-VN" altLang="en-US" sz="3200">
                        <a:solidFill>
                          <a:srgbClr val="000000"/>
                        </a:solidFill>
                        <a:latin typeface="Times New Roman" panose="02020603050405020304" charset="0"/>
                        <a:cs typeface="Times New Roman" panose="02020603050405020304" charset="0"/>
                      </a:endParaRPr>
                    </a:p>
                    <a:p>
                      <a:pPr algn="ctr"/>
                      <a:endParaRPr lang="vi-VN"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dirty="0">
                        <a:solidFill>
                          <a:srgbClr val="000000"/>
                        </a:solidFill>
                        <a:latin typeface="Times New Roman" panose="02020603050405020304" charset="0"/>
                        <a:cs typeface="Times New Roman" panose="02020603050405020304" charset="0"/>
                      </a:endParaRPr>
                    </a:p>
                    <a:p>
                      <a:pPr algn="ctr"/>
                      <a:r>
                        <a:rPr lang="en-US" altLang="en-US" sz="3200" dirty="0">
                          <a:solidFill>
                            <a:srgbClr val="000000"/>
                          </a:solidFill>
                          <a:latin typeface="Times New Roman" panose="02020603050405020304" charset="0"/>
                          <a:cs typeface="Times New Roman" panose="02020603050405020304" charset="0"/>
                        </a:rPr>
                        <a:t>Bóng </a:t>
                      </a:r>
                      <a:r>
                        <a:rPr lang="en-US" altLang="en-US" sz="3200" dirty="0">
                          <a:solidFill>
                            <a:srgbClr val="000000"/>
                          </a:solidFill>
                          <a:latin typeface="Times New Roman" panose="02020603050405020304" charset="0"/>
                          <a:cs typeface="Times New Roman" panose="02020603050405020304" charset="0"/>
                        </a:rPr>
                        <a:t>đè</a:t>
                      </a:r>
                      <a:r>
                        <a:rPr lang="en-US" altLang="en-US" sz="3200" dirty="0">
                          <a:solidFill>
                            <a:srgbClr val="000000"/>
                          </a:solidFill>
                          <a:latin typeface="Times New Roman" panose="02020603050405020304" charset="0"/>
                          <a:cs typeface="Times New Roman" panose="02020603050405020304" charset="0"/>
                        </a:rPr>
                        <a:t>n sáng</a:t>
                      </a:r>
                      <a:endParaRPr lang="en-US"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2000" dirty="0">
                        <a:solidFill>
                          <a:srgbClr val="000000"/>
                        </a:solidFill>
                      </a:endParaRPr>
                    </a:p>
                    <a:p>
                      <a:pPr algn="ctr"/>
                      <a:r>
                        <a:rPr lang="en-US" altLang="en-US" sz="3200" dirty="0">
                          <a:solidFill>
                            <a:srgbClr val="000000"/>
                          </a:solidFill>
                          <a:latin typeface="Times New Roman" panose="02020603050405020304" charset="0"/>
                          <a:cs typeface="Times New Roman" panose="02020603050405020304" charset="0"/>
                        </a:rPr>
                        <a:t>Lá nhôm là vật liệu dẫn </a:t>
                      </a:r>
                      <a:r>
                        <a:rPr lang="en-US" altLang="en-US" sz="3200" dirty="0">
                          <a:solidFill>
                            <a:srgbClr val="000000"/>
                          </a:solidFill>
                          <a:latin typeface="Times New Roman" panose="02020603050405020304" charset="0"/>
                          <a:cs typeface="Times New Roman" panose="02020603050405020304" charset="0"/>
                        </a:rPr>
                        <a:t>đ</a:t>
                      </a:r>
                      <a:r>
                        <a:rPr lang="en-US" altLang="en-US" sz="3200" dirty="0">
                          <a:solidFill>
                            <a:srgbClr val="000000"/>
                          </a:solidFill>
                          <a:latin typeface="Times New Roman" panose="02020603050405020304" charset="0"/>
                          <a:cs typeface="Times New Roman" panose="02020603050405020304" charset="0"/>
                        </a:rPr>
                        <a:t>iện</a:t>
                      </a:r>
                      <a:endParaRPr lang="en-US"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6415">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nhựa</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vi-VN" altLang="en-US" sz="2000">
                          <a:solidFill>
                            <a:srgbClr val="000000"/>
                          </a:solidFill>
                          <a:sym typeface="+mn-ea"/>
                        </a:rPr>
                        <a:t> </a:t>
                      </a:r>
                      <a:endParaRPr lang="vi-VN" altLang="en-US" sz="2000">
                        <a:solidFill>
                          <a:srgbClr val="000000"/>
                        </a:solidFill>
                        <a:sym typeface="+mn-ea"/>
                      </a:endParaRPr>
                    </a:p>
                    <a:p>
                      <a:pPr algn="ctr"/>
                      <a:endParaRPr lang="vi-VN" altLang="en-US" sz="2000">
                        <a:solidFill>
                          <a:srgbClr val="000000"/>
                        </a:solidFill>
                        <a:sym typeface="+mn-ea"/>
                      </a:endParaRPr>
                    </a:p>
                    <a:p>
                      <a:pPr algn="ctr"/>
                      <a:r>
                        <a:rPr lang="vi-VN" altLang="en-US" sz="3200">
                          <a:solidFill>
                            <a:srgbClr val="000000"/>
                          </a:solidFill>
                          <a:latin typeface="Times New Roman" panose="02020603050405020304" charset="0"/>
                          <a:cs typeface="Times New Roman" panose="02020603050405020304" charset="0"/>
                          <a:sym typeface="+mn-ea"/>
                        </a:rPr>
                        <a:t>Không dẫn điện</a:t>
                      </a:r>
                      <a:endParaRPr lang="vi-VN" altLang="en-US" sz="3200">
                        <a:solidFill>
                          <a:srgbClr val="000000"/>
                        </a:solidFill>
                        <a:latin typeface="Times New Roman" panose="02020603050405020304" charset="0"/>
                        <a:cs typeface="Times New Roman" panose="02020603050405020304" charset="0"/>
                      </a:endParaRPr>
                    </a:p>
                    <a:p>
                      <a:pPr algn="ctr"/>
                      <a:endParaRPr lang="vi-VN"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b="1" dirty="0">
                        <a:solidFill>
                          <a:srgbClr val="000000"/>
                        </a:solidFill>
                        <a:latin typeface="Times New Roman" panose="02020603050405020304" charset="0"/>
                        <a:cs typeface="Times New Roman" panose="02020603050405020304" charset="0"/>
                      </a:endParaRPr>
                    </a:p>
                    <a:p>
                      <a:pPr algn="ctr"/>
                      <a:r>
                        <a:rPr lang="en-US" altLang="en-US" sz="3200" b="0" dirty="0">
                          <a:solidFill>
                            <a:srgbClr val="000000"/>
                          </a:solidFill>
                          <a:latin typeface="Times New Roman" panose="02020603050405020304" charset="0"/>
                          <a:cs typeface="Times New Roman" panose="02020603050405020304" charset="0"/>
                        </a:rPr>
                        <a:t>Bóng </a:t>
                      </a:r>
                      <a:r>
                        <a:rPr lang="en-US" altLang="en-US" sz="3200" b="0" dirty="0">
                          <a:solidFill>
                            <a:srgbClr val="000000"/>
                          </a:solidFill>
                          <a:latin typeface="Times New Roman" panose="02020603050405020304" charset="0"/>
                          <a:cs typeface="Times New Roman" panose="02020603050405020304" charset="0"/>
                        </a:rPr>
                        <a:t>đè</a:t>
                      </a:r>
                      <a:r>
                        <a:rPr lang="en-US" altLang="en-US" sz="3200" b="0" dirty="0">
                          <a:solidFill>
                            <a:srgbClr val="000000"/>
                          </a:solidFill>
                          <a:latin typeface="Times New Roman" panose="02020603050405020304" charset="0"/>
                          <a:cs typeface="Times New Roman" panose="02020603050405020304" charset="0"/>
                        </a:rPr>
                        <a:t>n </a:t>
                      </a:r>
                      <a:r>
                        <a:rPr lang="vi-VN" altLang="en-US" sz="3200" b="0" dirty="0">
                          <a:solidFill>
                            <a:srgbClr val="000000"/>
                          </a:solidFill>
                          <a:latin typeface="Times New Roman" panose="02020603050405020304" charset="0"/>
                          <a:cs typeface="Times New Roman" panose="02020603050405020304" charset="0"/>
                        </a:rPr>
                        <a:t>không </a:t>
                      </a:r>
                      <a:r>
                        <a:rPr lang="en-US" altLang="en-US" sz="3200" b="0" dirty="0">
                          <a:solidFill>
                            <a:srgbClr val="000000"/>
                          </a:solidFill>
                          <a:latin typeface="Times New Roman" panose="02020603050405020304" charset="0"/>
                          <a:cs typeface="Times New Roman" panose="02020603050405020304" charset="0"/>
                        </a:rPr>
                        <a:t>sáng</a:t>
                      </a:r>
                      <a:endParaRPr lang="en-US" altLang="en-US" sz="3200" b="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dirty="0">
                        <a:solidFill>
                          <a:srgbClr val="000000"/>
                        </a:solidFill>
                        <a:latin typeface="Times New Roman" panose="02020603050405020304" charset="0"/>
                        <a:cs typeface="Times New Roman" panose="02020603050405020304" charset="0"/>
                      </a:endParaRPr>
                    </a:p>
                    <a:p>
                      <a:pPr algn="ctr"/>
                      <a:r>
                        <a:rPr lang="en-US" altLang="en-US" sz="3200" dirty="0">
                          <a:solidFill>
                            <a:srgbClr val="000000"/>
                          </a:solidFill>
                          <a:latin typeface="Times New Roman" panose="02020603050405020304" charset="0"/>
                          <a:cs typeface="Times New Roman" panose="02020603050405020304" charset="0"/>
                        </a:rPr>
                        <a:t>Lá nhựa là vật liệu cách </a:t>
                      </a:r>
                      <a:r>
                        <a:rPr lang="en-US" altLang="en-US" sz="3200" dirty="0">
                          <a:solidFill>
                            <a:srgbClr val="000000"/>
                          </a:solidFill>
                          <a:latin typeface="Times New Roman" panose="02020603050405020304" charset="0"/>
                          <a:cs typeface="Times New Roman" panose="02020603050405020304" charset="0"/>
                        </a:rPr>
                        <a:t>đ</a:t>
                      </a:r>
                      <a:r>
                        <a:rPr lang="en-US" altLang="en-US" sz="3200" dirty="0">
                          <a:solidFill>
                            <a:srgbClr val="000000"/>
                          </a:solidFill>
                          <a:latin typeface="Times New Roman" panose="02020603050405020304" charset="0"/>
                          <a:cs typeface="Times New Roman" panose="02020603050405020304" charset="0"/>
                        </a:rPr>
                        <a:t>iện</a:t>
                      </a:r>
                      <a:endParaRPr lang="en-US"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6" name="Freeform 10"/>
          <p:cNvSpPr/>
          <p:nvPr/>
        </p:nvSpPr>
        <p:spPr>
          <a:xfrm>
            <a:off x="677545" y="2405380"/>
            <a:ext cx="6159500" cy="7701280"/>
          </a:xfrm>
          <a:custGeom>
            <a:avLst/>
            <a:gdLst/>
            <a:ahLst/>
            <a:cxnLst/>
            <a:rect l="l" t="t" r="r" b="b"/>
            <a:pathLst>
              <a:path w="9734161" h="12935965">
                <a:moveTo>
                  <a:pt x="9699871" y="21590"/>
                </a:moveTo>
                <a:cubicBezTo>
                  <a:pt x="9701141" y="34290"/>
                  <a:pt x="9701141" y="44450"/>
                  <a:pt x="9702411" y="73215"/>
                </a:cubicBezTo>
                <a:cubicBezTo>
                  <a:pt x="9704951" y="348062"/>
                  <a:pt x="9706221" y="633089"/>
                  <a:pt x="9708761" y="907937"/>
                </a:cubicBezTo>
                <a:cubicBezTo>
                  <a:pt x="9708761" y="1304939"/>
                  <a:pt x="9721461" y="9133002"/>
                  <a:pt x="9727811" y="9530004"/>
                </a:cubicBezTo>
                <a:cubicBezTo>
                  <a:pt x="9734161" y="10130596"/>
                  <a:pt x="9730351" y="10741368"/>
                  <a:pt x="9730351" y="11341960"/>
                </a:cubicBezTo>
                <a:cubicBezTo>
                  <a:pt x="9730351" y="11871296"/>
                  <a:pt x="9731621" y="12359914"/>
                  <a:pt x="9732891" y="12875005"/>
                </a:cubicBezTo>
                <a:lnTo>
                  <a:pt x="9732891" y="12934695"/>
                </a:lnTo>
                <a:cubicBezTo>
                  <a:pt x="9710031" y="12934695"/>
                  <a:pt x="9689711" y="12935965"/>
                  <a:pt x="9669391" y="12934695"/>
                </a:cubicBezTo>
                <a:cubicBezTo>
                  <a:pt x="9187196" y="12929615"/>
                  <a:pt x="8683176" y="12935965"/>
                  <a:pt x="8186793" y="12930885"/>
                </a:cubicBezTo>
                <a:cubicBezTo>
                  <a:pt x="7888962" y="12927075"/>
                  <a:pt x="7598769" y="12929615"/>
                  <a:pt x="7300939" y="12927075"/>
                </a:cubicBezTo>
                <a:lnTo>
                  <a:pt x="6888559" y="12923265"/>
                </a:lnTo>
                <a:cubicBezTo>
                  <a:pt x="6804555" y="12923265"/>
                  <a:pt x="6728189" y="12924535"/>
                  <a:pt x="6644185" y="12924535"/>
                </a:cubicBezTo>
                <a:cubicBezTo>
                  <a:pt x="6430358" y="12923265"/>
                  <a:pt x="5842334" y="12924535"/>
                  <a:pt x="5628508" y="12923265"/>
                </a:cubicBezTo>
                <a:cubicBezTo>
                  <a:pt x="5475774" y="12921995"/>
                  <a:pt x="2421106" y="12930885"/>
                  <a:pt x="2268373" y="12929615"/>
                </a:cubicBezTo>
                <a:cubicBezTo>
                  <a:pt x="2230189" y="12929615"/>
                  <a:pt x="2184369" y="12930885"/>
                  <a:pt x="2146186" y="12930885"/>
                </a:cubicBezTo>
                <a:cubicBezTo>
                  <a:pt x="2054546" y="12930885"/>
                  <a:pt x="1970542" y="12932155"/>
                  <a:pt x="1878903" y="12932155"/>
                </a:cubicBezTo>
                <a:cubicBezTo>
                  <a:pt x="1649802" y="12932155"/>
                  <a:pt x="1428339" y="12930885"/>
                  <a:pt x="1199239" y="12929615"/>
                </a:cubicBezTo>
                <a:cubicBezTo>
                  <a:pt x="1061779" y="12928345"/>
                  <a:pt x="924319" y="12927075"/>
                  <a:pt x="794495" y="12925805"/>
                </a:cubicBezTo>
                <a:cubicBezTo>
                  <a:pt x="550122" y="12924535"/>
                  <a:pt x="305748" y="12923265"/>
                  <a:pt x="53738" y="12923265"/>
                </a:cubicBezTo>
                <a:cubicBezTo>
                  <a:pt x="38100" y="12923265"/>
                  <a:pt x="29210" y="12923265"/>
                  <a:pt x="19050" y="12921995"/>
                </a:cubicBezTo>
                <a:cubicBezTo>
                  <a:pt x="10160" y="12920725"/>
                  <a:pt x="5080" y="12914375"/>
                  <a:pt x="7620" y="12905485"/>
                </a:cubicBezTo>
                <a:cubicBezTo>
                  <a:pt x="16510" y="12868891"/>
                  <a:pt x="12700" y="12614403"/>
                  <a:pt x="11430" y="12349735"/>
                </a:cubicBezTo>
                <a:cubicBezTo>
                  <a:pt x="10160" y="11810219"/>
                  <a:pt x="6350" y="11280883"/>
                  <a:pt x="7620" y="10741368"/>
                </a:cubicBezTo>
                <a:cubicBezTo>
                  <a:pt x="5080" y="10069519"/>
                  <a:pt x="0" y="1752838"/>
                  <a:pt x="7620" y="1070809"/>
                </a:cubicBezTo>
                <a:cubicBezTo>
                  <a:pt x="8890" y="938475"/>
                  <a:pt x="7620" y="795961"/>
                  <a:pt x="8890" y="663627"/>
                </a:cubicBezTo>
                <a:cubicBezTo>
                  <a:pt x="10160" y="449858"/>
                  <a:pt x="12700" y="215728"/>
                  <a:pt x="13970" y="44450"/>
                </a:cubicBezTo>
                <a:cubicBezTo>
                  <a:pt x="13970" y="41910"/>
                  <a:pt x="15240" y="39370"/>
                  <a:pt x="16510" y="38100"/>
                </a:cubicBezTo>
                <a:cubicBezTo>
                  <a:pt x="38100" y="35560"/>
                  <a:pt x="114832" y="30480"/>
                  <a:pt x="237018" y="29210"/>
                </a:cubicBezTo>
                <a:cubicBezTo>
                  <a:pt x="443208" y="25400"/>
                  <a:pt x="649399" y="22860"/>
                  <a:pt x="863225" y="20320"/>
                </a:cubicBezTo>
                <a:cubicBezTo>
                  <a:pt x="1008322" y="17780"/>
                  <a:pt x="1153419" y="16510"/>
                  <a:pt x="1290879" y="13970"/>
                </a:cubicBezTo>
                <a:cubicBezTo>
                  <a:pt x="1428339" y="11430"/>
                  <a:pt x="1573436" y="8890"/>
                  <a:pt x="1710896" y="8890"/>
                </a:cubicBezTo>
                <a:cubicBezTo>
                  <a:pt x="1863629" y="7620"/>
                  <a:pt x="2016363" y="10160"/>
                  <a:pt x="2169096" y="8890"/>
                </a:cubicBezTo>
                <a:cubicBezTo>
                  <a:pt x="2360013" y="8890"/>
                  <a:pt x="5819424" y="6350"/>
                  <a:pt x="6010341" y="5080"/>
                </a:cubicBezTo>
                <a:cubicBezTo>
                  <a:pt x="6193621" y="3810"/>
                  <a:pt x="6376902" y="2540"/>
                  <a:pt x="6567819" y="2540"/>
                </a:cubicBezTo>
                <a:cubicBezTo>
                  <a:pt x="6880922" y="1270"/>
                  <a:pt x="7186389" y="0"/>
                  <a:pt x="7499492" y="0"/>
                </a:cubicBezTo>
                <a:cubicBezTo>
                  <a:pt x="7629316" y="0"/>
                  <a:pt x="7766776" y="2540"/>
                  <a:pt x="7896599" y="2540"/>
                </a:cubicBezTo>
                <a:cubicBezTo>
                  <a:pt x="8255523" y="3810"/>
                  <a:pt x="8622082" y="5080"/>
                  <a:pt x="8981006" y="7620"/>
                </a:cubicBezTo>
                <a:cubicBezTo>
                  <a:pt x="9171923" y="8890"/>
                  <a:pt x="9362840" y="12700"/>
                  <a:pt x="9553757" y="16510"/>
                </a:cubicBezTo>
                <a:lnTo>
                  <a:pt x="9669391" y="16510"/>
                </a:lnTo>
                <a:cubicBezTo>
                  <a:pt x="9680821" y="17780"/>
                  <a:pt x="9689711" y="20320"/>
                  <a:pt x="9699871" y="21590"/>
                </a:cubicBezTo>
                <a:close/>
                <a:moveTo>
                  <a:pt x="9710031" y="12918185"/>
                </a:moveTo>
                <a:cubicBezTo>
                  <a:pt x="9711301" y="12901675"/>
                  <a:pt x="9712571" y="12888975"/>
                  <a:pt x="9712571" y="12876275"/>
                </a:cubicBezTo>
                <a:cubicBezTo>
                  <a:pt x="9711301" y="12309018"/>
                  <a:pt x="9710031" y="11769502"/>
                  <a:pt x="9710031" y="11189268"/>
                </a:cubicBezTo>
                <a:cubicBezTo>
                  <a:pt x="9710031" y="10924600"/>
                  <a:pt x="9712571" y="10659932"/>
                  <a:pt x="9711301" y="10395265"/>
                </a:cubicBezTo>
                <a:cubicBezTo>
                  <a:pt x="9711301" y="10150956"/>
                  <a:pt x="9710031" y="9896467"/>
                  <a:pt x="9708761" y="9652158"/>
                </a:cubicBezTo>
                <a:cubicBezTo>
                  <a:pt x="9703681" y="9275516"/>
                  <a:pt x="9692251" y="1477991"/>
                  <a:pt x="9692251" y="1101348"/>
                </a:cubicBezTo>
                <a:cubicBezTo>
                  <a:pt x="9689711" y="785782"/>
                  <a:pt x="9687171" y="460037"/>
                  <a:pt x="9684631" y="144472"/>
                </a:cubicBezTo>
                <a:cubicBezTo>
                  <a:pt x="9683361" y="44450"/>
                  <a:pt x="9682091" y="43180"/>
                  <a:pt x="9660670" y="41910"/>
                </a:cubicBezTo>
                <a:cubicBezTo>
                  <a:pt x="9637760" y="41910"/>
                  <a:pt x="9622486" y="41910"/>
                  <a:pt x="9599576" y="40640"/>
                </a:cubicBezTo>
                <a:cubicBezTo>
                  <a:pt x="9408660" y="36830"/>
                  <a:pt x="9210106" y="31750"/>
                  <a:pt x="9019190" y="30480"/>
                </a:cubicBezTo>
                <a:cubicBezTo>
                  <a:pt x="8553352" y="26670"/>
                  <a:pt x="8079879" y="25400"/>
                  <a:pt x="7614042" y="22860"/>
                </a:cubicBezTo>
                <a:lnTo>
                  <a:pt x="7064202" y="22860"/>
                </a:lnTo>
                <a:cubicBezTo>
                  <a:pt x="6819828" y="22860"/>
                  <a:pt x="6575455" y="22860"/>
                  <a:pt x="6338718" y="24130"/>
                </a:cubicBezTo>
                <a:cubicBezTo>
                  <a:pt x="6132528" y="25400"/>
                  <a:pt x="2657843" y="29210"/>
                  <a:pt x="2451653" y="29210"/>
                </a:cubicBezTo>
                <a:cubicBezTo>
                  <a:pt x="2115639" y="29210"/>
                  <a:pt x="1779626" y="26670"/>
                  <a:pt x="1443612" y="33020"/>
                </a:cubicBezTo>
                <a:cubicBezTo>
                  <a:pt x="1267969" y="36830"/>
                  <a:pt x="1099962" y="36830"/>
                  <a:pt x="931955" y="38100"/>
                </a:cubicBezTo>
                <a:cubicBezTo>
                  <a:pt x="641762" y="41910"/>
                  <a:pt x="351568" y="45720"/>
                  <a:pt x="61375" y="50800"/>
                </a:cubicBezTo>
                <a:cubicBezTo>
                  <a:pt x="36830" y="50800"/>
                  <a:pt x="34290" y="63035"/>
                  <a:pt x="33020" y="185190"/>
                </a:cubicBezTo>
                <a:cubicBezTo>
                  <a:pt x="31750" y="368422"/>
                  <a:pt x="31750" y="551653"/>
                  <a:pt x="30480" y="734885"/>
                </a:cubicBezTo>
                <a:cubicBezTo>
                  <a:pt x="29210" y="1040271"/>
                  <a:pt x="26670" y="1335477"/>
                  <a:pt x="25400" y="1640864"/>
                </a:cubicBezTo>
                <a:cubicBezTo>
                  <a:pt x="20320" y="1966609"/>
                  <a:pt x="26670" y="9927006"/>
                  <a:pt x="29210" y="10252751"/>
                </a:cubicBezTo>
                <a:cubicBezTo>
                  <a:pt x="29210" y="10598855"/>
                  <a:pt x="29210" y="10955139"/>
                  <a:pt x="30480" y="11301243"/>
                </a:cubicBezTo>
                <a:cubicBezTo>
                  <a:pt x="30480" y="11555731"/>
                  <a:pt x="33020" y="11810219"/>
                  <a:pt x="33020" y="12064708"/>
                </a:cubicBezTo>
                <a:cubicBezTo>
                  <a:pt x="33020" y="12339556"/>
                  <a:pt x="33020" y="12614403"/>
                  <a:pt x="31750" y="12876275"/>
                </a:cubicBezTo>
                <a:lnTo>
                  <a:pt x="31750" y="12886435"/>
                </a:lnTo>
                <a:cubicBezTo>
                  <a:pt x="31750" y="12896595"/>
                  <a:pt x="35560" y="12900406"/>
                  <a:pt x="44450" y="12900406"/>
                </a:cubicBezTo>
                <a:cubicBezTo>
                  <a:pt x="130105" y="12900406"/>
                  <a:pt x="237018" y="12901675"/>
                  <a:pt x="336295" y="12901675"/>
                </a:cubicBezTo>
                <a:cubicBezTo>
                  <a:pt x="481392" y="12901675"/>
                  <a:pt x="634125" y="12899135"/>
                  <a:pt x="779222" y="12901675"/>
                </a:cubicBezTo>
                <a:cubicBezTo>
                  <a:pt x="1015959" y="12905485"/>
                  <a:pt x="1252695" y="12908025"/>
                  <a:pt x="1489432" y="12906756"/>
                </a:cubicBezTo>
                <a:cubicBezTo>
                  <a:pt x="1642166" y="12905485"/>
                  <a:pt x="1787263" y="12908025"/>
                  <a:pt x="1939996" y="12908025"/>
                </a:cubicBezTo>
                <a:cubicBezTo>
                  <a:pt x="2161459" y="12908025"/>
                  <a:pt x="2382923" y="12906756"/>
                  <a:pt x="2604386" y="12908025"/>
                </a:cubicBezTo>
                <a:cubicBezTo>
                  <a:pt x="2932763" y="12909295"/>
                  <a:pt x="6537272" y="12899135"/>
                  <a:pt x="6873285" y="12901675"/>
                </a:cubicBezTo>
                <a:cubicBezTo>
                  <a:pt x="7018382" y="12902945"/>
                  <a:pt x="7163478" y="12904215"/>
                  <a:pt x="7300939" y="12904215"/>
                </a:cubicBezTo>
                <a:cubicBezTo>
                  <a:pt x="7552949" y="12906756"/>
                  <a:pt x="7797323" y="12902945"/>
                  <a:pt x="8049333" y="12906756"/>
                </a:cubicBezTo>
                <a:cubicBezTo>
                  <a:pt x="8255523" y="12909295"/>
                  <a:pt x="8461712" y="12909295"/>
                  <a:pt x="8667903" y="12911835"/>
                </a:cubicBezTo>
                <a:cubicBezTo>
                  <a:pt x="8973369" y="12915645"/>
                  <a:pt x="9278837" y="12918185"/>
                  <a:pt x="9584304" y="12919456"/>
                </a:cubicBezTo>
                <a:cubicBezTo>
                  <a:pt x="9671931" y="12919456"/>
                  <a:pt x="9689711" y="12918185"/>
                  <a:pt x="9710031" y="12918185"/>
                </a:cubicBezTo>
                <a:close/>
              </a:path>
            </a:pathLst>
          </a:custGeom>
          <a:solidFill>
            <a:srgbClr val="FFFFFF"/>
          </a:solidFill>
        </p:spPr>
      </p:sp>
      <p:sp>
        <p:nvSpPr>
          <p:cNvPr id="47" name="Text Box 46"/>
          <p:cNvSpPr txBox="1"/>
          <p:nvPr/>
        </p:nvSpPr>
        <p:spPr>
          <a:xfrm>
            <a:off x="304800" y="1866900"/>
            <a:ext cx="6827520" cy="7973695"/>
          </a:xfrm>
          <a:prstGeom prst="rect">
            <a:avLst/>
          </a:prstGeom>
          <a:noFill/>
        </p:spPr>
        <p:txBody>
          <a:bodyPr wrap="square" rtlCol="0">
            <a:noAutofit/>
          </a:bodyPr>
          <a:p>
            <a:pPr indent="0" algn="ctr" defTabSz="914400">
              <a:buFont typeface="Wingdings" panose="05000000000000000000" pitchFamily="2" charset="2"/>
              <a:buNone/>
              <a:defRPr/>
            </a:pPr>
            <a:r>
              <a:rPr lang="vi-VN" altLang="en-US" sz="3200" b="1" dirty="0" err="1">
                <a:solidFill>
                  <a:srgbClr val="0070C0"/>
                </a:solidFill>
                <a:latin typeface="Times New Roman" panose="02020603050405020304" charset="0"/>
                <a:cs typeface="Times New Roman" panose="02020603050405020304" charset="0"/>
                <a:sym typeface="+mn-ea"/>
              </a:rPr>
              <a:t>NHIỆM VỤ</a:t>
            </a:r>
            <a:r>
              <a:rPr lang="en-US" sz="3200" dirty="0" err="1">
                <a:latin typeface="Times New Roman" panose="02020603050405020304" charset="0"/>
                <a:cs typeface="Times New Roman" panose="02020603050405020304" charset="0"/>
                <a:sym typeface="+mn-ea"/>
              </a:rPr>
              <a:t>hóm</a:t>
            </a:r>
            <a:r>
              <a:rPr lang="en-US" sz="3200" dirty="0">
                <a:latin typeface="Times New Roman" panose="02020603050405020304" charset="0"/>
                <a:cs typeface="Times New Roman" panose="02020603050405020304" charset="0"/>
                <a:sym typeface="+mn-ea"/>
              </a:rPr>
              <a:t>.</a:t>
            </a:r>
            <a:endParaRPr lang="vi-VN" altLang="en-US" sz="3200" dirty="0" err="1">
              <a:solidFill>
                <a:schemeClr val="accent4">
                  <a:lumMod val="10000"/>
                </a:schemeClr>
              </a:solidFill>
              <a:latin typeface="Times New Roman" panose="02020603050405020304" charset="0"/>
              <a:cs typeface="Times New Roman" panose="02020603050405020304" charset="0"/>
              <a:sym typeface="+mn-ea"/>
            </a:endParaRPr>
          </a:p>
          <a:p>
            <a:pPr indent="0" algn="just" defTabSz="914400">
              <a:buFont typeface="Wingdings" panose="05000000000000000000" pitchFamily="2" charset="2"/>
              <a:buNone/>
              <a:defRPr/>
            </a:pPr>
            <a:r>
              <a:rPr lang="vi-VN" altLang="en-US" sz="3200" dirty="0" err="1">
                <a:solidFill>
                  <a:schemeClr val="accent4">
                    <a:lumMod val="10000"/>
                  </a:schemeClr>
                </a:solidFill>
                <a:latin typeface="Times New Roman" panose="02020603050405020304" charset="0"/>
                <a:cs typeface="Times New Roman" panose="02020603050405020304" charset="0"/>
                <a:sym typeface="+mn-ea"/>
              </a:rPr>
              <a:t>THẢO LUẬN NHÓM    </a:t>
            </a:r>
            <a:endParaRPr lang="vi-VN" altLang="en-US" sz="3200" dirty="0" err="1">
              <a:solidFill>
                <a:schemeClr val="accent4">
                  <a:lumMod val="10000"/>
                </a:schemeClr>
              </a:solidFill>
              <a:latin typeface="Times New Roman" panose="02020603050405020304" charset="0"/>
              <a:cs typeface="Times New Roman" panose="02020603050405020304" charset="0"/>
              <a:sym typeface="+mn-ea"/>
            </a:endParaRPr>
          </a:p>
          <a:p>
            <a:pPr indent="0" algn="l" defTabSz="914400">
              <a:buFont typeface="Wingdings" panose="05000000000000000000" pitchFamily="2" charset="2"/>
              <a:buNone/>
              <a:defRPr/>
            </a:pPr>
            <a:r>
              <a:rPr lang="vi-VN" altLang="en-US" sz="3200" dirty="0" err="1">
                <a:solidFill>
                  <a:schemeClr val="accent4">
                    <a:lumMod val="10000"/>
                  </a:schemeClr>
                </a:solidFill>
                <a:latin typeface="Times New Roman" panose="02020603050405020304" charset="0"/>
                <a:cs typeface="Times New Roman" panose="02020603050405020304" charset="0"/>
                <a:sym typeface="+mn-ea"/>
              </a:rPr>
              <a:t>THỜI GIAN: </a:t>
            </a:r>
            <a:r>
              <a:rPr lang="vi-VN" altLang="en-US" sz="3200" dirty="0" err="1">
                <a:solidFill>
                  <a:schemeClr val="accent4">
                    <a:lumMod val="10000"/>
                  </a:schemeClr>
                </a:solidFill>
                <a:latin typeface="Times New Roman" panose="02020603050405020304" charset="0"/>
                <a:cs typeface="Times New Roman" panose="02020603050405020304" charset="0"/>
                <a:sym typeface="+mn-ea"/>
              </a:rPr>
              <a:t>07 PHÚT</a:t>
            </a:r>
            <a:r>
              <a:rPr lang="en-US" sz="3200" dirty="0" err="1">
                <a:latin typeface="Times New Roman" panose="02020603050405020304" charset="0"/>
                <a:cs typeface="Times New Roman" panose="02020603050405020304" charset="0"/>
                <a:sym typeface="+mn-ea"/>
              </a:rPr>
              <a:t>Lớp</a:t>
            </a:r>
            <a:r>
              <a:rPr lang="en-US" sz="3200" dirty="0">
                <a:latin typeface="Times New Roman" panose="02020603050405020304" charset="0"/>
                <a:cs typeface="Times New Roman" panose="02020603050405020304" charset="0"/>
                <a:sym typeface="+mn-ea"/>
              </a:rPr>
              <a:t> chia </a:t>
            </a:r>
            <a:endParaRPr lang="en-US" sz="3200" dirty="0">
              <a:latin typeface="Times New Roman" panose="02020603050405020304" charset="0"/>
              <a:cs typeface="Times New Roman" panose="02020603050405020304" charset="0"/>
              <a:sym typeface="+mn-ea"/>
            </a:endParaRPr>
          </a:p>
          <a:p>
            <a:pPr indent="0" algn="just" defTabSz="914400">
              <a:lnSpc>
                <a:spcPct val="100000"/>
              </a:lnSpc>
              <a:spcBef>
                <a:spcPts val="0"/>
              </a:spcBef>
              <a:spcAft>
                <a:spcPts val="0"/>
              </a:spcAft>
              <a:buFont typeface="Wingdings" panose="05000000000000000000" pitchFamily="2" charset="2"/>
              <a:buNone/>
              <a:defRPr/>
            </a:pPr>
            <a:r>
              <a:rPr lang="vi-VN" altLang="en-US" sz="4000" dirty="0">
                <a:solidFill>
                  <a:srgbClr val="002060"/>
                </a:solidFill>
                <a:latin typeface="Times New Roman" panose="02020603050405020304" charset="0"/>
                <a:cs typeface="Times New Roman" panose="02020603050405020304" charset="0"/>
                <a:sym typeface="+mn-ea"/>
              </a:rPr>
              <a:t>Hoạt động 1</a:t>
            </a:r>
            <a:r>
              <a:rPr lang="en-US" sz="4000" dirty="0">
                <a:solidFill>
                  <a:schemeClr val="accent4">
                    <a:lumMod val="10000"/>
                  </a:schemeClr>
                </a:solidFill>
                <a:latin typeface="Times New Roman" panose="02020603050405020304" charset="0"/>
                <a:cs typeface="Times New Roman" panose="02020603050405020304" charset="0"/>
                <a:sym typeface="+mn-ea"/>
              </a:rPr>
              <a:t>:</a:t>
            </a:r>
            <a:r>
              <a:rPr lang="vi-VN" altLang="en-US" sz="4000" dirty="0">
                <a:solidFill>
                  <a:schemeClr val="accent4">
                    <a:lumMod val="10000"/>
                  </a:schemeClr>
                </a:solidFill>
                <a:latin typeface="Times New Roman" panose="02020603050405020304" charset="0"/>
                <a:cs typeface="Times New Roman" panose="02020603050405020304" charset="0"/>
                <a:sym typeface="+mn-ea"/>
              </a:rPr>
              <a:t>(</a:t>
            </a:r>
            <a:r>
              <a:rPr lang="vi-VN" altLang="en-US" sz="4000" dirty="0">
                <a:solidFill>
                  <a:schemeClr val="accent4">
                    <a:lumMod val="10000"/>
                  </a:schemeClr>
                </a:solidFill>
                <a:latin typeface="Times New Roman" panose="02020603050405020304" charset="0"/>
                <a:cs typeface="Times New Roman" panose="02020603050405020304" charset="0"/>
                <a:sym typeface="+mn-ea"/>
              </a:rPr>
              <a:t>2 phút) Em hãy</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đưa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dự</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đoán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i="1" dirty="0">
                <a:solidFill>
                  <a:schemeClr val="accent4">
                    <a:lumMod val="10000"/>
                  </a:schemeClr>
                </a:solidFill>
                <a:latin typeface="Times New Roman" panose="02020603050405020304" charset="0"/>
                <a:cs typeface="Times New Roman" panose="02020603050405020304" charset="0"/>
                <a:sym typeface="+mn-ea"/>
              </a:rPr>
              <a:t>Theo </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nhóm </a:t>
            </a:r>
            <a:r>
              <a:rPr lang="en-US" sz="4000" i="1" dirty="0" err="1">
                <a:solidFill>
                  <a:schemeClr val="accent4">
                    <a:lumMod val="10000"/>
                  </a:schemeClr>
                </a:solidFill>
                <a:latin typeface="Times New Roman" panose="02020603050405020304" charset="0"/>
                <a:cs typeface="Times New Roman" panose="02020603050405020304" charset="0"/>
                <a:sym typeface="+mn-ea"/>
              </a:rPr>
              <a:t>em</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 trong các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đồng</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nhôm</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và</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lá</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nhựa</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thì</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vật</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nào</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dẫn</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điện</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vật</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nào</a:t>
            </a:r>
            <a:r>
              <a:rPr lang="en-US" sz="4000" i="1" dirty="0">
                <a:solidFill>
                  <a:schemeClr val="accent4">
                    <a:lumMod val="10000"/>
                  </a:schemeClr>
                </a:solidFill>
                <a:latin typeface="Times New Roman" panose="02020603050405020304" charset="0"/>
                <a:cs typeface="Times New Roman" panose="02020603050405020304" charset="0"/>
                <a:sym typeface="+mn-ea"/>
              </a:rPr>
              <a:t> </a:t>
            </a:r>
            <a:r>
              <a:rPr lang="en-US" sz="4000" i="1" dirty="0" err="1">
                <a:solidFill>
                  <a:schemeClr val="accent4">
                    <a:lumMod val="10000"/>
                  </a:schemeClr>
                </a:solidFill>
                <a:latin typeface="Times New Roman" panose="02020603050405020304" charset="0"/>
                <a:cs typeface="Times New Roman" panose="02020603050405020304" charset="0"/>
                <a:sym typeface="+mn-ea"/>
              </a:rPr>
              <a:t>không</a:t>
            </a:r>
            <a:r>
              <a:rPr lang="vi-VN" altLang="en-US" sz="4000" i="1" dirty="0" err="1">
                <a:solidFill>
                  <a:schemeClr val="accent4">
                    <a:lumMod val="10000"/>
                  </a:schemeClr>
                </a:solidFill>
                <a:latin typeface="Times New Roman" panose="02020603050405020304" charset="0"/>
                <a:cs typeface="Times New Roman" panose="02020603050405020304" charset="0"/>
                <a:sym typeface="+mn-ea"/>
              </a:rPr>
              <a:t> dẫn điện</a:t>
            </a:r>
            <a:r>
              <a:rPr lang="en-US" sz="4000" i="1" dirty="0">
                <a:solidFill>
                  <a:schemeClr val="accent4">
                    <a:lumMod val="10000"/>
                  </a:schemeClr>
                </a:solidFill>
                <a:latin typeface="Times New Roman" panose="02020603050405020304" charset="0"/>
                <a:cs typeface="Times New Roman" panose="02020603050405020304" charset="0"/>
                <a:sym typeface="+mn-ea"/>
              </a:rPr>
              <a:t>?</a:t>
            </a:r>
            <a:endParaRPr lang="en-US" sz="4000" i="1" dirty="0">
              <a:solidFill>
                <a:schemeClr val="accent4">
                  <a:lumMod val="10000"/>
                </a:schemeClr>
              </a:solidFill>
              <a:latin typeface="Times New Roman" panose="02020603050405020304" charset="0"/>
              <a:cs typeface="Times New Roman" panose="02020603050405020304" charset="0"/>
              <a:sym typeface="+mn-ea"/>
            </a:endParaRPr>
          </a:p>
          <a:p>
            <a:pPr indent="0" algn="l" defTabSz="914400">
              <a:lnSpc>
                <a:spcPct val="100000"/>
              </a:lnSpc>
              <a:spcBef>
                <a:spcPts val="0"/>
              </a:spcBef>
              <a:spcAft>
                <a:spcPts val="0"/>
              </a:spcAft>
              <a:buFont typeface="Wingdings" panose="05000000000000000000" pitchFamily="2" charset="2"/>
              <a:buNone/>
              <a:defRPr/>
            </a:pPr>
            <a:r>
              <a:rPr lang="vi-VN" altLang="en-US" sz="4000" dirty="0">
                <a:solidFill>
                  <a:schemeClr val="accent4">
                    <a:lumMod val="10000"/>
                  </a:schemeClr>
                </a:solidFill>
                <a:latin typeface="Times New Roman" panose="02020603050405020304" charset="0"/>
                <a:cs typeface="Times New Roman" panose="02020603050405020304" charset="0"/>
                <a:sym typeface="+mn-ea"/>
              </a:rPr>
              <a:t>Hoạt động 2</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vi-VN" altLang="en-US" sz="4000" dirty="0">
                <a:solidFill>
                  <a:schemeClr val="accent4">
                    <a:lumMod val="10000"/>
                  </a:schemeClr>
                </a:solidFill>
                <a:latin typeface="Times New Roman" panose="02020603050405020304" charset="0"/>
                <a:cs typeface="Times New Roman" panose="02020603050405020304" charset="0"/>
                <a:sym typeface="+mn-ea"/>
              </a:rPr>
              <a:t>(</a:t>
            </a:r>
            <a:r>
              <a:rPr lang="vi-VN" altLang="en-US" sz="4000" dirty="0">
                <a:solidFill>
                  <a:schemeClr val="accent4">
                    <a:lumMod val="10000"/>
                  </a:schemeClr>
                </a:solidFill>
                <a:latin typeface="Times New Roman" panose="02020603050405020304" charset="0"/>
                <a:cs typeface="Times New Roman" panose="02020603050405020304" charset="0"/>
                <a:sym typeface="+mn-ea"/>
              </a:rPr>
              <a:t>5 phút) </a:t>
            </a:r>
            <a:r>
              <a:rPr lang="en-US" sz="4000" dirty="0">
                <a:solidFill>
                  <a:schemeClr val="accent4">
                    <a:lumMod val="10000"/>
                  </a:schemeClr>
                </a:solidFill>
                <a:latin typeface="Times New Roman" panose="02020603050405020304" charset="0"/>
                <a:cs typeface="Times New Roman" panose="02020603050405020304" charset="0"/>
                <a:sym typeface="+mn-ea"/>
              </a:rPr>
              <a:t>Tiến </a:t>
            </a:r>
            <a:r>
              <a:rPr lang="en-US" sz="4000" dirty="0" err="1">
                <a:solidFill>
                  <a:schemeClr val="accent4">
                    <a:lumMod val="10000"/>
                  </a:schemeClr>
                </a:solidFill>
                <a:latin typeface="Times New Roman" panose="02020603050405020304" charset="0"/>
                <a:cs typeface="Times New Roman" panose="02020603050405020304" charset="0"/>
                <a:sym typeface="+mn-ea"/>
              </a:rPr>
              <a:t>hành</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thí</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nghiệm</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và</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hoàn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thành</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phiếu</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học</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tập</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rút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ra</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kết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luận</a:t>
            </a:r>
            <a:r>
              <a:rPr lang="en-US" sz="4000" dirty="0">
                <a:solidFill>
                  <a:schemeClr val="accent4">
                    <a:lumMod val="10000"/>
                  </a:schemeClr>
                </a:solidFill>
                <a:latin typeface="Times New Roman" panose="02020603050405020304" charset="0"/>
                <a:cs typeface="Times New Roman" panose="02020603050405020304" charset="0"/>
                <a:sym typeface="+mn-ea"/>
              </a:rPr>
              <a:t>.</a:t>
            </a:r>
            <a:endParaRPr lang="en-US" sz="4000" dirty="0">
              <a:solidFill>
                <a:schemeClr val="accent4">
                  <a:lumMod val="10000"/>
                </a:schemeClr>
              </a:solidFill>
              <a:latin typeface="Times New Roman" panose="02020603050405020304" charset="0"/>
              <a:cs typeface="Times New Roman" panose="02020603050405020304" charset="0"/>
              <a:sym typeface="+mn-ea"/>
            </a:endParaRPr>
          </a:p>
          <a:p>
            <a:pPr indent="0" algn="just" defTabSz="914400">
              <a:lnSpc>
                <a:spcPct val="100000"/>
              </a:lnSpc>
              <a:spcBef>
                <a:spcPts val="0"/>
              </a:spcBef>
              <a:spcAft>
                <a:spcPts val="0"/>
              </a:spcAft>
              <a:buFont typeface="Wingdings" panose="05000000000000000000" pitchFamily="2" charset="2"/>
              <a:buNone/>
              <a:defRPr/>
            </a:pPr>
            <a:r>
              <a:rPr lang="en-US" sz="4000" dirty="0" err="1">
                <a:solidFill>
                  <a:schemeClr val="accent4">
                    <a:lumMod val="10000"/>
                  </a:schemeClr>
                </a:solidFill>
                <a:latin typeface="Times New Roman" panose="02020603050405020304" charset="0"/>
                <a:cs typeface="Times New Roman" panose="02020603050405020304" charset="0"/>
                <a:sym typeface="+mn-ea"/>
              </a:rPr>
              <a:t>Hết</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thời</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gian</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en-US" sz="4000" dirty="0" err="1">
                <a:solidFill>
                  <a:schemeClr val="accent4">
                    <a:lumMod val="10000"/>
                  </a:schemeClr>
                </a:solidFill>
                <a:latin typeface="Times New Roman" panose="02020603050405020304" charset="0"/>
                <a:cs typeface="Times New Roman" panose="02020603050405020304" charset="0"/>
                <a:sym typeface="+mn-ea"/>
              </a:rPr>
              <a:t>nhóm</a:t>
            </a:r>
            <a:r>
              <a:rPr lang="en-US" sz="4000" dirty="0">
                <a:solidFill>
                  <a:schemeClr val="accent4">
                    <a:lumMod val="10000"/>
                  </a:schemeClr>
                </a:solidFill>
                <a:latin typeface="Times New Roman" panose="02020603050405020304" charset="0"/>
                <a:cs typeface="Times New Roman" panose="02020603050405020304" charset="0"/>
                <a:sym typeface="+mn-ea"/>
              </a:rPr>
              <a:t> </a:t>
            </a:r>
            <a:r>
              <a:rPr lang="vi-VN" altLang="en-US" sz="4000" dirty="0" err="1">
                <a:solidFill>
                  <a:schemeClr val="accent4">
                    <a:lumMod val="10000"/>
                  </a:schemeClr>
                </a:solidFill>
                <a:latin typeface="Times New Roman" panose="02020603050405020304" charset="0"/>
                <a:cs typeface="Times New Roman" panose="02020603050405020304" charset="0"/>
                <a:sym typeface="+mn-ea"/>
              </a:rPr>
              <a:t>cử một bạn lên trình bày.</a:t>
            </a:r>
            <a:r>
              <a:rPr lang="vi-VN" altLang="en-US" sz="4000">
                <a:solidFill>
                  <a:schemeClr val="accent4">
                    <a:lumMod val="10000"/>
                  </a:schemeClr>
                </a:solidFill>
                <a:latin typeface="Times New Roman" panose="02020603050405020304" charset="0"/>
                <a:cs typeface="Times New Roman" panose="02020603050405020304" charset="0"/>
              </a:rPr>
              <a:t> </a:t>
            </a:r>
            <a:endParaRPr lang="vi-VN" altLang="en-US" sz="4000">
              <a:solidFill>
                <a:schemeClr val="accent4">
                  <a:lumMod val="10000"/>
                </a:schemeClr>
              </a:solidFill>
              <a:latin typeface="Times New Roman" panose="02020603050405020304" charset="0"/>
              <a:cs typeface="Times New Roman" panose="02020603050405020304" charset="0"/>
            </a:endParaRPr>
          </a:p>
          <a:p>
            <a:endParaRPr lang="vi-VN" altLang="en-US" sz="4000">
              <a:solidFill>
                <a:schemeClr val="accent4">
                  <a:lumMod val="10000"/>
                </a:schemeClr>
              </a:solidFill>
              <a:latin typeface="Times New Roman" panose="02020603050405020304" charset="0"/>
              <a:cs typeface="Times New Roman" panose="02020603050405020304" charset="0"/>
            </a:endParaRPr>
          </a:p>
        </p:txBody>
      </p:sp>
      <p:sp>
        <p:nvSpPr>
          <p:cNvPr id="50" name="Freeform 3"/>
          <p:cNvSpPr/>
          <p:nvPr/>
        </p:nvSpPr>
        <p:spPr>
          <a:xfrm>
            <a:off x="4876800" y="1562100"/>
            <a:ext cx="1891030" cy="178562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2240918" y="190502"/>
            <a:ext cx="12680951" cy="1962149"/>
            <a:chOff x="-329468" y="-69780"/>
            <a:chExt cx="3339839" cy="625562"/>
          </a:xfrm>
        </p:grpSpPr>
        <p:sp>
          <p:nvSpPr>
            <p:cNvPr id="3" name="Freeform 3"/>
            <p:cNvSpPr/>
            <p:nvPr/>
          </p:nvSpPr>
          <p:spPr>
            <a:xfrm>
              <a:off x="-329468" y="0"/>
              <a:ext cx="3339839" cy="501665"/>
            </a:xfrm>
            <a:custGeom>
              <a:avLst/>
              <a:gdLst/>
              <a:ahLst/>
              <a:cxnLst/>
              <a:rect l="l" t="t" r="r" b="b"/>
              <a:pathLst>
                <a:path w="3010370" h="501728">
                  <a:moveTo>
                    <a:pt x="16933" y="0"/>
                  </a:moveTo>
                  <a:lnTo>
                    <a:pt x="2993437" y="0"/>
                  </a:lnTo>
                  <a:cubicBezTo>
                    <a:pt x="2997928" y="0"/>
                    <a:pt x="3002235" y="1784"/>
                    <a:pt x="3005411" y="4960"/>
                  </a:cubicBezTo>
                  <a:cubicBezTo>
                    <a:pt x="3008586" y="8135"/>
                    <a:pt x="3010370" y="12442"/>
                    <a:pt x="3010370" y="16933"/>
                  </a:cubicBezTo>
                  <a:lnTo>
                    <a:pt x="3010370" y="484795"/>
                  </a:lnTo>
                  <a:cubicBezTo>
                    <a:pt x="3010370" y="489286"/>
                    <a:pt x="3008586" y="493593"/>
                    <a:pt x="3005411" y="496769"/>
                  </a:cubicBezTo>
                  <a:cubicBezTo>
                    <a:pt x="3002235" y="499944"/>
                    <a:pt x="2997928" y="501728"/>
                    <a:pt x="2993437" y="501728"/>
                  </a:cubicBezTo>
                  <a:lnTo>
                    <a:pt x="16933" y="501728"/>
                  </a:lnTo>
                  <a:cubicBezTo>
                    <a:pt x="12442" y="501728"/>
                    <a:pt x="8135" y="499944"/>
                    <a:pt x="4960" y="496769"/>
                  </a:cubicBezTo>
                  <a:cubicBezTo>
                    <a:pt x="1784" y="493593"/>
                    <a:pt x="0" y="489286"/>
                    <a:pt x="0" y="484795"/>
                  </a:cubicBezTo>
                  <a:lnTo>
                    <a:pt x="0" y="16933"/>
                  </a:lnTo>
                  <a:cubicBezTo>
                    <a:pt x="0" y="12442"/>
                    <a:pt x="1784" y="8135"/>
                    <a:pt x="4960" y="4960"/>
                  </a:cubicBezTo>
                  <a:cubicBezTo>
                    <a:pt x="8135" y="1784"/>
                    <a:pt x="12442" y="0"/>
                    <a:pt x="16933" y="0"/>
                  </a:cubicBezTo>
                  <a:close/>
                </a:path>
              </a:pathLst>
            </a:custGeom>
            <a:solidFill>
              <a:srgbClr val="F2C748"/>
            </a:solidFill>
            <a:ln cap="rnd">
              <a:noFill/>
              <a:prstDash val="solid"/>
              <a:round/>
            </a:ln>
          </p:spPr>
        </p:sp>
        <p:sp>
          <p:nvSpPr>
            <p:cNvPr id="4" name="TextBox 4"/>
            <p:cNvSpPr txBox="1"/>
            <p:nvPr/>
          </p:nvSpPr>
          <p:spPr>
            <a:xfrm>
              <a:off x="-329468" y="-69780"/>
              <a:ext cx="3325289" cy="625562"/>
            </a:xfrm>
            <a:prstGeom prst="rect">
              <a:avLst/>
            </a:prstGeom>
          </p:spPr>
          <p:txBody>
            <a:bodyPr lIns="254000" tIns="254000" rIns="254000" bIns="254000" rtlCol="0" anchor="ctr"/>
            <a:lstStyle/>
            <a:p>
              <a:pPr marL="0" lvl="0" indent="0" algn="ctr">
                <a:lnSpc>
                  <a:spcPct val="100000"/>
                </a:lnSpc>
              </a:pPr>
              <a:r>
                <a:rPr lang="vi-VN" altLang="en-US" sz="36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HƯỚNG </a:t>
              </a:r>
              <a:r>
                <a:rPr lang="vi-VN" altLang="en-US" sz="36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DẪN ĐÁNH GIÁ KẾT QUẢ HOẠT ĐỘNG NHÓM</a:t>
              </a:r>
              <a:endParaRPr lang="vi-VN" altLang="en-US" sz="36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grpSp>
      <p:grpSp>
        <p:nvGrpSpPr>
          <p:cNvPr id="5" name="Group 5"/>
          <p:cNvGrpSpPr/>
          <p:nvPr/>
        </p:nvGrpSpPr>
        <p:grpSpPr>
          <a:xfrm rot="0">
            <a:off x="1161415" y="1943100"/>
            <a:ext cx="16235680" cy="8446135"/>
            <a:chOff x="0" y="-82283"/>
            <a:chExt cx="3010370" cy="1788158"/>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82283"/>
              <a:ext cx="3010370" cy="1788158"/>
            </a:xfrm>
            <a:prstGeom prst="rect">
              <a:avLst/>
            </a:prstGeom>
          </p:spPr>
          <p:txBody>
            <a:bodyPr lIns="101600" tIns="101600" rIns="101600" bIns="101600" rtlCol="0" anchor="ctr"/>
            <a:lstStyle/>
            <a:p>
              <a:pPr marL="0" lvl="0" indent="0" algn="ctr">
                <a:lnSpc>
                  <a:spcPts val="5200"/>
                </a:lnSpc>
                <a:spcBef>
                  <a:spcPct val="0"/>
                </a:spcBef>
              </a:pPr>
            </a:p>
          </p:txBody>
        </p:sp>
      </p:grpSp>
      <p:sp>
        <p:nvSpPr>
          <p:cNvPr id="16" name="Freeform 16"/>
          <p:cNvSpPr/>
          <p:nvPr/>
        </p:nvSpPr>
        <p:spPr>
          <a:xfrm rot="464823">
            <a:off x="-85714" y="676422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1"/>
            <a:stretch>
              <a:fillRect/>
            </a:stretch>
          </a:blipFill>
        </p:spPr>
      </p:sp>
      <p:sp>
        <p:nvSpPr>
          <p:cNvPr id="17" name="Freeform 17"/>
          <p:cNvSpPr/>
          <p:nvPr/>
        </p:nvSpPr>
        <p:spPr>
          <a:xfrm rot="-2118277">
            <a:off x="15892374" y="-513356"/>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2"/>
            <a:stretch>
              <a:fillRect/>
            </a:stretch>
          </a:blipFill>
        </p:spPr>
      </p:sp>
      <p:sp>
        <p:nvSpPr>
          <p:cNvPr id="18" name="Freeform 18"/>
          <p:cNvSpPr/>
          <p:nvPr/>
        </p:nvSpPr>
        <p:spPr>
          <a:xfrm rot="2210034">
            <a:off x="-2397900" y="712827"/>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2" name="Freeform 22"/>
          <p:cNvSpPr/>
          <p:nvPr/>
        </p:nvSpPr>
        <p:spPr>
          <a:xfrm rot="8687491">
            <a:off x="15391810" y="1010490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8" name="Text Box 27"/>
          <p:cNvSpPr txBox="1"/>
          <p:nvPr/>
        </p:nvSpPr>
        <p:spPr>
          <a:xfrm>
            <a:off x="12282170" y="5219700"/>
            <a:ext cx="4901565" cy="6012180"/>
          </a:xfrm>
          <a:prstGeom prst="rect">
            <a:avLst/>
          </a:prstGeom>
        </p:spPr>
        <p:txBody>
          <a:bodyPr wrap="square">
            <a:noAutofit/>
          </a:bodyPr>
          <a:p>
            <a:pPr indent="0">
              <a:buFont typeface="Arial" panose="020B0604020202020204"/>
              <a:buNone/>
            </a:pPr>
            <a:r>
              <a:rPr sz="4000">
                <a:solidFill>
                  <a:srgbClr val="FF0000"/>
                </a:solidFill>
                <a:latin typeface="Times New Roman" panose="02020603050405020304" charset="0"/>
                <a:cs typeface="Times New Roman" panose="02020603050405020304" charset="0"/>
                <a:sym typeface="+mn-ea"/>
              </a:rPr>
              <a:t>Hoàn thành đầy đủ các cột trong phiếu học tập (</a:t>
            </a:r>
            <a:r>
              <a:rPr lang="vi-VN" sz="4000">
                <a:solidFill>
                  <a:srgbClr val="FF0000"/>
                </a:solidFill>
                <a:latin typeface="Times New Roman" panose="02020603050405020304" charset="0"/>
                <a:cs typeface="Times New Roman" panose="02020603050405020304" charset="0"/>
                <a:sym typeface="+mn-ea"/>
              </a:rPr>
              <a:t>1</a:t>
            </a:r>
            <a:r>
              <a:rPr sz="4000">
                <a:solidFill>
                  <a:srgbClr val="FF0000"/>
                </a:solidFill>
                <a:latin typeface="Times New Roman" panose="02020603050405020304" charset="0"/>
                <a:cs typeface="Times New Roman" panose="02020603050405020304" charset="0"/>
                <a:sym typeface="+mn-ea"/>
              </a:rPr>
              <a:t> điểm)</a:t>
            </a:r>
            <a:endParaRPr sz="4000">
              <a:solidFill>
                <a:srgbClr val="FF0000"/>
              </a:solidFill>
              <a:latin typeface="Times New Roman" panose="02020603050405020304" charset="0"/>
              <a:cs typeface="Times New Roman" panose="02020603050405020304" charset="0"/>
              <a:sym typeface="+mn-ea"/>
            </a:endParaRPr>
          </a:p>
        </p:txBody>
      </p:sp>
      <p:graphicFrame>
        <p:nvGraphicFramePr>
          <p:cNvPr id="31" name="Table 30"/>
          <p:cNvGraphicFramePr>
            <a:graphicFrameLocks noGrp="1"/>
          </p:cNvGraphicFramePr>
          <p:nvPr>
            <p:custDataLst>
              <p:tags r:id="rId4"/>
            </p:custDataLst>
          </p:nvPr>
        </p:nvGraphicFramePr>
        <p:xfrm>
          <a:off x="1219200" y="2315845"/>
          <a:ext cx="10963275" cy="7924800"/>
        </p:xfrm>
        <a:graphic>
          <a:graphicData uri="http://schemas.openxmlformats.org/drawingml/2006/table">
            <a:tbl>
              <a:tblPr firstRow="1" bandRow="1">
                <a:tableStyleId>{5C22544A-7EE6-4342-B048-85BDC9FD1C3A}</a:tableStyleId>
              </a:tblPr>
              <a:tblGrid>
                <a:gridCol w="2159635"/>
                <a:gridCol w="2964180"/>
                <a:gridCol w="2963545"/>
                <a:gridCol w="2875915"/>
              </a:tblGrid>
              <a:tr h="2042160">
                <a:tc>
                  <a:txBody>
                    <a:bodyPr/>
                    <a:p>
                      <a:pPr algn="ctr"/>
                      <a:r>
                        <a:rPr lang="en-US" sz="3200" dirty="0" err="1">
                          <a:solidFill>
                            <a:srgbClr val="000000"/>
                          </a:solidFill>
                          <a:latin typeface="Times New Roman" panose="02020603050405020304" charset="0"/>
                          <a:cs typeface="Times New Roman" panose="02020603050405020304" charset="0"/>
                        </a:rPr>
                        <a:t>Vật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liệu</a:t>
                      </a:r>
                      <a:r>
                        <a:rPr lang="en-US" sz="3200" dirty="0">
                          <a:solidFill>
                            <a:srgbClr val="000000"/>
                          </a:solidFill>
                          <a:latin typeface="Times New Roman" panose="02020603050405020304" charset="0"/>
                          <a:cs typeface="Times New Roman" panose="02020603050405020304" charset="0"/>
                        </a:rPr>
                        <a:t> </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Dự</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đoán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dẫn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điện</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Kết</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quả</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thí</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nghiệm</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Bóng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đèn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không</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sáng</a:t>
                      </a:r>
                      <a:r>
                        <a:rPr lang="en-US" sz="3200" dirty="0">
                          <a:solidFill>
                            <a:srgbClr val="000000"/>
                          </a:solidFill>
                          <a:latin typeface="Times New Roman" panose="02020603050405020304" charset="0"/>
                          <a:cs typeface="Times New Roman" panose="02020603050405020304" charset="0"/>
                        </a:rPr>
                        <a: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sz="3200" dirty="0" err="1">
                          <a:solidFill>
                            <a:srgbClr val="000000"/>
                          </a:solidFill>
                          <a:latin typeface="Times New Roman" panose="02020603050405020304" charset="0"/>
                          <a:cs typeface="Times New Roman" panose="02020603050405020304" charset="0"/>
                        </a:rPr>
                        <a:t>Nhận</a:t>
                      </a:r>
                      <a:r>
                        <a:rPr lang="en-US" sz="3200" dirty="0">
                          <a:solidFill>
                            <a:srgbClr val="000000"/>
                          </a:solidFill>
                          <a:latin typeface="Times New Roman" panose="02020603050405020304" charset="0"/>
                          <a:cs typeface="Times New Roman" panose="02020603050405020304" charset="0"/>
                        </a:rPr>
                        <a:t> </a:t>
                      </a:r>
                      <a:r>
                        <a:rPr lang="en-US" sz="3200" dirty="0" err="1">
                          <a:solidFill>
                            <a:srgbClr val="000000"/>
                          </a:solidFill>
                          <a:latin typeface="Times New Roman" panose="02020603050405020304" charset="0"/>
                          <a:cs typeface="Times New Roman" panose="02020603050405020304" charset="0"/>
                        </a:rPr>
                        <a:t>xét</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928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đồng</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vi-VN" altLang="en-US" sz="2000">
                        <a:solidFill>
                          <a:srgbClr val="000000"/>
                        </a:solidFill>
                      </a:endParaRPr>
                    </a:p>
                    <a:p>
                      <a:pPr algn="ctr"/>
                      <a:r>
                        <a:rPr lang="vi-VN" altLang="en-US" sz="3200">
                          <a:solidFill>
                            <a:srgbClr val="000000"/>
                          </a:solidFill>
                          <a:latin typeface="Times New Roman" panose="02020603050405020304" charset="0"/>
                          <a:cs typeface="Times New Roman" panose="02020603050405020304" charset="0"/>
                        </a:rPr>
                        <a:t>Dẫn điện </a:t>
                      </a:r>
                      <a:r>
                        <a:rPr lang="vi-VN" altLang="en-US" sz="3200">
                          <a:solidFill>
                            <a:srgbClr val="FF0000"/>
                          </a:solidFill>
                          <a:latin typeface="Times New Roman" panose="02020603050405020304" charset="0"/>
                          <a:cs typeface="Times New Roman" panose="02020603050405020304" charset="0"/>
                        </a:rPr>
                        <a:t>(1 đ)</a:t>
                      </a:r>
                      <a:endParaRPr lang="vi-VN" altLang="en-US" sz="320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a:solidFill>
                          <a:srgbClr val="000000"/>
                        </a:solidFill>
                        <a:latin typeface="Times New Roman" panose="02020603050405020304" charset="0"/>
                        <a:cs typeface="Times New Roman" panose="02020603050405020304" charset="0"/>
                      </a:endParaRPr>
                    </a:p>
                    <a:p>
                      <a:pPr algn="ctr"/>
                      <a:r>
                        <a:rPr lang="en-US" altLang="en-US" sz="3200">
                          <a:solidFill>
                            <a:srgbClr val="000000"/>
                          </a:solidFill>
                          <a:latin typeface="Times New Roman" panose="02020603050405020304" charset="0"/>
                          <a:cs typeface="Times New Roman" panose="02020603050405020304" charset="0"/>
                        </a:rPr>
                        <a:t>Bóng </a:t>
                      </a:r>
                      <a:r>
                        <a:rPr lang="en-US" altLang="en-US" sz="3200">
                          <a:solidFill>
                            <a:srgbClr val="000000"/>
                          </a:solidFill>
                          <a:latin typeface="Times New Roman" panose="02020603050405020304" charset="0"/>
                          <a:cs typeface="Times New Roman" panose="02020603050405020304" charset="0"/>
                        </a:rPr>
                        <a:t>đè</a:t>
                      </a:r>
                      <a:r>
                        <a:rPr lang="en-US" altLang="en-US" sz="3200">
                          <a:solidFill>
                            <a:srgbClr val="000000"/>
                          </a:solidFill>
                          <a:latin typeface="Times New Roman" panose="02020603050405020304" charset="0"/>
                          <a:cs typeface="Times New Roman" panose="02020603050405020304" charset="0"/>
                        </a:rPr>
                        <a:t>n sáng</a:t>
                      </a:r>
                      <a:endParaRPr lang="en-US" altLang="en-US" sz="3200">
                        <a:solidFill>
                          <a:srgbClr val="000000"/>
                        </a:solidFill>
                        <a:latin typeface="Times New Roman" panose="02020603050405020304" charset="0"/>
                        <a:cs typeface="Times New Roman" panose="02020603050405020304" charset="0"/>
                      </a:endParaRPr>
                    </a:p>
                    <a:p>
                      <a:pPr algn="ctr"/>
                      <a:r>
                        <a:rPr lang="vi-VN" altLang="en-US" sz="3200">
                          <a:solidFill>
                            <a:srgbClr val="FF0000"/>
                          </a:solidFill>
                          <a:latin typeface="Times New Roman" panose="02020603050405020304" charset="0"/>
                          <a:cs typeface="Times New Roman" panose="02020603050405020304" charset="0"/>
                        </a:rPr>
                        <a:t>(1 đ)</a:t>
                      </a:r>
                      <a:endParaRPr lang="vi-VN" altLang="en-US" sz="320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2000">
                        <a:solidFill>
                          <a:srgbClr val="000000"/>
                        </a:solidFill>
                      </a:endParaRPr>
                    </a:p>
                    <a:p>
                      <a:pPr algn="ctr"/>
                      <a:r>
                        <a:rPr lang="en-US" altLang="en-US" sz="3200">
                          <a:solidFill>
                            <a:srgbClr val="000000"/>
                          </a:solidFill>
                          <a:latin typeface="Times New Roman" panose="02020603050405020304" charset="0"/>
                          <a:cs typeface="Times New Roman" panose="02020603050405020304" charset="0"/>
                        </a:rPr>
                        <a:t>Lá </a:t>
                      </a:r>
                      <a:r>
                        <a:rPr lang="en-US" altLang="en-US" sz="3200">
                          <a:solidFill>
                            <a:srgbClr val="000000"/>
                          </a:solidFill>
                          <a:latin typeface="Times New Roman" panose="02020603050405020304" charset="0"/>
                          <a:cs typeface="Times New Roman" panose="02020603050405020304" charset="0"/>
                        </a:rPr>
                        <a:t>đ</a:t>
                      </a:r>
                      <a:r>
                        <a:rPr lang="en-US" altLang="en-US" sz="3200">
                          <a:solidFill>
                            <a:srgbClr val="000000"/>
                          </a:solidFill>
                          <a:latin typeface="Times New Roman" panose="02020603050405020304" charset="0"/>
                          <a:cs typeface="Times New Roman" panose="02020603050405020304" charset="0"/>
                        </a:rPr>
                        <a:t>ồng là vật liệu dẫn </a:t>
                      </a:r>
                      <a:r>
                        <a:rPr lang="en-US" altLang="en-US" sz="3200">
                          <a:solidFill>
                            <a:srgbClr val="000000"/>
                          </a:solidFill>
                          <a:latin typeface="Times New Roman" panose="02020603050405020304" charset="0"/>
                          <a:cs typeface="Times New Roman" panose="02020603050405020304" charset="0"/>
                        </a:rPr>
                        <a:t>đ</a:t>
                      </a:r>
                      <a:r>
                        <a:rPr lang="en-US" altLang="en-US" sz="3200">
                          <a:solidFill>
                            <a:srgbClr val="000000"/>
                          </a:solidFill>
                          <a:latin typeface="Times New Roman" panose="02020603050405020304" charset="0"/>
                          <a:cs typeface="Times New Roman" panose="02020603050405020304" charset="0"/>
                        </a:rPr>
                        <a:t>iện</a:t>
                      </a:r>
                      <a:endParaRPr lang="en-US" altLang="en-US" sz="3200">
                        <a:solidFill>
                          <a:srgbClr val="000000"/>
                        </a:solidFill>
                        <a:latin typeface="Times New Roman" panose="02020603050405020304" charset="0"/>
                        <a:cs typeface="Times New Roman" panose="02020603050405020304" charset="0"/>
                      </a:endParaRPr>
                    </a:p>
                    <a:p>
                      <a:pPr algn="ctr"/>
                      <a:r>
                        <a:rPr lang="vi-VN" altLang="en-US" sz="3200">
                          <a:solidFill>
                            <a:srgbClr val="FF0000"/>
                          </a:solidFill>
                          <a:latin typeface="Times New Roman" panose="02020603050405020304" charset="0"/>
                          <a:cs typeface="Times New Roman" panose="02020603050405020304" charset="0"/>
                        </a:rPr>
                        <a:t>(1 đ)</a:t>
                      </a:r>
                      <a:endParaRPr lang="vi-VN" altLang="en-US" sz="320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928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nhôm</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vi-VN" altLang="en-US" sz="2000">
                        <a:solidFill>
                          <a:srgbClr val="000000"/>
                        </a:solidFill>
                        <a:sym typeface="+mn-ea"/>
                      </a:endParaRPr>
                    </a:p>
                    <a:p>
                      <a:pPr algn="ctr"/>
                      <a:endParaRPr lang="vi-VN" altLang="en-US" sz="2000">
                        <a:solidFill>
                          <a:srgbClr val="000000"/>
                        </a:solidFill>
                        <a:sym typeface="+mn-ea"/>
                      </a:endParaRPr>
                    </a:p>
                    <a:p>
                      <a:pPr algn="ctr"/>
                      <a:r>
                        <a:rPr lang="vi-VN" altLang="en-US" sz="3200">
                          <a:solidFill>
                            <a:srgbClr val="000000"/>
                          </a:solidFill>
                          <a:latin typeface="Times New Roman" panose="02020603050405020304" charset="0"/>
                          <a:cs typeface="Times New Roman" panose="02020603050405020304" charset="0"/>
                          <a:sym typeface="+mn-ea"/>
                        </a:rPr>
                        <a:t>Dẫn điện </a:t>
                      </a:r>
                      <a:r>
                        <a:rPr lang="vi-VN" altLang="en-US" sz="3200">
                          <a:solidFill>
                            <a:srgbClr val="FF0000"/>
                          </a:solidFill>
                          <a:latin typeface="Times New Roman" panose="02020603050405020304" charset="0"/>
                          <a:cs typeface="Times New Roman" panose="02020603050405020304" charset="0"/>
                          <a:sym typeface="+mn-ea"/>
                        </a:rPr>
                        <a:t>(1 đ)</a:t>
                      </a:r>
                      <a:endParaRPr lang="vi-VN" altLang="en-US" sz="3200">
                        <a:solidFill>
                          <a:srgbClr val="000000"/>
                        </a:solidFill>
                        <a:latin typeface="Times New Roman" panose="02020603050405020304" charset="0"/>
                        <a:cs typeface="Times New Roman" panose="02020603050405020304" charset="0"/>
                      </a:endParaRPr>
                    </a:p>
                    <a:p>
                      <a:pPr algn="ctr"/>
                      <a:endParaRPr lang="vi-VN" alt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dirty="0">
                        <a:solidFill>
                          <a:srgbClr val="000000"/>
                        </a:solidFill>
                        <a:latin typeface="Times New Roman" panose="02020603050405020304" charset="0"/>
                        <a:cs typeface="Times New Roman" panose="02020603050405020304" charset="0"/>
                      </a:endParaRPr>
                    </a:p>
                    <a:p>
                      <a:pPr algn="ctr"/>
                      <a:r>
                        <a:rPr lang="en-US" altLang="en-US" sz="3200" dirty="0">
                          <a:solidFill>
                            <a:srgbClr val="000000"/>
                          </a:solidFill>
                          <a:latin typeface="Times New Roman" panose="02020603050405020304" charset="0"/>
                          <a:cs typeface="Times New Roman" panose="02020603050405020304" charset="0"/>
                        </a:rPr>
                        <a:t>Bóng </a:t>
                      </a:r>
                      <a:r>
                        <a:rPr lang="en-US" altLang="en-US" sz="3200" dirty="0">
                          <a:solidFill>
                            <a:srgbClr val="000000"/>
                          </a:solidFill>
                          <a:latin typeface="Times New Roman" panose="02020603050405020304" charset="0"/>
                          <a:cs typeface="Times New Roman" panose="02020603050405020304" charset="0"/>
                        </a:rPr>
                        <a:t>đè</a:t>
                      </a:r>
                      <a:r>
                        <a:rPr lang="en-US" altLang="en-US" sz="3200" dirty="0">
                          <a:solidFill>
                            <a:srgbClr val="000000"/>
                          </a:solidFill>
                          <a:latin typeface="Times New Roman" panose="02020603050405020304" charset="0"/>
                          <a:cs typeface="Times New Roman" panose="02020603050405020304" charset="0"/>
                        </a:rPr>
                        <a:t>n sáng</a:t>
                      </a:r>
                      <a:endParaRPr lang="en-US" altLang="en-US" sz="3200" dirty="0">
                        <a:solidFill>
                          <a:srgbClr val="000000"/>
                        </a:solidFill>
                        <a:latin typeface="Times New Roman" panose="02020603050405020304" charset="0"/>
                        <a:cs typeface="Times New Roman" panose="02020603050405020304" charset="0"/>
                      </a:endParaRPr>
                    </a:p>
                    <a:p>
                      <a:pPr algn="ctr"/>
                      <a:r>
                        <a:rPr lang="vi-VN" altLang="en-US" sz="3200" dirty="0">
                          <a:solidFill>
                            <a:srgbClr val="FF0000"/>
                          </a:solidFill>
                          <a:latin typeface="Times New Roman" panose="02020603050405020304" charset="0"/>
                          <a:cs typeface="Times New Roman" panose="02020603050405020304" charset="0"/>
                        </a:rPr>
                        <a:t>(1 đ)</a:t>
                      </a:r>
                      <a:endParaRPr lang="vi-VN" altLang="en-US" sz="3200" dirty="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2000" dirty="0">
                        <a:solidFill>
                          <a:srgbClr val="000000"/>
                        </a:solidFill>
                      </a:endParaRPr>
                    </a:p>
                    <a:p>
                      <a:pPr algn="ctr"/>
                      <a:r>
                        <a:rPr lang="en-US" altLang="en-US" sz="3200" dirty="0">
                          <a:solidFill>
                            <a:srgbClr val="000000"/>
                          </a:solidFill>
                          <a:latin typeface="Times New Roman" panose="02020603050405020304" charset="0"/>
                          <a:cs typeface="Times New Roman" panose="02020603050405020304" charset="0"/>
                        </a:rPr>
                        <a:t>Lá nhôm là vật liệu dẫn </a:t>
                      </a:r>
                      <a:r>
                        <a:rPr lang="en-US" altLang="en-US" sz="3200" dirty="0">
                          <a:solidFill>
                            <a:srgbClr val="000000"/>
                          </a:solidFill>
                          <a:latin typeface="Times New Roman" panose="02020603050405020304" charset="0"/>
                          <a:cs typeface="Times New Roman" panose="02020603050405020304" charset="0"/>
                        </a:rPr>
                        <a:t>đ</a:t>
                      </a:r>
                      <a:r>
                        <a:rPr lang="en-US" altLang="en-US" sz="3200" dirty="0">
                          <a:solidFill>
                            <a:srgbClr val="000000"/>
                          </a:solidFill>
                          <a:latin typeface="Times New Roman" panose="02020603050405020304" charset="0"/>
                          <a:cs typeface="Times New Roman" panose="02020603050405020304" charset="0"/>
                        </a:rPr>
                        <a:t>iện</a:t>
                      </a:r>
                      <a:endParaRPr lang="en-US" altLang="en-US" sz="3200" dirty="0">
                        <a:solidFill>
                          <a:srgbClr val="000000"/>
                        </a:solidFill>
                        <a:latin typeface="Times New Roman" panose="02020603050405020304" charset="0"/>
                        <a:cs typeface="Times New Roman" panose="02020603050405020304" charset="0"/>
                      </a:endParaRPr>
                    </a:p>
                    <a:p>
                      <a:pPr algn="ctr"/>
                      <a:r>
                        <a:rPr lang="vi-VN" altLang="en-US" sz="3200" dirty="0">
                          <a:solidFill>
                            <a:srgbClr val="FF0000"/>
                          </a:solidFill>
                          <a:latin typeface="Times New Roman" panose="02020603050405020304" charset="0"/>
                          <a:cs typeface="Times New Roman" panose="02020603050405020304" charset="0"/>
                        </a:rPr>
                        <a:t>(1 đ)</a:t>
                      </a:r>
                      <a:endParaRPr lang="vi-VN" altLang="en-US" sz="3200" dirty="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4080">
                <a:tc>
                  <a:txBody>
                    <a:bodyPr/>
                    <a:p>
                      <a:pPr algn="ctr"/>
                      <a:endParaRPr lang="en-US" sz="3200" dirty="0">
                        <a:solidFill>
                          <a:srgbClr val="000000"/>
                        </a:solidFill>
                        <a:latin typeface="Times New Roman" panose="02020603050405020304" charset="0"/>
                        <a:cs typeface="Times New Roman" panose="02020603050405020304" charset="0"/>
                      </a:endParaRPr>
                    </a:p>
                    <a:p>
                      <a:pPr algn="ctr"/>
                      <a:r>
                        <a:rPr lang="en-US" sz="3200" dirty="0">
                          <a:solidFill>
                            <a:srgbClr val="000000"/>
                          </a:solidFill>
                          <a:latin typeface="Times New Roman" panose="02020603050405020304" charset="0"/>
                          <a:cs typeface="Times New Roman" panose="02020603050405020304" charset="0"/>
                        </a:rPr>
                        <a:t>Lá </a:t>
                      </a:r>
                      <a:r>
                        <a:rPr lang="en-US" sz="3200" dirty="0" err="1">
                          <a:solidFill>
                            <a:srgbClr val="000000"/>
                          </a:solidFill>
                          <a:latin typeface="Times New Roman" panose="02020603050405020304" charset="0"/>
                          <a:cs typeface="Times New Roman" panose="02020603050405020304" charset="0"/>
                        </a:rPr>
                        <a:t>nhựa</a:t>
                      </a:r>
                      <a:endParaRPr lang="en-US" sz="3200" dirty="0">
                        <a:solidFill>
                          <a:srgbClr val="00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vi-VN" altLang="en-US" sz="2000">
                          <a:solidFill>
                            <a:srgbClr val="000000"/>
                          </a:solidFill>
                          <a:sym typeface="+mn-ea"/>
                        </a:rPr>
                        <a:t> </a:t>
                      </a:r>
                      <a:endParaRPr lang="vi-VN" altLang="en-US" sz="2000">
                        <a:solidFill>
                          <a:srgbClr val="000000"/>
                        </a:solidFill>
                        <a:sym typeface="+mn-ea"/>
                      </a:endParaRPr>
                    </a:p>
                    <a:p>
                      <a:pPr algn="ctr"/>
                      <a:endParaRPr lang="vi-VN" altLang="en-US" sz="2000">
                        <a:solidFill>
                          <a:srgbClr val="000000"/>
                        </a:solidFill>
                        <a:sym typeface="+mn-ea"/>
                      </a:endParaRPr>
                    </a:p>
                    <a:p>
                      <a:pPr algn="ctr"/>
                      <a:r>
                        <a:rPr lang="vi-VN" altLang="en-US" sz="3200">
                          <a:solidFill>
                            <a:srgbClr val="000000"/>
                          </a:solidFill>
                          <a:latin typeface="Times New Roman" panose="02020603050405020304" charset="0"/>
                          <a:cs typeface="Times New Roman" panose="02020603050405020304" charset="0"/>
                          <a:sym typeface="+mn-ea"/>
                        </a:rPr>
                        <a:t>Không dẫn điện</a:t>
                      </a:r>
                      <a:endParaRPr lang="vi-VN" altLang="en-US" sz="3200">
                        <a:solidFill>
                          <a:srgbClr val="000000"/>
                        </a:solidFill>
                        <a:latin typeface="Times New Roman" panose="02020603050405020304" charset="0"/>
                        <a:cs typeface="Times New Roman" panose="02020603050405020304" charset="0"/>
                        <a:sym typeface="+mn-ea"/>
                      </a:endParaRPr>
                    </a:p>
                    <a:p>
                      <a:pPr algn="ctr"/>
                      <a:r>
                        <a:rPr lang="vi-VN" altLang="en-US" sz="3200">
                          <a:solidFill>
                            <a:srgbClr val="FF0000"/>
                          </a:solidFill>
                          <a:latin typeface="Times New Roman" panose="02020603050405020304" charset="0"/>
                          <a:cs typeface="Times New Roman" panose="02020603050405020304" charset="0"/>
                          <a:sym typeface="+mn-ea"/>
                        </a:rPr>
                        <a:t>(1 đ)</a:t>
                      </a:r>
                      <a:endParaRPr lang="vi-VN" altLang="en-US" sz="3200">
                        <a:solidFill>
                          <a:srgbClr val="FF0000"/>
                        </a:solidFill>
                        <a:latin typeface="Times New Roman" panose="02020603050405020304" charset="0"/>
                        <a:cs typeface="Times New Roman" panose="02020603050405020304" charset="0"/>
                      </a:endParaRPr>
                    </a:p>
                    <a:p>
                      <a:pPr algn="ctr"/>
                      <a:endParaRPr lang="vi-VN" altLang="en-US" sz="3200" dirty="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b="1" dirty="0">
                        <a:solidFill>
                          <a:srgbClr val="000000"/>
                        </a:solidFill>
                        <a:latin typeface="Times New Roman" panose="02020603050405020304" charset="0"/>
                        <a:cs typeface="Times New Roman" panose="02020603050405020304" charset="0"/>
                      </a:endParaRPr>
                    </a:p>
                    <a:p>
                      <a:pPr algn="ctr"/>
                      <a:r>
                        <a:rPr lang="en-US" altLang="en-US" sz="3200" b="0" dirty="0">
                          <a:solidFill>
                            <a:srgbClr val="000000"/>
                          </a:solidFill>
                          <a:latin typeface="Times New Roman" panose="02020603050405020304" charset="0"/>
                          <a:cs typeface="Times New Roman" panose="02020603050405020304" charset="0"/>
                        </a:rPr>
                        <a:t>Bóng </a:t>
                      </a:r>
                      <a:r>
                        <a:rPr lang="en-US" altLang="en-US" sz="3200" b="0" dirty="0">
                          <a:solidFill>
                            <a:srgbClr val="000000"/>
                          </a:solidFill>
                          <a:latin typeface="Times New Roman" panose="02020603050405020304" charset="0"/>
                          <a:cs typeface="Times New Roman" panose="02020603050405020304" charset="0"/>
                        </a:rPr>
                        <a:t>đè</a:t>
                      </a:r>
                      <a:r>
                        <a:rPr lang="en-US" altLang="en-US" sz="3200" b="0" dirty="0">
                          <a:solidFill>
                            <a:srgbClr val="000000"/>
                          </a:solidFill>
                          <a:latin typeface="Times New Roman" panose="02020603050405020304" charset="0"/>
                          <a:cs typeface="Times New Roman" panose="02020603050405020304" charset="0"/>
                        </a:rPr>
                        <a:t>n </a:t>
                      </a:r>
                      <a:r>
                        <a:rPr lang="vi-VN" altLang="en-US" sz="3200" b="0" dirty="0">
                          <a:solidFill>
                            <a:srgbClr val="000000"/>
                          </a:solidFill>
                          <a:latin typeface="Times New Roman" panose="02020603050405020304" charset="0"/>
                          <a:cs typeface="Times New Roman" panose="02020603050405020304" charset="0"/>
                        </a:rPr>
                        <a:t>không </a:t>
                      </a:r>
                      <a:r>
                        <a:rPr lang="en-US" altLang="en-US" sz="3200" b="0" dirty="0">
                          <a:solidFill>
                            <a:srgbClr val="000000"/>
                          </a:solidFill>
                          <a:latin typeface="Times New Roman" panose="02020603050405020304" charset="0"/>
                          <a:cs typeface="Times New Roman" panose="02020603050405020304" charset="0"/>
                        </a:rPr>
                        <a:t>sáng</a:t>
                      </a:r>
                      <a:endParaRPr lang="en-US" altLang="en-US" sz="3200" b="0" dirty="0">
                        <a:solidFill>
                          <a:srgbClr val="000000"/>
                        </a:solidFill>
                        <a:latin typeface="Times New Roman" panose="02020603050405020304" charset="0"/>
                        <a:cs typeface="Times New Roman" panose="02020603050405020304" charset="0"/>
                      </a:endParaRPr>
                    </a:p>
                    <a:p>
                      <a:pPr algn="ctr"/>
                      <a:r>
                        <a:rPr lang="vi-VN" altLang="en-US" sz="3200" b="0" dirty="0">
                          <a:solidFill>
                            <a:srgbClr val="FF0000"/>
                          </a:solidFill>
                          <a:latin typeface="Times New Roman" panose="02020603050405020304" charset="0"/>
                          <a:cs typeface="Times New Roman" panose="02020603050405020304" charset="0"/>
                        </a:rPr>
                        <a:t>(1 đ)</a:t>
                      </a:r>
                      <a:endParaRPr lang="vi-VN" altLang="en-US" sz="3200" b="0" dirty="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endParaRPr lang="en-US" altLang="en-US" sz="3200" dirty="0">
                        <a:solidFill>
                          <a:srgbClr val="000000"/>
                        </a:solidFill>
                        <a:latin typeface="Times New Roman" panose="02020603050405020304" charset="0"/>
                        <a:cs typeface="Times New Roman" panose="02020603050405020304" charset="0"/>
                      </a:endParaRPr>
                    </a:p>
                    <a:p>
                      <a:pPr algn="ctr"/>
                      <a:r>
                        <a:rPr lang="en-US" altLang="en-US" sz="3200" dirty="0">
                          <a:solidFill>
                            <a:srgbClr val="000000"/>
                          </a:solidFill>
                          <a:latin typeface="Times New Roman" panose="02020603050405020304" charset="0"/>
                          <a:cs typeface="Times New Roman" panose="02020603050405020304" charset="0"/>
                        </a:rPr>
                        <a:t>Lá nhựa là vật liệu cách </a:t>
                      </a:r>
                      <a:r>
                        <a:rPr lang="en-US" altLang="en-US" sz="3200" dirty="0">
                          <a:solidFill>
                            <a:srgbClr val="000000"/>
                          </a:solidFill>
                          <a:latin typeface="Times New Roman" panose="02020603050405020304" charset="0"/>
                          <a:cs typeface="Times New Roman" panose="02020603050405020304" charset="0"/>
                        </a:rPr>
                        <a:t>đ</a:t>
                      </a:r>
                      <a:r>
                        <a:rPr lang="en-US" altLang="en-US" sz="3200" dirty="0">
                          <a:solidFill>
                            <a:srgbClr val="000000"/>
                          </a:solidFill>
                          <a:latin typeface="Times New Roman" panose="02020603050405020304" charset="0"/>
                          <a:cs typeface="Times New Roman" panose="02020603050405020304" charset="0"/>
                        </a:rPr>
                        <a:t>iện</a:t>
                      </a:r>
                      <a:endParaRPr lang="en-US" altLang="en-US" sz="3200" dirty="0">
                        <a:solidFill>
                          <a:srgbClr val="000000"/>
                        </a:solidFill>
                        <a:latin typeface="Times New Roman" panose="02020603050405020304" charset="0"/>
                        <a:cs typeface="Times New Roman" panose="02020603050405020304" charset="0"/>
                      </a:endParaRPr>
                    </a:p>
                    <a:p>
                      <a:pPr algn="ctr"/>
                      <a:r>
                        <a:rPr lang="vi-VN" altLang="en-US" sz="3200" dirty="0">
                          <a:solidFill>
                            <a:srgbClr val="FF0000"/>
                          </a:solidFill>
                          <a:latin typeface="Times New Roman" panose="02020603050405020304" charset="0"/>
                          <a:cs typeface="Times New Roman" panose="02020603050405020304" charset="0"/>
                        </a:rPr>
                        <a:t>(1 đ)</a:t>
                      </a:r>
                      <a:endParaRPr lang="vi-VN" altLang="en-US" sz="3200" dirty="0">
                        <a:solidFill>
                          <a:srgbClr val="FF0000"/>
                        </a:solidFill>
                        <a:latin typeface="Times New Roman" panose="02020603050405020304" charset="0"/>
                        <a:cs typeface="Times New Roman" panose="020206030504050203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CF40"/>
            </a:gs>
            <a:gs pos="100000">
              <a:srgbClr val="846C21"/>
            </a:gs>
          </a:gsLst>
          <a:lin ang="5400000" scaled="0"/>
        </a:gradFill>
        <a:effectLst/>
      </p:bgPr>
    </p:bg>
    <p:spTree>
      <p:nvGrpSpPr>
        <p:cNvPr id="1" name=""/>
        <p:cNvGrpSpPr/>
        <p:nvPr/>
      </p:nvGrpSpPr>
      <p:grpSpPr>
        <a:xfrm>
          <a:off x="0" y="0"/>
          <a:ext cx="0" cy="0"/>
          <a:chOff x="0" y="0"/>
          <a:chExt cx="0" cy="0"/>
        </a:xfrm>
      </p:grpSpPr>
      <p:sp>
        <p:nvSpPr>
          <p:cNvPr id="2" name="Google Shape;727;p39"/>
          <p:cNvSpPr/>
          <p:nvPr/>
        </p:nvSpPr>
        <p:spPr>
          <a:xfrm>
            <a:off x="1000743" y="1855476"/>
            <a:ext cx="15739194" cy="7363044"/>
          </a:xfrm>
          <a:prstGeom prst="roundRect">
            <a:avLst>
              <a:gd name="adj" fmla="val 21174"/>
            </a:avLst>
          </a:prstGeom>
          <a:solidFill>
            <a:schemeClr val="bg1">
              <a:lumMod val="75000"/>
            </a:schemeClr>
          </a:solidFill>
          <a:ln w="28575" cap="flat" cmpd="sng">
            <a:no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dirty="0">
              <a:solidFill>
                <a:srgbClr val="000000"/>
              </a:solidFill>
              <a:latin typeface="+mj-lt"/>
              <a:ea typeface="DM Sans Medium"/>
              <a:cs typeface="DM Sans Medium"/>
              <a:sym typeface="DM Sans Medium"/>
            </a:endParaRPr>
          </a:p>
        </p:txBody>
      </p:sp>
      <p:grpSp>
        <p:nvGrpSpPr>
          <p:cNvPr id="3" name="Google Shape;2258;p65"/>
          <p:cNvGrpSpPr/>
          <p:nvPr/>
        </p:nvGrpSpPr>
        <p:grpSpPr>
          <a:xfrm>
            <a:off x="17372601" y="3276663"/>
            <a:ext cx="746699" cy="746699"/>
            <a:chOff x="2273412" y="1837950"/>
            <a:chExt cx="391500" cy="391500"/>
          </a:xfrm>
        </p:grpSpPr>
        <p:sp>
          <p:nvSpPr>
            <p:cNvPr id="4" name="Google Shape;2259;p65"/>
            <p:cNvSpPr/>
            <p:nvPr/>
          </p:nvSpPr>
          <p:spPr>
            <a:xfrm rot="10800000">
              <a:off x="2273412" y="1837950"/>
              <a:ext cx="391500" cy="391500"/>
            </a:xfrm>
            <a:prstGeom prst="ellipse">
              <a:avLst/>
            </a:prstGeom>
            <a:noFill/>
            <a:ln w="28575"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grpSp>
          <p:nvGrpSpPr>
            <p:cNvPr id="5" name="Google Shape;2260;p65"/>
            <p:cNvGrpSpPr/>
            <p:nvPr/>
          </p:nvGrpSpPr>
          <p:grpSpPr>
            <a:xfrm rot="8100000">
              <a:off x="2351005" y="1909132"/>
              <a:ext cx="236919" cy="248957"/>
              <a:chOff x="6916075" y="3678887"/>
              <a:chExt cx="277500" cy="291600"/>
            </a:xfrm>
          </p:grpSpPr>
          <p:cxnSp>
            <p:nvCxnSpPr>
              <p:cNvPr id="6" name="Google Shape;2261;p65"/>
              <p:cNvCxnSpPr/>
              <p:nvPr/>
            </p:nvCxnSpPr>
            <p:spPr>
              <a:xfrm>
                <a:off x="7054825" y="3678887"/>
                <a:ext cx="0" cy="291600"/>
              </a:xfrm>
              <a:prstGeom prst="straightConnector1">
                <a:avLst/>
              </a:prstGeom>
              <a:noFill/>
              <a:ln w="28575" cap="flat" cmpd="sng">
                <a:solidFill>
                  <a:schemeClr val="accent5"/>
                </a:solidFill>
                <a:prstDash val="solid"/>
                <a:round/>
                <a:headEnd type="none" w="med" len="med"/>
                <a:tailEnd type="none" w="med" len="med"/>
              </a:ln>
            </p:spPr>
          </p:cxnSp>
          <p:cxnSp>
            <p:nvCxnSpPr>
              <p:cNvPr id="7" name="Google Shape;2262;p65"/>
              <p:cNvCxnSpPr/>
              <p:nvPr/>
            </p:nvCxnSpPr>
            <p:spPr>
              <a:xfrm rot="10800000">
                <a:off x="6916075" y="3824687"/>
                <a:ext cx="277500" cy="0"/>
              </a:xfrm>
              <a:prstGeom prst="straightConnector1">
                <a:avLst/>
              </a:prstGeom>
              <a:noFill/>
              <a:ln w="28575" cap="flat" cmpd="sng">
                <a:solidFill>
                  <a:schemeClr val="accent5"/>
                </a:solidFill>
                <a:prstDash val="solid"/>
                <a:round/>
                <a:headEnd type="none" w="med" len="med"/>
                <a:tailEnd type="none" w="med" len="med"/>
              </a:ln>
            </p:spPr>
          </p:cxnSp>
        </p:grpSp>
      </p:grpSp>
      <p:grpSp>
        <p:nvGrpSpPr>
          <p:cNvPr id="8" name="Google Shape;2263;p65"/>
          <p:cNvGrpSpPr/>
          <p:nvPr/>
        </p:nvGrpSpPr>
        <p:grpSpPr>
          <a:xfrm>
            <a:off x="17372601" y="2309474"/>
            <a:ext cx="746699" cy="746699"/>
            <a:chOff x="2273412" y="2336475"/>
            <a:chExt cx="391500" cy="391500"/>
          </a:xfrm>
        </p:grpSpPr>
        <p:sp>
          <p:nvSpPr>
            <p:cNvPr id="9" name="Google Shape;2264;p65"/>
            <p:cNvSpPr/>
            <p:nvPr/>
          </p:nvSpPr>
          <p:spPr>
            <a:xfrm rot="10800000">
              <a:off x="2273412" y="2336475"/>
              <a:ext cx="391500" cy="391500"/>
            </a:xfrm>
            <a:prstGeom prst="ellipse">
              <a:avLst/>
            </a:prstGeom>
            <a:noFill/>
            <a:ln w="28575" cap="flat"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sp>
          <p:nvSpPr>
            <p:cNvPr id="10" name="Google Shape;2265;p65"/>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txBody>
            <a:bodyPr/>
            <a:lstStyle/>
            <a:p>
              <a:endParaRPr lang="en-US" sz="3600">
                <a:latin typeface="+mj-lt"/>
              </a:endParaRPr>
            </a:p>
          </p:txBody>
        </p:sp>
        <p:sp>
          <p:nvSpPr>
            <p:cNvPr id="11" name="Google Shape;2266;p65"/>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accent2"/>
              </a:solidFill>
              <a:prstDash val="solid"/>
              <a:round/>
              <a:headEnd type="none" w="med" len="med"/>
              <a:tailEnd type="none" w="med" len="med"/>
            </a:ln>
          </p:spPr>
          <p:txBody>
            <a:bodyPr/>
            <a:lstStyle/>
            <a:p>
              <a:endParaRPr lang="en-US" sz="3600">
                <a:latin typeface="+mj-lt"/>
              </a:endParaRPr>
            </a:p>
          </p:txBody>
        </p:sp>
      </p:grpSp>
      <p:grpSp>
        <p:nvGrpSpPr>
          <p:cNvPr id="15" name="Google Shape;2276;p65"/>
          <p:cNvGrpSpPr/>
          <p:nvPr/>
        </p:nvGrpSpPr>
        <p:grpSpPr>
          <a:xfrm>
            <a:off x="17355128" y="265982"/>
            <a:ext cx="710078" cy="1823003"/>
            <a:chOff x="4263350" y="2572100"/>
            <a:chExt cx="372300" cy="775800"/>
          </a:xfrm>
        </p:grpSpPr>
        <p:sp>
          <p:nvSpPr>
            <p:cNvPr id="16" name="Google Shape;2277;p65"/>
            <p:cNvSpPr/>
            <p:nvPr/>
          </p:nvSpPr>
          <p:spPr>
            <a:xfrm rot="5400000">
              <a:off x="4061600" y="2773850"/>
              <a:ext cx="77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cxnSp>
          <p:nvCxnSpPr>
            <p:cNvPr id="17" name="Google Shape;2278;p65"/>
            <p:cNvCxnSpPr/>
            <p:nvPr/>
          </p:nvCxnSpPr>
          <p:spPr>
            <a:xfrm rot="10800000">
              <a:off x="4487625" y="2773250"/>
              <a:ext cx="0" cy="373500"/>
            </a:xfrm>
            <a:prstGeom prst="straightConnector1">
              <a:avLst/>
            </a:prstGeom>
            <a:noFill/>
            <a:ln w="28575" cap="flat" cmpd="sng">
              <a:solidFill>
                <a:schemeClr val="accent4"/>
              </a:solidFill>
              <a:prstDash val="solid"/>
              <a:round/>
              <a:headEnd type="none" w="med" len="med"/>
              <a:tailEnd type="none" w="med" len="med"/>
            </a:ln>
          </p:spPr>
        </p:cxnSp>
        <p:cxnSp>
          <p:nvCxnSpPr>
            <p:cNvPr id="18" name="Google Shape;2279;p65"/>
            <p:cNvCxnSpPr/>
            <p:nvPr/>
          </p:nvCxnSpPr>
          <p:spPr>
            <a:xfrm rot="10800000">
              <a:off x="4411375" y="2773250"/>
              <a:ext cx="0" cy="373500"/>
            </a:xfrm>
            <a:prstGeom prst="straightConnector1">
              <a:avLst/>
            </a:prstGeom>
            <a:noFill/>
            <a:ln w="28575" cap="flat" cmpd="sng">
              <a:solidFill>
                <a:schemeClr val="accent4"/>
              </a:solidFill>
              <a:prstDash val="solid"/>
              <a:round/>
              <a:headEnd type="none" w="med" len="med"/>
              <a:tailEnd type="none" w="med" len="med"/>
            </a:ln>
          </p:spPr>
        </p:cxnSp>
      </p:grpSp>
      <p:grpSp>
        <p:nvGrpSpPr>
          <p:cNvPr id="12" name="Google Shape;2273;p65"/>
          <p:cNvGrpSpPr/>
          <p:nvPr/>
        </p:nvGrpSpPr>
        <p:grpSpPr>
          <a:xfrm rot="16200000">
            <a:off x="887708" y="8778093"/>
            <a:ext cx="752243" cy="1931222"/>
            <a:chOff x="4506625" y="1903500"/>
            <a:chExt cx="372300" cy="955800"/>
          </a:xfrm>
        </p:grpSpPr>
        <p:sp>
          <p:nvSpPr>
            <p:cNvPr id="13" name="Google Shape;2274;p65"/>
            <p:cNvSpPr/>
            <p:nvPr/>
          </p:nvSpPr>
          <p:spPr>
            <a:xfrm rot="5400000">
              <a:off x="4214875" y="2195250"/>
              <a:ext cx="955800" cy="372300"/>
            </a:xfrm>
            <a:prstGeom prst="roundRect">
              <a:avLst>
                <a:gd name="adj" fmla="val 50000"/>
              </a:avLst>
            </a:prstGeom>
            <a:noFill/>
            <a:ln w="2857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cxnSp>
          <p:nvCxnSpPr>
            <p:cNvPr id="14" name="Google Shape;2275;p65"/>
            <p:cNvCxnSpPr/>
            <p:nvPr/>
          </p:nvCxnSpPr>
          <p:spPr>
            <a:xfrm rot="10800000" flipH="1">
              <a:off x="4692475" y="2056200"/>
              <a:ext cx="600" cy="650400"/>
            </a:xfrm>
            <a:prstGeom prst="straightConnector1">
              <a:avLst/>
            </a:prstGeom>
            <a:noFill/>
            <a:ln w="28575" cap="flat" cmpd="sng">
              <a:solidFill>
                <a:schemeClr val="accent4"/>
              </a:solidFill>
              <a:prstDash val="solid"/>
              <a:round/>
              <a:headEnd type="none" w="med" len="med"/>
              <a:tailEnd type="none" w="med" len="med"/>
            </a:ln>
          </p:spPr>
        </p:cxnSp>
      </p:grpSp>
      <p:grpSp>
        <p:nvGrpSpPr>
          <p:cNvPr id="19" name="Google Shape;2300;p65"/>
          <p:cNvGrpSpPr/>
          <p:nvPr/>
        </p:nvGrpSpPr>
        <p:grpSpPr>
          <a:xfrm rot="10800000">
            <a:off x="3399963" y="9367583"/>
            <a:ext cx="791039" cy="791039"/>
            <a:chOff x="2273412" y="1837950"/>
            <a:chExt cx="391500" cy="391500"/>
          </a:xfrm>
        </p:grpSpPr>
        <p:sp>
          <p:nvSpPr>
            <p:cNvPr id="20" name="Google Shape;2301;p65"/>
            <p:cNvSpPr/>
            <p:nvPr/>
          </p:nvSpPr>
          <p:spPr>
            <a:xfrm rot="10800000">
              <a:off x="2273412" y="1837950"/>
              <a:ext cx="391500" cy="391500"/>
            </a:xfrm>
            <a:prstGeom prst="ellipse">
              <a:avLst/>
            </a:prstGeom>
            <a:solidFill>
              <a:schemeClr val="accent4"/>
            </a:solidFill>
            <a:ln w="2857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grpSp>
          <p:nvGrpSpPr>
            <p:cNvPr id="21" name="Google Shape;2302;p65"/>
            <p:cNvGrpSpPr/>
            <p:nvPr/>
          </p:nvGrpSpPr>
          <p:grpSpPr>
            <a:xfrm rot="8100000">
              <a:off x="2351005" y="1909132"/>
              <a:ext cx="236919" cy="248957"/>
              <a:chOff x="6916075" y="3678887"/>
              <a:chExt cx="277500" cy="291600"/>
            </a:xfrm>
          </p:grpSpPr>
          <p:cxnSp>
            <p:nvCxnSpPr>
              <p:cNvPr id="22" name="Google Shape;2303;p65"/>
              <p:cNvCxnSpPr/>
              <p:nvPr/>
            </p:nvCxnSpPr>
            <p:spPr>
              <a:xfrm>
                <a:off x="7054825" y="3678887"/>
                <a:ext cx="0" cy="291600"/>
              </a:xfrm>
              <a:prstGeom prst="straightConnector1">
                <a:avLst/>
              </a:prstGeom>
              <a:noFill/>
              <a:ln w="28575" cap="flat" cmpd="sng">
                <a:solidFill>
                  <a:schemeClr val="lt1"/>
                </a:solidFill>
                <a:prstDash val="solid"/>
                <a:round/>
                <a:headEnd type="none" w="med" len="med"/>
                <a:tailEnd type="none" w="med" len="med"/>
              </a:ln>
            </p:spPr>
          </p:cxnSp>
          <p:cxnSp>
            <p:nvCxnSpPr>
              <p:cNvPr id="23" name="Google Shape;2304;p65"/>
              <p:cNvCxnSpPr/>
              <p:nvPr/>
            </p:nvCxnSpPr>
            <p:spPr>
              <a:xfrm rot="10800000">
                <a:off x="6916075" y="3824687"/>
                <a:ext cx="277500" cy="0"/>
              </a:xfrm>
              <a:prstGeom prst="straightConnector1">
                <a:avLst/>
              </a:prstGeom>
              <a:noFill/>
              <a:ln w="28575" cap="flat" cmpd="sng">
                <a:solidFill>
                  <a:schemeClr val="lt1"/>
                </a:solidFill>
                <a:prstDash val="solid"/>
                <a:round/>
                <a:headEnd type="none" w="med" len="med"/>
                <a:tailEnd type="none" w="med" len="med"/>
              </a:ln>
            </p:spPr>
          </p:cxnSp>
        </p:grpSp>
      </p:grpSp>
      <p:grpSp>
        <p:nvGrpSpPr>
          <p:cNvPr id="24" name="Google Shape;2305;p65"/>
          <p:cNvGrpSpPr/>
          <p:nvPr/>
        </p:nvGrpSpPr>
        <p:grpSpPr>
          <a:xfrm rot="10800000">
            <a:off x="2420336" y="9347579"/>
            <a:ext cx="791039" cy="791039"/>
            <a:chOff x="2273412" y="2336475"/>
            <a:chExt cx="391500" cy="391500"/>
          </a:xfrm>
        </p:grpSpPr>
        <p:sp>
          <p:nvSpPr>
            <p:cNvPr id="25" name="Google Shape;2306;p65"/>
            <p:cNvSpPr/>
            <p:nvPr/>
          </p:nvSpPr>
          <p:spPr>
            <a:xfrm rot="10800000">
              <a:off x="2273412" y="2336475"/>
              <a:ext cx="391500" cy="391500"/>
            </a:xfrm>
            <a:prstGeom prst="ellipse">
              <a:avLst/>
            </a:prstGeom>
            <a:solidFill>
              <a:schemeClr val="accent2"/>
            </a:solidFill>
            <a:ln w="28575" cap="flat"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a:solidFill>
                  <a:srgbClr val="000000"/>
                </a:solidFill>
                <a:latin typeface="+mj-lt"/>
                <a:cs typeface="Arial" panose="020B0604020202020204"/>
                <a:sym typeface="Arial" panose="020B0604020202020204"/>
              </a:endParaRPr>
            </a:p>
          </p:txBody>
        </p:sp>
        <p:sp>
          <p:nvSpPr>
            <p:cNvPr id="26" name="Google Shape;2307;p65"/>
            <p:cNvSpPr/>
            <p:nvPr/>
          </p:nvSpPr>
          <p:spPr>
            <a:xfrm rot="10800000">
              <a:off x="2366750"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txBody>
            <a:bodyPr/>
            <a:lstStyle/>
            <a:p>
              <a:endParaRPr lang="en-US" sz="3600">
                <a:latin typeface="+mj-lt"/>
              </a:endParaRPr>
            </a:p>
          </p:txBody>
        </p:sp>
        <p:sp>
          <p:nvSpPr>
            <p:cNvPr id="27" name="Google Shape;2308;p65"/>
            <p:cNvSpPr/>
            <p:nvPr/>
          </p:nvSpPr>
          <p:spPr>
            <a:xfrm rot="10800000">
              <a:off x="2492575" y="2416937"/>
              <a:ext cx="79000" cy="230575"/>
            </a:xfrm>
            <a:custGeom>
              <a:avLst/>
              <a:gdLst/>
              <a:ahLst/>
              <a:cxnLst/>
              <a:rect l="l" t="t" r="r" b="b"/>
              <a:pathLst>
                <a:path w="3160" h="9223" extrusionOk="0">
                  <a:moveTo>
                    <a:pt x="2725" y="0"/>
                  </a:moveTo>
                  <a:lnTo>
                    <a:pt x="0" y="4720"/>
                  </a:lnTo>
                  <a:lnTo>
                    <a:pt x="3160" y="4720"/>
                  </a:lnTo>
                  <a:lnTo>
                    <a:pt x="560" y="9223"/>
                  </a:lnTo>
                </a:path>
              </a:pathLst>
            </a:custGeom>
            <a:noFill/>
            <a:ln w="28575" cap="flat" cmpd="sng">
              <a:solidFill>
                <a:schemeClr val="dk1"/>
              </a:solidFill>
              <a:prstDash val="solid"/>
              <a:round/>
              <a:headEnd type="none" w="med" len="med"/>
              <a:tailEnd type="none" w="med" len="med"/>
            </a:ln>
          </p:spPr>
          <p:txBody>
            <a:bodyPr/>
            <a:lstStyle/>
            <a:p>
              <a:endParaRPr lang="en-US" sz="3600">
                <a:latin typeface="+mj-lt"/>
              </a:endParaRPr>
            </a:p>
          </p:txBody>
        </p:sp>
      </p:grpSp>
      <p:sp>
        <p:nvSpPr>
          <p:cNvPr id="31" name="Google Shape;743;p39"/>
          <p:cNvSpPr/>
          <p:nvPr/>
        </p:nvSpPr>
        <p:spPr>
          <a:xfrm rot="10800000">
            <a:off x="505460" y="565785"/>
            <a:ext cx="10822305" cy="914400"/>
          </a:xfrm>
          <a:prstGeom prst="roundRect">
            <a:avLst>
              <a:gd name="adj" fmla="val 50000"/>
            </a:avLst>
          </a:prstGeom>
          <a:noFill/>
          <a:ln w="28575" cap="flat" cmpd="sng">
            <a:solidFill>
              <a:srgbClr val="21B793"/>
            </a:solidFill>
            <a:prstDash val="solid"/>
            <a:round/>
            <a:headEnd type="none" w="sm" len="sm"/>
            <a:tailEnd type="none" w="sm" len="sm"/>
          </a:ln>
        </p:spPr>
        <p:txBody>
          <a:bodyPr spcFirstLastPara="1" wrap="square" lIns="182850" tIns="182850" rIns="182850" bIns="182850" anchor="ctr" anchorCtr="0">
            <a:noAutofit/>
          </a:bodyPr>
          <a:lstStyle/>
          <a:p>
            <a:pPr defTabSz="1219200">
              <a:buClr>
                <a:srgbClr val="000000"/>
              </a:buClr>
              <a:defRPr/>
            </a:pPr>
            <a:endParaRPr sz="2800" kern="0" dirty="0">
              <a:solidFill>
                <a:srgbClr val="000000"/>
              </a:solidFill>
              <a:latin typeface="+mj-lt"/>
              <a:cs typeface="Arial" panose="020B0604020202020204"/>
              <a:sym typeface="Arial" panose="020B0604020202020204"/>
            </a:endParaRPr>
          </a:p>
        </p:txBody>
      </p:sp>
      <p:sp>
        <p:nvSpPr>
          <p:cNvPr id="32" name="Google Shape;692;p38"/>
          <p:cNvSpPr txBox="1"/>
          <p:nvPr/>
        </p:nvSpPr>
        <p:spPr>
          <a:xfrm>
            <a:off x="951865" y="617220"/>
            <a:ext cx="10060940" cy="70612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9Slide03 Arima Madurai Light" panose="00000400000000000000" pitchFamily="2" charset="-93"/>
                <a:ea typeface="#9Slide03 Arima Madurai Light" panose="00000400000000000000" pitchFamily="2" charset="-93"/>
                <a:cs typeface="#9Slide03 Arima Madurai Light" panose="00000400000000000000" pitchFamily="2" charset="-93"/>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1219200">
              <a:defRPr/>
            </a:pPr>
            <a:r>
              <a:rPr lang="vi-VN" altLang="en-US" sz="4800" b="1" kern="0" dirty="0" err="1">
                <a:solidFill>
                  <a:srgbClr val="FF0000"/>
                </a:solidFill>
                <a:latin typeface="Times New Roman" panose="02020603050405020304" charset="0"/>
                <a:cs typeface="Times New Roman" panose="02020603050405020304" charset="0"/>
              </a:rPr>
              <a:t>II. </a:t>
            </a:r>
            <a:r>
              <a:rPr lang="en-US" sz="4800" b="1" kern="0" dirty="0" err="1">
                <a:solidFill>
                  <a:srgbClr val="FF0000"/>
                </a:solidFill>
                <a:latin typeface="Times New Roman" panose="02020603050405020304" charset="0"/>
                <a:cs typeface="Times New Roman" panose="02020603050405020304" charset="0"/>
              </a:rPr>
              <a:t>Vật</a:t>
            </a:r>
            <a:r>
              <a:rPr lang="en-US" sz="4800" b="1" kern="0" dirty="0">
                <a:solidFill>
                  <a:srgbClr val="FF0000"/>
                </a:solidFill>
                <a:latin typeface="Times New Roman" panose="02020603050405020304" charset="0"/>
                <a:cs typeface="Times New Roman" panose="02020603050405020304" charset="0"/>
              </a:rPr>
              <a:t> </a:t>
            </a:r>
            <a:r>
              <a:rPr lang="en-US" sz="4800" b="1" kern="0" dirty="0" err="1">
                <a:solidFill>
                  <a:srgbClr val="FF0000"/>
                </a:solidFill>
                <a:latin typeface="Times New Roman" panose="02020603050405020304" charset="0"/>
                <a:cs typeface="Times New Roman" panose="02020603050405020304" charset="0"/>
              </a:rPr>
              <a:t>dẫn</a:t>
            </a:r>
            <a:r>
              <a:rPr lang="en-US" sz="4800" b="1" kern="0" dirty="0">
                <a:solidFill>
                  <a:srgbClr val="FF0000"/>
                </a:solidFill>
                <a:latin typeface="Times New Roman" panose="02020603050405020304" charset="0"/>
                <a:cs typeface="Times New Roman" panose="02020603050405020304" charset="0"/>
              </a:rPr>
              <a:t> </a:t>
            </a:r>
            <a:r>
              <a:rPr lang="en-US" sz="4800" b="1" kern="0" dirty="0" err="1">
                <a:solidFill>
                  <a:srgbClr val="FF0000"/>
                </a:solidFill>
                <a:latin typeface="Times New Roman" panose="02020603050405020304" charset="0"/>
                <a:cs typeface="Times New Roman" panose="02020603050405020304" charset="0"/>
              </a:rPr>
              <a:t>điện</a:t>
            </a:r>
            <a:r>
              <a:rPr lang="en-US" sz="4800" b="1" kern="0" dirty="0">
                <a:solidFill>
                  <a:srgbClr val="FF0000"/>
                </a:solidFill>
                <a:latin typeface="Times New Roman" panose="02020603050405020304" charset="0"/>
                <a:cs typeface="Times New Roman" panose="02020603050405020304" charset="0"/>
              </a:rPr>
              <a:t> </a:t>
            </a:r>
            <a:r>
              <a:rPr lang="en-US" sz="4800" b="1" kern="0" dirty="0" err="1">
                <a:solidFill>
                  <a:srgbClr val="FF0000"/>
                </a:solidFill>
                <a:latin typeface="Times New Roman" panose="02020603050405020304" charset="0"/>
                <a:cs typeface="Times New Roman" panose="02020603050405020304" charset="0"/>
              </a:rPr>
              <a:t>và</a:t>
            </a:r>
            <a:r>
              <a:rPr lang="en-US" sz="4800" b="1" kern="0" dirty="0">
                <a:solidFill>
                  <a:srgbClr val="FF0000"/>
                </a:solidFill>
                <a:latin typeface="Times New Roman" panose="02020603050405020304" charset="0"/>
                <a:cs typeface="Times New Roman" panose="02020603050405020304" charset="0"/>
              </a:rPr>
              <a:t> </a:t>
            </a:r>
            <a:r>
              <a:rPr lang="en-US" sz="4800" b="1" kern="0" dirty="0" err="1">
                <a:solidFill>
                  <a:srgbClr val="FF0000"/>
                </a:solidFill>
                <a:latin typeface="Times New Roman" panose="02020603050405020304" charset="0"/>
                <a:cs typeface="Times New Roman" panose="02020603050405020304" charset="0"/>
              </a:rPr>
              <a:t>vật</a:t>
            </a:r>
            <a:r>
              <a:rPr lang="en-US" sz="4800" b="1" kern="0" dirty="0">
                <a:solidFill>
                  <a:srgbClr val="FF0000"/>
                </a:solidFill>
                <a:latin typeface="Times New Roman" panose="02020603050405020304" charset="0"/>
                <a:cs typeface="Times New Roman" panose="02020603050405020304" charset="0"/>
              </a:rPr>
              <a:t> </a:t>
            </a:r>
            <a:r>
              <a:rPr lang="vi-VN" altLang="en-US" sz="4800" b="1" kern="0" dirty="0" err="1">
                <a:solidFill>
                  <a:srgbClr val="FF0000"/>
                </a:solidFill>
                <a:latin typeface="Times New Roman" panose="02020603050405020304" charset="0"/>
                <a:cs typeface="Times New Roman" panose="02020603050405020304" charset="0"/>
              </a:rPr>
              <a:t>không dẫn</a:t>
            </a:r>
            <a:r>
              <a:rPr lang="en-US" sz="4800" b="1" kern="0" dirty="0">
                <a:solidFill>
                  <a:srgbClr val="FF0000"/>
                </a:solidFill>
                <a:latin typeface="Times New Roman" panose="02020603050405020304" charset="0"/>
                <a:cs typeface="Times New Roman" panose="02020603050405020304" charset="0"/>
              </a:rPr>
              <a:t> </a:t>
            </a:r>
            <a:r>
              <a:rPr lang="en-US" sz="4800" b="1" kern="0" dirty="0" err="1">
                <a:solidFill>
                  <a:srgbClr val="FF0000"/>
                </a:solidFill>
                <a:latin typeface="Times New Roman" panose="02020603050405020304" charset="0"/>
                <a:cs typeface="Times New Roman" panose="02020603050405020304" charset="0"/>
              </a:rPr>
              <a:t>điện</a:t>
            </a:r>
            <a:endParaRPr lang="en-US" sz="4800" b="1" kern="0" dirty="0" err="1">
              <a:solidFill>
                <a:srgbClr val="FF0000"/>
              </a:solidFill>
              <a:latin typeface="Times New Roman" panose="02020603050405020304" charset="0"/>
              <a:cs typeface="Times New Roman" panose="02020603050405020304" charset="0"/>
            </a:endParaRPr>
          </a:p>
        </p:txBody>
      </p:sp>
      <p:sp>
        <p:nvSpPr>
          <p:cNvPr id="39" name="Google Shape;692;p38"/>
          <p:cNvSpPr txBox="1"/>
          <p:nvPr/>
        </p:nvSpPr>
        <p:spPr>
          <a:xfrm>
            <a:off x="1893723" y="2692784"/>
            <a:ext cx="7434966" cy="211885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buClr>
                <a:srgbClr val="FFFFFF"/>
              </a:buClr>
            </a:pPr>
            <a:r>
              <a:rPr lang="vi-VN" altLang="en-US" sz="4000" dirty="0" err="1">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Vật</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dẫn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điện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vật</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cho</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dòng</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điện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chạy</a:t>
            </a:r>
            <a:r>
              <a:rPr lang="en-US" sz="4000" dirty="0">
                <a:solidFill>
                  <a:prstClr val="white"/>
                </a:solidFill>
                <a:latin typeface="Times New Roman" panose="02020603050405020304" charset="0"/>
                <a:cs typeface="Times New Roman" panose="02020603050405020304" charset="0"/>
              </a:rPr>
              <a:t> qua</a:t>
            </a:r>
            <a:r>
              <a:rPr lang="vi-VN" altLang="en-US" sz="4000" dirty="0">
                <a:solidFill>
                  <a:prstClr val="white"/>
                </a:solidFill>
                <a:latin typeface="Times New Roman" panose="02020603050405020304" charset="0"/>
                <a:cs typeface="Times New Roman" panose="02020603050405020304" charset="0"/>
              </a:rPr>
              <a:t>. Vật dẫn điện thường gặp là những vật bằng kim </a:t>
            </a:r>
            <a:r>
              <a:rPr lang="vi-VN" altLang="en-US" sz="4000" dirty="0">
                <a:solidFill>
                  <a:prstClr val="white"/>
                </a:solidFill>
                <a:latin typeface="Times New Roman" panose="02020603050405020304" charset="0"/>
                <a:cs typeface="Times New Roman" panose="02020603050405020304" charset="0"/>
              </a:rPr>
              <a:t>loại. </a:t>
            </a:r>
            <a:endParaRPr lang="vi-VN" altLang="en-US" sz="4000" dirty="0">
              <a:solidFill>
                <a:prstClr val="white"/>
              </a:solidFill>
              <a:latin typeface="Times New Roman" panose="02020603050405020304" charset="0"/>
              <a:cs typeface="Times New Roman" panose="02020603050405020304" charset="0"/>
            </a:endParaRPr>
          </a:p>
        </p:txBody>
      </p:sp>
      <p:sp>
        <p:nvSpPr>
          <p:cNvPr id="36" name="Google Shape;692;p38"/>
          <p:cNvSpPr txBox="1"/>
          <p:nvPr/>
        </p:nvSpPr>
        <p:spPr>
          <a:xfrm>
            <a:off x="1893726" y="5752897"/>
            <a:ext cx="7249542" cy="211885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RPr/>
            </a:defPPr>
            <a:lvl1pPr>
              <a:lnSpc>
                <a:spcPct val="120000"/>
              </a:lnSpc>
              <a:buClr>
                <a:schemeClr val="dk1"/>
              </a:buClr>
              <a:buSzPts val="2500"/>
              <a:buFont typeface="DM Sans"/>
              <a:buNone/>
              <a:defRPr sz="2000" b="1">
                <a:solidFill>
                  <a:srgbClr val="1A56B8"/>
                </a:solidFill>
                <a:latin typeface="#9Slide03 Arima Madurai Black" panose="00000A00000000000000" pitchFamily="2" charset="-93"/>
                <a:ea typeface="DM Sans"/>
                <a:cs typeface="#9Slide03 Arima Madurai Black" panose="00000A00000000000000" pitchFamily="2" charset="-93"/>
              </a:defRPr>
            </a:lvl1pPr>
            <a:lvl2pPr algn="ctr">
              <a:buClr>
                <a:schemeClr val="dk1"/>
              </a:buClr>
              <a:buSzPts val="2500"/>
              <a:buFont typeface="DM Sans"/>
              <a:buNone/>
              <a:defRPr sz="2500">
                <a:solidFill>
                  <a:schemeClr val="dk1"/>
                </a:solidFill>
                <a:latin typeface="DM Sans"/>
                <a:ea typeface="DM Sans"/>
                <a:cs typeface="DM Sans"/>
              </a:defRPr>
            </a:lvl2pPr>
            <a:lvl3pPr algn="ctr">
              <a:buClr>
                <a:schemeClr val="dk1"/>
              </a:buClr>
              <a:buSzPts val="2500"/>
              <a:buFont typeface="DM Sans"/>
              <a:buNone/>
              <a:defRPr sz="2500">
                <a:solidFill>
                  <a:schemeClr val="dk1"/>
                </a:solidFill>
                <a:latin typeface="DM Sans"/>
                <a:ea typeface="DM Sans"/>
                <a:cs typeface="DM Sans"/>
              </a:defRPr>
            </a:lvl3pPr>
            <a:lvl4pPr algn="ctr">
              <a:buClr>
                <a:schemeClr val="dk1"/>
              </a:buClr>
              <a:buSzPts val="2500"/>
              <a:buFont typeface="DM Sans"/>
              <a:buNone/>
              <a:defRPr sz="2500">
                <a:solidFill>
                  <a:schemeClr val="dk1"/>
                </a:solidFill>
                <a:latin typeface="DM Sans"/>
                <a:ea typeface="DM Sans"/>
                <a:cs typeface="DM Sans"/>
              </a:defRPr>
            </a:lvl4pPr>
            <a:lvl5pPr algn="ctr">
              <a:buClr>
                <a:schemeClr val="dk1"/>
              </a:buClr>
              <a:buSzPts val="2500"/>
              <a:buFont typeface="DM Sans"/>
              <a:buNone/>
              <a:defRPr sz="2500">
                <a:solidFill>
                  <a:schemeClr val="dk1"/>
                </a:solidFill>
                <a:latin typeface="DM Sans"/>
                <a:ea typeface="DM Sans"/>
                <a:cs typeface="DM Sans"/>
              </a:defRPr>
            </a:lvl5pPr>
            <a:lvl6pPr algn="ctr">
              <a:buClr>
                <a:schemeClr val="dk1"/>
              </a:buClr>
              <a:buSzPts val="2500"/>
              <a:buFont typeface="DM Sans"/>
              <a:buNone/>
              <a:defRPr sz="2500">
                <a:solidFill>
                  <a:schemeClr val="dk1"/>
                </a:solidFill>
                <a:latin typeface="DM Sans"/>
                <a:ea typeface="DM Sans"/>
                <a:cs typeface="DM Sans"/>
              </a:defRPr>
            </a:lvl6pPr>
            <a:lvl7pPr algn="ctr">
              <a:buClr>
                <a:schemeClr val="dk1"/>
              </a:buClr>
              <a:buSzPts val="2500"/>
              <a:buFont typeface="DM Sans"/>
              <a:buNone/>
              <a:defRPr sz="2500">
                <a:solidFill>
                  <a:schemeClr val="dk1"/>
                </a:solidFill>
                <a:latin typeface="DM Sans"/>
                <a:ea typeface="DM Sans"/>
                <a:cs typeface="DM Sans"/>
              </a:defRPr>
            </a:lvl7pPr>
            <a:lvl8pPr algn="ctr">
              <a:buClr>
                <a:schemeClr val="dk1"/>
              </a:buClr>
              <a:buSzPts val="2500"/>
              <a:buFont typeface="DM Sans"/>
              <a:buNone/>
              <a:defRPr sz="2500">
                <a:solidFill>
                  <a:schemeClr val="dk1"/>
                </a:solidFill>
                <a:latin typeface="DM Sans"/>
                <a:ea typeface="DM Sans"/>
                <a:cs typeface="DM Sans"/>
              </a:defRPr>
            </a:lvl8pPr>
            <a:lvl9pPr algn="ctr">
              <a:buClr>
                <a:schemeClr val="dk1"/>
              </a:buClr>
              <a:buSzPts val="2500"/>
              <a:buFont typeface="DM Sans"/>
              <a:buNone/>
              <a:defRPr sz="2500">
                <a:solidFill>
                  <a:schemeClr val="dk1"/>
                </a:solidFill>
                <a:latin typeface="DM Sans"/>
                <a:ea typeface="DM Sans"/>
                <a:cs typeface="DM Sans"/>
              </a:defRPr>
            </a:lvl9pPr>
          </a:lstStyle>
          <a:p>
            <a:pPr lvl="0">
              <a:buClr>
                <a:srgbClr val="FFFFFF"/>
              </a:buClr>
            </a:pPr>
            <a:r>
              <a:rPr lang="vi-VN" altLang="en-US" sz="4000" dirty="0" err="1">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Vật</a:t>
            </a:r>
            <a:r>
              <a:rPr lang="en-US" sz="4000" dirty="0">
                <a:solidFill>
                  <a:prstClr val="white"/>
                </a:solidFill>
                <a:latin typeface="Times New Roman" panose="02020603050405020304" charset="0"/>
                <a:cs typeface="Times New Roman" panose="02020603050405020304" charset="0"/>
              </a:rPr>
              <a:t> </a:t>
            </a:r>
            <a:r>
              <a:rPr lang="vi-VN" altLang="en-US" sz="4000" dirty="0" err="1">
                <a:solidFill>
                  <a:prstClr val="white"/>
                </a:solidFill>
                <a:latin typeface="Times New Roman" panose="02020603050405020304" charset="0"/>
                <a:cs typeface="Times New Roman" panose="02020603050405020304" charset="0"/>
              </a:rPr>
              <a:t>không dẫn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điện</a:t>
            </a:r>
            <a:r>
              <a:rPr lang="vi-VN" altLang="en-US" sz="4000" dirty="0" err="1">
                <a:solidFill>
                  <a:prstClr val="white"/>
                </a:solidFill>
                <a:latin typeface="Times New Roman" panose="02020603050405020304" charset="0"/>
                <a:cs typeface="Times New Roman" panose="02020603050405020304" charset="0"/>
              </a:rPr>
              <a:t> (vật cách điện)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vật</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không</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cho</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dòng</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điện</a:t>
            </a:r>
            <a:r>
              <a:rPr lang="en-US" sz="4000" dirty="0">
                <a:solidFill>
                  <a:prstClr val="white"/>
                </a:solidFill>
                <a:latin typeface="Times New Roman" panose="02020603050405020304" charset="0"/>
                <a:cs typeface="Times New Roman" panose="02020603050405020304" charset="0"/>
              </a:rPr>
              <a:t> </a:t>
            </a:r>
            <a:r>
              <a:rPr lang="en-US" sz="4000" dirty="0" err="1">
                <a:solidFill>
                  <a:prstClr val="white"/>
                </a:solidFill>
                <a:latin typeface="Times New Roman" panose="02020603050405020304" charset="0"/>
                <a:cs typeface="Times New Roman" panose="02020603050405020304" charset="0"/>
              </a:rPr>
              <a:t>chạy</a:t>
            </a:r>
            <a:r>
              <a:rPr lang="en-US" sz="4000" dirty="0">
                <a:solidFill>
                  <a:prstClr val="white"/>
                </a:solidFill>
                <a:latin typeface="Times New Roman" panose="02020603050405020304" charset="0"/>
                <a:cs typeface="Times New Roman" panose="02020603050405020304" charset="0"/>
              </a:rPr>
              <a:t> qua</a:t>
            </a:r>
            <a:r>
              <a:rPr lang="vi-VN" altLang="en-US" sz="4000" dirty="0">
                <a:solidFill>
                  <a:prstClr val="white"/>
                </a:solidFill>
                <a:latin typeface="Times New Roman" panose="02020603050405020304" charset="0"/>
                <a:cs typeface="Times New Roman" panose="02020603050405020304" charset="0"/>
              </a:rPr>
              <a:t>. Vật cách điện thường gặp là những vật làm bằng sứ, nhựa, thủy </a:t>
            </a:r>
            <a:r>
              <a:rPr lang="vi-VN" altLang="en-US" sz="4000" dirty="0">
                <a:solidFill>
                  <a:prstClr val="white"/>
                </a:solidFill>
                <a:latin typeface="Times New Roman" panose="02020603050405020304" charset="0"/>
                <a:cs typeface="Times New Roman" panose="02020603050405020304" charset="0"/>
              </a:rPr>
              <a:t>tinh, cao </a:t>
            </a:r>
            <a:r>
              <a:rPr lang="vi-VN" altLang="en-US" sz="4000" dirty="0">
                <a:solidFill>
                  <a:prstClr val="white"/>
                </a:solidFill>
                <a:latin typeface="Times New Roman" panose="02020603050405020304" charset="0"/>
                <a:cs typeface="Times New Roman" panose="02020603050405020304" charset="0"/>
              </a:rPr>
              <a:t>su.....</a:t>
            </a:r>
            <a:endParaRPr lang="vi-VN" altLang="en-US" sz="4000" dirty="0">
              <a:solidFill>
                <a:prstClr val="white"/>
              </a:solidFill>
              <a:latin typeface="Times New Roman" panose="02020603050405020304" charset="0"/>
              <a:cs typeface="Times New Roman" panose="02020603050405020304" charset="0"/>
            </a:endParaRP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3471" y="2171366"/>
            <a:ext cx="4802984" cy="33628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010" y="6657155"/>
            <a:ext cx="3178289" cy="21188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1406" y="5495288"/>
            <a:ext cx="3783420" cy="3783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randombar(horizontal)">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randombar(horizontal)">
                                      <p:cBhvr>
                                        <p:cTn id="20" dur="500"/>
                                        <p:tgtEl>
                                          <p:spTgt spid="5124"/>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randombar(horizontal)">
                                      <p:cBhvr>
                                        <p:cTn id="24"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066800" y="1254760"/>
            <a:ext cx="16382999" cy="8049260"/>
            <a:chOff x="0" y="0"/>
            <a:chExt cx="4314864" cy="2333547"/>
          </a:xfrm>
        </p:grpSpPr>
        <p:sp>
          <p:nvSpPr>
            <p:cNvPr id="3" name="Freeform 3"/>
            <p:cNvSpPr/>
            <p:nvPr/>
          </p:nvSpPr>
          <p:spPr>
            <a:xfrm>
              <a:off x="0" y="0"/>
              <a:ext cx="4274726" cy="2333547"/>
            </a:xfrm>
            <a:custGeom>
              <a:avLst/>
              <a:gdLst/>
              <a:ahLst/>
              <a:cxnLst/>
              <a:rect l="l" t="t" r="r" b="b"/>
              <a:pathLst>
                <a:path w="4274726" h="2333547">
                  <a:moveTo>
                    <a:pt x="11925" y="0"/>
                  </a:moveTo>
                  <a:lnTo>
                    <a:pt x="4262801" y="0"/>
                  </a:lnTo>
                  <a:cubicBezTo>
                    <a:pt x="4269387" y="0"/>
                    <a:pt x="4274726" y="5339"/>
                    <a:pt x="4274726" y="11925"/>
                  </a:cubicBezTo>
                  <a:lnTo>
                    <a:pt x="4274726" y="2321622"/>
                  </a:lnTo>
                  <a:cubicBezTo>
                    <a:pt x="4274726" y="2328208"/>
                    <a:pt x="4269387" y="2333547"/>
                    <a:pt x="4262801" y="2333547"/>
                  </a:cubicBezTo>
                  <a:lnTo>
                    <a:pt x="11925" y="2333547"/>
                  </a:lnTo>
                  <a:cubicBezTo>
                    <a:pt x="5339" y="2333547"/>
                    <a:pt x="0" y="2328208"/>
                    <a:pt x="0" y="2321622"/>
                  </a:cubicBezTo>
                  <a:lnTo>
                    <a:pt x="0" y="11925"/>
                  </a:lnTo>
                  <a:cubicBezTo>
                    <a:pt x="0" y="5339"/>
                    <a:pt x="5339" y="0"/>
                    <a:pt x="11925" y="0"/>
                  </a:cubicBezTo>
                  <a:close/>
                </a:path>
              </a:pathLst>
            </a:custGeom>
            <a:solidFill>
              <a:srgbClr val="FFFFFF"/>
            </a:solidFill>
            <a:ln cap="rnd">
              <a:noFill/>
              <a:prstDash val="solid"/>
              <a:round/>
            </a:ln>
          </p:spPr>
        </p:sp>
        <p:sp>
          <p:nvSpPr>
            <p:cNvPr id="4" name="TextBox 4"/>
            <p:cNvSpPr txBox="1"/>
            <p:nvPr/>
          </p:nvSpPr>
          <p:spPr>
            <a:xfrm>
              <a:off x="40138" y="89100"/>
              <a:ext cx="4274726" cy="2198424"/>
            </a:xfrm>
            <a:prstGeom prst="rect">
              <a:avLst/>
            </a:prstGeom>
          </p:spPr>
          <p:txBody>
            <a:bodyPr lIns="254000" tIns="254000" rIns="254000" bIns="254000" rtlCol="0" anchor="ctr"/>
            <a:lstStyle/>
            <a:p>
              <a:pPr algn="ctr">
                <a:lnSpc>
                  <a:spcPts val="4400"/>
                </a:lnSpc>
              </a:pPr>
              <a:endParaRPr lang="vi-VN" altLang="en-US" sz="3200" b="1">
                <a:solidFill>
                  <a:srgbClr val="000001"/>
                </a:solidFill>
                <a:latin typeface="Times New Roman" panose="02020603050405020304" charset="0"/>
                <a:ea typeface="Eldad Wide" panose="00000800000000000000"/>
                <a:cs typeface="Times New Roman" panose="02020603050405020304" charset="0"/>
                <a:sym typeface="Eldad Wide" panose="00000800000000000000"/>
              </a:endParaRPr>
            </a:p>
          </p:txBody>
        </p:sp>
      </p:grpSp>
      <p:sp>
        <p:nvSpPr>
          <p:cNvPr id="5" name="Freeform 5"/>
          <p:cNvSpPr/>
          <p:nvPr/>
        </p:nvSpPr>
        <p:spPr>
          <a:xfrm rot="2699999">
            <a:off x="1922418" y="6956708"/>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6" name="Freeform 6"/>
          <p:cNvSpPr/>
          <p:nvPr/>
        </p:nvSpPr>
        <p:spPr>
          <a:xfrm rot="-2118277">
            <a:off x="13706627" y="2013037"/>
            <a:ext cx="3325291" cy="4716725"/>
          </a:xfrm>
          <a:custGeom>
            <a:avLst/>
            <a:gdLst/>
            <a:ahLst/>
            <a:cxnLst/>
            <a:rect l="l" t="t" r="r" b="b"/>
            <a:pathLst>
              <a:path w="3325291" h="4716725">
                <a:moveTo>
                  <a:pt x="0" y="0"/>
                </a:moveTo>
                <a:lnTo>
                  <a:pt x="3325291" y="0"/>
                </a:lnTo>
                <a:lnTo>
                  <a:pt x="3325291" y="4716725"/>
                </a:lnTo>
                <a:lnTo>
                  <a:pt x="0" y="4716725"/>
                </a:lnTo>
                <a:lnTo>
                  <a:pt x="0" y="0"/>
                </a:lnTo>
                <a:close/>
              </a:path>
            </a:pathLst>
          </a:custGeom>
          <a:blipFill>
            <a:blip r:embed="rId2"/>
            <a:stretch>
              <a:fillRect/>
            </a:stretch>
          </a:blipFill>
        </p:spPr>
      </p:sp>
      <p:sp>
        <p:nvSpPr>
          <p:cNvPr id="7" name="Freeform 7"/>
          <p:cNvSpPr/>
          <p:nvPr/>
        </p:nvSpPr>
        <p:spPr>
          <a:xfrm rot="1855922">
            <a:off x="7093630" y="57606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8" name="Freeform 8"/>
          <p:cNvSpPr/>
          <p:nvPr/>
        </p:nvSpPr>
        <p:spPr>
          <a:xfrm rot="8687491">
            <a:off x="12724810" y="751410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9" name="Freeform 9"/>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0" name="Freeform 10"/>
          <p:cNvSpPr/>
          <p:nvPr/>
        </p:nvSpPr>
        <p:spPr>
          <a:xfrm>
            <a:off x="5243574" y="7674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1" name="Freeform 11"/>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2" name="Freeform 12"/>
          <p:cNvSpPr/>
          <p:nvPr/>
        </p:nvSpPr>
        <p:spPr>
          <a:xfrm rot="-9483364">
            <a:off x="767056" y="47639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sp>
        <p:nvSpPr>
          <p:cNvPr id="20" name="TextBox 19">
            <a:hlinkClick r:id="rId8" action="ppaction://hlinkfile"/>
          </p:cNvPr>
          <p:cNvSpPr txBox="1"/>
          <p:nvPr/>
        </p:nvSpPr>
        <p:spPr>
          <a:xfrm>
            <a:off x="5972810" y="3924538"/>
            <a:ext cx="7012940" cy="1772285"/>
          </a:xfrm>
          <a:prstGeom prst="rect">
            <a:avLst/>
          </a:prstGeom>
          <a:noFill/>
        </p:spPr>
        <p:txBody>
          <a:bodyPr wrap="none" lIns="0" tIns="0" rIns="0" bIns="0">
            <a:spAutoFit/>
          </a:bodyPr>
          <a:p>
            <a:pPr algn="ctr" defTabSz="914400">
              <a:lnSpc>
                <a:spcPct val="120000"/>
              </a:lnSpc>
              <a:defRPr/>
            </a:pP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LUYỆN </a:t>
            </a: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TẬP</a:t>
            </a:r>
            <a:endPar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0">
            <a:off x="4884420" y="226695"/>
            <a:ext cx="6306185" cy="988060"/>
            <a:chOff x="0" y="0"/>
            <a:chExt cx="7671512" cy="754548"/>
          </a:xfrm>
        </p:grpSpPr>
        <p:sp>
          <p:nvSpPr>
            <p:cNvPr id="11" name="Freeform 11"/>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sp>
      </p:grpSp>
      <p:grpSp>
        <p:nvGrpSpPr>
          <p:cNvPr id="12" name="Group 12"/>
          <p:cNvGrpSpPr/>
          <p:nvPr/>
        </p:nvGrpSpPr>
        <p:grpSpPr>
          <a:xfrm rot="0">
            <a:off x="11582400" y="190500"/>
            <a:ext cx="6306185" cy="1019175"/>
            <a:chOff x="0" y="0"/>
            <a:chExt cx="7671512" cy="754548"/>
          </a:xfrm>
        </p:grpSpPr>
        <p:sp>
          <p:nvSpPr>
            <p:cNvPr id="13" name="Freeform 13"/>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grpSp>
        <p:nvGrpSpPr>
          <p:cNvPr id="16" name="Group 16"/>
          <p:cNvGrpSpPr/>
          <p:nvPr/>
        </p:nvGrpSpPr>
        <p:grpSpPr>
          <a:xfrm rot="0">
            <a:off x="4911090" y="6134100"/>
            <a:ext cx="12621260" cy="1897380"/>
            <a:chOff x="0" y="0"/>
            <a:chExt cx="7671512" cy="754548"/>
          </a:xfrm>
        </p:grpSpPr>
        <p:sp>
          <p:nvSpPr>
            <p:cNvPr id="17" name="Freeform 17"/>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sp>
        <p:nvSpPr>
          <p:cNvPr id="18" name="TextBox 18"/>
          <p:cNvSpPr txBox="1"/>
          <p:nvPr/>
        </p:nvSpPr>
        <p:spPr>
          <a:xfrm>
            <a:off x="5029200" y="342900"/>
            <a:ext cx="5695315" cy="788035"/>
          </a:xfrm>
          <a:prstGeom prst="rect">
            <a:avLst/>
          </a:prstGeom>
        </p:spPr>
        <p:txBody>
          <a:bodyPr wrap="square" lIns="0" tIns="0" rIns="0" bIns="0" rtlCol="0" anchor="t">
            <a:noAutofit/>
          </a:bodyPr>
          <a:lstStyle/>
          <a:p>
            <a:pPr algn="l">
              <a:lnSpc>
                <a:spcPts val="2640"/>
              </a:lnSpc>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Nhiệm vụ: thảo luận cặp đôi trả lời các câu hỏi sau:</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19" name="TextBox 19"/>
          <p:cNvSpPr txBox="1"/>
          <p:nvPr/>
        </p:nvSpPr>
        <p:spPr>
          <a:xfrm>
            <a:off x="11779885" y="495300"/>
            <a:ext cx="5718175" cy="338455"/>
          </a:xfrm>
          <a:prstGeom prst="rect">
            <a:avLst/>
          </a:prstGeom>
        </p:spPr>
        <p:txBody>
          <a:bodyPr wrap="square" lIns="0" tIns="0" rIns="0" bIns="0" rtlCol="0" anchor="t">
            <a:spAutoFit/>
          </a:bodyPr>
          <a:lstStyle/>
          <a:p>
            <a:pPr algn="l">
              <a:lnSpc>
                <a:spcPts val="2640"/>
              </a:lnSpc>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Thời gian hoàn thành: 5 phút</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21" name="TextBox 21"/>
          <p:cNvSpPr txBox="1"/>
          <p:nvPr/>
        </p:nvSpPr>
        <p:spPr>
          <a:xfrm>
            <a:off x="5334000" y="6301105"/>
            <a:ext cx="11704955" cy="432435"/>
          </a:xfrm>
          <a:prstGeom prst="rect">
            <a:avLst/>
          </a:prstGeom>
        </p:spPr>
        <p:txBody>
          <a:bodyPr lIns="0" tIns="0" rIns="0" bIns="0" rtlCol="0" anchor="t">
            <a:noAutofit/>
          </a:bodyPr>
          <a:lstStyle/>
          <a:p>
            <a:pPr defTabSz="1219200">
              <a:buClr>
                <a:srgbClr val="FFFFFF"/>
              </a:buClr>
              <a:defRPr/>
            </a:pPr>
            <a:r>
              <a:rPr lang="vi-VN" altLang="en-US" sz="2800" dirty="0" err="1">
                <a:solidFill>
                  <a:srgbClr val="1A56B8"/>
                </a:solidFill>
                <a:latin typeface="Times New Roman" panose="02020603050405020304" charset="0"/>
                <a:cs typeface="Times New Roman" panose="02020603050405020304" charset="0"/>
                <a:sym typeface="+mn-ea"/>
              </a:rPr>
              <a:t>Trong những vật trên, v</a:t>
            </a:r>
            <a:r>
              <a:rPr lang="en-US" sz="2800" dirty="0" err="1">
                <a:solidFill>
                  <a:srgbClr val="1A56B8"/>
                </a:solidFill>
                <a:latin typeface="Times New Roman" panose="02020603050405020304" charset="0"/>
                <a:cs typeface="Times New Roman" panose="02020603050405020304" charset="0"/>
                <a:sym typeface="+mn-ea"/>
              </a:rPr>
              <a:t>ật</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nào</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là</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vật</a:t>
            </a:r>
            <a:r>
              <a:rPr lang="en-US" sz="2800" dirty="0">
                <a:solidFill>
                  <a:schemeClr val="tx2">
                    <a:lumMod val="75000"/>
                  </a:schemeClr>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dẫn</a:t>
            </a:r>
            <a:r>
              <a:rPr lang="en-US" sz="2800" dirty="0">
                <a:solidFill>
                  <a:schemeClr val="tx2">
                    <a:lumMod val="75000"/>
                  </a:schemeClr>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điện</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vật</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nào</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là</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vật</a:t>
            </a:r>
            <a:r>
              <a:rPr lang="en-US" sz="2800" dirty="0">
                <a:solidFill>
                  <a:srgbClr val="00B050"/>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cách</a:t>
            </a:r>
            <a:r>
              <a:rPr lang="en-US" sz="2800" dirty="0">
                <a:solidFill>
                  <a:srgbClr val="00B050"/>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điện</a:t>
            </a:r>
            <a:r>
              <a:rPr lang="en-US" sz="2800" dirty="0">
                <a:solidFill>
                  <a:srgbClr val="1A56B8"/>
                </a:solidFill>
                <a:latin typeface="Times New Roman" panose="02020603050405020304" charset="0"/>
                <a:cs typeface="Times New Roman" panose="02020603050405020304" charset="0"/>
                <a:sym typeface="+mn-ea"/>
              </a:rPr>
              <a:t>?</a:t>
            </a:r>
            <a:endParaRPr lang="en-US" sz="2800" dirty="0">
              <a:solidFill>
                <a:srgbClr val="1A56B8"/>
              </a:solidFill>
              <a:latin typeface="Times New Roman" panose="02020603050405020304" charset="0"/>
              <a:cs typeface="Times New Roman" panose="02020603050405020304" charset="0"/>
              <a:sym typeface="+mn-ea"/>
            </a:endParaRPr>
          </a:p>
          <a:p>
            <a:pPr defTabSz="1219200">
              <a:buClr>
                <a:srgbClr val="FFFFFF"/>
              </a:buClr>
              <a:defRPr/>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a:p>
            <a:pPr defTabSz="1219200">
              <a:buClr>
                <a:srgbClr val="FFFFFF"/>
              </a:buClr>
              <a:defRPr/>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a:p>
            <a:pPr defTabSz="1219200">
              <a:buClr>
                <a:srgbClr val="FFFFFF"/>
              </a:buClr>
              <a:defRPr/>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26" name="Freeform 26"/>
          <p:cNvSpPr/>
          <p:nvPr/>
        </p:nvSpPr>
        <p:spPr>
          <a:xfrm rot="-705731">
            <a:off x="477721" y="8594147"/>
            <a:ext cx="1070663" cy="1057037"/>
          </a:xfrm>
          <a:custGeom>
            <a:avLst/>
            <a:gdLst/>
            <a:ahLst/>
            <a:cxnLst/>
            <a:rect l="l" t="t" r="r" b="b"/>
            <a:pathLst>
              <a:path w="1070663" h="1057037">
                <a:moveTo>
                  <a:pt x="0" y="0"/>
                </a:moveTo>
                <a:lnTo>
                  <a:pt x="1070663" y="0"/>
                </a:lnTo>
                <a:lnTo>
                  <a:pt x="1070663" y="1057036"/>
                </a:lnTo>
                <a:lnTo>
                  <a:pt x="0" y="105703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8" name="Freeform 28"/>
          <p:cNvSpPr/>
          <p:nvPr/>
        </p:nvSpPr>
        <p:spPr>
          <a:xfrm rot="-755536">
            <a:off x="17549870" y="8075544"/>
            <a:ext cx="1101346" cy="596729"/>
          </a:xfrm>
          <a:custGeom>
            <a:avLst/>
            <a:gdLst/>
            <a:ahLst/>
            <a:cxnLst/>
            <a:rect l="l" t="t" r="r" b="b"/>
            <a:pathLst>
              <a:path w="1101346" h="596729">
                <a:moveTo>
                  <a:pt x="0" y="0"/>
                </a:moveTo>
                <a:lnTo>
                  <a:pt x="1101346" y="0"/>
                </a:lnTo>
                <a:lnTo>
                  <a:pt x="1101346" y="596729"/>
                </a:lnTo>
                <a:lnTo>
                  <a:pt x="0" y="596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304800" y="1041400"/>
            <a:ext cx="4149090" cy="5550535"/>
          </a:xfrm>
          <a:custGeom>
            <a:avLst/>
            <a:gdLst/>
            <a:ahLst/>
            <a:cxnLst/>
            <a:rect l="l" t="t" r="r" b="b"/>
            <a:pathLst>
              <a:path w="4148970" h="2391315">
                <a:moveTo>
                  <a:pt x="0" y="0"/>
                </a:moveTo>
                <a:lnTo>
                  <a:pt x="4148970" y="0"/>
                </a:lnTo>
                <a:lnTo>
                  <a:pt x="4148970" y="2391316"/>
                </a:lnTo>
                <a:lnTo>
                  <a:pt x="0" y="23913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1"/>
          <p:cNvSpPr txBox="1"/>
          <p:nvPr/>
        </p:nvSpPr>
        <p:spPr>
          <a:xfrm>
            <a:off x="609600" y="1257300"/>
            <a:ext cx="3633470" cy="808355"/>
          </a:xfrm>
          <a:prstGeom prst="rect">
            <a:avLst/>
          </a:prstGeom>
        </p:spPr>
        <p:txBody>
          <a:bodyPr lIns="0" tIns="0" rIns="0" bIns="0" rtlCol="0" anchor="t">
            <a:noAutofit/>
          </a:bodyPr>
          <a:lstStyle/>
          <a:p>
            <a:pPr marL="0" lvl="0" indent="0" algn="l">
              <a:lnSpc>
                <a:spcPts val="4800"/>
              </a:lnSpc>
              <a:spcBef>
                <a:spcPct val="0"/>
              </a:spcBef>
            </a:pP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Bài 21. Dòng điện, nguồn </a:t>
            </a: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điện</a:t>
            </a:r>
            <a:endPar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a:p>
            <a:pPr marL="0" lvl="0" indent="0" algn="l">
              <a:lnSpc>
                <a:spcPts val="4800"/>
              </a:lnSpc>
              <a:spcBef>
                <a:spcPct val="0"/>
              </a:spcBef>
            </a:pP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Phiếu học tập 2</a:t>
            </a:r>
            <a:endPar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48" name="TextBox 48"/>
          <p:cNvSpPr txBox="1"/>
          <p:nvPr/>
        </p:nvSpPr>
        <p:spPr>
          <a:xfrm>
            <a:off x="609600" y="3467100"/>
            <a:ext cx="3330575" cy="545465"/>
          </a:xfrm>
          <a:prstGeom prst="rect">
            <a:avLst/>
          </a:prstGeom>
        </p:spPr>
        <p:txBody>
          <a:bodyPr lIns="0" tIns="0" rIns="0" bIns="0" rtlCol="0" anchor="t">
            <a:noAutofit/>
          </a:bodyPr>
          <a:lstStyle/>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Họ và tên cặp đôi</a:t>
            </a:r>
            <a:r>
              <a:rPr 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p:txBody>
      </p:sp>
      <p:sp>
        <p:nvSpPr>
          <p:cNvPr id="50" name="Freeform 50"/>
          <p:cNvSpPr/>
          <p:nvPr/>
        </p:nvSpPr>
        <p:spPr>
          <a:xfrm rot="899356">
            <a:off x="801335" y="6554031"/>
            <a:ext cx="1027279" cy="1027279"/>
          </a:xfrm>
          <a:custGeom>
            <a:avLst/>
            <a:gdLst/>
            <a:ahLst/>
            <a:cxnLst/>
            <a:rect l="l" t="t" r="r" b="b"/>
            <a:pathLst>
              <a:path w="1027279" h="1027279">
                <a:moveTo>
                  <a:pt x="0" y="0"/>
                </a:moveTo>
                <a:lnTo>
                  <a:pt x="1027279" y="0"/>
                </a:lnTo>
                <a:lnTo>
                  <a:pt x="1027279" y="1027279"/>
                </a:lnTo>
                <a:lnTo>
                  <a:pt x="0" y="1027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8" name="Picture 67"/>
          <p:cNvPicPr>
            <a:picLocks noChangeAspect="1"/>
          </p:cNvPicPr>
          <p:nvPr/>
        </p:nvPicPr>
        <p:blipFill>
          <a:blip r:embed="rId9"/>
          <a:stretch>
            <a:fillRect/>
          </a:stretch>
        </p:blipFill>
        <p:spPr>
          <a:xfrm>
            <a:off x="4859655" y="1545590"/>
            <a:ext cx="12672695" cy="4419600"/>
          </a:xfrm>
          <a:prstGeom prst="rect">
            <a:avLst/>
          </a:prstGeom>
        </p:spPr>
      </p:pic>
      <p:grpSp>
        <p:nvGrpSpPr>
          <p:cNvPr id="69" name="Group 16"/>
          <p:cNvGrpSpPr/>
          <p:nvPr/>
        </p:nvGrpSpPr>
        <p:grpSpPr>
          <a:xfrm rot="0">
            <a:off x="4859655" y="8346440"/>
            <a:ext cx="12621260" cy="1897380"/>
            <a:chOff x="0" y="0"/>
            <a:chExt cx="7671512" cy="754548"/>
          </a:xfrm>
        </p:grpSpPr>
        <p:sp>
          <p:nvSpPr>
            <p:cNvPr id="70" name="Freeform 17"/>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sp>
        <p:nvSpPr>
          <p:cNvPr id="71" name="Text Box 70"/>
          <p:cNvSpPr txBox="1"/>
          <p:nvPr/>
        </p:nvSpPr>
        <p:spPr>
          <a:xfrm>
            <a:off x="5184140" y="8346440"/>
            <a:ext cx="12085320" cy="2245360"/>
          </a:xfrm>
          <a:prstGeom prst="rect">
            <a:avLst/>
          </a:prstGeom>
          <a:noFill/>
        </p:spPr>
        <p:txBody>
          <a:bodyPr wrap="square" rtlCol="0">
            <a:spAutoFit/>
          </a:bodyPr>
          <a:p>
            <a:r>
              <a:rPr lang="vi-VN" altLang="en-US" sz="2800">
                <a:solidFill>
                  <a:schemeClr val="accent4">
                    <a:lumMod val="10000"/>
                  </a:schemeClr>
                </a:solidFill>
                <a:latin typeface="Times New Roman" panose="02020603050405020304" charset="0"/>
                <a:cs typeface="Times New Roman" panose="02020603050405020304" charset="0"/>
              </a:rPr>
              <a:t>Hãy kể tên nh</a:t>
            </a:r>
            <a:r>
              <a:rPr lang="vi-VN" altLang="en-US" sz="2800">
                <a:solidFill>
                  <a:schemeClr val="accent4">
                    <a:lumMod val="10000"/>
                  </a:schemeClr>
                </a:solidFill>
                <a:latin typeface="Times New Roman" panose="02020603050405020304" charset="0"/>
                <a:cs typeface="Times New Roman" panose="02020603050405020304" charset="0"/>
              </a:rPr>
              <a:t>ững vật liệu cách điện trong các dụng cụ và thiết bị điện thường dùng mà em biết?</a:t>
            </a:r>
            <a:endParaRPr lang="vi-VN" altLang="en-US" sz="2800">
              <a:solidFill>
                <a:schemeClr val="accent4">
                  <a:lumMod val="10000"/>
                </a:schemeClr>
              </a:solidFill>
              <a:latin typeface="Times New Roman" panose="02020603050405020304" charset="0"/>
              <a:cs typeface="Times New Roman" panose="02020603050405020304" charset="0"/>
            </a:endParaRPr>
          </a:p>
          <a:p>
            <a:r>
              <a:rPr lang="vi-VN" altLang="en-US" sz="2800">
                <a:solidFill>
                  <a:schemeClr val="accent4">
                    <a:lumMod val="10000"/>
                  </a:schemeClr>
                </a:solidFill>
                <a:latin typeface="Times New Roman" panose="02020603050405020304" charset="0"/>
                <a:cs typeface="Times New Roman" panose="02020603050405020304" charset="0"/>
              </a:rPr>
              <a:t>.....................................................................................................................................</a:t>
            </a:r>
            <a:endParaRPr lang="vi-VN" altLang="en-US" sz="2800">
              <a:solidFill>
                <a:schemeClr val="accent4">
                  <a:lumMod val="10000"/>
                </a:schemeClr>
              </a:solidFill>
              <a:latin typeface="Times New Roman" panose="02020603050405020304" charset="0"/>
              <a:cs typeface="Times New Roman" panose="02020603050405020304" charset="0"/>
            </a:endParaRPr>
          </a:p>
          <a:p>
            <a:r>
              <a:rPr lang="vi-VN" altLang="en-US" sz="2800">
                <a:solidFill>
                  <a:schemeClr val="accent4">
                    <a:lumMod val="10000"/>
                  </a:schemeClr>
                </a:solidFill>
                <a:latin typeface="Times New Roman" panose="02020603050405020304" charset="0"/>
                <a:cs typeface="Times New Roman" panose="02020603050405020304" charset="0"/>
              </a:rPr>
              <a:t>.....................................................................................................................................</a:t>
            </a:r>
            <a:endParaRPr lang="vi-VN" altLang="en-US" sz="2800">
              <a:solidFill>
                <a:schemeClr val="accent4">
                  <a:lumMod val="10000"/>
                </a:schemeClr>
              </a:solidFill>
              <a:latin typeface="Times New Roman" panose="02020603050405020304" charset="0"/>
              <a:cs typeface="Times New Roman" panose="02020603050405020304" charset="0"/>
            </a:endParaRPr>
          </a:p>
          <a:p>
            <a:endParaRPr lang="vi-VN" altLang="en-US" sz="2800">
              <a:solidFill>
                <a:schemeClr val="accent4">
                  <a:lumMod val="10000"/>
                </a:schemeClr>
              </a:solidFill>
              <a:latin typeface="Times New Roman" panose="02020603050405020304" charset="0"/>
              <a:cs typeface="Times New Roman" panose="02020603050405020304" charset="0"/>
            </a:endParaRPr>
          </a:p>
        </p:txBody>
      </p:sp>
      <p:pic>
        <p:nvPicPr>
          <p:cNvPr id="2" name="5 Minute Countdown Timer with Music For Kids!">
            <a:hlinkClick r:id="" action="ppaction://media"/>
          </p:cNvPr>
          <p:cNvPicPr/>
          <p:nvPr>
            <a:videoFile r:link="rId10"/>
            <p:extLst>
              <p:ext uri="{DAA4B4D4-6D71-4841-9C94-3DE7FCFB9230}">
                <p14:media xmlns:p14="http://schemas.microsoft.com/office/powerpoint/2010/main" r:link="rId11"/>
              </p:ext>
            </p:extLst>
            <p:custDataLst>
              <p:tags r:id="rId12"/>
            </p:custDataLst>
          </p:nvPr>
        </p:nvPicPr>
        <p:blipFill>
          <a:blip r:embed="rId13"/>
          <a:stretch>
            <a:fillRect/>
          </a:stretch>
        </p:blipFill>
        <p:spPr>
          <a:xfrm>
            <a:off x="76200" y="6438900"/>
            <a:ext cx="4671060" cy="304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rot="0">
            <a:off x="4884420" y="226695"/>
            <a:ext cx="6306185" cy="988060"/>
            <a:chOff x="0" y="0"/>
            <a:chExt cx="7671512" cy="754548"/>
          </a:xfrm>
        </p:grpSpPr>
        <p:sp>
          <p:nvSpPr>
            <p:cNvPr id="11" name="Freeform 11"/>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sp>
      </p:grpSp>
      <p:grpSp>
        <p:nvGrpSpPr>
          <p:cNvPr id="12" name="Group 12"/>
          <p:cNvGrpSpPr/>
          <p:nvPr/>
        </p:nvGrpSpPr>
        <p:grpSpPr>
          <a:xfrm rot="0">
            <a:off x="11582400" y="190500"/>
            <a:ext cx="6306185" cy="1019175"/>
            <a:chOff x="0" y="0"/>
            <a:chExt cx="7671512" cy="754548"/>
          </a:xfrm>
        </p:grpSpPr>
        <p:sp>
          <p:nvSpPr>
            <p:cNvPr id="13" name="Freeform 13"/>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grpSp>
        <p:nvGrpSpPr>
          <p:cNvPr id="16" name="Group 16"/>
          <p:cNvGrpSpPr/>
          <p:nvPr/>
        </p:nvGrpSpPr>
        <p:grpSpPr>
          <a:xfrm rot="0">
            <a:off x="4911090" y="6134100"/>
            <a:ext cx="12621260" cy="1897380"/>
            <a:chOff x="0" y="0"/>
            <a:chExt cx="7671512" cy="754548"/>
          </a:xfrm>
        </p:grpSpPr>
        <p:sp>
          <p:nvSpPr>
            <p:cNvPr id="17" name="Freeform 17"/>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sp>
        <p:nvSpPr>
          <p:cNvPr id="18" name="TextBox 18"/>
          <p:cNvSpPr txBox="1"/>
          <p:nvPr/>
        </p:nvSpPr>
        <p:spPr>
          <a:xfrm>
            <a:off x="5257800" y="358775"/>
            <a:ext cx="5695315" cy="788035"/>
          </a:xfrm>
          <a:prstGeom prst="rect">
            <a:avLst/>
          </a:prstGeom>
        </p:spPr>
        <p:txBody>
          <a:bodyPr wrap="square" lIns="0" tIns="0" rIns="0" bIns="0" rtlCol="0" anchor="t">
            <a:noAutofit/>
          </a:bodyPr>
          <a:lstStyle/>
          <a:p>
            <a:pPr algn="l">
              <a:lnSpc>
                <a:spcPts val="2640"/>
              </a:lnSpc>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Nhiệm vụ: thảo luận cặp đôi trả lời các câu hỏi sau:</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19" name="TextBox 19"/>
          <p:cNvSpPr txBox="1"/>
          <p:nvPr/>
        </p:nvSpPr>
        <p:spPr>
          <a:xfrm>
            <a:off x="11779885" y="495300"/>
            <a:ext cx="5718175" cy="338455"/>
          </a:xfrm>
          <a:prstGeom prst="rect">
            <a:avLst/>
          </a:prstGeom>
        </p:spPr>
        <p:txBody>
          <a:bodyPr wrap="square" lIns="0" tIns="0" rIns="0" bIns="0" rtlCol="0" anchor="t">
            <a:spAutoFit/>
          </a:bodyPr>
          <a:lstStyle/>
          <a:p>
            <a:pPr algn="l">
              <a:lnSpc>
                <a:spcPts val="2640"/>
              </a:lnSpc>
            </a:pPr>
            <a:r>
              <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Thời gian hoàn thành: 5 phút</a:t>
            </a:r>
            <a:endParaRPr lang="vi-VN" altLang="en-US" sz="28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21" name="TextBox 21"/>
          <p:cNvSpPr txBox="1"/>
          <p:nvPr/>
        </p:nvSpPr>
        <p:spPr>
          <a:xfrm>
            <a:off x="5410200" y="6438900"/>
            <a:ext cx="11704955" cy="432435"/>
          </a:xfrm>
          <a:prstGeom prst="rect">
            <a:avLst/>
          </a:prstGeom>
        </p:spPr>
        <p:txBody>
          <a:bodyPr lIns="0" tIns="0" rIns="0" bIns="0" rtlCol="0" anchor="t">
            <a:noAutofit/>
          </a:bodyPr>
          <a:lstStyle/>
          <a:p>
            <a:pPr defTabSz="1219200">
              <a:buClr>
                <a:srgbClr val="FFFFFF"/>
              </a:buClr>
              <a:defRPr/>
            </a:pPr>
            <a:r>
              <a:rPr lang="vi-VN" altLang="en-US" sz="2800" dirty="0" err="1">
                <a:solidFill>
                  <a:srgbClr val="1A56B8"/>
                </a:solidFill>
                <a:latin typeface="Times New Roman" panose="02020603050405020304" charset="0"/>
                <a:cs typeface="Times New Roman" panose="02020603050405020304" charset="0"/>
                <a:sym typeface="+mn-ea"/>
              </a:rPr>
              <a:t>Trong những vật trên, v</a:t>
            </a:r>
            <a:r>
              <a:rPr lang="en-US" sz="2800" dirty="0" err="1">
                <a:solidFill>
                  <a:srgbClr val="1A56B8"/>
                </a:solidFill>
                <a:latin typeface="Times New Roman" panose="02020603050405020304" charset="0"/>
                <a:cs typeface="Times New Roman" panose="02020603050405020304" charset="0"/>
                <a:sym typeface="+mn-ea"/>
              </a:rPr>
              <a:t>ật</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nào</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là</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vật</a:t>
            </a:r>
            <a:r>
              <a:rPr lang="en-US" sz="2800" dirty="0">
                <a:solidFill>
                  <a:schemeClr val="tx2">
                    <a:lumMod val="75000"/>
                  </a:schemeClr>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dẫn</a:t>
            </a:r>
            <a:r>
              <a:rPr lang="en-US" sz="2800" dirty="0">
                <a:solidFill>
                  <a:schemeClr val="tx2">
                    <a:lumMod val="75000"/>
                  </a:schemeClr>
                </a:solidFill>
                <a:latin typeface="Times New Roman" panose="02020603050405020304" charset="0"/>
                <a:cs typeface="Times New Roman" panose="02020603050405020304" charset="0"/>
                <a:sym typeface="+mn-ea"/>
              </a:rPr>
              <a:t> </a:t>
            </a:r>
            <a:r>
              <a:rPr lang="en-US" sz="2800" dirty="0" err="1">
                <a:solidFill>
                  <a:schemeClr val="tx2">
                    <a:lumMod val="75000"/>
                  </a:schemeClr>
                </a:solidFill>
                <a:latin typeface="Times New Roman" panose="02020603050405020304" charset="0"/>
                <a:cs typeface="Times New Roman" panose="02020603050405020304" charset="0"/>
                <a:sym typeface="+mn-ea"/>
              </a:rPr>
              <a:t>điện</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vật</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nào</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1A56B8"/>
                </a:solidFill>
                <a:latin typeface="Times New Roman" panose="02020603050405020304" charset="0"/>
                <a:cs typeface="Times New Roman" panose="02020603050405020304" charset="0"/>
                <a:sym typeface="+mn-ea"/>
              </a:rPr>
              <a:t>là</a:t>
            </a:r>
            <a:r>
              <a:rPr lang="en-US" sz="2800" dirty="0">
                <a:solidFill>
                  <a:srgbClr val="1A56B8"/>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vật</a:t>
            </a:r>
            <a:r>
              <a:rPr lang="en-US" sz="2800" dirty="0">
                <a:solidFill>
                  <a:srgbClr val="00B050"/>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cách</a:t>
            </a:r>
            <a:r>
              <a:rPr lang="en-US" sz="2800" dirty="0">
                <a:solidFill>
                  <a:srgbClr val="00B050"/>
                </a:solidFill>
                <a:latin typeface="Times New Roman" panose="02020603050405020304" charset="0"/>
                <a:cs typeface="Times New Roman" panose="02020603050405020304" charset="0"/>
                <a:sym typeface="+mn-ea"/>
              </a:rPr>
              <a:t> </a:t>
            </a:r>
            <a:r>
              <a:rPr lang="en-US" sz="2800" dirty="0" err="1">
                <a:solidFill>
                  <a:srgbClr val="00B050"/>
                </a:solidFill>
                <a:latin typeface="Times New Roman" panose="02020603050405020304" charset="0"/>
                <a:cs typeface="Times New Roman" panose="02020603050405020304" charset="0"/>
                <a:sym typeface="+mn-ea"/>
              </a:rPr>
              <a:t>điện</a:t>
            </a:r>
            <a:r>
              <a:rPr lang="en-US" sz="2800" dirty="0">
                <a:solidFill>
                  <a:srgbClr val="1A56B8"/>
                </a:solidFill>
                <a:latin typeface="Times New Roman" panose="02020603050405020304" charset="0"/>
                <a:cs typeface="Times New Roman" panose="02020603050405020304" charset="0"/>
                <a:sym typeface="+mn-ea"/>
              </a:rPr>
              <a:t>?</a:t>
            </a:r>
            <a:endParaRPr lang="en-US" sz="2800" dirty="0">
              <a:solidFill>
                <a:srgbClr val="1A56B8"/>
              </a:solidFill>
              <a:latin typeface="Times New Roman" panose="02020603050405020304" charset="0"/>
              <a:cs typeface="Times New Roman" panose="02020603050405020304" charset="0"/>
              <a:sym typeface="+mn-ea"/>
            </a:endParaRPr>
          </a:p>
          <a:p>
            <a:pPr defTabSz="1219200">
              <a:buClr>
                <a:srgbClr val="FFFFFF"/>
              </a:buClr>
              <a:defRPr/>
            </a:pPr>
            <a:r>
              <a:rPr lang="vi-VN" altLang="en-US" sz="2800">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Vật dẫn điện: ruột bút chì, dây nhôm.</a:t>
            </a:r>
            <a:endParaRPr lang="vi-VN" altLang="en-US" sz="2800">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a:p>
            <a:pPr defTabSz="1219200">
              <a:buClr>
                <a:srgbClr val="FFFFFF"/>
              </a:buClr>
              <a:defRPr/>
            </a:pPr>
            <a:r>
              <a:rPr lang="vi-VN" altLang="en-US" sz="2800">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Vật không dẫn điện: thanh gỗ khô, thanh thủy tinh, dây nhựa.</a:t>
            </a:r>
            <a:endParaRPr lang="vi-VN" altLang="en-US" sz="2800">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26" name="Freeform 26"/>
          <p:cNvSpPr/>
          <p:nvPr/>
        </p:nvSpPr>
        <p:spPr>
          <a:xfrm rot="-705731">
            <a:off x="477721" y="8594147"/>
            <a:ext cx="1070663" cy="1057037"/>
          </a:xfrm>
          <a:custGeom>
            <a:avLst/>
            <a:gdLst/>
            <a:ahLst/>
            <a:cxnLst/>
            <a:rect l="l" t="t" r="r" b="b"/>
            <a:pathLst>
              <a:path w="1070663" h="1057037">
                <a:moveTo>
                  <a:pt x="0" y="0"/>
                </a:moveTo>
                <a:lnTo>
                  <a:pt x="1070663" y="0"/>
                </a:lnTo>
                <a:lnTo>
                  <a:pt x="1070663" y="1057036"/>
                </a:lnTo>
                <a:lnTo>
                  <a:pt x="0" y="105703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8" name="Freeform 28"/>
          <p:cNvSpPr/>
          <p:nvPr/>
        </p:nvSpPr>
        <p:spPr>
          <a:xfrm rot="-755536">
            <a:off x="17549870" y="8075544"/>
            <a:ext cx="1101346" cy="596729"/>
          </a:xfrm>
          <a:custGeom>
            <a:avLst/>
            <a:gdLst/>
            <a:ahLst/>
            <a:cxnLst/>
            <a:rect l="l" t="t" r="r" b="b"/>
            <a:pathLst>
              <a:path w="1101346" h="596729">
                <a:moveTo>
                  <a:pt x="0" y="0"/>
                </a:moveTo>
                <a:lnTo>
                  <a:pt x="1101346" y="0"/>
                </a:lnTo>
                <a:lnTo>
                  <a:pt x="1101346" y="596729"/>
                </a:lnTo>
                <a:lnTo>
                  <a:pt x="0" y="596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a:off x="304800" y="1041400"/>
            <a:ext cx="4149090" cy="5550535"/>
          </a:xfrm>
          <a:custGeom>
            <a:avLst/>
            <a:gdLst/>
            <a:ahLst/>
            <a:cxnLst/>
            <a:rect l="l" t="t" r="r" b="b"/>
            <a:pathLst>
              <a:path w="4148970" h="2391315">
                <a:moveTo>
                  <a:pt x="0" y="0"/>
                </a:moveTo>
                <a:lnTo>
                  <a:pt x="4148970" y="0"/>
                </a:lnTo>
                <a:lnTo>
                  <a:pt x="4148970" y="2391316"/>
                </a:lnTo>
                <a:lnTo>
                  <a:pt x="0" y="23913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TextBox 31"/>
          <p:cNvSpPr txBox="1"/>
          <p:nvPr/>
        </p:nvSpPr>
        <p:spPr>
          <a:xfrm>
            <a:off x="609600" y="1257300"/>
            <a:ext cx="3633470" cy="808355"/>
          </a:xfrm>
          <a:prstGeom prst="rect">
            <a:avLst/>
          </a:prstGeom>
        </p:spPr>
        <p:txBody>
          <a:bodyPr lIns="0" tIns="0" rIns="0" bIns="0" rtlCol="0" anchor="t">
            <a:noAutofit/>
          </a:bodyPr>
          <a:lstStyle/>
          <a:p>
            <a:pPr marL="0" lvl="0" indent="0" algn="l">
              <a:lnSpc>
                <a:spcPts val="4800"/>
              </a:lnSpc>
              <a:spcBef>
                <a:spcPct val="0"/>
              </a:spcBef>
            </a:pP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Bài 21. Dòng điện, nguồn </a:t>
            </a: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điện</a:t>
            </a:r>
            <a:endPar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a:p>
            <a:pPr marL="0" lvl="0" indent="0" algn="l">
              <a:lnSpc>
                <a:spcPts val="4800"/>
              </a:lnSpc>
              <a:spcBef>
                <a:spcPct val="0"/>
              </a:spcBef>
            </a:pPr>
            <a:r>
              <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rPr>
              <a:t>Phiếu học tập 2</a:t>
            </a:r>
            <a:endParaRPr lang="vi-VN" altLang="en-US" sz="4000" b="1">
              <a:solidFill>
                <a:schemeClr val="accent4">
                  <a:lumMod val="10000"/>
                </a:schemeClr>
              </a:solidFill>
              <a:latin typeface="Times New Roman" panose="02020603050405020304" charset="0"/>
              <a:ea typeface="Asap Bold" panose="020F0804030202060203"/>
              <a:cs typeface="Times New Roman" panose="02020603050405020304" charset="0"/>
              <a:sym typeface="Asap Bold" panose="020F0804030202060203"/>
            </a:endParaRPr>
          </a:p>
        </p:txBody>
      </p:sp>
      <p:sp>
        <p:nvSpPr>
          <p:cNvPr id="48" name="TextBox 48"/>
          <p:cNvSpPr txBox="1"/>
          <p:nvPr/>
        </p:nvSpPr>
        <p:spPr>
          <a:xfrm>
            <a:off x="609600" y="3467100"/>
            <a:ext cx="3330575" cy="545465"/>
          </a:xfrm>
          <a:prstGeom prst="rect">
            <a:avLst/>
          </a:prstGeom>
        </p:spPr>
        <p:txBody>
          <a:bodyPr lIns="0" tIns="0" rIns="0" bIns="0" rtlCol="0" anchor="t">
            <a:noAutofit/>
          </a:bodyPr>
          <a:lstStyle/>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Họ và tên cặp đôi</a:t>
            </a:r>
            <a:r>
              <a:rPr 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a:p>
            <a:pPr marL="0" lvl="0" indent="0" algn="l">
              <a:lnSpc>
                <a:spcPts val="2520"/>
              </a:lnSpc>
              <a:spcBef>
                <a:spcPct val="0"/>
              </a:spcBef>
            </a:pPr>
            <a:r>
              <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rPr>
              <a:t>......................................</a:t>
            </a:r>
            <a:endParaRPr lang="vi-VN" altLang="en-US" sz="2800" b="1" u="none">
              <a:solidFill>
                <a:schemeClr val="accent4">
                  <a:lumMod val="10000"/>
                </a:schemeClr>
              </a:solidFill>
              <a:latin typeface="Times New Roman" panose="02020603050405020304" charset="0"/>
              <a:ea typeface="Cabin Medium" panose="00000600000000000000"/>
              <a:cs typeface="Times New Roman" panose="02020603050405020304" charset="0"/>
              <a:sym typeface="Cabin Medium" panose="00000600000000000000"/>
            </a:endParaRPr>
          </a:p>
        </p:txBody>
      </p:sp>
      <p:sp>
        <p:nvSpPr>
          <p:cNvPr id="50" name="Freeform 50"/>
          <p:cNvSpPr/>
          <p:nvPr/>
        </p:nvSpPr>
        <p:spPr>
          <a:xfrm rot="899356">
            <a:off x="801335" y="6554031"/>
            <a:ext cx="1027279" cy="1027279"/>
          </a:xfrm>
          <a:custGeom>
            <a:avLst/>
            <a:gdLst/>
            <a:ahLst/>
            <a:cxnLst/>
            <a:rect l="l" t="t" r="r" b="b"/>
            <a:pathLst>
              <a:path w="1027279" h="1027279">
                <a:moveTo>
                  <a:pt x="0" y="0"/>
                </a:moveTo>
                <a:lnTo>
                  <a:pt x="1027279" y="0"/>
                </a:lnTo>
                <a:lnTo>
                  <a:pt x="1027279" y="1027279"/>
                </a:lnTo>
                <a:lnTo>
                  <a:pt x="0" y="1027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8" name="Picture 67"/>
          <p:cNvPicPr>
            <a:picLocks noChangeAspect="1"/>
          </p:cNvPicPr>
          <p:nvPr/>
        </p:nvPicPr>
        <p:blipFill>
          <a:blip r:embed="rId9"/>
          <a:stretch>
            <a:fillRect/>
          </a:stretch>
        </p:blipFill>
        <p:spPr>
          <a:xfrm>
            <a:off x="4859655" y="1545590"/>
            <a:ext cx="12672695" cy="4419600"/>
          </a:xfrm>
          <a:prstGeom prst="rect">
            <a:avLst/>
          </a:prstGeom>
        </p:spPr>
      </p:pic>
      <p:grpSp>
        <p:nvGrpSpPr>
          <p:cNvPr id="69" name="Group 16"/>
          <p:cNvGrpSpPr/>
          <p:nvPr/>
        </p:nvGrpSpPr>
        <p:grpSpPr>
          <a:xfrm rot="0">
            <a:off x="4859655" y="8147050"/>
            <a:ext cx="12621260" cy="2096770"/>
            <a:chOff x="0" y="0"/>
            <a:chExt cx="7671512" cy="754548"/>
          </a:xfrm>
        </p:grpSpPr>
        <p:sp>
          <p:nvSpPr>
            <p:cNvPr id="70" name="Freeform 17"/>
            <p:cNvSpPr/>
            <p:nvPr/>
          </p:nvSpPr>
          <p:spPr>
            <a:xfrm>
              <a:off x="0" y="0"/>
              <a:ext cx="7671512" cy="754549"/>
            </a:xfrm>
            <a:custGeom>
              <a:avLst/>
              <a:gdLst/>
              <a:ahLst/>
              <a:cxnLst/>
              <a:rect l="l" t="t" r="r" b="b"/>
              <a:pathLst>
                <a:path w="7671512" h="754549">
                  <a:moveTo>
                    <a:pt x="7547052" y="754548"/>
                  </a:moveTo>
                  <a:lnTo>
                    <a:pt x="124460" y="754548"/>
                  </a:lnTo>
                  <a:cubicBezTo>
                    <a:pt x="55880" y="754548"/>
                    <a:pt x="0" y="698668"/>
                    <a:pt x="0" y="630088"/>
                  </a:cubicBezTo>
                  <a:lnTo>
                    <a:pt x="0" y="124460"/>
                  </a:lnTo>
                  <a:cubicBezTo>
                    <a:pt x="0" y="55880"/>
                    <a:pt x="55880" y="0"/>
                    <a:pt x="124460" y="0"/>
                  </a:cubicBezTo>
                  <a:lnTo>
                    <a:pt x="7547053" y="0"/>
                  </a:lnTo>
                  <a:cubicBezTo>
                    <a:pt x="7615632" y="0"/>
                    <a:pt x="7671512" y="55880"/>
                    <a:pt x="7671512" y="124460"/>
                  </a:cubicBezTo>
                  <a:lnTo>
                    <a:pt x="7671512" y="630088"/>
                  </a:lnTo>
                  <a:cubicBezTo>
                    <a:pt x="7671512" y="698668"/>
                    <a:pt x="7615632" y="754549"/>
                    <a:pt x="7547053" y="754549"/>
                  </a:cubicBezTo>
                  <a:close/>
                </a:path>
              </a:pathLst>
            </a:custGeom>
            <a:solidFill>
              <a:schemeClr val="tx1"/>
            </a:solidFill>
          </p:spPr>
          <p:txBody>
            <a:bodyPr/>
            <a:p>
              <a:endParaRPr lang="en-US"/>
            </a:p>
          </p:txBody>
        </p:sp>
      </p:grpSp>
      <p:sp>
        <p:nvSpPr>
          <p:cNvPr id="71" name="Text Box 70"/>
          <p:cNvSpPr txBox="1"/>
          <p:nvPr/>
        </p:nvSpPr>
        <p:spPr>
          <a:xfrm>
            <a:off x="5184140" y="8346440"/>
            <a:ext cx="12085320" cy="1814830"/>
          </a:xfrm>
          <a:prstGeom prst="rect">
            <a:avLst/>
          </a:prstGeom>
          <a:noFill/>
        </p:spPr>
        <p:txBody>
          <a:bodyPr wrap="square" rtlCol="0">
            <a:spAutoFit/>
          </a:bodyPr>
          <a:p>
            <a:r>
              <a:rPr lang="vi-VN" altLang="en-US" sz="2800">
                <a:solidFill>
                  <a:schemeClr val="accent4">
                    <a:lumMod val="10000"/>
                  </a:schemeClr>
                </a:solidFill>
                <a:latin typeface="Times New Roman" panose="02020603050405020304" charset="0"/>
                <a:cs typeface="Times New Roman" panose="02020603050405020304" charset="0"/>
              </a:rPr>
              <a:t>Hãy kể tên nh</a:t>
            </a:r>
            <a:r>
              <a:rPr lang="vi-VN" altLang="en-US" sz="2800">
                <a:solidFill>
                  <a:schemeClr val="accent4">
                    <a:lumMod val="10000"/>
                  </a:schemeClr>
                </a:solidFill>
                <a:latin typeface="Times New Roman" panose="02020603050405020304" charset="0"/>
                <a:cs typeface="Times New Roman" panose="02020603050405020304" charset="0"/>
              </a:rPr>
              <a:t>ững vật liệu cách điện trong các dụng cụ và thiết bị điện thường dùng mà em biết?</a:t>
            </a:r>
            <a:endParaRPr lang="vi-VN" altLang="en-US" sz="2800">
              <a:solidFill>
                <a:schemeClr val="accent4">
                  <a:lumMod val="10000"/>
                </a:schemeClr>
              </a:solidFill>
              <a:latin typeface="Times New Roman" panose="02020603050405020304" charset="0"/>
              <a:cs typeface="Times New Roman" panose="02020603050405020304" charset="0"/>
            </a:endParaRPr>
          </a:p>
          <a:p>
            <a:r>
              <a:rPr lang="en-US" altLang="en-US" sz="2800">
                <a:solidFill>
                  <a:schemeClr val="accent4">
                    <a:lumMod val="10000"/>
                  </a:schemeClr>
                </a:solidFill>
                <a:latin typeface="Times New Roman" panose="02020603050405020304" charset="0"/>
                <a:cs typeface="Times New Roman" panose="02020603050405020304" charset="0"/>
              </a:rPr>
              <a:t>Nhựa (vỏ ổ cắm, công tắc </a:t>
            </a:r>
            <a:r>
              <a:rPr lang="en-US" altLang="en-US" sz="2800">
                <a:solidFill>
                  <a:schemeClr val="accent4">
                    <a:lumMod val="10000"/>
                  </a:schemeClr>
                </a:solidFill>
                <a:latin typeface="Times New Roman" panose="02020603050405020304" charset="0"/>
                <a:cs typeface="Times New Roman" panose="02020603050405020304" charset="0"/>
              </a:rPr>
              <a:t>đ</a:t>
            </a:r>
            <a:r>
              <a:rPr lang="en-US" altLang="en-US" sz="2800">
                <a:solidFill>
                  <a:schemeClr val="accent4">
                    <a:lumMod val="10000"/>
                  </a:schemeClr>
                </a:solidFill>
                <a:latin typeface="Times New Roman" panose="02020603050405020304" charset="0"/>
                <a:cs typeface="Times New Roman" panose="02020603050405020304" charset="0"/>
              </a:rPr>
              <a:t>iện, dây </a:t>
            </a:r>
            <a:r>
              <a:rPr lang="en-US" altLang="en-US" sz="2800">
                <a:solidFill>
                  <a:schemeClr val="accent4">
                    <a:lumMod val="10000"/>
                  </a:schemeClr>
                </a:solidFill>
                <a:latin typeface="Times New Roman" panose="02020603050405020304" charset="0"/>
                <a:cs typeface="Times New Roman" panose="02020603050405020304" charset="0"/>
              </a:rPr>
              <a:t>đ</a:t>
            </a:r>
            <a:r>
              <a:rPr lang="en-US" altLang="en-US" sz="2800">
                <a:solidFill>
                  <a:schemeClr val="accent4">
                    <a:lumMod val="10000"/>
                  </a:schemeClr>
                </a:solidFill>
                <a:latin typeface="Times New Roman" panose="02020603050405020304" charset="0"/>
                <a:cs typeface="Times New Roman" panose="02020603050405020304" charset="0"/>
              </a:rPr>
              <a:t>iện bọc nhựa).</a:t>
            </a:r>
            <a:endParaRPr lang="en-US" altLang="en-US" sz="2800">
              <a:solidFill>
                <a:schemeClr val="accent4">
                  <a:lumMod val="10000"/>
                </a:schemeClr>
              </a:solidFill>
              <a:latin typeface="Times New Roman" panose="02020603050405020304" charset="0"/>
              <a:cs typeface="Times New Roman" panose="02020603050405020304" charset="0"/>
            </a:endParaRPr>
          </a:p>
          <a:p>
            <a:r>
              <a:rPr lang="en-US" altLang="en-US" sz="2800">
                <a:solidFill>
                  <a:schemeClr val="accent4">
                    <a:lumMod val="10000"/>
                  </a:schemeClr>
                </a:solidFill>
                <a:latin typeface="Times New Roman" panose="02020603050405020304" charset="0"/>
                <a:cs typeface="Times New Roman" panose="02020603050405020304" charset="0"/>
              </a:rPr>
              <a:t>Sứ (cách </a:t>
            </a:r>
            <a:r>
              <a:rPr lang="en-US" altLang="en-US" sz="2800">
                <a:solidFill>
                  <a:schemeClr val="accent4">
                    <a:lumMod val="10000"/>
                  </a:schemeClr>
                </a:solidFill>
                <a:latin typeface="Times New Roman" panose="02020603050405020304" charset="0"/>
                <a:cs typeface="Times New Roman" panose="02020603050405020304" charset="0"/>
              </a:rPr>
              <a:t>đ</a:t>
            </a:r>
            <a:r>
              <a:rPr lang="en-US" altLang="en-US" sz="2800">
                <a:solidFill>
                  <a:schemeClr val="accent4">
                    <a:lumMod val="10000"/>
                  </a:schemeClr>
                </a:solidFill>
                <a:latin typeface="Times New Roman" panose="02020603050405020304" charset="0"/>
                <a:cs typeface="Times New Roman" panose="02020603050405020304" charset="0"/>
              </a:rPr>
              <a:t>iện trên cột </a:t>
            </a:r>
            <a:r>
              <a:rPr lang="en-US" altLang="en-US" sz="2800">
                <a:solidFill>
                  <a:schemeClr val="accent4">
                    <a:lumMod val="10000"/>
                  </a:schemeClr>
                </a:solidFill>
                <a:latin typeface="Times New Roman" panose="02020603050405020304" charset="0"/>
                <a:cs typeface="Times New Roman" panose="02020603050405020304" charset="0"/>
              </a:rPr>
              <a:t>đ</a:t>
            </a:r>
            <a:r>
              <a:rPr lang="en-US" altLang="en-US" sz="2800">
                <a:solidFill>
                  <a:schemeClr val="accent4">
                    <a:lumMod val="10000"/>
                  </a:schemeClr>
                </a:solidFill>
                <a:latin typeface="Times New Roman" panose="02020603050405020304" charset="0"/>
                <a:cs typeface="Times New Roman" panose="02020603050405020304" charset="0"/>
              </a:rPr>
              <a:t>iện cao thế)</a:t>
            </a:r>
            <a:r>
              <a:rPr lang="vi-VN" altLang="en-US" sz="2800">
                <a:solidFill>
                  <a:schemeClr val="accent4">
                    <a:lumMod val="10000"/>
                  </a:schemeClr>
                </a:solidFill>
                <a:latin typeface="Times New Roman" panose="02020603050405020304" charset="0"/>
                <a:cs typeface="Times New Roman" panose="02020603050405020304" charset="0"/>
              </a:rPr>
              <a:t>, t</a:t>
            </a:r>
            <a:r>
              <a:rPr lang="en-US" altLang="en-US" sz="2800">
                <a:solidFill>
                  <a:schemeClr val="accent4">
                    <a:lumMod val="10000"/>
                  </a:schemeClr>
                </a:solidFill>
                <a:latin typeface="Times New Roman" panose="02020603050405020304" charset="0"/>
                <a:cs typeface="Times New Roman" panose="02020603050405020304" charset="0"/>
              </a:rPr>
              <a:t>hủy tinh (bóng </a:t>
            </a:r>
            <a:r>
              <a:rPr lang="en-US" altLang="en-US" sz="2800">
                <a:solidFill>
                  <a:schemeClr val="accent4">
                    <a:lumMod val="10000"/>
                  </a:schemeClr>
                </a:solidFill>
                <a:latin typeface="Times New Roman" panose="02020603050405020304" charset="0"/>
                <a:cs typeface="Times New Roman" panose="02020603050405020304" charset="0"/>
              </a:rPr>
              <a:t>đè</a:t>
            </a:r>
            <a:r>
              <a:rPr lang="en-US" altLang="en-US" sz="2800">
                <a:solidFill>
                  <a:schemeClr val="accent4">
                    <a:lumMod val="10000"/>
                  </a:schemeClr>
                </a:solidFill>
                <a:latin typeface="Times New Roman" panose="02020603050405020304" charset="0"/>
                <a:cs typeface="Times New Roman" panose="02020603050405020304" charset="0"/>
              </a:rPr>
              <a:t>n)</a:t>
            </a:r>
            <a:r>
              <a:rPr lang="vi-VN" altLang="en-US" sz="2800">
                <a:solidFill>
                  <a:schemeClr val="accent4">
                    <a:lumMod val="10000"/>
                  </a:schemeClr>
                </a:solidFill>
                <a:latin typeface="Times New Roman" panose="02020603050405020304" charset="0"/>
                <a:cs typeface="Times New Roman" panose="02020603050405020304" charset="0"/>
              </a:rPr>
              <a:t>, g</a:t>
            </a:r>
            <a:r>
              <a:rPr lang="en-US" altLang="en-US" sz="2800">
                <a:solidFill>
                  <a:schemeClr val="accent4">
                    <a:lumMod val="10000"/>
                  </a:schemeClr>
                </a:solidFill>
                <a:latin typeface="Times New Roman" panose="02020603050405020304" charset="0"/>
                <a:cs typeface="Times New Roman" panose="02020603050405020304" charset="0"/>
              </a:rPr>
              <a:t>ỗ khô (tay cầm tua vít).</a:t>
            </a:r>
            <a:endParaRPr lang="en-US" altLang="en-US" sz="2800">
              <a:solidFill>
                <a:schemeClr val="accent4">
                  <a:lumMod val="10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3" name="Freeform 13"/>
          <p:cNvSpPr/>
          <p:nvPr/>
        </p:nvSpPr>
        <p:spPr>
          <a:xfrm>
            <a:off x="972185" y="452120"/>
            <a:ext cx="16402050" cy="9222740"/>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chemeClr val="tx2">
              <a:lumMod val="40000"/>
              <a:lumOff val="60000"/>
            </a:schemeClr>
          </a:solidFill>
          <a:ln cap="rnd">
            <a:noFill/>
            <a:prstDash val="solid"/>
            <a:round/>
          </a:ln>
        </p:spPr>
        <p:txBody>
          <a:bodyPr/>
          <a:p>
            <a:endParaRPr lang="en-US"/>
          </a:p>
        </p:txBody>
      </p:sp>
      <p:sp>
        <p:nvSpPr>
          <p:cNvPr id="18" name="Freeform 18"/>
          <p:cNvSpPr/>
          <p:nvPr/>
        </p:nvSpPr>
        <p:spPr>
          <a:xfrm rot="5400000">
            <a:off x="15774829" y="-420277"/>
            <a:ext cx="911543" cy="2286000"/>
          </a:xfrm>
          <a:custGeom>
            <a:avLst/>
            <a:gdLst/>
            <a:ahLst/>
            <a:cxnLst/>
            <a:rect l="l" t="t" r="r" b="b"/>
            <a:pathLst>
              <a:path w="911543" h="2286000">
                <a:moveTo>
                  <a:pt x="0" y="0"/>
                </a:moveTo>
                <a:lnTo>
                  <a:pt x="911542" y="0"/>
                </a:lnTo>
                <a:lnTo>
                  <a:pt x="911542" y="2286000"/>
                </a:lnTo>
                <a:lnTo>
                  <a:pt x="0" y="2286000"/>
                </a:lnTo>
                <a:lnTo>
                  <a:pt x="0" y="0"/>
                </a:lnTo>
                <a:close/>
              </a:path>
            </a:pathLst>
          </a:custGeom>
          <a:blipFill>
            <a:blip r:embed="rId1"/>
            <a:stretch>
              <a:fillRect/>
            </a:stretch>
          </a:blipFill>
        </p:spPr>
      </p:sp>
      <p:sp>
        <p:nvSpPr>
          <p:cNvPr id="5" name="Text Box 4"/>
          <p:cNvSpPr txBox="1"/>
          <p:nvPr/>
        </p:nvSpPr>
        <p:spPr>
          <a:xfrm>
            <a:off x="1295400" y="571500"/>
            <a:ext cx="15485745" cy="4068445"/>
          </a:xfrm>
          <a:prstGeom prst="rect">
            <a:avLst/>
          </a:prstGeom>
        </p:spPr>
        <p:txBody>
          <a:bodyPr>
            <a:noAutofit/>
          </a:bodyPr>
          <a:p>
            <a:pPr marL="0" indent="0" algn="ctr" defTabSz="266700">
              <a:lnSpc>
                <a:spcPct val="107000"/>
              </a:lnSpc>
              <a:spcBef>
                <a:spcPct val="0"/>
              </a:spcBef>
              <a:spcAft>
                <a:spcPts val="500"/>
              </a:spcAft>
            </a:pPr>
            <a:r>
              <a:rPr sz="3200" b="1" i="0">
                <a:solidFill>
                  <a:srgbClr val="333333"/>
                </a:solidFill>
                <a:latin typeface="Times New Roman" panose="02020603050405020304"/>
                <a:ea typeface="sans-serif"/>
              </a:rPr>
              <a:t>PHIẾU ĐÁNH GIÁ HOẠT ĐỘNG NHÓM</a:t>
            </a:r>
            <a:endParaRPr sz="3200" b="1" i="0">
              <a:solidFill>
                <a:srgbClr val="333333"/>
              </a:solidFill>
              <a:latin typeface="Times New Roman" panose="02020603050405020304"/>
              <a:ea typeface="sans-serif"/>
            </a:endParaRPr>
          </a:p>
          <a:p>
            <a:pPr marL="0" indent="0" algn="l" defTabSz="266700">
              <a:lnSpc>
                <a:spcPct val="107000"/>
              </a:lnSpc>
              <a:spcBef>
                <a:spcPct val="0"/>
              </a:spcBef>
              <a:spcAft>
                <a:spcPts val="500"/>
              </a:spcAft>
            </a:pPr>
            <a:r>
              <a:rPr sz="3200" i="0">
                <a:solidFill>
                  <a:srgbClr val="333333"/>
                </a:solidFill>
                <a:latin typeface="Times New Roman" panose="02020603050405020304"/>
                <a:ea typeface="sans-serif"/>
              </a:rPr>
              <a:t>Tên nhóm: ……………………………………….lớp.........................................</a:t>
            </a:r>
            <a:endParaRPr sz="3200" i="0">
              <a:solidFill>
                <a:srgbClr val="333333"/>
              </a:solidFill>
              <a:latin typeface="Times New Roman" panose="02020603050405020304"/>
              <a:ea typeface="sans-serif"/>
            </a:endParaRPr>
          </a:p>
          <a:p>
            <a:pPr marL="0" indent="0" algn="l" defTabSz="266700">
              <a:lnSpc>
                <a:spcPct val="107000"/>
              </a:lnSpc>
              <a:spcBef>
                <a:spcPct val="0"/>
              </a:spcBef>
              <a:spcAft>
                <a:spcPts val="500"/>
              </a:spcAft>
            </a:pPr>
            <a:r>
              <a:rPr sz="3200" i="0">
                <a:solidFill>
                  <a:srgbClr val="333333"/>
                </a:solidFill>
                <a:latin typeface="Times New Roman" panose="02020603050405020304"/>
                <a:ea typeface="sans-serif"/>
              </a:rPr>
              <a:t>Em hãy đánh giá sự tích cực tham gia hoạt động và kết quả làm việc của các bạn trong nhóm khi thực hiện các nhiệm vụ bằng cách đánh dấu X vào ô phù hợp.</a:t>
            </a:r>
            <a:endParaRPr sz="3200"/>
          </a:p>
        </p:txBody>
      </p:sp>
      <p:graphicFrame>
        <p:nvGraphicFramePr>
          <p:cNvPr id="6" name="Table 5"/>
          <p:cNvGraphicFramePr/>
          <p:nvPr/>
        </p:nvGraphicFramePr>
        <p:xfrm>
          <a:off x="1524000" y="2857500"/>
          <a:ext cx="14719935" cy="6678295"/>
        </p:xfrm>
        <a:graphic>
          <a:graphicData uri="http://schemas.openxmlformats.org/drawingml/2006/table">
            <a:tbl>
              <a:tblPr/>
              <a:tblGrid>
                <a:gridCol w="1203325"/>
                <a:gridCol w="4858385"/>
                <a:gridCol w="1579245"/>
                <a:gridCol w="1565275"/>
                <a:gridCol w="1490345"/>
                <a:gridCol w="1087755"/>
                <a:gridCol w="1657985"/>
                <a:gridCol w="1277620"/>
              </a:tblGrid>
              <a:tr h="1058545">
                <a:tc rowSpan="2">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STT</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rowSpan="2">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Họ và tên</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gridSpan="3">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Mức độ tích cực</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gridSpan="3">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Kết quả làm việc</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1304290">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Rất</a:t>
                      </a:r>
                      <a:br>
                        <a:rPr sz="3200" i="0">
                          <a:solidFill>
                            <a:srgbClr val="000000"/>
                          </a:solidFill>
                          <a:latin typeface="Times New Roman" panose="02020603050405020304"/>
                          <a:ea typeface="sans-serif"/>
                        </a:rPr>
                      </a:b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Chưa</a:t>
                      </a:r>
                      <a:br>
                        <a:rPr sz="3200" i="0">
                          <a:solidFill>
                            <a:srgbClr val="000000"/>
                          </a:solidFill>
                          <a:latin typeface="Times New Roman" panose="02020603050405020304"/>
                          <a:ea typeface="sans-serif"/>
                        </a:rPr>
                      </a:b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Tốt</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Bình thường</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Chưa tốt</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140">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3944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spcBef>
                          <a:spcPct val="0"/>
                        </a:spcBef>
                        <a:spcAft>
                          <a:spcPts val="500"/>
                        </a:spcAft>
                      </a:pP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524000"/>
            <a:ext cx="16002000" cy="7239000"/>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sp>
        <p:sp>
          <p:nvSpPr>
            <p:cNvPr id="4" name="TextBox 4"/>
            <p:cNvSpPr txBox="1"/>
            <p:nvPr/>
          </p:nvSpPr>
          <p:spPr>
            <a:xfrm>
              <a:off x="0" y="0"/>
              <a:ext cx="4214519" cy="1906568"/>
            </a:xfrm>
            <a:prstGeom prst="rect">
              <a:avLst/>
            </a:prstGeom>
            <a:solidFill>
              <a:schemeClr val="bg1">
                <a:lumMod val="60000"/>
                <a:lumOff val="40000"/>
              </a:schemeClr>
            </a:solidFill>
          </p:spPr>
          <p:txBody>
            <a:bodyPr lIns="101600" tIns="101600" rIns="101600" bIns="101600" rtlCol="0" anchor="ctr"/>
            <a:lstStyle/>
            <a:p>
              <a:pPr marL="0" lvl="0" indent="0" algn="ctr">
                <a:lnSpc>
                  <a:spcPts val="3000"/>
                </a:lnSpc>
              </a:pPr>
            </a:p>
          </p:txBody>
        </p:sp>
      </p:grpSp>
      <p:grpSp>
        <p:nvGrpSpPr>
          <p:cNvPr id="35" name="Group 35"/>
          <p:cNvGrpSpPr/>
          <p:nvPr/>
        </p:nvGrpSpPr>
        <p:grpSpPr>
          <a:xfrm rot="0">
            <a:off x="1447800" y="3238718"/>
            <a:ext cx="4572000" cy="704850"/>
            <a:chOff x="0" y="0"/>
            <a:chExt cx="1204148" cy="185640"/>
          </a:xfrm>
        </p:grpSpPr>
        <p:sp>
          <p:nvSpPr>
            <p:cNvPr id="36"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37" name="TextBox 37"/>
            <p:cNvSpPr txBox="1"/>
            <p:nvPr/>
          </p:nvSpPr>
          <p:spPr>
            <a:xfrm>
              <a:off x="0" y="0"/>
              <a:ext cx="1204148" cy="185640"/>
            </a:xfrm>
            <a:prstGeom prst="rect">
              <a:avLst/>
            </a:prstGeom>
          </p:spPr>
          <p:txBody>
            <a:bodyPr lIns="101600" tIns="101600" rIns="101600" bIns="101600" rtlCol="0" anchor="ctr"/>
            <a:lstStyle/>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CÁCH 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pic>
        <p:nvPicPr>
          <p:cNvPr id="7170" name="Picture 2" descr="Cách đấu công tắc quả nhót : Quy trình chuẩn 100% (SIÊU DỄ)"/>
          <p:cNvPicPr>
            <a:picLocks noChangeAspect="1" noChangeArrowheads="1"/>
          </p:cNvPicPr>
          <p:nvPr/>
        </p:nvPicPr>
        <p:blipFill rotWithShape="1">
          <a:blip r:embed="rId1">
            <a:extLst>
              <a:ext uri="{28A0092B-C50C-407E-A947-70E740481C1C}">
                <a14:useLocalDpi xmlns:a14="http://schemas.microsoft.com/office/drawing/2010/main" val="0"/>
              </a:ext>
            </a:extLst>
          </a:blip>
          <a:srcRect l="19388"/>
          <a:stretch>
            <a:fillRect/>
          </a:stretch>
        </p:blipFill>
        <p:spPr bwMode="auto">
          <a:xfrm>
            <a:off x="6172200" y="3086100"/>
            <a:ext cx="6019800" cy="43561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5"/>
          <p:cNvGrpSpPr/>
          <p:nvPr/>
        </p:nvGrpSpPr>
        <p:grpSpPr>
          <a:xfrm rot="0">
            <a:off x="12570460" y="3238718"/>
            <a:ext cx="4572000" cy="704850"/>
            <a:chOff x="0" y="0"/>
            <a:chExt cx="1204148" cy="185640"/>
          </a:xfrm>
        </p:grpSpPr>
        <p:sp>
          <p:nvSpPr>
            <p:cNvPr id="39"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40" name="TextBox 37"/>
            <p:cNvSpPr txBox="1"/>
            <p:nvPr/>
          </p:nvSpPr>
          <p:spPr>
            <a:xfrm>
              <a:off x="0" y="0"/>
              <a:ext cx="1204148" cy="185640"/>
            </a:xfrm>
            <a:prstGeom prst="rect">
              <a:avLst/>
            </a:prstGeom>
          </p:spPr>
          <p:txBody>
            <a:bodyPr lIns="101600" tIns="101600" rIns="101600" bIns="101600" rtlCol="0" anchor="ctr"/>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DẪN </a:t>
              </a: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cxnSp>
        <p:nvCxnSpPr>
          <p:cNvPr id="41" name="Straight Arrow Connector 40"/>
          <p:cNvCxnSpPr/>
          <p:nvPr/>
        </p:nvCxnSpPr>
        <p:spPr>
          <a:xfrm>
            <a:off x="5572125" y="3963670"/>
            <a:ext cx="1438275" cy="1103630"/>
          </a:xfrm>
          <a:prstGeom prst="straightConnector1">
            <a:avLst/>
          </a:prstGeom>
          <a:gradFill rotWithShape="0">
            <a:gsLst>
              <a:gs pos="0">
                <a:schemeClr val="accent1"/>
              </a:gs>
              <a:gs pos="100000">
                <a:schemeClr val="accent2"/>
              </a:gs>
            </a:gsLst>
            <a:lin ang="5400000" scaled="1"/>
          </a:gradFill>
          <a:ln w="53975" cap="flat" cmpd="sng" algn="ctr">
            <a:solidFill>
              <a:srgbClr val="FF0000"/>
            </a:solidFill>
            <a:prstDash val="solid"/>
            <a:round/>
            <a:headEnd type="none" w="med" len="med"/>
            <a:tailEnd type="arrow" w="med" len="med"/>
          </a:ln>
        </p:spPr>
      </p:cxnSp>
      <p:cxnSp>
        <p:nvCxnSpPr>
          <p:cNvPr id="42" name="Straight Arrow Connector 41"/>
          <p:cNvCxnSpPr/>
          <p:nvPr/>
        </p:nvCxnSpPr>
        <p:spPr>
          <a:xfrm flipH="1">
            <a:off x="10820400" y="3943350"/>
            <a:ext cx="2819400" cy="2419350"/>
          </a:xfrm>
          <a:prstGeom prst="straightConnector1">
            <a:avLst/>
          </a:prstGeom>
          <a:gradFill rotWithShape="0">
            <a:gsLst>
              <a:gs pos="0">
                <a:schemeClr val="accent1"/>
              </a:gs>
              <a:gs pos="100000">
                <a:schemeClr val="accent2"/>
              </a:gs>
            </a:gsLst>
            <a:lin ang="5400000" scaled="1"/>
          </a:gradFill>
          <a:ln w="53975" cap="flat" cmpd="sng" algn="ctr">
            <a:solidFill>
              <a:srgbClr val="FF0000"/>
            </a:solidFill>
            <a:prstDash val="solid"/>
            <a:round/>
            <a:headEnd type="none" w="med" len="med"/>
            <a:tailEnd type="arrow" w="med" len="med"/>
          </a:ln>
        </p:spPr>
      </p:cxnSp>
      <p:cxnSp>
        <p:nvCxnSpPr>
          <p:cNvPr id="5" name="Straight Arrow Connector 4"/>
          <p:cNvCxnSpPr/>
          <p:nvPr/>
        </p:nvCxnSpPr>
        <p:spPr>
          <a:xfrm flipH="1">
            <a:off x="10744200" y="4000500"/>
            <a:ext cx="2819400" cy="69850"/>
          </a:xfrm>
          <a:prstGeom prst="straightConnector1">
            <a:avLst/>
          </a:prstGeom>
          <a:gradFill rotWithShape="0">
            <a:gsLst>
              <a:gs pos="0">
                <a:schemeClr val="accent1"/>
              </a:gs>
              <a:gs pos="100000">
                <a:schemeClr val="accent2"/>
              </a:gs>
            </a:gsLst>
            <a:lin ang="5400000" scaled="1"/>
          </a:gradFill>
          <a:ln w="53975" cap="flat" cmpd="sng" algn="ctr">
            <a:solidFill>
              <a:srgbClr val="FF0000"/>
            </a:solidFill>
            <a:prstDash val="solid"/>
            <a:round/>
            <a:headEnd type="none" w="med" len="med"/>
            <a:tailEnd type="arrow"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par>
                                <p:cTn id="13" presetID="1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par>
                                <p:cTn id="17" presetID="1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up)">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524000"/>
            <a:ext cx="16002000" cy="7239000"/>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sp>
        <p:sp>
          <p:nvSpPr>
            <p:cNvPr id="4" name="TextBox 4"/>
            <p:cNvSpPr txBox="1"/>
            <p:nvPr/>
          </p:nvSpPr>
          <p:spPr>
            <a:xfrm>
              <a:off x="0" y="0"/>
              <a:ext cx="4214519" cy="1906568"/>
            </a:xfrm>
            <a:prstGeom prst="rect">
              <a:avLst/>
            </a:prstGeom>
            <a:solidFill>
              <a:schemeClr val="bg1">
                <a:lumMod val="60000"/>
                <a:lumOff val="40000"/>
              </a:schemeClr>
            </a:solidFill>
          </p:spPr>
          <p:txBody>
            <a:bodyPr lIns="101600" tIns="101600" rIns="101600" bIns="101600" rtlCol="0" anchor="ctr"/>
            <a:lstStyle/>
            <a:p>
              <a:pPr marL="0" lvl="0" indent="0" algn="ctr">
                <a:lnSpc>
                  <a:spcPts val="3000"/>
                </a:lnSpc>
              </a:pPr>
            </a:p>
          </p:txBody>
        </p:sp>
      </p:grpSp>
      <p:grpSp>
        <p:nvGrpSpPr>
          <p:cNvPr id="35" name="Group 35"/>
          <p:cNvGrpSpPr/>
          <p:nvPr/>
        </p:nvGrpSpPr>
        <p:grpSpPr>
          <a:xfrm rot="0">
            <a:off x="1447800" y="3238718"/>
            <a:ext cx="4572000" cy="704850"/>
            <a:chOff x="0" y="0"/>
            <a:chExt cx="1204148" cy="185640"/>
          </a:xfrm>
        </p:grpSpPr>
        <p:sp>
          <p:nvSpPr>
            <p:cNvPr id="36"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37" name="TextBox 37"/>
            <p:cNvSpPr txBox="1"/>
            <p:nvPr/>
          </p:nvSpPr>
          <p:spPr>
            <a:xfrm>
              <a:off x="0" y="0"/>
              <a:ext cx="1204148" cy="185640"/>
            </a:xfrm>
            <a:prstGeom prst="rect">
              <a:avLst/>
            </a:prstGeom>
          </p:spPr>
          <p:txBody>
            <a:bodyPr lIns="101600" tIns="101600" rIns="101600" bIns="101600" rtlCol="0" anchor="ctr"/>
            <a:lstStyle/>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a:t>
              </a: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DẪN 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grpSp>
        <p:nvGrpSpPr>
          <p:cNvPr id="38" name="Group 35"/>
          <p:cNvGrpSpPr/>
          <p:nvPr/>
        </p:nvGrpSpPr>
        <p:grpSpPr>
          <a:xfrm rot="0">
            <a:off x="12570460" y="3238718"/>
            <a:ext cx="4572000" cy="704850"/>
            <a:chOff x="0" y="0"/>
            <a:chExt cx="1204148" cy="185640"/>
          </a:xfrm>
        </p:grpSpPr>
        <p:sp>
          <p:nvSpPr>
            <p:cNvPr id="39"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40" name="TextBox 37"/>
            <p:cNvSpPr txBox="1"/>
            <p:nvPr/>
          </p:nvSpPr>
          <p:spPr>
            <a:xfrm>
              <a:off x="0" y="0"/>
              <a:ext cx="1204148" cy="185640"/>
            </a:xfrm>
            <a:prstGeom prst="rect">
              <a:avLst/>
            </a:prstGeom>
          </p:spPr>
          <p:txBody>
            <a:bodyPr lIns="101600" tIns="101600" rIns="101600" bIns="101600" rtlCol="0" anchor="ctr"/>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a:t>
              </a: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CÁCH </a:t>
              </a: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pic>
        <p:nvPicPr>
          <p:cNvPr id="5" name="Picture 4"/>
          <p:cNvPicPr>
            <a:picLocks noChangeAspect="1"/>
          </p:cNvPicPr>
          <p:nvPr/>
        </p:nvPicPr>
        <p:blipFill>
          <a:blip r:embed="rId1"/>
          <a:stretch>
            <a:fillRect/>
          </a:stretch>
        </p:blipFill>
        <p:spPr>
          <a:xfrm>
            <a:off x="6134735" y="2628900"/>
            <a:ext cx="6198870" cy="5674360"/>
          </a:xfrm>
          <a:prstGeom prst="rect">
            <a:avLst/>
          </a:prstGeom>
        </p:spPr>
      </p:pic>
      <p:cxnSp>
        <p:nvCxnSpPr>
          <p:cNvPr id="6" name="Straight Arrow Connector 5"/>
          <p:cNvCxnSpPr/>
          <p:nvPr/>
        </p:nvCxnSpPr>
        <p:spPr>
          <a:xfrm>
            <a:off x="5364480" y="3971925"/>
            <a:ext cx="3017520" cy="1095375"/>
          </a:xfrm>
          <a:prstGeom prst="straightConnector1">
            <a:avLst/>
          </a:prstGeom>
          <a:gradFill rotWithShape="0">
            <a:gsLst>
              <a:gs pos="0">
                <a:schemeClr val="accent1"/>
              </a:gs>
              <a:gs pos="100000">
                <a:schemeClr val="accent2"/>
              </a:gs>
            </a:gsLst>
            <a:lin ang="5400000" scaled="1"/>
          </a:gradFill>
          <a:ln w="28575" cap="flat" cmpd="sng" algn="ctr">
            <a:solidFill>
              <a:srgbClr val="FF0000"/>
            </a:solidFill>
            <a:prstDash val="solid"/>
            <a:round/>
            <a:headEnd type="none" w="med" len="med"/>
            <a:tailEnd type="arrow" w="med" len="med"/>
          </a:ln>
        </p:spPr>
      </p:cxnSp>
      <p:cxnSp>
        <p:nvCxnSpPr>
          <p:cNvPr id="7" name="Straight Arrow Connector 6"/>
          <p:cNvCxnSpPr/>
          <p:nvPr/>
        </p:nvCxnSpPr>
        <p:spPr>
          <a:xfrm>
            <a:off x="5410200" y="4000500"/>
            <a:ext cx="2590800" cy="1828800"/>
          </a:xfrm>
          <a:prstGeom prst="straightConnector1">
            <a:avLst/>
          </a:prstGeom>
          <a:gradFill rotWithShape="0">
            <a:gsLst>
              <a:gs pos="0">
                <a:schemeClr val="accent1"/>
              </a:gs>
              <a:gs pos="100000">
                <a:schemeClr val="accent2"/>
              </a:gs>
            </a:gsLst>
            <a:lin ang="5400000" scaled="1"/>
          </a:gradFill>
          <a:ln w="28575" cap="flat" cmpd="sng" algn="ctr">
            <a:solidFill>
              <a:srgbClr val="FF0000"/>
            </a:solidFill>
            <a:prstDash val="solid"/>
            <a:round/>
            <a:headEnd type="none" w="med" len="med"/>
            <a:tailEnd type="arrow" w="med" len="med"/>
          </a:ln>
        </p:spPr>
      </p:cxnSp>
      <p:cxnSp>
        <p:nvCxnSpPr>
          <p:cNvPr id="8" name="Straight Arrow Connector 7"/>
          <p:cNvCxnSpPr/>
          <p:nvPr/>
        </p:nvCxnSpPr>
        <p:spPr>
          <a:xfrm flipH="1">
            <a:off x="9829800" y="3971925"/>
            <a:ext cx="4038600" cy="1476375"/>
          </a:xfrm>
          <a:prstGeom prst="straightConnector1">
            <a:avLst/>
          </a:prstGeom>
          <a:gradFill rotWithShape="0">
            <a:gsLst>
              <a:gs pos="0">
                <a:schemeClr val="accent1"/>
              </a:gs>
              <a:gs pos="100000">
                <a:schemeClr val="accent2"/>
              </a:gs>
            </a:gsLst>
            <a:lin ang="5400000" scaled="1"/>
          </a:gradFill>
          <a:ln w="28575" cap="flat" cmpd="sng" algn="ctr">
            <a:solidFill>
              <a:srgbClr val="FF0000"/>
            </a:solidFill>
            <a:prstDash val="solid"/>
            <a:round/>
            <a:headEnd type="none" w="med" len="med"/>
            <a:tailEnd type="arrow"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p:tgtEl>
                                          <p:spTgt spid="38"/>
                                        </p:tgtEl>
                                        <p:attrNameLst>
                                          <p:attrName>ppt_y</p:attrName>
                                        </p:attrNameLst>
                                      </p:cBhvr>
                                      <p:tavLst>
                                        <p:tav tm="0">
                                          <p:val>
                                            <p:strVal val="#ppt_y+#ppt_h*1.125000"/>
                                          </p:val>
                                        </p:tav>
                                        <p:tav tm="100000">
                                          <p:val>
                                            <p:strVal val="#ppt_y"/>
                                          </p:val>
                                        </p:tav>
                                      </p:tavLst>
                                    </p:anim>
                                    <p:animEffect transition="in" filter="wipe(up)">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524000"/>
            <a:ext cx="16002000" cy="7239000"/>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sp>
        <p:sp>
          <p:nvSpPr>
            <p:cNvPr id="4" name="TextBox 4"/>
            <p:cNvSpPr txBox="1"/>
            <p:nvPr/>
          </p:nvSpPr>
          <p:spPr>
            <a:xfrm>
              <a:off x="0" y="0"/>
              <a:ext cx="4214519" cy="1906568"/>
            </a:xfrm>
            <a:prstGeom prst="rect">
              <a:avLst/>
            </a:prstGeom>
            <a:solidFill>
              <a:schemeClr val="bg1">
                <a:lumMod val="60000"/>
                <a:lumOff val="40000"/>
              </a:schemeClr>
            </a:solidFill>
          </p:spPr>
          <p:txBody>
            <a:bodyPr lIns="101600" tIns="101600" rIns="101600" bIns="101600" rtlCol="0" anchor="ctr"/>
            <a:lstStyle/>
            <a:p>
              <a:pPr marL="0" lvl="0" indent="0" algn="ctr">
                <a:lnSpc>
                  <a:spcPts val="3000"/>
                </a:lnSpc>
              </a:pPr>
            </a:p>
          </p:txBody>
        </p:sp>
      </p:grpSp>
      <p:grpSp>
        <p:nvGrpSpPr>
          <p:cNvPr id="35" name="Group 35"/>
          <p:cNvGrpSpPr/>
          <p:nvPr/>
        </p:nvGrpSpPr>
        <p:grpSpPr>
          <a:xfrm rot="0">
            <a:off x="1447800" y="3238718"/>
            <a:ext cx="4572000" cy="704850"/>
            <a:chOff x="0" y="0"/>
            <a:chExt cx="1204148" cy="185640"/>
          </a:xfrm>
        </p:grpSpPr>
        <p:sp>
          <p:nvSpPr>
            <p:cNvPr id="36"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37" name="TextBox 37"/>
            <p:cNvSpPr txBox="1"/>
            <p:nvPr/>
          </p:nvSpPr>
          <p:spPr>
            <a:xfrm>
              <a:off x="0" y="0"/>
              <a:ext cx="1204148" cy="185640"/>
            </a:xfrm>
            <a:prstGeom prst="rect">
              <a:avLst/>
            </a:prstGeom>
          </p:spPr>
          <p:txBody>
            <a:bodyPr lIns="101600" tIns="101600" rIns="101600" bIns="101600" rtlCol="0" anchor="ctr"/>
            <a:lstStyle/>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CÁCH 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grpSp>
        <p:nvGrpSpPr>
          <p:cNvPr id="38" name="Group 35"/>
          <p:cNvGrpSpPr/>
          <p:nvPr/>
        </p:nvGrpSpPr>
        <p:grpSpPr>
          <a:xfrm rot="0">
            <a:off x="12570460" y="3238718"/>
            <a:ext cx="4572000" cy="704850"/>
            <a:chOff x="0" y="0"/>
            <a:chExt cx="1204148" cy="185640"/>
          </a:xfrm>
        </p:grpSpPr>
        <p:sp>
          <p:nvSpPr>
            <p:cNvPr id="39" name="Freeform 36"/>
            <p:cNvSpPr/>
            <p:nvPr/>
          </p:nvSpPr>
          <p:spPr>
            <a:xfrm>
              <a:off x="0" y="0"/>
              <a:ext cx="1204148" cy="185640"/>
            </a:xfrm>
            <a:custGeom>
              <a:avLst/>
              <a:gdLst/>
              <a:ahLst/>
              <a:cxnLst/>
              <a:rect l="l" t="t" r="r" b="b"/>
              <a:pathLst>
                <a:path w="1204148" h="185640">
                  <a:moveTo>
                    <a:pt x="42333" y="0"/>
                  </a:moveTo>
                  <a:lnTo>
                    <a:pt x="1161815" y="0"/>
                  </a:lnTo>
                  <a:cubicBezTo>
                    <a:pt x="1173042" y="0"/>
                    <a:pt x="1183810" y="4460"/>
                    <a:pt x="1191749" y="12399"/>
                  </a:cubicBezTo>
                  <a:cubicBezTo>
                    <a:pt x="1199688" y="20338"/>
                    <a:pt x="1204148" y="31106"/>
                    <a:pt x="1204148" y="42333"/>
                  </a:cubicBezTo>
                  <a:lnTo>
                    <a:pt x="1204148" y="143306"/>
                  </a:lnTo>
                  <a:cubicBezTo>
                    <a:pt x="1204148" y="154534"/>
                    <a:pt x="1199688" y="165301"/>
                    <a:pt x="1191749" y="173240"/>
                  </a:cubicBezTo>
                  <a:cubicBezTo>
                    <a:pt x="1183810" y="181179"/>
                    <a:pt x="1173042" y="185640"/>
                    <a:pt x="1161815" y="185640"/>
                  </a:cubicBezTo>
                  <a:lnTo>
                    <a:pt x="42333" y="185640"/>
                  </a:lnTo>
                  <a:cubicBezTo>
                    <a:pt x="31106" y="185640"/>
                    <a:pt x="20338" y="181179"/>
                    <a:pt x="12399" y="173240"/>
                  </a:cubicBezTo>
                  <a:cubicBezTo>
                    <a:pt x="4460" y="165301"/>
                    <a:pt x="0" y="154534"/>
                    <a:pt x="0" y="143306"/>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40" name="TextBox 37"/>
            <p:cNvSpPr txBox="1"/>
            <p:nvPr/>
          </p:nvSpPr>
          <p:spPr>
            <a:xfrm>
              <a:off x="0" y="0"/>
              <a:ext cx="1204148" cy="185640"/>
            </a:xfrm>
            <a:prstGeom prst="rect">
              <a:avLst/>
            </a:prstGeom>
          </p:spPr>
          <p:txBody>
            <a:bodyPr lIns="101600" tIns="101600" rIns="101600" bIns="101600" rtlCol="0" anchor="ctr"/>
            <a:p>
              <a:pPr marL="0" lvl="0" indent="0" algn="ctr">
                <a:lnSpc>
                  <a:spcPts val="3000"/>
                </a:lnSpc>
                <a:spcBef>
                  <a:spcPct val="0"/>
                </a:spcBef>
              </a:pP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VẬT DẪN </a:t>
              </a:r>
              <a:r>
                <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rPr>
                <a:t>ĐIỆN</a:t>
              </a:r>
              <a:endParaRPr lang="vi-VN" altLang="en-US" sz="2500" b="1">
                <a:solidFill>
                  <a:srgbClr val="000001"/>
                </a:solidFill>
                <a:latin typeface="Times New Roman" panose="02020603050405020304" charset="0"/>
                <a:ea typeface="Inter Bold" panose="020B0802030000000004"/>
                <a:cs typeface="Times New Roman" panose="02020603050405020304" charset="0"/>
                <a:sym typeface="Inter Bold" panose="020B0802030000000004"/>
              </a:endParaRPr>
            </a:p>
          </p:txBody>
        </p:sp>
      </p:grpSp>
      <p:pic>
        <p:nvPicPr>
          <p:cNvPr id="6" name="Picture 5"/>
          <p:cNvPicPr/>
          <p:nvPr/>
        </p:nvPicPr>
        <p:blipFill>
          <a:blip r:embed="rId1"/>
          <a:stretch>
            <a:fillRect/>
          </a:stretch>
        </p:blipFill>
        <p:spPr>
          <a:xfrm>
            <a:off x="6473190" y="2281555"/>
            <a:ext cx="5989320" cy="5887085"/>
          </a:xfrm>
          <a:prstGeom prst="rect">
            <a:avLst/>
          </a:prstGeom>
        </p:spPr>
      </p:pic>
      <p:cxnSp>
        <p:nvCxnSpPr>
          <p:cNvPr id="7" name="Straight Arrow Connector 6"/>
          <p:cNvCxnSpPr/>
          <p:nvPr/>
        </p:nvCxnSpPr>
        <p:spPr>
          <a:xfrm>
            <a:off x="5792470" y="3954780"/>
            <a:ext cx="2056130" cy="655320"/>
          </a:xfrm>
          <a:prstGeom prst="straightConnector1">
            <a:avLst/>
          </a:prstGeom>
          <a:gradFill rotWithShape="0">
            <a:gsLst>
              <a:gs pos="0">
                <a:schemeClr val="accent1"/>
              </a:gs>
              <a:gs pos="100000">
                <a:schemeClr val="accent2"/>
              </a:gs>
            </a:gsLst>
            <a:lin ang="5400000" scaled="1"/>
          </a:gradFill>
          <a:ln w="50800" cap="flat" cmpd="sng" algn="ctr">
            <a:solidFill>
              <a:srgbClr val="FF0000"/>
            </a:solidFill>
            <a:prstDash val="solid"/>
            <a:round/>
            <a:headEnd type="none" w="med" len="med"/>
            <a:tailEnd type="arrow" w="med" len="med"/>
          </a:ln>
        </p:spPr>
      </p:cxnSp>
      <p:cxnSp>
        <p:nvCxnSpPr>
          <p:cNvPr id="8" name="Straight Arrow Connector 7"/>
          <p:cNvCxnSpPr/>
          <p:nvPr/>
        </p:nvCxnSpPr>
        <p:spPr>
          <a:xfrm flipH="1">
            <a:off x="9753600" y="3954780"/>
            <a:ext cx="4191000" cy="2712720"/>
          </a:xfrm>
          <a:prstGeom prst="straightConnector1">
            <a:avLst/>
          </a:prstGeom>
          <a:gradFill rotWithShape="0">
            <a:gsLst>
              <a:gs pos="0">
                <a:schemeClr val="accent1"/>
              </a:gs>
              <a:gs pos="100000">
                <a:schemeClr val="accent2"/>
              </a:gs>
            </a:gsLst>
            <a:lin ang="5400000" scaled="1"/>
          </a:gradFill>
          <a:ln w="50800" cap="flat" cmpd="sng" algn="ctr">
            <a:solidFill>
              <a:srgbClr val="FF0000"/>
            </a:solidFill>
            <a:prstDash val="solid"/>
            <a:round/>
            <a:headEnd type="none" w="med" len="med"/>
            <a:tailEnd type="arrow"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2000"/>
                                        <p:tgtEl>
                                          <p:spTgt spid="35"/>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ox(in)">
                                      <p:cBhvr>
                                        <p:cTn id="13" dur="2000"/>
                                        <p:tgtEl>
                                          <p:spTgt spid="38"/>
                                        </p:tgtEl>
                                      </p:cBhvr>
                                    </p:animEffect>
                                  </p:childTnLst>
                                </p:cTn>
                              </p:par>
                              <p:par>
                                <p:cTn id="14" presetID="4"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066800" y="1254760"/>
            <a:ext cx="16382999" cy="8049260"/>
            <a:chOff x="0" y="0"/>
            <a:chExt cx="4314864" cy="2333547"/>
          </a:xfrm>
        </p:grpSpPr>
        <p:sp>
          <p:nvSpPr>
            <p:cNvPr id="3" name="Freeform 3"/>
            <p:cNvSpPr/>
            <p:nvPr/>
          </p:nvSpPr>
          <p:spPr>
            <a:xfrm>
              <a:off x="0" y="0"/>
              <a:ext cx="4274726" cy="2333547"/>
            </a:xfrm>
            <a:custGeom>
              <a:avLst/>
              <a:gdLst/>
              <a:ahLst/>
              <a:cxnLst/>
              <a:rect l="l" t="t" r="r" b="b"/>
              <a:pathLst>
                <a:path w="4274726" h="2333547">
                  <a:moveTo>
                    <a:pt x="11925" y="0"/>
                  </a:moveTo>
                  <a:lnTo>
                    <a:pt x="4262801" y="0"/>
                  </a:lnTo>
                  <a:cubicBezTo>
                    <a:pt x="4269387" y="0"/>
                    <a:pt x="4274726" y="5339"/>
                    <a:pt x="4274726" y="11925"/>
                  </a:cubicBezTo>
                  <a:lnTo>
                    <a:pt x="4274726" y="2321622"/>
                  </a:lnTo>
                  <a:cubicBezTo>
                    <a:pt x="4274726" y="2328208"/>
                    <a:pt x="4269387" y="2333547"/>
                    <a:pt x="4262801" y="2333547"/>
                  </a:cubicBezTo>
                  <a:lnTo>
                    <a:pt x="11925" y="2333547"/>
                  </a:lnTo>
                  <a:cubicBezTo>
                    <a:pt x="5339" y="2333547"/>
                    <a:pt x="0" y="2328208"/>
                    <a:pt x="0" y="2321622"/>
                  </a:cubicBezTo>
                  <a:lnTo>
                    <a:pt x="0" y="11925"/>
                  </a:lnTo>
                  <a:cubicBezTo>
                    <a:pt x="0" y="5339"/>
                    <a:pt x="5339" y="0"/>
                    <a:pt x="11925" y="0"/>
                  </a:cubicBezTo>
                  <a:close/>
                </a:path>
              </a:pathLst>
            </a:custGeom>
            <a:solidFill>
              <a:srgbClr val="FFFFFF"/>
            </a:solidFill>
            <a:ln cap="rnd">
              <a:noFill/>
              <a:prstDash val="solid"/>
              <a:round/>
            </a:ln>
          </p:spPr>
        </p:sp>
        <p:sp>
          <p:nvSpPr>
            <p:cNvPr id="4" name="TextBox 4"/>
            <p:cNvSpPr txBox="1"/>
            <p:nvPr/>
          </p:nvSpPr>
          <p:spPr>
            <a:xfrm>
              <a:off x="40138" y="89100"/>
              <a:ext cx="4274726" cy="2198424"/>
            </a:xfrm>
            <a:prstGeom prst="rect">
              <a:avLst/>
            </a:prstGeom>
          </p:spPr>
          <p:txBody>
            <a:bodyPr lIns="254000" tIns="254000" rIns="254000" bIns="254000" rtlCol="0" anchor="ctr"/>
            <a:lstStyle/>
            <a:p>
              <a:pPr algn="ctr">
                <a:lnSpc>
                  <a:spcPts val="4400"/>
                </a:lnSpc>
              </a:pPr>
              <a:endParaRPr lang="vi-VN" altLang="en-US" sz="3200" b="1">
                <a:solidFill>
                  <a:srgbClr val="000001"/>
                </a:solidFill>
                <a:latin typeface="Times New Roman" panose="02020603050405020304" charset="0"/>
                <a:ea typeface="Eldad Wide" panose="00000800000000000000"/>
                <a:cs typeface="Times New Roman" panose="02020603050405020304" charset="0"/>
                <a:sym typeface="Eldad Wide" panose="00000800000000000000"/>
              </a:endParaRPr>
            </a:p>
          </p:txBody>
        </p:sp>
      </p:grpSp>
      <p:sp>
        <p:nvSpPr>
          <p:cNvPr id="5" name="Freeform 5"/>
          <p:cNvSpPr/>
          <p:nvPr/>
        </p:nvSpPr>
        <p:spPr>
          <a:xfrm rot="2699999">
            <a:off x="1922418" y="6956708"/>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6" name="Freeform 6"/>
          <p:cNvSpPr/>
          <p:nvPr/>
        </p:nvSpPr>
        <p:spPr>
          <a:xfrm rot="-2118277">
            <a:off x="13706627" y="2013037"/>
            <a:ext cx="3325291" cy="4716725"/>
          </a:xfrm>
          <a:custGeom>
            <a:avLst/>
            <a:gdLst/>
            <a:ahLst/>
            <a:cxnLst/>
            <a:rect l="l" t="t" r="r" b="b"/>
            <a:pathLst>
              <a:path w="3325291" h="4716725">
                <a:moveTo>
                  <a:pt x="0" y="0"/>
                </a:moveTo>
                <a:lnTo>
                  <a:pt x="3325291" y="0"/>
                </a:lnTo>
                <a:lnTo>
                  <a:pt x="3325291" y="4716725"/>
                </a:lnTo>
                <a:lnTo>
                  <a:pt x="0" y="4716725"/>
                </a:lnTo>
                <a:lnTo>
                  <a:pt x="0" y="0"/>
                </a:lnTo>
                <a:close/>
              </a:path>
            </a:pathLst>
          </a:custGeom>
          <a:blipFill>
            <a:blip r:embed="rId2"/>
            <a:stretch>
              <a:fillRect/>
            </a:stretch>
          </a:blipFill>
        </p:spPr>
      </p:sp>
      <p:sp>
        <p:nvSpPr>
          <p:cNvPr id="7" name="Freeform 7"/>
          <p:cNvSpPr/>
          <p:nvPr/>
        </p:nvSpPr>
        <p:spPr>
          <a:xfrm rot="1855922">
            <a:off x="7093630" y="57606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8" name="Freeform 8"/>
          <p:cNvSpPr/>
          <p:nvPr/>
        </p:nvSpPr>
        <p:spPr>
          <a:xfrm rot="8687491">
            <a:off x="12724810" y="751410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9" name="Freeform 9"/>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0" name="Freeform 10"/>
          <p:cNvSpPr/>
          <p:nvPr/>
        </p:nvSpPr>
        <p:spPr>
          <a:xfrm>
            <a:off x="5243574" y="7674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1" name="Freeform 11"/>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2" name="Freeform 12"/>
          <p:cNvSpPr/>
          <p:nvPr/>
        </p:nvSpPr>
        <p:spPr>
          <a:xfrm rot="-9483364">
            <a:off x="767056" y="47639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sp>
        <p:nvSpPr>
          <p:cNvPr id="20" name="TextBox 19">
            <a:hlinkClick r:id="rId8" action="ppaction://hlinkfile"/>
          </p:cNvPr>
          <p:cNvSpPr txBox="1"/>
          <p:nvPr/>
        </p:nvSpPr>
        <p:spPr>
          <a:xfrm>
            <a:off x="6210618" y="3924538"/>
            <a:ext cx="6537325" cy="1772285"/>
          </a:xfrm>
          <a:prstGeom prst="rect">
            <a:avLst/>
          </a:prstGeom>
          <a:noFill/>
        </p:spPr>
        <p:txBody>
          <a:bodyPr wrap="none" lIns="0" tIns="0" rIns="0" bIns="0">
            <a:spAutoFit/>
          </a:bodyPr>
          <a:p>
            <a:pPr algn="ctr" defTabSz="914400">
              <a:lnSpc>
                <a:spcPct val="120000"/>
              </a:lnSpc>
              <a:defRPr/>
            </a:pP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VẬN </a:t>
            </a: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DỤNG</a:t>
            </a:r>
            <a:endPar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3" name="Freeform 3"/>
          <p:cNvSpPr/>
          <p:nvPr/>
        </p:nvSpPr>
        <p:spPr>
          <a:xfrm>
            <a:off x="5029200" y="2705054"/>
            <a:ext cx="7315200" cy="4109812"/>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Rounded Rectangle 3"/>
          <p:cNvSpPr/>
          <p:nvPr/>
        </p:nvSpPr>
        <p:spPr>
          <a:xfrm>
            <a:off x="898525" y="910590"/>
            <a:ext cx="16344265" cy="8670925"/>
          </a:xfrm>
          <a:prstGeom prst="roundRect">
            <a:avLst/>
          </a:prstGeom>
          <a:solidFill>
            <a:schemeClr val="tx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endParaRPr>
          </a:p>
        </p:txBody>
      </p:sp>
      <p:sp>
        <p:nvSpPr>
          <p:cNvPr id="5" name="Text Box 4"/>
          <p:cNvSpPr txBox="1"/>
          <p:nvPr/>
        </p:nvSpPr>
        <p:spPr>
          <a:xfrm>
            <a:off x="1875155" y="1562100"/>
            <a:ext cx="14391005" cy="6946900"/>
          </a:xfrm>
          <a:prstGeom prst="rect">
            <a:avLst/>
          </a:prstGeom>
          <a:noFill/>
        </p:spPr>
        <p:txBody>
          <a:bodyPr wrap="square" rtlCol="0">
            <a:noAutofit/>
          </a:bodyPr>
          <a:p>
            <a:pPr algn="ctr"/>
            <a:r>
              <a:rPr lang="vi-VN" altLang="en-US" sz="4000" b="1">
                <a:solidFill>
                  <a:srgbClr val="FF0000"/>
                </a:solidFill>
                <a:latin typeface="Times New Roman" panose="02020603050405020304" charset="0"/>
                <a:cs typeface="Times New Roman" panose="02020603050405020304" charset="0"/>
              </a:rPr>
              <a:t>TRÒ CHƠI MẢNH GHÉP TRI THỨC</a:t>
            </a:r>
            <a:endParaRPr lang="vi-VN" altLang="en-US" sz="4000">
              <a:solidFill>
                <a:srgbClr val="FF0000"/>
              </a:solidFill>
              <a:latin typeface="Times New Roman" panose="02020603050405020304" charset="0"/>
              <a:cs typeface="Times New Roman" panose="02020603050405020304" charset="0"/>
            </a:endParaRPr>
          </a:p>
          <a:p>
            <a:pPr algn="just"/>
            <a:r>
              <a:rPr lang="vi-VN" altLang="en-US" sz="4000" b="1">
                <a:gradFill>
                  <a:gsLst>
                    <a:gs pos="0">
                      <a:srgbClr val="14CD68"/>
                    </a:gs>
                    <a:gs pos="100000">
                      <a:srgbClr val="0B6E38"/>
                    </a:gs>
                  </a:gsLst>
                  <a:lin scaled="0"/>
                </a:gradFill>
                <a:latin typeface="Times New Roman" panose="02020603050405020304" charset="0"/>
                <a:cs typeface="Times New Roman" panose="02020603050405020304" charset="0"/>
              </a:rPr>
              <a:t>Cách chơi</a:t>
            </a:r>
            <a:r>
              <a:rPr lang="en-US" altLang="en-US" sz="4000" b="1">
                <a:gradFill>
                  <a:gsLst>
                    <a:gs pos="0">
                      <a:srgbClr val="14CD68"/>
                    </a:gs>
                    <a:gs pos="100000">
                      <a:srgbClr val="0B6E38"/>
                    </a:gs>
                  </a:gsLst>
                  <a:lin scaled="0"/>
                </a:gradFill>
                <a:latin typeface="Times New Roman" panose="02020603050405020304" charset="0"/>
                <a:cs typeface="Times New Roman" panose="02020603050405020304" charset="0"/>
              </a:rPr>
              <a:t>:</a:t>
            </a:r>
            <a:r>
              <a:rPr lang="en-US" altLang="en-US" sz="4000">
                <a:gradFill>
                  <a:gsLst>
                    <a:gs pos="0">
                      <a:srgbClr val="14CD68"/>
                    </a:gs>
                    <a:gs pos="100000">
                      <a:srgbClr val="0B6E38"/>
                    </a:gs>
                  </a:gsLst>
                  <a:lin scaled="0"/>
                </a:gradFill>
                <a:latin typeface="Times New Roman" panose="02020603050405020304" charset="0"/>
                <a:cs typeface="Times New Roman" panose="02020603050405020304" charset="0"/>
              </a:rPr>
              <a:t> </a:t>
            </a:r>
            <a:endParaRPr lang="en-US" altLang="en-US" sz="4000">
              <a:gradFill>
                <a:gsLst>
                  <a:gs pos="0">
                    <a:srgbClr val="14CD68"/>
                  </a:gs>
                  <a:gs pos="100000">
                    <a:srgbClr val="0B6E38"/>
                  </a:gs>
                </a:gsLst>
                <a:lin scaled="0"/>
              </a:gradFill>
              <a:latin typeface="Times New Roman" panose="02020603050405020304" charset="0"/>
              <a:cs typeface="Times New Roman" panose="02020603050405020304" charset="0"/>
            </a:endParaRPr>
          </a:p>
          <a:p>
            <a:pPr algn="just"/>
            <a:r>
              <a:rPr lang="en-US" altLang="en-US" sz="4000">
                <a:solidFill>
                  <a:schemeClr val="accent4">
                    <a:lumMod val="10000"/>
                  </a:schemeClr>
                </a:solidFill>
                <a:latin typeface="Times New Roman" panose="02020603050405020304" charset="0"/>
                <a:cs typeface="Times New Roman" panose="02020603050405020304" charset="0"/>
              </a:rPr>
              <a:t>Mỗi nhóm nhận được một bộ gồm </a:t>
            </a:r>
            <a:r>
              <a:rPr lang="vi-VN" altLang="en-US" sz="4000">
                <a:solidFill>
                  <a:schemeClr val="accent4">
                    <a:lumMod val="10000"/>
                  </a:schemeClr>
                </a:solidFill>
                <a:latin typeface="Times New Roman" panose="02020603050405020304" charset="0"/>
                <a:cs typeface="Times New Roman" panose="02020603050405020304" charset="0"/>
              </a:rPr>
              <a:t>10</a:t>
            </a:r>
            <a:r>
              <a:rPr lang="en-US" altLang="en-US" sz="4000">
                <a:solidFill>
                  <a:schemeClr val="accent4">
                    <a:lumMod val="10000"/>
                  </a:schemeClr>
                </a:solidFill>
                <a:latin typeface="Times New Roman" panose="02020603050405020304" charset="0"/>
                <a:cs typeface="Times New Roman" panose="02020603050405020304" charset="0"/>
              </a:rPr>
              <a:t> mảnh ghép.</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r>
              <a:rPr lang="vi-VN" altLang="en-US" sz="4000">
                <a:solidFill>
                  <a:schemeClr val="accent4">
                    <a:lumMod val="10000"/>
                  </a:schemeClr>
                </a:solidFill>
                <a:latin typeface="Times New Roman" panose="02020603050405020304" charset="0"/>
                <a:cs typeface="Times New Roman" panose="02020603050405020304" charset="0"/>
              </a:rPr>
              <a:t>Mảnh ghép</a:t>
            </a:r>
            <a:r>
              <a:rPr lang="en-US" altLang="en-US" sz="4000">
                <a:solidFill>
                  <a:schemeClr val="accent4">
                    <a:lumMod val="10000"/>
                  </a:schemeClr>
                </a:solidFill>
                <a:latin typeface="Times New Roman" panose="02020603050405020304" charset="0"/>
                <a:cs typeface="Times New Roman" panose="02020603050405020304" charset="0"/>
              </a:rPr>
              <a:t> </a:t>
            </a:r>
            <a:r>
              <a:rPr lang="vi-VN" altLang="en-US" sz="4000">
                <a:solidFill>
                  <a:schemeClr val="accent4">
                    <a:lumMod val="10000"/>
                  </a:schemeClr>
                </a:solidFill>
                <a:latin typeface="Times New Roman" panose="02020603050405020304" charset="0"/>
                <a:cs typeface="Times New Roman" panose="02020603050405020304" charset="0"/>
              </a:rPr>
              <a:t>đầu tiên có chữ</a:t>
            </a:r>
            <a:r>
              <a:rPr lang="en-US" altLang="en-US" sz="4000">
                <a:solidFill>
                  <a:schemeClr val="accent4">
                    <a:lumMod val="10000"/>
                  </a:schemeClr>
                </a:solidFill>
                <a:latin typeface="Times New Roman" panose="02020603050405020304" charset="0"/>
                <a:cs typeface="Times New Roman" panose="02020603050405020304" charset="0"/>
              </a:rPr>
              <a:t> START.</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r>
              <a:rPr lang="en-US" altLang="en-US" sz="4000">
                <a:solidFill>
                  <a:schemeClr val="accent4">
                    <a:lumMod val="10000"/>
                  </a:schemeClr>
                </a:solidFill>
                <a:latin typeface="Times New Roman" panose="02020603050405020304" charset="0"/>
                <a:cs typeface="Times New Roman" panose="02020603050405020304" charset="0"/>
              </a:rPr>
              <a:t>Học sinh lần lượt ghép các mảnh sao cho câu hỏi </a:t>
            </a:r>
            <a:r>
              <a:rPr lang="vi-VN" altLang="en-US" sz="4000">
                <a:solidFill>
                  <a:schemeClr val="accent4">
                    <a:lumMod val="10000"/>
                  </a:schemeClr>
                </a:solidFill>
                <a:latin typeface="Times New Roman" panose="02020603050405020304" charset="0"/>
                <a:cs typeface="Times New Roman" panose="02020603050405020304" charset="0"/>
              </a:rPr>
              <a:t>đứng trước,</a:t>
            </a:r>
            <a:r>
              <a:rPr lang="en-US" altLang="en-US" sz="4000">
                <a:solidFill>
                  <a:schemeClr val="accent4">
                    <a:lumMod val="10000"/>
                  </a:schemeClr>
                </a:solidFill>
                <a:latin typeface="Times New Roman" panose="02020603050405020304" charset="0"/>
                <a:cs typeface="Times New Roman" panose="02020603050405020304" charset="0"/>
              </a:rPr>
              <a:t> câu trả lời </a:t>
            </a:r>
            <a:r>
              <a:rPr lang="vi-VN" altLang="en-US" sz="4000">
                <a:solidFill>
                  <a:schemeClr val="accent4">
                    <a:lumMod val="10000"/>
                  </a:schemeClr>
                </a:solidFill>
                <a:latin typeface="Times New Roman" panose="02020603050405020304" charset="0"/>
                <a:cs typeface="Times New Roman" panose="02020603050405020304" charset="0"/>
              </a:rPr>
              <a:t>nối tiếp theo sau</a:t>
            </a:r>
            <a:r>
              <a:rPr lang="en-US" altLang="en-US" sz="4000">
                <a:solidFill>
                  <a:schemeClr val="accent4">
                    <a:lumMod val="10000"/>
                  </a:schemeClr>
                </a:solidFill>
                <a:latin typeface="Times New Roman" panose="02020603050405020304" charset="0"/>
                <a:cs typeface="Times New Roman" panose="02020603050405020304" charset="0"/>
              </a:rPr>
              <a:t>, tạo thành một </a:t>
            </a:r>
            <a:r>
              <a:rPr lang="vi-VN" altLang="en-US" sz="4000">
                <a:solidFill>
                  <a:schemeClr val="accent4">
                    <a:lumMod val="10000"/>
                  </a:schemeClr>
                </a:solidFill>
                <a:latin typeface="Times New Roman" panose="02020603050405020304" charset="0"/>
                <a:cs typeface="Times New Roman" panose="02020603050405020304" charset="0"/>
              </a:rPr>
              <a:t>hình</a:t>
            </a:r>
            <a:r>
              <a:rPr lang="en-US" altLang="en-US" sz="4000">
                <a:solidFill>
                  <a:schemeClr val="accent4">
                    <a:lumMod val="10000"/>
                  </a:schemeClr>
                </a:solidFill>
                <a:latin typeface="Times New Roman" panose="02020603050405020304" charset="0"/>
                <a:cs typeface="Times New Roman" panose="02020603050405020304" charset="0"/>
              </a:rPr>
              <a:t> hoàn chỉnh </a:t>
            </a:r>
            <a:r>
              <a:rPr lang="en-US" altLang="en-US" sz="4000">
                <a:solidFill>
                  <a:schemeClr val="accent4">
                    <a:lumMod val="10000"/>
                  </a:schemeClr>
                </a:solidFill>
                <a:latin typeface="Times New Roman" panose="02020603050405020304" charset="0"/>
                <a:cs typeface="Times New Roman" panose="02020603050405020304" charset="0"/>
              </a:rPr>
              <a:t>đ</a:t>
            </a:r>
            <a:r>
              <a:rPr lang="en-US" altLang="en-US" sz="4000">
                <a:solidFill>
                  <a:schemeClr val="accent4">
                    <a:lumMod val="10000"/>
                  </a:schemeClr>
                </a:solidFill>
                <a:latin typeface="Times New Roman" panose="02020603050405020304" charset="0"/>
                <a:cs typeface="Times New Roman" panose="02020603050405020304" charset="0"/>
              </a:rPr>
              <a:t>ến </a:t>
            </a:r>
            <a:r>
              <a:rPr lang="vi-VN" altLang="en-US" sz="4000">
                <a:solidFill>
                  <a:schemeClr val="accent4">
                    <a:lumMod val="10000"/>
                  </a:schemeClr>
                </a:solidFill>
                <a:latin typeface="Times New Roman" panose="02020603050405020304" charset="0"/>
                <a:cs typeface="Times New Roman" panose="02020603050405020304" charset="0"/>
              </a:rPr>
              <a:t>chữ </a:t>
            </a:r>
            <a:r>
              <a:rPr lang="en-US" altLang="en-US" sz="4000">
                <a:solidFill>
                  <a:schemeClr val="accent4">
                    <a:lumMod val="10000"/>
                  </a:schemeClr>
                </a:solidFill>
                <a:latin typeface="Times New Roman" panose="02020603050405020304" charset="0"/>
                <a:cs typeface="Times New Roman" panose="02020603050405020304" charset="0"/>
              </a:rPr>
              <a:t>FINISH</a:t>
            </a:r>
            <a:r>
              <a:rPr lang="vi-VN" altLang="en-US" sz="4000">
                <a:solidFill>
                  <a:schemeClr val="accent4">
                    <a:lumMod val="10000"/>
                  </a:schemeClr>
                </a:solidFill>
                <a:latin typeface="Times New Roman" panose="02020603050405020304" charset="0"/>
                <a:cs typeface="Times New Roman" panose="02020603050405020304" charset="0"/>
              </a:rPr>
              <a:t> và dán lên giấy A4 được phát sẵn.</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r>
              <a:rPr lang="en-US" altLang="en-US" sz="4000">
                <a:solidFill>
                  <a:schemeClr val="accent4">
                    <a:lumMod val="10000"/>
                  </a:schemeClr>
                </a:solidFill>
                <a:latin typeface="Times New Roman" panose="02020603050405020304" charset="0"/>
                <a:cs typeface="Times New Roman" panose="02020603050405020304" charset="0"/>
              </a:rPr>
              <a:t>Nếu ghép sai, học sinh tháo ra và thử lại cho </a:t>
            </a:r>
            <a:r>
              <a:rPr lang="en-US" altLang="en-US" sz="4000">
                <a:solidFill>
                  <a:schemeClr val="accent4">
                    <a:lumMod val="10000"/>
                  </a:schemeClr>
                </a:solidFill>
                <a:latin typeface="Times New Roman" panose="02020603050405020304" charset="0"/>
                <a:cs typeface="Times New Roman" panose="02020603050405020304" charset="0"/>
              </a:rPr>
              <a:t>đ</a:t>
            </a:r>
            <a:r>
              <a:rPr lang="en-US" altLang="en-US" sz="4000">
                <a:solidFill>
                  <a:schemeClr val="accent4">
                    <a:lumMod val="10000"/>
                  </a:schemeClr>
                </a:solidFill>
                <a:latin typeface="Times New Roman" panose="02020603050405020304" charset="0"/>
                <a:cs typeface="Times New Roman" panose="02020603050405020304" charset="0"/>
              </a:rPr>
              <a:t>ến khi </a:t>
            </a:r>
            <a:r>
              <a:rPr lang="en-US" altLang="en-US" sz="4000">
                <a:solidFill>
                  <a:schemeClr val="accent4">
                    <a:lumMod val="10000"/>
                  </a:schemeClr>
                </a:solidFill>
                <a:latin typeface="Times New Roman" panose="02020603050405020304" charset="0"/>
                <a:cs typeface="Times New Roman" panose="02020603050405020304" charset="0"/>
              </a:rPr>
              <a:t>đ</a:t>
            </a:r>
            <a:r>
              <a:rPr lang="en-US" altLang="en-US" sz="4000">
                <a:solidFill>
                  <a:schemeClr val="accent4">
                    <a:lumMod val="10000"/>
                  </a:schemeClr>
                </a:solidFill>
                <a:latin typeface="Times New Roman" panose="02020603050405020304" charset="0"/>
                <a:cs typeface="Times New Roman" panose="02020603050405020304" charset="0"/>
              </a:rPr>
              <a:t>úng.</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r>
              <a:rPr lang="vi-VN" altLang="en-US" sz="4000">
                <a:solidFill>
                  <a:schemeClr val="accent4">
                    <a:lumMod val="10000"/>
                  </a:schemeClr>
                </a:solidFill>
                <a:latin typeface="Times New Roman" panose="02020603050405020304" charset="0"/>
                <a:cs typeface="Times New Roman" panose="02020603050405020304" charset="0"/>
              </a:rPr>
              <a:t>Ba nhóm thực hiện nhanh nhất, chính xác sẽ được nhận phần quà từ cô giáo.</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r>
              <a:rPr lang="vi-VN" altLang="en-US" sz="4000" b="1">
                <a:gradFill>
                  <a:gsLst>
                    <a:gs pos="0">
                      <a:srgbClr val="14CD68"/>
                    </a:gs>
                    <a:gs pos="100000">
                      <a:srgbClr val="0B6E38"/>
                    </a:gs>
                  </a:gsLst>
                  <a:lin scaled="0"/>
                </a:gradFill>
                <a:latin typeface="Times New Roman" panose="02020603050405020304" charset="0"/>
                <a:cs typeface="Times New Roman" panose="02020603050405020304" charset="0"/>
              </a:rPr>
              <a:t>Thời gian thực hiện: 3 phút.</a:t>
            </a:r>
            <a:endParaRPr lang="en-US" altLang="en-US" sz="4000">
              <a:solidFill>
                <a:schemeClr val="accent4">
                  <a:lumMod val="10000"/>
                </a:schemeClr>
              </a:solidFill>
              <a:latin typeface="Times New Roman" panose="02020603050405020304" charset="0"/>
              <a:cs typeface="Times New Roman" panose="02020603050405020304" charset="0"/>
            </a:endParaRPr>
          </a:p>
          <a:p>
            <a:pPr algn="just"/>
            <a:endParaRPr lang="en-US" altLang="en-US" sz="4000">
              <a:solidFill>
                <a:schemeClr val="accent4">
                  <a:lumMod val="10000"/>
                </a:schemeClr>
              </a:solidFill>
              <a:latin typeface="Times New Roman" panose="02020603050405020304" charset="0"/>
              <a:cs typeface="Times New Roman" panose="02020603050405020304" charset="0"/>
            </a:endParaRPr>
          </a:p>
        </p:txBody>
      </p:sp>
      <p:pic>
        <p:nvPicPr>
          <p:cNvPr id="2" name="3 Minute Countdown Timer - Cute Animals  with Happy Fun Music - for Kids (4K UHD)">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2877800" y="7277100"/>
            <a:ext cx="3648075" cy="2197100"/>
          </a:xfrm>
          <a:prstGeom prst="rect">
            <a:avLst/>
          </a:prstGeom>
        </p:spPr>
      </p:pic>
    </p:spTree>
  </p:cSld>
  <p:clrMapOvr>
    <a:masterClrMapping/>
  </p:clrMapOvr>
  <p:transition>
    <p:fade/>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76200" y="-38100"/>
            <a:ext cx="18380075" cy="10439400"/>
          </a:xfrm>
          <a:prstGeom prst="rect">
            <a:avLst/>
          </a:prstGeom>
        </p:spPr>
      </p:pic>
      <p:pic>
        <p:nvPicPr>
          <p:cNvPr id="2" name="Picture 1"/>
          <p:cNvPicPr>
            <a:picLocks noChangeAspect="1"/>
          </p:cNvPicPr>
          <p:nvPr/>
        </p:nvPicPr>
        <p:blipFill>
          <a:blip r:embed="rId2"/>
          <a:stretch>
            <a:fillRect/>
          </a:stretch>
        </p:blipFill>
        <p:spPr>
          <a:xfrm>
            <a:off x="3276600" y="38100"/>
            <a:ext cx="12206605" cy="10326370"/>
          </a:xfrm>
          <a:prstGeom prst="rect">
            <a:avLst/>
          </a:prstGeom>
        </p:spPr>
      </p:pic>
      <p:pic>
        <p:nvPicPr>
          <p:cNvPr id="16" name="Picture 6"/>
          <p:cNvPicPr>
            <a:picLocks noChangeAspect="1"/>
          </p:cNvPicPr>
          <p:nvPr/>
        </p:nvPicPr>
        <p:blipFill>
          <a:blip r:embed="rId3"/>
          <a:srcRect/>
          <a:stretch>
            <a:fillRect/>
          </a:stretch>
        </p:blipFill>
        <p:spPr>
          <a:xfrm>
            <a:off x="10363200" y="-190500"/>
            <a:ext cx="4030345" cy="3930650"/>
          </a:xfrm>
          <a:prstGeom prst="rect">
            <a:avLst/>
          </a:prstGeom>
        </p:spPr>
      </p:pic>
      <p:pic>
        <p:nvPicPr>
          <p:cNvPr id="3" name="Picture 2"/>
          <p:cNvPicPr>
            <a:picLocks noChangeAspect="1"/>
          </p:cNvPicPr>
          <p:nvPr/>
        </p:nvPicPr>
        <p:blipFill>
          <a:blip r:embed="rId4"/>
          <a:stretch>
            <a:fillRect/>
          </a:stretch>
        </p:blipFill>
        <p:spPr>
          <a:xfrm>
            <a:off x="12284075" y="3467100"/>
            <a:ext cx="6171565" cy="3973195"/>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3" name="Freeform 13"/>
          <p:cNvSpPr/>
          <p:nvPr/>
        </p:nvSpPr>
        <p:spPr>
          <a:xfrm>
            <a:off x="795655" y="563880"/>
            <a:ext cx="16578580" cy="9110980"/>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chemeClr val="tx2">
              <a:lumMod val="40000"/>
              <a:lumOff val="60000"/>
            </a:schemeClr>
          </a:solidFill>
          <a:ln cap="rnd">
            <a:noFill/>
            <a:prstDash val="solid"/>
            <a:round/>
          </a:ln>
        </p:spPr>
        <p:txBody>
          <a:bodyPr/>
          <a:p>
            <a:endParaRPr lang="en-US"/>
          </a:p>
        </p:txBody>
      </p:sp>
      <p:sp>
        <p:nvSpPr>
          <p:cNvPr id="18" name="Freeform 18"/>
          <p:cNvSpPr/>
          <p:nvPr/>
        </p:nvSpPr>
        <p:spPr>
          <a:xfrm rot="5400000">
            <a:off x="15774829" y="-420277"/>
            <a:ext cx="911543" cy="2286000"/>
          </a:xfrm>
          <a:custGeom>
            <a:avLst/>
            <a:gdLst/>
            <a:ahLst/>
            <a:cxnLst/>
            <a:rect l="l" t="t" r="r" b="b"/>
            <a:pathLst>
              <a:path w="911543" h="2286000">
                <a:moveTo>
                  <a:pt x="0" y="0"/>
                </a:moveTo>
                <a:lnTo>
                  <a:pt x="911542" y="0"/>
                </a:lnTo>
                <a:lnTo>
                  <a:pt x="911542" y="2286000"/>
                </a:lnTo>
                <a:lnTo>
                  <a:pt x="0" y="2286000"/>
                </a:lnTo>
                <a:lnTo>
                  <a:pt x="0" y="0"/>
                </a:lnTo>
                <a:close/>
              </a:path>
            </a:pathLst>
          </a:custGeom>
          <a:blipFill>
            <a:blip r:embed="rId1"/>
            <a:stretch>
              <a:fillRect/>
            </a:stretch>
          </a:blipFill>
        </p:spPr>
      </p:sp>
      <p:pic>
        <p:nvPicPr>
          <p:cNvPr id="2" name="Picture 1"/>
          <p:cNvPicPr>
            <a:picLocks noChangeAspect="1"/>
          </p:cNvPicPr>
          <p:nvPr/>
        </p:nvPicPr>
        <p:blipFill>
          <a:blip r:embed="rId2"/>
          <a:stretch>
            <a:fillRect/>
          </a:stretch>
        </p:blipFill>
        <p:spPr>
          <a:xfrm>
            <a:off x="795655" y="564515"/>
            <a:ext cx="16558895" cy="9084945"/>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524000"/>
            <a:ext cx="16002000" cy="7239000"/>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sp>
        <p:sp>
          <p:nvSpPr>
            <p:cNvPr id="4" name="TextBox 4"/>
            <p:cNvSpPr txBox="1"/>
            <p:nvPr/>
          </p:nvSpPr>
          <p:spPr>
            <a:xfrm>
              <a:off x="0" y="0"/>
              <a:ext cx="4214519" cy="1906568"/>
            </a:xfrm>
            <a:prstGeom prst="rect">
              <a:avLst/>
            </a:prstGeom>
          </p:spPr>
          <p:txBody>
            <a:bodyPr lIns="101600" tIns="101600" rIns="101600" bIns="101600" rtlCol="0" anchor="ctr"/>
            <a:lstStyle/>
            <a:p>
              <a:pPr marL="0" lvl="0" indent="0" algn="ctr">
                <a:lnSpc>
                  <a:spcPts val="3000"/>
                </a:lnSpc>
              </a:pPr>
            </a:p>
          </p:txBody>
        </p:sp>
      </p:grpSp>
      <p:grpSp>
        <p:nvGrpSpPr>
          <p:cNvPr id="12" name="Group 12"/>
          <p:cNvGrpSpPr/>
          <p:nvPr/>
        </p:nvGrpSpPr>
        <p:grpSpPr>
          <a:xfrm rot="0">
            <a:off x="1905000" y="2000250"/>
            <a:ext cx="4751705" cy="6062345"/>
            <a:chOff x="0" y="0"/>
            <a:chExt cx="1251478" cy="1457688"/>
          </a:xfrm>
        </p:grpSpPr>
        <p:sp>
          <p:nvSpPr>
            <p:cNvPr id="13" name="Freeform 13"/>
            <p:cNvSpPr/>
            <p:nvPr/>
          </p:nvSpPr>
          <p:spPr>
            <a:xfrm>
              <a:off x="0" y="0"/>
              <a:ext cx="1204148" cy="1457688"/>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14" name="TextBox 14"/>
            <p:cNvSpPr txBox="1"/>
            <p:nvPr/>
          </p:nvSpPr>
          <p:spPr>
            <a:xfrm>
              <a:off x="0" y="165570"/>
              <a:ext cx="1251478" cy="1095273"/>
            </a:xfrm>
            <a:prstGeom prst="rect">
              <a:avLst/>
            </a:prstGeom>
          </p:spPr>
          <p:txBody>
            <a:bodyPr lIns="254000" tIns="254000" rIns="254000" bIns="254000" rtlCol="0" anchor="ctr"/>
            <a:lstStyle/>
            <a:p>
              <a:pPr marL="0" lvl="0" indent="0" algn="ctr">
                <a:lnSpc>
                  <a:spcPts val="5500"/>
                </a:lnSpc>
              </a:pP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HOẠT ĐỘNG KHÁM </a:t>
              </a: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PHÁ</a:t>
              </a:r>
              <a:endPar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a:p>
              <a:pPr marL="0" lvl="0" indent="0" algn="ctr">
                <a:lnSpc>
                  <a:spcPts val="5500"/>
                </a:lnSpc>
              </a:pP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THỬ </a:t>
              </a: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THÁCH </a:t>
              </a:r>
              <a:endPar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a:p>
              <a:pPr marL="0" lvl="0" indent="0" algn="ctr">
                <a:lnSpc>
                  <a:spcPts val="5500"/>
                </a:lnSpc>
              </a:pP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LÀM PIN </a:t>
              </a: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VOLTA</a:t>
              </a:r>
              <a:endPar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grpSp>
      <p:sp>
        <p:nvSpPr>
          <p:cNvPr id="18" name="Freeform 18"/>
          <p:cNvSpPr/>
          <p:nvPr/>
        </p:nvSpPr>
        <p:spPr>
          <a:xfrm rot="5400000">
            <a:off x="15774829" y="-420277"/>
            <a:ext cx="911543" cy="2286000"/>
          </a:xfrm>
          <a:custGeom>
            <a:avLst/>
            <a:gdLst/>
            <a:ahLst/>
            <a:cxnLst/>
            <a:rect l="l" t="t" r="r" b="b"/>
            <a:pathLst>
              <a:path w="911543" h="2286000">
                <a:moveTo>
                  <a:pt x="0" y="0"/>
                </a:moveTo>
                <a:lnTo>
                  <a:pt x="911542" y="0"/>
                </a:lnTo>
                <a:lnTo>
                  <a:pt x="911542" y="2286000"/>
                </a:lnTo>
                <a:lnTo>
                  <a:pt x="0" y="2286000"/>
                </a:lnTo>
                <a:lnTo>
                  <a:pt x="0" y="0"/>
                </a:lnTo>
                <a:close/>
              </a:path>
            </a:pathLst>
          </a:custGeom>
          <a:blipFill>
            <a:blip r:embed="rId1"/>
            <a:stretch>
              <a:fillRect/>
            </a:stretch>
          </a:blipFill>
        </p:spPr>
      </p:sp>
      <p:sp>
        <p:nvSpPr>
          <p:cNvPr id="19" name="Freeform 19"/>
          <p:cNvSpPr/>
          <p:nvPr/>
        </p:nvSpPr>
        <p:spPr>
          <a:xfrm>
            <a:off x="9376410" y="1973580"/>
            <a:ext cx="6445250" cy="5874385"/>
          </a:xfrm>
          <a:custGeom>
            <a:avLst/>
            <a:gdLst/>
            <a:ahLst/>
            <a:cxnLst/>
            <a:rect l="l" t="t" r="r" b="b"/>
            <a:pathLst>
              <a:path w="1180148" h="2286000">
                <a:moveTo>
                  <a:pt x="0" y="0"/>
                </a:moveTo>
                <a:lnTo>
                  <a:pt x="1180148" y="0"/>
                </a:lnTo>
                <a:lnTo>
                  <a:pt x="1180148" y="2286000"/>
                </a:lnTo>
                <a:lnTo>
                  <a:pt x="0" y="2286000"/>
                </a:lnTo>
                <a:lnTo>
                  <a:pt x="0" y="0"/>
                </a:lnTo>
                <a:close/>
              </a:path>
            </a:pathLst>
          </a:custGeom>
          <a:blipFill>
            <a:blip r:embed="rId2"/>
            <a:stretch>
              <a:fillRect/>
            </a:stretch>
          </a:blipFill>
        </p:spPr>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13" name="Freeform 13"/>
          <p:cNvSpPr/>
          <p:nvPr/>
        </p:nvSpPr>
        <p:spPr>
          <a:xfrm>
            <a:off x="972185" y="452120"/>
            <a:ext cx="16402050" cy="9222740"/>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chemeClr val="tx2">
              <a:lumMod val="40000"/>
              <a:lumOff val="60000"/>
            </a:schemeClr>
          </a:solidFill>
          <a:ln cap="rnd">
            <a:noFill/>
            <a:prstDash val="solid"/>
            <a:round/>
          </a:ln>
        </p:spPr>
        <p:txBody>
          <a:bodyPr/>
          <a:p>
            <a:endParaRPr lang="en-US"/>
          </a:p>
        </p:txBody>
      </p:sp>
      <p:sp>
        <p:nvSpPr>
          <p:cNvPr id="18" name="Freeform 18"/>
          <p:cNvSpPr/>
          <p:nvPr/>
        </p:nvSpPr>
        <p:spPr>
          <a:xfrm rot="5400000">
            <a:off x="15774829" y="-420277"/>
            <a:ext cx="911543" cy="2286000"/>
          </a:xfrm>
          <a:custGeom>
            <a:avLst/>
            <a:gdLst/>
            <a:ahLst/>
            <a:cxnLst/>
            <a:rect l="l" t="t" r="r" b="b"/>
            <a:pathLst>
              <a:path w="911543" h="2286000">
                <a:moveTo>
                  <a:pt x="0" y="0"/>
                </a:moveTo>
                <a:lnTo>
                  <a:pt x="911542" y="0"/>
                </a:lnTo>
                <a:lnTo>
                  <a:pt x="911542" y="2286000"/>
                </a:lnTo>
                <a:lnTo>
                  <a:pt x="0" y="2286000"/>
                </a:lnTo>
                <a:lnTo>
                  <a:pt x="0" y="0"/>
                </a:lnTo>
                <a:close/>
              </a:path>
            </a:pathLst>
          </a:custGeom>
          <a:blipFill>
            <a:blip r:embed="rId1"/>
            <a:stretch>
              <a:fillRect/>
            </a:stretch>
          </a:blipFill>
        </p:spPr>
      </p:sp>
      <p:sp>
        <p:nvSpPr>
          <p:cNvPr id="5" name="Text Box 4"/>
          <p:cNvSpPr txBox="1"/>
          <p:nvPr/>
        </p:nvSpPr>
        <p:spPr>
          <a:xfrm>
            <a:off x="1295400" y="571500"/>
            <a:ext cx="15485745" cy="4068445"/>
          </a:xfrm>
          <a:prstGeom prst="rect">
            <a:avLst/>
          </a:prstGeom>
        </p:spPr>
        <p:txBody>
          <a:bodyPr>
            <a:noAutofit/>
          </a:bodyPr>
          <a:p>
            <a:pPr marL="0" indent="0" algn="ctr" defTabSz="266700">
              <a:lnSpc>
                <a:spcPct val="107000"/>
              </a:lnSpc>
              <a:spcBef>
                <a:spcPct val="0"/>
              </a:spcBef>
              <a:spcAft>
                <a:spcPts val="500"/>
              </a:spcAft>
            </a:pPr>
            <a:r>
              <a:rPr sz="3200" b="1" i="0">
                <a:solidFill>
                  <a:srgbClr val="333333"/>
                </a:solidFill>
                <a:latin typeface="Times New Roman" panose="02020603050405020304"/>
                <a:ea typeface="sans-serif"/>
              </a:rPr>
              <a:t>PHIẾU ĐÁNH GIÁ HOẠT ĐỘNG NHÓM</a:t>
            </a:r>
            <a:endParaRPr sz="3200" b="1" i="0">
              <a:solidFill>
                <a:srgbClr val="333333"/>
              </a:solidFill>
              <a:latin typeface="Times New Roman" panose="02020603050405020304"/>
              <a:ea typeface="sans-serif"/>
            </a:endParaRPr>
          </a:p>
          <a:p>
            <a:pPr marL="0" indent="0" algn="l" defTabSz="266700">
              <a:lnSpc>
                <a:spcPct val="107000"/>
              </a:lnSpc>
              <a:spcBef>
                <a:spcPct val="0"/>
              </a:spcBef>
              <a:spcAft>
                <a:spcPts val="500"/>
              </a:spcAft>
            </a:pPr>
            <a:r>
              <a:rPr sz="3200" i="0">
                <a:solidFill>
                  <a:srgbClr val="333333"/>
                </a:solidFill>
                <a:latin typeface="Times New Roman" panose="02020603050405020304"/>
                <a:ea typeface="sans-serif"/>
              </a:rPr>
              <a:t>Tên nhóm: ……………………………………….lớp.........................................</a:t>
            </a:r>
            <a:endParaRPr sz="3200" i="0">
              <a:solidFill>
                <a:srgbClr val="333333"/>
              </a:solidFill>
              <a:latin typeface="Times New Roman" panose="02020603050405020304"/>
              <a:ea typeface="sans-serif"/>
            </a:endParaRPr>
          </a:p>
          <a:p>
            <a:pPr marL="0" indent="0" algn="l" defTabSz="266700">
              <a:lnSpc>
                <a:spcPct val="107000"/>
              </a:lnSpc>
              <a:spcBef>
                <a:spcPct val="0"/>
              </a:spcBef>
              <a:spcAft>
                <a:spcPts val="500"/>
              </a:spcAft>
            </a:pPr>
            <a:r>
              <a:rPr sz="3200" i="0">
                <a:solidFill>
                  <a:srgbClr val="333333"/>
                </a:solidFill>
                <a:latin typeface="Times New Roman" panose="02020603050405020304"/>
                <a:ea typeface="sans-serif"/>
              </a:rPr>
              <a:t>Em hãy đánh giá sự tích cực tham gia hoạt động và kết quả làm việc của các bạn trong nhóm khi thực hiện các nhiệm vụ bằng cách đánh dấu X vào ô phù hợp.</a:t>
            </a:r>
            <a:endParaRPr sz="3200"/>
          </a:p>
        </p:txBody>
      </p:sp>
      <p:graphicFrame>
        <p:nvGraphicFramePr>
          <p:cNvPr id="6" name="Table 5"/>
          <p:cNvGraphicFramePr/>
          <p:nvPr/>
        </p:nvGraphicFramePr>
        <p:xfrm>
          <a:off x="1524000" y="2857500"/>
          <a:ext cx="14719935" cy="6678295"/>
        </p:xfrm>
        <a:graphic>
          <a:graphicData uri="http://schemas.openxmlformats.org/drawingml/2006/table">
            <a:tbl>
              <a:tblPr/>
              <a:tblGrid>
                <a:gridCol w="1203325"/>
                <a:gridCol w="4858385"/>
                <a:gridCol w="1579245"/>
                <a:gridCol w="1565275"/>
                <a:gridCol w="1490345"/>
                <a:gridCol w="1087755"/>
                <a:gridCol w="1657985"/>
                <a:gridCol w="1277620"/>
              </a:tblGrid>
              <a:tr h="1058545">
                <a:tc rowSpan="2">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STT</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rowSpan="2">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Họ và tên</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gridSpan="3">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Mức độ tích cực</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gridSpan="3">
                  <a:txBody>
                    <a:bodyPr/>
                    <a:p>
                      <a:pPr marL="0" indent="0" algn="ctr">
                        <a:lnSpc>
                          <a:spcPct val="107000"/>
                        </a:lnSpc>
                        <a:spcBef>
                          <a:spcPct val="0"/>
                        </a:spcBef>
                        <a:spcAft>
                          <a:spcPts val="500"/>
                        </a:spcAft>
                      </a:pPr>
                      <a:r>
                        <a:rPr sz="3200" b="1" i="0">
                          <a:solidFill>
                            <a:srgbClr val="000000"/>
                          </a:solidFill>
                          <a:latin typeface="Times New Roman" panose="02020603050405020304"/>
                          <a:ea typeface="sans-serif"/>
                        </a:rPr>
                        <a:t>Kết quả làm việc</a:t>
                      </a:r>
                      <a:endParaRPr sz="3200" b="1"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hMerge="1">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1304290">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vMerge="1">
                  <a:tcPr>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B w="12700" cap="flat" cmpd="sng">
                      <a:solidFill>
                        <a:srgbClr val="000008"/>
                      </a:solidFill>
                      <a:prstDash val="solid"/>
                      <a:headEnd type="none" w="med" len="med"/>
                      <a:tailEnd type="none" w="med" len="med"/>
                    </a:lnB>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Rất</a:t>
                      </a:r>
                      <a:br>
                        <a:rPr sz="3200" i="0">
                          <a:solidFill>
                            <a:srgbClr val="000000"/>
                          </a:solidFill>
                          <a:latin typeface="Times New Roman" panose="02020603050405020304"/>
                          <a:ea typeface="sans-serif"/>
                        </a:rPr>
                      </a:b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Chưa</a:t>
                      </a:r>
                      <a:br>
                        <a:rPr sz="3200" i="0">
                          <a:solidFill>
                            <a:srgbClr val="000000"/>
                          </a:solidFill>
                          <a:latin typeface="Times New Roman" panose="02020603050405020304"/>
                          <a:ea typeface="sans-serif"/>
                        </a:rPr>
                      </a:br>
                      <a:r>
                        <a:rPr sz="3200" i="0">
                          <a:solidFill>
                            <a:srgbClr val="000000"/>
                          </a:solidFill>
                          <a:latin typeface="Times New Roman" panose="02020603050405020304"/>
                          <a:ea typeface="sans-serif"/>
                        </a:rPr>
                        <a:t>tích cực</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Tốt</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Bình thường</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c>
                  <a:txBody>
                    <a:bodyPr/>
                    <a:p>
                      <a:pPr marL="0" indent="0" algn="ctr">
                        <a:lnSpc>
                          <a:spcPct val="107000"/>
                        </a:lnSpc>
                        <a:spcBef>
                          <a:spcPct val="0"/>
                        </a:spcBef>
                        <a:spcAft>
                          <a:spcPts val="500"/>
                        </a:spcAft>
                      </a:pPr>
                      <a:r>
                        <a:rPr sz="3200" i="0">
                          <a:solidFill>
                            <a:srgbClr val="000000"/>
                          </a:solidFill>
                          <a:latin typeface="Times New Roman" panose="02020603050405020304"/>
                          <a:ea typeface="sans-serif"/>
                        </a:rPr>
                        <a:t>Chưa tốt</a:t>
                      </a:r>
                      <a:endParaRPr sz="3200" i="0">
                        <a:solidFill>
                          <a:srgbClr val="000000"/>
                        </a:solidFill>
                        <a:latin typeface="Times New Roman" panose="02020603050405020304"/>
                        <a:ea typeface="sans-serif"/>
                      </a:endParaRPr>
                    </a:p>
                  </a:txBody>
                  <a:tcPr marL="68580" marR="68580" marT="0" marB="0" anchor="ctr"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chemeClr val="accent5">
                        <a:lumMod val="75000"/>
                      </a:schemeClr>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77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12140">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r h="639445">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lnSpc>
                          <a:spcPct val="107000"/>
                        </a:lnSpc>
                        <a:spcBef>
                          <a:spcPct val="0"/>
                        </a:spcBef>
                        <a:spcAft>
                          <a:spcPts val="500"/>
                        </a:spcAft>
                      </a:pPr>
                      <a:r>
                        <a:rPr sz="1400" i="0">
                          <a:solidFill>
                            <a:srgbClr val="00863D"/>
                          </a:solidFill>
                          <a:latin typeface="Times New Roman" panose="02020603050405020304"/>
                          <a:ea typeface="sans-serif"/>
                        </a:rPr>
                        <a:t> </a:t>
                      </a: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c>
                  <a:txBody>
                    <a:bodyPr/>
                    <a:p>
                      <a:pPr marL="0" indent="0" algn="l">
                        <a:spcBef>
                          <a:spcPct val="0"/>
                        </a:spcBef>
                        <a:spcAft>
                          <a:spcPts val="500"/>
                        </a:spcAft>
                      </a:pPr>
                      <a:endParaRPr sz="1400" i="0">
                        <a:solidFill>
                          <a:srgbClr val="00863D"/>
                        </a:solidFill>
                        <a:latin typeface="Times New Roman" panose="02020603050405020304"/>
                        <a:ea typeface="sans-serif"/>
                      </a:endParaRPr>
                    </a:p>
                  </a:txBody>
                  <a:tcPr marL="68580" marR="68580" marT="0" marB="0" anchor="t" anchorCtr="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solidFill>
                      <a:srgbClr val="FFFFFF"/>
                    </a:solidFill>
                  </a:tcPr>
                </a:tc>
              </a:tr>
            </a:tbl>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232535"/>
            <a:ext cx="16002000" cy="7530465"/>
            <a:chOff x="0" y="0"/>
            <a:chExt cx="4214519" cy="1906568"/>
          </a:xfrm>
        </p:grpSpPr>
        <p:sp>
          <p:nvSpPr>
            <p:cNvPr id="3" name="Freeform 3"/>
            <p:cNvSpPr/>
            <p:nvPr/>
          </p:nvSpPr>
          <p:spPr>
            <a:xfrm>
              <a:off x="0" y="0"/>
              <a:ext cx="4214518" cy="1906568"/>
            </a:xfrm>
            <a:custGeom>
              <a:avLst/>
              <a:gdLst/>
              <a:ahLst/>
              <a:cxnLst/>
              <a:rect l="l" t="t" r="r" b="b"/>
              <a:pathLst>
                <a:path w="4214518" h="1906568">
                  <a:moveTo>
                    <a:pt x="12095" y="0"/>
                  </a:moveTo>
                  <a:lnTo>
                    <a:pt x="4202423" y="0"/>
                  </a:lnTo>
                  <a:cubicBezTo>
                    <a:pt x="4205631" y="0"/>
                    <a:pt x="4208707" y="1274"/>
                    <a:pt x="4210976" y="3543"/>
                  </a:cubicBezTo>
                  <a:cubicBezTo>
                    <a:pt x="4213244" y="5811"/>
                    <a:pt x="4214518" y="8887"/>
                    <a:pt x="4214518" y="12095"/>
                  </a:cubicBezTo>
                  <a:lnTo>
                    <a:pt x="4214518" y="1894473"/>
                  </a:lnTo>
                  <a:cubicBezTo>
                    <a:pt x="4214518" y="1901153"/>
                    <a:pt x="4209103" y="1906568"/>
                    <a:pt x="4202423" y="1906568"/>
                  </a:cubicBezTo>
                  <a:lnTo>
                    <a:pt x="12095" y="1906568"/>
                  </a:lnTo>
                  <a:cubicBezTo>
                    <a:pt x="8887" y="1906568"/>
                    <a:pt x="5811" y="1905294"/>
                    <a:pt x="3543" y="1903025"/>
                  </a:cubicBezTo>
                  <a:cubicBezTo>
                    <a:pt x="1274" y="1900757"/>
                    <a:pt x="0" y="1897680"/>
                    <a:pt x="0" y="1894473"/>
                  </a:cubicBezTo>
                  <a:lnTo>
                    <a:pt x="0" y="12095"/>
                  </a:lnTo>
                  <a:cubicBezTo>
                    <a:pt x="0" y="8887"/>
                    <a:pt x="1274" y="5811"/>
                    <a:pt x="3543" y="3543"/>
                  </a:cubicBezTo>
                  <a:cubicBezTo>
                    <a:pt x="5811" y="1274"/>
                    <a:pt x="8887" y="0"/>
                    <a:pt x="12095" y="0"/>
                  </a:cubicBezTo>
                  <a:close/>
                </a:path>
              </a:pathLst>
            </a:custGeom>
            <a:solidFill>
              <a:srgbClr val="384766"/>
            </a:solidFill>
            <a:ln cap="rnd">
              <a:noFill/>
              <a:prstDash val="solid"/>
              <a:round/>
            </a:ln>
          </p:spPr>
        </p:sp>
        <p:sp>
          <p:nvSpPr>
            <p:cNvPr id="4" name="TextBox 4"/>
            <p:cNvSpPr txBox="1"/>
            <p:nvPr/>
          </p:nvSpPr>
          <p:spPr>
            <a:xfrm>
              <a:off x="0" y="0"/>
              <a:ext cx="4214519" cy="1906568"/>
            </a:xfrm>
            <a:prstGeom prst="rect">
              <a:avLst/>
            </a:prstGeom>
          </p:spPr>
          <p:txBody>
            <a:bodyPr lIns="101600" tIns="101600" rIns="101600" bIns="101600" rtlCol="0" anchor="ctr"/>
            <a:lstStyle/>
            <a:p>
              <a:pPr marL="0" lvl="0" indent="0" algn="ctr">
                <a:lnSpc>
                  <a:spcPts val="3000"/>
                </a:lnSpc>
              </a:pPr>
            </a:p>
          </p:txBody>
        </p:sp>
      </p:grpSp>
      <p:grpSp>
        <p:nvGrpSpPr>
          <p:cNvPr id="12" name="Group 12"/>
          <p:cNvGrpSpPr/>
          <p:nvPr/>
        </p:nvGrpSpPr>
        <p:grpSpPr>
          <a:xfrm rot="0">
            <a:off x="1905000" y="1548766"/>
            <a:ext cx="13765531" cy="6513829"/>
            <a:chOff x="0" y="-108559"/>
            <a:chExt cx="3625490" cy="1566247"/>
          </a:xfrm>
        </p:grpSpPr>
        <p:sp>
          <p:nvSpPr>
            <p:cNvPr id="13" name="Freeform 13"/>
            <p:cNvSpPr/>
            <p:nvPr/>
          </p:nvSpPr>
          <p:spPr>
            <a:xfrm>
              <a:off x="0" y="-108559"/>
              <a:ext cx="3625490" cy="1566247"/>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14" name="TextBox 14"/>
            <p:cNvSpPr txBox="1"/>
            <p:nvPr/>
          </p:nvSpPr>
          <p:spPr>
            <a:xfrm>
              <a:off x="0" y="165511"/>
              <a:ext cx="3552070" cy="1095213"/>
            </a:xfrm>
            <a:prstGeom prst="rect">
              <a:avLst/>
            </a:prstGeom>
          </p:spPr>
          <p:txBody>
            <a:bodyPr lIns="254000" tIns="254000" rIns="254000" bIns="254000" rtlCol="0" anchor="ctr"/>
            <a:lstStyle/>
            <a:p>
              <a:pPr marL="0" lvl="0" indent="0" algn="ctr">
                <a:lnSpc>
                  <a:spcPts val="5500"/>
                </a:lnSpc>
              </a:pP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NHIỆM VỤ VỀ </a:t>
              </a:r>
              <a:r>
                <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rPr>
                <a:t>NHÀ</a:t>
              </a:r>
              <a:endParaRPr lang="vi-VN" altLang="en-US" sz="5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a:p>
              <a:pPr marL="0" lvl="0" indent="0" algn="just">
                <a:lnSpc>
                  <a:spcPct val="100000"/>
                </a:lnSpc>
              </a:pPr>
              <a:r>
                <a:rPr lang="vi-VN" sz="3600" b="1" dirty="0">
                  <a:solidFill>
                    <a:srgbClr val="000000"/>
                  </a:solidFill>
                  <a:latin typeface="Times New Roman" panose="02020603050405020304" charset="0"/>
                  <a:cs typeface="Times New Roman" panose="02020603050405020304" charset="0"/>
                  <a:sym typeface="+mn-ea"/>
                </a:rPr>
                <a:t>Thu thập vật liệu: Học sinh quan sát xung quanh (trong lớp học, nhà ở, sân trường...) và </a:t>
              </a:r>
              <a:r>
                <a:rPr lang="vi-VN" sz="3600" b="1" dirty="0">
                  <a:solidFill>
                    <a:srgbClr val="000000"/>
                  </a:solidFill>
                  <a:latin typeface="Times New Roman" panose="02020603050405020304" charset="0"/>
                  <a:cs typeface="Times New Roman" panose="02020603050405020304" charset="0"/>
                  <a:sym typeface="+mn-ea"/>
                </a:rPr>
                <a:t>ghi lại ít nhất 5 vật dẫn điện và 5 vật cách điện </a:t>
              </a:r>
              <a:endParaRPr lang="vi-VN" sz="3600" b="1" dirty="0">
                <a:solidFill>
                  <a:srgbClr val="000000"/>
                </a:solidFill>
                <a:latin typeface="Times New Roman" panose="02020603050405020304" charset="0"/>
                <a:cs typeface="Times New Roman" panose="02020603050405020304" charset="0"/>
                <a:sym typeface="+mn-ea"/>
              </a:endParaRPr>
            </a:p>
            <a:p>
              <a:pPr marL="0" lvl="0" indent="0" algn="just">
                <a:lnSpc>
                  <a:spcPct val="100000"/>
                </a:lnSpc>
              </a:pPr>
              <a:r>
                <a:rPr lang="vi-VN" sz="3600" b="1" dirty="0">
                  <a:solidFill>
                    <a:srgbClr val="000000"/>
                  </a:solidFill>
                  <a:latin typeface="Times New Roman" panose="02020603050405020304" charset="0"/>
                  <a:cs typeface="Times New Roman" panose="02020603050405020304" charset="0"/>
                </a:rPr>
                <a:t>Làm một pin VOLTA đơn giản bằng những vật liệu đơn giản, dễ tìm kiếm như: nửa quả chanh, hai điện cực bằng đồng và bằng </a:t>
              </a:r>
              <a:r>
                <a:rPr lang="vi-VN" sz="3600" b="1" dirty="0">
                  <a:solidFill>
                    <a:srgbClr val="000000"/>
                  </a:solidFill>
                  <a:latin typeface="Times New Roman" panose="02020603050405020304" charset="0"/>
                  <a:cs typeface="Times New Roman" panose="02020603050405020304" charset="0"/>
                </a:rPr>
                <a:t>kẽm. </a:t>
              </a:r>
              <a:endParaRPr lang="vi-VN" sz="3600" b="1" dirty="0">
                <a:solidFill>
                  <a:srgbClr val="000000"/>
                </a:solidFill>
                <a:latin typeface="Times New Roman" panose="02020603050405020304" charset="0"/>
                <a:cs typeface="Times New Roman" panose="02020603050405020304" charset="0"/>
              </a:endParaRPr>
            </a:p>
            <a:p>
              <a:pPr marL="0" lvl="0" indent="0" algn="just">
                <a:lnSpc>
                  <a:spcPct val="100000"/>
                </a:lnSpc>
              </a:pPr>
              <a:endParaRPr lang="en-US" altLang="en-US" sz="36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grpSp>
      <p:sp>
        <p:nvSpPr>
          <p:cNvPr id="18" name="Freeform 18"/>
          <p:cNvSpPr/>
          <p:nvPr/>
        </p:nvSpPr>
        <p:spPr>
          <a:xfrm rot="5400000">
            <a:off x="15774829" y="-420277"/>
            <a:ext cx="911543" cy="2286000"/>
          </a:xfrm>
          <a:custGeom>
            <a:avLst/>
            <a:gdLst/>
            <a:ahLst/>
            <a:cxnLst/>
            <a:rect l="l" t="t" r="r" b="b"/>
            <a:pathLst>
              <a:path w="911543" h="2286000">
                <a:moveTo>
                  <a:pt x="0" y="0"/>
                </a:moveTo>
                <a:lnTo>
                  <a:pt x="911542" y="0"/>
                </a:lnTo>
                <a:lnTo>
                  <a:pt x="911542" y="2286000"/>
                </a:lnTo>
                <a:lnTo>
                  <a:pt x="0" y="2286000"/>
                </a:lnTo>
                <a:lnTo>
                  <a:pt x="0" y="0"/>
                </a:lnTo>
                <a:close/>
              </a:path>
            </a:pathLst>
          </a:custGeom>
          <a:blipFill>
            <a:blip r:embed="rId1"/>
            <a:stretch>
              <a:fillRect/>
            </a:stretch>
          </a:blipFill>
        </p:spPr>
      </p:sp>
      <p:sp>
        <p:nvSpPr>
          <p:cNvPr id="19" name="Freeform 19"/>
          <p:cNvSpPr/>
          <p:nvPr/>
        </p:nvSpPr>
        <p:spPr>
          <a:xfrm>
            <a:off x="16459200" y="7658100"/>
            <a:ext cx="1822450" cy="2614295"/>
          </a:xfrm>
          <a:custGeom>
            <a:avLst/>
            <a:gdLst/>
            <a:ahLst/>
            <a:cxnLst/>
            <a:rect l="l" t="t" r="r" b="b"/>
            <a:pathLst>
              <a:path w="1180148" h="2286000">
                <a:moveTo>
                  <a:pt x="0" y="0"/>
                </a:moveTo>
                <a:lnTo>
                  <a:pt x="1180148" y="0"/>
                </a:lnTo>
                <a:lnTo>
                  <a:pt x="1180148" y="2286000"/>
                </a:lnTo>
                <a:lnTo>
                  <a:pt x="0" y="2286000"/>
                </a:lnTo>
                <a:lnTo>
                  <a:pt x="0" y="0"/>
                </a:lnTo>
                <a:close/>
              </a:path>
            </a:pathLst>
          </a:custGeom>
          <a:blipFill>
            <a:blip r:embed="rId2"/>
            <a:stretch>
              <a:fillRect/>
            </a:stretch>
          </a:blipFill>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066800" y="1254760"/>
            <a:ext cx="16382999" cy="8049260"/>
            <a:chOff x="0" y="0"/>
            <a:chExt cx="4314864" cy="2333547"/>
          </a:xfrm>
        </p:grpSpPr>
        <p:sp>
          <p:nvSpPr>
            <p:cNvPr id="3" name="Freeform 3"/>
            <p:cNvSpPr/>
            <p:nvPr/>
          </p:nvSpPr>
          <p:spPr>
            <a:xfrm>
              <a:off x="0" y="0"/>
              <a:ext cx="4274726" cy="2333547"/>
            </a:xfrm>
            <a:custGeom>
              <a:avLst/>
              <a:gdLst/>
              <a:ahLst/>
              <a:cxnLst/>
              <a:rect l="l" t="t" r="r" b="b"/>
              <a:pathLst>
                <a:path w="4274726" h="2333547">
                  <a:moveTo>
                    <a:pt x="11925" y="0"/>
                  </a:moveTo>
                  <a:lnTo>
                    <a:pt x="4262801" y="0"/>
                  </a:lnTo>
                  <a:cubicBezTo>
                    <a:pt x="4269387" y="0"/>
                    <a:pt x="4274726" y="5339"/>
                    <a:pt x="4274726" y="11925"/>
                  </a:cubicBezTo>
                  <a:lnTo>
                    <a:pt x="4274726" y="2321622"/>
                  </a:lnTo>
                  <a:cubicBezTo>
                    <a:pt x="4274726" y="2328208"/>
                    <a:pt x="4269387" y="2333547"/>
                    <a:pt x="4262801" y="2333547"/>
                  </a:cubicBezTo>
                  <a:lnTo>
                    <a:pt x="11925" y="2333547"/>
                  </a:lnTo>
                  <a:cubicBezTo>
                    <a:pt x="5339" y="2333547"/>
                    <a:pt x="0" y="2328208"/>
                    <a:pt x="0" y="2321622"/>
                  </a:cubicBezTo>
                  <a:lnTo>
                    <a:pt x="0" y="11925"/>
                  </a:lnTo>
                  <a:cubicBezTo>
                    <a:pt x="0" y="5339"/>
                    <a:pt x="5339" y="0"/>
                    <a:pt x="11925" y="0"/>
                  </a:cubicBezTo>
                  <a:close/>
                </a:path>
              </a:pathLst>
            </a:custGeom>
            <a:solidFill>
              <a:srgbClr val="FFFFFF"/>
            </a:solidFill>
            <a:ln cap="rnd">
              <a:noFill/>
              <a:prstDash val="solid"/>
              <a:round/>
            </a:ln>
          </p:spPr>
        </p:sp>
        <p:sp>
          <p:nvSpPr>
            <p:cNvPr id="4" name="TextBox 4"/>
            <p:cNvSpPr txBox="1"/>
            <p:nvPr/>
          </p:nvSpPr>
          <p:spPr>
            <a:xfrm>
              <a:off x="40138" y="89100"/>
              <a:ext cx="4274726" cy="2198424"/>
            </a:xfrm>
            <a:prstGeom prst="rect">
              <a:avLst/>
            </a:prstGeom>
          </p:spPr>
          <p:txBody>
            <a:bodyPr lIns="254000" tIns="254000" rIns="254000" bIns="254000" rtlCol="0" anchor="ctr"/>
            <a:lstStyle/>
            <a:p>
              <a:pPr algn="ctr">
                <a:lnSpc>
                  <a:spcPts val="4400"/>
                </a:lnSpc>
              </a:pPr>
              <a:endParaRPr lang="vi-VN" altLang="en-US" sz="3200" b="1">
                <a:solidFill>
                  <a:srgbClr val="000001"/>
                </a:solidFill>
                <a:latin typeface="Times New Roman" panose="02020603050405020304" charset="0"/>
                <a:ea typeface="Eldad Wide" panose="00000800000000000000"/>
                <a:cs typeface="Times New Roman" panose="02020603050405020304" charset="0"/>
                <a:sym typeface="Eldad Wide" panose="00000800000000000000"/>
              </a:endParaRPr>
            </a:p>
          </p:txBody>
        </p:sp>
      </p:grpSp>
      <p:sp>
        <p:nvSpPr>
          <p:cNvPr id="5" name="Freeform 5"/>
          <p:cNvSpPr/>
          <p:nvPr/>
        </p:nvSpPr>
        <p:spPr>
          <a:xfrm rot="2699999">
            <a:off x="1922418" y="6956708"/>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6" name="Freeform 6"/>
          <p:cNvSpPr/>
          <p:nvPr/>
        </p:nvSpPr>
        <p:spPr>
          <a:xfrm rot="-2118277">
            <a:off x="13706627" y="2013037"/>
            <a:ext cx="3325291" cy="4716725"/>
          </a:xfrm>
          <a:custGeom>
            <a:avLst/>
            <a:gdLst/>
            <a:ahLst/>
            <a:cxnLst/>
            <a:rect l="l" t="t" r="r" b="b"/>
            <a:pathLst>
              <a:path w="3325291" h="4716725">
                <a:moveTo>
                  <a:pt x="0" y="0"/>
                </a:moveTo>
                <a:lnTo>
                  <a:pt x="3325291" y="0"/>
                </a:lnTo>
                <a:lnTo>
                  <a:pt x="3325291" y="4716725"/>
                </a:lnTo>
                <a:lnTo>
                  <a:pt x="0" y="4716725"/>
                </a:lnTo>
                <a:lnTo>
                  <a:pt x="0" y="0"/>
                </a:lnTo>
                <a:close/>
              </a:path>
            </a:pathLst>
          </a:custGeom>
          <a:blipFill>
            <a:blip r:embed="rId2"/>
            <a:stretch>
              <a:fillRect/>
            </a:stretch>
          </a:blipFill>
        </p:spPr>
      </p:sp>
      <p:sp>
        <p:nvSpPr>
          <p:cNvPr id="7" name="Freeform 7"/>
          <p:cNvSpPr/>
          <p:nvPr/>
        </p:nvSpPr>
        <p:spPr>
          <a:xfrm rot="1855922">
            <a:off x="7093630" y="57606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8" name="Freeform 8"/>
          <p:cNvSpPr/>
          <p:nvPr/>
        </p:nvSpPr>
        <p:spPr>
          <a:xfrm rot="8687491">
            <a:off x="12724810" y="751410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9" name="Freeform 9"/>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0" name="Freeform 10"/>
          <p:cNvSpPr/>
          <p:nvPr/>
        </p:nvSpPr>
        <p:spPr>
          <a:xfrm>
            <a:off x="6781544" y="7757556"/>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1" name="Freeform 11"/>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2" name="Freeform 12"/>
          <p:cNvSpPr/>
          <p:nvPr/>
        </p:nvSpPr>
        <p:spPr>
          <a:xfrm rot="-9483364">
            <a:off x="767056" y="47639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sp>
        <p:nvSpPr>
          <p:cNvPr id="20" name="TextBox 19">
            <a:hlinkClick r:id="rId8" action="ppaction://hlinkfile"/>
          </p:cNvPr>
          <p:cNvSpPr txBox="1"/>
          <p:nvPr/>
        </p:nvSpPr>
        <p:spPr>
          <a:xfrm>
            <a:off x="5486400" y="4000738"/>
            <a:ext cx="7280910" cy="1772285"/>
          </a:xfrm>
          <a:prstGeom prst="rect">
            <a:avLst/>
          </a:prstGeom>
          <a:noFill/>
        </p:spPr>
        <p:txBody>
          <a:bodyPr wrap="none" lIns="0" tIns="0" rIns="0" bIns="0">
            <a:spAutoFit/>
          </a:bodyPr>
          <a:p>
            <a:pPr algn="ctr" defTabSz="914400">
              <a:lnSpc>
                <a:spcPct val="120000"/>
              </a:lnSpc>
              <a:defRPr/>
            </a:pPr>
            <a:r>
              <a:rPr 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KHỞI ĐỘNG</a:t>
            </a:r>
            <a:endParaRPr lang="vi-VN" altLang="en-US" sz="48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rot="0">
            <a:off x="10668000" y="-95250"/>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5"/>
                </a:lnSpc>
                <a:spcBef>
                  <a:spcPct val="0"/>
                </a:spcBef>
              </a:pPr>
            </a:p>
          </p:txBody>
        </p:sp>
      </p:grpSp>
      <p:sp>
        <p:nvSpPr>
          <p:cNvPr id="5" name="Freeform 5"/>
          <p:cNvSpPr/>
          <p:nvPr/>
        </p:nvSpPr>
        <p:spPr>
          <a:xfrm>
            <a:off x="9956673" y="630931"/>
            <a:ext cx="6616827" cy="7877175"/>
          </a:xfrm>
          <a:custGeom>
            <a:avLst/>
            <a:gdLst/>
            <a:ahLst/>
            <a:cxnLst/>
            <a:rect l="l" t="t" r="r" b="b"/>
            <a:pathLst>
              <a:path w="6616827" h="7877175">
                <a:moveTo>
                  <a:pt x="0" y="0"/>
                </a:moveTo>
                <a:lnTo>
                  <a:pt x="6616827" y="0"/>
                </a:lnTo>
                <a:lnTo>
                  <a:pt x="6616827" y="7877175"/>
                </a:lnTo>
                <a:lnTo>
                  <a:pt x="0" y="787717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7"/>
          <p:cNvSpPr/>
          <p:nvPr/>
        </p:nvSpPr>
        <p:spPr>
          <a:xfrm rot="-5400000">
            <a:off x="16844079" y="7457646"/>
            <a:ext cx="583961" cy="2684880"/>
          </a:xfrm>
          <a:custGeom>
            <a:avLst/>
            <a:gdLst/>
            <a:ahLst/>
            <a:cxnLst/>
            <a:rect l="l" t="t" r="r" b="b"/>
            <a:pathLst>
              <a:path w="583961" h="2684880">
                <a:moveTo>
                  <a:pt x="0" y="0"/>
                </a:moveTo>
                <a:lnTo>
                  <a:pt x="583962" y="0"/>
                </a:lnTo>
                <a:lnTo>
                  <a:pt x="583962" y="2684880"/>
                </a:lnTo>
                <a:lnTo>
                  <a:pt x="0" y="2684880"/>
                </a:lnTo>
                <a:lnTo>
                  <a:pt x="0" y="0"/>
                </a:lnTo>
                <a:close/>
              </a:path>
            </a:pathLst>
          </a:custGeom>
          <a:blipFill>
            <a:blip r:embed="rId3"/>
            <a:stretch>
              <a:fillRect/>
            </a:stretch>
          </a:blipFill>
        </p:spPr>
      </p:sp>
      <p:grpSp>
        <p:nvGrpSpPr>
          <p:cNvPr id="8" name="Group 8"/>
          <p:cNvGrpSpPr/>
          <p:nvPr/>
        </p:nvGrpSpPr>
        <p:grpSpPr>
          <a:xfrm rot="0">
            <a:off x="756453" y="2781298"/>
            <a:ext cx="9124315" cy="5142230"/>
            <a:chOff x="-1253913" y="361271"/>
            <a:chExt cx="12165753" cy="6856307"/>
          </a:xfrm>
        </p:grpSpPr>
        <p:sp>
          <p:nvSpPr>
            <p:cNvPr id="9" name="TextBox 9"/>
            <p:cNvSpPr txBox="1"/>
            <p:nvPr/>
          </p:nvSpPr>
          <p:spPr>
            <a:xfrm>
              <a:off x="-1253913" y="361271"/>
              <a:ext cx="12165753" cy="6856307"/>
            </a:xfrm>
            <a:prstGeom prst="rect">
              <a:avLst/>
            </a:prstGeom>
          </p:spPr>
          <p:txBody>
            <a:bodyPr wrap="square" lIns="0" tIns="0" rIns="0" bIns="0" rtlCol="0" anchor="t">
              <a:noAutofit/>
            </a:bodyPr>
            <a:lstStyle/>
            <a:p>
              <a:pPr algn="ctr" defTabSz="1625600">
                <a:lnSpc>
                  <a:spcPct val="100000"/>
                </a:lnSpc>
                <a:buClr>
                  <a:srgbClr val="000000"/>
                </a:buClr>
              </a:pPr>
              <a:r>
                <a:rPr lang="vi-VN" altLang="en-US" sz="6600" b="1" kern="0" dirty="0">
                  <a:solidFill>
                    <a:srgbClr val="000000"/>
                  </a:solidFill>
                  <a:latin typeface="Times New Roman" panose="02020603050405020304" charset="0"/>
                  <a:ea typeface="Calibri" panose="020F0502020204030204" charset="0"/>
                  <a:cs typeface="Times New Roman" panose="02020603050405020304" charset="0"/>
                  <a:sym typeface="Arial" panose="020B0604020202020204"/>
                </a:rPr>
                <a:t>CẢM ƠN</a:t>
              </a:r>
              <a:r>
                <a:rPr lang="en-US" sz="6600" b="1" kern="0" dirty="0">
                  <a:solidFill>
                    <a:srgbClr val="000000"/>
                  </a:solidFill>
                  <a:latin typeface="Times New Roman" panose="02020603050405020304" charset="0"/>
                  <a:ea typeface="Calibri" panose="020F0502020204030204" charset="0"/>
                  <a:cs typeface="Times New Roman" panose="02020603050405020304" charset="0"/>
                  <a:sym typeface="Arial" panose="020B0604020202020204"/>
                </a:rPr>
                <a:t> QU</a:t>
              </a:r>
              <a:r>
                <a:rPr lang="vi-VN" altLang="en-US" sz="6600" b="1" kern="0" dirty="0">
                  <a:solidFill>
                    <a:srgbClr val="000000"/>
                  </a:solidFill>
                  <a:latin typeface="Times New Roman" panose="02020603050405020304" charset="0"/>
                  <a:ea typeface="Calibri" panose="020F0502020204030204" charset="0"/>
                  <a:cs typeface="Times New Roman" panose="02020603050405020304" charset="0"/>
                  <a:sym typeface="Arial" panose="020B0604020202020204"/>
                </a:rPr>
                <a:t>Í</a:t>
              </a:r>
              <a:r>
                <a:rPr lang="en-US" sz="6600" b="1" kern="0" dirty="0">
                  <a:solidFill>
                    <a:srgbClr val="000000"/>
                  </a:solidFill>
                  <a:latin typeface="Times New Roman" panose="02020603050405020304" charset="0"/>
                  <a:ea typeface="Calibri" panose="020F0502020204030204" charset="0"/>
                  <a:cs typeface="Times New Roman" panose="02020603050405020304" charset="0"/>
                  <a:sym typeface="Arial" panose="020B0604020202020204"/>
                </a:rPr>
                <a:t> THẦY CÔ VÀ CÁC EM HỌC SINH</a:t>
              </a:r>
              <a:r>
                <a:rPr lang="vi-VN" altLang="en-US" sz="6600" b="1" kern="0" dirty="0">
                  <a:solidFill>
                    <a:srgbClr val="000000"/>
                  </a:solidFill>
                  <a:latin typeface="Times New Roman" panose="02020603050405020304" charset="0"/>
                  <a:ea typeface="Calibri" panose="020F0502020204030204" charset="0"/>
                  <a:cs typeface="Times New Roman" panose="02020603050405020304" charset="0"/>
                  <a:sym typeface="Arial" panose="020B0604020202020204"/>
                </a:rPr>
                <a:t>!</a:t>
              </a:r>
              <a:endParaRPr lang="vi-VN" altLang="en-US" sz="66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sp>
          <p:nvSpPr>
            <p:cNvPr id="10" name="TextBox 10"/>
            <p:cNvSpPr txBox="1"/>
            <p:nvPr/>
          </p:nvSpPr>
          <p:spPr>
            <a:xfrm>
              <a:off x="0" y="3211746"/>
              <a:ext cx="9755746" cy="778933"/>
            </a:xfrm>
            <a:prstGeom prst="rect">
              <a:avLst/>
            </a:prstGeom>
          </p:spPr>
          <p:txBody>
            <a:bodyPr lIns="0" tIns="0" rIns="0" bIns="0" rtlCol="0" anchor="t">
              <a:spAutoFit/>
            </a:bodyPr>
            <a:lstStyle/>
            <a:p>
              <a:pPr algn="l">
                <a:lnSpc>
                  <a:spcPts val="4560"/>
                </a:lnSpc>
              </a:pPr>
              <a:endParaRPr lang="en-US" sz="3800">
                <a:solidFill>
                  <a:srgbClr val="000001"/>
                </a:solidFill>
                <a:latin typeface="Inter" panose="020B0502030000000004"/>
                <a:ea typeface="Inter" panose="020B0502030000000004"/>
                <a:cs typeface="Inter" panose="020B0502030000000004"/>
                <a:sym typeface="Inter" panose="020B0502030000000004"/>
              </a:endParaRPr>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8738976" y="717770"/>
            <a:ext cx="7563188" cy="7555283"/>
            <a:chOff x="5425622" y="292790"/>
            <a:chExt cx="5834378" cy="582828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40234"/>
            </a:xfrm>
            <a:prstGeom prst="rect">
              <a:avLst/>
            </a:prstGeom>
            <a:noFill/>
          </p:spPr>
          <p:txBody>
            <a:bodyPr wrap="square" rtlCol="0">
              <a:spAutoFit/>
            </a:bodyPr>
            <a:lstStyle/>
            <a:p>
              <a:pPr algn="ctr" defTabSz="914400">
                <a:defRPr/>
              </a:pPr>
              <a:r>
                <a:rPr lang="en-GB" sz="4800" b="1" dirty="0">
                  <a:solidFill>
                    <a:prstClr val="black"/>
                  </a:solidFill>
                  <a:latin typeface="+mj-lt"/>
                  <a:ea typeface="Tahoma" panose="020B0604030504040204" pitchFamily="34" charset="0"/>
                  <a:cs typeface="Tahoma" panose="020B0604030504040204" pitchFamily="34" charset="0"/>
                </a:rPr>
                <a:t>30</a:t>
              </a:r>
              <a:endParaRPr lang="vi-VN" sz="4800" b="1" dirty="0">
                <a:solidFill>
                  <a:prstClr val="black"/>
                </a:solidFill>
                <a:latin typeface="+mj-lt"/>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40234"/>
            </a:xfrm>
            <a:prstGeom prst="rect">
              <a:avLst/>
            </a:prstGeom>
            <a:noFill/>
          </p:spPr>
          <p:txBody>
            <a:bodyPr wrap="square" rtlCol="0">
              <a:spAutoFit/>
            </a:bodyPr>
            <a:lstStyle/>
            <a:p>
              <a:pPr algn="ctr" defTabSz="914400">
                <a:defRPr/>
              </a:pPr>
              <a:r>
                <a:rPr lang="en-GB" sz="4800" b="1" dirty="0">
                  <a:solidFill>
                    <a:prstClr val="white"/>
                  </a:solidFill>
                  <a:latin typeface="+mj-lt"/>
                  <a:ea typeface="Tahoma" panose="020B0604030504040204" pitchFamily="34" charset="0"/>
                  <a:cs typeface="Tahoma" panose="020B0604030504040204" pitchFamily="34" charset="0"/>
                </a:rPr>
                <a:t>40</a:t>
              </a:r>
              <a:endParaRPr lang="vi-VN" sz="4800" b="1" dirty="0">
                <a:solidFill>
                  <a:prstClr val="white"/>
                </a:solidFill>
                <a:latin typeface="+mj-lt"/>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7"/>
              <a:ext cx="2025648" cy="640234"/>
            </a:xfrm>
            <a:prstGeom prst="rect">
              <a:avLst/>
            </a:prstGeom>
            <a:noFill/>
          </p:spPr>
          <p:txBody>
            <a:bodyPr wrap="square" rtlCol="0">
              <a:spAutoFit/>
            </a:bodyPr>
            <a:lstStyle/>
            <a:p>
              <a:pPr algn="ctr" defTabSz="914400">
                <a:defRPr/>
              </a:pPr>
              <a:r>
                <a:rPr lang="en-GB" sz="4800" b="1" dirty="0">
                  <a:solidFill>
                    <a:prstClr val="white"/>
                  </a:solidFill>
                  <a:latin typeface="+mj-lt"/>
                  <a:ea typeface="Tahoma" panose="020B0604030504040204" pitchFamily="34" charset="0"/>
                  <a:cs typeface="Tahoma" panose="020B0604030504040204" pitchFamily="34" charset="0"/>
                </a:rPr>
                <a:t>20</a:t>
              </a:r>
              <a:endParaRPr lang="vi-VN" sz="4800" b="1" dirty="0">
                <a:solidFill>
                  <a:prstClr val="white"/>
                </a:solidFill>
                <a:latin typeface="+mj-lt"/>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40234"/>
            </a:xfrm>
            <a:prstGeom prst="rect">
              <a:avLst/>
            </a:prstGeom>
            <a:noFill/>
          </p:spPr>
          <p:txBody>
            <a:bodyPr wrap="square" rtlCol="0">
              <a:spAutoFit/>
            </a:bodyPr>
            <a:lstStyle/>
            <a:p>
              <a:pPr algn="ctr" defTabSz="914400">
                <a:defRPr/>
              </a:pPr>
              <a:r>
                <a:rPr lang="en-GB" sz="4800" b="1" dirty="0">
                  <a:solidFill>
                    <a:prstClr val="black"/>
                  </a:solidFill>
                  <a:latin typeface="+mj-lt"/>
                  <a:ea typeface="Tahoma" panose="020B0604030504040204" pitchFamily="34" charset="0"/>
                  <a:cs typeface="Tahoma" panose="020B0604030504040204" pitchFamily="34" charset="0"/>
                </a:rPr>
                <a:t>10</a:t>
              </a:r>
              <a:endParaRPr lang="vi-VN" sz="4800" b="1" dirty="0">
                <a:solidFill>
                  <a:prstClr val="black"/>
                </a:solidFill>
                <a:latin typeface="+mj-lt"/>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40234"/>
            </a:xfrm>
            <a:prstGeom prst="rect">
              <a:avLst/>
            </a:prstGeom>
            <a:noFill/>
          </p:spPr>
          <p:txBody>
            <a:bodyPr wrap="square" rtlCol="0">
              <a:spAutoFit/>
            </a:bodyPr>
            <a:lstStyle/>
            <a:p>
              <a:pPr algn="ctr" defTabSz="914400">
                <a:defRPr/>
              </a:pPr>
              <a:r>
                <a:rPr lang="en-GB" sz="4800" b="1" dirty="0">
                  <a:solidFill>
                    <a:prstClr val="black"/>
                  </a:solidFill>
                  <a:latin typeface="+mj-lt"/>
                  <a:ea typeface="Tahoma" panose="020B0604030504040204" pitchFamily="34" charset="0"/>
                  <a:cs typeface="Tahoma" panose="020B0604030504040204" pitchFamily="34" charset="0"/>
                </a:rPr>
                <a:t>50</a:t>
              </a:r>
              <a:endParaRPr lang="vi-VN" sz="4800" b="1" dirty="0">
                <a:solidFill>
                  <a:prstClr val="black"/>
                </a:solidFill>
                <a:latin typeface="+mj-lt"/>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40234"/>
            </a:xfrm>
            <a:prstGeom prst="rect">
              <a:avLst/>
            </a:prstGeom>
            <a:noFill/>
          </p:spPr>
          <p:txBody>
            <a:bodyPr wrap="square" rtlCol="0">
              <a:spAutoFit/>
            </a:bodyPr>
            <a:lstStyle/>
            <a:p>
              <a:pPr algn="ctr" defTabSz="914400">
                <a:defRPr/>
              </a:pPr>
              <a:r>
                <a:rPr lang="en-GB" sz="4800" b="1" dirty="0">
                  <a:solidFill>
                    <a:prstClr val="white"/>
                  </a:solidFill>
                  <a:latin typeface="+mj-lt"/>
                  <a:ea typeface="Tahoma" panose="020B0604030504040204" pitchFamily="34" charset="0"/>
                  <a:cs typeface="Tahoma" panose="020B0604030504040204" pitchFamily="34" charset="0"/>
                </a:rPr>
                <a:t>60</a:t>
              </a:r>
              <a:endParaRPr lang="vi-VN" sz="4800" b="1" dirty="0">
                <a:solidFill>
                  <a:prstClr val="white"/>
                </a:solidFill>
                <a:latin typeface="+mj-lt"/>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40234"/>
            </a:xfrm>
            <a:prstGeom prst="rect">
              <a:avLst/>
            </a:prstGeom>
            <a:noFill/>
          </p:spPr>
          <p:txBody>
            <a:bodyPr wrap="square" rtlCol="0">
              <a:spAutoFit/>
            </a:bodyPr>
            <a:lstStyle/>
            <a:p>
              <a:pPr algn="ctr" defTabSz="914400">
                <a:defRPr/>
              </a:pPr>
              <a:r>
                <a:rPr lang="en-GB" sz="4800" b="1" dirty="0">
                  <a:solidFill>
                    <a:prstClr val="black"/>
                  </a:solidFill>
                  <a:latin typeface="+mj-lt"/>
                  <a:ea typeface="Tahoma" panose="020B0604030504040204" pitchFamily="34" charset="0"/>
                  <a:cs typeface="Tahoma" panose="020B0604030504040204" pitchFamily="34" charset="0"/>
                </a:rPr>
                <a:t>70</a:t>
              </a:r>
              <a:endParaRPr lang="vi-VN" sz="4800" b="1" dirty="0">
                <a:solidFill>
                  <a:prstClr val="black"/>
                </a:solidFill>
                <a:latin typeface="+mj-lt"/>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40234"/>
            </a:xfrm>
            <a:prstGeom prst="rect">
              <a:avLst/>
            </a:prstGeom>
            <a:noFill/>
          </p:spPr>
          <p:txBody>
            <a:bodyPr wrap="square" rtlCol="0">
              <a:spAutoFit/>
            </a:bodyPr>
            <a:lstStyle/>
            <a:p>
              <a:pPr algn="ctr" defTabSz="914400">
                <a:defRPr/>
              </a:pPr>
              <a:r>
                <a:rPr lang="en-GB" sz="4800" b="1" dirty="0">
                  <a:solidFill>
                    <a:prstClr val="white"/>
                  </a:solidFill>
                  <a:latin typeface="+mj-lt"/>
                  <a:ea typeface="Tahoma" panose="020B0604030504040204" pitchFamily="34" charset="0"/>
                  <a:cs typeface="Tahoma" panose="020B0604030504040204" pitchFamily="34" charset="0"/>
                </a:rPr>
                <a:t>80</a:t>
              </a:r>
              <a:endParaRPr lang="vi-VN" sz="4800" b="1" dirty="0">
                <a:solidFill>
                  <a:prstClr val="white"/>
                </a:solidFill>
                <a:latin typeface="+mj-lt"/>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25" name="quay dung"/>
          <p:cNvSpPr/>
          <p:nvPr/>
        </p:nvSpPr>
        <p:spPr>
          <a:xfrm>
            <a:off x="13931537" y="8817432"/>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3600" b="1" dirty="0">
                <a:solidFill>
                  <a:prstClr val="white"/>
                </a:solidFill>
                <a:latin typeface="+mj-lt"/>
                <a:ea typeface="Tahoma" panose="020B0604030504040204" pitchFamily="34" charset="0"/>
                <a:cs typeface="Tahoma" panose="020B0604030504040204" pitchFamily="34" charset="0"/>
              </a:rPr>
              <a:t>QUAY</a:t>
            </a:r>
            <a:endParaRPr lang="vi-VN" sz="3600" b="1" dirty="0">
              <a:solidFill>
                <a:prstClr val="white"/>
              </a:solidFill>
              <a:latin typeface="+mj-lt"/>
              <a:ea typeface="Tahoma" panose="020B0604030504040204" pitchFamily="34" charset="0"/>
              <a:cs typeface="Tahoma" panose="020B0604030504040204" pitchFamily="34" charset="0"/>
            </a:endParaRPr>
          </a:p>
        </p:txBody>
      </p:sp>
      <p:sp>
        <p:nvSpPr>
          <p:cNvPr id="26" name="Rounded Rectangle 25">
            <a:hlinkClick r:id="" action="ppaction://noaction"/>
          </p:cNvPr>
          <p:cNvSpPr/>
          <p:nvPr/>
        </p:nvSpPr>
        <p:spPr>
          <a:xfrm>
            <a:off x="1285661" y="3482756"/>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1</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27" name="Rounded Rectangle 26">
            <a:hlinkClick r:id="" action="ppaction://noaction"/>
          </p:cNvPr>
          <p:cNvSpPr/>
          <p:nvPr/>
        </p:nvSpPr>
        <p:spPr>
          <a:xfrm>
            <a:off x="3630680" y="3482756"/>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2</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28" name="Rounded Rectangle 27">
            <a:hlinkClick r:id="" action="ppaction://noaction"/>
          </p:cNvPr>
          <p:cNvSpPr/>
          <p:nvPr/>
        </p:nvSpPr>
        <p:spPr>
          <a:xfrm>
            <a:off x="5840984" y="3459050"/>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3</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35" name="Rounded Rectangle 34">
            <a:hlinkClick r:id="" action="ppaction://noaction"/>
          </p:cNvPr>
          <p:cNvSpPr/>
          <p:nvPr/>
        </p:nvSpPr>
        <p:spPr>
          <a:xfrm>
            <a:off x="1205796" y="65130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4</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36" name="Rounded Rectangle 35">
            <a:hlinkClick r:id="" action="ppaction://noaction"/>
          </p:cNvPr>
          <p:cNvSpPr/>
          <p:nvPr/>
        </p:nvSpPr>
        <p:spPr>
          <a:xfrm>
            <a:off x="3535541" y="65130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5</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37" name="Rounded Rectangle 36">
            <a:hlinkClick r:id="" action="ppaction://noaction"/>
          </p:cNvPr>
          <p:cNvSpPr/>
          <p:nvPr/>
        </p:nvSpPr>
        <p:spPr>
          <a:xfrm>
            <a:off x="5916809" y="65130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6</a:t>
            </a:r>
            <a:endParaRPr lang="vi-VN" sz="6600" b="1" dirty="0">
              <a:solidFill>
                <a:prstClr val="black"/>
              </a:solidFill>
              <a:latin typeface="+mj-lt"/>
              <a:ea typeface="Tahoma" panose="020B0604030504040204" pitchFamily="34" charset="0"/>
              <a:cs typeface="Tahoma" panose="020B0604030504040204" pitchFamily="34" charset="0"/>
            </a:endParaRPr>
          </a:p>
        </p:txBody>
      </p:sp>
      <p:sp>
        <p:nvSpPr>
          <p:cNvPr id="41" name="Rectangle 40"/>
          <p:cNvSpPr/>
          <p:nvPr/>
        </p:nvSpPr>
        <p:spPr>
          <a:xfrm>
            <a:off x="-1496688" y="312647"/>
            <a:ext cx="13659491" cy="1214120"/>
          </a:xfrm>
          <a:prstGeom prst="rect">
            <a:avLst/>
          </a:prstGeom>
          <a:noFill/>
        </p:spPr>
        <p:txBody>
          <a:bodyPr wrap="square" lIns="137160" tIns="68580" rIns="137160" bIns="68580">
            <a:spAutoFit/>
          </a:bodyPr>
          <a:lstStyle/>
          <a:p>
            <a:pPr algn="ctr" defTabSz="914400">
              <a:defRPr/>
            </a:pPr>
            <a:r>
              <a:rPr lang="en-US" sz="7000" b="1" dirty="0">
                <a:ln w="9525">
                  <a:solidFill>
                    <a:srgbClr val="E9FCE3"/>
                  </a:solidFill>
                  <a:prstDash val="solid"/>
                </a:ln>
                <a:solidFill>
                  <a:srgbClr val="351C75"/>
                </a:solidFill>
                <a:effectLst>
                  <a:outerShdw blurRad="12700" dist="38100" dir="2700000" algn="tl" rotWithShape="0">
                    <a:srgbClr val="351C75">
                      <a:lumMod val="60000"/>
                      <a:lumOff val="40000"/>
                    </a:srgbClr>
                  </a:outerShdw>
                </a:effectLst>
                <a:latin typeface="+mj-lt"/>
                <a:ea typeface="Tahoma" panose="020B0604030504040204" pitchFamily="34" charset="0"/>
                <a:cs typeface="Tahoma" panose="020B0604030504040204" pitchFamily="34" charset="0"/>
              </a:rPr>
              <a:t>VÒNG QUAY MAY MẮN</a:t>
            </a:r>
            <a:endParaRPr lang="en-US" sz="7000" b="1" dirty="0">
              <a:ln w="9525">
                <a:solidFill>
                  <a:srgbClr val="E9FCE3"/>
                </a:solidFill>
                <a:prstDash val="solid"/>
              </a:ln>
              <a:solidFill>
                <a:srgbClr val="351C75"/>
              </a:solidFill>
              <a:effectLst>
                <a:outerShdw blurRad="12700" dist="38100" dir="2700000" algn="tl" rotWithShape="0">
                  <a:srgbClr val="351C75">
                    <a:lumMod val="60000"/>
                    <a:lumOff val="40000"/>
                  </a:srgbClr>
                </a:outerShdw>
              </a:effectLst>
              <a:latin typeface="+mj-lt"/>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2"/>
          <a:stretch>
            <a:fillRect/>
          </a:stretch>
        </p:blipFill>
        <p:spPr>
          <a:xfrm>
            <a:off x="1087211" y="1268301"/>
            <a:ext cx="742950" cy="657227"/>
          </a:xfrm>
          <a:prstGeom prst="rect">
            <a:avLst/>
          </a:prstGeom>
        </p:spPr>
      </p:pic>
      <p:pic>
        <p:nvPicPr>
          <p:cNvPr id="45" name="Picture 44"/>
          <p:cNvPicPr>
            <a:picLocks noChangeAspect="1"/>
          </p:cNvPicPr>
          <p:nvPr/>
        </p:nvPicPr>
        <p:blipFill>
          <a:blip r:embed="rId2"/>
          <a:stretch>
            <a:fillRect/>
          </a:stretch>
        </p:blipFill>
        <p:spPr>
          <a:xfrm>
            <a:off x="4244609" y="1811213"/>
            <a:ext cx="742950" cy="657227"/>
          </a:xfrm>
          <a:prstGeom prst="rect">
            <a:avLst/>
          </a:prstGeom>
        </p:spPr>
      </p:pic>
      <p:pic>
        <p:nvPicPr>
          <p:cNvPr id="46" name="Picture 45"/>
          <p:cNvPicPr>
            <a:picLocks noChangeAspect="1"/>
          </p:cNvPicPr>
          <p:nvPr/>
        </p:nvPicPr>
        <p:blipFill>
          <a:blip r:embed="rId2"/>
          <a:stretch>
            <a:fillRect/>
          </a:stretch>
        </p:blipFill>
        <p:spPr>
          <a:xfrm>
            <a:off x="7378727" y="1020422"/>
            <a:ext cx="742950" cy="657227"/>
          </a:xfrm>
          <a:prstGeom prst="rect">
            <a:avLst/>
          </a:prstGeom>
        </p:spPr>
      </p:pic>
      <p:pic>
        <p:nvPicPr>
          <p:cNvPr id="47" name="Picture 46"/>
          <p:cNvPicPr>
            <a:picLocks noChangeAspect="1"/>
          </p:cNvPicPr>
          <p:nvPr/>
        </p:nvPicPr>
        <p:blipFill>
          <a:blip r:embed="rId3"/>
          <a:stretch>
            <a:fillRect/>
          </a:stretch>
        </p:blipFill>
        <p:spPr>
          <a:xfrm>
            <a:off x="16667751" y="717768"/>
            <a:ext cx="1071563" cy="1785938"/>
          </a:xfrm>
          <a:prstGeom prst="rect">
            <a:avLst/>
          </a:prstGeom>
        </p:spPr>
      </p:pic>
      <p:pic>
        <p:nvPicPr>
          <p:cNvPr id="2" name="Picture 1"/>
          <p:cNvPicPr>
            <a:picLocks noChangeAspect="1"/>
          </p:cNvPicPr>
          <p:nvPr/>
        </p:nvPicPr>
        <p:blipFill>
          <a:blip r:embed="rId4"/>
          <a:stretch>
            <a:fillRect/>
          </a:stretch>
        </p:blipFill>
        <p:spPr>
          <a:xfrm>
            <a:off x="11469296" y="3596018"/>
            <a:ext cx="2031323" cy="1732596"/>
          </a:xfrm>
          <a:prstGeom prst="rect">
            <a:avLst/>
          </a:prstGeom>
        </p:spPr>
      </p:pic>
      <p:pic>
        <p:nvPicPr>
          <p:cNvPr id="3" name="vongquay">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571228" y="-1040599"/>
            <a:ext cx="914400" cy="914400"/>
          </a:xfrm>
          <a:prstGeom prst="rect">
            <a:avLst/>
          </a:prstGeom>
        </p:spPr>
      </p:pic>
      <p:sp>
        <p:nvSpPr>
          <p:cNvPr id="31" name="Isosceles Triangle 30"/>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32" name="Isosceles Triangle 31"/>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33" name="Isosceles Triangle 32"/>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34" name="Isosceles Triangle 33"/>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2" name="Isosceles Triangle 41"/>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3" name="Isosceles Triangle 42"/>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8" name="Isosceles Triangle 47"/>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9" name="Isosceles Triangle 48"/>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0" name="Isosceles Triangle 49"/>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1" name="Isosceles Triangle 50"/>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2" name="Isosceles Triangle 51"/>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3" name="Isosceles Triangle 52"/>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4" name="Isosceles Triangle 53"/>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5" name="Isosceles Triangle 54"/>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6" name="Isosceles Triangle 55"/>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7" name="Isosceles Triangle 56"/>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8" name="Isosceles Triangle 57"/>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9" name="Isosceles Triangle 58"/>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60" name="Isosceles Triangle 59"/>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61" name="Isosceles Triangle 60"/>
          <p:cNvSpPr/>
          <p:nvPr/>
        </p:nvSpPr>
        <p:spPr>
          <a:xfrm rot="16200000">
            <a:off x="16260809" y="3495975"/>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24" name="Heart 23">
            <a:hlinkClick r:id="" action="ppaction://noaction"/>
          </p:cNvPr>
          <p:cNvSpPr/>
          <p:nvPr/>
        </p:nvSpPr>
        <p:spPr>
          <a:xfrm rot="5400000">
            <a:off x="17027435" y="3879674"/>
            <a:ext cx="1175658" cy="117565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5" name="quay dung">
            <a:hlinkClick r:id="" action="ppaction://noaction"/>
          </p:cNvPr>
          <p:cNvSpPr/>
          <p:nvPr/>
        </p:nvSpPr>
        <p:spPr>
          <a:xfrm>
            <a:off x="15332534" y="237125"/>
            <a:ext cx="2623682" cy="90952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3600" b="1" dirty="0">
                <a:solidFill>
                  <a:prstClr val="white"/>
                </a:solidFill>
                <a:latin typeface="+mj-lt"/>
                <a:ea typeface="Tahoma" panose="020B0604030504040204" pitchFamily="34" charset="0"/>
                <a:cs typeface="Tahoma" panose="020B0604030504040204" pitchFamily="34" charset="0"/>
              </a:rPr>
              <a:t>TỔNG KẾT</a:t>
            </a:r>
            <a:endParaRPr lang="vi-VN" sz="3600" b="1" dirty="0">
              <a:solidFill>
                <a:prstClr val="white"/>
              </a:solidFill>
              <a:latin typeface="+mj-lt"/>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2.46914E-6 L 3.33333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bldLvl="0" animBg="1"/>
      <p:bldP spid="32" grpId="0" bldLvl="0" animBg="1"/>
      <p:bldP spid="33" grpId="0" bldLvl="0" animBg="1"/>
      <p:bldP spid="34" grpId="0" bldLvl="0" animBg="1"/>
      <p:bldP spid="42" grpId="0" bldLvl="0" animBg="1"/>
      <p:bldP spid="43"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t looking at a fish bowl&#10;&#10;Description automatically generated"/>
          <p:cNvPicPr>
            <a:picLocks noChangeAspect="1"/>
          </p:cNvPicPr>
          <p:nvPr/>
        </p:nvPicPr>
        <p:blipFill>
          <a:blip r:embed="rId1"/>
          <a:stretch>
            <a:fillRect/>
          </a:stretch>
        </p:blipFill>
        <p:spPr>
          <a:xfrm>
            <a:off x="5" y="14"/>
            <a:ext cx="18287999" cy="10287000"/>
          </a:xfrm>
          <a:prstGeom prst="rect">
            <a:avLst/>
          </a:prstGeom>
        </p:spPr>
      </p:pic>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701"/>
            <a:ext cx="1629750" cy="1774391"/>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12" y="6773783"/>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3" y="7695590"/>
            <a:ext cx="780587" cy="849863"/>
          </a:xfrm>
          <a:prstGeom prst="rect">
            <a:avLst/>
          </a:prstGeom>
        </p:spPr>
      </p:pic>
      <p:sp>
        <p:nvSpPr>
          <p:cNvPr id="4" name="Snip Diagonal Corner Rectangle 3"/>
          <p:cNvSpPr/>
          <p:nvPr/>
        </p:nvSpPr>
        <p:spPr>
          <a:xfrm>
            <a:off x="2006531" y="299808"/>
            <a:ext cx="15032514" cy="2406896"/>
          </a:xfrm>
          <a:prstGeom prst="snip2DiagRect">
            <a:avLst/>
          </a:prstGeom>
          <a:solidFill>
            <a:srgbClr val="A9E0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6000" b="1" dirty="0" err="1">
                <a:solidFill>
                  <a:srgbClr val="000000"/>
                </a:solidFill>
              </a:rPr>
              <a:t>Vật</a:t>
            </a:r>
            <a:r>
              <a:rPr lang="en-US" sz="6000" b="1" dirty="0">
                <a:solidFill>
                  <a:srgbClr val="000000"/>
                </a:solidFill>
              </a:rPr>
              <a:t> </a:t>
            </a:r>
            <a:r>
              <a:rPr lang="en-US" sz="6000" b="1" dirty="0" err="1">
                <a:solidFill>
                  <a:srgbClr val="000000"/>
                </a:solidFill>
              </a:rPr>
              <a:t>nào</a:t>
            </a:r>
            <a:r>
              <a:rPr lang="en-US" sz="6000" b="1" dirty="0">
                <a:solidFill>
                  <a:srgbClr val="000000"/>
                </a:solidFill>
              </a:rPr>
              <a:t> </a:t>
            </a:r>
            <a:r>
              <a:rPr lang="en-US" sz="6000" b="1" dirty="0" err="1">
                <a:solidFill>
                  <a:srgbClr val="000000"/>
                </a:solidFill>
              </a:rPr>
              <a:t>sau</a:t>
            </a:r>
            <a:r>
              <a:rPr lang="en-US" sz="6000" b="1" dirty="0">
                <a:solidFill>
                  <a:srgbClr val="000000"/>
                </a:solidFill>
              </a:rPr>
              <a:t> </a:t>
            </a:r>
            <a:r>
              <a:rPr lang="en-US" sz="6000" b="1" dirty="0" err="1">
                <a:solidFill>
                  <a:srgbClr val="000000"/>
                </a:solidFill>
              </a:rPr>
              <a:t>đây</a:t>
            </a:r>
            <a:r>
              <a:rPr lang="en-US" sz="6000" b="1" dirty="0">
                <a:solidFill>
                  <a:srgbClr val="000000"/>
                </a:solidFill>
              </a:rPr>
              <a:t> </a:t>
            </a:r>
            <a:r>
              <a:rPr lang="en-US" sz="6000" b="1" dirty="0" err="1">
                <a:solidFill>
                  <a:srgbClr val="000000"/>
                </a:solidFill>
              </a:rPr>
              <a:t>là</a:t>
            </a:r>
            <a:r>
              <a:rPr lang="en-US" sz="6000" b="1" dirty="0">
                <a:solidFill>
                  <a:srgbClr val="000000"/>
                </a:solidFill>
              </a:rPr>
              <a:t> </a:t>
            </a:r>
            <a:r>
              <a:rPr lang="en-US" sz="6000" b="1" dirty="0" err="1">
                <a:solidFill>
                  <a:srgbClr val="000000"/>
                </a:solidFill>
              </a:rPr>
              <a:t>vật</a:t>
            </a:r>
            <a:r>
              <a:rPr lang="en-US" sz="6000" b="1" dirty="0">
                <a:solidFill>
                  <a:srgbClr val="000000"/>
                </a:solidFill>
              </a:rPr>
              <a:t> </a:t>
            </a:r>
            <a:r>
              <a:rPr lang="en-US" sz="6000" b="1" dirty="0" err="1">
                <a:solidFill>
                  <a:srgbClr val="000000"/>
                </a:solidFill>
              </a:rPr>
              <a:t>dẫn</a:t>
            </a:r>
            <a:r>
              <a:rPr lang="en-US" sz="6000" b="1" dirty="0">
                <a:solidFill>
                  <a:srgbClr val="000000"/>
                </a:solidFill>
              </a:rPr>
              <a:t> </a:t>
            </a:r>
            <a:r>
              <a:rPr lang="en-US" sz="6000" b="1" dirty="0" err="1">
                <a:solidFill>
                  <a:srgbClr val="000000"/>
                </a:solidFill>
              </a:rPr>
              <a:t>điện</a:t>
            </a:r>
            <a:r>
              <a:rPr lang="en-US" sz="6000" b="1" dirty="0">
                <a:solidFill>
                  <a:srgbClr val="000000"/>
                </a:solidFill>
              </a:rPr>
              <a:t>?</a:t>
            </a:r>
            <a:endParaRPr lang="vi-VN" sz="5605" b="1" dirty="0">
              <a:solidFill>
                <a:srgbClr val="000000"/>
              </a:solidFill>
              <a:ea typeface="Times New Roman" panose="02020603050405020304" charset="0"/>
            </a:endParaRPr>
          </a:p>
        </p:txBody>
      </p:sp>
      <p:sp>
        <p:nvSpPr>
          <p:cNvPr id="26" name="Rectangle 25"/>
          <p:cNvSpPr/>
          <p:nvPr/>
        </p:nvSpPr>
        <p:spPr>
          <a:xfrm>
            <a:off x="677336" y="2924021"/>
            <a:ext cx="8433923"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A. </a:t>
            </a:r>
            <a:r>
              <a:rPr lang="en-US" sz="3600" dirty="0">
                <a:solidFill>
                  <a:srgbClr val="000000"/>
                </a:solidFill>
              </a:rPr>
              <a:t>Thanh </a:t>
            </a:r>
            <a:r>
              <a:rPr lang="en-US" sz="3600" dirty="0" err="1">
                <a:solidFill>
                  <a:srgbClr val="000000"/>
                </a:solidFill>
              </a:rPr>
              <a:t>đồng</a:t>
            </a:r>
            <a:endParaRPr lang="vi-VN" sz="3600" b="1" dirty="0">
              <a:solidFill>
                <a:srgbClr val="000000"/>
              </a:solidFill>
            </a:endParaRPr>
          </a:p>
        </p:txBody>
      </p:sp>
      <p:sp>
        <p:nvSpPr>
          <p:cNvPr id="40" name="Cloud 39"/>
          <p:cNvSpPr/>
          <p:nvPr/>
        </p:nvSpPr>
        <p:spPr>
          <a:xfrm>
            <a:off x="-1025019" y="7353296"/>
            <a:ext cx="850673"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endParaRPr>
          </a:p>
        </p:txBody>
      </p:sp>
      <p:sp>
        <p:nvSpPr>
          <p:cNvPr id="41" name="Cloud 40"/>
          <p:cNvSpPr/>
          <p:nvPr/>
        </p:nvSpPr>
        <p:spPr>
          <a:xfrm>
            <a:off x="20448902" y="7053752"/>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endParaRPr>
          </a:p>
        </p:txBody>
      </p:sp>
      <p:sp>
        <p:nvSpPr>
          <p:cNvPr id="42" name="Rectangle 41"/>
          <p:cNvSpPr/>
          <p:nvPr/>
        </p:nvSpPr>
        <p:spPr>
          <a:xfrm>
            <a:off x="9195923" y="2930303"/>
            <a:ext cx="8175072"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chemeClr val="tx1"/>
                </a:solidFill>
              </a:rPr>
              <a:t>B. </a:t>
            </a:r>
            <a:r>
              <a:rPr lang="en-US" sz="3600" dirty="0">
                <a:solidFill>
                  <a:srgbClr val="000000"/>
                </a:solidFill>
              </a:rPr>
              <a:t>Thanh </a:t>
            </a:r>
            <a:r>
              <a:rPr lang="en-US" sz="3600" dirty="0" err="1">
                <a:solidFill>
                  <a:srgbClr val="000000"/>
                </a:solidFill>
              </a:rPr>
              <a:t>nhựa</a:t>
            </a:r>
            <a:endParaRPr lang="vi-VN" sz="3600" dirty="0">
              <a:solidFill>
                <a:srgbClr val="000000"/>
              </a:solidFill>
            </a:endParaRPr>
          </a:p>
        </p:txBody>
      </p:sp>
      <p:sp>
        <p:nvSpPr>
          <p:cNvPr id="43" name="Rectangle 42"/>
          <p:cNvSpPr/>
          <p:nvPr/>
        </p:nvSpPr>
        <p:spPr>
          <a:xfrm>
            <a:off x="677336" y="4257780"/>
            <a:ext cx="8433923" cy="1372928"/>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chemeClr val="tx1"/>
                </a:solidFill>
              </a:rPr>
              <a:t>C.</a:t>
            </a:r>
            <a:r>
              <a:rPr lang="en-US" sz="3600" b="1" dirty="0">
                <a:solidFill>
                  <a:schemeClr val="tx1"/>
                </a:solidFill>
              </a:rPr>
              <a:t> </a:t>
            </a:r>
            <a:r>
              <a:rPr lang="en-US" sz="3600" dirty="0" err="1">
                <a:solidFill>
                  <a:srgbClr val="000000"/>
                </a:solidFill>
              </a:rPr>
              <a:t>Miếng</a:t>
            </a:r>
            <a:r>
              <a:rPr lang="en-US" sz="3600" dirty="0">
                <a:solidFill>
                  <a:srgbClr val="000000"/>
                </a:solidFill>
              </a:rPr>
              <a:t> </a:t>
            </a:r>
            <a:r>
              <a:rPr lang="en-US" sz="3600" dirty="0" err="1">
                <a:solidFill>
                  <a:srgbClr val="000000"/>
                </a:solidFill>
              </a:rPr>
              <a:t>cao</a:t>
            </a:r>
            <a:r>
              <a:rPr lang="en-US" sz="3600" dirty="0">
                <a:solidFill>
                  <a:srgbClr val="000000"/>
                </a:solidFill>
              </a:rPr>
              <a:t> </a:t>
            </a:r>
            <a:r>
              <a:rPr lang="en-US" sz="3600" dirty="0" err="1">
                <a:solidFill>
                  <a:srgbClr val="000000"/>
                </a:solidFill>
              </a:rPr>
              <a:t>su</a:t>
            </a:r>
            <a:endParaRPr lang="vi-VN" sz="3600" dirty="0">
              <a:solidFill>
                <a:srgbClr val="000000"/>
              </a:solidFill>
            </a:endParaRPr>
          </a:p>
        </p:txBody>
      </p:sp>
      <p:sp>
        <p:nvSpPr>
          <p:cNvPr id="44" name="Rectangle 43"/>
          <p:cNvSpPr/>
          <p:nvPr/>
        </p:nvSpPr>
        <p:spPr>
          <a:xfrm>
            <a:off x="9228666" y="4264062"/>
            <a:ext cx="8175072" cy="1372928"/>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600" b="1" dirty="0">
                <a:solidFill>
                  <a:schemeClr val="tx1"/>
                </a:solidFill>
              </a:rPr>
              <a:t>D. </a:t>
            </a:r>
            <a:r>
              <a:rPr lang="vi-VN" sz="3600" dirty="0">
                <a:solidFill>
                  <a:srgbClr val="000000"/>
                </a:solidFill>
              </a:rPr>
              <a:t>Thước gỗ</a:t>
            </a:r>
            <a:endParaRPr lang="vi-VN" sz="3600" dirty="0">
              <a:solidFill>
                <a:srgbClr val="000000"/>
              </a:solidFill>
            </a:endParaRPr>
          </a:p>
        </p:txBody>
      </p:sp>
      <p:pic>
        <p:nvPicPr>
          <p:cNvPr id="47" name="Picture 46"/>
          <p:cNvPicPr>
            <a:picLocks noChangeAspect="1"/>
          </p:cNvPicPr>
          <p:nvPr/>
        </p:nvPicPr>
        <p:blipFill rotWithShape="1">
          <a:blip r:embed="rId8" cstate="hqprint">
            <a:duotone>
              <a:prstClr val="black"/>
              <a:srgbClr val="00B050">
                <a:tint val="45000"/>
                <a:satMod val="400000"/>
              </a:srgbClr>
            </a:duotone>
            <a:extLst>
              <a:ext uri="{28A0092B-C50C-407E-A947-70E740481C1C}">
                <a14:useLocalDpi xmlns:a14="http://schemas.microsoft.com/office/drawing/2010/main" val="0"/>
              </a:ext>
            </a:extLst>
          </a:blip>
          <a:srcRect r="-5485"/>
          <a:stretch>
            <a:fillRect/>
          </a:stretch>
        </p:blipFill>
        <p:spPr>
          <a:xfrm>
            <a:off x="7849052" y="3013034"/>
            <a:ext cx="1327706" cy="1062089"/>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19530" y="4413846"/>
            <a:ext cx="1207115" cy="1060796"/>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83055" y="2940384"/>
            <a:ext cx="1207115" cy="1060796"/>
          </a:xfrm>
          <a:prstGeom prst="rect">
            <a:avLst/>
          </a:prstGeom>
        </p:spPr>
      </p:pic>
      <p:sp>
        <p:nvSpPr>
          <p:cNvPr id="57" name="Cloud 56">
            <a:hlinkClick r:id="" action="ppaction://noaction"/>
          </p:cNvPr>
          <p:cNvSpPr/>
          <p:nvPr/>
        </p:nvSpPr>
        <p:spPr>
          <a:xfrm>
            <a:off x="9337208" y="6773783"/>
            <a:ext cx="3538817" cy="1657350"/>
          </a:xfrm>
          <a:prstGeom prst="cloud">
            <a:avLst/>
          </a:prstGeom>
          <a:solidFill>
            <a:srgbClr val="A9E0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a:solidFill>
                  <a:srgbClr val="002060"/>
                </a:solidFill>
              </a:rPr>
              <a:t>QUAY VỀ</a:t>
            </a:r>
            <a:endParaRPr lang="vi-VN" sz="3600" dirty="0">
              <a:solidFill>
                <a:srgbClr val="002060"/>
              </a:solidFill>
            </a:endParaRPr>
          </a:p>
        </p:txBody>
      </p:sp>
      <p:sp>
        <p:nvSpPr>
          <p:cNvPr id="2" name="Rounded Rectangle 25">
            <a:hlinkClick r:id="" action="ppaction://noaction"/>
          </p:cNvPr>
          <p:cNvSpPr/>
          <p:nvPr/>
        </p:nvSpPr>
        <p:spPr>
          <a:xfrm>
            <a:off x="0" y="472442"/>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ea typeface="Tahoma" panose="020B0604030504040204" pitchFamily="34" charset="0"/>
                <a:cs typeface="Tahoma" panose="020B0604030504040204" pitchFamily="34" charset="0"/>
              </a:rPr>
              <a:t>1</a:t>
            </a:r>
            <a:endParaRPr lang="vi-VN" sz="6600" b="1" dirty="0">
              <a:solidFill>
                <a:prstClr val="black"/>
              </a:solidFill>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8419" y="4291506"/>
            <a:ext cx="1207115" cy="1060796"/>
          </a:xfrm>
          <a:prstGeom prst="rect">
            <a:avLst/>
          </a:prstGeom>
        </p:spPr>
      </p:pic>
      <p:sp>
        <p:nvSpPr>
          <p:cNvPr id="29" name="Freeform 6"/>
          <p:cNvSpPr/>
          <p:nvPr/>
        </p:nvSpPr>
        <p:spPr bwMode="auto">
          <a:xfrm>
            <a:off x="13951862" y="9621098"/>
            <a:ext cx="2771225" cy="112577"/>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14:hiddenLine>
            </a:ext>
          </a:extLst>
        </p:spPr>
        <p:txBody>
          <a:bodyPr vert="horz" wrap="square" lIns="137160" tIns="68580" rIns="137160" bIns="68580" numCol="1" anchor="t" anchorCtr="0" compatLnSpc="1"/>
          <a:lstStyle/>
          <a:p>
            <a:pPr defTabSz="1219200">
              <a:defRPr/>
            </a:pPr>
            <a:endParaRPr lang="en-GB" sz="2100"/>
          </a:p>
        </p:txBody>
      </p:sp>
      <p:pic>
        <p:nvPicPr>
          <p:cNvPr id="63" name="Picture 115" descr="ALRMCL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86592" y="5538267"/>
            <a:ext cx="2719877" cy="3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15</a:t>
            </a:r>
            <a:endParaRPr lang="en-US" altLang="en-US" sz="5605">
              <a:solidFill>
                <a:srgbClr val="DC2608"/>
              </a:solidFill>
              <a:latin typeface="+mn-lt"/>
            </a:endParaRPr>
          </a:p>
        </p:txBody>
      </p:sp>
      <p:sp>
        <p:nvSpPr>
          <p:cNvPr id="65"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14</a:t>
            </a:r>
            <a:endParaRPr lang="en-US" altLang="en-US" sz="5605">
              <a:solidFill>
                <a:srgbClr val="DC2608"/>
              </a:solidFill>
              <a:latin typeface="+mn-lt"/>
            </a:endParaRPr>
          </a:p>
        </p:txBody>
      </p:sp>
      <p:sp>
        <p:nvSpPr>
          <p:cNvPr id="66"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13</a:t>
            </a:r>
            <a:endParaRPr lang="en-US" altLang="en-US" sz="5605">
              <a:solidFill>
                <a:srgbClr val="DC2608"/>
              </a:solidFill>
              <a:latin typeface="+mn-lt"/>
            </a:endParaRPr>
          </a:p>
        </p:txBody>
      </p:sp>
      <p:sp>
        <p:nvSpPr>
          <p:cNvPr id="67"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12</a:t>
            </a:r>
            <a:endParaRPr lang="en-US" altLang="en-US" sz="5605">
              <a:solidFill>
                <a:srgbClr val="DC2608"/>
              </a:solidFill>
              <a:latin typeface="+mn-lt"/>
            </a:endParaRPr>
          </a:p>
        </p:txBody>
      </p:sp>
      <p:sp>
        <p:nvSpPr>
          <p:cNvPr id="68"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11</a:t>
            </a:r>
            <a:endParaRPr lang="en-US" altLang="en-US" sz="5605">
              <a:solidFill>
                <a:srgbClr val="DC2608"/>
              </a:solidFill>
              <a:latin typeface="+mn-lt"/>
            </a:endParaRPr>
          </a:p>
        </p:txBody>
      </p:sp>
      <p:sp>
        <p:nvSpPr>
          <p:cNvPr id="69"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10</a:t>
            </a:r>
            <a:endParaRPr lang="en-US" altLang="en-US" sz="5605">
              <a:solidFill>
                <a:srgbClr val="DC2608"/>
              </a:solidFill>
              <a:latin typeface="+mn-lt"/>
            </a:endParaRPr>
          </a:p>
        </p:txBody>
      </p:sp>
      <p:sp>
        <p:nvSpPr>
          <p:cNvPr id="70"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9</a:t>
            </a:r>
            <a:endParaRPr lang="en-US" altLang="en-US" sz="5605">
              <a:solidFill>
                <a:srgbClr val="DC2608"/>
              </a:solidFill>
              <a:latin typeface="+mn-lt"/>
            </a:endParaRPr>
          </a:p>
        </p:txBody>
      </p:sp>
      <p:sp>
        <p:nvSpPr>
          <p:cNvPr id="71"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8</a:t>
            </a:r>
            <a:endParaRPr lang="en-US" altLang="en-US" sz="5605">
              <a:solidFill>
                <a:srgbClr val="DC2608"/>
              </a:solidFill>
              <a:latin typeface="+mn-lt"/>
            </a:endParaRPr>
          </a:p>
        </p:txBody>
      </p:sp>
      <p:sp>
        <p:nvSpPr>
          <p:cNvPr id="72"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7</a:t>
            </a:r>
            <a:endParaRPr lang="en-US" altLang="en-US" sz="5605">
              <a:solidFill>
                <a:srgbClr val="DC2608"/>
              </a:solidFill>
              <a:latin typeface="+mn-lt"/>
            </a:endParaRPr>
          </a:p>
        </p:txBody>
      </p:sp>
      <p:sp>
        <p:nvSpPr>
          <p:cNvPr id="73"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6</a:t>
            </a:r>
            <a:endParaRPr lang="en-US" altLang="en-US" sz="5605">
              <a:solidFill>
                <a:srgbClr val="DC2608"/>
              </a:solidFill>
              <a:latin typeface="+mn-lt"/>
            </a:endParaRPr>
          </a:p>
        </p:txBody>
      </p:sp>
      <p:sp>
        <p:nvSpPr>
          <p:cNvPr id="74"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5</a:t>
            </a:r>
            <a:endParaRPr lang="en-US" altLang="en-US" sz="5605">
              <a:solidFill>
                <a:srgbClr val="DC2608"/>
              </a:solidFill>
              <a:latin typeface="+mn-lt"/>
            </a:endParaRPr>
          </a:p>
        </p:txBody>
      </p:sp>
      <p:sp>
        <p:nvSpPr>
          <p:cNvPr id="75"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4</a:t>
            </a:r>
            <a:endParaRPr lang="en-US" altLang="en-US" sz="5605">
              <a:solidFill>
                <a:srgbClr val="DC2608"/>
              </a:solidFill>
              <a:latin typeface="+mn-lt"/>
            </a:endParaRPr>
          </a:p>
        </p:txBody>
      </p:sp>
      <p:sp>
        <p:nvSpPr>
          <p:cNvPr id="76"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3</a:t>
            </a:r>
            <a:endParaRPr lang="en-US" altLang="en-US" sz="5605">
              <a:solidFill>
                <a:srgbClr val="DC2608"/>
              </a:solidFill>
              <a:latin typeface="+mn-lt"/>
            </a:endParaRPr>
          </a:p>
        </p:txBody>
      </p:sp>
      <p:sp>
        <p:nvSpPr>
          <p:cNvPr id="77"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2</a:t>
            </a:r>
            <a:endParaRPr lang="en-US" altLang="en-US" sz="5605">
              <a:solidFill>
                <a:srgbClr val="DC2608"/>
              </a:solidFill>
              <a:latin typeface="+mn-lt"/>
            </a:endParaRPr>
          </a:p>
        </p:txBody>
      </p:sp>
      <p:sp>
        <p:nvSpPr>
          <p:cNvPr id="78"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a:t>
            </a:r>
            <a:endParaRPr lang="en-US" altLang="en-US" sz="5605">
              <a:solidFill>
                <a:srgbClr val="DC2608"/>
              </a:solidFill>
              <a:latin typeface="+mn-lt"/>
            </a:endParaRPr>
          </a:p>
        </p:txBody>
      </p:sp>
      <p:sp>
        <p:nvSpPr>
          <p:cNvPr id="79" name="Oval 176"/>
          <p:cNvSpPr>
            <a:spLocks noChangeArrowheads="1"/>
          </p:cNvSpPr>
          <p:nvPr/>
        </p:nvSpPr>
        <p:spPr bwMode="auto">
          <a:xfrm>
            <a:off x="14726939" y="6559338"/>
            <a:ext cx="1439178" cy="1287392"/>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1219200" eaLnBrk="0" hangingPunct="0">
              <a:defRPr/>
            </a:pPr>
            <a:r>
              <a:rPr lang="en-US" sz="5605" dirty="0">
                <a:solidFill>
                  <a:srgbClr val="DC2608"/>
                </a:solidFill>
              </a:rPr>
              <a:t>0</a:t>
            </a:r>
            <a:endParaRPr lang="en-US" sz="5605" dirty="0">
              <a:solidFill>
                <a:srgbClr val="DC26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11"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12"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11"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3"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11" name="click.wav"/>
                                        </p:tgtEl>
                                      </p:cMediaNode>
                                    </p:audio>
                                  </p:subTnLst>
                                </p:cTn>
                              </p:par>
                              <p:par>
                                <p:cTn id="75" presetID="23" presetClass="entr" presetSubtype="32" fill="hold" nodeType="withEffect">
                                  <p:stCondLst>
                                    <p:cond delay="900"/>
                                  </p:stCondLst>
                                  <p:childTnLst>
                                    <p:set>
                                      <p:cBhvr>
                                        <p:cTn id="76" dur="1" fill="hold">
                                          <p:stCondLst>
                                            <p:cond delay="0"/>
                                          </p:stCondLst>
                                        </p:cTn>
                                        <p:tgtEl>
                                          <p:spTgt spid="3"/>
                                        </p:tgtEl>
                                        <p:attrNameLst>
                                          <p:attrName>style.visibility</p:attrName>
                                        </p:attrNameLst>
                                      </p:cBhvr>
                                      <p:to>
                                        <p:strVal val="visible"/>
                                      </p:to>
                                    </p:set>
                                    <p:anim calcmode="lin" valueType="num">
                                      <p:cBhvr>
                                        <p:cTn id="77" dur="400" fill="hold"/>
                                        <p:tgtEl>
                                          <p:spTgt spid="3"/>
                                        </p:tgtEl>
                                        <p:attrNameLst>
                                          <p:attrName>ppt_w</p:attrName>
                                        </p:attrNameLst>
                                      </p:cBhvr>
                                      <p:tavLst>
                                        <p:tav tm="0">
                                          <p:val>
                                            <p:strVal val="4*#ppt_w"/>
                                          </p:val>
                                        </p:tav>
                                        <p:tav tm="100000">
                                          <p:val>
                                            <p:strVal val="#ppt_w"/>
                                          </p:val>
                                        </p:tav>
                                      </p:tavLst>
                                    </p:anim>
                                    <p:anim calcmode="lin" valueType="num">
                                      <p:cBhvr>
                                        <p:cTn id="78" dur="40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13"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11"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13"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2"/>
                                        </p:tgtEl>
                                        <p:attrNameLst>
                                          <p:attrName>fillcolor</p:attrName>
                                        </p:attrNameLst>
                                      </p:cBhvr>
                                      <p:to>
                                        <a:srgbClr val="000000"/>
                                      </p:to>
                                    </p:animClr>
                                    <p:set>
                                      <p:cBhvr>
                                        <p:cTn id="103" dur="500" fill="hold"/>
                                        <p:tgtEl>
                                          <p:spTgt spid="2"/>
                                        </p:tgtEl>
                                        <p:attrNameLst>
                                          <p:attrName>fill.type</p:attrName>
                                        </p:attrNameLst>
                                      </p:cBhvr>
                                      <p:to>
                                        <p:strVal val="solid"/>
                                      </p:to>
                                    </p:set>
                                    <p:set>
                                      <p:cBhvr>
                                        <p:cTn id="104"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05" restart="whenNotActive" fill="hold" evtFilter="cancelBubble" nodeType="interactiveSeq">
                <p:stCondLst>
                  <p:cond evt="onClick" delay="0">
                    <p:tgtEl>
                      <p:spTgt spid="63"/>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nodeType="afterEffect">
                                  <p:stCondLst>
                                    <p:cond delay="1000"/>
                                  </p:stCondLst>
                                  <p:childTnLst>
                                    <p:set>
                                      <p:cBhvr>
                                        <p:cTn id="109"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4" name="beep.wav"/>
                                        </p:tgtEl>
                                      </p:cMediaNode>
                                    </p:audio>
                                  </p:subTnLst>
                                </p:cTn>
                              </p:par>
                            </p:childTnLst>
                          </p:cTn>
                        </p:par>
                        <p:par>
                          <p:cTn id="110" fill="hold">
                            <p:stCondLst>
                              <p:cond delay="1000"/>
                            </p:stCondLst>
                            <p:childTnLst>
                              <p:par>
                                <p:cTn id="111" presetID="1" presetClass="entr" presetSubtype="0" fill="hold" nodeType="afterEffect">
                                  <p:stCondLst>
                                    <p:cond delay="1000"/>
                                  </p:stCondLst>
                                  <p:childTnLst>
                                    <p:set>
                                      <p:cBhvr>
                                        <p:cTn id="11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4" name="beep.wav"/>
                                        </p:tgtEl>
                                      </p:cMediaNode>
                                    </p:audio>
                                  </p:subTnLst>
                                </p:cTn>
                              </p:par>
                            </p:childTnLst>
                          </p:cTn>
                        </p:par>
                        <p:par>
                          <p:cTn id="113" fill="hold">
                            <p:stCondLst>
                              <p:cond delay="2000"/>
                            </p:stCondLst>
                            <p:childTnLst>
                              <p:par>
                                <p:cTn id="114" presetID="1" presetClass="entr" presetSubtype="0" fill="hold" nodeType="afterEffect">
                                  <p:stCondLst>
                                    <p:cond delay="1000"/>
                                  </p:stCondLst>
                                  <p:childTnLst>
                                    <p:set>
                                      <p:cBhvr>
                                        <p:cTn id="11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4" name="beep.wav"/>
                                        </p:tgtEl>
                                      </p:cMediaNode>
                                    </p:audio>
                                  </p:subTnLst>
                                </p:cTn>
                              </p:par>
                            </p:childTnLst>
                          </p:cTn>
                        </p:par>
                        <p:par>
                          <p:cTn id="116" fill="hold">
                            <p:stCondLst>
                              <p:cond delay="3000"/>
                            </p:stCondLst>
                            <p:childTnLst>
                              <p:par>
                                <p:cTn id="117" presetID="1" presetClass="entr" presetSubtype="0" fill="hold" nodeType="afterEffect">
                                  <p:stCondLst>
                                    <p:cond delay="1000"/>
                                  </p:stCondLst>
                                  <p:childTnLst>
                                    <p:set>
                                      <p:cBhvr>
                                        <p:cTn id="11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beep.wav"/>
                                        </p:tgtEl>
                                      </p:cMediaNode>
                                    </p:audio>
                                  </p:subTnLst>
                                </p:cTn>
                              </p:par>
                            </p:childTnLst>
                          </p:cTn>
                        </p:par>
                        <p:par>
                          <p:cTn id="119" fill="hold">
                            <p:stCondLst>
                              <p:cond delay="4000"/>
                            </p:stCondLst>
                            <p:childTnLst>
                              <p:par>
                                <p:cTn id="120" presetID="1" presetClass="entr" presetSubtype="0" fill="hold" nodeType="afterEffect">
                                  <p:stCondLst>
                                    <p:cond delay="1000"/>
                                  </p:stCondLst>
                                  <p:childTnLst>
                                    <p:set>
                                      <p:cBhvr>
                                        <p:cTn id="12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4" name="beep.wav"/>
                                        </p:tgtEl>
                                      </p:cMediaNode>
                                    </p:audio>
                                  </p:subTnLst>
                                </p:cTn>
                              </p:par>
                            </p:childTnLst>
                          </p:cTn>
                        </p:par>
                        <p:par>
                          <p:cTn id="122" fill="hold">
                            <p:stCondLst>
                              <p:cond delay="5000"/>
                            </p:stCondLst>
                            <p:childTnLst>
                              <p:par>
                                <p:cTn id="123" presetID="1" presetClass="entr" presetSubtype="0" fill="hold" nodeType="afterEffect">
                                  <p:stCondLst>
                                    <p:cond delay="1000"/>
                                  </p:stCondLst>
                                  <p:childTnLst>
                                    <p:set>
                                      <p:cBhvr>
                                        <p:cTn id="12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4" name="beep.wav"/>
                                        </p:tgtEl>
                                      </p:cMediaNode>
                                    </p:audio>
                                  </p:subTnLst>
                                </p:cTn>
                              </p:par>
                            </p:childTnLst>
                          </p:cTn>
                        </p:par>
                        <p:par>
                          <p:cTn id="125" fill="hold">
                            <p:stCondLst>
                              <p:cond delay="6000"/>
                            </p:stCondLst>
                            <p:childTnLst>
                              <p:par>
                                <p:cTn id="126" presetID="1" presetClass="entr" presetSubtype="0" fill="hold" nodeType="afterEffect">
                                  <p:stCondLst>
                                    <p:cond delay="1000"/>
                                  </p:stCondLst>
                                  <p:childTnLst>
                                    <p:set>
                                      <p:cBhvr>
                                        <p:cTn id="12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4" name="beep.wav"/>
                                        </p:tgtEl>
                                      </p:cMediaNode>
                                    </p:audio>
                                  </p:subTnLst>
                                </p:cTn>
                              </p:par>
                            </p:childTnLst>
                          </p:cTn>
                        </p:par>
                        <p:par>
                          <p:cTn id="128" fill="hold">
                            <p:stCondLst>
                              <p:cond delay="7000"/>
                            </p:stCondLst>
                            <p:childTnLst>
                              <p:par>
                                <p:cTn id="129" presetID="1" presetClass="entr" presetSubtype="0" fill="hold" nodeType="afterEffect">
                                  <p:stCondLst>
                                    <p:cond delay="1000"/>
                                  </p:stCondLst>
                                  <p:childTnLst>
                                    <p:set>
                                      <p:cBhvr>
                                        <p:cTn id="13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4" name="beep.wav"/>
                                        </p:tgtEl>
                                      </p:cMediaNode>
                                    </p:audio>
                                  </p:subTnLst>
                                </p:cTn>
                              </p:par>
                            </p:childTnLst>
                          </p:cTn>
                        </p:par>
                        <p:par>
                          <p:cTn id="131" fill="hold">
                            <p:stCondLst>
                              <p:cond delay="8000"/>
                            </p:stCondLst>
                            <p:childTnLst>
                              <p:par>
                                <p:cTn id="132" presetID="1" presetClass="entr" presetSubtype="0" fill="hold" nodeType="afterEffect">
                                  <p:stCondLst>
                                    <p:cond delay="1000"/>
                                  </p:stCondLst>
                                  <p:childTnLst>
                                    <p:set>
                                      <p:cBhvr>
                                        <p:cTn id="13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4" name="beep.wav"/>
                                        </p:tgtEl>
                                      </p:cMediaNode>
                                    </p:audio>
                                  </p:subTnLst>
                                </p:cTn>
                              </p:par>
                            </p:childTnLst>
                          </p:cTn>
                        </p:par>
                        <p:par>
                          <p:cTn id="134" fill="hold">
                            <p:stCondLst>
                              <p:cond delay="9000"/>
                            </p:stCondLst>
                            <p:childTnLst>
                              <p:par>
                                <p:cTn id="135" presetID="1" presetClass="entr" presetSubtype="0" fill="hold" nodeType="afterEffect">
                                  <p:stCondLst>
                                    <p:cond delay="1000"/>
                                  </p:stCondLst>
                                  <p:childTnLst>
                                    <p:set>
                                      <p:cBhvr>
                                        <p:cTn id="13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4" name="beep.wav"/>
                                        </p:tgtEl>
                                      </p:cMediaNode>
                                    </p:audio>
                                  </p:subTnLst>
                                </p:cTn>
                              </p:par>
                            </p:childTnLst>
                          </p:cTn>
                        </p:par>
                        <p:par>
                          <p:cTn id="137" fill="hold">
                            <p:stCondLst>
                              <p:cond delay="10000"/>
                            </p:stCondLst>
                            <p:childTnLst>
                              <p:par>
                                <p:cTn id="138" presetID="1" presetClass="entr" presetSubtype="0" fill="hold" nodeType="afterEffect">
                                  <p:stCondLst>
                                    <p:cond delay="1000"/>
                                  </p:stCondLst>
                                  <p:childTnLst>
                                    <p:set>
                                      <p:cBhvr>
                                        <p:cTn id="13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4" name="beep.wav"/>
                                        </p:tgtEl>
                                      </p:cMediaNode>
                                    </p:audio>
                                  </p:subTnLst>
                                </p:cTn>
                              </p:par>
                            </p:childTnLst>
                          </p:cTn>
                        </p:par>
                        <p:par>
                          <p:cTn id="140" fill="hold">
                            <p:stCondLst>
                              <p:cond delay="11000"/>
                            </p:stCondLst>
                            <p:childTnLst>
                              <p:par>
                                <p:cTn id="141" presetID="1" presetClass="entr" presetSubtype="0" fill="hold" nodeType="afterEffect">
                                  <p:stCondLst>
                                    <p:cond delay="1000"/>
                                  </p:stCondLst>
                                  <p:childTnLst>
                                    <p:set>
                                      <p:cBhvr>
                                        <p:cTn id="14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4" name="beep.wav"/>
                                        </p:tgtEl>
                                      </p:cMediaNode>
                                    </p:audio>
                                  </p:subTnLst>
                                </p:cTn>
                              </p:par>
                            </p:childTnLst>
                          </p:cTn>
                        </p:par>
                        <p:par>
                          <p:cTn id="143" fill="hold">
                            <p:stCondLst>
                              <p:cond delay="12000"/>
                            </p:stCondLst>
                            <p:childTnLst>
                              <p:par>
                                <p:cTn id="144" presetID="1" presetClass="entr" presetSubtype="0" fill="hold" nodeType="afterEffect">
                                  <p:stCondLst>
                                    <p:cond delay="1000"/>
                                  </p:stCondLst>
                                  <p:childTnLst>
                                    <p:set>
                                      <p:cBhvr>
                                        <p:cTn id="14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4" name="beep.wav"/>
                                        </p:tgtEl>
                                      </p:cMediaNode>
                                    </p:audio>
                                  </p:subTnLst>
                                </p:cTn>
                              </p:par>
                            </p:childTnLst>
                          </p:cTn>
                        </p:par>
                        <p:par>
                          <p:cTn id="146" fill="hold">
                            <p:stCondLst>
                              <p:cond delay="13000"/>
                            </p:stCondLst>
                            <p:childTnLst>
                              <p:par>
                                <p:cTn id="147" presetID="1" presetClass="entr" presetSubtype="0" fill="hold" nodeType="afterEffect">
                                  <p:stCondLst>
                                    <p:cond delay="1000"/>
                                  </p:stCondLst>
                                  <p:childTnLst>
                                    <p:set>
                                      <p:cBhvr>
                                        <p:cTn id="14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4" name="beep.wav"/>
                                        </p:tgtEl>
                                      </p:cMediaNode>
                                    </p:audio>
                                  </p:subTnLst>
                                </p:cTn>
                              </p:par>
                            </p:childTnLst>
                          </p:cTn>
                        </p:par>
                        <p:par>
                          <p:cTn id="149" fill="hold">
                            <p:stCondLst>
                              <p:cond delay="14000"/>
                            </p:stCondLst>
                            <p:childTnLst>
                              <p:par>
                                <p:cTn id="150" presetID="1" presetClass="entr" presetSubtype="0" fill="hold" nodeType="afterEffect">
                                  <p:stCondLst>
                                    <p:cond delay="1000"/>
                                  </p:stCondLst>
                                  <p:childTnLst>
                                    <p:set>
                                      <p:cBhvr>
                                        <p:cTn id="15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14" name="beep.wav"/>
                                        </p:tgtEl>
                                      </p:cMediaNode>
                                    </p:audio>
                                  </p:subTnLst>
                                </p:cTn>
                              </p:par>
                            </p:childTnLst>
                          </p:cTn>
                        </p:par>
                        <p:par>
                          <p:cTn id="152" fill="hold">
                            <p:stCondLst>
                              <p:cond delay="15000"/>
                            </p:stCondLst>
                            <p:childTnLst>
                              <p:par>
                                <p:cTn id="153" presetID="1" presetClass="entr" presetSubtype="0" fill="hold" nodeType="afterEffect">
                                  <p:stCondLst>
                                    <p:cond delay="1000"/>
                                  </p:stCondLst>
                                  <p:childTnLst>
                                    <p:set>
                                      <p:cBhvr>
                                        <p:cTn id="15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63"/>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t looking at a fish bowl&#10;&#10;Description automatically generated"/>
          <p:cNvPicPr>
            <a:picLocks noChangeAspect="1"/>
          </p:cNvPicPr>
          <p:nvPr/>
        </p:nvPicPr>
        <p:blipFill>
          <a:blip r:embed="rId1"/>
          <a:stretch>
            <a:fillRect/>
          </a:stretch>
        </p:blipFill>
        <p:spPr>
          <a:xfrm>
            <a:off x="5" y="14"/>
            <a:ext cx="18287999" cy="10287000"/>
          </a:xfrm>
          <a:prstGeom prst="rect">
            <a:avLst/>
          </a:prstGeom>
        </p:spPr>
      </p:pic>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701"/>
            <a:ext cx="1629750" cy="1774391"/>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12" y="6773783"/>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3" y="7695590"/>
            <a:ext cx="780587" cy="849863"/>
          </a:xfrm>
          <a:prstGeom prst="rect">
            <a:avLst/>
          </a:prstGeom>
        </p:spPr>
      </p:pic>
      <p:sp>
        <p:nvSpPr>
          <p:cNvPr id="4" name="Snip Diagonal Corner Rectangle 3"/>
          <p:cNvSpPr/>
          <p:nvPr/>
        </p:nvSpPr>
        <p:spPr>
          <a:xfrm>
            <a:off x="2006531" y="299808"/>
            <a:ext cx="15032514" cy="2406896"/>
          </a:xfrm>
          <a:prstGeom prst="snip2DiagRect">
            <a:avLst/>
          </a:prstGeom>
          <a:solidFill>
            <a:srgbClr val="A9E0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6000" b="1" dirty="0" err="1">
                <a:solidFill>
                  <a:srgbClr val="000000"/>
                </a:solidFill>
              </a:rPr>
              <a:t>Vật</a:t>
            </a:r>
            <a:r>
              <a:rPr lang="en-US" sz="6000" b="1" dirty="0">
                <a:solidFill>
                  <a:srgbClr val="000000"/>
                </a:solidFill>
              </a:rPr>
              <a:t> </a:t>
            </a:r>
            <a:r>
              <a:rPr lang="en-US" sz="6000" b="1" dirty="0" err="1">
                <a:solidFill>
                  <a:srgbClr val="000000"/>
                </a:solidFill>
              </a:rPr>
              <a:t>nào</a:t>
            </a:r>
            <a:r>
              <a:rPr lang="en-US" sz="6000" b="1" dirty="0">
                <a:solidFill>
                  <a:srgbClr val="000000"/>
                </a:solidFill>
              </a:rPr>
              <a:t> </a:t>
            </a:r>
            <a:r>
              <a:rPr lang="en-US" sz="6000" b="1" dirty="0" err="1">
                <a:solidFill>
                  <a:srgbClr val="000000"/>
                </a:solidFill>
              </a:rPr>
              <a:t>sau</a:t>
            </a:r>
            <a:r>
              <a:rPr lang="en-US" sz="6000" b="1" dirty="0">
                <a:solidFill>
                  <a:srgbClr val="000000"/>
                </a:solidFill>
              </a:rPr>
              <a:t> </a:t>
            </a:r>
            <a:r>
              <a:rPr lang="en-US" sz="6000" b="1" dirty="0" err="1">
                <a:solidFill>
                  <a:srgbClr val="000000"/>
                </a:solidFill>
              </a:rPr>
              <a:t>đây</a:t>
            </a:r>
            <a:r>
              <a:rPr lang="en-US" sz="6000" b="1" dirty="0">
                <a:solidFill>
                  <a:srgbClr val="000000"/>
                </a:solidFill>
              </a:rPr>
              <a:t> </a:t>
            </a:r>
            <a:r>
              <a:rPr lang="en-US" sz="6000" b="1" dirty="0" err="1">
                <a:solidFill>
                  <a:srgbClr val="000000"/>
                </a:solidFill>
              </a:rPr>
              <a:t>không</a:t>
            </a:r>
            <a:r>
              <a:rPr lang="en-US" sz="6000" b="1" dirty="0">
                <a:solidFill>
                  <a:srgbClr val="000000"/>
                </a:solidFill>
              </a:rPr>
              <a:t> </a:t>
            </a:r>
            <a:r>
              <a:rPr lang="en-US" sz="6000" b="1" dirty="0" err="1">
                <a:solidFill>
                  <a:srgbClr val="000000"/>
                </a:solidFill>
              </a:rPr>
              <a:t>thể</a:t>
            </a:r>
            <a:r>
              <a:rPr lang="en-US" sz="6000" b="1" dirty="0">
                <a:solidFill>
                  <a:srgbClr val="000000"/>
                </a:solidFill>
              </a:rPr>
              <a:t> </a:t>
            </a:r>
            <a:r>
              <a:rPr lang="en-US" sz="6000" b="1" dirty="0" err="1">
                <a:solidFill>
                  <a:srgbClr val="000000"/>
                </a:solidFill>
              </a:rPr>
              <a:t>cho</a:t>
            </a:r>
            <a:r>
              <a:rPr lang="en-US" sz="6000" b="1" dirty="0">
                <a:solidFill>
                  <a:srgbClr val="000000"/>
                </a:solidFill>
              </a:rPr>
              <a:t> </a:t>
            </a:r>
            <a:r>
              <a:rPr lang="en-US" sz="6000" b="1" dirty="0" err="1">
                <a:solidFill>
                  <a:srgbClr val="000000"/>
                </a:solidFill>
              </a:rPr>
              <a:t>dòng</a:t>
            </a:r>
            <a:r>
              <a:rPr lang="en-US" sz="6000" b="1" dirty="0">
                <a:solidFill>
                  <a:srgbClr val="000000"/>
                </a:solidFill>
              </a:rPr>
              <a:t> </a:t>
            </a:r>
            <a:r>
              <a:rPr lang="en-US" sz="6000" b="1" dirty="0" err="1">
                <a:solidFill>
                  <a:srgbClr val="000000"/>
                </a:solidFill>
              </a:rPr>
              <a:t>điện</a:t>
            </a:r>
            <a:r>
              <a:rPr lang="en-US" sz="6000" b="1" dirty="0">
                <a:solidFill>
                  <a:srgbClr val="000000"/>
                </a:solidFill>
              </a:rPr>
              <a:t> </a:t>
            </a:r>
            <a:r>
              <a:rPr lang="en-US" sz="6000" b="1" dirty="0" err="1">
                <a:solidFill>
                  <a:srgbClr val="000000"/>
                </a:solidFill>
              </a:rPr>
              <a:t>đi</a:t>
            </a:r>
            <a:r>
              <a:rPr lang="en-US" sz="6000" b="1" dirty="0">
                <a:solidFill>
                  <a:srgbClr val="000000"/>
                </a:solidFill>
              </a:rPr>
              <a:t> qua?</a:t>
            </a:r>
            <a:endParaRPr lang="vi-VN" sz="6000" b="1" dirty="0">
              <a:solidFill>
                <a:srgbClr val="000000"/>
              </a:solidFill>
            </a:endParaRPr>
          </a:p>
        </p:txBody>
      </p:sp>
      <p:sp>
        <p:nvSpPr>
          <p:cNvPr id="26" name="Rectangle 25"/>
          <p:cNvSpPr/>
          <p:nvPr/>
        </p:nvSpPr>
        <p:spPr>
          <a:xfrm>
            <a:off x="1665335" y="2924021"/>
            <a:ext cx="7360199"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A. </a:t>
            </a:r>
            <a:r>
              <a:rPr lang="en-US" sz="3600" dirty="0" err="1">
                <a:solidFill>
                  <a:srgbClr val="000000"/>
                </a:solidFill>
              </a:rPr>
              <a:t>Dây</a:t>
            </a:r>
            <a:r>
              <a:rPr lang="en-US" sz="3600" dirty="0">
                <a:solidFill>
                  <a:srgbClr val="000000"/>
                </a:solidFill>
              </a:rPr>
              <a:t> </a:t>
            </a:r>
            <a:r>
              <a:rPr lang="en-US" sz="3600" dirty="0" err="1">
                <a:solidFill>
                  <a:srgbClr val="000000"/>
                </a:solidFill>
              </a:rPr>
              <a:t>nhôm</a:t>
            </a:r>
            <a:endParaRPr lang="vi-VN" sz="3600" dirty="0">
              <a:solidFill>
                <a:srgbClr val="000000"/>
              </a:solidFill>
            </a:endParaRPr>
          </a:p>
        </p:txBody>
      </p:sp>
      <p:sp>
        <p:nvSpPr>
          <p:cNvPr id="40" name="Cloud 39"/>
          <p:cNvSpPr/>
          <p:nvPr/>
        </p:nvSpPr>
        <p:spPr>
          <a:xfrm>
            <a:off x="-1025019" y="7353296"/>
            <a:ext cx="850673"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b="1">
              <a:solidFill>
                <a:prstClr val="white"/>
              </a:solidFill>
              <a:latin typeface="+mj-lt"/>
            </a:endParaRPr>
          </a:p>
        </p:txBody>
      </p:sp>
      <p:sp>
        <p:nvSpPr>
          <p:cNvPr id="41" name="Cloud 40"/>
          <p:cNvSpPr/>
          <p:nvPr/>
        </p:nvSpPr>
        <p:spPr>
          <a:xfrm>
            <a:off x="20448902" y="7053752"/>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b="1">
              <a:solidFill>
                <a:prstClr val="white"/>
              </a:solidFill>
              <a:latin typeface="+mj-lt"/>
            </a:endParaRPr>
          </a:p>
        </p:txBody>
      </p:sp>
      <p:sp>
        <p:nvSpPr>
          <p:cNvPr id="42" name="Rectangle 41"/>
          <p:cNvSpPr/>
          <p:nvPr/>
        </p:nvSpPr>
        <p:spPr>
          <a:xfrm>
            <a:off x="9195923" y="2930303"/>
            <a:ext cx="7843122"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00">
              <a:defRPr/>
            </a:pPr>
            <a:r>
              <a:rPr lang="vi-VN" sz="3600" b="1" dirty="0">
                <a:solidFill>
                  <a:srgbClr val="000000"/>
                </a:solidFill>
              </a:rPr>
              <a:t>B. </a:t>
            </a:r>
            <a:r>
              <a:rPr lang="en-US" sz="3600" dirty="0" err="1">
                <a:solidFill>
                  <a:srgbClr val="000000"/>
                </a:solidFill>
              </a:rPr>
              <a:t>Miếng</a:t>
            </a:r>
            <a:r>
              <a:rPr lang="en-US" sz="3600" dirty="0">
                <a:solidFill>
                  <a:srgbClr val="000000"/>
                </a:solidFill>
              </a:rPr>
              <a:t> </a:t>
            </a:r>
            <a:r>
              <a:rPr lang="en-US" sz="3600" dirty="0" err="1">
                <a:solidFill>
                  <a:srgbClr val="000000"/>
                </a:solidFill>
              </a:rPr>
              <a:t>nhựa</a:t>
            </a:r>
            <a:endParaRPr lang="vi-VN" sz="3600" dirty="0">
              <a:solidFill>
                <a:srgbClr val="000000"/>
              </a:solidFill>
            </a:endParaRPr>
          </a:p>
        </p:txBody>
      </p:sp>
      <p:sp>
        <p:nvSpPr>
          <p:cNvPr id="43" name="Rectangle 42"/>
          <p:cNvSpPr/>
          <p:nvPr/>
        </p:nvSpPr>
        <p:spPr>
          <a:xfrm>
            <a:off x="1665335" y="4257779"/>
            <a:ext cx="7360199" cy="1395918"/>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C</a:t>
            </a:r>
            <a:r>
              <a:rPr lang="en-US" sz="3600" b="1" dirty="0">
                <a:solidFill>
                  <a:srgbClr val="000000"/>
                </a:solidFill>
              </a:rPr>
              <a:t>. </a:t>
            </a:r>
            <a:r>
              <a:rPr lang="en-US" sz="3600" dirty="0" err="1">
                <a:solidFill>
                  <a:srgbClr val="000000"/>
                </a:solidFill>
              </a:rPr>
              <a:t>Dây</a:t>
            </a:r>
            <a:r>
              <a:rPr lang="en-US" sz="3600" dirty="0">
                <a:solidFill>
                  <a:srgbClr val="000000"/>
                </a:solidFill>
              </a:rPr>
              <a:t> </a:t>
            </a:r>
            <a:r>
              <a:rPr lang="en-US" sz="3600" dirty="0" err="1">
                <a:solidFill>
                  <a:srgbClr val="000000"/>
                </a:solidFill>
              </a:rPr>
              <a:t>đồng</a:t>
            </a:r>
            <a:endParaRPr lang="vi-VN" sz="3600" dirty="0">
              <a:solidFill>
                <a:srgbClr val="000000"/>
              </a:solidFill>
            </a:endParaRPr>
          </a:p>
        </p:txBody>
      </p:sp>
      <p:sp>
        <p:nvSpPr>
          <p:cNvPr id="44" name="Rectangle 43"/>
          <p:cNvSpPr/>
          <p:nvPr/>
        </p:nvSpPr>
        <p:spPr>
          <a:xfrm>
            <a:off x="9195926" y="4264061"/>
            <a:ext cx="7819433" cy="144048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D. </a:t>
            </a:r>
            <a:r>
              <a:rPr lang="en-US" sz="3600" dirty="0" err="1">
                <a:solidFill>
                  <a:srgbClr val="000000"/>
                </a:solidFill>
              </a:rPr>
              <a:t>Lõi</a:t>
            </a:r>
            <a:r>
              <a:rPr lang="en-US" sz="3600" dirty="0">
                <a:solidFill>
                  <a:srgbClr val="000000"/>
                </a:solidFill>
              </a:rPr>
              <a:t> </a:t>
            </a:r>
            <a:r>
              <a:rPr lang="en-US" sz="3600" dirty="0" err="1">
                <a:solidFill>
                  <a:srgbClr val="000000"/>
                </a:solidFill>
              </a:rPr>
              <a:t>bút</a:t>
            </a:r>
            <a:r>
              <a:rPr lang="en-US" sz="3600" dirty="0">
                <a:solidFill>
                  <a:srgbClr val="000000"/>
                </a:solidFill>
              </a:rPr>
              <a:t> </a:t>
            </a:r>
            <a:r>
              <a:rPr lang="en-US" sz="3600" dirty="0" err="1">
                <a:solidFill>
                  <a:srgbClr val="000000"/>
                </a:solidFill>
              </a:rPr>
              <a:t>chì</a:t>
            </a:r>
            <a:r>
              <a:rPr lang="en-US" sz="3600" dirty="0">
                <a:solidFill>
                  <a:srgbClr val="000000"/>
                </a:solidFill>
              </a:rPr>
              <a:t> </a:t>
            </a:r>
            <a:endParaRPr lang="vi-VN" sz="3600" dirty="0">
              <a:solidFill>
                <a:srgbClr val="000000"/>
              </a:solidFil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6" y="2962232"/>
            <a:ext cx="1208585" cy="1062089"/>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42973" y="4325406"/>
            <a:ext cx="1207115" cy="1060796"/>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08245" y="2947335"/>
            <a:ext cx="1207115" cy="965690"/>
          </a:xfrm>
          <a:prstGeom prst="rect">
            <a:avLst/>
          </a:prstGeom>
        </p:spPr>
      </p:pic>
      <p:sp>
        <p:nvSpPr>
          <p:cNvPr id="2" name="Rounded Rectangle 26">
            <a:hlinkClick r:id="" action="ppaction://noaction"/>
          </p:cNvPr>
          <p:cNvSpPr/>
          <p:nvPr/>
        </p:nvSpPr>
        <p:spPr>
          <a:xfrm>
            <a:off x="0" y="501266"/>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2</a:t>
            </a:r>
            <a:endParaRPr lang="vi-VN" sz="6600" b="1" dirty="0">
              <a:solidFill>
                <a:prstClr val="black"/>
              </a:solidFill>
              <a:latin typeface="+mj-lt"/>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6" y="4297568"/>
            <a:ext cx="1208585" cy="1062089"/>
          </a:xfrm>
          <a:prstGeom prst="rect">
            <a:avLst/>
          </a:prstGeom>
        </p:spPr>
      </p:pic>
      <p:pic>
        <p:nvPicPr>
          <p:cNvPr id="71" name="Picture 115" descr="ALRMCL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98098" y="6122369"/>
            <a:ext cx="2901728" cy="350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15</a:t>
            </a:r>
            <a:endParaRPr lang="en-US" altLang="en-US" sz="5605" b="1">
              <a:solidFill>
                <a:srgbClr val="DC2608"/>
              </a:solidFill>
              <a:latin typeface="+mj-lt"/>
            </a:endParaRPr>
          </a:p>
        </p:txBody>
      </p:sp>
      <p:sp>
        <p:nvSpPr>
          <p:cNvPr id="73"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14</a:t>
            </a:r>
            <a:endParaRPr lang="en-US" altLang="en-US" sz="5605" b="1">
              <a:solidFill>
                <a:srgbClr val="DC2608"/>
              </a:solidFill>
              <a:latin typeface="+mj-lt"/>
            </a:endParaRPr>
          </a:p>
        </p:txBody>
      </p:sp>
      <p:sp>
        <p:nvSpPr>
          <p:cNvPr id="74"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13</a:t>
            </a:r>
            <a:endParaRPr lang="en-US" altLang="en-US" sz="5605" b="1">
              <a:solidFill>
                <a:srgbClr val="DC2608"/>
              </a:solidFill>
              <a:latin typeface="+mj-lt"/>
            </a:endParaRPr>
          </a:p>
        </p:txBody>
      </p:sp>
      <p:sp>
        <p:nvSpPr>
          <p:cNvPr id="75"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12</a:t>
            </a:r>
            <a:endParaRPr lang="en-US" altLang="en-US" sz="5605" b="1">
              <a:solidFill>
                <a:srgbClr val="DC2608"/>
              </a:solidFill>
              <a:latin typeface="+mj-lt"/>
            </a:endParaRPr>
          </a:p>
        </p:txBody>
      </p:sp>
      <p:sp>
        <p:nvSpPr>
          <p:cNvPr id="76"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11</a:t>
            </a:r>
            <a:endParaRPr lang="en-US" altLang="en-US" sz="5605" b="1">
              <a:solidFill>
                <a:srgbClr val="DC2608"/>
              </a:solidFill>
              <a:latin typeface="+mj-lt"/>
            </a:endParaRPr>
          </a:p>
        </p:txBody>
      </p:sp>
      <p:sp>
        <p:nvSpPr>
          <p:cNvPr id="77"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10</a:t>
            </a:r>
            <a:endParaRPr lang="en-US" altLang="en-US" sz="5605" b="1">
              <a:solidFill>
                <a:srgbClr val="DC2608"/>
              </a:solidFill>
              <a:latin typeface="+mj-lt"/>
            </a:endParaRPr>
          </a:p>
        </p:txBody>
      </p:sp>
      <p:sp>
        <p:nvSpPr>
          <p:cNvPr id="78"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9</a:t>
            </a:r>
            <a:endParaRPr lang="en-US" altLang="en-US" sz="5605" b="1">
              <a:solidFill>
                <a:srgbClr val="DC2608"/>
              </a:solidFill>
              <a:latin typeface="+mj-lt"/>
            </a:endParaRPr>
          </a:p>
        </p:txBody>
      </p:sp>
      <p:sp>
        <p:nvSpPr>
          <p:cNvPr id="79"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8</a:t>
            </a:r>
            <a:endParaRPr lang="en-US" altLang="en-US" sz="5605" b="1">
              <a:solidFill>
                <a:srgbClr val="DC2608"/>
              </a:solidFill>
              <a:latin typeface="+mj-lt"/>
            </a:endParaRPr>
          </a:p>
        </p:txBody>
      </p:sp>
      <p:sp>
        <p:nvSpPr>
          <p:cNvPr id="80"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7</a:t>
            </a:r>
            <a:endParaRPr lang="en-US" altLang="en-US" sz="5605" b="1">
              <a:solidFill>
                <a:srgbClr val="DC2608"/>
              </a:solidFill>
              <a:latin typeface="+mj-lt"/>
            </a:endParaRPr>
          </a:p>
        </p:txBody>
      </p:sp>
      <p:sp>
        <p:nvSpPr>
          <p:cNvPr id="81"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6</a:t>
            </a:r>
            <a:endParaRPr lang="en-US" altLang="en-US" sz="5605" b="1">
              <a:solidFill>
                <a:srgbClr val="DC2608"/>
              </a:solidFill>
              <a:latin typeface="+mj-lt"/>
            </a:endParaRPr>
          </a:p>
        </p:txBody>
      </p:sp>
      <p:sp>
        <p:nvSpPr>
          <p:cNvPr id="82"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5</a:t>
            </a:r>
            <a:endParaRPr lang="en-US" altLang="en-US" sz="5605" b="1">
              <a:solidFill>
                <a:srgbClr val="DC2608"/>
              </a:solidFill>
              <a:latin typeface="+mj-lt"/>
            </a:endParaRPr>
          </a:p>
        </p:txBody>
      </p:sp>
      <p:sp>
        <p:nvSpPr>
          <p:cNvPr id="83"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4</a:t>
            </a:r>
            <a:endParaRPr lang="en-US" altLang="en-US" sz="5605" b="1">
              <a:solidFill>
                <a:srgbClr val="DC2608"/>
              </a:solidFill>
              <a:latin typeface="+mj-lt"/>
            </a:endParaRPr>
          </a:p>
        </p:txBody>
      </p:sp>
      <p:sp>
        <p:nvSpPr>
          <p:cNvPr id="84"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3</a:t>
            </a:r>
            <a:endParaRPr lang="en-US" altLang="en-US" sz="5605" b="1">
              <a:solidFill>
                <a:srgbClr val="DC2608"/>
              </a:solidFill>
              <a:latin typeface="+mj-lt"/>
            </a:endParaRPr>
          </a:p>
        </p:txBody>
      </p:sp>
      <p:sp>
        <p:nvSpPr>
          <p:cNvPr id="85"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2</a:t>
            </a:r>
            <a:endParaRPr lang="en-US" altLang="en-US" sz="5605" b="1">
              <a:solidFill>
                <a:srgbClr val="DC2608"/>
              </a:solidFill>
              <a:latin typeface="+mj-lt"/>
            </a:endParaRPr>
          </a:p>
        </p:txBody>
      </p:sp>
      <p:sp>
        <p:nvSpPr>
          <p:cNvPr id="86"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b="1">
                <a:solidFill>
                  <a:srgbClr val="DC2608"/>
                </a:solidFill>
                <a:latin typeface="+mj-lt"/>
              </a:rPr>
              <a:t>1</a:t>
            </a:r>
            <a:endParaRPr lang="en-US" altLang="en-US" sz="5605" b="1">
              <a:solidFill>
                <a:srgbClr val="DC2608"/>
              </a:solidFill>
              <a:latin typeface="+mj-lt"/>
            </a:endParaRPr>
          </a:p>
        </p:txBody>
      </p:sp>
      <p:sp>
        <p:nvSpPr>
          <p:cNvPr id="87" name="Oval 176"/>
          <p:cNvSpPr>
            <a:spLocks noChangeArrowheads="1"/>
          </p:cNvSpPr>
          <p:nvPr/>
        </p:nvSpPr>
        <p:spPr bwMode="auto">
          <a:xfrm>
            <a:off x="14415558" y="7452350"/>
            <a:ext cx="1066800" cy="10668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1219200" eaLnBrk="0" hangingPunct="0">
              <a:defRPr/>
            </a:pPr>
            <a:r>
              <a:rPr lang="en-US" sz="5605" b="1" dirty="0">
                <a:solidFill>
                  <a:srgbClr val="DC2608"/>
                </a:solidFill>
                <a:latin typeface="+mj-lt"/>
              </a:rPr>
              <a:t>0</a:t>
            </a:r>
            <a:endParaRPr lang="en-US" sz="5605" b="1" dirty="0">
              <a:solidFill>
                <a:srgbClr val="DC2608"/>
              </a:solidFill>
              <a:latin typeface="+mj-lt"/>
            </a:endParaRPr>
          </a:p>
        </p:txBody>
      </p:sp>
      <p:sp>
        <p:nvSpPr>
          <p:cNvPr id="6" name="Cloud 5">
            <a:hlinkClick r:id="" action="ppaction://noaction"/>
          </p:cNvPr>
          <p:cNvSpPr/>
          <p:nvPr/>
        </p:nvSpPr>
        <p:spPr>
          <a:xfrm>
            <a:off x="9337208" y="6773783"/>
            <a:ext cx="3538817" cy="1657350"/>
          </a:xfrm>
          <a:prstGeom prst="cloud">
            <a:avLst/>
          </a:prstGeom>
          <a:solidFill>
            <a:srgbClr val="A9E0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b="1" dirty="0">
                <a:solidFill>
                  <a:srgbClr val="002060"/>
                </a:solidFill>
                <a:latin typeface="+mj-lt"/>
              </a:rPr>
              <a:t>QUAY VỀ</a:t>
            </a:r>
            <a:endParaRPr lang="vi-VN" sz="3600" b="1"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3"/>
                                        </p:tgtEl>
                                        <p:attrNameLst>
                                          <p:attrName>style.visibility</p:attrName>
                                        </p:attrNameLst>
                                      </p:cBhvr>
                                      <p:to>
                                        <p:strVal val="visible"/>
                                      </p:to>
                                    </p:set>
                                    <p:anim calcmode="lin" valueType="num">
                                      <p:cBhvr>
                                        <p:cTn id="83" dur="400" fill="hold"/>
                                        <p:tgtEl>
                                          <p:spTgt spid="3"/>
                                        </p:tgtEl>
                                        <p:attrNameLst>
                                          <p:attrName>ppt_w</p:attrName>
                                        </p:attrNameLst>
                                      </p:cBhvr>
                                      <p:tavLst>
                                        <p:tav tm="0">
                                          <p:val>
                                            <p:strVal val="4*#ppt_w"/>
                                          </p:val>
                                        </p:tav>
                                        <p:tav tm="100000">
                                          <p:val>
                                            <p:strVal val="#ppt_w"/>
                                          </p:val>
                                        </p:tav>
                                      </p:tavLst>
                                    </p:anim>
                                    <p:anim calcmode="lin" valueType="num">
                                      <p:cBhvr>
                                        <p:cTn id="84" dur="40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500" fill="hold"/>
                                        <p:tgtEl>
                                          <p:spTgt spid="2"/>
                                        </p:tgtEl>
                                        <p:attrNameLst>
                                          <p:attrName>fillcolor</p:attrName>
                                        </p:attrNameLst>
                                      </p:cBhvr>
                                      <p:to>
                                        <a:srgbClr val="000000"/>
                                      </p:to>
                                    </p:animClr>
                                    <p:set>
                                      <p:cBhvr>
                                        <p:cTn id="109" dur="500" fill="hold"/>
                                        <p:tgtEl>
                                          <p:spTgt spid="2"/>
                                        </p:tgtEl>
                                        <p:attrNameLst>
                                          <p:attrName>fill.type</p:attrName>
                                        </p:attrNameLst>
                                      </p:cBhvr>
                                      <p:to>
                                        <p:strVal val="solid"/>
                                      </p:to>
                                    </p:set>
                                    <p:set>
                                      <p:cBhvr>
                                        <p:cTn id="110"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71"/>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afterEffect">
                                  <p:stCondLst>
                                    <p:cond delay="1000"/>
                                  </p:stCondLst>
                                  <p:childTnLst>
                                    <p:set>
                                      <p:cBhvr>
                                        <p:cTn id="11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4" name="beep.wav"/>
                                        </p:tgtEl>
                                      </p:cMediaNode>
                                    </p:audio>
                                  </p:subTnLst>
                                </p:cTn>
                              </p:par>
                            </p:childTnLst>
                          </p:cTn>
                        </p:par>
                        <p:par>
                          <p:cTn id="116" fill="hold">
                            <p:stCondLst>
                              <p:cond delay="1000"/>
                            </p:stCondLst>
                            <p:childTnLst>
                              <p:par>
                                <p:cTn id="117" presetID="1" presetClass="entr" presetSubtype="0" fill="hold" nodeType="afterEffect">
                                  <p:stCondLst>
                                    <p:cond delay="1000"/>
                                  </p:stCondLst>
                                  <p:childTnLst>
                                    <p:set>
                                      <p:cBhvr>
                                        <p:cTn id="11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beep.wav"/>
                                        </p:tgtEl>
                                      </p:cMediaNode>
                                    </p:audio>
                                  </p:subTnLst>
                                </p:cTn>
                              </p:par>
                            </p:childTnLst>
                          </p:cTn>
                        </p:par>
                        <p:par>
                          <p:cTn id="119" fill="hold">
                            <p:stCondLst>
                              <p:cond delay="2000"/>
                            </p:stCondLst>
                            <p:childTnLst>
                              <p:par>
                                <p:cTn id="120" presetID="1" presetClass="entr" presetSubtype="0" fill="hold" nodeType="afterEffect">
                                  <p:stCondLst>
                                    <p:cond delay="1000"/>
                                  </p:stCondLst>
                                  <p:childTnLst>
                                    <p:set>
                                      <p:cBhvr>
                                        <p:cTn id="121"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4" name="beep.wav"/>
                                        </p:tgtEl>
                                      </p:cMediaNode>
                                    </p:audio>
                                  </p:subTnLst>
                                </p:cTn>
                              </p:par>
                            </p:childTnLst>
                          </p:cTn>
                        </p:par>
                        <p:par>
                          <p:cTn id="122" fill="hold">
                            <p:stCondLst>
                              <p:cond delay="3000"/>
                            </p:stCondLst>
                            <p:childTnLst>
                              <p:par>
                                <p:cTn id="123" presetID="1" presetClass="entr" presetSubtype="0" fill="hold" nodeType="afterEffect">
                                  <p:stCondLst>
                                    <p:cond delay="1000"/>
                                  </p:stCondLst>
                                  <p:childTnLst>
                                    <p:set>
                                      <p:cBhvr>
                                        <p:cTn id="124"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4" name="beep.wav"/>
                                        </p:tgtEl>
                                      </p:cMediaNode>
                                    </p:audio>
                                  </p:subTnLst>
                                </p:cTn>
                              </p:par>
                            </p:childTnLst>
                          </p:cTn>
                        </p:par>
                        <p:par>
                          <p:cTn id="125" fill="hold">
                            <p:stCondLst>
                              <p:cond delay="4000"/>
                            </p:stCondLst>
                            <p:childTnLst>
                              <p:par>
                                <p:cTn id="126" presetID="1" presetClass="entr" presetSubtype="0" fill="hold" nodeType="afterEffect">
                                  <p:stCondLst>
                                    <p:cond delay="1000"/>
                                  </p:stCondLst>
                                  <p:childTnLst>
                                    <p:set>
                                      <p:cBhvr>
                                        <p:cTn id="127"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4" name="beep.wav"/>
                                        </p:tgtEl>
                                      </p:cMediaNode>
                                    </p:audio>
                                  </p:subTnLst>
                                </p:cTn>
                              </p:par>
                            </p:childTnLst>
                          </p:cTn>
                        </p:par>
                        <p:par>
                          <p:cTn id="128" fill="hold">
                            <p:stCondLst>
                              <p:cond delay="5000"/>
                            </p:stCondLst>
                            <p:childTnLst>
                              <p:par>
                                <p:cTn id="129" presetID="1" presetClass="entr" presetSubtype="0" fill="hold" nodeType="afterEffect">
                                  <p:stCondLst>
                                    <p:cond delay="1000"/>
                                  </p:stCondLst>
                                  <p:childTnLst>
                                    <p:set>
                                      <p:cBhvr>
                                        <p:cTn id="13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4" name="beep.wav"/>
                                        </p:tgtEl>
                                      </p:cMediaNode>
                                    </p:audio>
                                  </p:subTnLst>
                                </p:cTn>
                              </p:par>
                            </p:childTnLst>
                          </p:cTn>
                        </p:par>
                        <p:par>
                          <p:cTn id="131" fill="hold">
                            <p:stCondLst>
                              <p:cond delay="6000"/>
                            </p:stCondLst>
                            <p:childTnLst>
                              <p:par>
                                <p:cTn id="132" presetID="1" presetClass="entr" presetSubtype="0" fill="hold" nodeType="afterEffect">
                                  <p:stCondLst>
                                    <p:cond delay="1000"/>
                                  </p:stCondLst>
                                  <p:childTnLst>
                                    <p:set>
                                      <p:cBhvr>
                                        <p:cTn id="13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4" name="beep.wav"/>
                                        </p:tgtEl>
                                      </p:cMediaNode>
                                    </p:audio>
                                  </p:subTnLst>
                                </p:cTn>
                              </p:par>
                            </p:childTnLst>
                          </p:cTn>
                        </p:par>
                        <p:par>
                          <p:cTn id="134" fill="hold">
                            <p:stCondLst>
                              <p:cond delay="7000"/>
                            </p:stCondLst>
                            <p:childTnLst>
                              <p:par>
                                <p:cTn id="135" presetID="1" presetClass="entr" presetSubtype="0" fill="hold" nodeType="afterEffect">
                                  <p:stCondLst>
                                    <p:cond delay="1000"/>
                                  </p:stCondLst>
                                  <p:childTnLst>
                                    <p:set>
                                      <p:cBhvr>
                                        <p:cTn id="13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4" name="beep.wav"/>
                                        </p:tgtEl>
                                      </p:cMediaNode>
                                    </p:audio>
                                  </p:subTnLst>
                                </p:cTn>
                              </p:par>
                            </p:childTnLst>
                          </p:cTn>
                        </p:par>
                        <p:par>
                          <p:cTn id="137" fill="hold">
                            <p:stCondLst>
                              <p:cond delay="8000"/>
                            </p:stCondLst>
                            <p:childTnLst>
                              <p:par>
                                <p:cTn id="138" presetID="1" presetClass="entr" presetSubtype="0" fill="hold" nodeType="afterEffect">
                                  <p:stCondLst>
                                    <p:cond delay="1000"/>
                                  </p:stCondLst>
                                  <p:childTnLst>
                                    <p:set>
                                      <p:cBhvr>
                                        <p:cTn id="139"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4" name="beep.wav"/>
                                        </p:tgtEl>
                                      </p:cMediaNode>
                                    </p:audio>
                                  </p:subTnLst>
                                </p:cTn>
                              </p:par>
                            </p:childTnLst>
                          </p:cTn>
                        </p:par>
                        <p:par>
                          <p:cTn id="140" fill="hold">
                            <p:stCondLst>
                              <p:cond delay="9000"/>
                            </p:stCondLst>
                            <p:childTnLst>
                              <p:par>
                                <p:cTn id="141" presetID="1" presetClass="entr" presetSubtype="0" fill="hold" nodeType="afterEffect">
                                  <p:stCondLst>
                                    <p:cond delay="1000"/>
                                  </p:stCondLst>
                                  <p:childTnLst>
                                    <p:set>
                                      <p:cBhvr>
                                        <p:cTn id="14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4" name="beep.wav"/>
                                        </p:tgtEl>
                                      </p:cMediaNode>
                                    </p:audio>
                                  </p:subTnLst>
                                </p:cTn>
                              </p:par>
                            </p:childTnLst>
                          </p:cTn>
                        </p:par>
                        <p:par>
                          <p:cTn id="143" fill="hold">
                            <p:stCondLst>
                              <p:cond delay="10000"/>
                            </p:stCondLst>
                            <p:childTnLst>
                              <p:par>
                                <p:cTn id="144" presetID="1" presetClass="entr" presetSubtype="0" fill="hold" nodeType="afterEffect">
                                  <p:stCondLst>
                                    <p:cond delay="1000"/>
                                  </p:stCondLst>
                                  <p:childTnLst>
                                    <p:set>
                                      <p:cBhvr>
                                        <p:cTn id="145"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4" name="beep.wav"/>
                                        </p:tgtEl>
                                      </p:cMediaNode>
                                    </p:audio>
                                  </p:subTnLst>
                                </p:cTn>
                              </p:par>
                            </p:childTnLst>
                          </p:cTn>
                        </p:par>
                        <p:par>
                          <p:cTn id="146" fill="hold">
                            <p:stCondLst>
                              <p:cond delay="11000"/>
                            </p:stCondLst>
                            <p:childTnLst>
                              <p:par>
                                <p:cTn id="147" presetID="1" presetClass="entr" presetSubtype="0" fill="hold" nodeType="afterEffect">
                                  <p:stCondLst>
                                    <p:cond delay="1000"/>
                                  </p:stCondLst>
                                  <p:childTnLst>
                                    <p:set>
                                      <p:cBhvr>
                                        <p:cTn id="14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4" name="beep.wav"/>
                                        </p:tgtEl>
                                      </p:cMediaNode>
                                    </p:audio>
                                  </p:subTnLst>
                                </p:cTn>
                              </p:par>
                            </p:childTnLst>
                          </p:cTn>
                        </p:par>
                        <p:par>
                          <p:cTn id="149" fill="hold">
                            <p:stCondLst>
                              <p:cond delay="12000"/>
                            </p:stCondLst>
                            <p:childTnLst>
                              <p:par>
                                <p:cTn id="150" presetID="1" presetClass="entr" presetSubtype="0" fill="hold" nodeType="afterEffect">
                                  <p:stCondLst>
                                    <p:cond delay="1000"/>
                                  </p:stCondLst>
                                  <p:childTnLst>
                                    <p:set>
                                      <p:cBhvr>
                                        <p:cTn id="1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14" name="beep.wav"/>
                                        </p:tgtEl>
                                      </p:cMediaNode>
                                    </p:audio>
                                  </p:subTnLst>
                                </p:cTn>
                              </p:par>
                            </p:childTnLst>
                          </p:cTn>
                        </p:par>
                        <p:par>
                          <p:cTn id="152" fill="hold">
                            <p:stCondLst>
                              <p:cond delay="13000"/>
                            </p:stCondLst>
                            <p:childTnLst>
                              <p:par>
                                <p:cTn id="153" presetID="1" presetClass="entr" presetSubtype="0" fill="hold" nodeType="afterEffect">
                                  <p:stCondLst>
                                    <p:cond delay="1000"/>
                                  </p:stCondLst>
                                  <p:childTnLst>
                                    <p:set>
                                      <p:cBhvr>
                                        <p:cTn id="15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14" name="beep.wav"/>
                                        </p:tgtEl>
                                      </p:cMediaNode>
                                    </p:audio>
                                  </p:subTnLst>
                                </p:cTn>
                              </p:par>
                            </p:childTnLst>
                          </p:cTn>
                        </p:par>
                        <p:par>
                          <p:cTn id="155" fill="hold">
                            <p:stCondLst>
                              <p:cond delay="14000"/>
                            </p:stCondLst>
                            <p:childTnLst>
                              <p:par>
                                <p:cTn id="156" presetID="1" presetClass="entr" presetSubtype="0" fill="hold" nodeType="afterEffect">
                                  <p:stCondLst>
                                    <p:cond delay="1000"/>
                                  </p:stCondLst>
                                  <p:childTnLst>
                                    <p:set>
                                      <p:cBhvr>
                                        <p:cTn id="157"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14" name="beep.wav"/>
                                        </p:tgtEl>
                                      </p:cMediaNode>
                                    </p:audio>
                                  </p:subTnLst>
                                </p:cTn>
                              </p:par>
                            </p:childTnLst>
                          </p:cTn>
                        </p:par>
                        <p:par>
                          <p:cTn id="158" fill="hold">
                            <p:stCondLst>
                              <p:cond delay="15000"/>
                            </p:stCondLst>
                            <p:childTnLst>
                              <p:par>
                                <p:cTn id="159" presetID="1" presetClass="entr" presetSubtype="0" fill="hold" nodeType="afterEffect">
                                  <p:stCondLst>
                                    <p:cond delay="1000"/>
                                  </p:stCondLst>
                                  <p:childTnLst>
                                    <p:set>
                                      <p:cBhvr>
                                        <p:cTn id="160"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71"/>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at looking at a fish bowl&#10;&#10;Description automatically generated"/>
          <p:cNvPicPr>
            <a:picLocks noChangeAspect="1"/>
          </p:cNvPicPr>
          <p:nvPr/>
        </p:nvPicPr>
        <p:blipFill>
          <a:blip r:embed="rId1"/>
          <a:stretch>
            <a:fillRect/>
          </a:stretch>
        </p:blipFill>
        <p:spPr>
          <a:xfrm>
            <a:off x="5" y="14"/>
            <a:ext cx="18287999" cy="10287000"/>
          </a:xfrm>
          <a:prstGeom prst="rect">
            <a:avLst/>
          </a:prstGeom>
        </p:spPr>
      </p:pic>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701"/>
            <a:ext cx="1629750" cy="1774391"/>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12" y="6773783"/>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3" y="7695590"/>
            <a:ext cx="780587" cy="849863"/>
          </a:xfrm>
          <a:prstGeom prst="rect">
            <a:avLst/>
          </a:prstGeom>
        </p:spPr>
      </p:pic>
      <p:sp>
        <p:nvSpPr>
          <p:cNvPr id="4" name="Snip Diagonal Corner Rectangle 3"/>
          <p:cNvSpPr/>
          <p:nvPr/>
        </p:nvSpPr>
        <p:spPr>
          <a:xfrm>
            <a:off x="1248954" y="299808"/>
            <a:ext cx="16536126" cy="2406896"/>
          </a:xfrm>
          <a:prstGeom prst="snip2DiagRect">
            <a:avLst/>
          </a:prstGeom>
          <a:solidFill>
            <a:srgbClr val="A9E0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5400" b="1" dirty="0">
                <a:solidFill>
                  <a:srgbClr val="000000"/>
                </a:solidFill>
              </a:rPr>
              <a:t>Chất nào sau đây thường được dùng làm vỏ bọc dây điện để bảo vệ người sử dụng?</a:t>
            </a:r>
            <a:endParaRPr lang="en-US" sz="5400" b="1" dirty="0">
              <a:solidFill>
                <a:srgbClr val="000000"/>
              </a:solidFill>
            </a:endParaRPr>
          </a:p>
        </p:txBody>
      </p:sp>
      <p:sp>
        <p:nvSpPr>
          <p:cNvPr id="26" name="Rectangle 25"/>
          <p:cNvSpPr/>
          <p:nvPr/>
        </p:nvSpPr>
        <p:spPr>
          <a:xfrm>
            <a:off x="1665335" y="2924021"/>
            <a:ext cx="7360199"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A. </a:t>
            </a:r>
            <a:r>
              <a:rPr lang="en-US" sz="3600" dirty="0" err="1">
                <a:solidFill>
                  <a:srgbClr val="000000"/>
                </a:solidFill>
              </a:rPr>
              <a:t>Đồng</a:t>
            </a:r>
            <a:endParaRPr lang="vi-VN" sz="3600" dirty="0">
              <a:solidFill>
                <a:srgbClr val="000000"/>
              </a:solidFill>
            </a:endParaRPr>
          </a:p>
        </p:txBody>
      </p:sp>
      <p:sp>
        <p:nvSpPr>
          <p:cNvPr id="40" name="Cloud 39"/>
          <p:cNvSpPr/>
          <p:nvPr/>
        </p:nvSpPr>
        <p:spPr>
          <a:xfrm>
            <a:off x="-1025019" y="7353296"/>
            <a:ext cx="850673"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1" name="Cloud 40"/>
          <p:cNvSpPr/>
          <p:nvPr/>
        </p:nvSpPr>
        <p:spPr>
          <a:xfrm>
            <a:off x="20448902" y="7053752"/>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2" name="Rectangle 41"/>
          <p:cNvSpPr/>
          <p:nvPr/>
        </p:nvSpPr>
        <p:spPr>
          <a:xfrm>
            <a:off x="9195927" y="2930303"/>
            <a:ext cx="7360199"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B. </a:t>
            </a:r>
            <a:r>
              <a:rPr lang="en-US" sz="3600" dirty="0" err="1">
                <a:solidFill>
                  <a:srgbClr val="000000"/>
                </a:solidFill>
              </a:rPr>
              <a:t>Nhôm</a:t>
            </a:r>
            <a:endParaRPr lang="vi-VN" sz="3600" dirty="0">
              <a:solidFill>
                <a:srgbClr val="000000"/>
              </a:solidFill>
            </a:endParaRPr>
          </a:p>
        </p:txBody>
      </p:sp>
      <p:sp>
        <p:nvSpPr>
          <p:cNvPr id="43" name="Rectangle 42"/>
          <p:cNvSpPr/>
          <p:nvPr/>
        </p:nvSpPr>
        <p:spPr>
          <a:xfrm>
            <a:off x="1665335" y="4257779"/>
            <a:ext cx="7360199"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C. </a:t>
            </a:r>
            <a:r>
              <a:rPr lang="en-US" sz="3600" dirty="0" err="1">
                <a:solidFill>
                  <a:srgbClr val="000000"/>
                </a:solidFill>
              </a:rPr>
              <a:t>Nhựa</a:t>
            </a:r>
            <a:endParaRPr lang="vi-VN" sz="3600" dirty="0">
              <a:solidFill>
                <a:srgbClr val="000000"/>
              </a:solidFill>
            </a:endParaRPr>
          </a:p>
        </p:txBody>
      </p:sp>
      <p:sp>
        <p:nvSpPr>
          <p:cNvPr id="44" name="Rectangle 43"/>
          <p:cNvSpPr/>
          <p:nvPr/>
        </p:nvSpPr>
        <p:spPr>
          <a:xfrm>
            <a:off x="9195927" y="4264061"/>
            <a:ext cx="7360199" cy="115622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D. </a:t>
            </a:r>
            <a:r>
              <a:rPr lang="en-US" sz="3600" dirty="0" err="1">
                <a:solidFill>
                  <a:srgbClr val="000000"/>
                </a:solidFill>
              </a:rPr>
              <a:t>Sắt</a:t>
            </a:r>
            <a:endParaRPr lang="vi-VN" sz="3600" dirty="0">
              <a:solidFill>
                <a:srgbClr val="000000"/>
              </a:solidFil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6" y="2962232"/>
            <a:ext cx="1208585" cy="106208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8725" y="4353173"/>
            <a:ext cx="1206804" cy="96544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11" y="4325220"/>
            <a:ext cx="1207115" cy="1060796"/>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57232" y="3039746"/>
            <a:ext cx="1098888" cy="965690"/>
          </a:xfrm>
          <a:prstGeom prst="rect">
            <a:avLst/>
          </a:prstGeom>
        </p:spPr>
      </p:pic>
      <p:sp>
        <p:nvSpPr>
          <p:cNvPr id="2" name="Rounded Rectangle 34">
            <a:hlinkClick r:id="" action="ppaction://noaction"/>
          </p:cNvPr>
          <p:cNvSpPr/>
          <p:nvPr/>
        </p:nvSpPr>
        <p:spPr>
          <a:xfrm>
            <a:off x="0" y="741636"/>
            <a:ext cx="1382484" cy="13824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3</a:t>
            </a:r>
            <a:endParaRPr lang="vi-VN" sz="6600" b="1" dirty="0">
              <a:solidFill>
                <a:prstClr val="black"/>
              </a:solidFill>
              <a:latin typeface="+mj-lt"/>
              <a:ea typeface="Tahoma" panose="020B0604030504040204" pitchFamily="34" charset="0"/>
              <a:cs typeface="Tahoma" panose="020B0604030504040204" pitchFamily="34" charset="0"/>
            </a:endParaRPr>
          </a:p>
        </p:txBody>
      </p:sp>
      <p:pic>
        <p:nvPicPr>
          <p:cNvPr id="3" name="Picture 115" descr="ALRMCL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21515" y="5386020"/>
            <a:ext cx="2731619" cy="330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15</a:t>
            </a:r>
            <a:endParaRPr lang="en-US" altLang="en-US" sz="5605">
              <a:solidFill>
                <a:srgbClr val="DC2608"/>
              </a:solidFill>
              <a:latin typeface="+mj-lt"/>
            </a:endParaRPr>
          </a:p>
        </p:txBody>
      </p:sp>
      <p:sp>
        <p:nvSpPr>
          <p:cNvPr id="6"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14</a:t>
            </a:r>
            <a:endParaRPr lang="en-US" altLang="en-US" sz="5605">
              <a:solidFill>
                <a:srgbClr val="DC2608"/>
              </a:solidFill>
              <a:latin typeface="+mj-lt"/>
            </a:endParaRPr>
          </a:p>
        </p:txBody>
      </p:sp>
      <p:sp>
        <p:nvSpPr>
          <p:cNvPr id="8"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13</a:t>
            </a:r>
            <a:endParaRPr lang="en-US" altLang="en-US" sz="5605">
              <a:solidFill>
                <a:srgbClr val="DC2608"/>
              </a:solidFill>
              <a:latin typeface="+mj-lt"/>
            </a:endParaRPr>
          </a:p>
        </p:txBody>
      </p:sp>
      <p:sp>
        <p:nvSpPr>
          <p:cNvPr id="10"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12</a:t>
            </a:r>
            <a:endParaRPr lang="en-US" altLang="en-US" sz="5605">
              <a:solidFill>
                <a:srgbClr val="DC2608"/>
              </a:solidFill>
              <a:latin typeface="+mj-lt"/>
            </a:endParaRPr>
          </a:p>
        </p:txBody>
      </p:sp>
      <p:sp>
        <p:nvSpPr>
          <p:cNvPr id="12"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11</a:t>
            </a:r>
            <a:endParaRPr lang="en-US" altLang="en-US" sz="5605">
              <a:solidFill>
                <a:srgbClr val="DC2608"/>
              </a:solidFill>
              <a:latin typeface="+mj-lt"/>
            </a:endParaRPr>
          </a:p>
        </p:txBody>
      </p:sp>
      <p:sp>
        <p:nvSpPr>
          <p:cNvPr id="13"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10</a:t>
            </a:r>
            <a:endParaRPr lang="en-US" altLang="en-US" sz="5605">
              <a:solidFill>
                <a:srgbClr val="DC2608"/>
              </a:solidFill>
              <a:latin typeface="+mj-lt"/>
            </a:endParaRPr>
          </a:p>
        </p:txBody>
      </p:sp>
      <p:sp>
        <p:nvSpPr>
          <p:cNvPr id="14"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9</a:t>
            </a:r>
            <a:endParaRPr lang="en-US" altLang="en-US" sz="5605">
              <a:solidFill>
                <a:srgbClr val="DC2608"/>
              </a:solidFill>
              <a:latin typeface="+mj-lt"/>
            </a:endParaRPr>
          </a:p>
        </p:txBody>
      </p:sp>
      <p:sp>
        <p:nvSpPr>
          <p:cNvPr id="15"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8</a:t>
            </a:r>
            <a:endParaRPr lang="en-US" altLang="en-US" sz="5605">
              <a:solidFill>
                <a:srgbClr val="DC2608"/>
              </a:solidFill>
              <a:latin typeface="+mj-lt"/>
            </a:endParaRPr>
          </a:p>
        </p:txBody>
      </p:sp>
      <p:sp>
        <p:nvSpPr>
          <p:cNvPr id="16"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7</a:t>
            </a:r>
            <a:endParaRPr lang="en-US" altLang="en-US" sz="5605">
              <a:solidFill>
                <a:srgbClr val="DC2608"/>
              </a:solidFill>
              <a:latin typeface="+mj-lt"/>
            </a:endParaRPr>
          </a:p>
        </p:txBody>
      </p:sp>
      <p:sp>
        <p:nvSpPr>
          <p:cNvPr id="17"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6</a:t>
            </a:r>
            <a:endParaRPr lang="en-US" altLang="en-US" sz="5605">
              <a:solidFill>
                <a:srgbClr val="DC2608"/>
              </a:solidFill>
              <a:latin typeface="+mj-lt"/>
            </a:endParaRPr>
          </a:p>
        </p:txBody>
      </p:sp>
      <p:sp>
        <p:nvSpPr>
          <p:cNvPr id="19"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5</a:t>
            </a:r>
            <a:endParaRPr lang="en-US" altLang="en-US" sz="5605">
              <a:solidFill>
                <a:srgbClr val="DC2608"/>
              </a:solidFill>
              <a:latin typeface="+mj-lt"/>
            </a:endParaRPr>
          </a:p>
        </p:txBody>
      </p:sp>
      <p:sp>
        <p:nvSpPr>
          <p:cNvPr id="20"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4</a:t>
            </a:r>
            <a:endParaRPr lang="en-US" altLang="en-US" sz="5605">
              <a:solidFill>
                <a:srgbClr val="DC2608"/>
              </a:solidFill>
              <a:latin typeface="+mj-lt"/>
            </a:endParaRPr>
          </a:p>
        </p:txBody>
      </p:sp>
      <p:sp>
        <p:nvSpPr>
          <p:cNvPr id="21"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3</a:t>
            </a:r>
            <a:endParaRPr lang="en-US" altLang="en-US" sz="5605">
              <a:solidFill>
                <a:srgbClr val="DC2608"/>
              </a:solidFill>
              <a:latin typeface="+mj-lt"/>
            </a:endParaRPr>
          </a:p>
        </p:txBody>
      </p:sp>
      <p:sp>
        <p:nvSpPr>
          <p:cNvPr id="22"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2</a:t>
            </a:r>
            <a:endParaRPr lang="en-US" altLang="en-US" sz="5605">
              <a:solidFill>
                <a:srgbClr val="DC2608"/>
              </a:solidFill>
              <a:latin typeface="+mj-lt"/>
            </a:endParaRPr>
          </a:p>
        </p:txBody>
      </p:sp>
      <p:sp>
        <p:nvSpPr>
          <p:cNvPr id="23"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a:t>
            </a:r>
            <a:endParaRPr lang="en-US" altLang="en-US" sz="5605">
              <a:solidFill>
                <a:srgbClr val="DC2608"/>
              </a:solidFill>
              <a:latin typeface="+mj-lt"/>
            </a:endParaRPr>
          </a:p>
        </p:txBody>
      </p:sp>
      <p:sp>
        <p:nvSpPr>
          <p:cNvPr id="24" name="Oval 176"/>
          <p:cNvSpPr>
            <a:spLocks noChangeArrowheads="1"/>
          </p:cNvSpPr>
          <p:nvPr/>
        </p:nvSpPr>
        <p:spPr bwMode="auto">
          <a:xfrm>
            <a:off x="14764632" y="6496797"/>
            <a:ext cx="1445390" cy="1264835"/>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1219200" eaLnBrk="0" hangingPunct="0">
              <a:defRPr/>
            </a:pPr>
            <a:r>
              <a:rPr lang="en-US" sz="5605" dirty="0">
                <a:solidFill>
                  <a:srgbClr val="DC2608"/>
                </a:solidFill>
                <a:latin typeface="+mj-lt"/>
              </a:rPr>
              <a:t>0</a:t>
            </a:r>
            <a:endParaRPr lang="en-US" sz="5605" dirty="0">
              <a:solidFill>
                <a:srgbClr val="DC2608"/>
              </a:solidFill>
              <a:latin typeface="+mj-lt"/>
            </a:endParaRPr>
          </a:p>
        </p:txBody>
      </p:sp>
      <p:sp>
        <p:nvSpPr>
          <p:cNvPr id="27" name="Cloud 26">
            <a:hlinkClick r:id="" action="ppaction://noaction"/>
          </p:cNvPr>
          <p:cNvSpPr/>
          <p:nvPr/>
        </p:nvSpPr>
        <p:spPr>
          <a:xfrm>
            <a:off x="9337208" y="6773783"/>
            <a:ext cx="3538817" cy="1657350"/>
          </a:xfrm>
          <a:prstGeom prst="cloud">
            <a:avLst/>
          </a:prstGeom>
          <a:solidFill>
            <a:srgbClr val="A9E0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a:solidFill>
                  <a:srgbClr val="002060"/>
                </a:solidFill>
                <a:latin typeface="+mj-lt"/>
              </a:rPr>
              <a:t>QUAY VỀ</a:t>
            </a:r>
            <a:endParaRPr lang="vi-VN" sz="36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2"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3"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500" fill="hold"/>
                                        <p:tgtEl>
                                          <p:spTgt spid="2"/>
                                        </p:tgtEl>
                                        <p:attrNameLst>
                                          <p:attrName>fillcolor</p:attrName>
                                        </p:attrNameLst>
                                      </p:cBhvr>
                                      <p:to>
                                        <a:srgbClr val="000000"/>
                                      </p:to>
                                    </p:animClr>
                                    <p:set>
                                      <p:cBhvr>
                                        <p:cTn id="109" dur="500" fill="hold"/>
                                        <p:tgtEl>
                                          <p:spTgt spid="2"/>
                                        </p:tgtEl>
                                        <p:attrNameLst>
                                          <p:attrName>fill.type</p:attrName>
                                        </p:attrNameLst>
                                      </p:cBhvr>
                                      <p:to>
                                        <p:strVal val="solid"/>
                                      </p:to>
                                    </p:set>
                                    <p:set>
                                      <p:cBhvr>
                                        <p:cTn id="110"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3"/>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afterEffect">
                                  <p:stCondLst>
                                    <p:cond delay="1000"/>
                                  </p:stCondLst>
                                  <p:childTnLst>
                                    <p:set>
                                      <p:cBhvr>
                                        <p:cTn id="11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4" name="beep.wav"/>
                                        </p:tgtEl>
                                      </p:cMediaNode>
                                    </p:audio>
                                  </p:subTnLst>
                                </p:cTn>
                              </p:par>
                            </p:childTnLst>
                          </p:cTn>
                        </p:par>
                        <p:par>
                          <p:cTn id="116" fill="hold">
                            <p:stCondLst>
                              <p:cond delay="1000"/>
                            </p:stCondLst>
                            <p:childTnLst>
                              <p:par>
                                <p:cTn id="117" presetID="1" presetClass="entr" presetSubtype="0" fill="hold" nodeType="afterEffect">
                                  <p:stCondLst>
                                    <p:cond delay="10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beep.wav"/>
                                        </p:tgtEl>
                                      </p:cMediaNode>
                                    </p:audio>
                                  </p:subTnLst>
                                </p:cTn>
                              </p:par>
                            </p:childTnLst>
                          </p:cTn>
                        </p:par>
                        <p:par>
                          <p:cTn id="119" fill="hold">
                            <p:stCondLst>
                              <p:cond delay="2000"/>
                            </p:stCondLst>
                            <p:childTnLst>
                              <p:par>
                                <p:cTn id="120" presetID="1" presetClass="entr" presetSubtype="0" fill="hold" nodeType="afterEffect">
                                  <p:stCondLst>
                                    <p:cond delay="1000"/>
                                  </p:stCondLst>
                                  <p:childTnLst>
                                    <p:set>
                                      <p:cBhvr>
                                        <p:cTn id="1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4" name="beep.wav"/>
                                        </p:tgtEl>
                                      </p:cMediaNode>
                                    </p:audio>
                                  </p:subTnLst>
                                </p:cTn>
                              </p:par>
                            </p:childTnLst>
                          </p:cTn>
                        </p:par>
                        <p:par>
                          <p:cTn id="122" fill="hold">
                            <p:stCondLst>
                              <p:cond delay="3000"/>
                            </p:stCondLst>
                            <p:childTnLst>
                              <p:par>
                                <p:cTn id="123" presetID="1" presetClass="entr" presetSubtype="0" fill="hold" nodeType="afterEffect">
                                  <p:stCondLst>
                                    <p:cond delay="1000"/>
                                  </p:stCondLst>
                                  <p:childTnLst>
                                    <p:set>
                                      <p:cBhvr>
                                        <p:cTn id="1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4" name="beep.wav"/>
                                        </p:tgtEl>
                                      </p:cMediaNode>
                                    </p:audio>
                                  </p:subTnLst>
                                </p:cTn>
                              </p:par>
                            </p:childTnLst>
                          </p:cTn>
                        </p:par>
                        <p:par>
                          <p:cTn id="125" fill="hold">
                            <p:stCondLst>
                              <p:cond delay="4000"/>
                            </p:stCondLst>
                            <p:childTnLst>
                              <p:par>
                                <p:cTn id="126" presetID="1" presetClass="entr" presetSubtype="0" fill="hold" nodeType="afterEffect">
                                  <p:stCondLst>
                                    <p:cond delay="1000"/>
                                  </p:stCondLst>
                                  <p:childTnLst>
                                    <p:set>
                                      <p:cBhvr>
                                        <p:cTn id="1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4" name="beep.wav"/>
                                        </p:tgtEl>
                                      </p:cMediaNode>
                                    </p:audio>
                                  </p:subTnLst>
                                </p:cTn>
                              </p:par>
                            </p:childTnLst>
                          </p:cTn>
                        </p:par>
                        <p:par>
                          <p:cTn id="128" fill="hold">
                            <p:stCondLst>
                              <p:cond delay="5000"/>
                            </p:stCondLst>
                            <p:childTnLst>
                              <p:par>
                                <p:cTn id="129" presetID="1" presetClass="entr" presetSubtype="0" fill="hold" nodeType="afterEffect">
                                  <p:stCondLst>
                                    <p:cond delay="1000"/>
                                  </p:stCondLst>
                                  <p:childTnLst>
                                    <p:set>
                                      <p:cBhvr>
                                        <p:cTn id="1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4" name="beep.wav"/>
                                        </p:tgtEl>
                                      </p:cMediaNode>
                                    </p:audio>
                                  </p:subTnLst>
                                </p:cTn>
                              </p:par>
                            </p:childTnLst>
                          </p:cTn>
                        </p:par>
                        <p:par>
                          <p:cTn id="131" fill="hold">
                            <p:stCondLst>
                              <p:cond delay="6000"/>
                            </p:stCondLst>
                            <p:childTnLst>
                              <p:par>
                                <p:cTn id="132" presetID="1" presetClass="entr" presetSubtype="0" fill="hold" nodeType="afterEffect">
                                  <p:stCondLst>
                                    <p:cond delay="1000"/>
                                  </p:stCondLst>
                                  <p:childTnLst>
                                    <p:set>
                                      <p:cBhvr>
                                        <p:cTn id="13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4" name="beep.wav"/>
                                        </p:tgtEl>
                                      </p:cMediaNode>
                                    </p:audio>
                                  </p:subTnLst>
                                </p:cTn>
                              </p:par>
                            </p:childTnLst>
                          </p:cTn>
                        </p:par>
                        <p:par>
                          <p:cTn id="134" fill="hold">
                            <p:stCondLst>
                              <p:cond delay="7000"/>
                            </p:stCondLst>
                            <p:childTnLst>
                              <p:par>
                                <p:cTn id="135" presetID="1" presetClass="entr" presetSubtype="0" fill="hold" nodeType="afterEffect">
                                  <p:stCondLst>
                                    <p:cond delay="1000"/>
                                  </p:stCondLst>
                                  <p:childTnLst>
                                    <p:set>
                                      <p:cBhvr>
                                        <p:cTn id="1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4" name="beep.wav"/>
                                        </p:tgtEl>
                                      </p:cMediaNode>
                                    </p:audio>
                                  </p:subTnLst>
                                </p:cTn>
                              </p:par>
                            </p:childTnLst>
                          </p:cTn>
                        </p:par>
                        <p:par>
                          <p:cTn id="137" fill="hold">
                            <p:stCondLst>
                              <p:cond delay="8000"/>
                            </p:stCondLst>
                            <p:childTnLst>
                              <p:par>
                                <p:cTn id="138" presetID="1" presetClass="entr" presetSubtype="0" fill="hold" nodeType="afterEffect">
                                  <p:stCondLst>
                                    <p:cond delay="1000"/>
                                  </p:stCondLst>
                                  <p:childTnLst>
                                    <p:set>
                                      <p:cBhvr>
                                        <p:cTn id="13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4" name="beep.wav"/>
                                        </p:tgtEl>
                                      </p:cMediaNode>
                                    </p:audio>
                                  </p:subTnLst>
                                </p:cTn>
                              </p:par>
                            </p:childTnLst>
                          </p:cTn>
                        </p:par>
                        <p:par>
                          <p:cTn id="140" fill="hold">
                            <p:stCondLst>
                              <p:cond delay="9000"/>
                            </p:stCondLst>
                            <p:childTnLst>
                              <p:par>
                                <p:cTn id="141" presetID="1" presetClass="entr" presetSubtype="0" fill="hold" nodeType="afterEffect">
                                  <p:stCondLst>
                                    <p:cond delay="1000"/>
                                  </p:stCondLst>
                                  <p:childTnLst>
                                    <p:set>
                                      <p:cBhvr>
                                        <p:cTn id="1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4" name="beep.wav"/>
                                        </p:tgtEl>
                                      </p:cMediaNode>
                                    </p:audio>
                                  </p:subTnLst>
                                </p:cTn>
                              </p:par>
                            </p:childTnLst>
                          </p:cTn>
                        </p:par>
                        <p:par>
                          <p:cTn id="143" fill="hold">
                            <p:stCondLst>
                              <p:cond delay="10000"/>
                            </p:stCondLst>
                            <p:childTnLst>
                              <p:par>
                                <p:cTn id="144" presetID="1" presetClass="entr" presetSubtype="0" fill="hold" nodeType="afterEffect">
                                  <p:stCondLst>
                                    <p:cond delay="1000"/>
                                  </p:stCondLst>
                                  <p:childTnLst>
                                    <p:set>
                                      <p:cBhvr>
                                        <p:cTn id="14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4" name="beep.wav"/>
                                        </p:tgtEl>
                                      </p:cMediaNode>
                                    </p:audio>
                                  </p:subTnLst>
                                </p:cTn>
                              </p:par>
                            </p:childTnLst>
                          </p:cTn>
                        </p:par>
                        <p:par>
                          <p:cTn id="146" fill="hold">
                            <p:stCondLst>
                              <p:cond delay="11000"/>
                            </p:stCondLst>
                            <p:childTnLst>
                              <p:par>
                                <p:cTn id="147" presetID="1" presetClass="entr" presetSubtype="0" fill="hold" nodeType="afterEffect">
                                  <p:stCondLst>
                                    <p:cond delay="1000"/>
                                  </p:stCondLst>
                                  <p:childTnLst>
                                    <p:set>
                                      <p:cBhvr>
                                        <p:cTn id="1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4" name="beep.wav"/>
                                        </p:tgtEl>
                                      </p:cMediaNode>
                                    </p:audio>
                                  </p:subTnLst>
                                </p:cTn>
                              </p:par>
                            </p:childTnLst>
                          </p:cTn>
                        </p:par>
                        <p:par>
                          <p:cTn id="149" fill="hold">
                            <p:stCondLst>
                              <p:cond delay="12000"/>
                            </p:stCondLst>
                            <p:childTnLst>
                              <p:par>
                                <p:cTn id="150" presetID="1" presetClass="entr" presetSubtype="0" fill="hold" nodeType="afterEffect">
                                  <p:stCondLst>
                                    <p:cond delay="1000"/>
                                  </p:stCondLst>
                                  <p:childTnLst>
                                    <p:set>
                                      <p:cBhvr>
                                        <p:cTn id="1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14" name="beep.wav"/>
                                        </p:tgtEl>
                                      </p:cMediaNode>
                                    </p:audio>
                                  </p:subTnLst>
                                </p:cTn>
                              </p:par>
                            </p:childTnLst>
                          </p:cTn>
                        </p:par>
                        <p:par>
                          <p:cTn id="152" fill="hold">
                            <p:stCondLst>
                              <p:cond delay="13000"/>
                            </p:stCondLst>
                            <p:childTnLst>
                              <p:par>
                                <p:cTn id="153" presetID="1" presetClass="entr" presetSubtype="0" fill="hold" nodeType="afterEffect">
                                  <p:stCondLst>
                                    <p:cond delay="1000"/>
                                  </p:stCondLst>
                                  <p:childTnLst>
                                    <p:set>
                                      <p:cBhvr>
                                        <p:cTn id="15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14" name="beep.wav"/>
                                        </p:tgtEl>
                                      </p:cMediaNode>
                                    </p:audio>
                                  </p:subTnLst>
                                </p:cTn>
                              </p:par>
                            </p:childTnLst>
                          </p:cTn>
                        </p:par>
                        <p:par>
                          <p:cTn id="155" fill="hold">
                            <p:stCondLst>
                              <p:cond delay="14000"/>
                            </p:stCondLst>
                            <p:childTnLst>
                              <p:par>
                                <p:cTn id="156" presetID="1" presetClass="entr" presetSubtype="0" fill="hold" nodeType="afterEffect">
                                  <p:stCondLst>
                                    <p:cond delay="1000"/>
                                  </p:stCondLst>
                                  <p:childTnLst>
                                    <p:set>
                                      <p:cBhvr>
                                        <p:cTn id="15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14" name="beep.wav"/>
                                        </p:tgtEl>
                                      </p:cMediaNode>
                                    </p:audio>
                                  </p:subTnLst>
                                </p:cTn>
                              </p:par>
                            </p:childTnLst>
                          </p:cTn>
                        </p:par>
                        <p:par>
                          <p:cTn id="158" fill="hold">
                            <p:stCondLst>
                              <p:cond delay="15000"/>
                            </p:stCondLst>
                            <p:childTnLst>
                              <p:par>
                                <p:cTn id="159" presetID="1" presetClass="entr" presetSubtype="0" fill="hold" nodeType="afterEffect">
                                  <p:stCondLst>
                                    <p:cond delay="1000"/>
                                  </p:stCondLst>
                                  <p:childTnLst>
                                    <p:set>
                                      <p:cBhvr>
                                        <p:cTn id="16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3"/>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5" grpId="0" animBg="1"/>
      <p:bldP spid="6" grpId="0" animBg="1"/>
      <p:bldP spid="8" grpId="0" animBg="1"/>
      <p:bldP spid="10"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at looking at a fish bowl&#10;&#10;Description automatically generated"/>
          <p:cNvPicPr>
            <a:picLocks noChangeAspect="1"/>
          </p:cNvPicPr>
          <p:nvPr/>
        </p:nvPicPr>
        <p:blipFill>
          <a:blip r:embed="rId1"/>
          <a:stretch>
            <a:fillRect/>
          </a:stretch>
        </p:blipFill>
        <p:spPr>
          <a:xfrm>
            <a:off x="5" y="14"/>
            <a:ext cx="18287999" cy="10287000"/>
          </a:xfrm>
          <a:prstGeom prst="rect">
            <a:avLst/>
          </a:prstGeom>
        </p:spPr>
      </p:pic>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701"/>
            <a:ext cx="1629750" cy="1774391"/>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12" y="6773783"/>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3" y="7695590"/>
            <a:ext cx="780587" cy="849863"/>
          </a:xfrm>
          <a:prstGeom prst="rect">
            <a:avLst/>
          </a:prstGeom>
        </p:spPr>
      </p:pic>
      <p:sp>
        <p:nvSpPr>
          <p:cNvPr id="4" name="Snip Diagonal Corner Rectangle 3"/>
          <p:cNvSpPr/>
          <p:nvPr/>
        </p:nvSpPr>
        <p:spPr>
          <a:xfrm>
            <a:off x="1731882" y="299810"/>
            <a:ext cx="16363616" cy="2056010"/>
          </a:xfrm>
          <a:prstGeom prst="snip2DiagRect">
            <a:avLst/>
          </a:prstGeom>
          <a:solidFill>
            <a:srgbClr val="A9E0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4200" b="1" dirty="0">
                <a:solidFill>
                  <a:srgbClr val="000000"/>
                </a:solidFill>
              </a:rPr>
              <a:t>Khi </a:t>
            </a:r>
            <a:r>
              <a:rPr lang="en-US" sz="4200" b="1" dirty="0" err="1">
                <a:solidFill>
                  <a:srgbClr val="000000"/>
                </a:solidFill>
              </a:rPr>
              <a:t>mắc</a:t>
            </a:r>
            <a:r>
              <a:rPr lang="en-US" sz="4200" b="1" dirty="0">
                <a:solidFill>
                  <a:srgbClr val="000000"/>
                </a:solidFill>
              </a:rPr>
              <a:t> </a:t>
            </a:r>
            <a:r>
              <a:rPr lang="en-US" sz="4200" b="1" dirty="0" err="1">
                <a:solidFill>
                  <a:srgbClr val="000000"/>
                </a:solidFill>
              </a:rPr>
              <a:t>một</a:t>
            </a:r>
            <a:r>
              <a:rPr lang="en-US" sz="4200" b="1" dirty="0">
                <a:solidFill>
                  <a:srgbClr val="000000"/>
                </a:solidFill>
              </a:rPr>
              <a:t> </a:t>
            </a:r>
            <a:r>
              <a:rPr lang="en-US" sz="4200" b="1" dirty="0" err="1">
                <a:solidFill>
                  <a:srgbClr val="000000"/>
                </a:solidFill>
              </a:rPr>
              <a:t>bóng</a:t>
            </a:r>
            <a:r>
              <a:rPr lang="en-US" sz="4200" b="1" dirty="0">
                <a:solidFill>
                  <a:srgbClr val="000000"/>
                </a:solidFill>
              </a:rPr>
              <a:t> </a:t>
            </a:r>
            <a:r>
              <a:rPr lang="en-US" sz="4200" b="1" dirty="0" err="1">
                <a:solidFill>
                  <a:srgbClr val="000000"/>
                </a:solidFill>
              </a:rPr>
              <a:t>đèn</a:t>
            </a:r>
            <a:r>
              <a:rPr lang="en-US" sz="4200" b="1" dirty="0">
                <a:solidFill>
                  <a:srgbClr val="000000"/>
                </a:solidFill>
              </a:rPr>
              <a:t> </a:t>
            </a:r>
            <a:r>
              <a:rPr lang="en-US" sz="4200" b="1" dirty="0" err="1">
                <a:solidFill>
                  <a:srgbClr val="000000"/>
                </a:solidFill>
              </a:rPr>
              <a:t>vào</a:t>
            </a:r>
            <a:r>
              <a:rPr lang="en-US" sz="4200" b="1" dirty="0">
                <a:solidFill>
                  <a:srgbClr val="000000"/>
                </a:solidFill>
              </a:rPr>
              <a:t> </a:t>
            </a:r>
            <a:r>
              <a:rPr lang="en-US" sz="4200" b="1" dirty="0" err="1">
                <a:solidFill>
                  <a:srgbClr val="000000"/>
                </a:solidFill>
              </a:rPr>
              <a:t>mạch</a:t>
            </a:r>
            <a:r>
              <a:rPr lang="en-US" sz="4200" b="1" dirty="0">
                <a:solidFill>
                  <a:srgbClr val="000000"/>
                </a:solidFill>
              </a:rPr>
              <a:t> </a:t>
            </a:r>
            <a:r>
              <a:rPr lang="en-US" sz="4200" b="1" dirty="0" err="1">
                <a:solidFill>
                  <a:srgbClr val="000000"/>
                </a:solidFill>
              </a:rPr>
              <a:t>điện</a:t>
            </a:r>
            <a:r>
              <a:rPr lang="en-US" sz="4200" b="1" dirty="0">
                <a:solidFill>
                  <a:srgbClr val="000000"/>
                </a:solidFill>
              </a:rPr>
              <a:t> </a:t>
            </a:r>
            <a:r>
              <a:rPr lang="en-US" sz="4200" b="1" dirty="0" err="1">
                <a:solidFill>
                  <a:srgbClr val="000000"/>
                </a:solidFill>
              </a:rPr>
              <a:t>có</a:t>
            </a:r>
            <a:r>
              <a:rPr lang="en-US" sz="4200" b="1" dirty="0">
                <a:solidFill>
                  <a:srgbClr val="000000"/>
                </a:solidFill>
              </a:rPr>
              <a:t> </a:t>
            </a:r>
            <a:r>
              <a:rPr lang="en-US" sz="4200" b="1" dirty="0" err="1">
                <a:solidFill>
                  <a:srgbClr val="000000"/>
                </a:solidFill>
              </a:rPr>
              <a:t>một</a:t>
            </a:r>
            <a:r>
              <a:rPr lang="en-US" sz="4200" b="1" dirty="0">
                <a:solidFill>
                  <a:srgbClr val="000000"/>
                </a:solidFill>
              </a:rPr>
              <a:t> </a:t>
            </a:r>
            <a:r>
              <a:rPr lang="en-US" sz="4200" b="1" dirty="0" err="1">
                <a:solidFill>
                  <a:srgbClr val="000000"/>
                </a:solidFill>
              </a:rPr>
              <a:t>vật</a:t>
            </a:r>
            <a:r>
              <a:rPr lang="en-US" sz="4200" b="1" dirty="0">
                <a:solidFill>
                  <a:srgbClr val="000000"/>
                </a:solidFill>
              </a:rPr>
              <a:t> </a:t>
            </a:r>
            <a:r>
              <a:rPr lang="en-US" sz="4200" b="1" dirty="0" err="1">
                <a:solidFill>
                  <a:srgbClr val="000000"/>
                </a:solidFill>
              </a:rPr>
              <a:t>thử</a:t>
            </a:r>
            <a:r>
              <a:rPr lang="en-US" sz="4200" b="1" dirty="0">
                <a:solidFill>
                  <a:srgbClr val="000000"/>
                </a:solidFill>
              </a:rPr>
              <a:t> </a:t>
            </a:r>
            <a:r>
              <a:rPr lang="en-US" sz="4200" b="1" dirty="0" err="1">
                <a:solidFill>
                  <a:srgbClr val="000000"/>
                </a:solidFill>
              </a:rPr>
              <a:t>nghiệm</a:t>
            </a:r>
            <a:r>
              <a:rPr lang="en-US" sz="4200" b="1" dirty="0">
                <a:solidFill>
                  <a:srgbClr val="000000"/>
                </a:solidFill>
              </a:rPr>
              <a:t>, ta </a:t>
            </a:r>
            <a:r>
              <a:rPr lang="en-US" sz="4200" b="1" dirty="0" err="1">
                <a:solidFill>
                  <a:srgbClr val="000000"/>
                </a:solidFill>
              </a:rPr>
              <a:t>thấy</a:t>
            </a:r>
            <a:r>
              <a:rPr lang="en-US" sz="4200" b="1" dirty="0">
                <a:solidFill>
                  <a:srgbClr val="000000"/>
                </a:solidFill>
              </a:rPr>
              <a:t> </a:t>
            </a:r>
            <a:r>
              <a:rPr lang="en-US" sz="4200" b="1" dirty="0" err="1">
                <a:solidFill>
                  <a:srgbClr val="000000"/>
                </a:solidFill>
              </a:rPr>
              <a:t>bóng</a:t>
            </a:r>
            <a:r>
              <a:rPr lang="en-US" sz="4200" b="1" dirty="0">
                <a:solidFill>
                  <a:srgbClr val="000000"/>
                </a:solidFill>
              </a:rPr>
              <a:t> </a:t>
            </a:r>
            <a:r>
              <a:rPr lang="en-US" sz="4200" b="1" dirty="0" err="1">
                <a:solidFill>
                  <a:srgbClr val="000000"/>
                </a:solidFill>
              </a:rPr>
              <a:t>đèn</a:t>
            </a:r>
            <a:r>
              <a:rPr lang="en-US" sz="4200" b="1" dirty="0">
                <a:solidFill>
                  <a:srgbClr val="000000"/>
                </a:solidFill>
              </a:rPr>
              <a:t> </a:t>
            </a:r>
            <a:r>
              <a:rPr lang="en-US" sz="4200" b="1" dirty="0" err="1">
                <a:solidFill>
                  <a:srgbClr val="000000"/>
                </a:solidFill>
              </a:rPr>
              <a:t>sáng</a:t>
            </a:r>
            <a:r>
              <a:rPr lang="en-US" sz="4200" b="1" dirty="0">
                <a:solidFill>
                  <a:srgbClr val="000000"/>
                </a:solidFill>
              </a:rPr>
              <a:t>. </a:t>
            </a:r>
            <a:r>
              <a:rPr lang="en-US" sz="4200" b="1" dirty="0" err="1">
                <a:solidFill>
                  <a:srgbClr val="000000"/>
                </a:solidFill>
              </a:rPr>
              <a:t>Kết</a:t>
            </a:r>
            <a:r>
              <a:rPr lang="en-US" sz="4200" b="1" dirty="0">
                <a:solidFill>
                  <a:srgbClr val="000000"/>
                </a:solidFill>
              </a:rPr>
              <a:t> </a:t>
            </a:r>
            <a:r>
              <a:rPr lang="en-US" sz="4200" b="1" dirty="0" err="1">
                <a:solidFill>
                  <a:srgbClr val="000000"/>
                </a:solidFill>
              </a:rPr>
              <a:t>luận</a:t>
            </a:r>
            <a:r>
              <a:rPr lang="en-US" sz="4200" b="1" dirty="0">
                <a:solidFill>
                  <a:srgbClr val="000000"/>
                </a:solidFill>
              </a:rPr>
              <a:t> </a:t>
            </a:r>
            <a:r>
              <a:rPr lang="en-US" sz="4200" b="1" dirty="0" err="1">
                <a:solidFill>
                  <a:srgbClr val="000000"/>
                </a:solidFill>
              </a:rPr>
              <a:t>nào</a:t>
            </a:r>
            <a:r>
              <a:rPr lang="en-US" sz="4200" b="1" dirty="0">
                <a:solidFill>
                  <a:srgbClr val="000000"/>
                </a:solidFill>
              </a:rPr>
              <a:t> </a:t>
            </a:r>
            <a:r>
              <a:rPr lang="en-US" sz="4200" b="1" dirty="0" err="1">
                <a:solidFill>
                  <a:srgbClr val="000000"/>
                </a:solidFill>
              </a:rPr>
              <a:t>sau</a:t>
            </a:r>
            <a:r>
              <a:rPr lang="en-US" sz="4200" b="1" dirty="0">
                <a:solidFill>
                  <a:srgbClr val="000000"/>
                </a:solidFill>
              </a:rPr>
              <a:t> </a:t>
            </a:r>
            <a:r>
              <a:rPr lang="en-US" sz="4200" b="1" dirty="0" err="1">
                <a:solidFill>
                  <a:srgbClr val="000000"/>
                </a:solidFill>
              </a:rPr>
              <a:t>đây</a:t>
            </a:r>
            <a:r>
              <a:rPr lang="en-US" sz="4200" b="1" dirty="0">
                <a:solidFill>
                  <a:srgbClr val="000000"/>
                </a:solidFill>
              </a:rPr>
              <a:t> </a:t>
            </a:r>
            <a:r>
              <a:rPr lang="en-US" sz="4200" b="1" dirty="0" err="1">
                <a:solidFill>
                  <a:srgbClr val="000000"/>
                </a:solidFill>
              </a:rPr>
              <a:t>là</a:t>
            </a:r>
            <a:r>
              <a:rPr lang="en-US" sz="4200" b="1" dirty="0">
                <a:solidFill>
                  <a:srgbClr val="000000"/>
                </a:solidFill>
              </a:rPr>
              <a:t> </a:t>
            </a:r>
            <a:r>
              <a:rPr lang="en-US" sz="4200" b="1" dirty="0" err="1">
                <a:solidFill>
                  <a:srgbClr val="000000"/>
                </a:solidFill>
              </a:rPr>
              <a:t>đúng</a:t>
            </a:r>
            <a:r>
              <a:rPr lang="en-US" sz="4200" b="1" dirty="0">
                <a:solidFill>
                  <a:srgbClr val="000000"/>
                </a:solidFill>
              </a:rPr>
              <a:t>?</a:t>
            </a:r>
            <a:endParaRPr lang="vi-VN" sz="4200" b="1" dirty="0">
              <a:solidFill>
                <a:srgbClr val="000000"/>
              </a:solidFill>
            </a:endParaRPr>
          </a:p>
        </p:txBody>
      </p:sp>
      <p:sp>
        <p:nvSpPr>
          <p:cNvPr id="26" name="Rectangle 25"/>
          <p:cNvSpPr/>
          <p:nvPr/>
        </p:nvSpPr>
        <p:spPr>
          <a:xfrm>
            <a:off x="1665335" y="2924025"/>
            <a:ext cx="7117722" cy="137744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en-US" sz="3600" b="1" dirty="0">
                <a:solidFill>
                  <a:srgbClr val="000000"/>
                </a:solidFill>
              </a:rPr>
              <a:t>A. </a:t>
            </a:r>
            <a:r>
              <a:rPr lang="en-US" sz="3600" dirty="0" err="1">
                <a:solidFill>
                  <a:srgbClr val="000000"/>
                </a:solidFill>
              </a:rPr>
              <a:t>Vật</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nghiệm</a:t>
            </a:r>
            <a:r>
              <a:rPr lang="en-US" sz="3600" dirty="0">
                <a:solidFill>
                  <a:srgbClr val="000000"/>
                </a:solidFill>
              </a:rPr>
              <a:t> </a:t>
            </a:r>
            <a:r>
              <a:rPr lang="en-US" sz="3600" dirty="0" err="1">
                <a:solidFill>
                  <a:srgbClr val="000000"/>
                </a:solidFill>
              </a:rPr>
              <a:t>là</a:t>
            </a:r>
            <a:r>
              <a:rPr lang="en-US" sz="3600" dirty="0">
                <a:solidFill>
                  <a:srgbClr val="000000"/>
                </a:solidFill>
              </a:rPr>
              <a:t> </a:t>
            </a:r>
            <a:r>
              <a:rPr lang="en-US" sz="3600" dirty="0" err="1">
                <a:solidFill>
                  <a:srgbClr val="000000"/>
                </a:solidFill>
              </a:rPr>
              <a:t>vật</a:t>
            </a:r>
            <a:r>
              <a:rPr lang="en-US" sz="3600" dirty="0">
                <a:solidFill>
                  <a:srgbClr val="000000"/>
                </a:solidFill>
              </a:rPr>
              <a:t> </a:t>
            </a:r>
            <a:r>
              <a:rPr lang="en-US" sz="3600" dirty="0" err="1">
                <a:solidFill>
                  <a:srgbClr val="000000"/>
                </a:solidFill>
              </a:rPr>
              <a:t>cách</a:t>
            </a:r>
            <a:r>
              <a:rPr lang="en-US" sz="3600" dirty="0">
                <a:solidFill>
                  <a:srgbClr val="000000"/>
                </a:solidFill>
              </a:rPr>
              <a:t> </a:t>
            </a:r>
            <a:r>
              <a:rPr lang="en-US" sz="3600" dirty="0" err="1">
                <a:solidFill>
                  <a:srgbClr val="000000"/>
                </a:solidFill>
              </a:rPr>
              <a:t>điện</a:t>
            </a:r>
            <a:endParaRPr lang="vi-VN" sz="3600" dirty="0">
              <a:solidFill>
                <a:srgbClr val="000000"/>
              </a:solidFill>
            </a:endParaRPr>
          </a:p>
        </p:txBody>
      </p:sp>
      <p:sp>
        <p:nvSpPr>
          <p:cNvPr id="40" name="Cloud 39"/>
          <p:cNvSpPr/>
          <p:nvPr/>
        </p:nvSpPr>
        <p:spPr>
          <a:xfrm>
            <a:off x="-1025019" y="7353296"/>
            <a:ext cx="850673"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endParaRPr>
          </a:p>
        </p:txBody>
      </p:sp>
      <p:sp>
        <p:nvSpPr>
          <p:cNvPr id="41" name="Cloud 40"/>
          <p:cNvSpPr/>
          <p:nvPr/>
        </p:nvSpPr>
        <p:spPr>
          <a:xfrm>
            <a:off x="20448902" y="7053752"/>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endParaRPr>
          </a:p>
        </p:txBody>
      </p:sp>
      <p:sp>
        <p:nvSpPr>
          <p:cNvPr id="42" name="Rectangle 41"/>
          <p:cNvSpPr/>
          <p:nvPr/>
        </p:nvSpPr>
        <p:spPr>
          <a:xfrm>
            <a:off x="9195923" y="2930303"/>
            <a:ext cx="7646550" cy="1389084"/>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B. </a:t>
            </a:r>
            <a:r>
              <a:rPr lang="en-US" sz="3600" dirty="0" err="1">
                <a:solidFill>
                  <a:srgbClr val="000000"/>
                </a:solidFill>
              </a:rPr>
              <a:t>Vật</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nghiệm</a:t>
            </a:r>
            <a:r>
              <a:rPr lang="en-US" sz="3600" dirty="0">
                <a:solidFill>
                  <a:srgbClr val="000000"/>
                </a:solidFill>
              </a:rPr>
              <a:t> </a:t>
            </a:r>
            <a:r>
              <a:rPr lang="en-US" sz="3600" dirty="0" err="1">
                <a:solidFill>
                  <a:srgbClr val="000000"/>
                </a:solidFill>
              </a:rPr>
              <a:t>là</a:t>
            </a:r>
            <a:r>
              <a:rPr lang="en-US" sz="3600" dirty="0">
                <a:solidFill>
                  <a:srgbClr val="000000"/>
                </a:solidFill>
              </a:rPr>
              <a:t> </a:t>
            </a:r>
            <a:r>
              <a:rPr lang="en-US" sz="3600" dirty="0" err="1">
                <a:solidFill>
                  <a:srgbClr val="000000"/>
                </a:solidFill>
              </a:rPr>
              <a:t>vật</a:t>
            </a:r>
            <a:r>
              <a:rPr lang="en-US" sz="3600" dirty="0">
                <a:solidFill>
                  <a:srgbClr val="000000"/>
                </a:solidFill>
              </a:rPr>
              <a:t> </a:t>
            </a:r>
            <a:r>
              <a:rPr lang="en-US" sz="3600" dirty="0" err="1">
                <a:solidFill>
                  <a:srgbClr val="000000"/>
                </a:solidFill>
              </a:rPr>
              <a:t>dẫn</a:t>
            </a:r>
            <a:r>
              <a:rPr lang="en-US" sz="3600" dirty="0">
                <a:solidFill>
                  <a:srgbClr val="000000"/>
                </a:solidFill>
              </a:rPr>
              <a:t> </a:t>
            </a:r>
            <a:r>
              <a:rPr lang="en-US" sz="3600" dirty="0" err="1">
                <a:solidFill>
                  <a:srgbClr val="000000"/>
                </a:solidFill>
              </a:rPr>
              <a:t>điện</a:t>
            </a:r>
            <a:endParaRPr lang="vi-VN" sz="3600" dirty="0">
              <a:solidFill>
                <a:srgbClr val="000000"/>
              </a:solidFill>
            </a:endParaRPr>
          </a:p>
        </p:txBody>
      </p:sp>
      <p:sp>
        <p:nvSpPr>
          <p:cNvPr id="43" name="Rectangle 42"/>
          <p:cNvSpPr/>
          <p:nvPr/>
        </p:nvSpPr>
        <p:spPr>
          <a:xfrm>
            <a:off x="1665335" y="4706048"/>
            <a:ext cx="7117722" cy="121976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C. </a:t>
            </a:r>
            <a:r>
              <a:rPr lang="en-US" sz="3600" dirty="0" err="1">
                <a:solidFill>
                  <a:srgbClr val="000000"/>
                </a:solidFill>
              </a:rPr>
              <a:t>Vật</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nghiệm</a:t>
            </a:r>
            <a:r>
              <a:rPr lang="en-US" sz="3600" dirty="0">
                <a:solidFill>
                  <a:srgbClr val="000000"/>
                </a:solidFill>
              </a:rPr>
              <a:t> </a:t>
            </a:r>
            <a:r>
              <a:rPr lang="en-US" sz="3600" dirty="0" err="1">
                <a:solidFill>
                  <a:srgbClr val="000000"/>
                </a:solidFill>
              </a:rPr>
              <a:t>không</a:t>
            </a:r>
            <a:r>
              <a:rPr lang="en-US" sz="3600" dirty="0">
                <a:solidFill>
                  <a:srgbClr val="000000"/>
                </a:solidFill>
              </a:rPr>
              <a:t> </a:t>
            </a:r>
            <a:r>
              <a:rPr lang="en-US" sz="3600" dirty="0" err="1">
                <a:solidFill>
                  <a:srgbClr val="000000"/>
                </a:solidFill>
              </a:rPr>
              <a:t>dẫn</a:t>
            </a:r>
            <a:r>
              <a:rPr lang="en-US" sz="3600" dirty="0">
                <a:solidFill>
                  <a:srgbClr val="000000"/>
                </a:solidFill>
              </a:rPr>
              <a:t> </a:t>
            </a:r>
            <a:r>
              <a:rPr lang="en-US" sz="3600" dirty="0" err="1">
                <a:solidFill>
                  <a:srgbClr val="000000"/>
                </a:solidFill>
              </a:rPr>
              <a:t>điện</a:t>
            </a:r>
            <a:endParaRPr lang="vi-VN" sz="3600" dirty="0">
              <a:solidFill>
                <a:srgbClr val="000000"/>
              </a:solidFill>
            </a:endParaRPr>
          </a:p>
        </p:txBody>
      </p:sp>
      <p:sp>
        <p:nvSpPr>
          <p:cNvPr id="44" name="Rectangle 43"/>
          <p:cNvSpPr/>
          <p:nvPr/>
        </p:nvSpPr>
        <p:spPr>
          <a:xfrm>
            <a:off x="9195923" y="4674744"/>
            <a:ext cx="7646550" cy="123812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600" b="1" dirty="0">
                <a:solidFill>
                  <a:srgbClr val="000000"/>
                </a:solidFill>
              </a:rPr>
              <a:t>D. </a:t>
            </a:r>
            <a:r>
              <a:rPr lang="en-US" sz="3600" dirty="0" err="1">
                <a:solidFill>
                  <a:srgbClr val="000000"/>
                </a:solidFill>
              </a:rPr>
              <a:t>Vật</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nghiệm</a:t>
            </a:r>
            <a:r>
              <a:rPr lang="en-US" sz="3600" dirty="0">
                <a:solidFill>
                  <a:srgbClr val="000000"/>
                </a:solidFill>
              </a:rPr>
              <a:t> </a:t>
            </a:r>
            <a:r>
              <a:rPr lang="en-US" sz="3600" dirty="0" err="1">
                <a:solidFill>
                  <a:srgbClr val="000000"/>
                </a:solidFill>
              </a:rPr>
              <a:t>làm</a:t>
            </a:r>
            <a:r>
              <a:rPr lang="en-US" sz="3600" dirty="0">
                <a:solidFill>
                  <a:srgbClr val="000000"/>
                </a:solidFill>
              </a:rPr>
              <a:t> </a:t>
            </a:r>
            <a:r>
              <a:rPr lang="en-US" sz="3600" dirty="0" err="1">
                <a:solidFill>
                  <a:srgbClr val="000000"/>
                </a:solidFill>
              </a:rPr>
              <a:t>hỏng</a:t>
            </a:r>
            <a:r>
              <a:rPr lang="en-US" sz="3600" dirty="0">
                <a:solidFill>
                  <a:srgbClr val="000000"/>
                </a:solidFill>
              </a:rPr>
              <a:t> </a:t>
            </a:r>
            <a:r>
              <a:rPr lang="en-US" sz="3600" dirty="0" err="1">
                <a:solidFill>
                  <a:srgbClr val="000000"/>
                </a:solidFill>
              </a:rPr>
              <a:t>bóng</a:t>
            </a:r>
            <a:r>
              <a:rPr lang="en-US" sz="3600" dirty="0">
                <a:solidFill>
                  <a:srgbClr val="000000"/>
                </a:solidFill>
              </a:rPr>
              <a:t> </a:t>
            </a:r>
            <a:r>
              <a:rPr lang="en-US" sz="3600" dirty="0" err="1">
                <a:solidFill>
                  <a:srgbClr val="000000"/>
                </a:solidFill>
              </a:rPr>
              <a:t>đèn</a:t>
            </a:r>
            <a:endParaRPr lang="vi-VN" sz="3600" dirty="0">
              <a:solidFill>
                <a:srgbClr val="000000"/>
              </a:solidFil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7133" y="2950104"/>
            <a:ext cx="1208585" cy="1062089"/>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48227" y="4763406"/>
            <a:ext cx="1207115" cy="1060796"/>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52732" y="3129902"/>
            <a:ext cx="1207115" cy="965690"/>
          </a:xfrm>
          <a:prstGeom prst="rect">
            <a:avLst/>
          </a:prstGeom>
        </p:spPr>
      </p:pic>
      <p:sp>
        <p:nvSpPr>
          <p:cNvPr id="2" name="Rounded Rectangle 35">
            <a:hlinkClick r:id="" action="ppaction://noaction"/>
          </p:cNvPr>
          <p:cNvSpPr/>
          <p:nvPr/>
        </p:nvSpPr>
        <p:spPr>
          <a:xfrm>
            <a:off x="0" y="32393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ea typeface="Tahoma" panose="020B0604030504040204" pitchFamily="34" charset="0"/>
                <a:cs typeface="Tahoma" panose="020B0604030504040204" pitchFamily="34" charset="0"/>
              </a:rPr>
              <a:t>4</a:t>
            </a:r>
            <a:endParaRPr lang="vi-VN" sz="6600" b="1" dirty="0">
              <a:solidFill>
                <a:prstClr val="black"/>
              </a:solidFill>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3108" y="4959620"/>
            <a:ext cx="1208585" cy="1062089"/>
          </a:xfrm>
          <a:prstGeom prst="rect">
            <a:avLst/>
          </a:prstGeom>
        </p:spPr>
      </p:pic>
      <p:pic>
        <p:nvPicPr>
          <p:cNvPr id="5" name="Picture 115" descr="ALRMCL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85620" y="6530621"/>
            <a:ext cx="2705588" cy="327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15</a:t>
            </a:r>
            <a:endParaRPr lang="en-US" altLang="en-US" sz="5605">
              <a:solidFill>
                <a:srgbClr val="DC2608"/>
              </a:solidFill>
              <a:latin typeface="+mn-lt"/>
            </a:endParaRPr>
          </a:p>
        </p:txBody>
      </p:sp>
      <p:sp>
        <p:nvSpPr>
          <p:cNvPr id="8"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14</a:t>
            </a:r>
            <a:endParaRPr lang="en-US" altLang="en-US" sz="5605">
              <a:solidFill>
                <a:srgbClr val="DC2608"/>
              </a:solidFill>
              <a:latin typeface="+mn-lt"/>
            </a:endParaRPr>
          </a:p>
        </p:txBody>
      </p:sp>
      <p:sp>
        <p:nvSpPr>
          <p:cNvPr id="10"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13</a:t>
            </a:r>
            <a:endParaRPr lang="en-US" altLang="en-US" sz="5605">
              <a:solidFill>
                <a:srgbClr val="DC2608"/>
              </a:solidFill>
              <a:latin typeface="+mn-lt"/>
            </a:endParaRPr>
          </a:p>
        </p:txBody>
      </p:sp>
      <p:sp>
        <p:nvSpPr>
          <p:cNvPr id="12"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12</a:t>
            </a:r>
            <a:endParaRPr lang="en-US" altLang="en-US" sz="5605">
              <a:solidFill>
                <a:srgbClr val="DC2608"/>
              </a:solidFill>
              <a:latin typeface="+mn-lt"/>
            </a:endParaRPr>
          </a:p>
        </p:txBody>
      </p:sp>
      <p:sp>
        <p:nvSpPr>
          <p:cNvPr id="13"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11</a:t>
            </a:r>
            <a:endParaRPr lang="en-US" altLang="en-US" sz="5605">
              <a:solidFill>
                <a:srgbClr val="DC2608"/>
              </a:solidFill>
              <a:latin typeface="+mn-lt"/>
            </a:endParaRPr>
          </a:p>
        </p:txBody>
      </p:sp>
      <p:sp>
        <p:nvSpPr>
          <p:cNvPr id="14"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10</a:t>
            </a:r>
            <a:endParaRPr lang="en-US" altLang="en-US" sz="5605">
              <a:solidFill>
                <a:srgbClr val="DC2608"/>
              </a:solidFill>
              <a:latin typeface="+mn-lt"/>
            </a:endParaRPr>
          </a:p>
        </p:txBody>
      </p:sp>
      <p:sp>
        <p:nvSpPr>
          <p:cNvPr id="15"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9</a:t>
            </a:r>
            <a:endParaRPr lang="en-US" altLang="en-US" sz="5605">
              <a:solidFill>
                <a:srgbClr val="DC2608"/>
              </a:solidFill>
              <a:latin typeface="+mn-lt"/>
            </a:endParaRPr>
          </a:p>
        </p:txBody>
      </p:sp>
      <p:sp>
        <p:nvSpPr>
          <p:cNvPr id="16"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8</a:t>
            </a:r>
            <a:endParaRPr lang="en-US" altLang="en-US" sz="5605">
              <a:solidFill>
                <a:srgbClr val="DC2608"/>
              </a:solidFill>
              <a:latin typeface="+mn-lt"/>
            </a:endParaRPr>
          </a:p>
        </p:txBody>
      </p:sp>
      <p:sp>
        <p:nvSpPr>
          <p:cNvPr id="17"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7</a:t>
            </a:r>
            <a:endParaRPr lang="en-US" altLang="en-US" sz="5605">
              <a:solidFill>
                <a:srgbClr val="DC2608"/>
              </a:solidFill>
              <a:latin typeface="+mn-lt"/>
            </a:endParaRPr>
          </a:p>
        </p:txBody>
      </p:sp>
      <p:sp>
        <p:nvSpPr>
          <p:cNvPr id="19"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6</a:t>
            </a:r>
            <a:endParaRPr lang="en-US" altLang="en-US" sz="5605">
              <a:solidFill>
                <a:srgbClr val="DC2608"/>
              </a:solidFill>
              <a:latin typeface="+mn-lt"/>
            </a:endParaRPr>
          </a:p>
        </p:txBody>
      </p:sp>
      <p:sp>
        <p:nvSpPr>
          <p:cNvPr id="20"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5</a:t>
            </a:r>
            <a:endParaRPr lang="en-US" altLang="en-US" sz="5605">
              <a:solidFill>
                <a:srgbClr val="DC2608"/>
              </a:solidFill>
              <a:latin typeface="+mn-lt"/>
            </a:endParaRPr>
          </a:p>
        </p:txBody>
      </p:sp>
      <p:sp>
        <p:nvSpPr>
          <p:cNvPr id="21"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4</a:t>
            </a:r>
            <a:endParaRPr lang="en-US" altLang="en-US" sz="5605">
              <a:solidFill>
                <a:srgbClr val="DC2608"/>
              </a:solidFill>
              <a:latin typeface="+mn-lt"/>
            </a:endParaRPr>
          </a:p>
        </p:txBody>
      </p:sp>
      <p:sp>
        <p:nvSpPr>
          <p:cNvPr id="22"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3</a:t>
            </a:r>
            <a:endParaRPr lang="en-US" altLang="en-US" sz="5605">
              <a:solidFill>
                <a:srgbClr val="DC2608"/>
              </a:solidFill>
              <a:latin typeface="+mn-lt"/>
            </a:endParaRPr>
          </a:p>
        </p:txBody>
      </p:sp>
      <p:sp>
        <p:nvSpPr>
          <p:cNvPr id="23"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2</a:t>
            </a:r>
            <a:endParaRPr lang="en-US" altLang="en-US" sz="5605">
              <a:solidFill>
                <a:srgbClr val="DC2608"/>
              </a:solidFill>
              <a:latin typeface="+mn-lt"/>
            </a:endParaRPr>
          </a:p>
        </p:txBody>
      </p:sp>
      <p:sp>
        <p:nvSpPr>
          <p:cNvPr id="24"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n-lt"/>
              </a:rPr>
              <a:t>1</a:t>
            </a:r>
            <a:endParaRPr lang="en-US" altLang="en-US" sz="5605">
              <a:solidFill>
                <a:srgbClr val="DC2608"/>
              </a:solidFill>
              <a:latin typeface="+mn-lt"/>
            </a:endParaRPr>
          </a:p>
        </p:txBody>
      </p:sp>
      <p:sp>
        <p:nvSpPr>
          <p:cNvPr id="25" name="Oval 176"/>
          <p:cNvSpPr>
            <a:spLocks noChangeArrowheads="1"/>
          </p:cNvSpPr>
          <p:nvPr/>
        </p:nvSpPr>
        <p:spPr bwMode="auto">
          <a:xfrm>
            <a:off x="15122609" y="7644132"/>
            <a:ext cx="1431618" cy="1074956"/>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1219200" eaLnBrk="0" hangingPunct="0">
              <a:defRPr/>
            </a:pPr>
            <a:r>
              <a:rPr lang="en-US" sz="5605" dirty="0">
                <a:solidFill>
                  <a:srgbClr val="DC2608"/>
                </a:solidFill>
              </a:rPr>
              <a:t>0</a:t>
            </a:r>
            <a:endParaRPr lang="en-US" sz="5605" dirty="0">
              <a:solidFill>
                <a:srgbClr val="DC2608"/>
              </a:solidFill>
            </a:endParaRPr>
          </a:p>
        </p:txBody>
      </p:sp>
      <p:sp>
        <p:nvSpPr>
          <p:cNvPr id="28" name="Cloud 27">
            <a:hlinkClick r:id="" action="ppaction://noaction"/>
          </p:cNvPr>
          <p:cNvSpPr/>
          <p:nvPr/>
        </p:nvSpPr>
        <p:spPr>
          <a:xfrm>
            <a:off x="9337208" y="6773783"/>
            <a:ext cx="3538817" cy="1657350"/>
          </a:xfrm>
          <a:prstGeom prst="cloud">
            <a:avLst/>
          </a:prstGeom>
          <a:solidFill>
            <a:srgbClr val="A9E0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a:solidFill>
                  <a:srgbClr val="002060"/>
                </a:solidFill>
              </a:rPr>
              <a:t>QUAY VỀ</a:t>
            </a:r>
            <a:endParaRPr lang="vi-VN" sz="3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3"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strVal val="4*#ppt_w"/>
                                          </p:val>
                                        </p:tav>
                                        <p:tav tm="100000">
                                          <p:val>
                                            <p:strVal val="#ppt_w"/>
                                          </p:val>
                                        </p:tav>
                                      </p:tavLst>
                                    </p:anim>
                                    <p:anim calcmode="lin" valueType="num">
                                      <p:cBhvr>
                                        <p:cTn id="84" dur="50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2"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500" fill="hold"/>
                                        <p:tgtEl>
                                          <p:spTgt spid="2"/>
                                        </p:tgtEl>
                                        <p:attrNameLst>
                                          <p:attrName>fillcolor</p:attrName>
                                        </p:attrNameLst>
                                      </p:cBhvr>
                                      <p:to>
                                        <a:srgbClr val="000000"/>
                                      </p:to>
                                    </p:animClr>
                                    <p:set>
                                      <p:cBhvr>
                                        <p:cTn id="109" dur="500" fill="hold"/>
                                        <p:tgtEl>
                                          <p:spTgt spid="2"/>
                                        </p:tgtEl>
                                        <p:attrNameLst>
                                          <p:attrName>fill.type</p:attrName>
                                        </p:attrNameLst>
                                      </p:cBhvr>
                                      <p:to>
                                        <p:strVal val="solid"/>
                                      </p:to>
                                    </p:set>
                                    <p:set>
                                      <p:cBhvr>
                                        <p:cTn id="110"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5"/>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afterEffect">
                                  <p:stCondLst>
                                    <p:cond delay="1000"/>
                                  </p:stCondLst>
                                  <p:childTnLst>
                                    <p:set>
                                      <p:cBhvr>
                                        <p:cTn id="11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4" name="beep.wav"/>
                                        </p:tgtEl>
                                      </p:cMediaNode>
                                    </p:audio>
                                  </p:subTnLst>
                                </p:cTn>
                              </p:par>
                            </p:childTnLst>
                          </p:cTn>
                        </p:par>
                        <p:par>
                          <p:cTn id="116" fill="hold">
                            <p:stCondLst>
                              <p:cond delay="1000"/>
                            </p:stCondLst>
                            <p:childTnLst>
                              <p:par>
                                <p:cTn id="117" presetID="1" presetClass="entr" presetSubtype="0" fill="hold" nodeType="afterEffect">
                                  <p:stCondLst>
                                    <p:cond delay="1000"/>
                                  </p:stCondLst>
                                  <p:childTnLst>
                                    <p:set>
                                      <p:cBhvr>
                                        <p:cTn id="1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beep.wav"/>
                                        </p:tgtEl>
                                      </p:cMediaNode>
                                    </p:audio>
                                  </p:subTnLst>
                                </p:cTn>
                              </p:par>
                            </p:childTnLst>
                          </p:cTn>
                        </p:par>
                        <p:par>
                          <p:cTn id="119" fill="hold">
                            <p:stCondLst>
                              <p:cond delay="2000"/>
                            </p:stCondLst>
                            <p:childTnLst>
                              <p:par>
                                <p:cTn id="120" presetID="1" presetClass="entr" presetSubtype="0" fill="hold" nodeType="afterEffect">
                                  <p:stCondLst>
                                    <p:cond delay="1000"/>
                                  </p:stCondLst>
                                  <p:childTnLst>
                                    <p:set>
                                      <p:cBhvr>
                                        <p:cTn id="12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4" name="beep.wav"/>
                                        </p:tgtEl>
                                      </p:cMediaNode>
                                    </p:audio>
                                  </p:subTnLst>
                                </p:cTn>
                              </p:par>
                            </p:childTnLst>
                          </p:cTn>
                        </p:par>
                        <p:par>
                          <p:cTn id="122" fill="hold">
                            <p:stCondLst>
                              <p:cond delay="3000"/>
                            </p:stCondLst>
                            <p:childTnLst>
                              <p:par>
                                <p:cTn id="123" presetID="1" presetClass="entr" presetSubtype="0" fill="hold" nodeType="afterEffect">
                                  <p:stCondLst>
                                    <p:cond delay="1000"/>
                                  </p:stCondLst>
                                  <p:childTnLst>
                                    <p:set>
                                      <p:cBhvr>
                                        <p:cTn id="1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4" name="beep.wav"/>
                                        </p:tgtEl>
                                      </p:cMediaNode>
                                    </p:audio>
                                  </p:subTnLst>
                                </p:cTn>
                              </p:par>
                            </p:childTnLst>
                          </p:cTn>
                        </p:par>
                        <p:par>
                          <p:cTn id="125" fill="hold">
                            <p:stCondLst>
                              <p:cond delay="4000"/>
                            </p:stCondLst>
                            <p:childTnLst>
                              <p:par>
                                <p:cTn id="126" presetID="1" presetClass="entr" presetSubtype="0" fill="hold" nodeType="afterEffect">
                                  <p:stCondLst>
                                    <p:cond delay="1000"/>
                                  </p:stCondLst>
                                  <p:childTnLst>
                                    <p:set>
                                      <p:cBhvr>
                                        <p:cTn id="1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4" name="beep.wav"/>
                                        </p:tgtEl>
                                      </p:cMediaNode>
                                    </p:audio>
                                  </p:subTnLst>
                                </p:cTn>
                              </p:par>
                            </p:childTnLst>
                          </p:cTn>
                        </p:par>
                        <p:par>
                          <p:cTn id="128" fill="hold">
                            <p:stCondLst>
                              <p:cond delay="5000"/>
                            </p:stCondLst>
                            <p:childTnLst>
                              <p:par>
                                <p:cTn id="129" presetID="1" presetClass="entr" presetSubtype="0" fill="hold" nodeType="afterEffect">
                                  <p:stCondLst>
                                    <p:cond delay="1000"/>
                                  </p:stCondLst>
                                  <p:childTnLst>
                                    <p:set>
                                      <p:cBhvr>
                                        <p:cTn id="1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4" name="beep.wav"/>
                                        </p:tgtEl>
                                      </p:cMediaNode>
                                    </p:audio>
                                  </p:subTnLst>
                                </p:cTn>
                              </p:par>
                            </p:childTnLst>
                          </p:cTn>
                        </p:par>
                        <p:par>
                          <p:cTn id="131" fill="hold">
                            <p:stCondLst>
                              <p:cond delay="6000"/>
                            </p:stCondLst>
                            <p:childTnLst>
                              <p:par>
                                <p:cTn id="132" presetID="1" presetClass="entr" presetSubtype="0" fill="hold" nodeType="afterEffect">
                                  <p:stCondLst>
                                    <p:cond delay="1000"/>
                                  </p:stCondLst>
                                  <p:childTnLst>
                                    <p:set>
                                      <p:cBhvr>
                                        <p:cTn id="13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4" name="beep.wav"/>
                                        </p:tgtEl>
                                      </p:cMediaNode>
                                    </p:audio>
                                  </p:subTnLst>
                                </p:cTn>
                              </p:par>
                            </p:childTnLst>
                          </p:cTn>
                        </p:par>
                        <p:par>
                          <p:cTn id="134" fill="hold">
                            <p:stCondLst>
                              <p:cond delay="7000"/>
                            </p:stCondLst>
                            <p:childTnLst>
                              <p:par>
                                <p:cTn id="135" presetID="1" presetClass="entr" presetSubtype="0" fill="hold" nodeType="afterEffect">
                                  <p:stCondLst>
                                    <p:cond delay="1000"/>
                                  </p:stCondLst>
                                  <p:childTnLst>
                                    <p:set>
                                      <p:cBhvr>
                                        <p:cTn id="13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4" name="beep.wav"/>
                                        </p:tgtEl>
                                      </p:cMediaNode>
                                    </p:audio>
                                  </p:subTnLst>
                                </p:cTn>
                              </p:par>
                            </p:childTnLst>
                          </p:cTn>
                        </p:par>
                        <p:par>
                          <p:cTn id="137" fill="hold">
                            <p:stCondLst>
                              <p:cond delay="8000"/>
                            </p:stCondLst>
                            <p:childTnLst>
                              <p:par>
                                <p:cTn id="138" presetID="1" presetClass="entr" presetSubtype="0" fill="hold" nodeType="afterEffect">
                                  <p:stCondLst>
                                    <p:cond delay="1000"/>
                                  </p:stCondLst>
                                  <p:childTnLst>
                                    <p:set>
                                      <p:cBhvr>
                                        <p:cTn id="13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4" name="beep.wav"/>
                                        </p:tgtEl>
                                      </p:cMediaNode>
                                    </p:audio>
                                  </p:subTnLst>
                                </p:cTn>
                              </p:par>
                            </p:childTnLst>
                          </p:cTn>
                        </p:par>
                        <p:par>
                          <p:cTn id="140" fill="hold">
                            <p:stCondLst>
                              <p:cond delay="9000"/>
                            </p:stCondLst>
                            <p:childTnLst>
                              <p:par>
                                <p:cTn id="141" presetID="1" presetClass="entr" presetSubtype="0" fill="hold" nodeType="afterEffect">
                                  <p:stCondLst>
                                    <p:cond delay="1000"/>
                                  </p:stCondLst>
                                  <p:childTnLst>
                                    <p:set>
                                      <p:cBhvr>
                                        <p:cTn id="1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4" name="beep.wav"/>
                                        </p:tgtEl>
                                      </p:cMediaNode>
                                    </p:audio>
                                  </p:subTnLst>
                                </p:cTn>
                              </p:par>
                            </p:childTnLst>
                          </p:cTn>
                        </p:par>
                        <p:par>
                          <p:cTn id="143" fill="hold">
                            <p:stCondLst>
                              <p:cond delay="10000"/>
                            </p:stCondLst>
                            <p:childTnLst>
                              <p:par>
                                <p:cTn id="144" presetID="1" presetClass="entr" presetSubtype="0" fill="hold" nodeType="afterEffect">
                                  <p:stCondLst>
                                    <p:cond delay="1000"/>
                                  </p:stCondLst>
                                  <p:childTnLst>
                                    <p:set>
                                      <p:cBhvr>
                                        <p:cTn id="1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4" name="beep.wav"/>
                                        </p:tgtEl>
                                      </p:cMediaNode>
                                    </p:audio>
                                  </p:subTnLst>
                                </p:cTn>
                              </p:par>
                            </p:childTnLst>
                          </p:cTn>
                        </p:par>
                        <p:par>
                          <p:cTn id="146" fill="hold">
                            <p:stCondLst>
                              <p:cond delay="11000"/>
                            </p:stCondLst>
                            <p:childTnLst>
                              <p:par>
                                <p:cTn id="147" presetID="1" presetClass="entr" presetSubtype="0" fill="hold" nodeType="afterEffect">
                                  <p:stCondLst>
                                    <p:cond delay="1000"/>
                                  </p:stCondLst>
                                  <p:childTnLst>
                                    <p:set>
                                      <p:cBhvr>
                                        <p:cTn id="1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4" name="beep.wav"/>
                                        </p:tgtEl>
                                      </p:cMediaNode>
                                    </p:audio>
                                  </p:subTnLst>
                                </p:cTn>
                              </p:par>
                            </p:childTnLst>
                          </p:cTn>
                        </p:par>
                        <p:par>
                          <p:cTn id="149" fill="hold">
                            <p:stCondLst>
                              <p:cond delay="12000"/>
                            </p:stCondLst>
                            <p:childTnLst>
                              <p:par>
                                <p:cTn id="150" presetID="1" presetClass="entr" presetSubtype="0" fill="hold" nodeType="afterEffect">
                                  <p:stCondLst>
                                    <p:cond delay="1000"/>
                                  </p:stCondLst>
                                  <p:childTnLst>
                                    <p:set>
                                      <p:cBhvr>
                                        <p:cTn id="1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14" name="beep.wav"/>
                                        </p:tgtEl>
                                      </p:cMediaNode>
                                    </p:audio>
                                  </p:subTnLst>
                                </p:cTn>
                              </p:par>
                            </p:childTnLst>
                          </p:cTn>
                        </p:par>
                        <p:par>
                          <p:cTn id="152" fill="hold">
                            <p:stCondLst>
                              <p:cond delay="13000"/>
                            </p:stCondLst>
                            <p:childTnLst>
                              <p:par>
                                <p:cTn id="153" presetID="1" presetClass="entr" presetSubtype="0" fill="hold" nodeType="afterEffect">
                                  <p:stCondLst>
                                    <p:cond delay="1000"/>
                                  </p:stCondLst>
                                  <p:childTnLst>
                                    <p:set>
                                      <p:cBhvr>
                                        <p:cTn id="1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14" name="beep.wav"/>
                                        </p:tgtEl>
                                      </p:cMediaNode>
                                    </p:audio>
                                  </p:subTnLst>
                                </p:cTn>
                              </p:par>
                            </p:childTnLst>
                          </p:cTn>
                        </p:par>
                        <p:par>
                          <p:cTn id="155" fill="hold">
                            <p:stCondLst>
                              <p:cond delay="14000"/>
                            </p:stCondLst>
                            <p:childTnLst>
                              <p:par>
                                <p:cTn id="156" presetID="1" presetClass="entr" presetSubtype="0" fill="hold" nodeType="afterEffect">
                                  <p:stCondLst>
                                    <p:cond delay="1000"/>
                                  </p:stCondLst>
                                  <p:childTnLst>
                                    <p:set>
                                      <p:cBhvr>
                                        <p:cTn id="1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14" name="beep.wav"/>
                                        </p:tgtEl>
                                      </p:cMediaNode>
                                    </p:audio>
                                  </p:subTnLst>
                                </p:cTn>
                              </p:par>
                            </p:childTnLst>
                          </p:cTn>
                        </p:par>
                        <p:par>
                          <p:cTn id="158" fill="hold">
                            <p:stCondLst>
                              <p:cond delay="15000"/>
                            </p:stCondLst>
                            <p:childTnLst>
                              <p:par>
                                <p:cTn id="159" presetID="1" presetClass="entr" presetSubtype="0" fill="hold" nodeType="afterEffect">
                                  <p:stCondLst>
                                    <p:cond delay="1000"/>
                                  </p:stCondLst>
                                  <p:childTnLst>
                                    <p:set>
                                      <p:cBhvr>
                                        <p:cTn id="1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5"/>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6" grpId="0" animBg="1"/>
      <p:bldP spid="8" grpId="0" animBg="1"/>
      <p:bldP spid="10"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at looking at a fish bowl&#10;&#10;Description automatically generated"/>
          <p:cNvPicPr>
            <a:picLocks noChangeAspect="1"/>
          </p:cNvPicPr>
          <p:nvPr/>
        </p:nvPicPr>
        <p:blipFill>
          <a:blip r:embed="rId1"/>
          <a:stretch>
            <a:fillRect/>
          </a:stretch>
        </p:blipFill>
        <p:spPr>
          <a:xfrm>
            <a:off x="5" y="14"/>
            <a:ext cx="18287999" cy="10287000"/>
          </a:xfrm>
          <a:prstGeom prst="rect">
            <a:avLst/>
          </a:prstGeom>
        </p:spPr>
      </p:pic>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701"/>
            <a:ext cx="1629750" cy="1774391"/>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12" y="6773783"/>
            <a:ext cx="1219334" cy="1327548"/>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73" y="7695590"/>
            <a:ext cx="780587" cy="849863"/>
          </a:xfrm>
          <a:prstGeom prst="rect">
            <a:avLst/>
          </a:prstGeom>
        </p:spPr>
      </p:pic>
      <p:sp>
        <p:nvSpPr>
          <p:cNvPr id="4" name="Snip Diagonal Corner Rectangle 3"/>
          <p:cNvSpPr/>
          <p:nvPr/>
        </p:nvSpPr>
        <p:spPr>
          <a:xfrm>
            <a:off x="1665333" y="299804"/>
            <a:ext cx="15962270" cy="2102093"/>
          </a:xfrm>
          <a:prstGeom prst="snip2DiagRect">
            <a:avLst/>
          </a:prstGeom>
          <a:solidFill>
            <a:srgbClr val="A9E0F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5400" b="1" dirty="0">
                <a:solidFill>
                  <a:srgbClr val="000000"/>
                </a:solidFill>
              </a:rPr>
              <a:t>Trong các trường hợp sau, trường hợp nào là an toàn khi sử dụng điện?</a:t>
            </a:r>
            <a:endParaRPr lang="en-US" sz="5400" b="1" dirty="0">
              <a:solidFill>
                <a:srgbClr val="000000"/>
              </a:solidFill>
            </a:endParaRPr>
          </a:p>
        </p:txBody>
      </p:sp>
      <p:sp>
        <p:nvSpPr>
          <p:cNvPr id="26" name="Rectangle 25"/>
          <p:cNvSpPr/>
          <p:nvPr/>
        </p:nvSpPr>
        <p:spPr>
          <a:xfrm>
            <a:off x="1665335" y="2629031"/>
            <a:ext cx="7360199" cy="145121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defRPr/>
            </a:pPr>
            <a:r>
              <a:rPr lang="vi-VN" sz="3600" b="1" dirty="0">
                <a:solidFill>
                  <a:srgbClr val="000000"/>
                </a:solidFill>
              </a:rPr>
              <a:t>A.</a:t>
            </a:r>
            <a:r>
              <a:rPr lang="en-US" sz="3600" b="1" dirty="0">
                <a:solidFill>
                  <a:srgbClr val="000000"/>
                </a:solidFill>
              </a:rPr>
              <a:t> </a:t>
            </a:r>
            <a:r>
              <a:rPr lang="en-US" sz="3600" dirty="0" err="1">
                <a:solidFill>
                  <a:srgbClr val="000000"/>
                </a:solidFill>
              </a:rPr>
              <a:t>Sờ</a:t>
            </a:r>
            <a:r>
              <a:rPr lang="en-US" sz="3600" dirty="0">
                <a:solidFill>
                  <a:srgbClr val="000000"/>
                </a:solidFill>
              </a:rPr>
              <a:t> </a:t>
            </a:r>
            <a:r>
              <a:rPr lang="en-US" sz="3600" dirty="0" err="1">
                <a:solidFill>
                  <a:srgbClr val="000000"/>
                </a:solidFill>
              </a:rPr>
              <a:t>tay</a:t>
            </a:r>
            <a:r>
              <a:rPr lang="en-US" sz="3600" dirty="0">
                <a:solidFill>
                  <a:srgbClr val="000000"/>
                </a:solidFill>
              </a:rPr>
              <a:t> </a:t>
            </a:r>
            <a:r>
              <a:rPr lang="en-US" sz="3600" dirty="0" err="1">
                <a:solidFill>
                  <a:srgbClr val="000000"/>
                </a:solidFill>
              </a:rPr>
              <a:t>vào</a:t>
            </a:r>
            <a:r>
              <a:rPr lang="en-US" sz="3600" dirty="0">
                <a:solidFill>
                  <a:srgbClr val="000000"/>
                </a:solidFill>
              </a:rPr>
              <a:t> </a:t>
            </a:r>
            <a:r>
              <a:rPr lang="en-US" sz="3600" dirty="0" err="1">
                <a:solidFill>
                  <a:srgbClr val="000000"/>
                </a:solidFill>
              </a:rPr>
              <a:t>dây</a:t>
            </a:r>
            <a:r>
              <a:rPr lang="en-US" sz="3600" dirty="0">
                <a:solidFill>
                  <a:srgbClr val="000000"/>
                </a:solidFill>
              </a:rPr>
              <a:t> </a:t>
            </a:r>
            <a:r>
              <a:rPr lang="en-US" sz="3600" dirty="0" err="1">
                <a:solidFill>
                  <a:srgbClr val="000000"/>
                </a:solidFill>
              </a:rPr>
              <a:t>điện</a:t>
            </a:r>
            <a:r>
              <a:rPr lang="en-US" sz="3600" dirty="0">
                <a:solidFill>
                  <a:srgbClr val="000000"/>
                </a:solidFill>
              </a:rPr>
              <a:t> </a:t>
            </a:r>
            <a:r>
              <a:rPr lang="en-US" sz="3600" dirty="0" err="1">
                <a:solidFill>
                  <a:srgbClr val="000000"/>
                </a:solidFill>
              </a:rPr>
              <a:t>bị</a:t>
            </a:r>
            <a:r>
              <a:rPr lang="en-US" sz="3600" dirty="0">
                <a:solidFill>
                  <a:srgbClr val="000000"/>
                </a:solidFill>
              </a:rPr>
              <a:t> </a:t>
            </a:r>
            <a:r>
              <a:rPr lang="en-US" sz="3600" dirty="0" err="1">
                <a:solidFill>
                  <a:srgbClr val="000000"/>
                </a:solidFill>
              </a:rPr>
              <a:t>hở</a:t>
            </a:r>
            <a:endParaRPr lang="vi-VN" sz="3600" dirty="0">
              <a:solidFill>
                <a:srgbClr val="000000"/>
              </a:solidFill>
            </a:endParaRPr>
          </a:p>
        </p:txBody>
      </p:sp>
      <p:sp>
        <p:nvSpPr>
          <p:cNvPr id="40" name="Cloud 39"/>
          <p:cNvSpPr/>
          <p:nvPr/>
        </p:nvSpPr>
        <p:spPr>
          <a:xfrm>
            <a:off x="-1025019" y="7353296"/>
            <a:ext cx="850673" cy="52381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1" name="Cloud 40"/>
          <p:cNvSpPr/>
          <p:nvPr/>
        </p:nvSpPr>
        <p:spPr>
          <a:xfrm>
            <a:off x="20448902" y="7053752"/>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100">
              <a:solidFill>
                <a:prstClr val="white"/>
              </a:solidFill>
              <a:latin typeface="+mj-lt"/>
            </a:endParaRPr>
          </a:p>
        </p:txBody>
      </p:sp>
      <p:sp>
        <p:nvSpPr>
          <p:cNvPr id="42" name="Rectangle 41"/>
          <p:cNvSpPr/>
          <p:nvPr/>
        </p:nvSpPr>
        <p:spPr>
          <a:xfrm>
            <a:off x="9195927" y="2635313"/>
            <a:ext cx="8175071" cy="1451216"/>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defRPr/>
            </a:pPr>
            <a:r>
              <a:rPr lang="vi-VN" sz="3600" b="1" dirty="0">
                <a:solidFill>
                  <a:srgbClr val="000000"/>
                </a:solidFill>
              </a:rPr>
              <a:t>B. </a:t>
            </a:r>
            <a:r>
              <a:rPr lang="vi-VN" sz="3600" dirty="0">
                <a:solidFill>
                  <a:srgbClr val="000000"/>
                </a:solidFill>
              </a:rPr>
              <a:t>Cầm phích cắm điện bằng tay ướt</a:t>
            </a:r>
            <a:endParaRPr lang="en-US" sz="3600" dirty="0">
              <a:solidFill>
                <a:srgbClr val="000000"/>
              </a:solidFill>
            </a:endParaRPr>
          </a:p>
        </p:txBody>
      </p:sp>
      <p:sp>
        <p:nvSpPr>
          <p:cNvPr id="43" name="Rectangle 42"/>
          <p:cNvSpPr/>
          <p:nvPr/>
        </p:nvSpPr>
        <p:spPr>
          <a:xfrm>
            <a:off x="1665335" y="4257779"/>
            <a:ext cx="7360199" cy="1666367"/>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defRPr/>
            </a:pPr>
            <a:r>
              <a:rPr lang="vi-VN" sz="3600" b="1" dirty="0">
                <a:solidFill>
                  <a:srgbClr val="000000"/>
                </a:solidFill>
              </a:rPr>
              <a:t>C</a:t>
            </a:r>
            <a:r>
              <a:rPr lang="en-US" sz="3600" b="1" dirty="0">
                <a:solidFill>
                  <a:srgbClr val="000000"/>
                </a:solidFill>
              </a:rPr>
              <a:t>. </a:t>
            </a:r>
            <a:r>
              <a:rPr lang="en-US" sz="3600" dirty="0" err="1">
                <a:solidFill>
                  <a:srgbClr val="000000"/>
                </a:solidFill>
              </a:rPr>
              <a:t>Dùng</a:t>
            </a:r>
            <a:r>
              <a:rPr lang="en-US" sz="3600" dirty="0">
                <a:solidFill>
                  <a:srgbClr val="000000"/>
                </a:solidFill>
              </a:rPr>
              <a:t> </a:t>
            </a:r>
            <a:r>
              <a:rPr lang="en-US" sz="3600" dirty="0" err="1">
                <a:solidFill>
                  <a:srgbClr val="000000"/>
                </a:solidFill>
              </a:rPr>
              <a:t>vật</a:t>
            </a:r>
            <a:r>
              <a:rPr lang="en-US" sz="3600" dirty="0">
                <a:solidFill>
                  <a:srgbClr val="000000"/>
                </a:solidFill>
              </a:rPr>
              <a:t> </a:t>
            </a:r>
            <a:r>
              <a:rPr lang="en-US" sz="3600" dirty="0" err="1">
                <a:solidFill>
                  <a:srgbClr val="000000"/>
                </a:solidFill>
              </a:rPr>
              <a:t>bằng</a:t>
            </a:r>
            <a:r>
              <a:rPr lang="en-US" sz="3600" dirty="0">
                <a:solidFill>
                  <a:srgbClr val="000000"/>
                </a:solidFill>
              </a:rPr>
              <a:t> </a:t>
            </a:r>
            <a:r>
              <a:rPr lang="en-US" sz="3600" dirty="0" err="1">
                <a:solidFill>
                  <a:srgbClr val="000000"/>
                </a:solidFill>
              </a:rPr>
              <a:t>kim</a:t>
            </a:r>
            <a:r>
              <a:rPr lang="en-US" sz="3600" dirty="0">
                <a:solidFill>
                  <a:srgbClr val="000000"/>
                </a:solidFill>
              </a:rPr>
              <a:t> </a:t>
            </a:r>
            <a:r>
              <a:rPr lang="en-US" sz="3600" dirty="0" err="1">
                <a:solidFill>
                  <a:srgbClr val="000000"/>
                </a:solidFill>
              </a:rPr>
              <a:t>loại</a:t>
            </a:r>
            <a:r>
              <a:rPr lang="en-US" sz="3600" dirty="0">
                <a:solidFill>
                  <a:srgbClr val="000000"/>
                </a:solidFill>
              </a:rPr>
              <a:t> </a:t>
            </a:r>
            <a:r>
              <a:rPr lang="en-US" sz="3600" dirty="0" err="1">
                <a:solidFill>
                  <a:srgbClr val="000000"/>
                </a:solidFill>
              </a:rPr>
              <a:t>chọc</a:t>
            </a:r>
            <a:r>
              <a:rPr lang="en-US" sz="3600" dirty="0">
                <a:solidFill>
                  <a:srgbClr val="000000"/>
                </a:solidFill>
              </a:rPr>
              <a:t> </a:t>
            </a:r>
            <a:r>
              <a:rPr lang="en-US" sz="3600" dirty="0" err="1">
                <a:solidFill>
                  <a:srgbClr val="000000"/>
                </a:solidFill>
              </a:rPr>
              <a:t>vào</a:t>
            </a:r>
            <a:r>
              <a:rPr lang="en-US" sz="3600" dirty="0">
                <a:solidFill>
                  <a:srgbClr val="000000"/>
                </a:solidFill>
              </a:rPr>
              <a:t> ổ </a:t>
            </a:r>
            <a:r>
              <a:rPr lang="en-US" sz="3600" dirty="0" err="1">
                <a:solidFill>
                  <a:srgbClr val="000000"/>
                </a:solidFill>
              </a:rPr>
              <a:t>điện</a:t>
            </a:r>
            <a:endParaRPr lang="vi-VN" sz="3600" dirty="0">
              <a:solidFill>
                <a:srgbClr val="000000"/>
              </a:solidFill>
            </a:endParaRPr>
          </a:p>
        </p:txBody>
      </p:sp>
      <p:sp>
        <p:nvSpPr>
          <p:cNvPr id="44" name="Rectangle 43"/>
          <p:cNvSpPr/>
          <p:nvPr/>
        </p:nvSpPr>
        <p:spPr>
          <a:xfrm>
            <a:off x="9195927" y="4264061"/>
            <a:ext cx="8175071" cy="1657349"/>
          </a:xfrm>
          <a:prstGeom prst="rect">
            <a:avLst/>
          </a:prstGeom>
          <a:solidFill>
            <a:srgbClr val="A9E0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defRPr/>
            </a:pPr>
            <a:r>
              <a:rPr lang="vi-VN" sz="3600" b="1" dirty="0">
                <a:solidFill>
                  <a:srgbClr val="000000"/>
                </a:solidFill>
              </a:rPr>
              <a:t>D</a:t>
            </a:r>
            <a:r>
              <a:rPr lang="vi-VN" sz="3600" dirty="0">
                <a:solidFill>
                  <a:srgbClr val="000000"/>
                </a:solidFill>
              </a:rPr>
              <a:t>. </a:t>
            </a:r>
            <a:r>
              <a:rPr lang="en-US" sz="3600" dirty="0" err="1">
                <a:solidFill>
                  <a:srgbClr val="000000"/>
                </a:solidFill>
              </a:rPr>
              <a:t>Dùng</a:t>
            </a:r>
            <a:r>
              <a:rPr lang="en-US" sz="3600" dirty="0">
                <a:solidFill>
                  <a:srgbClr val="000000"/>
                </a:solidFill>
              </a:rPr>
              <a:t> </a:t>
            </a:r>
            <a:r>
              <a:rPr lang="en-US" sz="3600" dirty="0" err="1">
                <a:solidFill>
                  <a:srgbClr val="000000"/>
                </a:solidFill>
              </a:rPr>
              <a:t>bút</a:t>
            </a:r>
            <a:r>
              <a:rPr lang="en-US" sz="3600" dirty="0">
                <a:solidFill>
                  <a:srgbClr val="000000"/>
                </a:solidFill>
              </a:rPr>
              <a:t> </a:t>
            </a:r>
            <a:r>
              <a:rPr lang="en-US" sz="3600" dirty="0" err="1">
                <a:solidFill>
                  <a:srgbClr val="000000"/>
                </a:solidFill>
              </a:rPr>
              <a:t>thử</a:t>
            </a:r>
            <a:r>
              <a:rPr lang="en-US" sz="3600" dirty="0">
                <a:solidFill>
                  <a:srgbClr val="000000"/>
                </a:solidFill>
              </a:rPr>
              <a:t> </a:t>
            </a:r>
            <a:r>
              <a:rPr lang="en-US" sz="3600" dirty="0" err="1">
                <a:solidFill>
                  <a:srgbClr val="000000"/>
                </a:solidFill>
              </a:rPr>
              <a:t>điện</a:t>
            </a:r>
            <a:r>
              <a:rPr lang="en-US" sz="3600" dirty="0">
                <a:solidFill>
                  <a:srgbClr val="000000"/>
                </a:solidFill>
              </a:rPr>
              <a:t> </a:t>
            </a:r>
            <a:r>
              <a:rPr lang="en-US" sz="3600" dirty="0" err="1">
                <a:solidFill>
                  <a:srgbClr val="000000"/>
                </a:solidFill>
              </a:rPr>
              <a:t>kiểm</a:t>
            </a:r>
            <a:r>
              <a:rPr lang="en-US" sz="3600" dirty="0">
                <a:solidFill>
                  <a:srgbClr val="000000"/>
                </a:solidFill>
              </a:rPr>
              <a:t> </a:t>
            </a:r>
            <a:r>
              <a:rPr lang="en-US" sz="3600" dirty="0" err="1">
                <a:solidFill>
                  <a:srgbClr val="000000"/>
                </a:solidFill>
              </a:rPr>
              <a:t>tra</a:t>
            </a:r>
            <a:r>
              <a:rPr lang="en-US" sz="3600" dirty="0">
                <a:solidFill>
                  <a:srgbClr val="000000"/>
                </a:solidFill>
              </a:rPr>
              <a:t> ổ </a:t>
            </a:r>
            <a:r>
              <a:rPr lang="en-US" sz="3600" dirty="0" err="1">
                <a:solidFill>
                  <a:srgbClr val="000000"/>
                </a:solidFill>
              </a:rPr>
              <a:t>cắm</a:t>
            </a:r>
            <a:r>
              <a:rPr lang="en-US" sz="3600" dirty="0">
                <a:solidFill>
                  <a:srgbClr val="000000"/>
                </a:solidFill>
              </a:rPr>
              <a:t> </a:t>
            </a:r>
            <a:r>
              <a:rPr lang="en-US" sz="3600" dirty="0" err="1">
                <a:solidFill>
                  <a:srgbClr val="000000"/>
                </a:solidFill>
              </a:rPr>
              <a:t>điện</a:t>
            </a:r>
            <a:endParaRPr lang="vi-VN" sz="3600" dirty="0">
              <a:solidFill>
                <a:srgbClr val="000000"/>
              </a:solidFil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6" y="2962232"/>
            <a:ext cx="1208585" cy="106208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684" y="4688259"/>
            <a:ext cx="1098606" cy="965442"/>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72159" y="4414107"/>
            <a:ext cx="1515090" cy="1212071"/>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0064" y="3003140"/>
            <a:ext cx="1098888" cy="965690"/>
          </a:xfrm>
          <a:prstGeom prst="rect">
            <a:avLst/>
          </a:prstGeom>
        </p:spPr>
      </p:pic>
      <p:sp>
        <p:nvSpPr>
          <p:cNvPr id="2" name="Rounded Rectangle 36">
            <a:hlinkClick r:id="" action="ppaction://noaction"/>
          </p:cNvPr>
          <p:cNvSpPr/>
          <p:nvPr/>
        </p:nvSpPr>
        <p:spPr>
          <a:xfrm>
            <a:off x="-59958" y="418286"/>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6600" b="1" dirty="0">
                <a:solidFill>
                  <a:prstClr val="black"/>
                </a:solidFill>
                <a:latin typeface="+mj-lt"/>
                <a:ea typeface="Tahoma" panose="020B0604030504040204" pitchFamily="34" charset="0"/>
                <a:cs typeface="Tahoma" panose="020B0604030504040204" pitchFamily="34" charset="0"/>
              </a:rPr>
              <a:t>5</a:t>
            </a:r>
            <a:endParaRPr lang="vi-VN" sz="6600" b="1" dirty="0">
              <a:solidFill>
                <a:prstClr val="black"/>
              </a:solidFill>
              <a:latin typeface="+mj-lt"/>
              <a:ea typeface="Tahoma" panose="020B0604030504040204" pitchFamily="34" charset="0"/>
              <a:cs typeface="Tahoma" panose="020B0604030504040204" pitchFamily="34" charset="0"/>
            </a:endParaRPr>
          </a:p>
        </p:txBody>
      </p:sp>
      <p:pic>
        <p:nvPicPr>
          <p:cNvPr id="3" name="Picture 115" descr="ALRMCL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20526" y="5408978"/>
            <a:ext cx="2719877" cy="3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15</a:t>
            </a:r>
            <a:endParaRPr lang="en-US" altLang="en-US" sz="5605">
              <a:solidFill>
                <a:srgbClr val="DC2608"/>
              </a:solidFill>
              <a:latin typeface="+mj-lt"/>
            </a:endParaRPr>
          </a:p>
        </p:txBody>
      </p:sp>
      <p:sp>
        <p:nvSpPr>
          <p:cNvPr id="6"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14</a:t>
            </a:r>
            <a:endParaRPr lang="en-US" altLang="en-US" sz="5605">
              <a:solidFill>
                <a:srgbClr val="DC2608"/>
              </a:solidFill>
              <a:latin typeface="+mj-lt"/>
            </a:endParaRPr>
          </a:p>
        </p:txBody>
      </p:sp>
      <p:sp>
        <p:nvSpPr>
          <p:cNvPr id="8"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13</a:t>
            </a:r>
            <a:endParaRPr lang="en-US" altLang="en-US" sz="5605">
              <a:solidFill>
                <a:srgbClr val="DC2608"/>
              </a:solidFill>
              <a:latin typeface="+mj-lt"/>
            </a:endParaRPr>
          </a:p>
        </p:txBody>
      </p:sp>
      <p:sp>
        <p:nvSpPr>
          <p:cNvPr id="10"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12</a:t>
            </a:r>
            <a:endParaRPr lang="en-US" altLang="en-US" sz="5605">
              <a:solidFill>
                <a:srgbClr val="DC2608"/>
              </a:solidFill>
              <a:latin typeface="+mj-lt"/>
            </a:endParaRPr>
          </a:p>
        </p:txBody>
      </p:sp>
      <p:sp>
        <p:nvSpPr>
          <p:cNvPr id="12"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11</a:t>
            </a:r>
            <a:endParaRPr lang="en-US" altLang="en-US" sz="5605">
              <a:solidFill>
                <a:srgbClr val="DC2608"/>
              </a:solidFill>
              <a:latin typeface="+mj-lt"/>
            </a:endParaRPr>
          </a:p>
        </p:txBody>
      </p:sp>
      <p:sp>
        <p:nvSpPr>
          <p:cNvPr id="13"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10</a:t>
            </a:r>
            <a:endParaRPr lang="en-US" altLang="en-US" sz="5605">
              <a:solidFill>
                <a:srgbClr val="DC2608"/>
              </a:solidFill>
              <a:latin typeface="+mj-lt"/>
            </a:endParaRPr>
          </a:p>
        </p:txBody>
      </p:sp>
      <p:sp>
        <p:nvSpPr>
          <p:cNvPr id="14"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9</a:t>
            </a:r>
            <a:endParaRPr lang="en-US" altLang="en-US" sz="5605">
              <a:solidFill>
                <a:srgbClr val="DC2608"/>
              </a:solidFill>
              <a:latin typeface="+mj-lt"/>
            </a:endParaRPr>
          </a:p>
        </p:txBody>
      </p:sp>
      <p:sp>
        <p:nvSpPr>
          <p:cNvPr id="15"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8</a:t>
            </a:r>
            <a:endParaRPr lang="en-US" altLang="en-US" sz="5605">
              <a:solidFill>
                <a:srgbClr val="DC2608"/>
              </a:solidFill>
              <a:latin typeface="+mj-lt"/>
            </a:endParaRPr>
          </a:p>
        </p:txBody>
      </p:sp>
      <p:sp>
        <p:nvSpPr>
          <p:cNvPr id="16"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7</a:t>
            </a:r>
            <a:endParaRPr lang="en-US" altLang="en-US" sz="5605">
              <a:solidFill>
                <a:srgbClr val="DC2608"/>
              </a:solidFill>
              <a:latin typeface="+mj-lt"/>
            </a:endParaRPr>
          </a:p>
        </p:txBody>
      </p:sp>
      <p:sp>
        <p:nvSpPr>
          <p:cNvPr id="17"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6</a:t>
            </a:r>
            <a:endParaRPr lang="en-US" altLang="en-US" sz="5605">
              <a:solidFill>
                <a:srgbClr val="DC2608"/>
              </a:solidFill>
              <a:latin typeface="+mj-lt"/>
            </a:endParaRPr>
          </a:p>
        </p:txBody>
      </p:sp>
      <p:sp>
        <p:nvSpPr>
          <p:cNvPr id="19"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5</a:t>
            </a:r>
            <a:endParaRPr lang="en-US" altLang="en-US" sz="5605">
              <a:solidFill>
                <a:srgbClr val="DC2608"/>
              </a:solidFill>
              <a:latin typeface="+mj-lt"/>
            </a:endParaRPr>
          </a:p>
        </p:txBody>
      </p:sp>
      <p:sp>
        <p:nvSpPr>
          <p:cNvPr id="20"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4</a:t>
            </a:r>
            <a:endParaRPr lang="en-US" altLang="en-US" sz="5605">
              <a:solidFill>
                <a:srgbClr val="DC2608"/>
              </a:solidFill>
              <a:latin typeface="+mj-lt"/>
            </a:endParaRPr>
          </a:p>
        </p:txBody>
      </p:sp>
      <p:sp>
        <p:nvSpPr>
          <p:cNvPr id="21"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3</a:t>
            </a:r>
            <a:endParaRPr lang="en-US" altLang="en-US" sz="5605">
              <a:solidFill>
                <a:srgbClr val="DC2608"/>
              </a:solidFill>
              <a:latin typeface="+mj-lt"/>
            </a:endParaRPr>
          </a:p>
        </p:txBody>
      </p:sp>
      <p:sp>
        <p:nvSpPr>
          <p:cNvPr id="22"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2</a:t>
            </a:r>
            <a:endParaRPr lang="en-US" altLang="en-US" sz="5605">
              <a:solidFill>
                <a:srgbClr val="DC2608"/>
              </a:solidFill>
              <a:latin typeface="+mj-lt"/>
            </a:endParaRPr>
          </a:p>
        </p:txBody>
      </p:sp>
      <p:sp>
        <p:nvSpPr>
          <p:cNvPr id="23"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200" eaLnBrk="0" hangingPunct="0">
              <a:defRPr/>
            </a:pPr>
            <a:r>
              <a:rPr lang="en-US" altLang="en-US" sz="5605">
                <a:solidFill>
                  <a:srgbClr val="DC2608"/>
                </a:solidFill>
                <a:latin typeface="+mj-lt"/>
              </a:rPr>
              <a:t>1</a:t>
            </a:r>
            <a:endParaRPr lang="en-US" altLang="en-US" sz="5605">
              <a:solidFill>
                <a:srgbClr val="DC2608"/>
              </a:solidFill>
              <a:latin typeface="+mj-lt"/>
            </a:endParaRPr>
          </a:p>
        </p:txBody>
      </p:sp>
      <p:sp>
        <p:nvSpPr>
          <p:cNvPr id="24" name="Oval 176"/>
          <p:cNvSpPr>
            <a:spLocks noChangeArrowheads="1"/>
          </p:cNvSpPr>
          <p:nvPr/>
        </p:nvSpPr>
        <p:spPr bwMode="auto">
          <a:xfrm>
            <a:off x="14060879" y="6449783"/>
            <a:ext cx="1439178" cy="13227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defTabSz="1219200" eaLnBrk="0" hangingPunct="0">
              <a:defRPr/>
            </a:pPr>
            <a:r>
              <a:rPr lang="en-US" sz="5605" dirty="0">
                <a:solidFill>
                  <a:srgbClr val="DC2608"/>
                </a:solidFill>
                <a:latin typeface="+mj-lt"/>
              </a:rPr>
              <a:t>0</a:t>
            </a:r>
            <a:endParaRPr lang="en-US" sz="5605" dirty="0">
              <a:solidFill>
                <a:srgbClr val="DC2608"/>
              </a:solidFill>
              <a:latin typeface="+mj-lt"/>
            </a:endParaRPr>
          </a:p>
        </p:txBody>
      </p:sp>
      <p:sp>
        <p:nvSpPr>
          <p:cNvPr id="27" name="Cloud 26">
            <a:hlinkClick r:id="" action="ppaction://noaction"/>
          </p:cNvPr>
          <p:cNvSpPr/>
          <p:nvPr/>
        </p:nvSpPr>
        <p:spPr>
          <a:xfrm>
            <a:off x="9337208" y="6773783"/>
            <a:ext cx="3538817" cy="1657350"/>
          </a:xfrm>
          <a:prstGeom prst="cloud">
            <a:avLst/>
          </a:prstGeom>
          <a:solidFill>
            <a:srgbClr val="A9E0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a:solidFill>
                  <a:srgbClr val="002060"/>
                </a:solidFill>
                <a:latin typeface="+mj-lt"/>
              </a:rPr>
              <a:t>QUAY VỀ</a:t>
            </a:r>
            <a:endParaRPr lang="vi-VN" sz="36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12"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11"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2"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11"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12"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11"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13"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2"/>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500" fill="hold"/>
                                        <p:tgtEl>
                                          <p:spTgt spid="2"/>
                                        </p:tgtEl>
                                        <p:attrNameLst>
                                          <p:attrName>fillcolor</p:attrName>
                                        </p:attrNameLst>
                                      </p:cBhvr>
                                      <p:to>
                                        <a:srgbClr val="000000"/>
                                      </p:to>
                                    </p:animClr>
                                    <p:set>
                                      <p:cBhvr>
                                        <p:cTn id="109" dur="500" fill="hold"/>
                                        <p:tgtEl>
                                          <p:spTgt spid="2"/>
                                        </p:tgtEl>
                                        <p:attrNameLst>
                                          <p:attrName>fill.type</p:attrName>
                                        </p:attrNameLst>
                                      </p:cBhvr>
                                      <p:to>
                                        <p:strVal val="solid"/>
                                      </p:to>
                                    </p:set>
                                    <p:set>
                                      <p:cBhvr>
                                        <p:cTn id="110"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3"/>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afterEffect">
                                  <p:stCondLst>
                                    <p:cond delay="1000"/>
                                  </p:stCondLst>
                                  <p:childTnLst>
                                    <p:set>
                                      <p:cBhvr>
                                        <p:cTn id="11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4" name="beep.wav"/>
                                        </p:tgtEl>
                                      </p:cMediaNode>
                                    </p:audio>
                                  </p:subTnLst>
                                </p:cTn>
                              </p:par>
                            </p:childTnLst>
                          </p:cTn>
                        </p:par>
                        <p:par>
                          <p:cTn id="116" fill="hold">
                            <p:stCondLst>
                              <p:cond delay="1000"/>
                            </p:stCondLst>
                            <p:childTnLst>
                              <p:par>
                                <p:cTn id="117" presetID="1" presetClass="entr" presetSubtype="0" fill="hold" nodeType="afterEffect">
                                  <p:stCondLst>
                                    <p:cond delay="10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beep.wav"/>
                                        </p:tgtEl>
                                      </p:cMediaNode>
                                    </p:audio>
                                  </p:subTnLst>
                                </p:cTn>
                              </p:par>
                            </p:childTnLst>
                          </p:cTn>
                        </p:par>
                        <p:par>
                          <p:cTn id="119" fill="hold">
                            <p:stCondLst>
                              <p:cond delay="2000"/>
                            </p:stCondLst>
                            <p:childTnLst>
                              <p:par>
                                <p:cTn id="120" presetID="1" presetClass="entr" presetSubtype="0" fill="hold" nodeType="afterEffect">
                                  <p:stCondLst>
                                    <p:cond delay="1000"/>
                                  </p:stCondLst>
                                  <p:childTnLst>
                                    <p:set>
                                      <p:cBhvr>
                                        <p:cTn id="1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14" name="beep.wav"/>
                                        </p:tgtEl>
                                      </p:cMediaNode>
                                    </p:audio>
                                  </p:subTnLst>
                                </p:cTn>
                              </p:par>
                            </p:childTnLst>
                          </p:cTn>
                        </p:par>
                        <p:par>
                          <p:cTn id="122" fill="hold">
                            <p:stCondLst>
                              <p:cond delay="3000"/>
                            </p:stCondLst>
                            <p:childTnLst>
                              <p:par>
                                <p:cTn id="123" presetID="1" presetClass="entr" presetSubtype="0" fill="hold" nodeType="afterEffect">
                                  <p:stCondLst>
                                    <p:cond delay="1000"/>
                                  </p:stCondLst>
                                  <p:childTnLst>
                                    <p:set>
                                      <p:cBhvr>
                                        <p:cTn id="1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14" name="beep.wav"/>
                                        </p:tgtEl>
                                      </p:cMediaNode>
                                    </p:audio>
                                  </p:subTnLst>
                                </p:cTn>
                              </p:par>
                            </p:childTnLst>
                          </p:cTn>
                        </p:par>
                        <p:par>
                          <p:cTn id="125" fill="hold">
                            <p:stCondLst>
                              <p:cond delay="4000"/>
                            </p:stCondLst>
                            <p:childTnLst>
                              <p:par>
                                <p:cTn id="126" presetID="1" presetClass="entr" presetSubtype="0" fill="hold" nodeType="afterEffect">
                                  <p:stCondLst>
                                    <p:cond delay="1000"/>
                                  </p:stCondLst>
                                  <p:childTnLst>
                                    <p:set>
                                      <p:cBhvr>
                                        <p:cTn id="12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14" name="beep.wav"/>
                                        </p:tgtEl>
                                      </p:cMediaNode>
                                    </p:audio>
                                  </p:subTnLst>
                                </p:cTn>
                              </p:par>
                            </p:childTnLst>
                          </p:cTn>
                        </p:par>
                        <p:par>
                          <p:cTn id="128" fill="hold">
                            <p:stCondLst>
                              <p:cond delay="5000"/>
                            </p:stCondLst>
                            <p:childTnLst>
                              <p:par>
                                <p:cTn id="129" presetID="1" presetClass="entr" presetSubtype="0" fill="hold" nodeType="afterEffect">
                                  <p:stCondLst>
                                    <p:cond delay="1000"/>
                                  </p:stCondLst>
                                  <p:childTnLst>
                                    <p:set>
                                      <p:cBhvr>
                                        <p:cTn id="1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4" name="beep.wav"/>
                                        </p:tgtEl>
                                      </p:cMediaNode>
                                    </p:audio>
                                  </p:subTnLst>
                                </p:cTn>
                              </p:par>
                            </p:childTnLst>
                          </p:cTn>
                        </p:par>
                        <p:par>
                          <p:cTn id="131" fill="hold">
                            <p:stCondLst>
                              <p:cond delay="6000"/>
                            </p:stCondLst>
                            <p:childTnLst>
                              <p:par>
                                <p:cTn id="132" presetID="1" presetClass="entr" presetSubtype="0" fill="hold" nodeType="afterEffect">
                                  <p:stCondLst>
                                    <p:cond delay="1000"/>
                                  </p:stCondLst>
                                  <p:childTnLst>
                                    <p:set>
                                      <p:cBhvr>
                                        <p:cTn id="13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14" name="beep.wav"/>
                                        </p:tgtEl>
                                      </p:cMediaNode>
                                    </p:audio>
                                  </p:subTnLst>
                                </p:cTn>
                              </p:par>
                            </p:childTnLst>
                          </p:cTn>
                        </p:par>
                        <p:par>
                          <p:cTn id="134" fill="hold">
                            <p:stCondLst>
                              <p:cond delay="7000"/>
                            </p:stCondLst>
                            <p:childTnLst>
                              <p:par>
                                <p:cTn id="135" presetID="1" presetClass="entr" presetSubtype="0" fill="hold" nodeType="afterEffect">
                                  <p:stCondLst>
                                    <p:cond delay="1000"/>
                                  </p:stCondLst>
                                  <p:childTnLst>
                                    <p:set>
                                      <p:cBhvr>
                                        <p:cTn id="1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14" name="beep.wav"/>
                                        </p:tgtEl>
                                      </p:cMediaNode>
                                    </p:audio>
                                  </p:subTnLst>
                                </p:cTn>
                              </p:par>
                            </p:childTnLst>
                          </p:cTn>
                        </p:par>
                        <p:par>
                          <p:cTn id="137" fill="hold">
                            <p:stCondLst>
                              <p:cond delay="8000"/>
                            </p:stCondLst>
                            <p:childTnLst>
                              <p:par>
                                <p:cTn id="138" presetID="1" presetClass="entr" presetSubtype="0" fill="hold" nodeType="afterEffect">
                                  <p:stCondLst>
                                    <p:cond delay="1000"/>
                                  </p:stCondLst>
                                  <p:childTnLst>
                                    <p:set>
                                      <p:cBhvr>
                                        <p:cTn id="13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14" name="beep.wav"/>
                                        </p:tgtEl>
                                      </p:cMediaNode>
                                    </p:audio>
                                  </p:subTnLst>
                                </p:cTn>
                              </p:par>
                            </p:childTnLst>
                          </p:cTn>
                        </p:par>
                        <p:par>
                          <p:cTn id="140" fill="hold">
                            <p:stCondLst>
                              <p:cond delay="9000"/>
                            </p:stCondLst>
                            <p:childTnLst>
                              <p:par>
                                <p:cTn id="141" presetID="1" presetClass="entr" presetSubtype="0" fill="hold" nodeType="afterEffect">
                                  <p:stCondLst>
                                    <p:cond delay="1000"/>
                                  </p:stCondLst>
                                  <p:childTnLst>
                                    <p:set>
                                      <p:cBhvr>
                                        <p:cTn id="1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14" name="beep.wav"/>
                                        </p:tgtEl>
                                      </p:cMediaNode>
                                    </p:audio>
                                  </p:subTnLst>
                                </p:cTn>
                              </p:par>
                            </p:childTnLst>
                          </p:cTn>
                        </p:par>
                        <p:par>
                          <p:cTn id="143" fill="hold">
                            <p:stCondLst>
                              <p:cond delay="10000"/>
                            </p:stCondLst>
                            <p:childTnLst>
                              <p:par>
                                <p:cTn id="144" presetID="1" presetClass="entr" presetSubtype="0" fill="hold" nodeType="afterEffect">
                                  <p:stCondLst>
                                    <p:cond delay="1000"/>
                                  </p:stCondLst>
                                  <p:childTnLst>
                                    <p:set>
                                      <p:cBhvr>
                                        <p:cTn id="14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14" name="beep.wav"/>
                                        </p:tgtEl>
                                      </p:cMediaNode>
                                    </p:audio>
                                  </p:subTnLst>
                                </p:cTn>
                              </p:par>
                            </p:childTnLst>
                          </p:cTn>
                        </p:par>
                        <p:par>
                          <p:cTn id="146" fill="hold">
                            <p:stCondLst>
                              <p:cond delay="11000"/>
                            </p:stCondLst>
                            <p:childTnLst>
                              <p:par>
                                <p:cTn id="147" presetID="1" presetClass="entr" presetSubtype="0" fill="hold" nodeType="afterEffect">
                                  <p:stCondLst>
                                    <p:cond delay="1000"/>
                                  </p:stCondLst>
                                  <p:childTnLst>
                                    <p:set>
                                      <p:cBhvr>
                                        <p:cTn id="1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4" name="beep.wav"/>
                                        </p:tgtEl>
                                      </p:cMediaNode>
                                    </p:audio>
                                  </p:subTnLst>
                                </p:cTn>
                              </p:par>
                            </p:childTnLst>
                          </p:cTn>
                        </p:par>
                        <p:par>
                          <p:cTn id="149" fill="hold">
                            <p:stCondLst>
                              <p:cond delay="12000"/>
                            </p:stCondLst>
                            <p:childTnLst>
                              <p:par>
                                <p:cTn id="150" presetID="1" presetClass="entr" presetSubtype="0" fill="hold" nodeType="afterEffect">
                                  <p:stCondLst>
                                    <p:cond delay="1000"/>
                                  </p:stCondLst>
                                  <p:childTnLst>
                                    <p:set>
                                      <p:cBhvr>
                                        <p:cTn id="15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14" name="beep.wav"/>
                                        </p:tgtEl>
                                      </p:cMediaNode>
                                    </p:audio>
                                  </p:subTnLst>
                                </p:cTn>
                              </p:par>
                            </p:childTnLst>
                          </p:cTn>
                        </p:par>
                        <p:par>
                          <p:cTn id="152" fill="hold">
                            <p:stCondLst>
                              <p:cond delay="13000"/>
                            </p:stCondLst>
                            <p:childTnLst>
                              <p:par>
                                <p:cTn id="153" presetID="1" presetClass="entr" presetSubtype="0" fill="hold" nodeType="afterEffect">
                                  <p:stCondLst>
                                    <p:cond delay="1000"/>
                                  </p:stCondLst>
                                  <p:childTnLst>
                                    <p:set>
                                      <p:cBhvr>
                                        <p:cTn id="15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14" name="beep.wav"/>
                                        </p:tgtEl>
                                      </p:cMediaNode>
                                    </p:audio>
                                  </p:subTnLst>
                                </p:cTn>
                              </p:par>
                            </p:childTnLst>
                          </p:cTn>
                        </p:par>
                        <p:par>
                          <p:cTn id="155" fill="hold">
                            <p:stCondLst>
                              <p:cond delay="14000"/>
                            </p:stCondLst>
                            <p:childTnLst>
                              <p:par>
                                <p:cTn id="156" presetID="1" presetClass="entr" presetSubtype="0" fill="hold" nodeType="afterEffect">
                                  <p:stCondLst>
                                    <p:cond delay="1000"/>
                                  </p:stCondLst>
                                  <p:childTnLst>
                                    <p:set>
                                      <p:cBhvr>
                                        <p:cTn id="15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14" name="beep.wav"/>
                                        </p:tgtEl>
                                      </p:cMediaNode>
                                    </p:audio>
                                  </p:subTnLst>
                                </p:cTn>
                              </p:par>
                            </p:childTnLst>
                          </p:cTn>
                        </p:par>
                        <p:par>
                          <p:cTn id="158" fill="hold">
                            <p:stCondLst>
                              <p:cond delay="15000"/>
                            </p:stCondLst>
                            <p:childTnLst>
                              <p:par>
                                <p:cTn id="159" presetID="1" presetClass="entr" presetSubtype="0" fill="hold" nodeType="afterEffect">
                                  <p:stCondLst>
                                    <p:cond delay="1000"/>
                                  </p:stCondLst>
                                  <p:childTnLst>
                                    <p:set>
                                      <p:cBhvr>
                                        <p:cTn id="16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15" name="GUN.wav"/>
                                        </p:tgtEl>
                                      </p:cMediaNode>
                                    </p:audio>
                                  </p:subTnLst>
                                </p:cTn>
                              </p:par>
                            </p:childTnLst>
                          </p:cTn>
                        </p:par>
                      </p:childTnLst>
                    </p:cTn>
                  </p:par>
                </p:childTnLst>
              </p:cTn>
              <p:nextCondLst>
                <p:cond evt="onClick" delay="0">
                  <p:tgtEl>
                    <p:spTgt spid="3"/>
                  </p:tgtEl>
                </p:cond>
              </p:nextCondLst>
            </p:seq>
          </p:childTnLst>
        </p:cTn>
      </p:par>
    </p:tnLst>
    <p:bldLst>
      <p:bldP spid="4" grpId="0" bldLvl="0" animBg="1"/>
      <p:bldP spid="26" grpId="0" bldLvl="0" animBg="1"/>
      <p:bldP spid="40" grpId="0" bldLvl="0" animBg="1"/>
      <p:bldP spid="41" grpId="0" bldLvl="0" animBg="1"/>
      <p:bldP spid="42" grpId="0" bldLvl="0" animBg="1"/>
      <p:bldP spid="43" grpId="0" bldLvl="0" animBg="1"/>
      <p:bldP spid="44" grpId="0" bldLvl="0" animBg="1"/>
      <p:bldP spid="5" grpId="0" animBg="1"/>
      <p:bldP spid="6" grpId="0" animBg="1"/>
      <p:bldP spid="8" grpId="0" animBg="1"/>
      <p:bldP spid="10"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058545" y="176530"/>
            <a:ext cx="18495647" cy="10686414"/>
            <a:chOff x="0" y="0"/>
            <a:chExt cx="4614785" cy="2409871"/>
          </a:xfrm>
        </p:grpSpPr>
        <p:sp>
          <p:nvSpPr>
            <p:cNvPr id="3" name="Freeform 3"/>
            <p:cNvSpPr/>
            <p:nvPr/>
          </p:nvSpPr>
          <p:spPr>
            <a:xfrm>
              <a:off x="0" y="0"/>
              <a:ext cx="4274726" cy="2333547"/>
            </a:xfrm>
            <a:custGeom>
              <a:avLst/>
              <a:gdLst/>
              <a:ahLst/>
              <a:cxnLst/>
              <a:rect l="l" t="t" r="r" b="b"/>
              <a:pathLst>
                <a:path w="4274726" h="2333547">
                  <a:moveTo>
                    <a:pt x="11925" y="0"/>
                  </a:moveTo>
                  <a:lnTo>
                    <a:pt x="4262801" y="0"/>
                  </a:lnTo>
                  <a:cubicBezTo>
                    <a:pt x="4269387" y="0"/>
                    <a:pt x="4274726" y="5339"/>
                    <a:pt x="4274726" y="11925"/>
                  </a:cubicBezTo>
                  <a:lnTo>
                    <a:pt x="4274726" y="2321622"/>
                  </a:lnTo>
                  <a:cubicBezTo>
                    <a:pt x="4274726" y="2328208"/>
                    <a:pt x="4269387" y="2333547"/>
                    <a:pt x="4262801" y="2333547"/>
                  </a:cubicBezTo>
                  <a:lnTo>
                    <a:pt x="11925" y="2333547"/>
                  </a:lnTo>
                  <a:cubicBezTo>
                    <a:pt x="5339" y="2333547"/>
                    <a:pt x="0" y="2328208"/>
                    <a:pt x="0" y="2321622"/>
                  </a:cubicBezTo>
                  <a:lnTo>
                    <a:pt x="0" y="11925"/>
                  </a:lnTo>
                  <a:cubicBezTo>
                    <a:pt x="0" y="5339"/>
                    <a:pt x="5339" y="0"/>
                    <a:pt x="11925" y="0"/>
                  </a:cubicBezTo>
                  <a:close/>
                </a:path>
              </a:pathLst>
            </a:custGeom>
            <a:solidFill>
              <a:srgbClr val="FFFFFF"/>
            </a:solidFill>
            <a:ln cap="rnd">
              <a:noFill/>
              <a:prstDash val="solid"/>
              <a:round/>
            </a:ln>
          </p:spPr>
        </p:sp>
        <p:sp>
          <p:nvSpPr>
            <p:cNvPr id="4" name="TextBox 4"/>
            <p:cNvSpPr txBox="1"/>
            <p:nvPr/>
          </p:nvSpPr>
          <p:spPr>
            <a:xfrm>
              <a:off x="268234" y="1721520"/>
              <a:ext cx="4346551" cy="688351"/>
            </a:xfrm>
            <a:prstGeom prst="rect">
              <a:avLst/>
            </a:prstGeom>
          </p:spPr>
          <p:txBody>
            <a:bodyPr lIns="254000" tIns="254000" rIns="254000" bIns="254000" rtlCol="0" anchor="ctr"/>
            <a:lstStyle/>
            <a:p>
              <a:pPr algn="l">
                <a:lnSpc>
                  <a:spcPts val="4400"/>
                </a:lnSpc>
              </a:pPr>
              <a:r>
                <a:rPr lang="en-US" altLang="en-US" sz="4400" b="1">
                  <a:solidFill>
                    <a:schemeClr val="bg1">
                      <a:lumMod val="75000"/>
                    </a:schemeClr>
                  </a:solidFill>
                  <a:latin typeface="Times New Roman" panose="02020603050405020304" charset="0"/>
                  <a:ea typeface="Eldad Wide" panose="00000800000000000000"/>
                  <a:cs typeface="Times New Roman" panose="02020603050405020304" charset="0"/>
                  <a:sym typeface="Eldad Wide" panose="00000800000000000000"/>
                </a:rPr>
                <a:t>- Em nhận thấy điều gì xảy ra với nạn nhân?</a:t>
              </a:r>
              <a:endParaRPr lang="en-US" altLang="en-US" sz="4400" b="1">
                <a:solidFill>
                  <a:schemeClr val="bg1">
                    <a:lumMod val="75000"/>
                  </a:schemeClr>
                </a:solidFill>
                <a:latin typeface="Times New Roman" panose="02020603050405020304" charset="0"/>
                <a:ea typeface="Eldad Wide" panose="00000800000000000000"/>
                <a:cs typeface="Times New Roman" panose="02020603050405020304" charset="0"/>
                <a:sym typeface="Eldad Wide" panose="00000800000000000000"/>
              </a:endParaRPr>
            </a:p>
            <a:p>
              <a:pPr algn="just">
                <a:lnSpc>
                  <a:spcPts val="4400"/>
                </a:lnSpc>
              </a:pPr>
              <a:r>
                <a:rPr lang="en-US" altLang="en-US" sz="4400" b="1">
                  <a:solidFill>
                    <a:schemeClr val="bg1">
                      <a:lumMod val="75000"/>
                    </a:schemeClr>
                  </a:solidFill>
                  <a:latin typeface="Times New Roman" panose="02020603050405020304" charset="0"/>
                  <a:ea typeface="Eldad Wide" panose="00000800000000000000"/>
                  <a:cs typeface="Times New Roman" panose="02020603050405020304" charset="0"/>
                  <a:sym typeface="Eldad Wide" panose="00000800000000000000"/>
                </a:rPr>
                <a:t>- Em hãy nêu cách sơ cứu người khi gặp tình huống này?</a:t>
              </a:r>
              <a:endParaRPr lang="en-US" altLang="en-US" sz="4400" b="1">
                <a:solidFill>
                  <a:schemeClr val="bg1">
                    <a:lumMod val="75000"/>
                  </a:schemeClr>
                </a:solidFill>
                <a:latin typeface="Times New Roman" panose="02020603050405020304" charset="0"/>
                <a:ea typeface="Eldad Wide" panose="00000800000000000000"/>
                <a:cs typeface="Times New Roman" panose="02020603050405020304" charset="0"/>
                <a:sym typeface="Eldad Wide" panose="00000800000000000000"/>
              </a:endParaRPr>
            </a:p>
          </p:txBody>
        </p:sp>
      </p:grpSp>
      <p:sp>
        <p:nvSpPr>
          <p:cNvPr id="5" name="Freeform 5"/>
          <p:cNvSpPr/>
          <p:nvPr/>
        </p:nvSpPr>
        <p:spPr>
          <a:xfrm rot="2699999">
            <a:off x="703218" y="7718708"/>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11" name="Freeform 11"/>
          <p:cNvSpPr/>
          <p:nvPr/>
        </p:nvSpPr>
        <p:spPr>
          <a:xfrm rot="-10800000">
            <a:off x="76345" y="-133300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2"/>
            <a:stretch>
              <a:fillRect/>
            </a:stretch>
          </a:blipFill>
        </p:spPr>
      </p:sp>
      <p:pic>
        <p:nvPicPr>
          <p:cNvPr id="13" name="TÌNH HUỐNGnew">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2667000" y="0"/>
            <a:ext cx="12435205" cy="814514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3"/>
                </p:tgtEl>
              </p:cMediaNode>
            </p:vide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066800" y="1254760"/>
            <a:ext cx="16382999" cy="8049260"/>
            <a:chOff x="0" y="0"/>
            <a:chExt cx="4314864" cy="2333547"/>
          </a:xfrm>
        </p:grpSpPr>
        <p:sp>
          <p:nvSpPr>
            <p:cNvPr id="3" name="Freeform 3"/>
            <p:cNvSpPr/>
            <p:nvPr/>
          </p:nvSpPr>
          <p:spPr>
            <a:xfrm>
              <a:off x="0" y="0"/>
              <a:ext cx="4274726" cy="2333547"/>
            </a:xfrm>
            <a:custGeom>
              <a:avLst/>
              <a:gdLst/>
              <a:ahLst/>
              <a:cxnLst/>
              <a:rect l="l" t="t" r="r" b="b"/>
              <a:pathLst>
                <a:path w="4274726" h="2333547">
                  <a:moveTo>
                    <a:pt x="11925" y="0"/>
                  </a:moveTo>
                  <a:lnTo>
                    <a:pt x="4262801" y="0"/>
                  </a:lnTo>
                  <a:cubicBezTo>
                    <a:pt x="4269387" y="0"/>
                    <a:pt x="4274726" y="5339"/>
                    <a:pt x="4274726" y="11925"/>
                  </a:cubicBezTo>
                  <a:lnTo>
                    <a:pt x="4274726" y="2321622"/>
                  </a:lnTo>
                  <a:cubicBezTo>
                    <a:pt x="4274726" y="2328208"/>
                    <a:pt x="4269387" y="2333547"/>
                    <a:pt x="4262801" y="2333547"/>
                  </a:cubicBezTo>
                  <a:lnTo>
                    <a:pt x="11925" y="2333547"/>
                  </a:lnTo>
                  <a:cubicBezTo>
                    <a:pt x="5339" y="2333547"/>
                    <a:pt x="0" y="2328208"/>
                    <a:pt x="0" y="2321622"/>
                  </a:cubicBezTo>
                  <a:lnTo>
                    <a:pt x="0" y="11925"/>
                  </a:lnTo>
                  <a:cubicBezTo>
                    <a:pt x="0" y="5339"/>
                    <a:pt x="5339" y="0"/>
                    <a:pt x="11925" y="0"/>
                  </a:cubicBezTo>
                  <a:close/>
                </a:path>
              </a:pathLst>
            </a:custGeom>
            <a:solidFill>
              <a:srgbClr val="FFFFFF"/>
            </a:solidFill>
            <a:ln cap="rnd">
              <a:noFill/>
              <a:prstDash val="solid"/>
              <a:round/>
            </a:ln>
          </p:spPr>
        </p:sp>
        <p:sp>
          <p:nvSpPr>
            <p:cNvPr id="4" name="TextBox 4"/>
            <p:cNvSpPr txBox="1"/>
            <p:nvPr/>
          </p:nvSpPr>
          <p:spPr>
            <a:xfrm>
              <a:off x="40138" y="89100"/>
              <a:ext cx="4274726" cy="2198424"/>
            </a:xfrm>
            <a:prstGeom prst="rect">
              <a:avLst/>
            </a:prstGeom>
          </p:spPr>
          <p:txBody>
            <a:bodyPr lIns="254000" tIns="254000" rIns="254000" bIns="254000" rtlCol="0" anchor="ctr"/>
            <a:lstStyle/>
            <a:p>
              <a:pPr algn="ctr">
                <a:lnSpc>
                  <a:spcPts val="4400"/>
                </a:lnSpc>
              </a:pPr>
              <a:endParaRPr lang="vi-VN" altLang="en-US" sz="3200" b="1">
                <a:solidFill>
                  <a:srgbClr val="000001"/>
                </a:solidFill>
                <a:latin typeface="Times New Roman" panose="02020603050405020304" charset="0"/>
                <a:ea typeface="Eldad Wide" panose="00000800000000000000"/>
                <a:cs typeface="Times New Roman" panose="02020603050405020304" charset="0"/>
                <a:sym typeface="Eldad Wide" panose="00000800000000000000"/>
              </a:endParaRPr>
            </a:p>
          </p:txBody>
        </p:sp>
      </p:grpSp>
      <p:sp>
        <p:nvSpPr>
          <p:cNvPr id="5" name="Freeform 5"/>
          <p:cNvSpPr/>
          <p:nvPr/>
        </p:nvSpPr>
        <p:spPr>
          <a:xfrm rot="2699999">
            <a:off x="1922418" y="6956708"/>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6" name="Freeform 6"/>
          <p:cNvSpPr/>
          <p:nvPr/>
        </p:nvSpPr>
        <p:spPr>
          <a:xfrm rot="21401722">
            <a:off x="14773427" y="4603837"/>
            <a:ext cx="3325291" cy="4716725"/>
          </a:xfrm>
          <a:custGeom>
            <a:avLst/>
            <a:gdLst/>
            <a:ahLst/>
            <a:cxnLst/>
            <a:rect l="l" t="t" r="r" b="b"/>
            <a:pathLst>
              <a:path w="3325291" h="4716725">
                <a:moveTo>
                  <a:pt x="0" y="0"/>
                </a:moveTo>
                <a:lnTo>
                  <a:pt x="3325291" y="0"/>
                </a:lnTo>
                <a:lnTo>
                  <a:pt x="3325291" y="4716725"/>
                </a:lnTo>
                <a:lnTo>
                  <a:pt x="0" y="4716725"/>
                </a:lnTo>
                <a:lnTo>
                  <a:pt x="0" y="0"/>
                </a:lnTo>
                <a:close/>
              </a:path>
            </a:pathLst>
          </a:custGeom>
          <a:blipFill>
            <a:blip r:embed="rId2"/>
            <a:stretch>
              <a:fillRect/>
            </a:stretch>
          </a:blipFill>
        </p:spPr>
      </p:sp>
      <p:sp>
        <p:nvSpPr>
          <p:cNvPr id="7" name="Freeform 7"/>
          <p:cNvSpPr/>
          <p:nvPr/>
        </p:nvSpPr>
        <p:spPr>
          <a:xfrm rot="1855922">
            <a:off x="7093630" y="57606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8" name="Freeform 8"/>
          <p:cNvSpPr/>
          <p:nvPr/>
        </p:nvSpPr>
        <p:spPr>
          <a:xfrm rot="10007491">
            <a:off x="11962810" y="503706"/>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9" name="Freeform 9"/>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0" name="Freeform 10"/>
          <p:cNvSpPr/>
          <p:nvPr/>
        </p:nvSpPr>
        <p:spPr>
          <a:xfrm>
            <a:off x="5243574" y="7674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1" name="Freeform 11"/>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2" name="Freeform 12"/>
          <p:cNvSpPr/>
          <p:nvPr/>
        </p:nvSpPr>
        <p:spPr>
          <a:xfrm rot="-9483364">
            <a:off x="233656" y="54497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sp>
        <p:nvSpPr>
          <p:cNvPr id="20" name="TextBox 19">
            <a:hlinkClick r:id="rId8" action="ppaction://hlinkfile"/>
          </p:cNvPr>
          <p:cNvSpPr txBox="1"/>
          <p:nvPr/>
        </p:nvSpPr>
        <p:spPr>
          <a:xfrm>
            <a:off x="3334068" y="3086338"/>
            <a:ext cx="11618595" cy="3544570"/>
          </a:xfrm>
          <a:prstGeom prst="rect">
            <a:avLst/>
          </a:prstGeom>
          <a:noFill/>
        </p:spPr>
        <p:txBody>
          <a:bodyPr wrap="none" lIns="0" tIns="0" rIns="0" bIns="0">
            <a:spAutoFit/>
          </a:bodyPr>
          <a:p>
            <a:pPr algn="ctr" defTabSz="914400">
              <a:lnSpc>
                <a:spcPct val="120000"/>
              </a:lnSpc>
              <a:defRPr/>
            </a:pP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BÀI 21. DÒNG </a:t>
            </a: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ĐIỆN,</a:t>
            </a:r>
            <a:endPar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endParaRPr>
          </a:p>
          <a:p>
            <a:pPr algn="ctr" defTabSz="914400">
              <a:lnSpc>
                <a:spcPct val="120000"/>
              </a:lnSpc>
              <a:defRPr/>
            </a:pP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NGUỒN ĐIỆN (</a:t>
            </a:r>
            <a:r>
              <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rPr>
              <a:t>T2)</a:t>
            </a:r>
            <a:endParaRPr lang="vi-VN" altLang="en-US" sz="9600" b="1" dirty="0">
              <a:gradFill>
                <a:gsLst>
                  <a:gs pos="0">
                    <a:srgbClr val="007BD3"/>
                  </a:gs>
                  <a:gs pos="100000">
                    <a:srgbClr val="034373"/>
                  </a:gs>
                </a:gsLst>
                <a:lin scaled="0"/>
              </a:gradFill>
              <a:latin typeface="Times New Roman" panose="02020603050405020304" charset="0"/>
              <a:ea typeface="Microsoft YaHei"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752600" y="1564171"/>
            <a:ext cx="16002000" cy="8185786"/>
            <a:chOff x="0" y="-304549"/>
            <a:chExt cx="4214519" cy="2155927"/>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solidFill>
              <a:srgbClr val="C7CCC6"/>
            </a:solidFill>
            <a:ln cap="rnd">
              <a:noFill/>
              <a:prstDash val="solid"/>
              <a:round/>
            </a:ln>
          </p:spPr>
        </p:sp>
        <p:sp>
          <p:nvSpPr>
            <p:cNvPr id="4" name="TextBox 4"/>
            <p:cNvSpPr txBox="1"/>
            <p:nvPr/>
          </p:nvSpPr>
          <p:spPr>
            <a:xfrm>
              <a:off x="0" y="-304549"/>
              <a:ext cx="4214519" cy="2155927"/>
            </a:xfrm>
            <a:prstGeom prst="rect">
              <a:avLst/>
            </a:prstGeom>
          </p:spPr>
          <p:txBody>
            <a:bodyPr lIns="101600" tIns="101600" rIns="101600" bIns="101600" rtlCol="0" anchor="ctr"/>
            <a:lstStyle/>
            <a:p>
              <a:pPr marL="0" lvl="0" indent="0" algn="ctr">
                <a:lnSpc>
                  <a:spcPts val="3000"/>
                </a:lnSpc>
              </a:pPr>
            </a:p>
          </p:txBody>
        </p:sp>
      </p:grpSp>
      <p:grpSp>
        <p:nvGrpSpPr>
          <p:cNvPr id="8" name="Group 8"/>
          <p:cNvGrpSpPr/>
          <p:nvPr/>
        </p:nvGrpSpPr>
        <p:grpSpPr>
          <a:xfrm rot="0">
            <a:off x="4470400" y="2755841"/>
            <a:ext cx="4646930" cy="4319272"/>
            <a:chOff x="-10050" y="0"/>
            <a:chExt cx="1246547" cy="1158652"/>
          </a:xfrm>
        </p:grpSpPr>
        <p:sp>
          <p:nvSpPr>
            <p:cNvPr id="9" name="Freeform 9"/>
            <p:cNvSpPr/>
            <p:nvPr/>
          </p:nvSpPr>
          <p:spPr>
            <a:xfrm>
              <a:off x="0" y="0"/>
              <a:ext cx="1226447" cy="1158652"/>
            </a:xfrm>
            <a:custGeom>
              <a:avLst/>
              <a:gdLst/>
              <a:ahLst/>
              <a:cxnLst/>
              <a:rect l="l" t="t" r="r" b="b"/>
              <a:pathLst>
                <a:path w="1226447" h="1158652">
                  <a:moveTo>
                    <a:pt x="42333" y="0"/>
                  </a:moveTo>
                  <a:lnTo>
                    <a:pt x="1184114" y="0"/>
                  </a:lnTo>
                  <a:cubicBezTo>
                    <a:pt x="1207494" y="0"/>
                    <a:pt x="1226447" y="18953"/>
                    <a:pt x="1226447" y="42333"/>
                  </a:cubicBezTo>
                  <a:lnTo>
                    <a:pt x="1226447" y="1116319"/>
                  </a:lnTo>
                  <a:cubicBezTo>
                    <a:pt x="1226447" y="1127547"/>
                    <a:pt x="1221987" y="1138314"/>
                    <a:pt x="1214048" y="1146253"/>
                  </a:cubicBezTo>
                  <a:cubicBezTo>
                    <a:pt x="1206109" y="1154192"/>
                    <a:pt x="1195341" y="1158652"/>
                    <a:pt x="1184114" y="1158652"/>
                  </a:cubicBezTo>
                  <a:lnTo>
                    <a:pt x="42333" y="1158652"/>
                  </a:lnTo>
                  <a:cubicBezTo>
                    <a:pt x="31106" y="1158652"/>
                    <a:pt x="20338" y="1154192"/>
                    <a:pt x="12399" y="1146253"/>
                  </a:cubicBezTo>
                  <a:cubicBezTo>
                    <a:pt x="4460" y="1138314"/>
                    <a:pt x="0" y="1127547"/>
                    <a:pt x="0" y="1116319"/>
                  </a:cubicBezTo>
                  <a:lnTo>
                    <a:pt x="0" y="42333"/>
                  </a:lnTo>
                  <a:cubicBezTo>
                    <a:pt x="0" y="31106"/>
                    <a:pt x="4460" y="20338"/>
                    <a:pt x="12399" y="12399"/>
                  </a:cubicBezTo>
                  <a:cubicBezTo>
                    <a:pt x="20338" y="4460"/>
                    <a:pt x="31106" y="0"/>
                    <a:pt x="42333" y="0"/>
                  </a:cubicBezTo>
                  <a:close/>
                </a:path>
              </a:pathLst>
            </a:custGeom>
            <a:solidFill>
              <a:srgbClr val="FFFFFF"/>
            </a:solidFill>
          </p:spPr>
        </p:sp>
        <p:sp>
          <p:nvSpPr>
            <p:cNvPr id="10" name="TextBox 10"/>
            <p:cNvSpPr txBox="1"/>
            <p:nvPr/>
          </p:nvSpPr>
          <p:spPr>
            <a:xfrm>
              <a:off x="-10050" y="38156"/>
              <a:ext cx="1246547" cy="1120495"/>
            </a:xfrm>
            <a:prstGeom prst="rect">
              <a:avLst/>
            </a:prstGeom>
          </p:spPr>
          <p:txBody>
            <a:bodyPr lIns="50800" tIns="50800" rIns="50800" bIns="50800" rtlCol="0" anchor="ctr"/>
            <a:lstStyle/>
            <a:p>
              <a:pPr algn="ctr">
                <a:lnSpc>
                  <a:spcPts val="2695"/>
                </a:lnSpc>
              </a:pPr>
            </a:p>
          </p:txBody>
        </p:sp>
      </p:grpSp>
      <p:grpSp>
        <p:nvGrpSpPr>
          <p:cNvPr id="11" name="Group 11"/>
          <p:cNvGrpSpPr/>
          <p:nvPr/>
        </p:nvGrpSpPr>
        <p:grpSpPr>
          <a:xfrm rot="0">
            <a:off x="9905999" y="2705041"/>
            <a:ext cx="5715001" cy="4319272"/>
            <a:chOff x="-306612" y="0"/>
            <a:chExt cx="1533059" cy="1158652"/>
          </a:xfrm>
        </p:grpSpPr>
        <p:sp>
          <p:nvSpPr>
            <p:cNvPr id="12" name="Freeform 12"/>
            <p:cNvSpPr/>
            <p:nvPr/>
          </p:nvSpPr>
          <p:spPr>
            <a:xfrm>
              <a:off x="0" y="0"/>
              <a:ext cx="1226447" cy="1158652"/>
            </a:xfrm>
            <a:custGeom>
              <a:avLst/>
              <a:gdLst/>
              <a:ahLst/>
              <a:cxnLst/>
              <a:rect l="l" t="t" r="r" b="b"/>
              <a:pathLst>
                <a:path w="1226447" h="1158652">
                  <a:moveTo>
                    <a:pt x="42333" y="0"/>
                  </a:moveTo>
                  <a:lnTo>
                    <a:pt x="1184114" y="0"/>
                  </a:lnTo>
                  <a:cubicBezTo>
                    <a:pt x="1207494" y="0"/>
                    <a:pt x="1226447" y="18953"/>
                    <a:pt x="1226447" y="42333"/>
                  </a:cubicBezTo>
                  <a:lnTo>
                    <a:pt x="1226447" y="1116319"/>
                  </a:lnTo>
                  <a:cubicBezTo>
                    <a:pt x="1226447" y="1127547"/>
                    <a:pt x="1221987" y="1138314"/>
                    <a:pt x="1214048" y="1146253"/>
                  </a:cubicBezTo>
                  <a:cubicBezTo>
                    <a:pt x="1206109" y="1154192"/>
                    <a:pt x="1195341" y="1158652"/>
                    <a:pt x="1184114" y="1158652"/>
                  </a:cubicBezTo>
                  <a:lnTo>
                    <a:pt x="42333" y="1158652"/>
                  </a:lnTo>
                  <a:cubicBezTo>
                    <a:pt x="31106" y="1158652"/>
                    <a:pt x="20338" y="1154192"/>
                    <a:pt x="12399" y="1146253"/>
                  </a:cubicBezTo>
                  <a:cubicBezTo>
                    <a:pt x="4460" y="1138314"/>
                    <a:pt x="0" y="1127547"/>
                    <a:pt x="0" y="1116319"/>
                  </a:cubicBezTo>
                  <a:lnTo>
                    <a:pt x="0" y="42333"/>
                  </a:lnTo>
                  <a:cubicBezTo>
                    <a:pt x="0" y="31106"/>
                    <a:pt x="4460" y="20338"/>
                    <a:pt x="12399" y="12399"/>
                  </a:cubicBezTo>
                  <a:cubicBezTo>
                    <a:pt x="20338" y="4460"/>
                    <a:pt x="31106" y="0"/>
                    <a:pt x="42333" y="0"/>
                  </a:cubicBezTo>
                  <a:close/>
                </a:path>
              </a:pathLst>
            </a:custGeom>
            <a:solidFill>
              <a:srgbClr val="FFFFFF"/>
            </a:solidFill>
          </p:spPr>
        </p:sp>
        <p:sp>
          <p:nvSpPr>
            <p:cNvPr id="13" name="TextBox 13"/>
            <p:cNvSpPr txBox="1"/>
            <p:nvPr/>
          </p:nvSpPr>
          <p:spPr>
            <a:xfrm>
              <a:off x="-306612" y="38100"/>
              <a:ext cx="1226447" cy="1120552"/>
            </a:xfrm>
            <a:prstGeom prst="rect">
              <a:avLst/>
            </a:prstGeom>
          </p:spPr>
          <p:txBody>
            <a:bodyPr lIns="50800" tIns="50800" rIns="50800" bIns="50800" rtlCol="0" anchor="ctr"/>
            <a:lstStyle/>
            <a:p>
              <a:pPr algn="ctr">
                <a:lnSpc>
                  <a:spcPts val="2695"/>
                </a:lnSpc>
              </a:pPr>
            </a:p>
          </p:txBody>
        </p:sp>
      </p:grpSp>
      <p:grpSp>
        <p:nvGrpSpPr>
          <p:cNvPr id="14" name="Group 14"/>
          <p:cNvGrpSpPr/>
          <p:nvPr/>
        </p:nvGrpSpPr>
        <p:grpSpPr>
          <a:xfrm rot="0">
            <a:off x="4507865" y="7277243"/>
            <a:ext cx="4572000" cy="1838758"/>
            <a:chOff x="0" y="0"/>
            <a:chExt cx="1204148" cy="484282"/>
          </a:xfrm>
        </p:grpSpPr>
        <p:sp>
          <p:nvSpPr>
            <p:cNvPr id="15" name="Freeform 15"/>
            <p:cNvSpPr/>
            <p:nvPr/>
          </p:nvSpPr>
          <p:spPr>
            <a:xfrm>
              <a:off x="0" y="0"/>
              <a:ext cx="1204148" cy="484282"/>
            </a:xfrm>
            <a:custGeom>
              <a:avLst/>
              <a:gdLst/>
              <a:ahLst/>
              <a:cxnLst/>
              <a:rect l="l" t="t" r="r" b="b"/>
              <a:pathLst>
                <a:path w="1204148" h="484282">
                  <a:moveTo>
                    <a:pt x="42333" y="0"/>
                  </a:moveTo>
                  <a:lnTo>
                    <a:pt x="1161815" y="0"/>
                  </a:lnTo>
                  <a:cubicBezTo>
                    <a:pt x="1173042" y="0"/>
                    <a:pt x="1183810" y="4460"/>
                    <a:pt x="1191749" y="12399"/>
                  </a:cubicBezTo>
                  <a:cubicBezTo>
                    <a:pt x="1199688" y="20338"/>
                    <a:pt x="1204148" y="31106"/>
                    <a:pt x="1204148" y="42333"/>
                  </a:cubicBezTo>
                  <a:lnTo>
                    <a:pt x="1204148" y="441949"/>
                  </a:lnTo>
                  <a:cubicBezTo>
                    <a:pt x="1204148" y="453176"/>
                    <a:pt x="1199688" y="463944"/>
                    <a:pt x="1191749" y="471883"/>
                  </a:cubicBezTo>
                  <a:cubicBezTo>
                    <a:pt x="1183810" y="479822"/>
                    <a:pt x="1173042" y="484282"/>
                    <a:pt x="1161815" y="484282"/>
                  </a:cubicBezTo>
                  <a:lnTo>
                    <a:pt x="42333" y="484282"/>
                  </a:lnTo>
                  <a:cubicBezTo>
                    <a:pt x="31106" y="484282"/>
                    <a:pt x="20338" y="479822"/>
                    <a:pt x="12399" y="471883"/>
                  </a:cubicBezTo>
                  <a:cubicBezTo>
                    <a:pt x="4460" y="463944"/>
                    <a:pt x="0" y="453176"/>
                    <a:pt x="0" y="441949"/>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16" name="TextBox 16"/>
            <p:cNvSpPr txBox="1"/>
            <p:nvPr/>
          </p:nvSpPr>
          <p:spPr>
            <a:xfrm>
              <a:off x="0" y="0"/>
              <a:ext cx="1204148" cy="484282"/>
            </a:xfrm>
            <a:prstGeom prst="rect">
              <a:avLst/>
            </a:prstGeom>
          </p:spPr>
          <p:txBody>
            <a:bodyPr lIns="101600" tIns="101600" rIns="101600" bIns="101600" rtlCol="0" anchor="ctr"/>
            <a:lstStyle/>
            <a:p>
              <a:pPr marL="0" lvl="0" indent="0" algn="ctr">
                <a:lnSpc>
                  <a:spcPct val="100000"/>
                </a:lnSpc>
              </a:pPr>
              <a:r>
                <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rPr>
                <a:t>I. </a:t>
              </a:r>
              <a:r>
                <a:rPr lang="en-US" sz="4000" b="1" dirty="0" err="1">
                  <a:solidFill>
                    <a:srgbClr val="000000"/>
                  </a:solidFill>
                  <a:latin typeface="Times New Roman" panose="02020603050405020304" charset="0"/>
                  <a:ea typeface="Roboto"/>
                  <a:cs typeface="Times New Roman" panose="02020603050405020304" charset="0"/>
                  <a:sym typeface="Roboto"/>
                </a:rPr>
                <a:t>Dòng</a:t>
              </a:r>
              <a:r>
                <a:rPr lang="en-US" sz="4000" b="1" dirty="0">
                  <a:solidFill>
                    <a:srgbClr val="000000"/>
                  </a:solidFill>
                  <a:latin typeface="Times New Roman" panose="02020603050405020304" charset="0"/>
                  <a:ea typeface="Roboto"/>
                  <a:cs typeface="Times New Roman" panose="02020603050405020304" charset="0"/>
                  <a:sym typeface="Roboto"/>
                </a:rPr>
                <a:t> </a:t>
              </a:r>
              <a:r>
                <a:rPr lang="en-US" sz="4000" b="1" dirty="0" err="1">
                  <a:solidFill>
                    <a:srgbClr val="000000"/>
                  </a:solidFill>
                  <a:latin typeface="Times New Roman" panose="02020603050405020304" charset="0"/>
                  <a:ea typeface="Roboto"/>
                  <a:cs typeface="Times New Roman" panose="02020603050405020304" charset="0"/>
                  <a:sym typeface="Roboto"/>
                </a:rPr>
                <a:t>điện</a:t>
              </a:r>
              <a:r>
                <a:rPr lang="en-US" sz="4000" b="1" dirty="0">
                  <a:solidFill>
                    <a:srgbClr val="000000"/>
                  </a:solidFill>
                  <a:latin typeface="Times New Roman" panose="02020603050405020304" charset="0"/>
                  <a:ea typeface="Roboto"/>
                  <a:cs typeface="Times New Roman" panose="02020603050405020304" charset="0"/>
                  <a:sym typeface="Roboto"/>
                </a:rPr>
                <a:t> </a:t>
              </a:r>
              <a:r>
                <a:rPr lang="en-US" sz="4000" b="1" dirty="0" err="1">
                  <a:solidFill>
                    <a:srgbClr val="000000"/>
                  </a:solidFill>
                  <a:latin typeface="Times New Roman" panose="02020603050405020304" charset="0"/>
                  <a:ea typeface="Roboto"/>
                  <a:cs typeface="Times New Roman" panose="02020603050405020304" charset="0"/>
                  <a:sym typeface="Roboto"/>
                </a:rPr>
                <a:t>và</a:t>
              </a:r>
              <a:r>
                <a:rPr lang="en-US" sz="4000" b="1" dirty="0">
                  <a:solidFill>
                    <a:srgbClr val="000000"/>
                  </a:solidFill>
                  <a:latin typeface="Times New Roman" panose="02020603050405020304" charset="0"/>
                  <a:ea typeface="Roboto"/>
                  <a:cs typeface="Times New Roman" panose="02020603050405020304" charset="0"/>
                  <a:sym typeface="Roboto"/>
                </a:rPr>
                <a:t> </a:t>
              </a:r>
              <a:r>
                <a:rPr lang="en-US" sz="4000" b="1" dirty="0" err="1">
                  <a:solidFill>
                    <a:srgbClr val="000000"/>
                  </a:solidFill>
                  <a:latin typeface="Times New Roman" panose="02020603050405020304" charset="0"/>
                  <a:ea typeface="Roboto"/>
                  <a:cs typeface="Times New Roman" panose="02020603050405020304" charset="0"/>
                  <a:sym typeface="Roboto"/>
                </a:rPr>
                <a:t>nguồn</a:t>
              </a:r>
              <a:r>
                <a:rPr lang="en-US" sz="4000" b="1" dirty="0">
                  <a:solidFill>
                    <a:srgbClr val="000000"/>
                  </a:solidFill>
                  <a:latin typeface="Times New Roman" panose="02020603050405020304" charset="0"/>
                  <a:ea typeface="Roboto"/>
                  <a:cs typeface="Times New Roman" panose="02020603050405020304" charset="0"/>
                  <a:sym typeface="Roboto"/>
                </a:rPr>
                <a:t> </a:t>
              </a:r>
              <a:r>
                <a:rPr lang="en-US" sz="4000" b="1" dirty="0" err="1">
                  <a:solidFill>
                    <a:srgbClr val="000000"/>
                  </a:solidFill>
                  <a:latin typeface="Times New Roman" panose="02020603050405020304" charset="0"/>
                  <a:ea typeface="Roboto"/>
                  <a:cs typeface="Times New Roman" panose="02020603050405020304" charset="0"/>
                  <a:sym typeface="Roboto"/>
                </a:rPr>
                <a:t>điện</a:t>
              </a:r>
              <a:endParaRPr lang="en-US" sz="4000" b="1" kern="1200" dirty="0">
                <a:solidFill>
                  <a:srgbClr val="000000"/>
                </a:solidFill>
                <a:latin typeface="Times New Roman" panose="02020603050405020304" charset="0"/>
                <a:ea typeface="Roboto"/>
                <a:cs typeface="Times New Roman" panose="02020603050405020304" charset="0"/>
                <a:sym typeface="Roboto"/>
              </a:endParaRPr>
            </a:p>
            <a:p>
              <a:pPr marL="0" lvl="0" indent="0" algn="ctr">
                <a:lnSpc>
                  <a:spcPts val="3000"/>
                </a:lnSpc>
              </a:pPr>
              <a:endPar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endParaRPr>
            </a:p>
          </p:txBody>
        </p:sp>
      </p:grpSp>
      <p:grpSp>
        <p:nvGrpSpPr>
          <p:cNvPr id="20" name="Group 20"/>
          <p:cNvGrpSpPr/>
          <p:nvPr/>
        </p:nvGrpSpPr>
        <p:grpSpPr>
          <a:xfrm rot="0">
            <a:off x="11049001" y="7272163"/>
            <a:ext cx="4648199" cy="1844039"/>
            <a:chOff x="-20069" y="0"/>
            <a:chExt cx="1224217" cy="485673"/>
          </a:xfrm>
        </p:grpSpPr>
        <p:sp>
          <p:nvSpPr>
            <p:cNvPr id="21" name="Freeform 21"/>
            <p:cNvSpPr/>
            <p:nvPr/>
          </p:nvSpPr>
          <p:spPr>
            <a:xfrm>
              <a:off x="0" y="0"/>
              <a:ext cx="1204148" cy="484282"/>
            </a:xfrm>
            <a:custGeom>
              <a:avLst/>
              <a:gdLst/>
              <a:ahLst/>
              <a:cxnLst/>
              <a:rect l="l" t="t" r="r" b="b"/>
              <a:pathLst>
                <a:path w="1204148" h="484282">
                  <a:moveTo>
                    <a:pt x="42333" y="0"/>
                  </a:moveTo>
                  <a:lnTo>
                    <a:pt x="1161815" y="0"/>
                  </a:lnTo>
                  <a:cubicBezTo>
                    <a:pt x="1173042" y="0"/>
                    <a:pt x="1183810" y="4460"/>
                    <a:pt x="1191749" y="12399"/>
                  </a:cubicBezTo>
                  <a:cubicBezTo>
                    <a:pt x="1199688" y="20338"/>
                    <a:pt x="1204148" y="31106"/>
                    <a:pt x="1204148" y="42333"/>
                  </a:cubicBezTo>
                  <a:lnTo>
                    <a:pt x="1204148" y="441949"/>
                  </a:lnTo>
                  <a:cubicBezTo>
                    <a:pt x="1204148" y="453176"/>
                    <a:pt x="1199688" y="463944"/>
                    <a:pt x="1191749" y="471883"/>
                  </a:cubicBezTo>
                  <a:cubicBezTo>
                    <a:pt x="1183810" y="479822"/>
                    <a:pt x="1173042" y="484282"/>
                    <a:pt x="1161815" y="484282"/>
                  </a:cubicBezTo>
                  <a:lnTo>
                    <a:pt x="42333" y="484282"/>
                  </a:lnTo>
                  <a:cubicBezTo>
                    <a:pt x="31106" y="484282"/>
                    <a:pt x="20338" y="479822"/>
                    <a:pt x="12399" y="471883"/>
                  </a:cubicBezTo>
                  <a:cubicBezTo>
                    <a:pt x="4460" y="463944"/>
                    <a:pt x="0" y="453176"/>
                    <a:pt x="0" y="441949"/>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22" name="TextBox 22"/>
            <p:cNvSpPr txBox="1"/>
            <p:nvPr/>
          </p:nvSpPr>
          <p:spPr>
            <a:xfrm>
              <a:off x="-20069" y="1338"/>
              <a:ext cx="1203981" cy="484335"/>
            </a:xfrm>
            <a:prstGeom prst="rect">
              <a:avLst/>
            </a:prstGeom>
          </p:spPr>
          <p:txBody>
            <a:bodyPr lIns="101600" tIns="101600" rIns="101600" bIns="101600" rtlCol="0" anchor="ctr"/>
            <a:lstStyle/>
            <a:p>
              <a:pPr algn="ctr">
                <a:lnSpc>
                  <a:spcPct val="100000"/>
                </a:lnSpc>
              </a:pPr>
              <a:r>
                <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rPr>
                <a:t>II. </a:t>
              </a:r>
              <a:r>
                <a:rPr lang="en-US" sz="4000" b="1" dirty="0" err="1">
                  <a:solidFill>
                    <a:srgbClr val="000000"/>
                  </a:solidFill>
                  <a:latin typeface="Times New Roman" panose="02020603050405020304" charset="0"/>
                  <a:cs typeface="Times New Roman" panose="02020603050405020304" charset="0"/>
                  <a:sym typeface="Mali Medium"/>
                </a:rPr>
                <a:t>Vật</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dẫn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điện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và</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vật</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không</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dẫn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điện</a:t>
              </a:r>
              <a:endParaRPr lang="en-US" sz="4000" b="1" dirty="0">
                <a:solidFill>
                  <a:srgbClr val="000000"/>
                </a:solidFill>
                <a:latin typeface="Times New Roman" panose="02020603050405020304" charset="0"/>
                <a:cs typeface="Times New Roman" panose="02020603050405020304" charset="0"/>
                <a:sym typeface="Mali Medium"/>
              </a:endParaRPr>
            </a:p>
            <a:p>
              <a:pPr algn="ctr">
                <a:lnSpc>
                  <a:spcPts val="3000"/>
                </a:lnSpc>
              </a:pPr>
              <a:endPar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endParaRPr>
            </a:p>
          </p:txBody>
        </p:sp>
      </p:grpSp>
      <p:sp>
        <p:nvSpPr>
          <p:cNvPr id="29" name="TextBox 29"/>
          <p:cNvSpPr txBox="1"/>
          <p:nvPr/>
        </p:nvSpPr>
        <p:spPr>
          <a:xfrm>
            <a:off x="1143000" y="638175"/>
            <a:ext cx="14820265" cy="987425"/>
          </a:xfrm>
          <a:prstGeom prst="rect">
            <a:avLst/>
          </a:prstGeom>
        </p:spPr>
        <p:txBody>
          <a:bodyPr wrap="square" lIns="0" tIns="0" rIns="0" bIns="0" rtlCol="0" anchor="t">
            <a:spAutoFit/>
          </a:bodyPr>
          <a:lstStyle/>
          <a:p>
            <a:pPr algn="ctr">
              <a:lnSpc>
                <a:spcPts val="7700"/>
              </a:lnSpc>
            </a:pPr>
            <a:r>
              <a:rPr lang="en-GB" sz="7000" b="1" dirty="0">
                <a:solidFill>
                  <a:srgbClr val="000000"/>
                </a:solidFill>
                <a:latin typeface="Times New Roman" panose="02020603050405020304" charset="0"/>
                <a:ea typeface="Calibri" panose="020F0502020204030204" charset="0"/>
                <a:cs typeface="Times New Roman" panose="02020603050405020304" charset="0"/>
                <a:sym typeface="+mn-ea"/>
              </a:rPr>
              <a:t>NỘI DUNG BÀI HỌC</a:t>
            </a:r>
            <a:endParaRPr lang="en-US" sz="7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grpSp>
        <p:nvGrpSpPr>
          <p:cNvPr id="33" name="Group 33"/>
          <p:cNvGrpSpPr/>
          <p:nvPr/>
        </p:nvGrpSpPr>
        <p:grpSpPr>
          <a:xfrm rot="0">
            <a:off x="5105342" y="3010093"/>
            <a:ext cx="3615778" cy="3606298"/>
            <a:chOff x="0" y="0"/>
            <a:chExt cx="4821038" cy="4808397"/>
          </a:xfrm>
        </p:grpSpPr>
        <p:sp>
          <p:nvSpPr>
            <p:cNvPr id="34" name="AutoShape 34"/>
            <p:cNvSpPr/>
            <p:nvPr/>
          </p:nvSpPr>
          <p:spPr>
            <a:xfrm>
              <a:off x="0" y="4360745"/>
              <a:ext cx="2227228" cy="0"/>
            </a:xfrm>
            <a:prstGeom prst="line">
              <a:avLst/>
            </a:prstGeom>
            <a:ln w="76200" cap="flat">
              <a:solidFill>
                <a:srgbClr val="2B3D72"/>
              </a:solidFill>
              <a:prstDash val="solid"/>
              <a:headEnd type="none" w="sm" len="sm"/>
              <a:tailEnd type="none" w="sm" len="sm"/>
            </a:ln>
          </p:spPr>
        </p:sp>
        <p:sp>
          <p:nvSpPr>
            <p:cNvPr id="35" name="AutoShape 35"/>
            <p:cNvSpPr/>
            <p:nvPr/>
          </p:nvSpPr>
          <p:spPr>
            <a:xfrm flipH="1">
              <a:off x="38100" y="1096849"/>
              <a:ext cx="0" cy="3301998"/>
            </a:xfrm>
            <a:prstGeom prst="line">
              <a:avLst/>
            </a:prstGeom>
            <a:ln w="76200" cap="flat">
              <a:solidFill>
                <a:srgbClr val="2B3D72"/>
              </a:solidFill>
              <a:prstDash val="solid"/>
              <a:headEnd type="none" w="sm" len="sm"/>
              <a:tailEnd type="none" w="sm" len="sm"/>
            </a:ln>
          </p:spPr>
        </p:sp>
        <p:sp>
          <p:nvSpPr>
            <p:cNvPr id="36" name="AutoShape 36"/>
            <p:cNvSpPr/>
            <p:nvPr/>
          </p:nvSpPr>
          <p:spPr>
            <a:xfrm>
              <a:off x="0" y="1134949"/>
              <a:ext cx="4572000" cy="0"/>
            </a:xfrm>
            <a:prstGeom prst="line">
              <a:avLst/>
            </a:prstGeom>
            <a:ln w="76200" cap="flat">
              <a:solidFill>
                <a:srgbClr val="2B3D72"/>
              </a:solidFill>
              <a:prstDash val="solid"/>
              <a:headEnd type="none" w="sm" len="sm"/>
              <a:tailEnd type="none" w="sm" len="sm"/>
            </a:ln>
          </p:spPr>
        </p:sp>
        <p:sp>
          <p:nvSpPr>
            <p:cNvPr id="37" name="Freeform 37"/>
            <p:cNvSpPr/>
            <p:nvPr/>
          </p:nvSpPr>
          <p:spPr>
            <a:xfrm rot="-7233135">
              <a:off x="1421297" y="214432"/>
              <a:ext cx="1729406" cy="2156788"/>
            </a:xfrm>
            <a:custGeom>
              <a:avLst/>
              <a:gdLst/>
              <a:ahLst/>
              <a:cxnLst/>
              <a:rect l="l" t="t" r="r" b="b"/>
              <a:pathLst>
                <a:path w="1729406" h="2156788">
                  <a:moveTo>
                    <a:pt x="0" y="0"/>
                  </a:moveTo>
                  <a:lnTo>
                    <a:pt x="1729406" y="0"/>
                  </a:lnTo>
                  <a:lnTo>
                    <a:pt x="1729406" y="2156788"/>
                  </a:lnTo>
                  <a:lnTo>
                    <a:pt x="0" y="215678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8" name="AutoShape 38"/>
            <p:cNvSpPr/>
            <p:nvPr/>
          </p:nvSpPr>
          <p:spPr>
            <a:xfrm flipV="1">
              <a:off x="3088867" y="4360745"/>
              <a:ext cx="1483133" cy="0"/>
            </a:xfrm>
            <a:prstGeom prst="line">
              <a:avLst/>
            </a:prstGeom>
            <a:ln w="76200" cap="flat">
              <a:solidFill>
                <a:srgbClr val="2B3D72"/>
              </a:solidFill>
              <a:prstDash val="solid"/>
              <a:headEnd type="none" w="sm" len="sm"/>
              <a:tailEnd type="none" w="sm" len="sm"/>
            </a:ln>
          </p:spPr>
        </p:sp>
        <p:sp>
          <p:nvSpPr>
            <p:cNvPr id="39" name="AutoShape 39"/>
            <p:cNvSpPr/>
            <p:nvPr/>
          </p:nvSpPr>
          <p:spPr>
            <a:xfrm>
              <a:off x="4572000" y="1096849"/>
              <a:ext cx="0" cy="3301995"/>
            </a:xfrm>
            <a:prstGeom prst="line">
              <a:avLst/>
            </a:prstGeom>
            <a:ln w="76200" cap="flat">
              <a:solidFill>
                <a:srgbClr val="2B3D72"/>
              </a:solidFill>
              <a:prstDash val="solid"/>
              <a:headEnd type="none" w="sm" len="sm"/>
              <a:tailEnd type="none" w="sm" len="sm"/>
            </a:ln>
          </p:spPr>
        </p:sp>
        <p:sp>
          <p:nvSpPr>
            <p:cNvPr id="40" name="Freeform 40"/>
            <p:cNvSpPr/>
            <p:nvPr/>
          </p:nvSpPr>
          <p:spPr>
            <a:xfrm rot="-5400000">
              <a:off x="3428713" y="1877662"/>
              <a:ext cx="948113" cy="1836538"/>
            </a:xfrm>
            <a:custGeom>
              <a:avLst/>
              <a:gdLst/>
              <a:ahLst/>
              <a:cxnLst/>
              <a:rect l="l" t="t" r="r" b="b"/>
              <a:pathLst>
                <a:path w="948113" h="1836538">
                  <a:moveTo>
                    <a:pt x="0" y="0"/>
                  </a:moveTo>
                  <a:lnTo>
                    <a:pt x="948112" y="0"/>
                  </a:lnTo>
                  <a:lnTo>
                    <a:pt x="948112" y="1836537"/>
                  </a:lnTo>
                  <a:lnTo>
                    <a:pt x="0" y="1836537"/>
                  </a:lnTo>
                  <a:lnTo>
                    <a:pt x="0" y="0"/>
                  </a:lnTo>
                  <a:close/>
                </a:path>
              </a:pathLst>
            </a:custGeom>
            <a:blipFill>
              <a:blip r:embed="rId3"/>
              <a:stretch>
                <a:fillRect/>
              </a:stretch>
            </a:blipFill>
          </p:spPr>
        </p:sp>
        <p:sp>
          <p:nvSpPr>
            <p:cNvPr id="41" name="Freeform 41"/>
            <p:cNvSpPr/>
            <p:nvPr/>
          </p:nvSpPr>
          <p:spPr>
            <a:xfrm rot="-5400000">
              <a:off x="1779576" y="3239278"/>
              <a:ext cx="895304" cy="2242933"/>
            </a:xfrm>
            <a:custGeom>
              <a:avLst/>
              <a:gdLst/>
              <a:ahLst/>
              <a:cxnLst/>
              <a:rect l="l" t="t" r="r" b="b"/>
              <a:pathLst>
                <a:path w="895304" h="2242933">
                  <a:moveTo>
                    <a:pt x="0" y="0"/>
                  </a:moveTo>
                  <a:lnTo>
                    <a:pt x="895305" y="0"/>
                  </a:lnTo>
                  <a:lnTo>
                    <a:pt x="895305" y="2242933"/>
                  </a:lnTo>
                  <a:lnTo>
                    <a:pt x="0" y="2242933"/>
                  </a:lnTo>
                  <a:lnTo>
                    <a:pt x="0" y="0"/>
                  </a:lnTo>
                  <a:close/>
                </a:path>
              </a:pathLst>
            </a:custGeom>
            <a:blipFill>
              <a:blip r:embed="rId4"/>
              <a:stretch>
                <a:fillRect/>
              </a:stretch>
            </a:blipFill>
          </p:spPr>
        </p:sp>
      </p:grpSp>
      <p:sp>
        <p:nvSpPr>
          <p:cNvPr id="48" name="AutoShape 48"/>
          <p:cNvSpPr/>
          <p:nvPr/>
        </p:nvSpPr>
        <p:spPr>
          <a:xfrm>
            <a:off x="11374755" y="3797388"/>
            <a:ext cx="0" cy="2476498"/>
          </a:xfrm>
          <a:prstGeom prst="line">
            <a:avLst/>
          </a:prstGeom>
          <a:ln w="57150" cap="flat">
            <a:solidFill>
              <a:srgbClr val="2B3D72"/>
            </a:solidFill>
            <a:prstDash val="solid"/>
            <a:headEnd type="none" w="sm" len="sm"/>
            <a:tailEnd type="none" w="sm" len="sm"/>
          </a:ln>
        </p:spPr>
      </p:sp>
      <p:sp>
        <p:nvSpPr>
          <p:cNvPr id="49" name="AutoShape 49"/>
          <p:cNvSpPr/>
          <p:nvPr/>
        </p:nvSpPr>
        <p:spPr>
          <a:xfrm>
            <a:off x="11374755" y="3848188"/>
            <a:ext cx="3429000" cy="0"/>
          </a:xfrm>
          <a:prstGeom prst="line">
            <a:avLst/>
          </a:prstGeom>
          <a:ln w="57150" cap="flat">
            <a:solidFill>
              <a:srgbClr val="2B3D72"/>
            </a:solidFill>
            <a:prstDash val="solid"/>
            <a:headEnd type="none" w="sm" len="sm"/>
            <a:tailEnd type="none" w="sm" len="sm"/>
          </a:ln>
        </p:spPr>
      </p:sp>
      <p:sp>
        <p:nvSpPr>
          <p:cNvPr id="50" name="Freeform 50"/>
          <p:cNvSpPr/>
          <p:nvPr/>
        </p:nvSpPr>
        <p:spPr>
          <a:xfrm rot="-5400000">
            <a:off x="12393658" y="3113060"/>
            <a:ext cx="762000" cy="1470256"/>
          </a:xfrm>
          <a:custGeom>
            <a:avLst/>
            <a:gdLst/>
            <a:ahLst/>
            <a:cxnLst/>
            <a:rect l="l" t="t" r="r" b="b"/>
            <a:pathLst>
              <a:path w="762000" h="1470256">
                <a:moveTo>
                  <a:pt x="0" y="0"/>
                </a:moveTo>
                <a:lnTo>
                  <a:pt x="762000" y="0"/>
                </a:lnTo>
                <a:lnTo>
                  <a:pt x="762000" y="1470256"/>
                </a:lnTo>
                <a:lnTo>
                  <a:pt x="0" y="1470256"/>
                </a:lnTo>
                <a:lnTo>
                  <a:pt x="0" y="0"/>
                </a:lnTo>
                <a:close/>
              </a:path>
            </a:pathLst>
          </a:custGeom>
          <a:blipFill>
            <a:blip r:embed="rId5">
              <a:extLst>
                <a:ext uri="{96DAC541-7B7A-43D3-8B79-37D633B846F1}">
                  <asvg:svgBlip xmlns:asvg="http://schemas.microsoft.com/office/drawing/2016/SVG/main" r:embed="rId6"/>
                </a:ext>
              </a:extLst>
            </a:blip>
            <a:stretch>
              <a:fillRect b="-5501"/>
            </a:stretch>
          </a:blipFill>
          <a:ln cap="sq">
            <a:noFill/>
            <a:prstDash val="solid"/>
            <a:miter/>
          </a:ln>
        </p:spPr>
      </p:sp>
      <p:sp>
        <p:nvSpPr>
          <p:cNvPr id="51" name="AutoShape 51"/>
          <p:cNvSpPr/>
          <p:nvPr/>
        </p:nvSpPr>
        <p:spPr>
          <a:xfrm>
            <a:off x="14782800" y="3771726"/>
            <a:ext cx="0" cy="2476498"/>
          </a:xfrm>
          <a:prstGeom prst="line">
            <a:avLst/>
          </a:prstGeom>
          <a:ln w="57150" cap="flat">
            <a:solidFill>
              <a:srgbClr val="2B3D72"/>
            </a:solidFill>
            <a:prstDash val="solid"/>
            <a:headEnd type="none" w="sm" len="sm"/>
            <a:tailEnd type="none" w="sm" len="sm"/>
          </a:ln>
        </p:spPr>
      </p:sp>
      <p:sp>
        <p:nvSpPr>
          <p:cNvPr id="52" name="Freeform 52"/>
          <p:cNvSpPr/>
          <p:nvPr/>
        </p:nvSpPr>
        <p:spPr>
          <a:xfrm rot="-5400000">
            <a:off x="13917714" y="4382997"/>
            <a:ext cx="711084" cy="1377403"/>
          </a:xfrm>
          <a:custGeom>
            <a:avLst/>
            <a:gdLst/>
            <a:ahLst/>
            <a:cxnLst/>
            <a:rect l="l" t="t" r="r" b="b"/>
            <a:pathLst>
              <a:path w="711084" h="1377403">
                <a:moveTo>
                  <a:pt x="0" y="0"/>
                </a:moveTo>
                <a:lnTo>
                  <a:pt x="711085" y="0"/>
                </a:lnTo>
                <a:lnTo>
                  <a:pt x="711085" y="1377403"/>
                </a:lnTo>
                <a:lnTo>
                  <a:pt x="0" y="1377403"/>
                </a:lnTo>
                <a:lnTo>
                  <a:pt x="0" y="0"/>
                </a:lnTo>
                <a:close/>
              </a:path>
            </a:pathLst>
          </a:custGeom>
          <a:blipFill>
            <a:blip r:embed="rId3"/>
            <a:stretch>
              <a:fillRect/>
            </a:stretch>
          </a:blipFill>
        </p:spPr>
      </p:sp>
      <p:sp>
        <p:nvSpPr>
          <p:cNvPr id="53" name="AutoShape 53"/>
          <p:cNvSpPr/>
          <p:nvPr/>
        </p:nvSpPr>
        <p:spPr>
          <a:xfrm>
            <a:off x="11374513" y="6239855"/>
            <a:ext cx="3429242" cy="14288"/>
          </a:xfrm>
          <a:prstGeom prst="line">
            <a:avLst/>
          </a:prstGeom>
          <a:ln w="57150" cap="flat">
            <a:solidFill>
              <a:srgbClr val="2B3D72"/>
            </a:solidFill>
            <a:prstDash val="solid"/>
            <a:headEnd type="none" w="sm" len="sm"/>
            <a:tailEnd type="none" w="sm" len="sm"/>
          </a:ln>
        </p:spPr>
      </p:sp>
    </p:spTree>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143000" y="1981368"/>
            <a:ext cx="16002000" cy="7543799"/>
            <a:chOff x="0" y="-264912"/>
            <a:chExt cx="4214519" cy="1986844"/>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solidFill>
              <a:srgbClr val="C7CCC6"/>
            </a:solidFill>
            <a:ln cap="rnd">
              <a:noFill/>
              <a:prstDash val="solid"/>
              <a:round/>
            </a:ln>
          </p:spPr>
        </p:sp>
        <p:sp>
          <p:nvSpPr>
            <p:cNvPr id="4" name="TextBox 4"/>
            <p:cNvSpPr txBox="1"/>
            <p:nvPr/>
          </p:nvSpPr>
          <p:spPr>
            <a:xfrm>
              <a:off x="0" y="-264912"/>
              <a:ext cx="4214519" cy="1986844"/>
            </a:xfrm>
            <a:prstGeom prst="rect">
              <a:avLst/>
            </a:prstGeom>
          </p:spPr>
          <p:txBody>
            <a:bodyPr lIns="101600" tIns="101600" rIns="101600" bIns="101600" rtlCol="0" anchor="ctr"/>
            <a:lstStyle/>
            <a:p>
              <a:pPr marL="0" lvl="0" indent="0" algn="ctr">
                <a:lnSpc>
                  <a:spcPts val="3000"/>
                </a:lnSpc>
              </a:pPr>
            </a:p>
          </p:txBody>
        </p:sp>
      </p:grpSp>
      <p:grpSp>
        <p:nvGrpSpPr>
          <p:cNvPr id="11" name="Group 11"/>
          <p:cNvGrpSpPr/>
          <p:nvPr/>
        </p:nvGrpSpPr>
        <p:grpSpPr>
          <a:xfrm rot="0">
            <a:off x="11811000" y="2710121"/>
            <a:ext cx="4572000" cy="4319272"/>
            <a:chOff x="0" y="0"/>
            <a:chExt cx="1226447" cy="1158652"/>
          </a:xfrm>
        </p:grpSpPr>
        <p:sp>
          <p:nvSpPr>
            <p:cNvPr id="12" name="Freeform 12"/>
            <p:cNvSpPr/>
            <p:nvPr/>
          </p:nvSpPr>
          <p:spPr>
            <a:xfrm>
              <a:off x="0" y="0"/>
              <a:ext cx="1226447" cy="1158652"/>
            </a:xfrm>
            <a:custGeom>
              <a:avLst/>
              <a:gdLst/>
              <a:ahLst/>
              <a:cxnLst/>
              <a:rect l="l" t="t" r="r" b="b"/>
              <a:pathLst>
                <a:path w="1226447" h="1158652">
                  <a:moveTo>
                    <a:pt x="42333" y="0"/>
                  </a:moveTo>
                  <a:lnTo>
                    <a:pt x="1184114" y="0"/>
                  </a:lnTo>
                  <a:cubicBezTo>
                    <a:pt x="1207494" y="0"/>
                    <a:pt x="1226447" y="18953"/>
                    <a:pt x="1226447" y="42333"/>
                  </a:cubicBezTo>
                  <a:lnTo>
                    <a:pt x="1226447" y="1116319"/>
                  </a:lnTo>
                  <a:cubicBezTo>
                    <a:pt x="1226447" y="1127547"/>
                    <a:pt x="1221987" y="1138314"/>
                    <a:pt x="1214048" y="1146253"/>
                  </a:cubicBezTo>
                  <a:cubicBezTo>
                    <a:pt x="1206109" y="1154192"/>
                    <a:pt x="1195341" y="1158652"/>
                    <a:pt x="1184114" y="1158652"/>
                  </a:cubicBezTo>
                  <a:lnTo>
                    <a:pt x="42333" y="1158652"/>
                  </a:lnTo>
                  <a:cubicBezTo>
                    <a:pt x="31106" y="1158652"/>
                    <a:pt x="20338" y="1154192"/>
                    <a:pt x="12399" y="1146253"/>
                  </a:cubicBezTo>
                  <a:cubicBezTo>
                    <a:pt x="4460" y="1138314"/>
                    <a:pt x="0" y="1127547"/>
                    <a:pt x="0" y="1116319"/>
                  </a:cubicBezTo>
                  <a:lnTo>
                    <a:pt x="0" y="42333"/>
                  </a:lnTo>
                  <a:cubicBezTo>
                    <a:pt x="0" y="31106"/>
                    <a:pt x="4460" y="20338"/>
                    <a:pt x="12399" y="12399"/>
                  </a:cubicBezTo>
                  <a:cubicBezTo>
                    <a:pt x="20338" y="4460"/>
                    <a:pt x="31106" y="0"/>
                    <a:pt x="42333" y="0"/>
                  </a:cubicBezTo>
                  <a:close/>
                </a:path>
              </a:pathLst>
            </a:custGeom>
            <a:solidFill>
              <a:srgbClr val="FFFFFF"/>
            </a:solidFill>
          </p:spPr>
        </p:sp>
        <p:sp>
          <p:nvSpPr>
            <p:cNvPr id="13" name="TextBox 13"/>
            <p:cNvSpPr txBox="1"/>
            <p:nvPr/>
          </p:nvSpPr>
          <p:spPr>
            <a:xfrm>
              <a:off x="0" y="38100"/>
              <a:ext cx="1226447" cy="1120552"/>
            </a:xfrm>
            <a:prstGeom prst="rect">
              <a:avLst/>
            </a:prstGeom>
          </p:spPr>
          <p:txBody>
            <a:bodyPr lIns="50800" tIns="50800" rIns="50800" bIns="50800" rtlCol="0" anchor="ctr"/>
            <a:lstStyle/>
            <a:p>
              <a:pPr algn="ctr">
                <a:lnSpc>
                  <a:spcPts val="2695"/>
                </a:lnSpc>
              </a:pPr>
            </a:p>
          </p:txBody>
        </p:sp>
      </p:grpSp>
      <p:grpSp>
        <p:nvGrpSpPr>
          <p:cNvPr id="20" name="Group 20"/>
          <p:cNvGrpSpPr/>
          <p:nvPr/>
        </p:nvGrpSpPr>
        <p:grpSpPr>
          <a:xfrm rot="0">
            <a:off x="11811000" y="7272163"/>
            <a:ext cx="4572000" cy="1838959"/>
            <a:chOff x="0" y="0"/>
            <a:chExt cx="1204148" cy="484335"/>
          </a:xfrm>
        </p:grpSpPr>
        <p:sp>
          <p:nvSpPr>
            <p:cNvPr id="21" name="Freeform 21"/>
            <p:cNvSpPr/>
            <p:nvPr/>
          </p:nvSpPr>
          <p:spPr>
            <a:xfrm>
              <a:off x="0" y="0"/>
              <a:ext cx="1204148" cy="484282"/>
            </a:xfrm>
            <a:custGeom>
              <a:avLst/>
              <a:gdLst/>
              <a:ahLst/>
              <a:cxnLst/>
              <a:rect l="l" t="t" r="r" b="b"/>
              <a:pathLst>
                <a:path w="1204148" h="484282">
                  <a:moveTo>
                    <a:pt x="42333" y="0"/>
                  </a:moveTo>
                  <a:lnTo>
                    <a:pt x="1161815" y="0"/>
                  </a:lnTo>
                  <a:cubicBezTo>
                    <a:pt x="1173042" y="0"/>
                    <a:pt x="1183810" y="4460"/>
                    <a:pt x="1191749" y="12399"/>
                  </a:cubicBezTo>
                  <a:cubicBezTo>
                    <a:pt x="1199688" y="20338"/>
                    <a:pt x="1204148" y="31106"/>
                    <a:pt x="1204148" y="42333"/>
                  </a:cubicBezTo>
                  <a:lnTo>
                    <a:pt x="1204148" y="441949"/>
                  </a:lnTo>
                  <a:cubicBezTo>
                    <a:pt x="1204148" y="453176"/>
                    <a:pt x="1199688" y="463944"/>
                    <a:pt x="1191749" y="471883"/>
                  </a:cubicBezTo>
                  <a:cubicBezTo>
                    <a:pt x="1183810" y="479822"/>
                    <a:pt x="1173042" y="484282"/>
                    <a:pt x="1161815" y="484282"/>
                  </a:cubicBezTo>
                  <a:lnTo>
                    <a:pt x="42333" y="484282"/>
                  </a:lnTo>
                  <a:cubicBezTo>
                    <a:pt x="31106" y="484282"/>
                    <a:pt x="20338" y="479822"/>
                    <a:pt x="12399" y="471883"/>
                  </a:cubicBezTo>
                  <a:cubicBezTo>
                    <a:pt x="4460" y="463944"/>
                    <a:pt x="0" y="453176"/>
                    <a:pt x="0" y="441949"/>
                  </a:cubicBezTo>
                  <a:lnTo>
                    <a:pt x="0" y="42333"/>
                  </a:lnTo>
                  <a:cubicBezTo>
                    <a:pt x="0" y="31106"/>
                    <a:pt x="4460" y="20338"/>
                    <a:pt x="12399" y="12399"/>
                  </a:cubicBezTo>
                  <a:cubicBezTo>
                    <a:pt x="20338" y="4460"/>
                    <a:pt x="31106" y="0"/>
                    <a:pt x="42333" y="0"/>
                  </a:cubicBezTo>
                  <a:close/>
                </a:path>
              </a:pathLst>
            </a:custGeom>
            <a:solidFill>
              <a:srgbClr val="FFFFFF"/>
            </a:solidFill>
            <a:ln cap="rnd">
              <a:noFill/>
              <a:prstDash val="solid"/>
              <a:round/>
            </a:ln>
          </p:spPr>
        </p:sp>
        <p:sp>
          <p:nvSpPr>
            <p:cNvPr id="22" name="TextBox 22"/>
            <p:cNvSpPr txBox="1"/>
            <p:nvPr/>
          </p:nvSpPr>
          <p:spPr>
            <a:xfrm>
              <a:off x="167" y="0"/>
              <a:ext cx="1203981" cy="484335"/>
            </a:xfrm>
            <a:prstGeom prst="rect">
              <a:avLst/>
            </a:prstGeom>
          </p:spPr>
          <p:txBody>
            <a:bodyPr lIns="101600" tIns="101600" rIns="101600" bIns="101600" rtlCol="0" anchor="ctr"/>
            <a:lstStyle/>
            <a:p>
              <a:pPr algn="ctr">
                <a:lnSpc>
                  <a:spcPct val="100000"/>
                </a:lnSpc>
              </a:pPr>
              <a:r>
                <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rPr>
                <a:t>II. </a:t>
              </a:r>
              <a:r>
                <a:rPr lang="en-US" sz="4000" b="1" dirty="0" err="1">
                  <a:solidFill>
                    <a:srgbClr val="000000"/>
                  </a:solidFill>
                  <a:latin typeface="Times New Roman" panose="02020603050405020304" charset="0"/>
                  <a:cs typeface="Times New Roman" panose="02020603050405020304" charset="0"/>
                  <a:sym typeface="Mali Medium"/>
                </a:rPr>
                <a:t>Vật</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dẫn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điện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và</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vật</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không</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dẫn</a:t>
              </a:r>
              <a:r>
                <a:rPr lang="en-US" sz="4000" b="1" dirty="0">
                  <a:solidFill>
                    <a:srgbClr val="000000"/>
                  </a:solidFill>
                  <a:latin typeface="Times New Roman" panose="02020603050405020304" charset="0"/>
                  <a:cs typeface="Times New Roman" panose="02020603050405020304" charset="0"/>
                  <a:sym typeface="Mali Medium"/>
                </a:rPr>
                <a:t> </a:t>
              </a:r>
              <a:r>
                <a:rPr lang="en-US" sz="4000" b="1" dirty="0" err="1">
                  <a:solidFill>
                    <a:srgbClr val="000000"/>
                  </a:solidFill>
                  <a:latin typeface="Times New Roman" panose="02020603050405020304" charset="0"/>
                  <a:cs typeface="Times New Roman" panose="02020603050405020304" charset="0"/>
                  <a:sym typeface="Mali Medium"/>
                </a:rPr>
                <a:t>điện</a:t>
              </a:r>
              <a:endParaRPr lang="en-US" sz="4000" b="1" dirty="0">
                <a:solidFill>
                  <a:srgbClr val="000000"/>
                </a:solidFill>
                <a:latin typeface="Times New Roman" panose="02020603050405020304" charset="0"/>
                <a:cs typeface="Times New Roman" panose="02020603050405020304" charset="0"/>
                <a:sym typeface="Mali Medium"/>
              </a:endParaRPr>
            </a:p>
            <a:p>
              <a:pPr algn="ctr">
                <a:lnSpc>
                  <a:spcPts val="3000"/>
                </a:lnSpc>
              </a:pPr>
              <a:endParaRPr lang="vi-VN" altLang="en-US" sz="4000" b="1">
                <a:solidFill>
                  <a:srgbClr val="000001"/>
                </a:solidFill>
                <a:latin typeface="Times New Roman" panose="02020603050405020304" charset="0"/>
                <a:ea typeface="Inter Medium" panose="02000503000000020004"/>
                <a:cs typeface="Times New Roman" panose="02020603050405020304" charset="0"/>
                <a:sym typeface="Inter Medium" panose="02000503000000020004"/>
              </a:endParaRPr>
            </a:p>
          </p:txBody>
        </p:sp>
      </p:grpSp>
      <p:sp>
        <p:nvSpPr>
          <p:cNvPr id="29" name="TextBox 29"/>
          <p:cNvSpPr txBox="1"/>
          <p:nvPr/>
        </p:nvSpPr>
        <p:spPr>
          <a:xfrm>
            <a:off x="1143000" y="638175"/>
            <a:ext cx="14820265" cy="987425"/>
          </a:xfrm>
          <a:prstGeom prst="rect">
            <a:avLst/>
          </a:prstGeom>
        </p:spPr>
        <p:txBody>
          <a:bodyPr wrap="square" lIns="0" tIns="0" rIns="0" bIns="0" rtlCol="0" anchor="t">
            <a:spAutoFit/>
          </a:bodyPr>
          <a:lstStyle/>
          <a:p>
            <a:pPr algn="ctr">
              <a:lnSpc>
                <a:spcPts val="7700"/>
              </a:lnSpc>
            </a:pPr>
            <a:r>
              <a:rPr lang="en-GB" sz="7000" b="1" dirty="0">
                <a:solidFill>
                  <a:srgbClr val="000000"/>
                </a:solidFill>
                <a:latin typeface="Times New Roman" panose="02020603050405020304" charset="0"/>
                <a:ea typeface="Calibri" panose="020F0502020204030204" charset="0"/>
                <a:cs typeface="Times New Roman" panose="02020603050405020304" charset="0"/>
                <a:sym typeface="+mn-ea"/>
              </a:rPr>
              <a:t>NỘI DUNG BÀI HỌC</a:t>
            </a:r>
            <a:endParaRPr lang="en-US" sz="7000" b="1">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sp>
        <p:nvSpPr>
          <p:cNvPr id="48" name="AutoShape 48"/>
          <p:cNvSpPr/>
          <p:nvPr/>
        </p:nvSpPr>
        <p:spPr>
          <a:xfrm>
            <a:off x="12201525" y="3797388"/>
            <a:ext cx="0" cy="2476498"/>
          </a:xfrm>
          <a:prstGeom prst="line">
            <a:avLst/>
          </a:prstGeom>
          <a:ln w="57150" cap="flat">
            <a:solidFill>
              <a:srgbClr val="2B3D72"/>
            </a:solidFill>
            <a:prstDash val="solid"/>
            <a:headEnd type="none" w="sm" len="sm"/>
            <a:tailEnd type="none" w="sm" len="sm"/>
          </a:ln>
        </p:spPr>
      </p:sp>
      <p:sp>
        <p:nvSpPr>
          <p:cNvPr id="49" name="AutoShape 49"/>
          <p:cNvSpPr/>
          <p:nvPr/>
        </p:nvSpPr>
        <p:spPr>
          <a:xfrm>
            <a:off x="12201525" y="3825963"/>
            <a:ext cx="3429000" cy="0"/>
          </a:xfrm>
          <a:prstGeom prst="line">
            <a:avLst/>
          </a:prstGeom>
          <a:ln w="57150" cap="flat">
            <a:solidFill>
              <a:srgbClr val="2B3D72"/>
            </a:solidFill>
            <a:prstDash val="solid"/>
            <a:headEnd type="none" w="sm" len="sm"/>
            <a:tailEnd type="none" w="sm" len="sm"/>
          </a:ln>
        </p:spPr>
      </p:sp>
      <p:sp>
        <p:nvSpPr>
          <p:cNvPr id="50" name="Freeform 50"/>
          <p:cNvSpPr/>
          <p:nvPr/>
        </p:nvSpPr>
        <p:spPr>
          <a:xfrm rot="-5400000">
            <a:off x="13647148" y="3119410"/>
            <a:ext cx="762000" cy="1470256"/>
          </a:xfrm>
          <a:custGeom>
            <a:avLst/>
            <a:gdLst/>
            <a:ahLst/>
            <a:cxnLst/>
            <a:rect l="l" t="t" r="r" b="b"/>
            <a:pathLst>
              <a:path w="762000" h="1470256">
                <a:moveTo>
                  <a:pt x="0" y="0"/>
                </a:moveTo>
                <a:lnTo>
                  <a:pt x="762000" y="0"/>
                </a:lnTo>
                <a:lnTo>
                  <a:pt x="762000" y="1470256"/>
                </a:lnTo>
                <a:lnTo>
                  <a:pt x="0" y="1470256"/>
                </a:lnTo>
                <a:lnTo>
                  <a:pt x="0" y="0"/>
                </a:lnTo>
                <a:close/>
              </a:path>
            </a:pathLst>
          </a:custGeom>
          <a:blipFill>
            <a:blip r:embed="rId1">
              <a:extLst>
                <a:ext uri="{96DAC541-7B7A-43D3-8B79-37D633B846F1}">
                  <asvg:svgBlip xmlns:asvg="http://schemas.microsoft.com/office/drawing/2016/SVG/main" r:embed="rId2"/>
                </a:ext>
              </a:extLst>
            </a:blip>
            <a:stretch>
              <a:fillRect b="-5501"/>
            </a:stretch>
          </a:blipFill>
          <a:ln cap="sq">
            <a:noFill/>
            <a:prstDash val="solid"/>
            <a:miter/>
          </a:ln>
        </p:spPr>
      </p:sp>
      <p:sp>
        <p:nvSpPr>
          <p:cNvPr id="51" name="AutoShape 51"/>
          <p:cNvSpPr/>
          <p:nvPr/>
        </p:nvSpPr>
        <p:spPr>
          <a:xfrm>
            <a:off x="15621000" y="3799666"/>
            <a:ext cx="0" cy="2476498"/>
          </a:xfrm>
          <a:prstGeom prst="line">
            <a:avLst/>
          </a:prstGeom>
          <a:ln w="57150" cap="flat">
            <a:solidFill>
              <a:srgbClr val="2B3D72"/>
            </a:solidFill>
            <a:prstDash val="solid"/>
            <a:headEnd type="none" w="sm" len="sm"/>
            <a:tailEnd type="none" w="sm" len="sm"/>
          </a:ln>
        </p:spPr>
      </p:sp>
      <p:sp>
        <p:nvSpPr>
          <p:cNvPr id="52" name="Freeform 52"/>
          <p:cNvSpPr/>
          <p:nvPr/>
        </p:nvSpPr>
        <p:spPr>
          <a:xfrm rot="-5400000">
            <a:off x="14744484" y="4382997"/>
            <a:ext cx="711084" cy="1377403"/>
          </a:xfrm>
          <a:custGeom>
            <a:avLst/>
            <a:gdLst/>
            <a:ahLst/>
            <a:cxnLst/>
            <a:rect l="l" t="t" r="r" b="b"/>
            <a:pathLst>
              <a:path w="711084" h="1377403">
                <a:moveTo>
                  <a:pt x="0" y="0"/>
                </a:moveTo>
                <a:lnTo>
                  <a:pt x="711085" y="0"/>
                </a:lnTo>
                <a:lnTo>
                  <a:pt x="711085" y="1377403"/>
                </a:lnTo>
                <a:lnTo>
                  <a:pt x="0" y="1377403"/>
                </a:lnTo>
                <a:lnTo>
                  <a:pt x="0" y="0"/>
                </a:lnTo>
                <a:close/>
              </a:path>
            </a:pathLst>
          </a:custGeom>
          <a:blipFill>
            <a:blip r:embed="rId3"/>
            <a:stretch>
              <a:fillRect/>
            </a:stretch>
          </a:blipFill>
        </p:spPr>
      </p:sp>
      <p:sp>
        <p:nvSpPr>
          <p:cNvPr id="53" name="AutoShape 53"/>
          <p:cNvSpPr/>
          <p:nvPr/>
        </p:nvSpPr>
        <p:spPr>
          <a:xfrm>
            <a:off x="12220333" y="6257000"/>
            <a:ext cx="3429242" cy="14288"/>
          </a:xfrm>
          <a:prstGeom prst="line">
            <a:avLst/>
          </a:prstGeom>
          <a:ln w="57150" cap="flat">
            <a:solidFill>
              <a:srgbClr val="2B3D72"/>
            </a:solidFill>
            <a:prstDash val="solid"/>
            <a:headEnd type="none" w="sm" len="sm"/>
            <a:tailEnd type="none" w="sm" len="sm"/>
          </a:ln>
        </p:spPr>
      </p:sp>
    </p:spTree>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rot="0">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5"/>
                </a:lnSpc>
                <a:spcBef>
                  <a:spcPct val="0"/>
                </a:spcBef>
              </a:pPr>
            </a:p>
          </p:txBody>
        </p:sp>
      </p:grpSp>
      <p:sp>
        <p:nvSpPr>
          <p:cNvPr id="5" name="Freeform 5"/>
          <p:cNvSpPr/>
          <p:nvPr/>
        </p:nvSpPr>
        <p:spPr>
          <a:xfrm>
            <a:off x="6667500" y="4193540"/>
            <a:ext cx="10477500" cy="5675630"/>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1">
              <a:extLst>
                <a:ext uri="{96DAC541-7B7A-43D3-8B79-37D633B846F1}">
                  <asvg:svgBlip xmlns:asvg="http://schemas.microsoft.com/office/drawing/2016/SVG/main" r:embed="rId2"/>
                </a:ext>
              </a:extLst>
            </a:blip>
            <a:stretch>
              <a:fillRect l="-3774" t="-38043" r="-2571"/>
            </a:stretch>
          </a:blipFill>
          <a:ln cap="rnd">
            <a:noFill/>
            <a:prstDash val="solid"/>
            <a:round/>
          </a:ln>
        </p:spPr>
      </p:sp>
      <p:grpSp>
        <p:nvGrpSpPr>
          <p:cNvPr id="6" name="Group 6"/>
          <p:cNvGrpSpPr/>
          <p:nvPr/>
        </p:nvGrpSpPr>
        <p:grpSpPr>
          <a:xfrm rot="0">
            <a:off x="6667500" y="1238141"/>
            <a:ext cx="10591798" cy="2989768"/>
            <a:chOff x="0" y="-105700"/>
            <a:chExt cx="1917856" cy="541357"/>
          </a:xfrm>
        </p:grpSpPr>
        <p:sp>
          <p:nvSpPr>
            <p:cNvPr id="7" name="Freeform 7"/>
            <p:cNvSpPr/>
            <p:nvPr/>
          </p:nvSpPr>
          <p:spPr>
            <a:xfrm>
              <a:off x="0" y="0"/>
              <a:ext cx="1897161" cy="379432"/>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8" name="TextBox 8"/>
            <p:cNvSpPr txBox="1"/>
            <p:nvPr/>
          </p:nvSpPr>
          <p:spPr>
            <a:xfrm>
              <a:off x="20696" y="-105700"/>
              <a:ext cx="1897160" cy="541357"/>
            </a:xfrm>
            <a:prstGeom prst="rect">
              <a:avLst/>
            </a:prstGeom>
          </p:spPr>
          <p:txBody>
            <a:bodyPr lIns="50800" tIns="50800" rIns="50800" bIns="50800" rtlCol="0" anchor="ctr"/>
            <a:lstStyle/>
            <a:p>
              <a:pPr marL="0" lvl="0" indent="0" algn="ctr">
                <a:lnSpc>
                  <a:spcPts val="9900"/>
                </a:lnSpc>
              </a:pPr>
              <a:r>
                <a:rPr lang="en-US" sz="6600" b="1" dirty="0">
                  <a:solidFill>
                    <a:srgbClr val="FF0000"/>
                  </a:solidFill>
                  <a:latin typeface="Times New Roman" panose="02020603050405020304" charset="0"/>
                  <a:ea typeface="Sukar Heavy"/>
                  <a:cs typeface="Times New Roman" panose="02020603050405020304" charset="0"/>
                  <a:sym typeface="Sukar Heavy"/>
                </a:rPr>
                <a:t>MỤC TIÊU BUỔI HỌC</a:t>
              </a:r>
              <a:endParaRPr lang="en-US" sz="6600" b="1" u="none" strike="noStrike">
                <a:solidFill>
                  <a:srgbClr val="000001"/>
                </a:solidFill>
                <a:latin typeface="Times New Roman" panose="02020603050405020304" charset="0"/>
                <a:ea typeface="Agrandir Narrow Ultra-Bold" panose="00000906000000000000"/>
                <a:cs typeface="Times New Roman" panose="02020603050405020304" charset="0"/>
                <a:sym typeface="Agrandir Narrow Ultra-Bold" panose="00000906000000000000"/>
              </a:endParaRPr>
            </a:p>
          </p:txBody>
        </p:sp>
      </p:gr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3"/>
            <a:stretch>
              <a:fillRect b="-67455"/>
            </a:stretch>
          </a:blipFill>
        </p:spPr>
      </p:sp>
      <p:sp>
        <p:nvSpPr>
          <p:cNvPr id="10" name="TextBox 10"/>
          <p:cNvSpPr txBox="1"/>
          <p:nvPr/>
        </p:nvSpPr>
        <p:spPr>
          <a:xfrm>
            <a:off x="7004050" y="4762500"/>
            <a:ext cx="9943465" cy="4332605"/>
          </a:xfrm>
          <a:prstGeom prst="rect">
            <a:avLst/>
          </a:prstGeom>
        </p:spPr>
        <p:txBody>
          <a:bodyPr wrap="square" lIns="0" tIns="0" rIns="0" bIns="0" rtlCol="0" anchor="t">
            <a:noAutofit/>
          </a:bodyPr>
          <a:lstStyle/>
          <a:p>
            <a:pPr marL="571500" indent="-571500" algn="just">
              <a:buFont typeface="Wingdings" panose="05000000000000000000" pitchFamily="2" charset="2"/>
              <a:buChar char="ü"/>
            </a:pPr>
            <a:endParaRPr lang="vi-VN" sz="4400" dirty="0">
              <a:solidFill>
                <a:srgbClr val="000000"/>
              </a:solidFill>
              <a:latin typeface="Times New Roman" panose="02020603050405020304" charset="0"/>
              <a:cs typeface="Times New Roman" panose="02020603050405020304" charset="0"/>
              <a:sym typeface="+mn-ea"/>
            </a:endParaRPr>
          </a:p>
          <a:p>
            <a:pPr marL="571500" indent="-571500" algn="just">
              <a:buFont typeface="Wingdings" panose="05000000000000000000" pitchFamily="2" charset="2"/>
              <a:buChar char="ü"/>
            </a:pPr>
            <a:r>
              <a:rPr lang="vi-VN" sz="4400" dirty="0">
                <a:solidFill>
                  <a:srgbClr val="000000"/>
                </a:solidFill>
                <a:latin typeface="Times New Roman" panose="02020603050405020304" charset="0"/>
                <a:cs typeface="Times New Roman" panose="02020603050405020304" charset="0"/>
                <a:sym typeface="+mn-ea"/>
              </a:rPr>
              <a:t>Nêu được khái niệm vật dẫn điện và vật </a:t>
            </a:r>
            <a:r>
              <a:rPr lang="en-US" altLang="vi-VN" sz="4400" dirty="0">
                <a:solidFill>
                  <a:srgbClr val="000000"/>
                </a:solidFill>
                <a:latin typeface="Times New Roman" panose="02020603050405020304" charset="0"/>
                <a:cs typeface="Times New Roman" panose="02020603050405020304" charset="0"/>
                <a:sym typeface="+mn-ea"/>
              </a:rPr>
              <a:t>kh</a:t>
            </a:r>
            <a:r>
              <a:rPr lang="vi-VN" altLang="vi-VN" sz="4400" dirty="0">
                <a:solidFill>
                  <a:srgbClr val="000000"/>
                </a:solidFill>
                <a:latin typeface="Times New Roman" panose="02020603050405020304" charset="0"/>
                <a:cs typeface="Times New Roman" panose="02020603050405020304" charset="0"/>
                <a:sym typeface="+mn-ea"/>
              </a:rPr>
              <a:t>ông dẫn</a:t>
            </a:r>
            <a:r>
              <a:rPr lang="vi-VN" sz="4400" dirty="0">
                <a:solidFill>
                  <a:srgbClr val="000000"/>
                </a:solidFill>
                <a:latin typeface="Times New Roman" panose="02020603050405020304" charset="0"/>
                <a:cs typeface="Times New Roman" panose="02020603050405020304" charset="0"/>
                <a:sym typeface="+mn-ea"/>
              </a:rPr>
              <a:t> điện.</a:t>
            </a:r>
            <a:endParaRPr lang="vi-VN" sz="4400" dirty="0">
              <a:solidFill>
                <a:srgbClr val="000000"/>
              </a:solidFill>
              <a:latin typeface="Times New Roman" panose="02020603050405020304" charset="0"/>
              <a:cs typeface="Times New Roman" panose="02020603050405020304" charset="0"/>
            </a:endParaRPr>
          </a:p>
          <a:p>
            <a:pPr marL="571500" indent="-571500" algn="just">
              <a:buFont typeface="Wingdings" panose="05000000000000000000" pitchFamily="2" charset="2"/>
              <a:buChar char="ü"/>
            </a:pPr>
            <a:r>
              <a:rPr lang="vi-VN" sz="4400" dirty="0">
                <a:solidFill>
                  <a:srgbClr val="000000"/>
                </a:solidFill>
                <a:latin typeface="Times New Roman" panose="02020603050405020304" charset="0"/>
                <a:cs typeface="Times New Roman" panose="02020603050405020304" charset="0"/>
                <a:sym typeface="+mn-ea"/>
              </a:rPr>
              <a:t>Kể tên một số vật dẫn điện và vật cách điện trong thực tế.</a:t>
            </a:r>
            <a:endParaRPr lang="vi-VN" sz="4400" dirty="0">
              <a:solidFill>
                <a:srgbClr val="000000"/>
              </a:solidFill>
              <a:latin typeface="Times New Roman" panose="02020603050405020304" charset="0"/>
              <a:cs typeface="Times New Roman" panose="02020603050405020304" charset="0"/>
            </a:endParaRPr>
          </a:p>
          <a:p>
            <a:pPr indent="0" algn="just">
              <a:buFont typeface="Wingdings" panose="05000000000000000000" pitchFamily="2" charset="2"/>
              <a:buNone/>
            </a:pPr>
            <a:endParaRPr lang="en-US" sz="4400">
              <a:solidFill>
                <a:srgbClr val="000001"/>
              </a:solidFill>
              <a:latin typeface="Times New Roman" panose="02020603050405020304" charset="0"/>
              <a:ea typeface="Inter" panose="020B0502030000000004"/>
              <a:cs typeface="Times New Roman" panose="02020603050405020304" charset="0"/>
              <a:sym typeface="Inter" panose="020B0502030000000004"/>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90279" y="3533118"/>
            <a:ext cx="7697721" cy="4664610"/>
          </a:xfrm>
          <a:custGeom>
            <a:avLst/>
            <a:gdLst/>
            <a:ahLst/>
            <a:cxnLst/>
            <a:rect l="l" t="t" r="r" b="b"/>
            <a:pathLst>
              <a:path w="7315200" h="3564497">
                <a:moveTo>
                  <a:pt x="0" y="0"/>
                </a:moveTo>
                <a:lnTo>
                  <a:pt x="7315200" y="0"/>
                </a:lnTo>
                <a:lnTo>
                  <a:pt x="7315200" y="3564498"/>
                </a:lnTo>
                <a:lnTo>
                  <a:pt x="0" y="356449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sz="2700"/>
          </a:p>
        </p:txBody>
      </p:sp>
      <p:sp>
        <p:nvSpPr>
          <p:cNvPr id="3" name="TextBox 2"/>
          <p:cNvSpPr txBox="1"/>
          <p:nvPr/>
        </p:nvSpPr>
        <p:spPr>
          <a:xfrm>
            <a:off x="1874520" y="5370745"/>
            <a:ext cx="9189720" cy="1938020"/>
          </a:xfrm>
          <a:prstGeom prst="rect">
            <a:avLst/>
          </a:prstGeom>
          <a:noFill/>
        </p:spPr>
        <p:txBody>
          <a:bodyPr wrap="square" rtlCol="0">
            <a:spAutoFit/>
          </a:bodyPr>
          <a:lstStyle/>
          <a:p>
            <a:pPr algn="ctr" defTabSz="914400"/>
            <a:r>
              <a:rPr lang="en-US" sz="6000" b="1" dirty="0">
                <a:solidFill>
                  <a:prstClr val="black"/>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THỬ THÁCH </a:t>
            </a:r>
            <a:endParaRPr lang="en-US" sz="6000" b="1" dirty="0">
              <a:solidFill>
                <a:prstClr val="black"/>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pPr algn="ctr" defTabSz="914400"/>
            <a:r>
              <a:rPr lang="en-US" sz="6000" b="1" dirty="0">
                <a:solidFill>
                  <a:prstClr val="black"/>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BẬT SÁNG</a:t>
            </a:r>
            <a:endParaRPr lang="vi-VN" sz="6000" b="1" dirty="0">
              <a:solidFill>
                <a:prstClr val="black"/>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4" name="TextBox 3"/>
          <p:cNvSpPr txBox="1"/>
          <p:nvPr/>
        </p:nvSpPr>
        <p:spPr>
          <a:xfrm>
            <a:off x="2965785" y="3847251"/>
            <a:ext cx="7793654" cy="1476375"/>
          </a:xfrm>
          <a:prstGeom prst="rect">
            <a:avLst/>
          </a:prstGeom>
          <a:noFill/>
        </p:spPr>
        <p:txBody>
          <a:bodyPr wrap="square" rtlCol="0">
            <a:spAutoFit/>
          </a:bodyPr>
          <a:lstStyle/>
          <a:p>
            <a:pPr defTabSz="914400"/>
            <a:r>
              <a:rPr lang="en-US" sz="9000" b="1" dirty="0">
                <a:solidFill>
                  <a:srgbClr val="C00000"/>
                </a:solidFill>
                <a:latin typeface="Times New Roman" panose="02020603050405020304" charset="0"/>
                <a:cs typeface="Times New Roman" panose="02020603050405020304" charset="0"/>
              </a:rPr>
              <a:t>HOẠT ĐỘNG</a:t>
            </a:r>
            <a:endParaRPr lang="vi-VN" sz="9000" b="1" dirty="0">
              <a:solidFill>
                <a:srgbClr val="C00000"/>
              </a:solidFill>
              <a:latin typeface="Times New Roman" panose="02020603050405020304" charset="0"/>
              <a:cs typeface="Times New Roman" panose="02020603050405020304" charset="0"/>
            </a:endParaRPr>
          </a:p>
        </p:txBody>
      </p:sp>
    </p:spTree>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40000" fill="hold" grpId="0" nodeType="clickEffect" p14:presetBounceEnd="69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9000">
                                          <p:cBhvr additive="base">
                                            <p:cTn id="12" dur="1500" fill="hold"/>
                                            <p:tgtEl>
                                              <p:spTgt spid="3"/>
                                            </p:tgtEl>
                                            <p:attrNameLst>
                                              <p:attrName>ppt_x</p:attrName>
                                            </p:attrNameLst>
                                          </p:cBhvr>
                                          <p:tavLst>
                                            <p:tav tm="0">
                                              <p:val>
                                                <p:strVal val="0-#ppt_w/2"/>
                                              </p:val>
                                            </p:tav>
                                            <p:tav tm="100000">
                                              <p:val>
                                                <p:strVal val="#ppt_x"/>
                                              </p:val>
                                            </p:tav>
                                          </p:tavLst>
                                        </p:anim>
                                        <p:anim calcmode="lin" valueType="num" p14:bounceEnd="69000">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4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0-#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TABLE_ENDDRAG_ORIGIN_RECT" val="796*552"/>
  <p:tag name="TABLE_ENDDRAG_RECT" val="598*177*796*552"/>
</p:tagLst>
</file>

<file path=ppt/tags/tag3.xml><?xml version="1.0" encoding="utf-8"?>
<p:tagLst xmlns:p="http://schemas.openxmlformats.org/presentationml/2006/main">
  <p:tag name="TABLE_ENDDRAG_ORIGIN_RECT" val="796*552"/>
  <p:tag name="TABLE_ENDDRAG_RECT" val="598*177*796*552"/>
</p:tagLst>
</file>

<file path=ppt/tags/tag4.xml><?xml version="1.0" encoding="utf-8"?>
<p:tagLst xmlns:p="http://schemas.openxmlformats.org/presentationml/2006/main">
  <p:tag name="TABLE_ENDDRAG_ORIGIN_RECT" val="863*624"/>
  <p:tag name="TABLE_ENDDRAG_RECT" val="96*182*863*624"/>
</p:tagLst>
</file>

<file path=ppt/tags/tag5.xml><?xml version="1.0" encoding="utf-8"?>
<p:tagLst xmlns:p="http://schemas.openxmlformats.org/presentationml/2006/main">
  <p:tag name="KSO_WM_MEDIACOVER_FLAG" val="1"/>
  <p:tag name="KSO_WM_UNIT_MEDIACOVER_BTN_STATE" val="1"/>
</p:tagLst>
</file>

<file path=ppt/tags/tag6.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1_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7323</Words>
  <Application>WPS Slides</Application>
  <PresentationFormat>On-screen Show (4:3)</PresentationFormat>
  <Paragraphs>837</Paragraphs>
  <Slides>36</Slides>
  <Notes>0</Notes>
  <HiddenSlides>0</HiddenSlides>
  <MMClips>0</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36</vt:i4>
      </vt:variant>
    </vt:vector>
  </HeadingPairs>
  <TitlesOfParts>
    <vt:vector size="72" baseType="lpstr">
      <vt:lpstr>Arial</vt:lpstr>
      <vt:lpstr>SimSun</vt:lpstr>
      <vt:lpstr>Wingdings</vt:lpstr>
      <vt:lpstr>Roboto</vt:lpstr>
      <vt:lpstr>Times New Roman</vt:lpstr>
      <vt:lpstr>#9Slide03 Arima Madurai Black</vt:lpstr>
      <vt:lpstr>Segoe Print</vt:lpstr>
      <vt:lpstr>Inter Medium</vt:lpstr>
      <vt:lpstr>Cambria</vt:lpstr>
      <vt:lpstr>Inter SemiBold</vt:lpstr>
      <vt:lpstr>Corbel</vt:lpstr>
      <vt:lpstr>Times New Roman</vt:lpstr>
      <vt:lpstr>sans-serif</vt:lpstr>
      <vt:lpstr>Eldad Wide</vt:lpstr>
      <vt:lpstr>Microsoft YaHei</vt:lpstr>
      <vt:lpstr>Inter Medium</vt:lpstr>
      <vt:lpstr>Roboto</vt:lpstr>
      <vt:lpstr>Mali Medium</vt:lpstr>
      <vt:lpstr>Calibri</vt:lpstr>
      <vt:lpstr>Agrandir Narrow Ultra-Bold</vt:lpstr>
      <vt:lpstr>Sukar Heavy</vt:lpstr>
      <vt:lpstr>Inter</vt:lpstr>
      <vt:lpstr>DM Sans</vt:lpstr>
      <vt:lpstr>#9Slide03 Arima Madurai Light</vt:lpstr>
      <vt:lpstr>Arial Unicode MS</vt:lpstr>
      <vt:lpstr>Dancing Script Bold</vt:lpstr>
      <vt:lpstr>Mongolian Baiti</vt:lpstr>
      <vt:lpstr>UTM Alba Matter</vt:lpstr>
      <vt:lpstr>Arial</vt:lpstr>
      <vt:lpstr>DM Sans Medium</vt:lpstr>
      <vt:lpstr>Asap Bold</vt:lpstr>
      <vt:lpstr>Cabin Medium</vt:lpstr>
      <vt:lpstr>Inter Bold</vt:lpstr>
      <vt:lpstr>Tahoma</vt:lpstr>
      <vt:lpstr>MV Boli</vt:lpstr>
      <vt:lpstr>1_Art_mountaineering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Cách tiến hành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DÒNG ĐIỆN. NGUỒN ĐIỆN T2</dc:title>
  <dc:creator/>
  <cp:lastModifiedBy>Xuyến Nguyễn Thị</cp:lastModifiedBy>
  <cp:revision>54</cp:revision>
  <dcterms:created xsi:type="dcterms:W3CDTF">2006-08-16T00:00:00Z</dcterms:created>
  <dcterms:modified xsi:type="dcterms:W3CDTF">2025-04-24T02:12:05Z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BD0D594DC0DE427194C397551F0C0625_12</vt:lpwstr>
  </property>
  <property fmtid="{D5CDD505-2E9C-101B-9397-08002B2CF9AE}" pid="3" name="KSOProductBuildVer">
    <vt:lpwstr>1033-12.2.0.20795</vt:lpwstr>
  </property>
</Properties>
</file>