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9" r:id="rId1"/>
    <p:sldMasterId id="2147483761" r:id="rId2"/>
    <p:sldMasterId id="2147483775" r:id="rId3"/>
  </p:sldMasterIdLst>
  <p:notesMasterIdLst>
    <p:notesMasterId r:id="rId27"/>
  </p:notesMasterIdLst>
  <p:sldIdLst>
    <p:sldId id="3329" r:id="rId4"/>
    <p:sldId id="3324" r:id="rId5"/>
    <p:sldId id="3325" r:id="rId6"/>
    <p:sldId id="3101" r:id="rId7"/>
    <p:sldId id="345" r:id="rId8"/>
    <p:sldId id="3331" r:id="rId9"/>
    <p:sldId id="3137" r:id="rId10"/>
    <p:sldId id="3320" r:id="rId11"/>
    <p:sldId id="3326" r:id="rId12"/>
    <p:sldId id="3138" r:id="rId13"/>
    <p:sldId id="3321" r:id="rId14"/>
    <p:sldId id="3322" r:id="rId15"/>
    <p:sldId id="3332" r:id="rId16"/>
    <p:sldId id="3148" r:id="rId17"/>
    <p:sldId id="3139" r:id="rId18"/>
    <p:sldId id="3136" r:id="rId19"/>
    <p:sldId id="3328" r:id="rId20"/>
    <p:sldId id="3333" r:id="rId21"/>
    <p:sldId id="3334" r:id="rId22"/>
    <p:sldId id="3335" r:id="rId23"/>
    <p:sldId id="3336" r:id="rId24"/>
    <p:sldId id="3337" r:id="rId25"/>
    <p:sldId id="3323" r:id="rId26"/>
  </p:sldIdLst>
  <p:sldSz cx="12192000" cy="6858000"/>
  <p:notesSz cx="6858000" cy="9144000"/>
  <p:embeddedFontLst>
    <p:embeddedFont>
      <p:font typeface="等线" panose="02010600030101010101" pitchFamily="2" charset="-122"/>
      <p:regular r:id="rId28"/>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Open Sans" panose="020B0606030504020204" pitchFamily="34" charset="0"/>
      <p:regular r:id="rId36"/>
      <p:bold r:id="rId37"/>
      <p:italic r:id="rId38"/>
      <p:boldItalic r:id="rId39"/>
    </p:embeddedFont>
    <p:embeddedFont>
      <p:font typeface="Segoe Print" panose="02000600000000000000" pitchFamily="2"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77" d="100"/>
          <a:sy n="77" d="100"/>
        </p:scale>
        <p:origin x="1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6" name="Footer Placeholder 5"/>
          <p:cNvSpPr>
            <a:spLocks noGrp="1"/>
          </p:cNvSpPr>
          <p:nvPr>
            <p:ph type="ftr" sz="quarter" idx="11"/>
          </p:nvPr>
        </p:nvSpPr>
        <p:spPr>
          <a:xfrm>
            <a:off x="4165600" y="6356381"/>
            <a:ext cx="3860800" cy="365125"/>
          </a:xfrm>
          <a:prstGeom prst="rect">
            <a:avLst/>
          </a:prstGeom>
        </p:spPr>
        <p:txBody>
          <a:bodyPr/>
          <a:lstStyle/>
          <a:p>
            <a:endParaRPr lang="vi-VN"/>
          </a:p>
        </p:txBody>
      </p:sp>
      <p:sp>
        <p:nvSpPr>
          <p:cNvPr id="7" name="Slide Number Placeholder 6"/>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231551781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9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8" name="Footer Placeholder 7"/>
          <p:cNvSpPr>
            <a:spLocks noGrp="1"/>
          </p:cNvSpPr>
          <p:nvPr>
            <p:ph type="ftr" sz="quarter" idx="11"/>
          </p:nvPr>
        </p:nvSpPr>
        <p:spPr>
          <a:xfrm>
            <a:off x="4165600" y="6356381"/>
            <a:ext cx="3860800" cy="365125"/>
          </a:xfrm>
          <a:prstGeom prst="rect">
            <a:avLst/>
          </a:prstGeom>
        </p:spPr>
        <p:txBody>
          <a:bodyPr/>
          <a:lstStyle/>
          <a:p>
            <a:endParaRPr lang="vi-VN"/>
          </a:p>
        </p:txBody>
      </p:sp>
      <p:sp>
        <p:nvSpPr>
          <p:cNvPr id="9" name="Slide Number Placeholder 8"/>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201022864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4" name="Footer Placeholder 3"/>
          <p:cNvSpPr>
            <a:spLocks noGrp="1"/>
          </p:cNvSpPr>
          <p:nvPr>
            <p:ph type="ftr" sz="quarter" idx="11"/>
          </p:nvPr>
        </p:nvSpPr>
        <p:spPr>
          <a:xfrm>
            <a:off x="4165600" y="6356381"/>
            <a:ext cx="3860800" cy="365125"/>
          </a:xfrm>
          <a:prstGeom prst="rect">
            <a:avLst/>
          </a:prstGeom>
        </p:spPr>
        <p:txBody>
          <a:bodyPr/>
          <a:lstStyle/>
          <a:p>
            <a:endParaRPr lang="vi-VN"/>
          </a:p>
        </p:txBody>
      </p:sp>
      <p:sp>
        <p:nvSpPr>
          <p:cNvPr id="5" name="Slide Number Placeholder 4"/>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392873237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3" name="Footer Placeholder 2"/>
          <p:cNvSpPr>
            <a:spLocks noGrp="1"/>
          </p:cNvSpPr>
          <p:nvPr>
            <p:ph type="ftr" sz="quarter" idx="11"/>
          </p:nvPr>
        </p:nvSpPr>
        <p:spPr>
          <a:xfrm>
            <a:off x="4165600" y="6356381"/>
            <a:ext cx="3860800" cy="365125"/>
          </a:xfrm>
          <a:prstGeom prst="rect">
            <a:avLst/>
          </a:prstGeom>
        </p:spPr>
        <p:txBody>
          <a:bodyPr/>
          <a:lstStyle/>
          <a:p>
            <a:endParaRPr lang="vi-VN"/>
          </a:p>
        </p:txBody>
      </p:sp>
      <p:sp>
        <p:nvSpPr>
          <p:cNvPr id="4" name="Slide Number Placeholder 3"/>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179136871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62"/>
            <a:ext cx="4011084"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8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6" name="Footer Placeholder 5"/>
          <p:cNvSpPr>
            <a:spLocks noGrp="1"/>
          </p:cNvSpPr>
          <p:nvPr>
            <p:ph type="ftr" sz="quarter" idx="11"/>
          </p:nvPr>
        </p:nvSpPr>
        <p:spPr>
          <a:xfrm>
            <a:off x="4165600" y="6356381"/>
            <a:ext cx="3860800" cy="365125"/>
          </a:xfrm>
          <a:prstGeom prst="rect">
            <a:avLst/>
          </a:prstGeom>
        </p:spPr>
        <p:txBody>
          <a:bodyPr/>
          <a:lstStyle/>
          <a:p>
            <a:endParaRPr lang="vi-VN"/>
          </a:p>
        </p:txBody>
      </p:sp>
      <p:sp>
        <p:nvSpPr>
          <p:cNvPr id="7" name="Slide Number Placeholder 6"/>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50944567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4"/>
            <a:ext cx="73152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6" name="Footer Placeholder 5"/>
          <p:cNvSpPr>
            <a:spLocks noGrp="1"/>
          </p:cNvSpPr>
          <p:nvPr>
            <p:ph type="ftr" sz="quarter" idx="11"/>
          </p:nvPr>
        </p:nvSpPr>
        <p:spPr>
          <a:xfrm>
            <a:off x="4165600" y="6356381"/>
            <a:ext cx="3860800" cy="365125"/>
          </a:xfrm>
          <a:prstGeom prst="rect">
            <a:avLst/>
          </a:prstGeom>
        </p:spPr>
        <p:txBody>
          <a:bodyPr/>
          <a:lstStyle/>
          <a:p>
            <a:endParaRPr lang="vi-VN"/>
          </a:p>
        </p:txBody>
      </p:sp>
      <p:sp>
        <p:nvSpPr>
          <p:cNvPr id="7" name="Slide Number Placeholder 6"/>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395475482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5" name="Footer Placeholder 4"/>
          <p:cNvSpPr>
            <a:spLocks noGrp="1"/>
          </p:cNvSpPr>
          <p:nvPr>
            <p:ph type="ftr" sz="quarter" idx="11"/>
          </p:nvPr>
        </p:nvSpPr>
        <p:spPr>
          <a:xfrm>
            <a:off x="4165600" y="6356381"/>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175719041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5" name="Footer Placeholder 4"/>
          <p:cNvSpPr>
            <a:spLocks noGrp="1"/>
          </p:cNvSpPr>
          <p:nvPr>
            <p:ph type="ftr" sz="quarter" idx="11"/>
          </p:nvPr>
        </p:nvSpPr>
        <p:spPr>
          <a:xfrm>
            <a:off x="4165600" y="6356381"/>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282445830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7"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6"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4" y="20413"/>
            <a:ext cx="632267" cy="208193"/>
          </a:xfrm>
          <a:prstGeom prst="rect">
            <a:avLst/>
          </a:prstGeom>
        </p:spPr>
      </p:pic>
    </p:spTree>
    <p:extLst>
      <p:ext uri="{BB962C8B-B14F-4D97-AF65-F5344CB8AC3E}">
        <p14:creationId xmlns:p14="http://schemas.microsoft.com/office/powerpoint/2010/main" val="164733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50"/>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1737538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418363586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5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2" y="458947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1640050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17259267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1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1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37271433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46402613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52166455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9"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75299812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9" y="9874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78418297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400623909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43"/>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14" y="36514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205112917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7"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6"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4" y="20413"/>
            <a:ext cx="632267" cy="208193"/>
          </a:xfrm>
          <a:prstGeom prst="rect">
            <a:avLst/>
          </a:prstGeom>
        </p:spPr>
      </p:pic>
    </p:spTree>
    <p:extLst>
      <p:ext uri="{BB962C8B-B14F-4D97-AF65-F5344CB8AC3E}">
        <p14:creationId xmlns:p14="http://schemas.microsoft.com/office/powerpoint/2010/main" val="1409458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5" name="Footer Placeholder 4"/>
          <p:cNvSpPr>
            <a:spLocks noGrp="1"/>
          </p:cNvSpPr>
          <p:nvPr>
            <p:ph type="ftr" sz="quarter" idx="11"/>
          </p:nvPr>
        </p:nvSpPr>
        <p:spPr>
          <a:xfrm>
            <a:off x="4165600" y="6356381"/>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412557702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5" name="Footer Placeholder 4"/>
          <p:cNvSpPr>
            <a:spLocks noGrp="1"/>
          </p:cNvSpPr>
          <p:nvPr>
            <p:ph type="ftr" sz="quarter" idx="11"/>
          </p:nvPr>
        </p:nvSpPr>
        <p:spPr>
          <a:xfrm>
            <a:off x="4165600" y="6356381"/>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66923622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4"/>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81"/>
            <a:ext cx="2844800" cy="365125"/>
          </a:xfrm>
          <a:prstGeom prst="rect">
            <a:avLst/>
          </a:prstGeom>
        </p:spPr>
        <p:txBody>
          <a:bodyPr/>
          <a:lstStyle/>
          <a:p>
            <a:fld id="{8776EAA2-86A1-4D5A-9D3A-CAEA51727D2A}" type="datetimeFigureOut">
              <a:rPr lang="vi-VN" smtClean="0"/>
              <a:t>11-04-2023</a:t>
            </a:fld>
            <a:endParaRPr lang="vi-VN"/>
          </a:p>
        </p:txBody>
      </p:sp>
      <p:sp>
        <p:nvSpPr>
          <p:cNvPr id="5" name="Footer Placeholder 4"/>
          <p:cNvSpPr>
            <a:spLocks noGrp="1"/>
          </p:cNvSpPr>
          <p:nvPr>
            <p:ph type="ftr" sz="quarter" idx="11"/>
          </p:nvPr>
        </p:nvSpPr>
        <p:spPr>
          <a:xfrm>
            <a:off x="4165600" y="6356381"/>
            <a:ext cx="38608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321315801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4"/>
          </p:nvPr>
        </p:nvSpPr>
        <p:spPr>
          <a:xfrm>
            <a:off x="8737600" y="6356381"/>
            <a:ext cx="2844800" cy="365125"/>
          </a:xfrm>
          <a:prstGeom prst="rect">
            <a:avLst/>
          </a:prstGeom>
        </p:spPr>
        <p:txBody>
          <a:bodyPr vert="horz" lIns="91440" tIns="45720" rIns="91440" bIns="45720" rtlCol="0" anchor="ctr"/>
          <a:lstStyle>
            <a:lvl1pPr algn="r">
              <a:defRPr sz="3200">
                <a:solidFill>
                  <a:schemeClr val="tx1">
                    <a:tint val="75000"/>
                  </a:schemeClr>
                </a:solidFill>
                <a:latin typeface="Times New Roman" panose="02020603050405020304" pitchFamily="18" charset="0"/>
                <a:cs typeface="Times New Roman" panose="02020603050405020304" pitchFamily="18" charset="0"/>
              </a:defRPr>
            </a:lvl1pPr>
          </a:lstStyle>
          <a:p>
            <a:fld id="{5B655E3E-F3CF-4192-A728-76519D6DB909}" type="slidenum">
              <a:rPr lang="vi-VN" smtClean="0"/>
              <a:t>‹#›</a:t>
            </a:fld>
            <a:endParaRPr lang="vi-VN"/>
          </a:p>
        </p:txBody>
      </p:sp>
    </p:spTree>
    <p:extLst>
      <p:ext uri="{BB962C8B-B14F-4D97-AF65-F5344CB8AC3E}">
        <p14:creationId xmlns:p14="http://schemas.microsoft.com/office/powerpoint/2010/main" val="282829416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ransition spd="slow">
    <p:wipe/>
  </p:transition>
  <p:txStyles>
    <p:titleStyle>
      <a:lvl1pPr algn="ctr" defTabSz="914400" rtl="0" eaLnBrk="1" latinLnBrk="0" hangingPunct="1">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6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t>11-04-2023</a:t>
            </a:fld>
            <a:endParaRPr lang="vi-VN">
              <a:solidFill>
                <a:prstClr val="black">
                  <a:tint val="75000"/>
                </a:prstClr>
              </a:solidFill>
            </a:endParaRPr>
          </a:p>
        </p:txBody>
      </p:sp>
      <p:sp>
        <p:nvSpPr>
          <p:cNvPr id="5" name="Footer Placeholder 4"/>
          <p:cNvSpPr>
            <a:spLocks noGrp="1"/>
          </p:cNvSpPr>
          <p:nvPr>
            <p:ph type="ftr" sz="quarter" idx="3"/>
          </p:nvPr>
        </p:nvSpPr>
        <p:spPr>
          <a:xfrm>
            <a:off x="4038601" y="635636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6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extLst>
      <p:ext uri="{BB962C8B-B14F-4D97-AF65-F5344CB8AC3E}">
        <p14:creationId xmlns:p14="http://schemas.microsoft.com/office/powerpoint/2010/main" val="172272528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3.wav"/><Relationship Id="rId5" Type="http://schemas.openxmlformats.org/officeDocument/2006/relationships/image" Target="../media/image19.pn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emf"/><Relationship Id="rId5" Type="http://schemas.openxmlformats.org/officeDocument/2006/relationships/image" Target="../media/image1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audio" Target="../media/audio4.wav"/><Relationship Id="rId4" Type="http://schemas.openxmlformats.org/officeDocument/2006/relationships/audio" Target="../media/audio7.wav"/></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9.xml"/><Relationship Id="rId7" Type="http://schemas.openxmlformats.org/officeDocument/2006/relationships/audio" Target="../media/audio11.wav"/><Relationship Id="rId12" Type="http://schemas.openxmlformats.org/officeDocument/2006/relationships/image" Target="../media/image3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10.wav"/><Relationship Id="rId11" Type="http://schemas.openxmlformats.org/officeDocument/2006/relationships/image" Target="../media/image29.png"/><Relationship Id="rId5" Type="http://schemas.openxmlformats.org/officeDocument/2006/relationships/audio" Target="../media/audio9.wav"/><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9.xml"/><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10.wav"/><Relationship Id="rId11" Type="http://schemas.openxmlformats.org/officeDocument/2006/relationships/image" Target="../media/image31.png"/><Relationship Id="rId5" Type="http://schemas.openxmlformats.org/officeDocument/2006/relationships/audio" Target="../media/audio11.wav"/><Relationship Id="rId10" Type="http://schemas.openxmlformats.org/officeDocument/2006/relationships/image" Target="../media/image30.png"/><Relationship Id="rId4" Type="http://schemas.openxmlformats.org/officeDocument/2006/relationships/audio" Target="../media/audio9.wav"/><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slideLayout" Target="../slideLayouts/slideLayout19.xml"/><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10.wav"/><Relationship Id="rId11" Type="http://schemas.openxmlformats.org/officeDocument/2006/relationships/image" Target="../media/image29.png"/><Relationship Id="rId5" Type="http://schemas.openxmlformats.org/officeDocument/2006/relationships/audio" Target="../media/audio11.wav"/><Relationship Id="rId10" Type="http://schemas.openxmlformats.org/officeDocument/2006/relationships/slide" Target="slide9.xml"/><Relationship Id="rId4" Type="http://schemas.openxmlformats.org/officeDocument/2006/relationships/audio" Target="../media/audio9.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19.xml"/><Relationship Id="rId7" Type="http://schemas.openxmlformats.org/officeDocument/2006/relationships/audio" Target="../media/audio11.wav"/><Relationship Id="rId12" Type="http://schemas.openxmlformats.org/officeDocument/2006/relationships/image" Target="../media/image3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10.wav"/><Relationship Id="rId11" Type="http://schemas.openxmlformats.org/officeDocument/2006/relationships/image" Target="../media/image29.png"/><Relationship Id="rId5" Type="http://schemas.openxmlformats.org/officeDocument/2006/relationships/audio" Target="../media/audio9.wav"/><Relationship Id="rId10" Type="http://schemas.openxmlformats.org/officeDocument/2006/relationships/image" Target="../media/image28.png"/><Relationship Id="rId4" Type="http://schemas.openxmlformats.org/officeDocument/2006/relationships/audio" Target="../media/audio5.wav"/><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13.png"/><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3.wav"/><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5" Type="http://schemas.openxmlformats.org/officeDocument/2006/relationships/image" Target="../media/image17.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872" y="1273601"/>
            <a:ext cx="4608512" cy="324036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b="1">
                <a:solidFill>
                  <a:srgbClr val="FFFF00"/>
                </a:solidFill>
              </a:rPr>
              <a:t>KHỞI ĐỘNG</a:t>
            </a:r>
            <a:endParaRPr lang="vi-VN" b="1">
              <a:solidFill>
                <a:srgbClr val="FFFF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00" y="1340768"/>
            <a:ext cx="2304256" cy="3168352"/>
          </a:xfrm>
          <a:prstGeom prst="rect">
            <a:avLst/>
          </a:prstGeom>
        </p:spPr>
      </p:pic>
    </p:spTree>
  </p:cSld>
  <p:clrMapOvr>
    <a:masterClrMapping/>
  </p:clrMapOvr>
  <p:transition spd="slow">
    <p:wip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9103D-DCCC-4F27-BFE2-D2743DA0C623}"/>
              </a:ext>
            </a:extLst>
          </p:cNvPr>
          <p:cNvPicPr>
            <a:picLocks noChangeAspect="1"/>
          </p:cNvPicPr>
          <p:nvPr/>
        </p:nvPicPr>
        <p:blipFill rotWithShape="1">
          <a:blip r:embed="rId2"/>
          <a:srcRect t="3205" b="62279"/>
          <a:stretch/>
        </p:blipFill>
        <p:spPr>
          <a:xfrm>
            <a:off x="700850" y="2400795"/>
            <a:ext cx="10248800" cy="3884282"/>
          </a:xfrm>
          <a:prstGeom prst="rect">
            <a:avLst/>
          </a:prstGeom>
        </p:spPr>
      </p:pic>
      <p:sp>
        <p:nvSpPr>
          <p:cNvPr id="3" name="Rectangle 2">
            <a:extLst>
              <a:ext uri="{FF2B5EF4-FFF2-40B4-BE49-F238E27FC236}">
                <a16:creationId xmlns:a16="http://schemas.microsoft.com/office/drawing/2014/main" id="{E3CB3FC9-C045-42B8-8A12-58A3CEAE196E}"/>
              </a:ext>
            </a:extLst>
          </p:cNvPr>
          <p:cNvSpPr/>
          <p:nvPr/>
        </p:nvSpPr>
        <p:spPr>
          <a:xfrm>
            <a:off x="700850" y="439625"/>
            <a:ext cx="10086755" cy="1046120"/>
          </a:xfrm>
          <a:prstGeom prst="rect">
            <a:avLst/>
          </a:prstGeom>
        </p:spPr>
        <p:txBody>
          <a:bodyPr wrap="square">
            <a:spAutoFit/>
          </a:bodyPr>
          <a:lstStyle/>
          <a:p>
            <a:pPr algn="ctr" defTabSz="342900">
              <a:lnSpc>
                <a:spcPct val="135000"/>
              </a:lnSpc>
            </a:pPr>
            <a:r>
              <a:rPr lang="vi-VN" sz="2400">
                <a:latin typeface="Calibri" panose="020F0502020204030204" pitchFamily="34" charset="0"/>
                <a:cs typeface="Times New Roman" panose="02020603050405020304" pitchFamily="18" charset="0"/>
              </a:rPr>
              <a:t>Các bước để An tìm khách hàng tên “Trúc” trong danh sách ở Hình 15.1 theo thuật toán tìm kiếm nhị phân như sau: </a:t>
            </a:r>
          </a:p>
        </p:txBody>
      </p:sp>
      <p:sp>
        <p:nvSpPr>
          <p:cNvPr id="5" name="Rectangle 4">
            <a:extLst>
              <a:ext uri="{FF2B5EF4-FFF2-40B4-BE49-F238E27FC236}">
                <a16:creationId xmlns:a16="http://schemas.microsoft.com/office/drawing/2014/main" id="{A024D966-D787-40CD-9AA6-B9935297D7C6}"/>
              </a:ext>
            </a:extLst>
          </p:cNvPr>
          <p:cNvSpPr/>
          <p:nvPr/>
        </p:nvSpPr>
        <p:spPr>
          <a:xfrm>
            <a:off x="700850" y="1669509"/>
            <a:ext cx="10086755" cy="543097"/>
          </a:xfrm>
          <a:prstGeom prst="rect">
            <a:avLst/>
          </a:prstGeom>
        </p:spPr>
        <p:txBody>
          <a:bodyPr wrap="square">
            <a:spAutoFit/>
          </a:bodyPr>
          <a:lstStyle/>
          <a:p>
            <a:pPr defTabSz="342900">
              <a:lnSpc>
                <a:spcPct val="135000"/>
              </a:lnSpc>
            </a:pPr>
            <a:r>
              <a:rPr lang="vi-VN" sz="2400">
                <a:solidFill>
                  <a:srgbClr val="F0677C"/>
                </a:solidFill>
                <a:latin typeface="Calibri" panose="020F0502020204030204" pitchFamily="34" charset="0"/>
                <a:cs typeface="Times New Roman" panose="02020603050405020304" pitchFamily="18" charset="0"/>
              </a:rPr>
              <a:t>Bước 1. </a:t>
            </a:r>
            <a:r>
              <a:rPr lang="vi-VN" sz="2400">
                <a:latin typeface="Calibri" panose="020F0502020204030204" pitchFamily="34" charset="0"/>
                <a:cs typeface="Times New Roman" panose="02020603050405020304" pitchFamily="18" charset="0"/>
              </a:rPr>
              <a:t>Xét vị trí ở giữa của dãy, đó là vị trí số 5</a:t>
            </a:r>
          </a:p>
        </p:txBody>
      </p:sp>
      <p:cxnSp>
        <p:nvCxnSpPr>
          <p:cNvPr id="6" name="Straight Connector 5">
            <a:extLst>
              <a:ext uri="{FF2B5EF4-FFF2-40B4-BE49-F238E27FC236}">
                <a16:creationId xmlns:a16="http://schemas.microsoft.com/office/drawing/2014/main" id="{AA63D0CF-3232-F3CD-F8AB-A6E8606182F5}"/>
              </a:ext>
            </a:extLst>
          </p:cNvPr>
          <p:cNvCxnSpPr>
            <a:cxnSpLocks/>
          </p:cNvCxnSpPr>
          <p:nvPr/>
        </p:nvCxnSpPr>
        <p:spPr>
          <a:xfrm>
            <a:off x="1612490" y="4168877"/>
            <a:ext cx="4857136"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451698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1917F-85AD-4A15-B109-C8C6E574EDC9}"/>
              </a:ext>
            </a:extLst>
          </p:cNvPr>
          <p:cNvPicPr>
            <a:picLocks noChangeAspect="1"/>
          </p:cNvPicPr>
          <p:nvPr/>
        </p:nvPicPr>
        <p:blipFill rotWithShape="1">
          <a:blip r:embed="rId2"/>
          <a:srcRect t="42864" b="28646"/>
          <a:stretch/>
        </p:blipFill>
        <p:spPr>
          <a:xfrm>
            <a:off x="700849" y="1485898"/>
            <a:ext cx="10248800" cy="3206187"/>
          </a:xfrm>
          <a:prstGeom prst="rect">
            <a:avLst/>
          </a:prstGeom>
        </p:spPr>
      </p:pic>
      <p:sp>
        <p:nvSpPr>
          <p:cNvPr id="3" name="Rectangle 2">
            <a:extLst>
              <a:ext uri="{FF2B5EF4-FFF2-40B4-BE49-F238E27FC236}">
                <a16:creationId xmlns:a16="http://schemas.microsoft.com/office/drawing/2014/main" id="{DB588AA5-5367-4184-8CFE-F24702457E5F}"/>
              </a:ext>
            </a:extLst>
          </p:cNvPr>
          <p:cNvSpPr/>
          <p:nvPr/>
        </p:nvSpPr>
        <p:spPr>
          <a:xfrm>
            <a:off x="700849" y="464703"/>
            <a:ext cx="10086755" cy="543097"/>
          </a:xfrm>
          <a:prstGeom prst="rect">
            <a:avLst/>
          </a:prstGeom>
        </p:spPr>
        <p:txBody>
          <a:bodyPr wrap="square">
            <a:spAutoFit/>
          </a:bodyPr>
          <a:lstStyle/>
          <a:p>
            <a:pPr defTabSz="342900">
              <a:lnSpc>
                <a:spcPct val="135000"/>
              </a:lnSpc>
            </a:pPr>
            <a:r>
              <a:rPr lang="vi-VN" sz="2400">
                <a:solidFill>
                  <a:srgbClr val="F0677C"/>
                </a:solidFill>
                <a:latin typeface="Calibri" panose="020F0502020204030204" pitchFamily="34" charset="0"/>
                <a:cs typeface="Times New Roman" panose="02020603050405020304" pitchFamily="18" charset="0"/>
              </a:rPr>
              <a:t>Bước </a:t>
            </a:r>
            <a:r>
              <a:rPr lang="en-US" sz="2400">
                <a:solidFill>
                  <a:srgbClr val="F0677C"/>
                </a:solidFill>
                <a:latin typeface="Calibri" panose="020F0502020204030204" pitchFamily="34" charset="0"/>
                <a:cs typeface="Times New Roman" panose="02020603050405020304" pitchFamily="18" charset="0"/>
              </a:rPr>
              <a:t>2</a:t>
            </a:r>
            <a:r>
              <a:rPr lang="vi-VN" sz="2400">
                <a:solidFill>
                  <a:srgbClr val="F0677C"/>
                </a:solidFill>
                <a:latin typeface="Calibri" panose="020F0502020204030204" pitchFamily="34" charset="0"/>
                <a:cs typeface="Times New Roman" panose="02020603050405020304" pitchFamily="18" charset="0"/>
              </a:rPr>
              <a:t>. </a:t>
            </a:r>
            <a:r>
              <a:rPr lang="vi-VN" sz="2400">
                <a:latin typeface="Calibri" panose="020F0502020204030204" pitchFamily="34" charset="0"/>
                <a:cs typeface="Times New Roman" panose="02020603050405020304" pitchFamily="18" charset="0"/>
              </a:rPr>
              <a:t>Xét vị trí ở giữa của nửa sau của dãy là vị trí số 7</a:t>
            </a:r>
          </a:p>
        </p:txBody>
      </p:sp>
      <p:cxnSp>
        <p:nvCxnSpPr>
          <p:cNvPr id="5" name="Straight Connector 4">
            <a:extLst>
              <a:ext uri="{FF2B5EF4-FFF2-40B4-BE49-F238E27FC236}">
                <a16:creationId xmlns:a16="http://schemas.microsoft.com/office/drawing/2014/main" id="{4340F2E8-CC9C-C490-2F89-F0D1C6A1F3EB}"/>
              </a:ext>
            </a:extLst>
          </p:cNvPr>
          <p:cNvCxnSpPr>
            <a:cxnSpLocks/>
          </p:cNvCxnSpPr>
          <p:nvPr/>
        </p:nvCxnSpPr>
        <p:spPr>
          <a:xfrm>
            <a:off x="6479458" y="2762865"/>
            <a:ext cx="2389239"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347951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1917F-85AD-4A15-B109-C8C6E574EDC9}"/>
              </a:ext>
            </a:extLst>
          </p:cNvPr>
          <p:cNvPicPr>
            <a:picLocks noChangeAspect="1"/>
          </p:cNvPicPr>
          <p:nvPr/>
        </p:nvPicPr>
        <p:blipFill rotWithShape="1">
          <a:blip r:embed="rId2"/>
          <a:srcRect t="75571" b="-731"/>
          <a:stretch/>
        </p:blipFill>
        <p:spPr>
          <a:xfrm>
            <a:off x="700849" y="1381727"/>
            <a:ext cx="10248800" cy="2831459"/>
          </a:xfrm>
          <a:prstGeom prst="rect">
            <a:avLst/>
          </a:prstGeom>
        </p:spPr>
      </p:pic>
      <p:sp>
        <p:nvSpPr>
          <p:cNvPr id="3" name="Rectangle 2">
            <a:extLst>
              <a:ext uri="{FF2B5EF4-FFF2-40B4-BE49-F238E27FC236}">
                <a16:creationId xmlns:a16="http://schemas.microsoft.com/office/drawing/2014/main" id="{DB588AA5-5367-4184-8CFE-F24702457E5F}"/>
              </a:ext>
            </a:extLst>
          </p:cNvPr>
          <p:cNvSpPr/>
          <p:nvPr/>
        </p:nvSpPr>
        <p:spPr>
          <a:xfrm>
            <a:off x="700849" y="464703"/>
            <a:ext cx="10248800" cy="543097"/>
          </a:xfrm>
          <a:prstGeom prst="rect">
            <a:avLst/>
          </a:prstGeom>
        </p:spPr>
        <p:txBody>
          <a:bodyPr wrap="square">
            <a:spAutoFit/>
          </a:bodyPr>
          <a:lstStyle/>
          <a:p>
            <a:pPr defTabSz="342900">
              <a:lnSpc>
                <a:spcPct val="135000"/>
              </a:lnSpc>
            </a:pPr>
            <a:r>
              <a:rPr lang="vi-VN" sz="2400">
                <a:solidFill>
                  <a:srgbClr val="F0677C"/>
                </a:solidFill>
                <a:latin typeface="Calibri" panose="020F0502020204030204" pitchFamily="34" charset="0"/>
                <a:cs typeface="Times New Roman" panose="02020603050405020304" pitchFamily="18" charset="0"/>
              </a:rPr>
              <a:t>Bước </a:t>
            </a:r>
            <a:r>
              <a:rPr lang="en-US" sz="2400">
                <a:solidFill>
                  <a:srgbClr val="F0677C"/>
                </a:solidFill>
                <a:latin typeface="Calibri" panose="020F0502020204030204" pitchFamily="34" charset="0"/>
                <a:cs typeface="Times New Roman" panose="02020603050405020304" pitchFamily="18" charset="0"/>
              </a:rPr>
              <a:t>3</a:t>
            </a:r>
            <a:r>
              <a:rPr lang="vi-VN" sz="2400">
                <a:solidFill>
                  <a:srgbClr val="F0677C"/>
                </a:solidFill>
                <a:latin typeface="Calibri" panose="020F0502020204030204" pitchFamily="34" charset="0"/>
                <a:cs typeface="Times New Roman" panose="02020603050405020304" pitchFamily="18" charset="0"/>
              </a:rPr>
              <a:t>. </a:t>
            </a:r>
            <a:r>
              <a:rPr lang="vi-VN" sz="2400">
                <a:latin typeface="Calibri" panose="020F0502020204030204" pitchFamily="34" charset="0"/>
                <a:cs typeface="Times New Roman" panose="02020603050405020304" pitchFamily="18" charset="0"/>
              </a:rPr>
              <a:t>Xét vị trí ở giữa của nửa sau còn lại của dãy, đó là vị trí số 8</a:t>
            </a:r>
          </a:p>
        </p:txBody>
      </p:sp>
      <p:sp>
        <p:nvSpPr>
          <p:cNvPr id="4" name="Rectangle 3">
            <a:extLst>
              <a:ext uri="{FF2B5EF4-FFF2-40B4-BE49-F238E27FC236}">
                <a16:creationId xmlns:a16="http://schemas.microsoft.com/office/drawing/2014/main" id="{E00659F4-9A8C-4ED9-B7D3-2730C6E435F2}"/>
              </a:ext>
            </a:extLst>
          </p:cNvPr>
          <p:cNvSpPr/>
          <p:nvPr/>
        </p:nvSpPr>
        <p:spPr>
          <a:xfrm>
            <a:off x="700850" y="4213186"/>
            <a:ext cx="10248800" cy="547522"/>
          </a:xfrm>
          <a:prstGeom prst="rect">
            <a:avLst/>
          </a:prstGeom>
        </p:spPr>
        <p:txBody>
          <a:bodyPr wrap="square">
            <a:spAutoFit/>
          </a:bodyPr>
          <a:lstStyle/>
          <a:p>
            <a:pPr algn="just" defTabSz="342900">
              <a:lnSpc>
                <a:spcPct val="135000"/>
              </a:lnSpc>
            </a:pPr>
            <a:r>
              <a:rPr lang="vi-VN" sz="2400">
                <a:latin typeface="Calibri" panose="020F0502020204030204" pitchFamily="34" charset="0"/>
                <a:cs typeface="Times New Roman" panose="02020603050405020304" pitchFamily="18" charset="0"/>
              </a:rPr>
              <a:t>Vì sau bước 3 đã tìm thấy tên khách hàng nên thuật toán kết thúc.</a:t>
            </a:r>
          </a:p>
        </p:txBody>
      </p:sp>
    </p:spTree>
    <p:extLst>
      <p:ext uri="{BB962C8B-B14F-4D97-AF65-F5344CB8AC3E}">
        <p14:creationId xmlns:p14="http://schemas.microsoft.com/office/powerpoint/2010/main" val="1214403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6A8F-8D15-2DEF-7CF6-282241DAE4B7}"/>
              </a:ext>
            </a:extLst>
          </p:cNvPr>
          <p:cNvSpPr txBox="1"/>
          <p:nvPr/>
        </p:nvSpPr>
        <p:spPr>
          <a:xfrm>
            <a:off x="2507225" y="505776"/>
            <a:ext cx="5368413" cy="1077218"/>
          </a:xfrm>
          <a:prstGeom prst="rect">
            <a:avLst/>
          </a:prstGeom>
          <a:noFill/>
        </p:spPr>
        <p:txBody>
          <a:bodyPr wrap="square" rtlCol="0">
            <a:spAutoFit/>
          </a:bodyPr>
          <a:lstStyle/>
          <a:p>
            <a:pPr algn="ctr"/>
            <a:r>
              <a:rPr lang="en-US" sz="3200">
                <a:solidFill>
                  <a:srgbClr val="FF0000"/>
                </a:solidFill>
              </a:rPr>
              <a:t>HOẠT ĐỘNG  CẶP ĐÔI</a:t>
            </a:r>
          </a:p>
          <a:p>
            <a:pPr algn="ctr"/>
            <a:r>
              <a:rPr lang="en-US" sz="3200">
                <a:solidFill>
                  <a:srgbClr val="FF0000"/>
                </a:solidFill>
              </a:rPr>
              <a:t>Trong 3 phút </a:t>
            </a:r>
          </a:p>
        </p:txBody>
      </p:sp>
      <p:sp>
        <p:nvSpPr>
          <p:cNvPr id="3" name="TextBox 2">
            <a:extLst>
              <a:ext uri="{FF2B5EF4-FFF2-40B4-BE49-F238E27FC236}">
                <a16:creationId xmlns:a16="http://schemas.microsoft.com/office/drawing/2014/main" id="{7E97923C-48C2-DB9D-BCCF-7ED040A68D01}"/>
              </a:ext>
            </a:extLst>
          </p:cNvPr>
          <p:cNvSpPr txBox="1"/>
          <p:nvPr/>
        </p:nvSpPr>
        <p:spPr>
          <a:xfrm>
            <a:off x="850487" y="1710813"/>
            <a:ext cx="10235381" cy="1077218"/>
          </a:xfrm>
          <a:prstGeom prst="rect">
            <a:avLst/>
          </a:prstGeom>
          <a:noFill/>
        </p:spPr>
        <p:txBody>
          <a:bodyPr wrap="square" rtlCol="0">
            <a:spAutoFit/>
          </a:bodyPr>
          <a:lstStyle/>
          <a:p>
            <a:pPr algn="ctr"/>
            <a:r>
              <a:rPr lang="en-US" sz="3200">
                <a:solidFill>
                  <a:srgbClr val="FF0000"/>
                </a:solidFill>
              </a:rPr>
              <a:t>Các cặp đôi hoàn thành hoạt động 1 trong sgk/tr 75</a:t>
            </a:r>
          </a:p>
        </p:txBody>
      </p:sp>
      <p:pic>
        <p:nvPicPr>
          <p:cNvPr id="5" name="Đồng hồ đếm ngược 3 phút - 3 Minutes countdown">
            <a:hlinkClick r:id="" action="ppaction://media"/>
            <a:extLst>
              <a:ext uri="{FF2B5EF4-FFF2-40B4-BE49-F238E27FC236}">
                <a16:creationId xmlns:a16="http://schemas.microsoft.com/office/drawing/2014/main" id="{1C388E56-B9A9-F93F-4A86-6D9732F847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9551" y="267796"/>
            <a:ext cx="1849687" cy="1315198"/>
          </a:xfrm>
          <a:prstGeom prst="rect">
            <a:avLst/>
          </a:prstGeom>
        </p:spPr>
      </p:pic>
      <p:sp>
        <p:nvSpPr>
          <p:cNvPr id="6" name="TextBox 5">
            <a:extLst>
              <a:ext uri="{FF2B5EF4-FFF2-40B4-BE49-F238E27FC236}">
                <a16:creationId xmlns:a16="http://schemas.microsoft.com/office/drawing/2014/main" id="{EB7C43ED-9389-C8EC-D793-C3A0E2345E7A}"/>
              </a:ext>
            </a:extLst>
          </p:cNvPr>
          <p:cNvSpPr txBox="1"/>
          <p:nvPr/>
        </p:nvSpPr>
        <p:spPr>
          <a:xfrm>
            <a:off x="440873" y="2915850"/>
            <a:ext cx="11310254" cy="1815882"/>
          </a:xfrm>
          <a:prstGeom prst="rect">
            <a:avLst/>
          </a:prstGeom>
          <a:noFill/>
        </p:spPr>
        <p:txBody>
          <a:bodyPr wrap="square">
            <a:spAutoFit/>
          </a:bodyPr>
          <a:lstStyle/>
          <a:p>
            <a:pPr algn="just"/>
            <a:r>
              <a:rPr lang="en-US" sz="2800" b="0" i="0">
                <a:solidFill>
                  <a:srgbClr val="000000"/>
                </a:solidFill>
                <a:effectLst/>
                <a:latin typeface="Times New Roman" panose="02020603050405020304" pitchFamily="18" charset="0"/>
                <a:cs typeface="Times New Roman" panose="02020603050405020304" pitchFamily="18" charset="0"/>
              </a:rPr>
              <a:t>1.</a:t>
            </a:r>
            <a:r>
              <a:rPr lang="vi-VN" sz="2800" b="0" i="0">
                <a:solidFill>
                  <a:srgbClr val="000000"/>
                </a:solidFill>
                <a:effectLst/>
                <a:latin typeface="Times New Roman" panose="02020603050405020304" pitchFamily="18" charset="0"/>
                <a:cs typeface="Times New Roman" panose="02020603050405020304" pitchFamily="18" charset="0"/>
              </a:rPr>
              <a:t>Em hãy cho biết thuật toán tìm kiếm tuần tự phải thực hiện bao nhiêu bước để tìm được khách hàng tên “Trúc” trong danh sách ở Hình 15.1? Em hãy so sánh số bước thực hiện của thuật toán tìm kiếm tuần tự với số bước thực hiện của thuật toán tìm kiếm nhị phân.</a:t>
            </a:r>
          </a:p>
        </p:txBody>
      </p:sp>
      <p:sp>
        <p:nvSpPr>
          <p:cNvPr id="7" name="TextBox 6">
            <a:extLst>
              <a:ext uri="{FF2B5EF4-FFF2-40B4-BE49-F238E27FC236}">
                <a16:creationId xmlns:a16="http://schemas.microsoft.com/office/drawing/2014/main" id="{CCD293DA-4DB1-66CD-29A2-0620A9370920}"/>
              </a:ext>
            </a:extLst>
          </p:cNvPr>
          <p:cNvSpPr txBox="1"/>
          <p:nvPr/>
        </p:nvSpPr>
        <p:spPr>
          <a:xfrm>
            <a:off x="440873" y="4859551"/>
            <a:ext cx="11162770" cy="1384995"/>
          </a:xfrm>
          <a:prstGeom prst="rect">
            <a:avLst/>
          </a:prstGeom>
          <a:noFill/>
        </p:spPr>
        <p:txBody>
          <a:bodyPr wrap="square">
            <a:spAutoFit/>
          </a:bodyPr>
          <a:lstStyle/>
          <a:p>
            <a:r>
              <a:rPr lang="en-US" sz="2800" b="0" i="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Theo em trước khi thực hiện thuật toán tìm kiếm nhị phân, danh sách khách hàng cần thoả mãn điều kiện gì? Nếu không thoả mãn điều kiện đó, thuật toán tìm kiếm nhị phân có thực hiện được không?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10478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0C0133-FD53-7D22-1B6F-F357E40B1988}"/>
              </a:ext>
            </a:extLst>
          </p:cNvPr>
          <p:cNvSpPr txBox="1"/>
          <p:nvPr/>
        </p:nvSpPr>
        <p:spPr>
          <a:xfrm>
            <a:off x="799750" y="2008510"/>
            <a:ext cx="10435183" cy="830997"/>
          </a:xfrm>
          <a:prstGeom prst="rect">
            <a:avLst/>
          </a:prstGeom>
          <a:noFill/>
        </p:spPr>
        <p:txBody>
          <a:bodyPr wrap="square">
            <a:spAutoFit/>
          </a:bodyPr>
          <a:lstStyle/>
          <a:p>
            <a:r>
              <a:rPr lang="vi-VN" sz="2400" b="0" i="0">
                <a:solidFill>
                  <a:srgbClr val="0070C0"/>
                </a:solidFill>
                <a:effectLst/>
                <a:latin typeface="Open Sans" panose="020B0606030504020204" pitchFamily="34" charset="0"/>
              </a:rPr>
              <a:t>Thuật toán tìm kiếm tuần tự phải thực hiện 8 lần để tìm được khách hàng tên “Trúc”.</a:t>
            </a:r>
            <a:endParaRPr lang="en-US" sz="2400">
              <a:solidFill>
                <a:srgbClr val="0070C0"/>
              </a:solidFill>
            </a:endParaRPr>
          </a:p>
        </p:txBody>
      </p:sp>
      <p:sp>
        <p:nvSpPr>
          <p:cNvPr id="7" name="TextBox 6">
            <a:extLst>
              <a:ext uri="{FF2B5EF4-FFF2-40B4-BE49-F238E27FC236}">
                <a16:creationId xmlns:a16="http://schemas.microsoft.com/office/drawing/2014/main" id="{713D8FEB-B318-303D-DA7D-FD4475CCC68A}"/>
              </a:ext>
            </a:extLst>
          </p:cNvPr>
          <p:cNvSpPr txBox="1"/>
          <p:nvPr/>
        </p:nvSpPr>
        <p:spPr>
          <a:xfrm>
            <a:off x="537617" y="169443"/>
            <a:ext cx="11310254" cy="1815882"/>
          </a:xfrm>
          <a:prstGeom prst="rect">
            <a:avLst/>
          </a:prstGeom>
          <a:noFill/>
        </p:spPr>
        <p:txBody>
          <a:bodyPr wrap="square">
            <a:spAutoFit/>
          </a:bodyPr>
          <a:lstStyle/>
          <a:p>
            <a:pPr algn="just"/>
            <a:r>
              <a:rPr lang="en-US" sz="2800" b="0" i="0">
                <a:solidFill>
                  <a:srgbClr val="000000"/>
                </a:solidFill>
                <a:effectLst/>
                <a:latin typeface="Times New Roman" panose="02020603050405020304" pitchFamily="18" charset="0"/>
                <a:cs typeface="Times New Roman" panose="02020603050405020304" pitchFamily="18" charset="0"/>
              </a:rPr>
              <a:t>1.</a:t>
            </a:r>
            <a:r>
              <a:rPr lang="vi-VN" sz="2800" b="0" i="0">
                <a:solidFill>
                  <a:srgbClr val="000000"/>
                </a:solidFill>
                <a:effectLst/>
                <a:latin typeface="Times New Roman" panose="02020603050405020304" pitchFamily="18" charset="0"/>
                <a:cs typeface="Times New Roman" panose="02020603050405020304" pitchFamily="18" charset="0"/>
              </a:rPr>
              <a:t>Em hãy cho biết thuật toán tìm kiếm tuần tự phải thực hiện bao nhiêu bước để tìm được khách hàng tên “Trúc” trong danh sách ở Hình 15.1? Em hãy so sánh số bước thực hiện của thuật toán tìm kiếm tuần tự với số bước thực hiện của thuật toán tìm kiếm nhị phân.</a:t>
            </a:r>
          </a:p>
        </p:txBody>
      </p:sp>
      <p:sp>
        <p:nvSpPr>
          <p:cNvPr id="9" name="TextBox 8">
            <a:extLst>
              <a:ext uri="{FF2B5EF4-FFF2-40B4-BE49-F238E27FC236}">
                <a16:creationId xmlns:a16="http://schemas.microsoft.com/office/drawing/2014/main" id="{E6FBBEB6-DC99-8B2F-583C-A6D9B7F50AE7}"/>
              </a:ext>
            </a:extLst>
          </p:cNvPr>
          <p:cNvSpPr txBox="1"/>
          <p:nvPr/>
        </p:nvSpPr>
        <p:spPr>
          <a:xfrm>
            <a:off x="730924" y="2929805"/>
            <a:ext cx="9956740" cy="830997"/>
          </a:xfrm>
          <a:prstGeom prst="rect">
            <a:avLst/>
          </a:prstGeom>
          <a:noFill/>
        </p:spPr>
        <p:txBody>
          <a:bodyPr wrap="square">
            <a:spAutoFit/>
          </a:bodyPr>
          <a:lstStyle/>
          <a:p>
            <a:r>
              <a:rPr lang="en-US" sz="2400">
                <a:solidFill>
                  <a:srgbClr val="0070C0"/>
                </a:solidFill>
                <a:latin typeface="Open Sans" panose="020B0606030504020204" pitchFamily="34" charset="0"/>
              </a:rPr>
              <a:t>T</a:t>
            </a:r>
            <a:r>
              <a:rPr lang="vi-VN" sz="2400" b="0" i="0">
                <a:solidFill>
                  <a:srgbClr val="0070C0"/>
                </a:solidFill>
                <a:effectLst/>
                <a:latin typeface="Open Sans" panose="020B0606030504020204" pitchFamily="34" charset="0"/>
              </a:rPr>
              <a:t>huật toán tìm kiếm nhị phân chỉ thực hiện 3 lần lần để tìm được khách hàng tên “Trúc”.</a:t>
            </a:r>
            <a:endParaRPr lang="en-US" sz="2400">
              <a:solidFill>
                <a:srgbClr val="0070C0"/>
              </a:solidFill>
            </a:endParaRPr>
          </a:p>
        </p:txBody>
      </p:sp>
      <p:sp>
        <p:nvSpPr>
          <p:cNvPr id="11" name="TextBox 10">
            <a:extLst>
              <a:ext uri="{FF2B5EF4-FFF2-40B4-BE49-F238E27FC236}">
                <a16:creationId xmlns:a16="http://schemas.microsoft.com/office/drawing/2014/main" id="{A1D931F3-A169-0637-3217-4B06AA694D24}"/>
              </a:ext>
            </a:extLst>
          </p:cNvPr>
          <p:cNvSpPr txBox="1"/>
          <p:nvPr/>
        </p:nvSpPr>
        <p:spPr>
          <a:xfrm>
            <a:off x="611359" y="3851100"/>
            <a:ext cx="11162770" cy="1384995"/>
          </a:xfrm>
          <a:prstGeom prst="rect">
            <a:avLst/>
          </a:prstGeom>
          <a:noFill/>
        </p:spPr>
        <p:txBody>
          <a:bodyPr wrap="square">
            <a:spAutoFit/>
          </a:bodyPr>
          <a:lstStyle/>
          <a:p>
            <a:r>
              <a:rPr lang="en-US" sz="2800" b="0" i="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Theo em trước khi thực hiện thuật toán tìm kiếm nhị phân, danh sách khách hàng cần thoả mãn điều kiện gì? Nếu không thoả mãn điều kiện đó, thuật toán tìm kiếm nhị phân có thực hiện được không?</a:t>
            </a:r>
            <a:endParaRPr lang="en-US"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FB90A1-7BAE-4B3E-FB17-A959879D5B7C}"/>
              </a:ext>
            </a:extLst>
          </p:cNvPr>
          <p:cNvSpPr txBox="1"/>
          <p:nvPr/>
        </p:nvSpPr>
        <p:spPr>
          <a:xfrm>
            <a:off x="799750" y="5241162"/>
            <a:ext cx="9950245" cy="1815882"/>
          </a:xfrm>
          <a:prstGeom prst="rect">
            <a:avLst/>
          </a:prstGeom>
          <a:noFill/>
        </p:spPr>
        <p:txBody>
          <a:bodyPr wrap="square">
            <a:spAutoFit/>
          </a:bodyPr>
          <a:lstStyle/>
          <a:p>
            <a:r>
              <a:rPr lang="vi-VN" sz="2800" b="0" i="0">
                <a:solidFill>
                  <a:srgbClr val="0070C0"/>
                </a:solidFill>
                <a:effectLst/>
                <a:latin typeface="Times New Roman" panose="02020603050405020304" pitchFamily="18" charset="0"/>
                <a:cs typeface="Times New Roman" panose="02020603050405020304" pitchFamily="18" charset="0"/>
              </a:rPr>
              <a:t>Trước khi thực hiện thuật toán tìm kiếm nhị phân, danh sách khách hàng cần sắp xếp theo thứ tự từ </a:t>
            </a:r>
            <a:r>
              <a:rPr lang="vi-VN" sz="2800" b="0" i="0">
                <a:solidFill>
                  <a:schemeClr val="accent6"/>
                </a:solidFill>
                <a:effectLst/>
                <a:latin typeface="Times New Roman" panose="02020603050405020304" pitchFamily="18" charset="0"/>
                <a:cs typeface="Times New Roman" panose="02020603050405020304" pitchFamily="18" charset="0"/>
              </a:rPr>
              <a:t>nhỏ đến lớn</a:t>
            </a:r>
            <a:r>
              <a:rPr lang="vi-VN" sz="2800" b="0" i="0">
                <a:solidFill>
                  <a:srgbClr val="0070C0"/>
                </a:solidFill>
                <a:effectLst/>
                <a:latin typeface="Times New Roman" panose="02020603050405020304" pitchFamily="18" charset="0"/>
                <a:cs typeface="Times New Roman" panose="02020603050405020304" pitchFamily="18" charset="0"/>
              </a:rPr>
              <a:t>. Nếu không sắp xếp thứ tự từ nhỏ đến lớn thì thuật toán tìm kiếm nhị phân không thực hiện được.</a:t>
            </a:r>
            <a:endParaRPr lang="en-US" sz="28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7409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883FE2-5841-4B38-8108-548B447880F4}"/>
              </a:ext>
            </a:extLst>
          </p:cNvPr>
          <p:cNvPicPr>
            <a:picLocks noChangeAspect="1"/>
          </p:cNvPicPr>
          <p:nvPr/>
        </p:nvPicPr>
        <p:blipFill>
          <a:blip r:embed="rId2"/>
          <a:stretch>
            <a:fillRect/>
          </a:stretch>
        </p:blipFill>
        <p:spPr>
          <a:xfrm>
            <a:off x="4815069" y="4778333"/>
            <a:ext cx="6789517" cy="1594013"/>
          </a:xfrm>
          <a:prstGeom prst="rect">
            <a:avLst/>
          </a:prstGeom>
        </p:spPr>
      </p:pic>
      <p:sp>
        <p:nvSpPr>
          <p:cNvPr id="6" name="Rectangle 5">
            <a:extLst>
              <a:ext uri="{FF2B5EF4-FFF2-40B4-BE49-F238E27FC236}">
                <a16:creationId xmlns:a16="http://schemas.microsoft.com/office/drawing/2014/main" id="{1E51CBAC-89E3-4471-847A-33310AF341BD}"/>
              </a:ext>
            </a:extLst>
          </p:cNvPr>
          <p:cNvSpPr/>
          <p:nvPr/>
        </p:nvSpPr>
        <p:spPr>
          <a:xfrm>
            <a:off x="427859" y="500730"/>
            <a:ext cx="9746151" cy="558294"/>
          </a:xfrm>
          <a:prstGeom prst="rect">
            <a:avLst/>
          </a:prstGeom>
        </p:spPr>
        <p:txBody>
          <a:bodyPr wrap="square">
            <a:spAutoFit/>
          </a:bodyPr>
          <a:lstStyle/>
          <a:p>
            <a:pPr algn="just" defTabSz="342900">
              <a:lnSpc>
                <a:spcPct val="140000"/>
              </a:lnSpc>
            </a:pPr>
            <a:r>
              <a:rPr lang="vi-VN" sz="2400" b="1">
                <a:latin typeface="Calibri" panose="020F0502020204030204" pitchFamily="34" charset="0"/>
                <a:cs typeface="Times New Roman" panose="02020603050405020304" pitchFamily="18" charset="0"/>
              </a:rPr>
              <a:t>Mô tả thuật toán </a:t>
            </a:r>
            <a:r>
              <a:rPr lang="vi-VN" sz="2400" b="1">
                <a:solidFill>
                  <a:srgbClr val="FF0000"/>
                </a:solidFill>
                <a:latin typeface="Calibri" panose="020F0502020204030204" pitchFamily="34" charset="0"/>
                <a:cs typeface="Times New Roman" panose="02020603050405020304" pitchFamily="18" charset="0"/>
              </a:rPr>
              <a:t>tìm kiếm nhị phân </a:t>
            </a:r>
            <a:r>
              <a:rPr lang="vi-VN" sz="2400" b="1">
                <a:latin typeface="Calibri" panose="020F0502020204030204" pitchFamily="34" charset="0"/>
                <a:cs typeface="Times New Roman" panose="02020603050405020304" pitchFamily="18" charset="0"/>
              </a:rPr>
              <a:t>bằng ngôn ngữ tự nhiên:</a:t>
            </a:r>
            <a:endParaRPr lang="en-US" sz="2400" b="1">
              <a:latin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9848392-32A1-4705-89E5-5367EE83C663}"/>
              </a:ext>
            </a:extLst>
          </p:cNvPr>
          <p:cNvSpPr/>
          <p:nvPr/>
        </p:nvSpPr>
        <p:spPr>
          <a:xfrm>
            <a:off x="427859" y="1125404"/>
            <a:ext cx="11378318" cy="440826"/>
          </a:xfrm>
          <a:prstGeom prst="rect">
            <a:avLst/>
          </a:prstGeom>
        </p:spPr>
        <p:txBody>
          <a:bodyPr wrap="square">
            <a:spAutoFit/>
          </a:bodyPr>
          <a:lstStyle/>
          <a:p>
            <a:pPr algn="just" defTabSz="342900">
              <a:lnSpc>
                <a:spcPct val="140000"/>
              </a:lnSpc>
            </a:pPr>
            <a:r>
              <a:rPr lang="vi-VN">
                <a:solidFill>
                  <a:srgbClr val="F0677C"/>
                </a:solidFill>
                <a:latin typeface="Calibri" panose="020F0502020204030204" pitchFamily="34" charset="0"/>
                <a:cs typeface="Times New Roman" panose="02020603050405020304" pitchFamily="18" charset="0"/>
              </a:rPr>
              <a:t>Bước 1. </a:t>
            </a:r>
            <a:r>
              <a:rPr lang="vi-VN">
                <a:latin typeface="Calibri" panose="020F0502020204030204" pitchFamily="34" charset="0"/>
                <a:cs typeface="Times New Roman" panose="02020603050405020304" pitchFamily="18" charset="0"/>
              </a:rPr>
              <a:t>Nếu vùng tìm kiếm không có phần tử nào thì kết luận không</a:t>
            </a:r>
            <a:r>
              <a:rPr lang="en-US">
                <a:latin typeface="Calibri" panose="020F0502020204030204" pitchFamily="34" charset="0"/>
                <a:cs typeface="Times New Roman" panose="02020603050405020304" pitchFamily="18" charset="0"/>
              </a:rPr>
              <a:t> </a:t>
            </a:r>
            <a:r>
              <a:rPr lang="vi-VN">
                <a:latin typeface="Calibri" panose="020F0502020204030204" pitchFamily="34" charset="0"/>
                <a:cs typeface="Times New Roman" panose="02020603050405020304" pitchFamily="18" charset="0"/>
              </a:rPr>
              <a:t>tìm thấy và thuật toán kết thúc.</a:t>
            </a:r>
          </a:p>
        </p:txBody>
      </p:sp>
      <p:pic>
        <p:nvPicPr>
          <p:cNvPr id="10" name="Picture 9">
            <a:extLst>
              <a:ext uri="{FF2B5EF4-FFF2-40B4-BE49-F238E27FC236}">
                <a16:creationId xmlns:a16="http://schemas.microsoft.com/office/drawing/2014/main" id="{D657376A-DC5E-46EF-9922-1AEB1815B3FC}"/>
              </a:ext>
            </a:extLst>
          </p:cNvPr>
          <p:cNvPicPr>
            <a:picLocks noChangeAspect="1"/>
          </p:cNvPicPr>
          <p:nvPr/>
        </p:nvPicPr>
        <p:blipFill>
          <a:blip r:embed="rId3"/>
          <a:stretch>
            <a:fillRect/>
          </a:stretch>
        </p:blipFill>
        <p:spPr>
          <a:xfrm>
            <a:off x="8900931" y="1483679"/>
            <a:ext cx="2863210" cy="2825034"/>
          </a:xfrm>
          <a:prstGeom prst="rect">
            <a:avLst/>
          </a:prstGeom>
        </p:spPr>
      </p:pic>
      <p:sp>
        <p:nvSpPr>
          <p:cNvPr id="11" name="Rectangle 10">
            <a:extLst>
              <a:ext uri="{FF2B5EF4-FFF2-40B4-BE49-F238E27FC236}">
                <a16:creationId xmlns:a16="http://schemas.microsoft.com/office/drawing/2014/main" id="{D2CAE77D-1ED5-4EF2-849E-18EC5748B8CE}"/>
              </a:ext>
            </a:extLst>
          </p:cNvPr>
          <p:cNvSpPr/>
          <p:nvPr/>
        </p:nvSpPr>
        <p:spPr>
          <a:xfrm>
            <a:off x="427859" y="1553663"/>
            <a:ext cx="8785589" cy="828625"/>
          </a:xfrm>
          <a:prstGeom prst="rect">
            <a:avLst/>
          </a:prstGeom>
        </p:spPr>
        <p:txBody>
          <a:bodyPr wrap="square">
            <a:spAutoFit/>
          </a:bodyPr>
          <a:lstStyle/>
          <a:p>
            <a:pPr algn="just" defTabSz="342900">
              <a:lnSpc>
                <a:spcPct val="140000"/>
              </a:lnSpc>
            </a:pPr>
            <a:r>
              <a:rPr lang="vi-VN">
                <a:solidFill>
                  <a:srgbClr val="F0677C"/>
                </a:solidFill>
                <a:latin typeface="Calibri" panose="020F0502020204030204" pitchFamily="34" charset="0"/>
                <a:cs typeface="Times New Roman" panose="02020603050405020304" pitchFamily="18" charset="0"/>
              </a:rPr>
              <a:t>Bước 2. </a:t>
            </a:r>
            <a:r>
              <a:rPr lang="vi-VN">
                <a:latin typeface="Calibri" panose="020F0502020204030204" pitchFamily="34" charset="0"/>
                <a:cs typeface="Times New Roman" panose="02020603050405020304" pitchFamily="18" charset="0"/>
              </a:rPr>
              <a:t>Xác định vị trí giữa của vùng tìm kiếm. </a:t>
            </a:r>
            <a:endParaRPr lang="en-US">
              <a:latin typeface="Calibri" panose="020F0502020204030204" pitchFamily="34" charset="0"/>
              <a:cs typeface="Times New Roman" panose="02020603050405020304" pitchFamily="18" charset="0"/>
            </a:endParaRPr>
          </a:p>
          <a:p>
            <a:pPr algn="just" defTabSz="342900">
              <a:lnSpc>
                <a:spcPct val="140000"/>
              </a:lnSpc>
            </a:pPr>
            <a:r>
              <a:rPr lang="vi-VN">
                <a:latin typeface="Calibri" panose="020F0502020204030204" pitchFamily="34" charset="0"/>
                <a:cs typeface="Times New Roman" panose="02020603050405020304" pitchFamily="18" charset="0"/>
              </a:rPr>
              <a:t>Vị trí này chia vùng tìm</a:t>
            </a:r>
            <a:r>
              <a:rPr lang="en-US">
                <a:latin typeface="Calibri" panose="020F0502020204030204" pitchFamily="34" charset="0"/>
                <a:cs typeface="Times New Roman" panose="02020603050405020304" pitchFamily="18" charset="0"/>
              </a:rPr>
              <a:t> </a:t>
            </a:r>
            <a:r>
              <a:rPr lang="vi-VN">
                <a:latin typeface="Calibri" panose="020F0502020204030204" pitchFamily="34" charset="0"/>
                <a:cs typeface="Times New Roman" panose="02020603050405020304" pitchFamily="18" charset="0"/>
              </a:rPr>
              <a:t>kiếm thành hai nửa: nửa trước và nửa sau vị trí giữa.</a:t>
            </a:r>
          </a:p>
        </p:txBody>
      </p:sp>
      <p:sp>
        <p:nvSpPr>
          <p:cNvPr id="12" name="Rectangle 11">
            <a:extLst>
              <a:ext uri="{FF2B5EF4-FFF2-40B4-BE49-F238E27FC236}">
                <a16:creationId xmlns:a16="http://schemas.microsoft.com/office/drawing/2014/main" id="{D8C4574F-ED4E-4BE0-9397-189F09FEA399}"/>
              </a:ext>
            </a:extLst>
          </p:cNvPr>
          <p:cNvSpPr/>
          <p:nvPr/>
        </p:nvSpPr>
        <p:spPr>
          <a:xfrm>
            <a:off x="427859" y="2369720"/>
            <a:ext cx="8431036" cy="1992020"/>
          </a:xfrm>
          <a:prstGeom prst="rect">
            <a:avLst/>
          </a:prstGeom>
        </p:spPr>
        <p:txBody>
          <a:bodyPr wrap="square">
            <a:spAutoFit/>
          </a:bodyPr>
          <a:lstStyle/>
          <a:p>
            <a:pPr algn="just" defTabSz="342900">
              <a:lnSpc>
                <a:spcPct val="140000"/>
              </a:lnSpc>
            </a:pPr>
            <a:r>
              <a:rPr lang="vi-VN">
                <a:solidFill>
                  <a:srgbClr val="F0677C"/>
                </a:solidFill>
                <a:latin typeface="Calibri" panose="020F0502020204030204" pitchFamily="34" charset="0"/>
                <a:cs typeface="Times New Roman" panose="02020603050405020304" pitchFamily="18" charset="0"/>
              </a:rPr>
              <a:t>Bước 3. </a:t>
            </a:r>
            <a:r>
              <a:rPr lang="vi-VN">
                <a:latin typeface="Calibri" panose="020F0502020204030204" pitchFamily="34" charset="0"/>
                <a:cs typeface="Times New Roman" panose="02020603050405020304" pitchFamily="18" charset="0"/>
              </a:rPr>
              <a:t>Nếu giá trị cần tìm bằng giá trị của vị trí giữa thì kết luận “giá</a:t>
            </a:r>
            <a:r>
              <a:rPr lang="en-US">
                <a:latin typeface="Calibri" panose="020F0502020204030204" pitchFamily="34" charset="0"/>
                <a:cs typeface="Times New Roman" panose="02020603050405020304" pitchFamily="18" charset="0"/>
              </a:rPr>
              <a:t> </a:t>
            </a:r>
            <a:r>
              <a:rPr lang="vi-VN">
                <a:latin typeface="Calibri" panose="020F0502020204030204" pitchFamily="34" charset="0"/>
                <a:cs typeface="Times New Roman" panose="02020603050405020304" pitchFamily="18" charset="0"/>
              </a:rPr>
              <a:t>trị cần tìm xuất hiện tại vị trí giữa” và kết thúc.</a:t>
            </a:r>
          </a:p>
          <a:p>
            <a:pPr algn="just" defTabSz="342900">
              <a:lnSpc>
                <a:spcPct val="140000"/>
              </a:lnSpc>
            </a:pPr>
            <a:r>
              <a:rPr lang="vi-VN">
                <a:solidFill>
                  <a:srgbClr val="F0677C"/>
                </a:solidFill>
                <a:latin typeface="Calibri" panose="020F0502020204030204" pitchFamily="34" charset="0"/>
                <a:cs typeface="Times New Roman" panose="02020603050405020304" pitchFamily="18" charset="0"/>
              </a:rPr>
              <a:t>Bước 4. </a:t>
            </a:r>
            <a:r>
              <a:rPr lang="vi-VN">
                <a:latin typeface="Calibri" panose="020F0502020204030204" pitchFamily="34" charset="0"/>
                <a:cs typeface="Times New Roman" panose="02020603050405020304" pitchFamily="18" charset="0"/>
              </a:rPr>
              <a:t>Nếu giá trị cần tìm nhỏ hơn giá trị của vị trí giữa thì vùng tìm</a:t>
            </a:r>
            <a:r>
              <a:rPr lang="en-US">
                <a:latin typeface="Calibri" panose="020F0502020204030204" pitchFamily="34" charset="0"/>
                <a:cs typeface="Times New Roman" panose="02020603050405020304" pitchFamily="18" charset="0"/>
              </a:rPr>
              <a:t> </a:t>
            </a:r>
            <a:r>
              <a:rPr lang="vi-VN">
                <a:latin typeface="Calibri" panose="020F0502020204030204" pitchFamily="34" charset="0"/>
                <a:cs typeface="Times New Roman" panose="02020603050405020304" pitchFamily="18" charset="0"/>
              </a:rPr>
              <a:t>kiếm mới được thu hẹp lại, chỉ còn nửa trước của dãy. Ngược lại (nếu giá trị cần tìm lớn hơn giá trị của vị trí giữa) vùng tìm kiếm mới được</a:t>
            </a:r>
            <a:r>
              <a:rPr lang="en-US">
                <a:latin typeface="Calibri" panose="020F0502020204030204" pitchFamily="34" charset="0"/>
                <a:cs typeface="Times New Roman" panose="02020603050405020304" pitchFamily="18" charset="0"/>
              </a:rPr>
              <a:t> </a:t>
            </a:r>
            <a:r>
              <a:rPr lang="vi-VN">
                <a:latin typeface="Calibri" panose="020F0502020204030204" pitchFamily="34" charset="0"/>
                <a:cs typeface="Times New Roman" panose="02020603050405020304" pitchFamily="18" charset="0"/>
              </a:rPr>
              <a:t>thu hẹp lại, chỉ còn nửa sau của dãy. </a:t>
            </a:r>
            <a:endParaRPr lang="en-US">
              <a:latin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63AF5D71-5CC0-4C37-A327-E8A5727E2AC8}"/>
              </a:ext>
            </a:extLst>
          </p:cNvPr>
          <p:cNvSpPr/>
          <p:nvPr/>
        </p:nvSpPr>
        <p:spPr>
          <a:xfrm>
            <a:off x="427859" y="4736971"/>
            <a:ext cx="4259888" cy="1607491"/>
          </a:xfrm>
          <a:prstGeom prst="rect">
            <a:avLst/>
          </a:prstGeom>
        </p:spPr>
        <p:txBody>
          <a:bodyPr wrap="square">
            <a:spAutoFit/>
          </a:bodyPr>
          <a:lstStyle/>
          <a:p>
            <a:pPr algn="just" defTabSz="342900">
              <a:lnSpc>
                <a:spcPct val="140000"/>
              </a:lnSpc>
            </a:pPr>
            <a:r>
              <a:rPr lang="vi-VN">
                <a:solidFill>
                  <a:srgbClr val="F0677C"/>
                </a:solidFill>
                <a:latin typeface="Calibri" panose="020F0502020204030204" pitchFamily="34" charset="0"/>
                <a:cs typeface="Times New Roman" panose="02020603050405020304" pitchFamily="18" charset="0"/>
              </a:rPr>
              <a:t>Bước 5.</a:t>
            </a:r>
            <a:r>
              <a:rPr lang="vi-VN">
                <a:latin typeface="Calibri" panose="020F0502020204030204" pitchFamily="34" charset="0"/>
                <a:cs typeface="Times New Roman" panose="02020603050405020304" pitchFamily="18" charset="0"/>
              </a:rPr>
              <a:t> Lặp lại từ Bước 1 đến Bước 4 cho đến khi tìm thấy giá trị cần tìm (Bước 3) hoặc vùng</a:t>
            </a:r>
            <a:r>
              <a:rPr lang="en-US">
                <a:latin typeface="Calibri" panose="020F0502020204030204" pitchFamily="34" charset="0"/>
                <a:cs typeface="Times New Roman" panose="02020603050405020304" pitchFamily="18" charset="0"/>
              </a:rPr>
              <a:t> </a:t>
            </a:r>
            <a:r>
              <a:rPr lang="vi-VN">
                <a:latin typeface="Calibri" panose="020F0502020204030204" pitchFamily="34" charset="0"/>
                <a:cs typeface="Times New Roman" panose="02020603050405020304" pitchFamily="18" charset="0"/>
              </a:rPr>
              <a:t>tìm kiếm không còn phần tử nào (Bước 1).</a:t>
            </a:r>
          </a:p>
        </p:txBody>
      </p:sp>
    </p:spTree>
    <p:extLst>
      <p:ext uri="{BB962C8B-B14F-4D97-AF65-F5344CB8AC3E}">
        <p14:creationId xmlns:p14="http://schemas.microsoft.com/office/powerpoint/2010/main" val="30600317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 calcmode="lin" valueType="num">
                                      <p:cBhvr>
                                        <p:cTn id="20"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 calcmode="lin" valueType="num">
                                      <p:cBhvr>
                                        <p:cTn id="26"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 calcmode="lin" valueType="num">
                                      <p:cBhvr>
                                        <p:cTn id="3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 calcmode="lin" valueType="num">
                                      <p:cBhvr>
                                        <p:cTn id="45"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1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 calcmode="lin" valueType="num">
                                      <p:cBhvr>
                                        <p:cTn id="5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randombar(horizont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98ECE-8940-426E-B005-BE817FD9B4F7}"/>
              </a:ext>
            </a:extLst>
          </p:cNvPr>
          <p:cNvPicPr>
            <a:picLocks noChangeAspect="1"/>
          </p:cNvPicPr>
          <p:nvPr/>
        </p:nvPicPr>
        <p:blipFill rotWithShape="1">
          <a:blip r:embed="rId2"/>
          <a:srcRect l="7496" t="6244" r="26047" b="29779"/>
          <a:stretch/>
        </p:blipFill>
        <p:spPr>
          <a:xfrm>
            <a:off x="1043610" y="1632567"/>
            <a:ext cx="7394713" cy="3176714"/>
          </a:xfrm>
          <a:prstGeom prst="rect">
            <a:avLst/>
          </a:prstGeom>
        </p:spPr>
      </p:pic>
      <p:pic>
        <p:nvPicPr>
          <p:cNvPr id="4" name="Picture 3">
            <a:extLst>
              <a:ext uri="{FF2B5EF4-FFF2-40B4-BE49-F238E27FC236}">
                <a16:creationId xmlns:a16="http://schemas.microsoft.com/office/drawing/2014/main" id="{4374921E-1B94-4F47-BDDF-B3344FE35F03}"/>
              </a:ext>
            </a:extLst>
          </p:cNvPr>
          <p:cNvPicPr>
            <a:picLocks noChangeAspect="1"/>
          </p:cNvPicPr>
          <p:nvPr/>
        </p:nvPicPr>
        <p:blipFill rotWithShape="1">
          <a:blip r:embed="rId2"/>
          <a:srcRect l="76127" t="2359" r="-173" b="40676"/>
          <a:stretch/>
        </p:blipFill>
        <p:spPr>
          <a:xfrm>
            <a:off x="8744302" y="1619443"/>
            <a:ext cx="2932255" cy="3099762"/>
          </a:xfrm>
          <a:prstGeom prst="rect">
            <a:avLst/>
          </a:prstGeom>
        </p:spPr>
      </p:pic>
      <p:sp>
        <p:nvSpPr>
          <p:cNvPr id="6" name="Flowchart: Predefined Process 5">
            <a:extLst>
              <a:ext uri="{FF2B5EF4-FFF2-40B4-BE49-F238E27FC236}">
                <a16:creationId xmlns:a16="http://schemas.microsoft.com/office/drawing/2014/main" id="{C326E9D7-C048-5794-4246-BE81C5DC600A}"/>
              </a:ext>
            </a:extLst>
          </p:cNvPr>
          <p:cNvSpPr/>
          <p:nvPr/>
        </p:nvSpPr>
        <p:spPr>
          <a:xfrm>
            <a:off x="1043610" y="921367"/>
            <a:ext cx="4023360" cy="711200"/>
          </a:xfrm>
          <a:prstGeom prst="flowChartPredefinedProcess">
            <a:avLst/>
          </a:prstGeom>
          <a:solidFill>
            <a:srgbClr val="0000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alibri" panose="020F0502020204030204" pitchFamily="34" charset="0"/>
                <a:cs typeface="Calibri" panose="020F0502020204030204" pitchFamily="34" charset="0"/>
              </a:rPr>
              <a:t>GHI NHỚ</a:t>
            </a:r>
            <a:endParaRPr lang="vi-VN" sz="20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01603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6A8F-8D15-2DEF-7CF6-282241DAE4B7}"/>
              </a:ext>
            </a:extLst>
          </p:cNvPr>
          <p:cNvSpPr txBox="1"/>
          <p:nvPr/>
        </p:nvSpPr>
        <p:spPr>
          <a:xfrm>
            <a:off x="1146152" y="207818"/>
            <a:ext cx="5368413" cy="1077218"/>
          </a:xfrm>
          <a:prstGeom prst="rect">
            <a:avLst/>
          </a:prstGeom>
          <a:noFill/>
        </p:spPr>
        <p:txBody>
          <a:bodyPr wrap="square" rtlCol="0">
            <a:spAutoFit/>
          </a:bodyPr>
          <a:lstStyle/>
          <a:p>
            <a:pPr algn="ctr"/>
            <a:r>
              <a:rPr lang="en-US" sz="3200">
                <a:solidFill>
                  <a:srgbClr val="FF0000"/>
                </a:solidFill>
              </a:rPr>
              <a:t>HOẠT ĐỘNG  NHÓM</a:t>
            </a:r>
          </a:p>
          <a:p>
            <a:pPr algn="ctr"/>
            <a:r>
              <a:rPr lang="en-US" sz="3200">
                <a:solidFill>
                  <a:srgbClr val="FF0000"/>
                </a:solidFill>
              </a:rPr>
              <a:t>Trong 3 phút </a:t>
            </a:r>
          </a:p>
        </p:txBody>
      </p:sp>
      <p:pic>
        <p:nvPicPr>
          <p:cNvPr id="3" name="Picture 2">
            <a:extLst>
              <a:ext uri="{FF2B5EF4-FFF2-40B4-BE49-F238E27FC236}">
                <a16:creationId xmlns:a16="http://schemas.microsoft.com/office/drawing/2014/main" id="{0803F03A-9BB6-2FFA-87ED-35823CF38A02}"/>
              </a:ext>
            </a:extLst>
          </p:cNvPr>
          <p:cNvPicPr>
            <a:picLocks noChangeAspect="1"/>
          </p:cNvPicPr>
          <p:nvPr/>
        </p:nvPicPr>
        <p:blipFill rotWithShape="1">
          <a:blip r:embed="rId4"/>
          <a:srcRect l="8389" t="81627" r="8183" b="3647"/>
          <a:stretch/>
        </p:blipFill>
        <p:spPr>
          <a:xfrm>
            <a:off x="998669" y="1147434"/>
            <a:ext cx="10194661" cy="731232"/>
          </a:xfrm>
          <a:prstGeom prst="rect">
            <a:avLst/>
          </a:prstGeom>
        </p:spPr>
      </p:pic>
      <p:pic>
        <p:nvPicPr>
          <p:cNvPr id="14" name="Đồng hồ đếm ngược 3 phút - 3 Minutes countdown">
            <a:hlinkClick r:id="" action="ppaction://media"/>
            <a:extLst>
              <a:ext uri="{FF2B5EF4-FFF2-40B4-BE49-F238E27FC236}">
                <a16:creationId xmlns:a16="http://schemas.microsoft.com/office/drawing/2014/main" id="{843501B7-8964-5670-684C-AC86B1208A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62048" y="166254"/>
            <a:ext cx="1849687" cy="973955"/>
          </a:xfrm>
          <a:prstGeom prst="rect">
            <a:avLst/>
          </a:prstGeom>
        </p:spPr>
      </p:pic>
      <p:pic>
        <p:nvPicPr>
          <p:cNvPr id="4" name="Picture 3">
            <a:extLst>
              <a:ext uri="{FF2B5EF4-FFF2-40B4-BE49-F238E27FC236}">
                <a16:creationId xmlns:a16="http://schemas.microsoft.com/office/drawing/2014/main" id="{49A231BC-313B-BEE4-D81A-3EF19A31723A}"/>
              </a:ext>
            </a:extLst>
          </p:cNvPr>
          <p:cNvPicPr>
            <a:picLocks noChangeAspect="1"/>
          </p:cNvPicPr>
          <p:nvPr/>
        </p:nvPicPr>
        <p:blipFill>
          <a:blip r:embed="rId6"/>
          <a:stretch>
            <a:fillRect/>
          </a:stretch>
        </p:blipFill>
        <p:spPr>
          <a:xfrm>
            <a:off x="998669" y="1978418"/>
            <a:ext cx="10000211" cy="4314316"/>
          </a:xfrm>
          <a:prstGeom prst="rect">
            <a:avLst/>
          </a:prstGeom>
        </p:spPr>
      </p:pic>
    </p:spTree>
    <p:extLst>
      <p:ext uri="{BB962C8B-B14F-4D97-AF65-F5344CB8AC3E}">
        <p14:creationId xmlns:p14="http://schemas.microsoft.com/office/powerpoint/2010/main" val="3481271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1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C5E010-5789-D1BA-CCC8-D7C4B88F0735}"/>
              </a:ext>
            </a:extLst>
          </p:cNvPr>
          <p:cNvSpPr txBox="1"/>
          <p:nvPr/>
        </p:nvSpPr>
        <p:spPr>
          <a:xfrm>
            <a:off x="668592" y="402726"/>
            <a:ext cx="6725266" cy="1200329"/>
          </a:xfrm>
          <a:prstGeom prst="rect">
            <a:avLst/>
          </a:prstGeom>
          <a:noFill/>
        </p:spPr>
        <p:txBody>
          <a:bodyPr wrap="square">
            <a:spAutoFit/>
          </a:bodyPr>
          <a:lstStyle/>
          <a:p>
            <a:r>
              <a:rPr lang="vi-VN" sz="2400" b="0" i="0">
                <a:solidFill>
                  <a:srgbClr val="000000"/>
                </a:solidFill>
                <a:effectLst/>
                <a:latin typeface="Times New Roman" panose="02020603050405020304" pitchFamily="18" charset="0"/>
                <a:cs typeface="Times New Roman" panose="02020603050405020304" pitchFamily="18" charset="0"/>
              </a:rPr>
              <a:t>- Bước 1: Xét vị trí ở giữa của dãy, đó là vị trí số 5</a:t>
            </a:r>
            <a:br>
              <a:rPr lang="vi-VN" sz="2400" b="0" i="0">
                <a:solidFill>
                  <a:srgbClr val="000000"/>
                </a:solidFill>
                <a:effectLst/>
                <a:latin typeface="Times New Roman" panose="02020603050405020304" pitchFamily="18" charset="0"/>
                <a:cs typeface="Times New Roman" panose="02020603050405020304" pitchFamily="18" charset="0"/>
              </a:rPr>
            </a:br>
            <a:br>
              <a:rPr lang="vi-VN" sz="2400" b="0" i="0">
                <a:solidFill>
                  <a:srgbClr val="000000"/>
                </a:solidFill>
                <a:effectLst/>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84FE95E-5516-3137-CDD0-DA7475EAD23E}"/>
              </a:ext>
            </a:extLst>
          </p:cNvPr>
          <p:cNvPicPr>
            <a:picLocks noChangeAspect="1"/>
          </p:cNvPicPr>
          <p:nvPr/>
        </p:nvPicPr>
        <p:blipFill>
          <a:blip r:embed="rId6"/>
          <a:stretch>
            <a:fillRect/>
          </a:stretch>
        </p:blipFill>
        <p:spPr>
          <a:xfrm>
            <a:off x="582452" y="1026605"/>
            <a:ext cx="10697255" cy="2330904"/>
          </a:xfrm>
          <a:prstGeom prst="rect">
            <a:avLst/>
          </a:prstGeom>
        </p:spPr>
      </p:pic>
      <p:sp>
        <p:nvSpPr>
          <p:cNvPr id="7" name="TextBox 6">
            <a:extLst>
              <a:ext uri="{FF2B5EF4-FFF2-40B4-BE49-F238E27FC236}">
                <a16:creationId xmlns:a16="http://schemas.microsoft.com/office/drawing/2014/main" id="{25A33889-6FF6-27A9-F733-2A2AF3091DAF}"/>
              </a:ext>
            </a:extLst>
          </p:cNvPr>
          <p:cNvSpPr txBox="1"/>
          <p:nvPr/>
        </p:nvSpPr>
        <p:spPr>
          <a:xfrm>
            <a:off x="825909" y="3396649"/>
            <a:ext cx="8288593" cy="461665"/>
          </a:xfrm>
          <a:prstGeom prst="rect">
            <a:avLst/>
          </a:prstGeom>
          <a:noFill/>
        </p:spPr>
        <p:txBody>
          <a:bodyPr wrap="square">
            <a:spAutoFit/>
          </a:bodyPr>
          <a:lstStyle/>
          <a:p>
            <a:r>
              <a:rPr lang="vi-VN" sz="2400" b="0" i="0">
                <a:solidFill>
                  <a:srgbClr val="000000"/>
                </a:solidFill>
                <a:effectLst/>
                <a:latin typeface="Times New Roman" panose="02020603050405020304" pitchFamily="18" charset="0"/>
                <a:cs typeface="Times New Roman" panose="02020603050405020304" pitchFamily="18" charset="0"/>
              </a:rPr>
              <a:t>- Bước 2: Xét vị trí ở giữa của nửa đầu của dãy là vị trí số 3.</a:t>
            </a:r>
            <a:endParaRPr lang="en-US" sz="24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D811D0E-8C64-796A-FD1A-02592263846F}"/>
              </a:ext>
            </a:extLst>
          </p:cNvPr>
          <p:cNvPicPr>
            <a:picLocks noChangeAspect="1"/>
          </p:cNvPicPr>
          <p:nvPr/>
        </p:nvPicPr>
        <p:blipFill>
          <a:blip r:embed="rId7"/>
          <a:stretch>
            <a:fillRect/>
          </a:stretch>
        </p:blipFill>
        <p:spPr>
          <a:xfrm>
            <a:off x="668592" y="3936594"/>
            <a:ext cx="10697255" cy="1825110"/>
          </a:xfrm>
          <a:prstGeom prst="rect">
            <a:avLst/>
          </a:prstGeom>
        </p:spPr>
      </p:pic>
      <p:sp>
        <p:nvSpPr>
          <p:cNvPr id="11" name="TextBox 10">
            <a:extLst>
              <a:ext uri="{FF2B5EF4-FFF2-40B4-BE49-F238E27FC236}">
                <a16:creationId xmlns:a16="http://schemas.microsoft.com/office/drawing/2014/main" id="{F9CBE542-D0D8-E01C-201A-02F4128EE08D}"/>
              </a:ext>
            </a:extLst>
          </p:cNvPr>
          <p:cNvSpPr txBox="1"/>
          <p:nvPr/>
        </p:nvSpPr>
        <p:spPr>
          <a:xfrm>
            <a:off x="1091381" y="5831395"/>
            <a:ext cx="8937522" cy="461665"/>
          </a:xfrm>
          <a:prstGeom prst="rect">
            <a:avLst/>
          </a:prstGeom>
          <a:noFill/>
        </p:spPr>
        <p:txBody>
          <a:bodyPr wrap="square">
            <a:spAutoFit/>
          </a:bodyPr>
          <a:lstStyle/>
          <a:p>
            <a:r>
              <a:rPr lang="vi-VN" sz="2400" b="0" i="0">
                <a:solidFill>
                  <a:srgbClr val="000000"/>
                </a:solidFill>
                <a:effectLst/>
                <a:latin typeface="Times New Roman" panose="02020603050405020304" pitchFamily="18" charset="0"/>
                <a:cs typeface="Times New Roman" panose="02020603050405020304" pitchFamily="18" charset="0"/>
              </a:rPr>
              <a:t>- Vì sau bước 2 đã tìm thấy tên khách hàng nên thuật toán kết thúc.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hamm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volt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breez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872782" y="1375257"/>
            <a:ext cx="8826807" cy="10128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dirty="0">
                <a:solidFill>
                  <a:schemeClr val="tx1"/>
                </a:solidFill>
                <a:latin typeface="Times New Roman" panose="02020603050405020304" pitchFamily="18" charset="0"/>
                <a:cs typeface="Times New Roman" panose="02020603050405020304" pitchFamily="18" charset="0"/>
              </a:rPr>
              <a:t>Câu </a:t>
            </a:r>
            <a:r>
              <a:rPr lang="en-US" sz="2800" b="1" dirty="0">
                <a:solidFill>
                  <a:schemeClr val="tx1"/>
                </a:solidFill>
                <a:latin typeface="Times New Roman" panose="02020603050405020304" pitchFamily="18" charset="0"/>
                <a:cs typeface="Times New Roman" panose="02020603050405020304" pitchFamily="18" charset="0"/>
              </a:rPr>
              <a:t>1</a:t>
            </a:r>
            <a:r>
              <a:rPr lang="vi-VN" sz="2800" b="1">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Tại mỗi bước lặp, thuật toán tìm kiếm nhị phân sẽ</a:t>
            </a:r>
            <a:r>
              <a:rPr lang="en-US" sz="280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88711" y="2937353"/>
            <a:ext cx="50753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rPr>
              <a:t>A</a:t>
            </a:r>
            <a:r>
              <a:rPr lang="vi-VN" sz="2800">
                <a:solidFill>
                  <a:prstClr val="black"/>
                </a:solidFill>
                <a:latin typeface="Times New Roman" panose="02020603050405020304" pitchFamily="18" charset="0"/>
              </a:rPr>
              <a:t>. </a:t>
            </a:r>
            <a:r>
              <a:rPr lang="en-US" sz="2800">
                <a:solidFill>
                  <a:prstClr val="black"/>
                </a:solidFill>
                <a:latin typeface="Times New Roman" panose="02020603050405020304" pitchFamily="18" charset="0"/>
              </a:rPr>
              <a:t>Thu hẹp danh sách chỉ còn một nữa.</a:t>
            </a:r>
            <a:endParaRPr lang="vi-VN" sz="2800" dirty="0">
              <a:solidFill>
                <a:prstClr val="black"/>
              </a:solidFill>
              <a:latin typeface="Times New Roman" panose="02020603050405020304" pitchFamily="18" charset="0"/>
            </a:endParaRPr>
          </a:p>
        </p:txBody>
      </p:sp>
      <p:sp>
        <p:nvSpPr>
          <p:cNvPr id="42" name="Rectangle 41"/>
          <p:cNvSpPr/>
          <p:nvPr/>
        </p:nvSpPr>
        <p:spPr>
          <a:xfrm>
            <a:off x="6343655" y="2896081"/>
            <a:ext cx="555963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a:t>
            </a:r>
            <a:r>
              <a:rPr lang="vi-VN"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Các phần tử trong danh sachs sẽ bị giảm một nữa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13889" y="4166128"/>
            <a:ext cx="47792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a:t>
            </a:r>
            <a:r>
              <a:rPr lang="vi-VN"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Danh sách sẽ được sắp xếp lại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343655" y="4117773"/>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D</a:t>
            </a:r>
            <a:r>
              <a:rPr lang="vi-VN"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Đáp án khác</a:t>
            </a:r>
            <a:r>
              <a:rPr lang="vi-VN" sz="2800">
                <a:solidFill>
                  <a:prstClr val="white"/>
                </a:solidFill>
                <a:latin typeface="Times New Roman" panose="02020603050405020304" pitchFamily="18" charset="0"/>
                <a:cs typeface="Times New Roman" panose="02020603050405020304" pitchFamily="18" charset="0"/>
              </a:rPr>
              <a:t>đúng</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303649" y="2917386"/>
            <a:ext cx="66385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364087" y="4146948"/>
            <a:ext cx="603402"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0197" y="4158561"/>
            <a:ext cx="603557"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5810" y="2937353"/>
            <a:ext cx="603557" cy="707197"/>
          </a:xfrm>
          <a:prstGeom prst="rect">
            <a:avLst/>
          </a:prstGeom>
        </p:spPr>
      </p:pic>
      <p:pic>
        <p:nvPicPr>
          <p:cNvPr id="18" name="Picture 17"/>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17629" y="4702520"/>
            <a:ext cx="1592746" cy="2010399"/>
          </a:xfrm>
          <a:prstGeom prst="rect">
            <a:avLst/>
          </a:prstGeom>
        </p:spPr>
      </p:pic>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7814" y="195489"/>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p:nvPr/>
        </p:nvSpPr>
        <p:spPr>
          <a:xfrm>
            <a:off x="4007780" y="185565"/>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prstClr val="black">
                    <a:lumMod val="95000"/>
                    <a:lumOff val="5000"/>
                  </a:prstClr>
                </a:solidFill>
                <a:latin typeface="Calibri Light"/>
              </a:rPr>
              <a:t>LUYỆN TẬP</a:t>
            </a:r>
            <a:endParaRPr lang="vi-VN" sz="3600" b="1">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2" name="Đồng hồ đếm ngược 10 giây">
            <a:hlinkClick r:id="" action="ppaction://media"/>
            <a:extLst>
              <a:ext uri="{FF2B5EF4-FFF2-40B4-BE49-F238E27FC236}">
                <a16:creationId xmlns:a16="http://schemas.microsoft.com/office/drawing/2014/main" id="{1EC3C3E8-94A2-5529-1423-9AC3BD9D804C}"/>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917629" y="15418"/>
            <a:ext cx="1774289" cy="10768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4" name="ding.wav"/>
                                        </p:tgtEl>
                                      </p:cMediaNode>
                                    </p:audio>
                                  </p:subTnLst>
                                </p:cTn>
                              </p:par>
                              <p:par>
                                <p:cTn id="8" presetID="42" presetClass="entr" presetSubtype="0"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anim calcmode="lin" valueType="num">
                                      <p:cBhvr>
                                        <p:cTn id="11" dur="500" fill="hold"/>
                                        <p:tgtEl>
                                          <p:spTgt spid="26"/>
                                        </p:tgtEl>
                                        <p:attrNameLst>
                                          <p:attrName>ppt_x</p:attrName>
                                        </p:attrNameLst>
                                      </p:cBhvr>
                                      <p:tavLst>
                                        <p:tav tm="0">
                                          <p:val>
                                            <p:strVal val="#ppt_x"/>
                                          </p:val>
                                        </p:tav>
                                        <p:tav tm="100000">
                                          <p:val>
                                            <p:strVal val="#ppt_x"/>
                                          </p:val>
                                        </p:tav>
                                      </p:tavLst>
                                    </p:anim>
                                    <p:anim calcmode="lin" valueType="num">
                                      <p:cBhvr>
                                        <p:cTn id="12" dur="5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anim calcmode="lin" valueType="num">
                                      <p:cBhvr>
                                        <p:cTn id="16" dur="500" fill="hold"/>
                                        <p:tgtEl>
                                          <p:spTgt spid="42"/>
                                        </p:tgtEl>
                                        <p:attrNameLst>
                                          <p:attrName>ppt_x</p:attrName>
                                        </p:attrNameLst>
                                      </p:cBhvr>
                                      <p:tavLst>
                                        <p:tav tm="0">
                                          <p:val>
                                            <p:strVal val="#ppt_x"/>
                                          </p:val>
                                        </p:tav>
                                        <p:tav tm="100000">
                                          <p:val>
                                            <p:strVal val="#ppt_x"/>
                                          </p:val>
                                        </p:tav>
                                      </p:tavLst>
                                    </p:anim>
                                    <p:anim calcmode="lin" valueType="num">
                                      <p:cBhvr>
                                        <p:cTn id="17" dur="500" fill="hold"/>
                                        <p:tgtEl>
                                          <p:spTgt spid="4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anim calcmode="lin" valueType="num">
                                      <p:cBhvr>
                                        <p:cTn id="21" dur="500" fill="hold"/>
                                        <p:tgtEl>
                                          <p:spTgt spid="43"/>
                                        </p:tgtEl>
                                        <p:attrNameLst>
                                          <p:attrName>ppt_x</p:attrName>
                                        </p:attrNameLst>
                                      </p:cBhvr>
                                      <p:tavLst>
                                        <p:tav tm="0">
                                          <p:val>
                                            <p:strVal val="#ppt_x"/>
                                          </p:val>
                                        </p:tav>
                                        <p:tav tm="100000">
                                          <p:val>
                                            <p:strVal val="#ppt_x"/>
                                          </p:val>
                                        </p:tav>
                                      </p:tavLst>
                                    </p:anim>
                                    <p:anim calcmode="lin" valueType="num">
                                      <p:cBhvr>
                                        <p:cTn id="22" dur="5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7"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7"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7"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92" fill="hold" display="0">
                  <p:stCondLst>
                    <p:cond delay="indefinite"/>
                  </p:stCondLst>
                </p:cTn>
                <p:tgtEl>
                  <p:spTgt spid="2"/>
                </p:tgtEl>
              </p:cMediaNode>
            </p:video>
            <p:seq concurrent="1" nextAc="seek">
              <p:cTn id="93" restart="whenNotActive" fill="hold" evtFilter="cancelBubble" nodeType="interactiveSeq">
                <p:stCondLst>
                  <p:cond evt="onClick" delay="0">
                    <p:tgtEl>
                      <p:spTgt spid="2"/>
                    </p:tgtEl>
                  </p:cond>
                </p:stCondLst>
                <p:endSync evt="end" delay="0">
                  <p:rtn val="all"/>
                </p:endSync>
                <p:childTnLst>
                  <p:par>
                    <p:cTn id="94" fill="hold">
                      <p:stCondLst>
                        <p:cond delay="0"/>
                      </p:stCondLst>
                      <p:childTnLst>
                        <p:par>
                          <p:cTn id="95" fill="hold">
                            <p:stCondLst>
                              <p:cond delay="0"/>
                            </p:stCondLst>
                            <p:childTnLst>
                              <p:par>
                                <p:cTn id="96" presetID="2" presetClass="mediacall" presetSubtype="0" fill="hold" nodeType="clickEffect">
                                  <p:stCondLst>
                                    <p:cond delay="0"/>
                                  </p:stCondLst>
                                  <p:childTnLst>
                                    <p:cmd type="call" cmd="togglePause">
                                      <p:cBhvr>
                                        <p:cTn id="9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10914-42B3-1781-5C79-CA4BEE5CEC3E}"/>
              </a:ext>
            </a:extLst>
          </p:cNvPr>
          <p:cNvPicPr>
            <a:picLocks noChangeAspect="1"/>
          </p:cNvPicPr>
          <p:nvPr/>
        </p:nvPicPr>
        <p:blipFill>
          <a:blip r:embed="rId3"/>
          <a:stretch>
            <a:fillRect/>
          </a:stretch>
        </p:blipFill>
        <p:spPr>
          <a:xfrm>
            <a:off x="264622" y="1297671"/>
            <a:ext cx="4631843" cy="3665538"/>
          </a:xfrm>
          <a:prstGeom prst="rect">
            <a:avLst/>
          </a:prstGeom>
        </p:spPr>
      </p:pic>
      <p:sp>
        <p:nvSpPr>
          <p:cNvPr id="4" name="TextBox 3">
            <a:extLst>
              <a:ext uri="{FF2B5EF4-FFF2-40B4-BE49-F238E27FC236}">
                <a16:creationId xmlns:a16="http://schemas.microsoft.com/office/drawing/2014/main" id="{45CB1239-B0A9-AE0B-3C98-E1B8E6BDA374}"/>
              </a:ext>
            </a:extLst>
          </p:cNvPr>
          <p:cNvSpPr txBox="1"/>
          <p:nvPr/>
        </p:nvSpPr>
        <p:spPr>
          <a:xfrm>
            <a:off x="264622" y="407324"/>
            <a:ext cx="11647516"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Câu 1:Hãy dùng thuật toán tìm kiếm tuần tự để tìm kiếm khách hàng “thanh trúc” trong danh sách khách hàng sau:</a:t>
            </a:r>
          </a:p>
        </p:txBody>
      </p:sp>
      <p:graphicFrame>
        <p:nvGraphicFramePr>
          <p:cNvPr id="3" name="Table 2">
            <a:extLst>
              <a:ext uri="{FF2B5EF4-FFF2-40B4-BE49-F238E27FC236}">
                <a16:creationId xmlns:a16="http://schemas.microsoft.com/office/drawing/2014/main" id="{85F414DB-01DB-07DA-67C1-EA794D9C1FBB}"/>
              </a:ext>
            </a:extLst>
          </p:cNvPr>
          <p:cNvGraphicFramePr>
            <a:graphicFrameLocks noGrp="1"/>
          </p:cNvGraphicFramePr>
          <p:nvPr>
            <p:extLst>
              <p:ext uri="{D42A27DB-BD31-4B8C-83A1-F6EECF244321}">
                <p14:modId xmlns:p14="http://schemas.microsoft.com/office/powerpoint/2010/main" val="2197026344"/>
              </p:ext>
            </p:extLst>
          </p:nvPr>
        </p:nvGraphicFramePr>
        <p:xfrm>
          <a:off x="5103918" y="1297396"/>
          <a:ext cx="6583777" cy="3328010"/>
        </p:xfrm>
        <a:graphic>
          <a:graphicData uri="http://schemas.openxmlformats.org/drawingml/2006/table">
            <a:tbl>
              <a:tblPr firstRow="1" firstCol="1" bandRow="1">
                <a:tableStyleId>{5C22544A-7EE6-4342-B048-85BDC9FD1C3A}</a:tableStyleId>
              </a:tblPr>
              <a:tblGrid>
                <a:gridCol w="996900">
                  <a:extLst>
                    <a:ext uri="{9D8B030D-6E8A-4147-A177-3AD203B41FA5}">
                      <a16:colId xmlns:a16="http://schemas.microsoft.com/office/drawing/2014/main" val="2834765816"/>
                    </a:ext>
                  </a:extLst>
                </a:gridCol>
                <a:gridCol w="1667513">
                  <a:extLst>
                    <a:ext uri="{9D8B030D-6E8A-4147-A177-3AD203B41FA5}">
                      <a16:colId xmlns:a16="http://schemas.microsoft.com/office/drawing/2014/main" val="2621974877"/>
                    </a:ext>
                  </a:extLst>
                </a:gridCol>
                <a:gridCol w="1482409">
                  <a:extLst>
                    <a:ext uri="{9D8B030D-6E8A-4147-A177-3AD203B41FA5}">
                      <a16:colId xmlns:a16="http://schemas.microsoft.com/office/drawing/2014/main" val="2245252785"/>
                    </a:ext>
                  </a:extLst>
                </a:gridCol>
                <a:gridCol w="2436955">
                  <a:extLst>
                    <a:ext uri="{9D8B030D-6E8A-4147-A177-3AD203B41FA5}">
                      <a16:colId xmlns:a16="http://schemas.microsoft.com/office/drawing/2014/main" val="3269486718"/>
                    </a:ext>
                  </a:extLst>
                </a:gridCol>
              </a:tblGrid>
              <a:tr h="1331204">
                <a:tc>
                  <a:txBody>
                    <a:bodyPr/>
                    <a:lstStyle/>
                    <a:p>
                      <a:pPr algn="ctr">
                        <a:spcBef>
                          <a:spcPts val="600"/>
                        </a:spcBef>
                        <a:spcAft>
                          <a:spcPts val="300"/>
                        </a:spcAft>
                      </a:pPr>
                      <a:r>
                        <a:rPr lang="en-US" sz="1400">
                          <a:effectLst/>
                        </a:rPr>
                        <a:t>Lần lặp</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300"/>
                        </a:spcAft>
                      </a:pPr>
                      <a:r>
                        <a:rPr lang="en-US" sz="1400">
                          <a:effectLst/>
                        </a:rPr>
                        <a:t>Tên khách hàng</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300"/>
                        </a:spcAft>
                      </a:pPr>
                      <a:r>
                        <a:rPr lang="en-US" sz="1400">
                          <a:effectLst/>
                        </a:rPr>
                        <a:t>Có đúng khách hàng cần tìm không?</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300"/>
                        </a:spcAft>
                      </a:pPr>
                      <a:r>
                        <a:rPr lang="en-US" sz="1400">
                          <a:effectLst/>
                        </a:rPr>
                        <a:t>Có đúng là đã hết danh sách không?</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54039837"/>
                  </a:ext>
                </a:extLst>
              </a:tr>
              <a:tr h="332801">
                <a:tc>
                  <a:txBody>
                    <a:bodyPr/>
                    <a:lstStyle/>
                    <a:p>
                      <a:pPr algn="ctr">
                        <a:spcBef>
                          <a:spcPts val="600"/>
                        </a:spcBef>
                        <a:spcAft>
                          <a:spcPts val="300"/>
                        </a:spcAft>
                      </a:pPr>
                      <a:r>
                        <a:rPr lang="en-US" sz="1400">
                          <a:effectLst/>
                        </a:rPr>
                        <a:t>1</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r>
                        <a:rPr lang="en-US" sz="1400">
                          <a:effectLst/>
                        </a:rPr>
                        <a:t>Nguyễn An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r>
                        <a:rPr lang="en-US" sz="1400">
                          <a:effectLst/>
                        </a:rPr>
                        <a:t>Sai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r>
                        <a:rPr lang="en-US" sz="1400">
                          <a:effectLst/>
                        </a:rPr>
                        <a:t>Sai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70363666"/>
                  </a:ext>
                </a:extLst>
              </a:tr>
              <a:tr h="332801">
                <a:tc>
                  <a:txBody>
                    <a:bodyPr/>
                    <a:lstStyle/>
                    <a:p>
                      <a:pPr algn="ctr">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791208625"/>
                  </a:ext>
                </a:extLst>
              </a:tr>
              <a:tr h="332801">
                <a:tc>
                  <a:txBody>
                    <a:bodyPr/>
                    <a:lstStyle/>
                    <a:p>
                      <a:pPr algn="ctr">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69259550"/>
                  </a:ext>
                </a:extLst>
              </a:tr>
              <a:tr h="332801">
                <a:tc>
                  <a:txBody>
                    <a:bodyPr/>
                    <a:lstStyle/>
                    <a:p>
                      <a:pPr algn="ctr">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24105947"/>
                  </a:ext>
                </a:extLst>
              </a:tr>
              <a:tr h="332801">
                <a:tc>
                  <a:txBody>
                    <a:bodyPr/>
                    <a:lstStyle/>
                    <a:p>
                      <a:pPr algn="ctr">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51009144"/>
                  </a:ext>
                </a:extLst>
              </a:tr>
              <a:tr h="332801">
                <a:tc>
                  <a:txBody>
                    <a:bodyPr/>
                    <a:lstStyle/>
                    <a:p>
                      <a:pPr algn="ctr">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300"/>
                        </a:spcAft>
                      </a:pP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94763593"/>
                  </a:ext>
                </a:extLst>
              </a:tr>
            </a:tbl>
          </a:graphicData>
        </a:graphic>
      </p:graphicFrame>
      <p:sp>
        <p:nvSpPr>
          <p:cNvPr id="7" name="TextBox 6">
            <a:extLst>
              <a:ext uri="{FF2B5EF4-FFF2-40B4-BE49-F238E27FC236}">
                <a16:creationId xmlns:a16="http://schemas.microsoft.com/office/drawing/2014/main" id="{469F77FB-4355-04EE-998E-C8A7A09903ED}"/>
              </a:ext>
            </a:extLst>
          </p:cNvPr>
          <p:cNvSpPr txBox="1"/>
          <p:nvPr/>
        </p:nvSpPr>
        <p:spPr>
          <a:xfrm>
            <a:off x="442422" y="5098664"/>
            <a:ext cx="11647516"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Câu 2:Số lần lặp của bài toán trên là bao nhiêu?</a:t>
            </a:r>
          </a:p>
        </p:txBody>
      </p:sp>
    </p:spTree>
    <p:extLst>
      <p:ext uri="{BB962C8B-B14F-4D97-AF65-F5344CB8AC3E}">
        <p14:creationId xmlns:p14="http://schemas.microsoft.com/office/powerpoint/2010/main" val="1231976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578205" y="1412762"/>
            <a:ext cx="9817381" cy="10081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dirty="0">
                <a:solidFill>
                  <a:schemeClr val="tx1"/>
                </a:solidFill>
                <a:latin typeface="Times New Roman" panose="02020603050405020304" pitchFamily="18" charset="0"/>
                <a:cs typeface="Times New Roman" panose="02020603050405020304" pitchFamily="18" charset="0"/>
              </a:rPr>
              <a:t>Câu </a:t>
            </a:r>
            <a:r>
              <a:rPr lang="en-US" sz="2400" b="1" dirty="0">
                <a:solidFill>
                  <a:schemeClr val="tx1"/>
                </a:solidFill>
                <a:latin typeface="Times New Roman" panose="02020603050405020304" pitchFamily="18" charset="0"/>
                <a:cs typeface="Times New Roman" panose="02020603050405020304" pitchFamily="18" charset="0"/>
              </a:rPr>
              <a:t>2</a:t>
            </a:r>
            <a:r>
              <a:rPr lang="vi-VN" sz="2400" b="1">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Thuật toán tìm kiếm nhị phân thực hiện trên danh sách nào?</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356680" y="28177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2400" dirty="0">
              <a:solidFill>
                <a:schemeClr val="tx1"/>
              </a:solidFill>
              <a:latin typeface="Times New Roman" panose="02020603050405020304" pitchFamily="18" charset="0"/>
              <a:cs typeface="Times New Roman" panose="02020603050405020304" pitchFamily="18" charset="0"/>
            </a:endParaRPr>
          </a:p>
          <a:p>
            <a:pPr>
              <a:defRPr/>
            </a:pPr>
            <a:r>
              <a:rPr lang="vi-VN" sz="2400" dirty="0">
                <a:solidFill>
                  <a:schemeClr val="tx1"/>
                </a:solidFill>
                <a:latin typeface="Times New Roman" panose="02020603050405020304" pitchFamily="18" charset="0"/>
                <a:cs typeface="Times New Roman" panose="02020603050405020304" pitchFamily="18" charset="0"/>
              </a:rPr>
              <a:t>A</a:t>
            </a:r>
            <a:r>
              <a:rPr lang="vi-VN" sz="2400">
                <a:solidFill>
                  <a:schemeClr val="tx1"/>
                </a:solidFill>
                <a:latin typeface="Times New Roman" panose="02020603050405020304" pitchFamily="18" charset="0"/>
                <a:cs typeface="Times New Roman" panose="02020603050405020304" pitchFamily="18" charset="0"/>
              </a:rPr>
              <a:t>. Đã được hoán đổi.</a:t>
            </a:r>
            <a:endParaRPr lang="vi-VN" sz="2400" dirty="0">
              <a:solidFill>
                <a:schemeClr val="tx1"/>
              </a:solidFill>
              <a:latin typeface="Times New Roman" panose="02020603050405020304" pitchFamily="18" charset="0"/>
              <a:cs typeface="Times New Roman" panose="02020603050405020304" pitchFamily="18" charset="0"/>
            </a:endParaRPr>
          </a:p>
          <a:p>
            <a:pPr>
              <a:defRPr/>
            </a:pP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21975" y="2821908"/>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B</a:t>
            </a:r>
            <a:r>
              <a:rPr lang="vi-VN" sz="2400">
                <a:solidFill>
                  <a:schemeClr val="tx1"/>
                </a:solidFill>
                <a:latin typeface="Times New Roman" panose="02020603050405020304" pitchFamily="18" charset="0"/>
                <a:cs typeface="Times New Roman" panose="02020603050405020304" pitchFamily="18" charset="0"/>
              </a:rPr>
              <a:t>. Đã được chỉnh sửa</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2356680" y="3956281"/>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C</a:t>
            </a:r>
            <a:r>
              <a:rPr lang="vi-VN" sz="2400">
                <a:solidFill>
                  <a:schemeClr val="tx1"/>
                </a:solidFill>
                <a:latin typeface="Times New Roman" panose="02020603050405020304" pitchFamily="18" charset="0"/>
                <a:cs typeface="Times New Roman" panose="02020603050405020304" pitchFamily="18" charset="0"/>
              </a:rPr>
              <a:t>. Đã được sắp xếp.</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21975" y="3960471"/>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a:t>
            </a:r>
            <a:r>
              <a:rPr lang="vi-VN" sz="2400">
                <a:solidFill>
                  <a:schemeClr val="tx1"/>
                </a:solidFill>
                <a:latin typeface="Times New Roman" panose="02020603050405020304" pitchFamily="18" charset="0"/>
                <a:cs typeface="Times New Roman" panose="02020603050405020304" pitchFamily="18" charset="0"/>
              </a:rPr>
              <a:t>. </a:t>
            </a:r>
            <a:r>
              <a:rPr lang="pt-BR" sz="2400">
                <a:solidFill>
                  <a:schemeClr val="tx1"/>
                </a:solidFill>
                <a:latin typeface="Times New Roman" panose="02020603050405020304" pitchFamily="18" charset="0"/>
                <a:cs typeface="Times New Roman" panose="02020603050405020304" pitchFamily="18" charset="0"/>
              </a:rPr>
              <a:t>Cả A, B và C.</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2473" y="2843210"/>
            <a:ext cx="604292"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3363" y="4019875"/>
            <a:ext cx="603402"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8517" y="4001261"/>
            <a:ext cx="603557"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2617" y="2894887"/>
            <a:ext cx="549444" cy="643793"/>
          </a:xfrm>
          <a:prstGeom prst="rect">
            <a:avLst/>
          </a:prstGeom>
        </p:spPr>
      </p:pic>
      <p:pic>
        <p:nvPicPr>
          <p:cNvPr id="19" name="Picture 18"/>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17629" y="4941181"/>
            <a:ext cx="1592746" cy="1771733"/>
          </a:xfrm>
          <a:prstGeom prst="rect">
            <a:avLst/>
          </a:prstGeom>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7814" y="195489"/>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p:nvPr/>
        </p:nvSpPr>
        <p:spPr>
          <a:xfrm>
            <a:off x="4007780" y="185565"/>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b="1">
                <a:solidFill>
                  <a:schemeClr val="tx1"/>
                </a:solidFill>
                <a:latin typeface="Times New Roman" panose="02020603050405020304" pitchFamily="18" charset="0"/>
                <a:cs typeface="Times New Roman" panose="02020603050405020304" pitchFamily="18" charset="0"/>
              </a:rPr>
              <a:t>LUYỆN TẬP</a:t>
            </a:r>
            <a:endParaRPr lang="vi-VN" sz="2400" b="1">
              <a:solidFill>
                <a:schemeClr val="tx1"/>
              </a:solidFill>
              <a:latin typeface="Times New Roman" panose="02020603050405020304" pitchFamily="18" charset="0"/>
              <a:cs typeface="Times New Roman" panose="02020603050405020304" pitchFamily="18" charset="0"/>
            </a:endParaRPr>
          </a:p>
        </p:txBody>
      </p:sp>
      <p:pic>
        <p:nvPicPr>
          <p:cNvPr id="2" name="Đồng hồ đếm ngược 10 giây">
            <a:hlinkClick r:id="" action="ppaction://media"/>
            <a:extLst>
              <a:ext uri="{FF2B5EF4-FFF2-40B4-BE49-F238E27FC236}">
                <a16:creationId xmlns:a16="http://schemas.microsoft.com/office/drawing/2014/main" id="{EF2C4876-0260-3E3B-AC5B-4C2E35499DF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826857" y="35019"/>
            <a:ext cx="1774289" cy="10768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4" restart="whenNotActive" fill="hold" evtFilter="cancelBubble" nodeType="interactiveSeq">
                <p:stCondLst>
                  <p:cond evt="onClick" delay="0">
                    <p:tgtEl>
                      <p:spTgt spid="2"/>
                    </p:tgtEl>
                  </p:cond>
                </p:stCondLst>
                <p:endSync evt="end" delay="0">
                  <p:rtn val="all"/>
                </p:endSync>
                <p:childTnLst>
                  <p:par>
                    <p:cTn id="95" fill="hold">
                      <p:stCondLst>
                        <p:cond delay="0"/>
                      </p:stCondLst>
                      <p:childTnLst>
                        <p:par>
                          <p:cTn id="96" fill="hold">
                            <p:stCondLst>
                              <p:cond delay="0"/>
                            </p:stCondLst>
                            <p:childTnLst>
                              <p:par>
                                <p:cTn id="97" presetID="2" presetClass="mediacall" presetSubtype="0" fill="hold" nodeType="clickEffect">
                                  <p:stCondLst>
                                    <p:cond delay="0"/>
                                  </p:stCondLst>
                                  <p:childTnLst>
                                    <p:cmd type="call" cmd="togglePause">
                                      <p:cBhvr>
                                        <p:cTn id="98" dur="1" fill="hold"/>
                                        <p:tgtEl>
                                          <p:spTgt spid="2"/>
                                        </p:tgtEl>
                                      </p:cBhvr>
                                    </p:cmd>
                                  </p:childTnLst>
                                </p:cTn>
                              </p:par>
                            </p:childTnLst>
                          </p:cTn>
                        </p:par>
                      </p:childTnLst>
                    </p:cTn>
                  </p:par>
                </p:childTnLst>
              </p:cTn>
              <p:nextCondLst>
                <p:cond evt="onClick" delay="0">
                  <p:tgtEl>
                    <p:spTgt spid="2"/>
                  </p:tgtEl>
                </p:cond>
              </p:nextCondLst>
            </p:seq>
            <p:video>
              <p:cMediaNode vol="80000">
                <p:cTn id="99" fill="hold" display="0">
                  <p:stCondLst>
                    <p:cond delay="indefinite"/>
                  </p:stCondLst>
                </p:cTn>
                <p:tgtEl>
                  <p:spTgt spid="2"/>
                </p:tgtEl>
              </p:cMediaNode>
            </p:video>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444385" y="1360321"/>
            <a:ext cx="10187176" cy="9248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dirty="0">
                <a:solidFill>
                  <a:schemeClr val="tx1"/>
                </a:solidFill>
                <a:latin typeface="Times New Roman" panose="02020603050405020304" pitchFamily="18" charset="0"/>
                <a:cs typeface="Times New Roman" panose="02020603050405020304" pitchFamily="18" charset="0"/>
              </a:rPr>
              <a:t>Câu 3</a:t>
            </a:r>
            <a:r>
              <a:rPr lang="vi-VN"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Thuật toán tìm kiếm nhị phân bắt đầu thực hiện ở vị trí nào trong danh sách?</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356668" y="2716243"/>
            <a:ext cx="46754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A</a:t>
            </a:r>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Vị trí đầu tiên.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2374338" y="3628031"/>
            <a:ext cx="46577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chemeClr val="tx1"/>
                </a:solidFill>
                <a:latin typeface="Times New Roman" panose="02020603050405020304" pitchFamily="18" charset="0"/>
                <a:cs typeface="Times New Roman" panose="02020603050405020304" pitchFamily="18" charset="0"/>
              </a:rPr>
              <a:t>B. Vị trí  giữa.</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2374338" y="4580913"/>
            <a:ext cx="46577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C</a:t>
            </a:r>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Vị trí cuối cùng.</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346092" y="5552528"/>
            <a:ext cx="468601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a:t>
            </a:r>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Bất kì vị trí nào.</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873" y="2779014"/>
            <a:ext cx="604292"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6384032" y="4678383"/>
            <a:ext cx="603402"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4045" y="5584353"/>
            <a:ext cx="603557"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0620" y="3755064"/>
            <a:ext cx="603557" cy="643793"/>
          </a:xfrm>
          <a:prstGeom prst="rect">
            <a:avLst/>
          </a:prstGeom>
        </p:spPr>
      </p:pic>
      <p:pic>
        <p:nvPicPr>
          <p:cNvPr id="17" name="Picture 16">
            <a:hlinkClick r:id="rId10" action="ppaction://hlinksldjump"/>
          </p:cNvPr>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17629" y="4702520"/>
            <a:ext cx="1592746" cy="2010399"/>
          </a:xfrm>
          <a:prstGeom prst="rect">
            <a:avLst/>
          </a:prstGeom>
        </p:spPr>
      </p:pic>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7814" y="195489"/>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p:nvPr/>
        </p:nvSpPr>
        <p:spPr>
          <a:xfrm>
            <a:off x="4007780" y="185565"/>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b="1">
                <a:solidFill>
                  <a:schemeClr val="tx1"/>
                </a:solidFill>
                <a:latin typeface="Times New Roman" panose="02020603050405020304" pitchFamily="18" charset="0"/>
                <a:cs typeface="Times New Roman" panose="02020603050405020304" pitchFamily="18" charset="0"/>
              </a:rPr>
              <a:t>LUYỆN TẬP</a:t>
            </a:r>
            <a:endParaRPr lang="vi-VN" sz="2400" b="1">
              <a:solidFill>
                <a:schemeClr val="tx1"/>
              </a:solidFill>
              <a:latin typeface="Times New Roman" panose="02020603050405020304" pitchFamily="18" charset="0"/>
              <a:cs typeface="Times New Roman" panose="02020603050405020304" pitchFamily="18" charset="0"/>
            </a:endParaRPr>
          </a:p>
        </p:txBody>
      </p:sp>
      <p:pic>
        <p:nvPicPr>
          <p:cNvPr id="2" name="Đồng hồ đếm ngược 10 giây">
            <a:hlinkClick r:id="" action="ppaction://media"/>
            <a:extLst>
              <a:ext uri="{FF2B5EF4-FFF2-40B4-BE49-F238E27FC236}">
                <a16:creationId xmlns:a16="http://schemas.microsoft.com/office/drawing/2014/main" id="{851CD025-E7FF-8965-F337-12C2787CB4D0}"/>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917629" y="35019"/>
            <a:ext cx="1774289" cy="10768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4" restart="whenNotActive" fill="hold" evtFilter="cancelBubble" nodeType="interactiveSeq">
                <p:stCondLst>
                  <p:cond evt="onClick" delay="0">
                    <p:tgtEl>
                      <p:spTgt spid="2"/>
                    </p:tgtEl>
                  </p:cond>
                </p:stCondLst>
                <p:endSync evt="end" delay="0">
                  <p:rtn val="all"/>
                </p:endSync>
                <p:childTnLst>
                  <p:par>
                    <p:cTn id="95" fill="hold">
                      <p:stCondLst>
                        <p:cond delay="0"/>
                      </p:stCondLst>
                      <p:childTnLst>
                        <p:par>
                          <p:cTn id="96" fill="hold">
                            <p:stCondLst>
                              <p:cond delay="0"/>
                            </p:stCondLst>
                            <p:childTnLst>
                              <p:par>
                                <p:cTn id="97" presetID="2" presetClass="mediacall" presetSubtype="0" fill="hold" nodeType="clickEffect">
                                  <p:stCondLst>
                                    <p:cond delay="0"/>
                                  </p:stCondLst>
                                  <p:childTnLst>
                                    <p:cmd type="call" cmd="togglePause">
                                      <p:cBhvr>
                                        <p:cTn id="98" dur="1" fill="hold"/>
                                        <p:tgtEl>
                                          <p:spTgt spid="2"/>
                                        </p:tgtEl>
                                      </p:cBhvr>
                                    </p:cmd>
                                  </p:childTnLst>
                                </p:cTn>
                              </p:par>
                            </p:childTnLst>
                          </p:cTn>
                        </p:par>
                      </p:childTnLst>
                    </p:cTn>
                  </p:par>
                </p:childTnLst>
              </p:cTn>
              <p:nextCondLst>
                <p:cond evt="onClick" delay="0">
                  <p:tgtEl>
                    <p:spTgt spid="2"/>
                  </p:tgtEl>
                </p:cond>
              </p:nextCondLst>
            </p:seq>
            <p:video>
              <p:cMediaNode vol="80000">
                <p:cTn id="99" fill="hold" display="0">
                  <p:stCondLst>
                    <p:cond delay="indefinite"/>
                  </p:stCondLst>
                </p:cTn>
                <p:tgtEl>
                  <p:spTgt spid="2"/>
                </p:tgtEl>
              </p:cMediaNode>
            </p:video>
          </p:childTnLst>
        </p:cTn>
      </p:par>
    </p:tnLst>
    <p:bldLst>
      <p:bldP spid="4" grpId="0" animBg="1"/>
      <p:bldP spid="26"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872782" y="1375257"/>
            <a:ext cx="8826807" cy="10128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b="1" dirty="0">
                <a:solidFill>
                  <a:prstClr val="black"/>
                </a:solidFill>
                <a:latin typeface="Times New Roman" panose="02020603050405020304" pitchFamily="18" charset="0"/>
                <a:cs typeface="Times New Roman" panose="02020603050405020304" pitchFamily="18" charset="0"/>
              </a:rPr>
              <a:t>4</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solidFill>
                  <a:srgbClr val="333333"/>
                </a:solidFill>
              </a:rPr>
              <a:t>Khi so sánh giá trị cần tìm với giá trị của vị trí giữa, nếu giá trị cần tìm nhỏ hơn giá trị giữa thì:</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288711" y="2937353"/>
            <a:ext cx="517802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Tìm</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mn-cs"/>
              </a:rPr>
              <a:t> trong nửa đầu của danh sách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2" name="Rectangle 41"/>
          <p:cNvSpPr/>
          <p:nvPr/>
        </p:nvSpPr>
        <p:spPr>
          <a:xfrm>
            <a:off x="6343655" y="2896081"/>
            <a:ext cx="555963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trong nửa sau của danh sách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313889" y="4166128"/>
            <a:ext cx="517802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a:solidFill>
                  <a:prstClr val="black"/>
                </a:solidFill>
                <a:latin typeface="Times New Roman" panose="02020603050405020304" pitchFamily="18" charset="0"/>
              </a:rPr>
              <a:t>Tìm trong nửa đầu hoặc nửa sau danh sách.</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343655" y="4117773"/>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Dừng</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lại</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5303649" y="2917386"/>
            <a:ext cx="66385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364087" y="4146948"/>
            <a:ext cx="603402"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0197" y="4158561"/>
            <a:ext cx="603557"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5810" y="2937353"/>
            <a:ext cx="603557" cy="707197"/>
          </a:xfrm>
          <a:prstGeom prst="rect">
            <a:avLst/>
          </a:prstGeom>
        </p:spPr>
      </p:pic>
      <p:pic>
        <p:nvPicPr>
          <p:cNvPr id="18" name="Picture 17"/>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17629" y="4702520"/>
            <a:ext cx="1592746" cy="2010399"/>
          </a:xfrm>
          <a:prstGeom prst="rect">
            <a:avLst/>
          </a:prstGeom>
        </p:spPr>
      </p:pic>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7814" y="195489"/>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p:nvPr/>
        </p:nvSpPr>
        <p:spPr>
          <a:xfrm>
            <a:off x="4007780" y="185565"/>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prstClr val="black">
                    <a:lumMod val="95000"/>
                    <a:lumOff val="5000"/>
                  </a:prstClr>
                </a:solidFill>
                <a:effectLst/>
                <a:uLnTx/>
                <a:uFillTx/>
                <a:latin typeface="Calibri Light"/>
                <a:ea typeface="+mn-ea"/>
                <a:cs typeface="+mn-cs"/>
              </a:rPr>
              <a:t>LUYỆN TẬP</a:t>
            </a:r>
            <a:endParaRPr kumimoji="0" lang="vi-VN" sz="36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2" name="Đồng hồ đếm ngược 10 giây">
            <a:hlinkClick r:id="" action="ppaction://media"/>
            <a:extLst>
              <a:ext uri="{FF2B5EF4-FFF2-40B4-BE49-F238E27FC236}">
                <a16:creationId xmlns:a16="http://schemas.microsoft.com/office/drawing/2014/main" id="{FA9EBC2D-5E99-3037-D7F0-B5CD4DA7C551}"/>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925300" y="44462"/>
            <a:ext cx="1774289" cy="1076803"/>
          </a:xfrm>
          <a:prstGeom prst="rect">
            <a:avLst/>
          </a:prstGeom>
        </p:spPr>
      </p:pic>
    </p:spTree>
    <p:extLst>
      <p:ext uri="{BB962C8B-B14F-4D97-AF65-F5344CB8AC3E}">
        <p14:creationId xmlns:p14="http://schemas.microsoft.com/office/powerpoint/2010/main" val="2368150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4" name="ding.wav"/>
                                        </p:tgtEl>
                                      </p:cMediaNode>
                                    </p:audio>
                                  </p:subTnLst>
                                </p:cTn>
                              </p:par>
                              <p:par>
                                <p:cTn id="8" presetID="42" presetClass="entr" presetSubtype="0"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anim calcmode="lin" valueType="num">
                                      <p:cBhvr>
                                        <p:cTn id="11" dur="500" fill="hold"/>
                                        <p:tgtEl>
                                          <p:spTgt spid="26"/>
                                        </p:tgtEl>
                                        <p:attrNameLst>
                                          <p:attrName>ppt_x</p:attrName>
                                        </p:attrNameLst>
                                      </p:cBhvr>
                                      <p:tavLst>
                                        <p:tav tm="0">
                                          <p:val>
                                            <p:strVal val="#ppt_x"/>
                                          </p:val>
                                        </p:tav>
                                        <p:tav tm="100000">
                                          <p:val>
                                            <p:strVal val="#ppt_x"/>
                                          </p:val>
                                        </p:tav>
                                      </p:tavLst>
                                    </p:anim>
                                    <p:anim calcmode="lin" valueType="num">
                                      <p:cBhvr>
                                        <p:cTn id="12" dur="5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anim calcmode="lin" valueType="num">
                                      <p:cBhvr>
                                        <p:cTn id="16" dur="500" fill="hold"/>
                                        <p:tgtEl>
                                          <p:spTgt spid="42"/>
                                        </p:tgtEl>
                                        <p:attrNameLst>
                                          <p:attrName>ppt_x</p:attrName>
                                        </p:attrNameLst>
                                      </p:cBhvr>
                                      <p:tavLst>
                                        <p:tav tm="0">
                                          <p:val>
                                            <p:strVal val="#ppt_x"/>
                                          </p:val>
                                        </p:tav>
                                        <p:tav tm="100000">
                                          <p:val>
                                            <p:strVal val="#ppt_x"/>
                                          </p:val>
                                        </p:tav>
                                      </p:tavLst>
                                    </p:anim>
                                    <p:anim calcmode="lin" valueType="num">
                                      <p:cBhvr>
                                        <p:cTn id="17" dur="500" fill="hold"/>
                                        <p:tgtEl>
                                          <p:spTgt spid="4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5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anim calcmode="lin" valueType="num">
                                      <p:cBhvr>
                                        <p:cTn id="21" dur="500" fill="hold"/>
                                        <p:tgtEl>
                                          <p:spTgt spid="43"/>
                                        </p:tgtEl>
                                        <p:attrNameLst>
                                          <p:attrName>ppt_x</p:attrName>
                                        </p:attrNameLst>
                                      </p:cBhvr>
                                      <p:tavLst>
                                        <p:tav tm="0">
                                          <p:val>
                                            <p:strVal val="#ppt_x"/>
                                          </p:val>
                                        </p:tav>
                                        <p:tav tm="100000">
                                          <p:val>
                                            <p:strVal val="#ppt_x"/>
                                          </p:val>
                                        </p:tav>
                                      </p:tavLst>
                                    </p:anim>
                                    <p:anim calcmode="lin" valueType="num">
                                      <p:cBhvr>
                                        <p:cTn id="22" dur="500" fill="hold"/>
                                        <p:tgtEl>
                                          <p:spTgt spid="4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7"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7"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7"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2" restart="whenNotActive" fill="hold" evtFilter="cancelBubble" nodeType="interactiveSeq">
                <p:stCondLst>
                  <p:cond evt="onClick" delay="0">
                    <p:tgtEl>
                      <p:spTgt spid="2"/>
                    </p:tgtEl>
                  </p:cond>
                </p:stCondLst>
                <p:endSync evt="end" delay="0">
                  <p:rtn val="all"/>
                </p:endSync>
                <p:childTnLst>
                  <p:par>
                    <p:cTn id="93" fill="hold">
                      <p:stCondLst>
                        <p:cond delay="0"/>
                      </p:stCondLst>
                      <p:childTnLst>
                        <p:par>
                          <p:cTn id="94" fill="hold">
                            <p:stCondLst>
                              <p:cond delay="0"/>
                            </p:stCondLst>
                            <p:childTnLst>
                              <p:par>
                                <p:cTn id="95" presetID="2" presetClass="mediacall" presetSubtype="0" fill="hold" nodeType="clickEffect">
                                  <p:stCondLst>
                                    <p:cond delay="0"/>
                                  </p:stCondLst>
                                  <p:childTnLst>
                                    <p:cmd type="call" cmd="togglePause">
                                      <p:cBhvr>
                                        <p:cTn id="96" dur="1" fill="hold"/>
                                        <p:tgtEl>
                                          <p:spTgt spid="2"/>
                                        </p:tgtEl>
                                      </p:cBhvr>
                                    </p:cmd>
                                  </p:childTnLst>
                                </p:cTn>
                              </p:par>
                            </p:childTnLst>
                          </p:cTn>
                        </p:par>
                      </p:childTnLst>
                    </p:cTn>
                  </p:par>
                </p:childTnLst>
              </p:cTn>
              <p:nextCondLst>
                <p:cond evt="onClick" delay="0">
                  <p:tgtEl>
                    <p:spTgt spid="2"/>
                  </p:tgtEl>
                </p:cond>
              </p:nextCondLst>
            </p:seq>
            <p:video>
              <p:cMediaNode vol="80000">
                <p:cTn id="97" fill="hold" display="0">
                  <p:stCondLst>
                    <p:cond delay="indefinite"/>
                  </p:stCondLst>
                </p:cTn>
                <p:tgtEl>
                  <p:spTgt spid="2"/>
                </p:tgtEl>
              </p:cMediaNode>
            </p:video>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lowchart: Predefined Process 5">
            <a:extLst>
              <a:ext uri="{FF2B5EF4-FFF2-40B4-BE49-F238E27FC236}">
                <a16:creationId xmlns:a16="http://schemas.microsoft.com/office/drawing/2014/main" id="{C326E9D7-C048-5794-4246-BE81C5DC600A}"/>
              </a:ext>
            </a:extLst>
          </p:cNvPr>
          <p:cNvSpPr/>
          <p:nvPr/>
        </p:nvSpPr>
        <p:spPr>
          <a:xfrm>
            <a:off x="3708152" y="803379"/>
            <a:ext cx="4023360" cy="711200"/>
          </a:xfrm>
          <a:prstGeom prst="flowChartPredefinedProcess">
            <a:avLst/>
          </a:prstGeom>
          <a:solidFill>
            <a:srgbClr val="0000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alibri" panose="020F0502020204030204" pitchFamily="34" charset="0"/>
                <a:cs typeface="Calibri" panose="020F0502020204030204" pitchFamily="34" charset="0"/>
              </a:rPr>
              <a:t>HƯỚNG DẪN VỀ NHÀ</a:t>
            </a:r>
            <a:endParaRPr lang="vi-VN" sz="2000" b="1">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B1A919FD-1F96-1643-9716-B7C404D9E863}"/>
              </a:ext>
            </a:extLst>
          </p:cNvPr>
          <p:cNvSpPr/>
          <p:nvPr/>
        </p:nvSpPr>
        <p:spPr>
          <a:xfrm>
            <a:off x="1043610" y="1620078"/>
            <a:ext cx="9591261" cy="1351722"/>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a:solidFill>
                  <a:schemeClr val="tx1"/>
                </a:solidFill>
                <a:latin typeface="Calibri" panose="020F0502020204030204" pitchFamily="34" charset="0"/>
                <a:cs typeface="Calibri" panose="020F0502020204030204" pitchFamily="34" charset="0"/>
              </a:rPr>
              <a:t>Học thuộc cách hoạt động của thuật toán tìm kiếm nhị phân</a:t>
            </a:r>
          </a:p>
          <a:p>
            <a:pPr marL="342900" indent="-342900">
              <a:buFontTx/>
              <a:buChar char="-"/>
            </a:pPr>
            <a:r>
              <a:rPr lang="en-US" sz="2400">
                <a:solidFill>
                  <a:schemeClr val="tx1"/>
                </a:solidFill>
                <a:latin typeface="Calibri" panose="020F0502020204030204" pitchFamily="34" charset="0"/>
                <a:cs typeface="Calibri" panose="020F0502020204030204" pitchFamily="34" charset="0"/>
              </a:rPr>
              <a:t>Xem trước phần thực hành</a:t>
            </a:r>
            <a:endParaRPr lang="vi-VN" sz="24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3110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A6D98D-A1F8-C2ED-A292-447D920DA880}"/>
              </a:ext>
            </a:extLst>
          </p:cNvPr>
          <p:cNvPicPr>
            <a:picLocks noChangeAspect="1"/>
          </p:cNvPicPr>
          <p:nvPr/>
        </p:nvPicPr>
        <p:blipFill>
          <a:blip r:embed="rId5"/>
          <a:stretch>
            <a:fillRect/>
          </a:stretch>
        </p:blipFill>
        <p:spPr>
          <a:xfrm>
            <a:off x="570271" y="1041448"/>
            <a:ext cx="3706761" cy="3540383"/>
          </a:xfrm>
          <a:prstGeom prst="rect">
            <a:avLst/>
          </a:prstGeom>
        </p:spPr>
      </p:pic>
      <p:sp>
        <p:nvSpPr>
          <p:cNvPr id="2" name="Cloud 1">
            <a:extLst>
              <a:ext uri="{FF2B5EF4-FFF2-40B4-BE49-F238E27FC236}">
                <a16:creationId xmlns:a16="http://schemas.microsoft.com/office/drawing/2014/main" id="{0C113C6F-716D-CB2E-0920-619692C48B31}"/>
              </a:ext>
            </a:extLst>
          </p:cNvPr>
          <p:cNvSpPr/>
          <p:nvPr/>
        </p:nvSpPr>
        <p:spPr>
          <a:xfrm>
            <a:off x="5082355" y="494987"/>
            <a:ext cx="5348749" cy="377867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b="0" i="0">
                <a:solidFill>
                  <a:srgbClr val="000000"/>
                </a:solidFill>
                <a:effectLst/>
                <a:latin typeface="Times New Roman" panose="02020603050405020304" pitchFamily="18" charset="0"/>
                <a:cs typeface="Times New Roman" panose="02020603050405020304" pitchFamily="18" charset="0"/>
              </a:rPr>
              <a:t>Việc kinh doanh mở rộng, số lượng khách hàng của cửa hàng bán giống cây trồng nhà An lên đến hàng trăm người</a:t>
            </a:r>
            <a:endParaRPr lang="en-US" sz="280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64D8A967-2AE1-CA78-4B59-83229CC54357}"/>
              </a:ext>
            </a:extLst>
          </p:cNvPr>
          <p:cNvSpPr/>
          <p:nvPr/>
        </p:nvSpPr>
        <p:spPr>
          <a:xfrm>
            <a:off x="5082353" y="471178"/>
            <a:ext cx="5348749" cy="377867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a:solidFill>
                  <a:srgbClr val="FF0000"/>
                </a:solidFill>
                <a:latin typeface="Times New Roman" panose="02020603050405020304" pitchFamily="18" charset="0"/>
                <a:cs typeface="Times New Roman" panose="02020603050405020304" pitchFamily="18" charset="0"/>
              </a:rPr>
              <a:t>Việc tìm kiếm tên khách hàng trong danh sách thật khó khăn</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3E18A67E-F351-5BF1-C0A7-0F6B5F69BB58}"/>
              </a:ext>
            </a:extLst>
          </p:cNvPr>
          <p:cNvSpPr/>
          <p:nvPr/>
        </p:nvSpPr>
        <p:spPr>
          <a:xfrm>
            <a:off x="5082351" y="518796"/>
            <a:ext cx="5348749" cy="377867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a:solidFill>
                  <a:srgbClr val="FF0000"/>
                </a:solidFill>
                <a:latin typeface="Times New Roman" panose="02020603050405020304" pitchFamily="18" charset="0"/>
                <a:cs typeface="Times New Roman" panose="02020603050405020304" pitchFamily="18" charset="0"/>
              </a:rPr>
              <a:t>Em có gợi ý gì cho bạn An để việc tìm kiếm được dễ dàng hơn không?</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69006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vol="53000">
                                        <p:cTn display="0" masterRel="sameClick">
                                          <p:stCondLst>
                                            <p:cond evt="begin" delay="0">
                                              <p:tn val="10"/>
                                            </p:cond>
                                          </p:stCondLst>
                                          <p:endCondLst>
                                            <p:cond evt="onStopAudio" delay="0">
                                              <p:tgtEl>
                                                <p:sldTgt/>
                                              </p:tgtEl>
                                            </p:cond>
                                          </p:endCondLst>
                                        </p:cTn>
                                        <p:tgtEl>
                                          <p:sndTgt r:embed="rId4" name="ding.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vol="53000">
                                        <p:cTn display="0" masterRel="sameClick">
                                          <p:stCondLst>
                                            <p:cond evt="begin" delay="0">
                                              <p:tn val="15"/>
                                            </p:cond>
                                          </p:stCondLst>
                                          <p:endCondLst>
                                            <p:cond evt="onStopAudio" delay="0">
                                              <p:tgtEl>
                                                <p:sldTgt/>
                                              </p:tgtEl>
                                            </p:cond>
                                          </p:endCondLst>
                                        </p:cTn>
                                        <p:tgtEl>
                                          <p:sndTgt r:embed="rId4" name="ding.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audio>
                                      <p:cMediaNode vol="53000">
                                        <p:cTn display="0" masterRel="sameClick">
                                          <p:stCondLst>
                                            <p:cond evt="begin" delay="0">
                                              <p:tn val="20"/>
                                            </p:cond>
                                          </p:stCondLst>
                                          <p:endCondLst>
                                            <p:cond evt="onStopAudio" delay="0">
                                              <p:tgtEl>
                                                <p:sldTgt/>
                                              </p:tgtEl>
                                            </p:cond>
                                          </p:endCondLst>
                                        </p:cTn>
                                        <p:tgtEl>
                                          <p:sndTgt r:embed="rId4"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E4995D0-3DD1-3BE8-BEAD-BDBDA565054B}"/>
              </a:ext>
            </a:extLst>
          </p:cNvPr>
          <p:cNvGrpSpPr/>
          <p:nvPr/>
        </p:nvGrpSpPr>
        <p:grpSpPr>
          <a:xfrm>
            <a:off x="281456" y="831909"/>
            <a:ext cx="11416558" cy="4824851"/>
            <a:chOff x="281456" y="831909"/>
            <a:chExt cx="10996143" cy="4824851"/>
          </a:xfrm>
          <a:solidFill>
            <a:srgbClr val="FF3399"/>
          </a:solidFill>
        </p:grpSpPr>
        <p:sp>
          <p:nvSpPr>
            <p:cNvPr id="23" name="Rectangle: Rounded Corners 22">
              <a:extLst>
                <a:ext uri="{FF2B5EF4-FFF2-40B4-BE49-F238E27FC236}">
                  <a16:creationId xmlns:a16="http://schemas.microsoft.com/office/drawing/2014/main" id="{32DDBF61-CD6F-C4CC-F401-3F6DCCF96CFA}"/>
                </a:ext>
              </a:extLst>
            </p:cNvPr>
            <p:cNvSpPr/>
            <p:nvPr/>
          </p:nvSpPr>
          <p:spPr>
            <a:xfrm>
              <a:off x="1574800" y="831909"/>
              <a:ext cx="9611360" cy="1424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id="{0C9CA6D7-4539-32D3-8F68-39B354620699}"/>
                </a:ext>
              </a:extLst>
            </p:cNvPr>
            <p:cNvSpPr txBox="1"/>
            <p:nvPr/>
          </p:nvSpPr>
          <p:spPr>
            <a:xfrm>
              <a:off x="281456" y="1501776"/>
              <a:ext cx="10996143" cy="4154984"/>
            </a:xfrm>
            <a:prstGeom prst="rect">
              <a:avLst/>
            </a:prstGeom>
            <a:noFill/>
          </p:spPr>
          <p:txBody>
            <a:bodyPr wrap="square">
              <a:spAutoFit/>
            </a:bodyPr>
            <a:lstStyle/>
            <a:p>
              <a:pPr algn="ctr"/>
              <a:r>
                <a:rPr lang="en-US" sz="8800">
                  <a:solidFill>
                    <a:srgbClr val="FF0000"/>
                  </a:solidFill>
                  <a:latin typeface="Times New Roman" panose="02020603050405020304" pitchFamily="18" charset="0"/>
                  <a:cs typeface="Times New Roman" panose="02020603050405020304" pitchFamily="18" charset="0"/>
                </a:rPr>
                <a:t>THUẬT TOÁN TÌM KIẾM NHỊ PHÂN</a:t>
              </a:r>
            </a:p>
            <a:p>
              <a:pPr algn="ctr"/>
              <a:r>
                <a:rPr lang="en-US" sz="8800">
                  <a:solidFill>
                    <a:srgbClr val="FF0000"/>
                  </a:solidFill>
                  <a:latin typeface="Times New Roman" panose="02020603050405020304" pitchFamily="18" charset="0"/>
                  <a:cs typeface="Times New Roman" panose="02020603050405020304" pitchFamily="18" charset="0"/>
                </a:rPr>
                <a:t>( tiết 1)</a:t>
              </a:r>
              <a:endParaRPr lang="vi-VN" sz="8800">
                <a:solidFill>
                  <a:srgbClr val="FF0000"/>
                </a:solidFill>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C9B851BA-6F49-2071-FE3F-1409207F6B81}"/>
              </a:ext>
            </a:extLst>
          </p:cNvPr>
          <p:cNvGrpSpPr/>
          <p:nvPr/>
        </p:nvGrpSpPr>
        <p:grpSpPr>
          <a:xfrm>
            <a:off x="2041112" y="436817"/>
            <a:ext cx="6533929" cy="1064959"/>
            <a:chOff x="812800" y="119582"/>
            <a:chExt cx="2753360" cy="2722967"/>
          </a:xfrm>
        </p:grpSpPr>
        <p:sp>
          <p:nvSpPr>
            <p:cNvPr id="26" name="Rectangle: Rounded Corners 25">
              <a:extLst>
                <a:ext uri="{FF2B5EF4-FFF2-40B4-BE49-F238E27FC236}">
                  <a16:creationId xmlns:a16="http://schemas.microsoft.com/office/drawing/2014/main" id="{9D3FC676-D59D-CEFA-2B4E-ACC3DD800D24}"/>
                </a:ext>
              </a:extLst>
            </p:cNvPr>
            <p:cNvSpPr/>
            <p:nvPr/>
          </p:nvSpPr>
          <p:spPr>
            <a:xfrm>
              <a:off x="812800" y="119582"/>
              <a:ext cx="2753360" cy="1424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EE445D2-C42B-A827-B6C1-4B4614D20396}"/>
                </a:ext>
              </a:extLst>
            </p:cNvPr>
            <p:cNvSpPr txBox="1"/>
            <p:nvPr/>
          </p:nvSpPr>
          <p:spPr>
            <a:xfrm>
              <a:off x="1317827" y="1457554"/>
              <a:ext cx="2052735" cy="1384995"/>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TIẾT 30. BÀI 15. </a:t>
              </a:r>
              <a:endParaRPr lang="vi-VN" sz="2800" b="1">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6332202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2" presetClass="entr" presetSubtype="1" fill="hold" nodeType="withEffect" p14:presetBounceEnd="62000">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14:bounceEnd="62000">
                                          <p:cBhvr additive="base">
                                            <p:cTn id="10" dur="500" fill="hold"/>
                                            <p:tgtEl>
                                              <p:spTgt spid="25"/>
                                            </p:tgtEl>
                                            <p:attrNameLst>
                                              <p:attrName>ppt_x</p:attrName>
                                            </p:attrNameLst>
                                          </p:cBhvr>
                                          <p:tavLst>
                                            <p:tav tm="0">
                                              <p:val>
                                                <p:strVal val="#ppt_x"/>
                                              </p:val>
                                            </p:tav>
                                            <p:tav tm="100000">
                                              <p:val>
                                                <p:strVal val="#ppt_x"/>
                                              </p:val>
                                            </p:tav>
                                          </p:tavLst>
                                        </p:anim>
                                        <p:anim calcmode="lin" valueType="num" p14:bounceEnd="62000">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8" presetID="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872" y="1273601"/>
            <a:ext cx="4608512" cy="324036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b="1" dirty="0">
                <a:solidFill>
                  <a:srgbClr val="FFFF00"/>
                </a:solidFill>
              </a:rPr>
              <a:t>HÌNH THÀNH KIẾN THỨC</a:t>
            </a:r>
            <a:endParaRPr lang="vi-VN" b="1" dirty="0">
              <a:solidFill>
                <a:srgbClr val="FFFF00"/>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600" y="1340768"/>
            <a:ext cx="2304256" cy="3168352"/>
          </a:xfrm>
          <a:prstGeom prst="rect">
            <a:avLst/>
          </a:prstGeom>
        </p:spPr>
      </p:pic>
    </p:spTree>
    <p:extLst>
      <p:ext uri="{BB962C8B-B14F-4D97-AF65-F5344CB8AC3E}">
        <p14:creationId xmlns:p14="http://schemas.microsoft.com/office/powerpoint/2010/main" val="4030659577"/>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6A8F-8D15-2DEF-7CF6-282241DAE4B7}"/>
              </a:ext>
            </a:extLst>
          </p:cNvPr>
          <p:cNvSpPr txBox="1"/>
          <p:nvPr/>
        </p:nvSpPr>
        <p:spPr>
          <a:xfrm>
            <a:off x="3283971" y="518300"/>
            <a:ext cx="53684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HOẠT ĐỘNG  CÁ NHÂN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Trong 2 phút </a:t>
            </a:r>
          </a:p>
        </p:txBody>
      </p:sp>
      <p:pic>
        <p:nvPicPr>
          <p:cNvPr id="7" name="Picture 6">
            <a:extLst>
              <a:ext uri="{FF2B5EF4-FFF2-40B4-BE49-F238E27FC236}">
                <a16:creationId xmlns:a16="http://schemas.microsoft.com/office/drawing/2014/main" id="{A3495F8D-3D01-E639-B32B-F1D013CDE88D}"/>
              </a:ext>
            </a:extLst>
          </p:cNvPr>
          <p:cNvPicPr>
            <a:picLocks noChangeAspect="1"/>
          </p:cNvPicPr>
          <p:nvPr/>
        </p:nvPicPr>
        <p:blipFill>
          <a:blip r:embed="rId4"/>
          <a:stretch>
            <a:fillRect/>
          </a:stretch>
        </p:blipFill>
        <p:spPr>
          <a:xfrm>
            <a:off x="972317" y="1595518"/>
            <a:ext cx="9991725" cy="4276484"/>
          </a:xfrm>
          <a:prstGeom prst="rect">
            <a:avLst/>
          </a:prstGeom>
        </p:spPr>
      </p:pic>
      <p:sp>
        <p:nvSpPr>
          <p:cNvPr id="13" name="TextBox 12">
            <a:extLst>
              <a:ext uri="{FF2B5EF4-FFF2-40B4-BE49-F238E27FC236}">
                <a16:creationId xmlns:a16="http://schemas.microsoft.com/office/drawing/2014/main" id="{2B2A99EF-DCB0-B375-5FAA-4DA4F7C6FD2B}"/>
              </a:ext>
            </a:extLst>
          </p:cNvPr>
          <p:cNvSpPr txBox="1"/>
          <p:nvPr/>
        </p:nvSpPr>
        <p:spPr>
          <a:xfrm>
            <a:off x="1365611" y="2361516"/>
            <a:ext cx="8771447" cy="1200329"/>
          </a:xfrm>
          <a:prstGeom prst="rect">
            <a:avLst/>
          </a:prstGeom>
          <a:solidFill>
            <a:schemeClr val="accent2">
              <a:lumMod val="40000"/>
              <a:lumOff val="60000"/>
            </a:schemeClr>
          </a:solidFill>
        </p:spPr>
        <p:txBody>
          <a:bodyPr wrap="square">
            <a:spAutoFit/>
          </a:bodyPr>
          <a:lstStyle/>
          <a:p>
            <a:r>
              <a:rPr lang="vi-VN" sz="2400">
                <a:latin typeface="Times New Roman" panose="02020603050405020304" pitchFamily="18" charset="0"/>
                <a:cs typeface="Times New Roman" panose="02020603050405020304" pitchFamily="18" charset="0"/>
              </a:rPr>
              <a:t>Khi danh sách khách hàng ngày càng nhiều, để thuận lợi cho việc tìm kiếm, An đã giúp mẹ soạn thảo danh sách khách hàng trên máy tính với tên khách hàng được sắp xếp </a:t>
            </a:r>
            <a:r>
              <a:rPr lang="vi-VN" sz="2400">
                <a:solidFill>
                  <a:schemeClr val="accent6"/>
                </a:solidFill>
                <a:latin typeface="Times New Roman" panose="02020603050405020304" pitchFamily="18" charset="0"/>
                <a:cs typeface="Times New Roman" panose="02020603050405020304" pitchFamily="18" charset="0"/>
              </a:rPr>
              <a:t>theo thứ tự chữ cái</a:t>
            </a:r>
            <a:endParaRPr lang="en-US" sz="24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AEE6432-C794-D84C-9781-4EF90B52F231}"/>
              </a:ext>
            </a:extLst>
          </p:cNvPr>
          <p:cNvSpPr txBox="1"/>
          <p:nvPr/>
        </p:nvSpPr>
        <p:spPr>
          <a:xfrm>
            <a:off x="1227958" y="4391293"/>
            <a:ext cx="9292557" cy="2033827"/>
          </a:xfrm>
          <a:prstGeom prst="rect">
            <a:avLst/>
          </a:prstGeom>
          <a:solidFill>
            <a:schemeClr val="accent2">
              <a:lumMod val="40000"/>
              <a:lumOff val="60000"/>
            </a:schemeClr>
          </a:solidFill>
        </p:spPr>
        <p:txBody>
          <a:bodyPr wrap="square">
            <a:spAutoFit/>
          </a:bodyPr>
          <a:lstStyle/>
          <a:p>
            <a:pPr algn="just" defTabSz="342900">
              <a:lnSpc>
                <a:spcPct val="135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Nếu giá trị cần tìm bằng giá trị ở giữa thì tìm thấy và dừng lại</a:t>
            </a:r>
            <a:endParaRPr lang="en-US" sz="2400">
              <a:latin typeface="Times New Roman" panose="02020603050405020304" pitchFamily="18" charset="0"/>
              <a:cs typeface="Times New Roman" panose="02020603050405020304" pitchFamily="18" charset="0"/>
            </a:endParaRPr>
          </a:p>
          <a:p>
            <a:pPr algn="just" defTabSz="342900">
              <a:lnSpc>
                <a:spcPct val="135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Nếu lớn hơn thì chỉ cần tìm ở nửa sau của danh sách</a:t>
            </a:r>
            <a:endParaRPr lang="en-US" sz="2400">
              <a:latin typeface="Times New Roman" panose="02020603050405020304" pitchFamily="18" charset="0"/>
              <a:cs typeface="Times New Roman" panose="02020603050405020304" pitchFamily="18" charset="0"/>
            </a:endParaRPr>
          </a:p>
          <a:p>
            <a:pPr algn="just" defTabSz="342900">
              <a:lnSpc>
                <a:spcPct val="135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Nếu nhỏ hơn thì tìm ở nửa đầu của danh sách. </a:t>
            </a:r>
            <a:endParaRPr lang="en-US" sz="2400">
              <a:latin typeface="Times New Roman" panose="02020603050405020304" pitchFamily="18" charset="0"/>
              <a:cs typeface="Times New Roman" panose="02020603050405020304" pitchFamily="18" charset="0"/>
            </a:endParaRPr>
          </a:p>
          <a:p>
            <a:pPr algn="just" defTabSz="342900">
              <a:lnSpc>
                <a:spcPct val="135000"/>
              </a:lnSpc>
            </a:pPr>
            <a:r>
              <a:rPr lang="vi-VN" sz="2400">
                <a:latin typeface="Times New Roman" panose="02020603050405020304" pitchFamily="18" charset="0"/>
                <a:cs typeface="Times New Roman" panose="02020603050405020304" pitchFamily="18" charset="0"/>
                <a:sym typeface="Wingdings" panose="05000000000000000000" pitchFamily="2" charset="2"/>
              </a:rPr>
              <a:t></a:t>
            </a:r>
            <a:r>
              <a:rPr lang="en-US" sz="2400">
                <a:latin typeface="Times New Roman" panose="02020603050405020304" pitchFamily="18" charset="0"/>
                <a:cs typeface="Times New Roman" panose="02020603050405020304" pitchFamily="18" charset="0"/>
                <a:sym typeface="Wingdings" panose="05000000000000000000" pitchFamily="2" charset="2"/>
              </a:rPr>
              <a:t> </a:t>
            </a:r>
            <a:r>
              <a:rPr lang="vi-VN" sz="2400">
                <a:latin typeface="Times New Roman" panose="02020603050405020304" pitchFamily="18" charset="0"/>
                <a:cs typeface="Times New Roman" panose="02020603050405020304" pitchFamily="18" charset="0"/>
              </a:rPr>
              <a:t>Lặp lại quá trình đó cho đến khi tìm thấy hoặc hết danh sách. </a:t>
            </a:r>
            <a:endParaRPr lang="en-US" sz="2400">
              <a:latin typeface="Times New Roman" panose="02020603050405020304" pitchFamily="18" charset="0"/>
              <a:cs typeface="Times New Roman" panose="02020603050405020304" pitchFamily="18" charset="0"/>
            </a:endParaRPr>
          </a:p>
        </p:txBody>
      </p:sp>
      <p:pic>
        <p:nvPicPr>
          <p:cNvPr id="16" name="Đồng hồ đếm ngược 2 phút có tiếng">
            <a:hlinkClick r:id="" action="ppaction://media"/>
            <a:extLst>
              <a:ext uri="{FF2B5EF4-FFF2-40B4-BE49-F238E27FC236}">
                <a16:creationId xmlns:a16="http://schemas.microsoft.com/office/drawing/2014/main" id="{FA3AD1B9-03F9-4CFD-6D23-AD4E78C9B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0375" y="518300"/>
            <a:ext cx="1602658" cy="1140667"/>
          </a:xfrm>
          <a:prstGeom prst="rect">
            <a:avLst/>
          </a:prstGeom>
        </p:spPr>
      </p:pic>
    </p:spTree>
    <p:extLst>
      <p:ext uri="{BB962C8B-B14F-4D97-AF65-F5344CB8AC3E}">
        <p14:creationId xmlns:p14="http://schemas.microsoft.com/office/powerpoint/2010/main" val="416210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6"/>
                </p:tgtEl>
              </p:cMediaNode>
            </p:video>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6"/>
                                        </p:tgtEl>
                                      </p:cBhvr>
                                    </p:cmd>
                                  </p:childTnLst>
                                </p:cTn>
                              </p:par>
                            </p:childTnLst>
                          </p:cTn>
                        </p:par>
                      </p:childTnLst>
                    </p:cTn>
                  </p:par>
                </p:childTnLst>
              </p:cTn>
              <p:nextCondLst>
                <p:cond evt="onClick" delay="0">
                  <p:tgtEl>
                    <p:spTgt spid="16"/>
                  </p:tgtEl>
                </p:cond>
              </p:nextCondLst>
            </p:seq>
          </p:childTnLst>
        </p:cTn>
      </p:par>
    </p:tnLst>
    <p:bldLst>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A7F10-333D-45A3-8EBF-5480F03E9901}"/>
              </a:ext>
            </a:extLst>
          </p:cNvPr>
          <p:cNvPicPr>
            <a:picLocks noChangeAspect="1"/>
          </p:cNvPicPr>
          <p:nvPr/>
        </p:nvPicPr>
        <p:blipFill>
          <a:blip r:embed="rId3"/>
          <a:stretch>
            <a:fillRect/>
          </a:stretch>
        </p:blipFill>
        <p:spPr>
          <a:xfrm>
            <a:off x="2827243" y="2756535"/>
            <a:ext cx="7308213" cy="3665538"/>
          </a:xfrm>
          <a:prstGeom prst="rect">
            <a:avLst/>
          </a:prstGeom>
        </p:spPr>
      </p:pic>
      <p:sp>
        <p:nvSpPr>
          <p:cNvPr id="4" name="Rectangle 3">
            <a:extLst>
              <a:ext uri="{FF2B5EF4-FFF2-40B4-BE49-F238E27FC236}">
                <a16:creationId xmlns:a16="http://schemas.microsoft.com/office/drawing/2014/main" id="{3EADA445-D5FD-4C23-9460-D442BCE1FEDB}"/>
              </a:ext>
            </a:extLst>
          </p:cNvPr>
          <p:cNvSpPr/>
          <p:nvPr/>
        </p:nvSpPr>
        <p:spPr>
          <a:xfrm>
            <a:off x="1573211" y="401946"/>
            <a:ext cx="6049086" cy="671851"/>
          </a:xfrm>
          <a:prstGeom prst="rect">
            <a:avLst/>
          </a:prstGeom>
        </p:spPr>
        <p:txBody>
          <a:bodyPr wrap="square">
            <a:spAutoFit/>
          </a:bodyPr>
          <a:lstStyle/>
          <a:p>
            <a:pPr defTabSz="342900">
              <a:lnSpc>
                <a:spcPct val="150000"/>
              </a:lnSpc>
            </a:pPr>
            <a:r>
              <a:rPr lang="en-US" sz="2800" b="1">
                <a:solidFill>
                  <a:srgbClr val="F03C69"/>
                </a:solidFill>
                <a:latin typeface="Calibri" panose="020F0502020204030204" pitchFamily="34" charset="0"/>
                <a:cs typeface="Times New Roman" panose="02020603050405020304" pitchFamily="18" charset="0"/>
              </a:rPr>
              <a:t>1. THUẬT TOÁN TÌM KIẾM NHỊ PHÂN</a:t>
            </a:r>
          </a:p>
        </p:txBody>
      </p:sp>
      <p:sp>
        <p:nvSpPr>
          <p:cNvPr id="5" name="Rectangle 4">
            <a:extLst>
              <a:ext uri="{FF2B5EF4-FFF2-40B4-BE49-F238E27FC236}">
                <a16:creationId xmlns:a16="http://schemas.microsoft.com/office/drawing/2014/main" id="{A6DAF8A2-B7A9-4F9A-88B5-BCF2A838C5A3}"/>
              </a:ext>
            </a:extLst>
          </p:cNvPr>
          <p:cNvSpPr/>
          <p:nvPr/>
        </p:nvSpPr>
        <p:spPr>
          <a:xfrm>
            <a:off x="1573211" y="951539"/>
            <a:ext cx="9816278" cy="1718163"/>
          </a:xfrm>
          <a:prstGeom prst="rect">
            <a:avLst/>
          </a:prstGeom>
        </p:spPr>
        <p:txBody>
          <a:bodyPr wrap="square">
            <a:spAutoFit/>
          </a:bodyPr>
          <a:lstStyle/>
          <a:p>
            <a:pPr algn="just" defTabSz="342900">
              <a:lnSpc>
                <a:spcPct val="135000"/>
              </a:lnSpc>
            </a:pPr>
            <a:r>
              <a:rPr lang="vi-VN" sz="2000">
                <a:latin typeface="Calibri" panose="020F0502020204030204" pitchFamily="34" charset="0"/>
                <a:cs typeface="Times New Roman" panose="02020603050405020304" pitchFamily="18" charset="0"/>
              </a:rPr>
              <a:t>Khi danh sách khách hàng ngày càng nhiều, để thuận lợi cho việc tìm kiếm, An đã giúp mẹ soạn thảo danh sách khách hàng trên máy tính với tên khách hàng được sắp xếp </a:t>
            </a:r>
            <a:r>
              <a:rPr lang="vi-VN" sz="2000">
                <a:solidFill>
                  <a:schemeClr val="accent6"/>
                </a:solidFill>
                <a:latin typeface="Calibri" panose="020F0502020204030204" pitchFamily="34" charset="0"/>
                <a:cs typeface="Times New Roman" panose="02020603050405020304" pitchFamily="18" charset="0"/>
              </a:rPr>
              <a:t>theo thứ tự chữ cái</a:t>
            </a:r>
            <a:r>
              <a:rPr lang="vi-VN" sz="2000">
                <a:latin typeface="Calibri" panose="020F0502020204030204" pitchFamily="34" charset="0"/>
                <a:cs typeface="Times New Roman" panose="02020603050405020304" pitchFamily="18" charset="0"/>
              </a:rPr>
              <a:t>. Giả sử An cần tìm địa chỉ của khách hàng tên là “Trúc” trong danh sách khách hàng như Hình 15.1.1 </a:t>
            </a:r>
            <a:endParaRPr lang="en-US" sz="200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517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BD7D76-3E9C-4BC2-B16B-44E033E9214B}"/>
              </a:ext>
            </a:extLst>
          </p:cNvPr>
          <p:cNvSpPr/>
          <p:nvPr/>
        </p:nvSpPr>
        <p:spPr>
          <a:xfrm>
            <a:off x="536785" y="3919549"/>
            <a:ext cx="11118430" cy="2531527"/>
          </a:xfrm>
          <a:prstGeom prst="rect">
            <a:avLst/>
          </a:prstGeom>
        </p:spPr>
        <p:txBody>
          <a:bodyPr wrap="square">
            <a:spAutoFit/>
          </a:bodyPr>
          <a:lstStyle/>
          <a:p>
            <a:pPr algn="just" defTabSz="342900">
              <a:lnSpc>
                <a:spcPct val="135000"/>
              </a:lnSpc>
            </a:pPr>
            <a:r>
              <a:rPr lang="en-US" sz="2000">
                <a:latin typeface="Calibri" panose="020F0502020204030204" pitchFamily="34" charset="0"/>
                <a:cs typeface="Times New Roman" panose="02020603050405020304" pitchFamily="18" charset="0"/>
              </a:rPr>
              <a:t>- </a:t>
            </a:r>
            <a:r>
              <a:rPr lang="vi-VN" sz="2000">
                <a:latin typeface="Calibri" panose="020F0502020204030204" pitchFamily="34" charset="0"/>
                <a:cs typeface="Times New Roman" panose="02020603050405020304" pitchFamily="18" charset="0"/>
              </a:rPr>
              <a:t>Nếu giá trị cần tìm bằng giá trị ở giữa thì tìm thấy và dừng lại</a:t>
            </a:r>
            <a:endParaRPr lang="en-US" sz="2000">
              <a:latin typeface="Calibri" panose="020F0502020204030204" pitchFamily="34" charset="0"/>
              <a:cs typeface="Times New Roman" panose="02020603050405020304" pitchFamily="18" charset="0"/>
            </a:endParaRPr>
          </a:p>
          <a:p>
            <a:pPr algn="just" defTabSz="342900">
              <a:lnSpc>
                <a:spcPct val="135000"/>
              </a:lnSpc>
            </a:pPr>
            <a:r>
              <a:rPr lang="en-US" sz="2000">
                <a:latin typeface="Calibri" panose="020F0502020204030204" pitchFamily="34" charset="0"/>
                <a:cs typeface="Times New Roman" panose="02020603050405020304" pitchFamily="18" charset="0"/>
              </a:rPr>
              <a:t>- </a:t>
            </a:r>
            <a:r>
              <a:rPr lang="vi-VN" sz="2000">
                <a:latin typeface="Calibri" panose="020F0502020204030204" pitchFamily="34" charset="0"/>
                <a:cs typeface="Times New Roman" panose="02020603050405020304" pitchFamily="18" charset="0"/>
              </a:rPr>
              <a:t>Nếu lớn hơn thì chỉ cần tìm ở nửa sau của danh sách</a:t>
            </a:r>
            <a:endParaRPr lang="en-US" sz="2000">
              <a:latin typeface="Calibri" panose="020F0502020204030204" pitchFamily="34" charset="0"/>
              <a:cs typeface="Times New Roman" panose="02020603050405020304" pitchFamily="18" charset="0"/>
            </a:endParaRPr>
          </a:p>
          <a:p>
            <a:pPr algn="just" defTabSz="342900">
              <a:lnSpc>
                <a:spcPct val="135000"/>
              </a:lnSpc>
            </a:pPr>
            <a:r>
              <a:rPr lang="en-US" sz="2000">
                <a:latin typeface="Calibri" panose="020F0502020204030204" pitchFamily="34" charset="0"/>
                <a:cs typeface="Times New Roman" panose="02020603050405020304" pitchFamily="18" charset="0"/>
              </a:rPr>
              <a:t>- </a:t>
            </a:r>
            <a:r>
              <a:rPr lang="vi-VN" sz="2000">
                <a:latin typeface="Calibri" panose="020F0502020204030204" pitchFamily="34" charset="0"/>
                <a:cs typeface="Times New Roman" panose="02020603050405020304" pitchFamily="18" charset="0"/>
              </a:rPr>
              <a:t>Nếu nhỏ hơn thì tìm ở nửa đầu của danh sách. </a:t>
            </a:r>
            <a:endParaRPr lang="en-US" sz="2000">
              <a:latin typeface="Calibri" panose="020F0502020204030204" pitchFamily="34" charset="0"/>
              <a:cs typeface="Times New Roman" panose="02020603050405020304" pitchFamily="18" charset="0"/>
            </a:endParaRPr>
          </a:p>
          <a:p>
            <a:pPr algn="just" defTabSz="342900">
              <a:lnSpc>
                <a:spcPct val="135000"/>
              </a:lnSpc>
            </a:pPr>
            <a:r>
              <a:rPr lang="vi-VN" sz="2000">
                <a:latin typeface="Calibri" panose="020F0502020204030204" pitchFamily="34" charset="0"/>
                <a:cs typeface="Times New Roman" panose="02020603050405020304" pitchFamily="18" charset="0"/>
                <a:sym typeface="Wingdings" panose="05000000000000000000" pitchFamily="2" charset="2"/>
              </a:rPr>
              <a:t></a:t>
            </a:r>
            <a:r>
              <a:rPr lang="en-US" sz="2000">
                <a:latin typeface="Calibri" panose="020F0502020204030204" pitchFamily="34" charset="0"/>
                <a:cs typeface="Times New Roman" panose="02020603050405020304" pitchFamily="18" charset="0"/>
                <a:sym typeface="Wingdings" panose="05000000000000000000" pitchFamily="2" charset="2"/>
              </a:rPr>
              <a:t> </a:t>
            </a:r>
            <a:r>
              <a:rPr lang="vi-VN" sz="2000">
                <a:latin typeface="Calibri" panose="020F0502020204030204" pitchFamily="34" charset="0"/>
                <a:cs typeface="Times New Roman" panose="02020603050405020304" pitchFamily="18" charset="0"/>
              </a:rPr>
              <a:t>Lặp lại quá trình đó cho đến khi tìm thấy hoặc hết danh sách. </a:t>
            </a:r>
            <a:endParaRPr lang="en-US" sz="2000">
              <a:latin typeface="Calibri" panose="020F0502020204030204" pitchFamily="34" charset="0"/>
              <a:cs typeface="Times New Roman" panose="02020603050405020304" pitchFamily="18" charset="0"/>
            </a:endParaRPr>
          </a:p>
          <a:p>
            <a:pPr algn="just" defTabSz="342900">
              <a:lnSpc>
                <a:spcPct val="135000"/>
              </a:lnSpc>
            </a:pPr>
            <a:r>
              <a:rPr lang="vi-VN" sz="2000">
                <a:latin typeface="Calibri" panose="020F0502020204030204" pitchFamily="34" charset="0"/>
                <a:cs typeface="Times New Roman" panose="02020603050405020304" pitchFamily="18" charset="0"/>
                <a:sym typeface="Wingdings 3" panose="05040102010807070707" pitchFamily="18" charset="2"/>
              </a:rPr>
              <a:t></a:t>
            </a:r>
            <a:r>
              <a:rPr lang="en-US" sz="2000">
                <a:latin typeface="Calibri" panose="020F0502020204030204" pitchFamily="34" charset="0"/>
                <a:cs typeface="Times New Roman" panose="02020603050405020304" pitchFamily="18" charset="0"/>
                <a:sym typeface="Wingdings 3" panose="05040102010807070707" pitchFamily="18" charset="2"/>
              </a:rPr>
              <a:t> </a:t>
            </a:r>
            <a:r>
              <a:rPr lang="vi-VN" sz="2000">
                <a:latin typeface="Calibri" panose="020F0502020204030204" pitchFamily="34" charset="0"/>
                <a:cs typeface="Times New Roman" panose="02020603050405020304" pitchFamily="18" charset="0"/>
              </a:rPr>
              <a:t>Như vậy, tại mỗi bước lặp, thuật toán tìm kiếm thu hẹp danh sách tìm kiếm chỉ còn một nửa. Do đó thuật toán này có tên là </a:t>
            </a:r>
            <a:r>
              <a:rPr lang="vi-VN" sz="2000">
                <a:solidFill>
                  <a:srgbClr val="FF3399"/>
                </a:solidFill>
                <a:latin typeface="Calibri" panose="020F0502020204030204" pitchFamily="34" charset="0"/>
                <a:cs typeface="Times New Roman" panose="02020603050405020304" pitchFamily="18" charset="0"/>
              </a:rPr>
              <a:t>tìm kiếm nhị phân </a:t>
            </a:r>
            <a:r>
              <a:rPr lang="vi-VN" sz="2000">
                <a:latin typeface="Calibri" panose="020F0502020204030204" pitchFamily="34" charset="0"/>
                <a:cs typeface="Times New Roman" panose="02020603050405020304" pitchFamily="18" charset="0"/>
              </a:rPr>
              <a:t>(chia đôi). </a:t>
            </a:r>
          </a:p>
        </p:txBody>
      </p:sp>
      <p:pic>
        <p:nvPicPr>
          <p:cNvPr id="6" name="Picture 5">
            <a:extLst>
              <a:ext uri="{FF2B5EF4-FFF2-40B4-BE49-F238E27FC236}">
                <a16:creationId xmlns:a16="http://schemas.microsoft.com/office/drawing/2014/main" id="{2B39D4A3-856A-4508-9FA3-A60C012F4771}"/>
              </a:ext>
            </a:extLst>
          </p:cNvPr>
          <p:cNvPicPr>
            <a:picLocks noChangeAspect="1"/>
          </p:cNvPicPr>
          <p:nvPr/>
        </p:nvPicPr>
        <p:blipFill>
          <a:blip r:embed="rId2"/>
          <a:stretch>
            <a:fillRect/>
          </a:stretch>
        </p:blipFill>
        <p:spPr>
          <a:xfrm>
            <a:off x="775138" y="325794"/>
            <a:ext cx="7165095" cy="3593755"/>
          </a:xfrm>
          <a:prstGeom prst="rect">
            <a:avLst/>
          </a:prstGeom>
        </p:spPr>
      </p:pic>
      <p:sp>
        <p:nvSpPr>
          <p:cNvPr id="7" name="Speech Bubble: Rectangle with Corners Rounded 6">
            <a:extLst>
              <a:ext uri="{FF2B5EF4-FFF2-40B4-BE49-F238E27FC236}">
                <a16:creationId xmlns:a16="http://schemas.microsoft.com/office/drawing/2014/main" id="{78DEC407-FFD8-4107-B0A4-EFE3C71910EF}"/>
              </a:ext>
            </a:extLst>
          </p:cNvPr>
          <p:cNvSpPr/>
          <p:nvPr/>
        </p:nvSpPr>
        <p:spPr>
          <a:xfrm>
            <a:off x="8085498" y="722253"/>
            <a:ext cx="3569717" cy="2360646"/>
          </a:xfrm>
          <a:prstGeom prst="wedgeRoundRectCallout">
            <a:avLst>
              <a:gd name="adj1" fmla="val -53681"/>
              <a:gd name="adj2" fmla="val -5483"/>
              <a:gd name="adj3" fmla="val 16667"/>
            </a:avLst>
          </a:prstGeom>
          <a:ln w="38100">
            <a:solidFill>
              <a:srgbClr val="00B0F0"/>
            </a:solidFill>
          </a:ln>
        </p:spPr>
        <p:txBody>
          <a:bodyPr wrap="square">
            <a:spAutoFit/>
          </a:bodyPr>
          <a:lstStyle/>
          <a:p>
            <a:pPr algn="ctr" defTabSz="342900">
              <a:lnSpc>
                <a:spcPct val="135000"/>
              </a:lnSpc>
            </a:pPr>
            <a:r>
              <a:rPr lang="vi-VN" sz="2000">
                <a:latin typeface="Calibri" panose="020F0502020204030204" pitchFamily="34" charset="0"/>
                <a:cs typeface="Times New Roman" panose="02020603050405020304" pitchFamily="18" charset="0"/>
              </a:rPr>
              <a:t>Khi danh sách đã được sắp xếp, An không cần tìm từ đầu mà so sánh ngay giá trị cần</a:t>
            </a:r>
            <a:r>
              <a:rPr lang="en-US" sz="2000">
                <a:latin typeface="Calibri" panose="020F0502020204030204" pitchFamily="34" charset="0"/>
                <a:cs typeface="Times New Roman" panose="02020603050405020304" pitchFamily="18" charset="0"/>
              </a:rPr>
              <a:t> </a:t>
            </a:r>
            <a:r>
              <a:rPr lang="vi-VN" sz="2000">
                <a:latin typeface="Calibri" panose="020F0502020204030204" pitchFamily="34" charset="0"/>
                <a:cs typeface="Times New Roman" panose="02020603050405020304" pitchFamily="18" charset="0"/>
              </a:rPr>
              <a:t>tìm với giá trị của vị trí ở giữa danh sách.</a:t>
            </a:r>
          </a:p>
        </p:txBody>
      </p:sp>
    </p:spTree>
    <p:extLst>
      <p:ext uri="{BB962C8B-B14F-4D97-AF65-F5344CB8AC3E}">
        <p14:creationId xmlns:p14="http://schemas.microsoft.com/office/powerpoint/2010/main" val="30086388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6A8F-8D15-2DEF-7CF6-282241DAE4B7}"/>
              </a:ext>
            </a:extLst>
          </p:cNvPr>
          <p:cNvSpPr txBox="1"/>
          <p:nvPr/>
        </p:nvSpPr>
        <p:spPr>
          <a:xfrm>
            <a:off x="3283973" y="953729"/>
            <a:ext cx="5368413" cy="1077218"/>
          </a:xfrm>
          <a:prstGeom prst="rect">
            <a:avLst/>
          </a:prstGeom>
          <a:noFill/>
        </p:spPr>
        <p:txBody>
          <a:bodyPr wrap="square" rtlCol="0">
            <a:spAutoFit/>
          </a:bodyPr>
          <a:lstStyle/>
          <a:p>
            <a:pPr algn="ctr"/>
            <a:r>
              <a:rPr lang="en-US" sz="3200">
                <a:solidFill>
                  <a:srgbClr val="FF0000"/>
                </a:solidFill>
              </a:rPr>
              <a:t>HOẠT ĐỘNG  CÁ NHÂN</a:t>
            </a:r>
          </a:p>
          <a:p>
            <a:pPr algn="ctr"/>
            <a:r>
              <a:rPr lang="en-US" sz="3200">
                <a:solidFill>
                  <a:srgbClr val="FF0000"/>
                </a:solidFill>
              </a:rPr>
              <a:t>Trong 1 phút </a:t>
            </a:r>
          </a:p>
        </p:txBody>
      </p:sp>
      <p:sp>
        <p:nvSpPr>
          <p:cNvPr id="3" name="TextBox 2">
            <a:extLst>
              <a:ext uri="{FF2B5EF4-FFF2-40B4-BE49-F238E27FC236}">
                <a16:creationId xmlns:a16="http://schemas.microsoft.com/office/drawing/2014/main" id="{7E97923C-48C2-DB9D-BCCF-7ED040A68D01}"/>
              </a:ext>
            </a:extLst>
          </p:cNvPr>
          <p:cNvSpPr txBox="1"/>
          <p:nvPr/>
        </p:nvSpPr>
        <p:spPr>
          <a:xfrm>
            <a:off x="850488" y="2212259"/>
            <a:ext cx="10235381" cy="1569660"/>
          </a:xfrm>
          <a:prstGeom prst="rect">
            <a:avLst/>
          </a:prstGeom>
          <a:noFill/>
        </p:spPr>
        <p:txBody>
          <a:bodyPr wrap="square" rtlCol="0">
            <a:spAutoFit/>
          </a:bodyPr>
          <a:lstStyle/>
          <a:p>
            <a:pPr algn="ctr"/>
            <a:r>
              <a:rPr lang="en-US" sz="3200">
                <a:solidFill>
                  <a:srgbClr val="FF0000"/>
                </a:solidFill>
              </a:rPr>
              <a:t>Quan sát sgk/ tr75 trình bày các bước để An tìm khách hàng tên “Trúc” trong danh sách ở hình 15.1 theo thuật toán tìm kiếm nhị phân </a:t>
            </a:r>
          </a:p>
        </p:txBody>
      </p:sp>
      <p:pic>
        <p:nvPicPr>
          <p:cNvPr id="4" name="1 Minute timer (Đồng hồ đếm ngược 1 phút)">
            <a:hlinkClick r:id="" action="ppaction://media"/>
            <a:extLst>
              <a:ext uri="{FF2B5EF4-FFF2-40B4-BE49-F238E27FC236}">
                <a16:creationId xmlns:a16="http://schemas.microsoft.com/office/drawing/2014/main" id="{25D4F57D-8449-B48C-9E1C-9480003C4E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12336" y="734961"/>
            <a:ext cx="2173533" cy="1221658"/>
          </a:xfrm>
          <a:prstGeom prst="rect">
            <a:avLst/>
          </a:prstGeom>
        </p:spPr>
      </p:pic>
    </p:spTree>
    <p:extLst>
      <p:ext uri="{BB962C8B-B14F-4D97-AF65-F5344CB8AC3E}">
        <p14:creationId xmlns:p14="http://schemas.microsoft.com/office/powerpoint/2010/main" val="248475974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9829</TotalTime>
  <Words>1440</Words>
  <Application>Microsoft Office PowerPoint</Application>
  <PresentationFormat>Widescreen</PresentationFormat>
  <Paragraphs>92</Paragraphs>
  <Slides>23</Slides>
  <Notes>0</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Calibri</vt:lpstr>
      <vt:lpstr>Segoe Print</vt:lpstr>
      <vt:lpstr>等线</vt:lpstr>
      <vt:lpstr>Arial</vt:lpstr>
      <vt:lpstr>Calibri Light</vt:lpstr>
      <vt:lpstr>Times New Roman</vt:lpstr>
      <vt:lpstr>Open Sans</vt:lpstr>
      <vt:lpstr>1_Office 主题</vt:lpstr>
      <vt:lpstr>Office Theme</vt:lpstr>
      <vt:lpstr>2_Office Theme</vt:lpstr>
      <vt:lpstr>KHỞI ĐỘNG</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Thầy Giáo Tin</dc:creator>
  <cp:lastModifiedBy>admin</cp:lastModifiedBy>
  <cp:revision>577</cp:revision>
  <dcterms:created xsi:type="dcterms:W3CDTF">2021-11-14T08:33:55Z</dcterms:created>
  <dcterms:modified xsi:type="dcterms:W3CDTF">2023-04-11T08:12:29Z</dcterms:modified>
</cp:coreProperties>
</file>