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1" r:id="rId3"/>
    <p:sldId id="290" r:id="rId4"/>
    <p:sldId id="274" r:id="rId5"/>
    <p:sldId id="294" r:id="rId6"/>
    <p:sldId id="266" r:id="rId7"/>
    <p:sldId id="292" r:id="rId8"/>
    <p:sldId id="291" r:id="rId9"/>
    <p:sldId id="276" r:id="rId10"/>
    <p:sldId id="295" r:id="rId11"/>
    <p:sldId id="260" r:id="rId12"/>
    <p:sldId id="279" r:id="rId13"/>
    <p:sldId id="280" r:id="rId14"/>
    <p:sldId id="296" r:id="rId15"/>
    <p:sldId id="283" r:id="rId16"/>
    <p:sldId id="284" r:id="rId17"/>
    <p:sldId id="297" r:id="rId18"/>
    <p:sldId id="258" r:id="rId19"/>
    <p:sldId id="298" r:id="rId20"/>
    <p:sldId id="299" r:id="rId21"/>
    <p:sldId id="300" r:id="rId22"/>
    <p:sldId id="301" r:id="rId23"/>
    <p:sldId id="3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9" d="100"/>
          <a:sy n="59" d="100"/>
        </p:scale>
        <p:origin x="940" y="2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uyen.levu2007@gmail.com" userId="97e5b5fea6534188" providerId="LiveId" clId="{B6914F9D-6D4A-41F5-AAAC-D59823ED5566}"/>
    <pc:docChg chg="modSld">
      <pc:chgData name="hauyen.levu2007@gmail.com" userId="97e5b5fea6534188" providerId="LiveId" clId="{B6914F9D-6D4A-41F5-AAAC-D59823ED5566}" dt="2024-09-20T08:48:07.184" v="1" actId="166"/>
      <pc:docMkLst>
        <pc:docMk/>
      </pc:docMkLst>
      <pc:sldChg chg="modSp mod">
        <pc:chgData name="hauyen.levu2007@gmail.com" userId="97e5b5fea6534188" providerId="LiveId" clId="{B6914F9D-6D4A-41F5-AAAC-D59823ED5566}" dt="2024-09-20T08:48:07.184" v="1" actId="166"/>
        <pc:sldMkLst>
          <pc:docMk/>
          <pc:sldMk cId="0" sldId="256"/>
        </pc:sldMkLst>
        <pc:spChg chg="mod ord">
          <ac:chgData name="hauyen.levu2007@gmail.com" userId="97e5b5fea6534188" providerId="LiveId" clId="{B6914F9D-6D4A-41F5-AAAC-D59823ED5566}" dt="2024-09-20T08:48:07.184" v="1" actId="166"/>
          <ac:spMkLst>
            <pc:docMk/>
            <pc:sldMk cId="0" sldId="256"/>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35D361-C83D-4B21-B9BA-39D5EC9F62A9}"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5D361-C83D-4B21-B9BA-39D5EC9F62A9}"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5D361-C83D-4B21-B9BA-39D5EC9F62A9}" type="datetimeFigureOut">
              <a:rPr lang="en-US" smtClean="0"/>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5D361-C83D-4B21-B9BA-39D5EC9F62A9}" type="datetimeFigureOut">
              <a:rPr lang="en-US" smtClean="0"/>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9/20/2024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lam-dat-hieu-qu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4605"/>
            <a:ext cx="5994400" cy="34143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48260"/>
            <a:ext cx="5588000" cy="33807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3530600"/>
            <a:ext cx="5994400" cy="32696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ải xuống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200" y="3581400"/>
            <a:ext cx="5588000" cy="31902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86360"/>
            <a:ext cx="10566400" cy="583565"/>
          </a:xfrm>
          <a:prstGeom prst="rect">
            <a:avLst/>
          </a:prstGeom>
        </p:spPr>
        <p:txBody>
          <a:bodyPr wrap="square">
            <a:spAutoFit/>
          </a:bodyPr>
          <a:lstStyle/>
          <a:p>
            <a:pPr algn="ctr"/>
            <a:r>
              <a:rPr lang="en-US" sz="3200" b="1" dirty="0">
                <a:solidFill>
                  <a:srgbClr val="FF0000"/>
                </a:solidFill>
                <a:latin typeface="Arial" panose="020B0604020202020204" pitchFamily="34" charset="0"/>
                <a:cs typeface="Arial" panose="020B0604020202020204" pitchFamily="34" charset="0"/>
              </a:rPr>
              <a:t> BÀI 3. QUY TRÌNH TRỒNG TRỌT</a:t>
            </a:r>
            <a:endParaRPr lang="en-US" sz="32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52083"/>
            <a:ext cx="10972800" cy="1143000"/>
          </a:xfrm>
        </p:spPr>
        <p:txBody>
          <a:bodyPr>
            <a:normAutofit fontScale="90000"/>
          </a:bodyPr>
          <a:lstStyle/>
          <a:p>
            <a:pPr algn="l"/>
            <a:r>
              <a:rPr lang="en-US" sz="4145">
                <a:solidFill>
                  <a:srgbClr val="FF0000"/>
                </a:solidFill>
              </a:rPr>
              <a:t>Đối với hạt giống,em hãy cho biết hạt lúa trong hình nào dưới đây có thể gieo ngay, vì sao?</a:t>
            </a:r>
          </a:p>
        </p:txBody>
      </p:sp>
      <p:pic>
        <p:nvPicPr>
          <p:cNvPr id="126" name="Picture 2"/>
          <p:cNvPicPr>
            <a:picLocks noGrp="1" noChangeAspect="1"/>
          </p:cNvPicPr>
          <p:nvPr>
            <p:ph idx="1"/>
          </p:nvPr>
        </p:nvPicPr>
        <p:blipFill>
          <a:blip r:embed="rId2"/>
          <a:stretch>
            <a:fillRect/>
          </a:stretch>
        </p:blipFill>
        <p:spPr>
          <a:xfrm>
            <a:off x="1016000" y="1227455"/>
            <a:ext cx="5644515" cy="2459990"/>
          </a:xfrm>
          <a:prstGeom prst="rect">
            <a:avLst/>
          </a:prstGeom>
          <a:noFill/>
          <a:ln w="9525">
            <a:noFill/>
          </a:ln>
        </p:spPr>
      </p:pic>
      <p:sp>
        <p:nvSpPr>
          <p:cNvPr id="4" name="Right Arrow 3"/>
          <p:cNvSpPr/>
          <p:nvPr/>
        </p:nvSpPr>
        <p:spPr>
          <a:xfrm>
            <a:off x="6807200" y="2006600"/>
            <a:ext cx="1117600" cy="5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Cloud 4"/>
          <p:cNvSpPr/>
          <p:nvPr/>
        </p:nvSpPr>
        <p:spPr>
          <a:xfrm>
            <a:off x="7973060" y="1047115"/>
            <a:ext cx="4218940" cy="238188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Hình b, vì hạt giống đã được xử lý nảy mầm</a:t>
            </a:r>
          </a:p>
        </p:txBody>
      </p:sp>
      <p:sp>
        <p:nvSpPr>
          <p:cNvPr id="6" name="Rectangles 5"/>
          <p:cNvSpPr/>
          <p:nvPr/>
        </p:nvSpPr>
        <p:spPr>
          <a:xfrm>
            <a:off x="508000" y="3773805"/>
            <a:ext cx="11379200" cy="8928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a:solidFill>
                  <a:srgbClr val="FF0000"/>
                </a:solidFill>
              </a:rPr>
              <a:t>Vì sao nên xử lý hạt giống trước khi gieo trồng?</a:t>
            </a:r>
          </a:p>
        </p:txBody>
      </p:sp>
      <p:sp>
        <p:nvSpPr>
          <p:cNvPr id="7" name="Rounded Rectangle 6"/>
          <p:cNvSpPr/>
          <p:nvPr/>
        </p:nvSpPr>
        <p:spPr>
          <a:xfrm>
            <a:off x="355600" y="4800600"/>
            <a:ext cx="11480800" cy="20694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a:gradFill>
                  <a:gsLst>
                    <a:gs pos="0">
                      <a:srgbClr val="7B32B2"/>
                    </a:gs>
                    <a:gs pos="100000">
                      <a:srgbClr val="401A5D"/>
                    </a:gs>
                  </a:gsLst>
                  <a:lin scaled="0"/>
                </a:gradFill>
              </a:rPr>
              <a:t>Để đảm bảo hạt giống hoặc cây con khỏe mạnh, sạch bệnh, đủ số lượng giống để gieo trồng trên diện tích đất đã chuẩn bị trước.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ldLvl="0" animBg="1"/>
      <p:bldP spid="5" grpId="1" animBg="1"/>
      <p:bldP spid="6" grpId="0" bldLvl="0" animBg="1"/>
      <p:bldP spid="6" grpId="1"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41400"/>
            <a:ext cx="10261600" cy="583565"/>
          </a:xfrm>
          <a:prstGeom prst="rect">
            <a:avLst/>
          </a:prstGeom>
        </p:spPr>
        <p:txBody>
          <a:bodyPr wrap="square">
            <a:spAutoFit/>
          </a:bodyPr>
          <a:lstStyle/>
          <a:p>
            <a:r>
              <a:rPr lang="en-US" altLang="vi-VN" sz="3200">
                <a:solidFill>
                  <a:srgbClr val="FF0000"/>
                </a:solidFill>
              </a:rPr>
              <a:t>Quy trình chuẩn bị giống được thực hiện theo quy trình nào?</a:t>
            </a:r>
          </a:p>
        </p:txBody>
      </p:sp>
      <p:sp>
        <p:nvSpPr>
          <p:cNvPr id="3" name="Text Box 2"/>
          <p:cNvSpPr txBox="1"/>
          <p:nvPr/>
        </p:nvSpPr>
        <p:spPr>
          <a:xfrm>
            <a:off x="116205" y="76200"/>
            <a:ext cx="12051665" cy="6185535"/>
          </a:xfrm>
          <a:prstGeom prst="rect">
            <a:avLst/>
          </a:prstGeom>
          <a:noFill/>
        </p:spPr>
        <p:txBody>
          <a:bodyPr wrap="square" rtlCol="0">
            <a:spAutoFit/>
          </a:bodyPr>
          <a:lstStyle/>
          <a:p>
            <a:r>
              <a:rPr lang="en-US" sz="3600">
                <a:solidFill>
                  <a:srgbClr val="FF0000"/>
                </a:solidFill>
              </a:rPr>
              <a:t>-Các bước thực hiện:</a:t>
            </a:r>
          </a:p>
          <a:p>
            <a:r>
              <a:rPr lang="en-US" sz="3600">
                <a:solidFill>
                  <a:srgbClr val="FF0000"/>
                </a:solidFill>
              </a:rPr>
              <a:t>+Bước 1: Lựa chọn giống để gieo trồng</a:t>
            </a:r>
          </a:p>
          <a:p>
            <a:r>
              <a:rPr lang="en-US" sz="3600"/>
              <a:t>Đối với hạt giống: kích thước hạt đồng đều, không bị sâu, bệnh, không lẫn với các giống khác.</a:t>
            </a:r>
          </a:p>
          <a:p>
            <a:r>
              <a:rPr lang="en-US" sz="3600"/>
              <a:t>Đối với cấy con: cây khỏe, đồng đều, không sâu bệnh.</a:t>
            </a:r>
          </a:p>
          <a:p>
            <a:r>
              <a:rPr lang="en-US" sz="3600">
                <a:solidFill>
                  <a:srgbClr val="FF0000"/>
                </a:solidFill>
              </a:rPr>
              <a:t>+Bước 2: Xử lý giống trước khi gieo</a:t>
            </a:r>
          </a:p>
          <a:p>
            <a:r>
              <a:rPr lang="en-US" sz="3600"/>
              <a:t>Với hạt giống: đảm bảo hạt đã hút no nước, nứt vỏ và nhú mầm</a:t>
            </a:r>
          </a:p>
          <a:p>
            <a:r>
              <a:rPr lang="en-US" sz="3600"/>
              <a:t>Đối với cây con: không còn cành có lá héo, gãy, thủng, biến dạng, lá bị đốm đen, đốm nâu hoặc biến dạng bất thường.</a:t>
            </a:r>
          </a:p>
          <a:p>
            <a:r>
              <a:rPr lang="en-US" sz="3600">
                <a:solidFill>
                  <a:srgbClr val="FF0000"/>
                </a:solidFill>
              </a:rPr>
              <a:t>+Bước 3: Kiểm tra số lượng hạt giống/cây con:</a:t>
            </a:r>
          </a:p>
          <a:p>
            <a:r>
              <a:rPr lang="en-US" sz="3600"/>
              <a:t>Đảm bảo đủ số lượng hạt giống/cây con trên diện tích đất trồng.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6305" y="-166"/>
            <a:ext cx="11837043" cy="77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65"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4265"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3. Gieo trồng</a:t>
            </a:r>
          </a:p>
        </p:txBody>
      </p:sp>
      <p:sp>
        <p:nvSpPr>
          <p:cNvPr id="2" name="Rectangle 1"/>
          <p:cNvSpPr/>
          <p:nvPr/>
        </p:nvSpPr>
        <p:spPr>
          <a:xfrm>
            <a:off x="304800" y="-286079"/>
            <a:ext cx="11379200" cy="1198880"/>
          </a:xfrm>
          <a:prstGeom prst="rect">
            <a:avLst/>
          </a:prstGeom>
        </p:spPr>
        <p:txBody>
          <a:bodyPr wrap="square">
            <a:spAutoFit/>
          </a:bodyPr>
          <a:lstStyle/>
          <a:p>
            <a:br>
              <a:rPr lang="en-US" sz="2400"/>
            </a:br>
            <a:br>
              <a:rPr lang="en-US" sz="2400"/>
            </a:br>
            <a:endParaRPr lang="en-US" sz="2400"/>
          </a:p>
        </p:txBody>
      </p:sp>
      <p:sp>
        <p:nvSpPr>
          <p:cNvPr id="6" name="Rectangle 5"/>
          <p:cNvSpPr/>
          <p:nvPr/>
        </p:nvSpPr>
        <p:spPr>
          <a:xfrm>
            <a:off x="304165" y="762000"/>
            <a:ext cx="11546840" cy="2061210"/>
          </a:xfrm>
          <a:prstGeom prst="rect">
            <a:avLst/>
          </a:prstGeom>
        </p:spPr>
        <p:txBody>
          <a:bodyPr wrap="square">
            <a:spAutoFit/>
          </a:bodyPr>
          <a:lstStyle/>
          <a:p>
            <a:r>
              <a:rPr lang="en-US" sz="3200" b="1">
                <a:solidFill>
                  <a:srgbClr val="0000FF"/>
                </a:solidFill>
                <a:latin typeface="Arial" panose="020B0604020202020204" pitchFamily="34" charset="0"/>
                <a:cs typeface="Arial" panose="020B0604020202020204" pitchFamily="34" charset="0"/>
              </a:rPr>
              <a:t>1. Có những hình thức gieo trồng nào?</a:t>
            </a:r>
          </a:p>
          <a:p>
            <a:r>
              <a:rPr lang="en-US" sz="3200" b="1">
                <a:solidFill>
                  <a:srgbClr val="0000FF"/>
                </a:solidFill>
                <a:latin typeface="Arial" panose="020B0604020202020204" pitchFamily="34" charset="0"/>
                <a:cs typeface="Arial" panose="020B0604020202020204" pitchFamily="34" charset="0"/>
              </a:rPr>
              <a:t>2. Khi gieo trồng cần đảm bảo những yêu cầu kỹ thuật nào?</a:t>
            </a:r>
          </a:p>
          <a:p>
            <a:r>
              <a:rPr lang="en-US" sz="3200" b="1">
                <a:solidFill>
                  <a:srgbClr val="0000FF"/>
                </a:solidFill>
                <a:latin typeface="Arial" panose="020B0604020202020204" pitchFamily="34" charset="0"/>
                <a:cs typeface="Arial" panose="020B0604020202020204" pitchFamily="34" charset="0"/>
              </a:rPr>
              <a:t>3.Vì sao khi gieo trồng cần đảm bảo đúng thời vụ, đúng kỹ thuật?</a:t>
            </a:r>
          </a:p>
        </p:txBody>
      </p:sp>
      <p:pic>
        <p:nvPicPr>
          <p:cNvPr id="3" name="Content Placeholder 2" descr="cau-hoi-7-trang-17-cong-nghe-lop-7-chan-troi"/>
          <p:cNvPicPr>
            <a:picLocks noGrp="1" noChangeAspect="1"/>
          </p:cNvPicPr>
          <p:nvPr>
            <p:ph idx="1"/>
          </p:nvPr>
        </p:nvPicPr>
        <p:blipFill>
          <a:blip r:embed="rId2"/>
          <a:stretch>
            <a:fillRect/>
          </a:stretch>
        </p:blipFill>
        <p:spPr>
          <a:xfrm>
            <a:off x="1828800" y="2286000"/>
            <a:ext cx="8658225" cy="4337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0540" y="-1030030"/>
            <a:ext cx="11837043" cy="61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65"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HỌC SINH TRẢ LỜI:</a:t>
            </a:r>
          </a:p>
        </p:txBody>
      </p:sp>
      <p:sp>
        <p:nvSpPr>
          <p:cNvPr id="2" name="Rectangle 1"/>
          <p:cNvSpPr/>
          <p:nvPr/>
        </p:nvSpPr>
        <p:spPr>
          <a:xfrm>
            <a:off x="304800" y="-286079"/>
            <a:ext cx="11379200" cy="1198880"/>
          </a:xfrm>
          <a:prstGeom prst="rect">
            <a:avLst/>
          </a:prstGeom>
        </p:spPr>
        <p:txBody>
          <a:bodyPr wrap="square">
            <a:spAutoFit/>
          </a:bodyPr>
          <a:lstStyle/>
          <a:p>
            <a:br>
              <a:rPr lang="en-US" sz="2400"/>
            </a:br>
            <a:br>
              <a:rPr lang="en-US" sz="2400"/>
            </a:br>
            <a:endParaRPr lang="en-US" sz="2400"/>
          </a:p>
        </p:txBody>
      </p:sp>
      <p:sp>
        <p:nvSpPr>
          <p:cNvPr id="6" name="Rectangle 5"/>
          <p:cNvSpPr/>
          <p:nvPr/>
        </p:nvSpPr>
        <p:spPr>
          <a:xfrm>
            <a:off x="609697" y="413268"/>
            <a:ext cx="11317792" cy="7293610"/>
          </a:xfrm>
          <a:prstGeom prst="rect">
            <a:avLst/>
          </a:prstGeom>
        </p:spPr>
        <p:txBody>
          <a:bodyPr wrap="square">
            <a:spAutoFit/>
          </a:bodyPr>
          <a:lstStyle/>
          <a:p>
            <a:r>
              <a:rPr lang="en-US" sz="3600">
                <a:solidFill>
                  <a:srgbClr val="FF0000"/>
                </a:solidFill>
                <a:sym typeface="+mn-ea"/>
              </a:rPr>
              <a:t>1.</a:t>
            </a:r>
            <a:r>
              <a:rPr lang="vi-VN" sz="3600">
                <a:solidFill>
                  <a:srgbClr val="FF0000"/>
                </a:solidFill>
                <a:sym typeface="+mn-ea"/>
              </a:rPr>
              <a:t> - Quan sát hình </a:t>
            </a:r>
            <a:r>
              <a:rPr lang="en-US" altLang="vi-VN" sz="3600">
                <a:solidFill>
                  <a:srgbClr val="FF0000"/>
                </a:solidFill>
                <a:sym typeface="+mn-ea"/>
              </a:rPr>
              <a:t>3</a:t>
            </a:r>
            <a:r>
              <a:rPr lang="vi-VN" sz="3600">
                <a:solidFill>
                  <a:srgbClr val="FF0000"/>
                </a:solidFill>
                <a:sym typeface="+mn-ea"/>
              </a:rPr>
              <a:t>.5, ta thấy có </a:t>
            </a:r>
            <a:r>
              <a:rPr lang="en-US" altLang="vi-VN" sz="3600">
                <a:solidFill>
                  <a:srgbClr val="FF0000"/>
                </a:solidFill>
                <a:sym typeface="+mn-ea"/>
              </a:rPr>
              <a:t>2</a:t>
            </a:r>
            <a:r>
              <a:rPr lang="vi-VN" sz="3600">
                <a:solidFill>
                  <a:srgbClr val="FF0000"/>
                </a:solidFill>
                <a:sym typeface="+mn-ea"/>
              </a:rPr>
              <a:t> phương thức gieo trồng:</a:t>
            </a:r>
            <a:endParaRPr lang="vi-VN" sz="3600">
              <a:solidFill>
                <a:srgbClr val="FF0000"/>
              </a:solidFill>
            </a:endParaRPr>
          </a:p>
          <a:p>
            <a:r>
              <a:rPr lang="vi-VN" sz="3600">
                <a:solidFill>
                  <a:srgbClr val="FF0000"/>
                </a:solidFill>
                <a:sym typeface="+mn-ea"/>
              </a:rPr>
              <a:t>Hình </a:t>
            </a:r>
            <a:r>
              <a:rPr lang="en-US" altLang="vi-VN" sz="3600">
                <a:solidFill>
                  <a:srgbClr val="FF0000"/>
                </a:solidFill>
                <a:sym typeface="+mn-ea"/>
              </a:rPr>
              <a:t>a</a:t>
            </a:r>
            <a:r>
              <a:rPr lang="vi-VN" sz="3600">
                <a:solidFill>
                  <a:srgbClr val="FF0000"/>
                </a:solidFill>
                <a:sym typeface="+mn-ea"/>
              </a:rPr>
              <a:t>: phương thức gieo hạt</a:t>
            </a:r>
            <a:endParaRPr lang="vi-VN" sz="3600">
              <a:solidFill>
                <a:srgbClr val="FF0000"/>
              </a:solidFill>
            </a:endParaRPr>
          </a:p>
          <a:p>
            <a:r>
              <a:rPr lang="vi-VN" sz="3600">
                <a:solidFill>
                  <a:srgbClr val="FF0000"/>
                </a:solidFill>
                <a:sym typeface="+mn-ea"/>
              </a:rPr>
              <a:t>Hình </a:t>
            </a:r>
            <a:r>
              <a:rPr lang="en-US" altLang="vi-VN" sz="3600">
                <a:solidFill>
                  <a:srgbClr val="FF0000"/>
                </a:solidFill>
                <a:sym typeface="+mn-ea"/>
              </a:rPr>
              <a:t>b</a:t>
            </a:r>
            <a:r>
              <a:rPr lang="vi-VN" sz="3600">
                <a:solidFill>
                  <a:srgbClr val="FF0000"/>
                </a:solidFill>
                <a:sym typeface="+mn-ea"/>
              </a:rPr>
              <a:t>: phương thức trồng bằng cây con</a:t>
            </a:r>
            <a:endParaRPr lang="vi-VN" sz="3600">
              <a:solidFill>
                <a:srgbClr val="FF0000"/>
              </a:solidFill>
            </a:endParaRPr>
          </a:p>
          <a:p>
            <a:endParaRPr lang="vi-VN" sz="3600" b="1">
              <a:solidFill>
                <a:srgbClr val="FF0000"/>
              </a:solidFill>
            </a:endParaRPr>
          </a:p>
          <a:p>
            <a:r>
              <a:rPr lang="en-US" altLang="vi-VN" sz="3600" b="1">
                <a:solidFill>
                  <a:srgbClr val="FF0000"/>
                </a:solidFill>
              </a:rPr>
              <a:t>2</a:t>
            </a:r>
            <a:r>
              <a:rPr lang="vi-VN" sz="3600" b="1">
                <a:solidFill>
                  <a:srgbClr val="FF0000"/>
                </a:solidFill>
              </a:rPr>
              <a:t>.</a:t>
            </a:r>
            <a:r>
              <a:rPr lang="vi-VN" sz="3600">
                <a:solidFill>
                  <a:srgbClr val="FF0000"/>
                </a:solidFill>
              </a:rPr>
              <a:t> </a:t>
            </a:r>
            <a:r>
              <a:rPr lang="en-US" altLang="vi-VN" sz="3600">
                <a:solidFill>
                  <a:srgbClr val="FF0000"/>
                </a:solidFill>
              </a:rPr>
              <a:t>Đảm bảo thời vụ</a:t>
            </a:r>
            <a:r>
              <a:rPr lang="vi-VN" sz="3600">
                <a:solidFill>
                  <a:srgbClr val="FF0000"/>
                </a:solidFill>
              </a:rPr>
              <a:t>: Thời vụ gieo trồng là khoảng thời gian để gieo trồng đối với mỗi loại cây trồng.</a:t>
            </a:r>
          </a:p>
          <a:p>
            <a:endParaRPr lang="vi-VN" sz="3600">
              <a:solidFill>
                <a:srgbClr val="FF0000"/>
              </a:solidFill>
            </a:endParaRPr>
          </a:p>
          <a:p>
            <a:r>
              <a:rPr lang="en-US" altLang="vi-VN" sz="3600" b="1">
                <a:solidFill>
                  <a:srgbClr val="FF0000"/>
                </a:solidFill>
              </a:rPr>
              <a:t>3</a:t>
            </a:r>
            <a:r>
              <a:rPr lang="vi-VN" sz="3600" b="1">
                <a:solidFill>
                  <a:srgbClr val="FF0000"/>
                </a:solidFill>
              </a:rPr>
              <a:t>.</a:t>
            </a:r>
            <a:r>
              <a:rPr lang="vi-VN" sz="3600">
                <a:solidFill>
                  <a:srgbClr val="FF0000"/>
                </a:solidFill>
              </a:rPr>
              <a:t> Tác dụng: Gieo trồng đúng thời vụ đảm bảo cho cây trồng sinh trưởng, phát triển tốt cho năng suất cao; tránh được các rủi ro về thời tiết, sâu bệnh.</a:t>
            </a:r>
          </a:p>
          <a:p>
            <a:br>
              <a:rPr lang="vi-VN" sz="3600"/>
            </a:br>
            <a:endParaRPr lang="vi-VN" sz="3600" b="1">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49300"/>
          </a:xfrm>
        </p:spPr>
        <p:txBody>
          <a:bodyPr/>
          <a:lstStyle/>
          <a:p>
            <a:r>
              <a:rPr lang="en-US" sz="4265">
                <a:solidFill>
                  <a:srgbClr val="FF0000"/>
                </a:solidFill>
              </a:rPr>
              <a:t>Các bước gieo trồng:</a:t>
            </a:r>
          </a:p>
        </p:txBody>
      </p:sp>
      <p:sp>
        <p:nvSpPr>
          <p:cNvPr id="3" name="Content Placeholder 2"/>
          <p:cNvSpPr>
            <a:spLocks noGrp="1"/>
          </p:cNvSpPr>
          <p:nvPr>
            <p:ph idx="1"/>
          </p:nvPr>
        </p:nvSpPr>
        <p:spPr>
          <a:xfrm>
            <a:off x="76200" y="762000"/>
            <a:ext cx="11816080" cy="8209915"/>
          </a:xfrm>
        </p:spPr>
        <p:txBody>
          <a:bodyPr>
            <a:noAutofit/>
          </a:bodyPr>
          <a:lstStyle/>
          <a:p>
            <a:pPr marL="0" indent="0">
              <a:buNone/>
            </a:pPr>
            <a:r>
              <a:rPr lang="en-US" sz="3600" b="1">
                <a:solidFill>
                  <a:srgbClr val="0070C0"/>
                </a:solidFill>
              </a:rPr>
              <a:t>+ Bước 1</a:t>
            </a:r>
            <a:r>
              <a:rPr lang="en-US" sz="3600">
                <a:solidFill>
                  <a:srgbClr val="0070C0"/>
                </a:solidFill>
              </a:rPr>
              <a:t>: Xác định thời vụ, phương tiện, cách thức gieo trồng</a:t>
            </a:r>
            <a:endParaRPr lang="en-US" sz="3600"/>
          </a:p>
          <a:p>
            <a:pPr marL="0" indent="0">
              <a:buNone/>
            </a:pPr>
            <a:r>
              <a:rPr lang="en-US" sz="3600" b="1">
                <a:gradFill>
                  <a:gsLst>
                    <a:gs pos="0">
                      <a:srgbClr val="007BD3"/>
                    </a:gs>
                    <a:gs pos="100000">
                      <a:srgbClr val="034373"/>
                    </a:gs>
                  </a:gsLst>
                  <a:lin scaled="0"/>
                </a:gradFill>
              </a:rPr>
              <a:t>+ Bước 2</a:t>
            </a:r>
            <a:r>
              <a:rPr lang="en-US" sz="3600">
                <a:solidFill>
                  <a:srgbClr val="0070C0"/>
                </a:solidFill>
              </a:rPr>
              <a:t>: Kiểm tra hạt giống hoặc cây con và đất trồng</a:t>
            </a:r>
          </a:p>
          <a:p>
            <a:pPr marL="0" indent="0">
              <a:buNone/>
            </a:pPr>
            <a:r>
              <a:rPr lang="en-US" sz="3600"/>
              <a:t>•Hạt  giống/cây  con  phải  khoẻ, không  sâu, bênh và hạt đã được ngâm ủ (nếu cần)</a:t>
            </a:r>
          </a:p>
          <a:p>
            <a:pPr marL="0" indent="0">
              <a:buNone/>
            </a:pPr>
            <a:r>
              <a:rPr lang="en-US" sz="3600"/>
              <a:t>•  Đất đủ ẩm, tơi xốp.</a:t>
            </a:r>
          </a:p>
          <a:p>
            <a:pPr marL="0" indent="0">
              <a:buNone/>
            </a:pPr>
            <a:r>
              <a:rPr lang="en-US" sz="3600" b="1">
                <a:solidFill>
                  <a:srgbClr val="0070C0"/>
                </a:solidFill>
              </a:rPr>
              <a:t>+ Bước 3</a:t>
            </a:r>
            <a:r>
              <a:rPr lang="en-US" sz="3600">
                <a:solidFill>
                  <a:srgbClr val="0070C0"/>
                </a:solidFill>
              </a:rPr>
              <a:t>: Tiến hành gieo trồng</a:t>
            </a:r>
          </a:p>
          <a:p>
            <a:pPr marL="0" indent="0">
              <a:buNone/>
            </a:pPr>
            <a:r>
              <a:rPr lang="en-US" sz="3600"/>
              <a:t>•  Khoảng cách đều nhau</a:t>
            </a:r>
          </a:p>
          <a:p>
            <a:pPr marL="0" indent="0">
              <a:buNone/>
            </a:pPr>
            <a:r>
              <a:rPr lang="en-US" sz="3600"/>
              <a:t>Độ sâu khi đặt hạt giống/cây con phải phù hợp với giống cây.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194009"/>
            <a:ext cx="11277600" cy="439991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vi-VN" sz="4000" b="1">
                <a:solidFill>
                  <a:srgbClr val="0000FF"/>
                </a:solidFill>
                <a:latin typeface="Arial" panose="020B0604020202020204" pitchFamily="34" charset="0"/>
                <a:cs typeface="Arial" panose="020B0604020202020204" pitchFamily="34" charset="0"/>
              </a:rPr>
              <a:t>1. Địa phương em có những thời vụ gieo trồng nào?</a:t>
            </a:r>
          </a:p>
          <a:p>
            <a:r>
              <a:rPr lang="vi-VN" sz="4000" b="1">
                <a:solidFill>
                  <a:srgbClr val="0000FF"/>
                </a:solidFill>
                <a:latin typeface="Arial" panose="020B0604020202020204" pitchFamily="34" charset="0"/>
                <a:cs typeface="Arial" panose="020B0604020202020204" pitchFamily="34" charset="0"/>
              </a:rPr>
              <a:t>2. Hãy kể tên một số loại cây trồng được gieo trồng vào thời vụ đó.</a:t>
            </a:r>
          </a:p>
          <a:p>
            <a:r>
              <a:rPr lang="vi-VN" sz="4000" b="1">
                <a:solidFill>
                  <a:srgbClr val="0000FF"/>
                </a:solidFill>
                <a:latin typeface="Arial" panose="020B0604020202020204" pitchFamily="34" charset="0"/>
                <a:cs typeface="Arial" panose="020B0604020202020204" pitchFamily="34" charset="0"/>
              </a:rPr>
              <a:t>3. Em hãy chọn lựa phương thức gieo trồng cho các loại cây sau đây: lúa, mía, ngô, sắn, cam, đỗ (đậu), …</a:t>
            </a:r>
          </a:p>
        </p:txBody>
      </p:sp>
      <p:sp>
        <p:nvSpPr>
          <p:cNvPr id="3" name="Text Box 2"/>
          <p:cNvSpPr txBox="1"/>
          <p:nvPr/>
        </p:nvSpPr>
        <p:spPr>
          <a:xfrm>
            <a:off x="3231727" y="152400"/>
            <a:ext cx="5201073" cy="912495"/>
          </a:xfrm>
          <a:prstGeom prst="rect">
            <a:avLst/>
          </a:prstGeom>
          <a:noFill/>
        </p:spPr>
        <p:txBody>
          <a:bodyPr wrap="square" rtlCol="0">
            <a:spAutoFit/>
          </a:bodyPr>
          <a:lstStyle/>
          <a:p>
            <a:pPr algn="ctr"/>
            <a:r>
              <a:rPr lang="en-US" sz="5335" b="1">
                <a:solidFill>
                  <a:srgbClr val="FF0000"/>
                </a:solidFill>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52212"/>
            <a:ext cx="10972800" cy="6862445"/>
          </a:xfrm>
          <a:prstGeom prst="rect">
            <a:avLst/>
          </a:prstGeom>
        </p:spPr>
        <p:txBody>
          <a:bodyPr wrap="square">
            <a:spAutoFit/>
          </a:bodyPr>
          <a:lstStyle/>
          <a:p>
            <a:r>
              <a:rPr lang="vi-VN" sz="4000">
                <a:solidFill>
                  <a:srgbClr val="FF0000"/>
                </a:solidFill>
              </a:rPr>
              <a:t>1. Ở địa phương em có 3 vụ gieo trồng là: </a:t>
            </a:r>
          </a:p>
          <a:p>
            <a:r>
              <a:rPr lang="vi-VN" sz="4000">
                <a:solidFill>
                  <a:srgbClr val="FF0000"/>
                </a:solidFill>
              </a:rPr>
              <a:t>   + Vụ xuân hè;</a:t>
            </a:r>
          </a:p>
          <a:p>
            <a:r>
              <a:rPr lang="vi-VN" sz="4000">
                <a:solidFill>
                  <a:srgbClr val="FF0000"/>
                </a:solidFill>
              </a:rPr>
              <a:t>   + Vụ hè thu;</a:t>
            </a:r>
          </a:p>
          <a:p>
            <a:r>
              <a:rPr lang="vi-VN" sz="4000">
                <a:solidFill>
                  <a:srgbClr val="FF0000"/>
                </a:solidFill>
              </a:rPr>
              <a:t>   + Vụ đông xuân</a:t>
            </a:r>
          </a:p>
          <a:p>
            <a:r>
              <a:rPr lang="vi-VN" sz="4000">
                <a:solidFill>
                  <a:srgbClr val="FF0000"/>
                </a:solidFill>
              </a:rPr>
              <a:t>2. Một số loại cây trồng được gieo trồng vào thời vụ đó là:</a:t>
            </a:r>
          </a:p>
          <a:p>
            <a:r>
              <a:rPr lang="vi-VN" sz="4000">
                <a:solidFill>
                  <a:srgbClr val="FF0000"/>
                </a:solidFill>
              </a:rPr>
              <a:t>   + Vụ xuân hè: lúa, ngô, cây cà chua, dưa chuột, bầu mướp, …</a:t>
            </a:r>
          </a:p>
          <a:p>
            <a:r>
              <a:rPr lang="vi-VN" sz="4000">
                <a:solidFill>
                  <a:srgbClr val="FF0000"/>
                </a:solidFill>
              </a:rPr>
              <a:t>   + Vụ hè thu: cây ổi, cây vải, lúa, ngô, cà rốt</a:t>
            </a:r>
          </a:p>
          <a:p>
            <a:r>
              <a:rPr lang="vi-VN" sz="4000">
                <a:solidFill>
                  <a:srgbClr val="FF0000"/>
                </a:solidFill>
              </a:rPr>
              <a:t>   + Vụ đông xuân: ngô, khoai, su hào, súp lơ, cải bắp,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765" y="75883"/>
            <a:ext cx="10972800" cy="1143000"/>
          </a:xfrm>
        </p:spPr>
        <p:txBody>
          <a:bodyPr/>
          <a:lstStyle/>
          <a:p>
            <a:pPr algn="l"/>
            <a:r>
              <a:rPr lang="en-US" sz="4800" b="1">
                <a:solidFill>
                  <a:srgbClr val="FF0000"/>
                </a:solidFill>
              </a:rPr>
              <a:t>4.CHĂM SÓC</a:t>
            </a:r>
          </a:p>
        </p:txBody>
      </p:sp>
      <p:sp>
        <p:nvSpPr>
          <p:cNvPr id="3" name="Content Placeholder 2"/>
          <p:cNvSpPr>
            <a:spLocks noGrp="1"/>
          </p:cNvSpPr>
          <p:nvPr>
            <p:ph sz="half" idx="1"/>
          </p:nvPr>
        </p:nvSpPr>
        <p:spPr>
          <a:xfrm>
            <a:off x="304800" y="1371600"/>
            <a:ext cx="5384800" cy="1404620"/>
          </a:xfrm>
        </p:spPr>
        <p:txBody>
          <a:bodyPr>
            <a:noAutofit/>
          </a:bodyPr>
          <a:lstStyle/>
          <a:p>
            <a:pPr marL="0" indent="0">
              <a:buNone/>
            </a:pPr>
            <a:r>
              <a:rPr lang="en-US" sz="3600">
                <a:gradFill>
                  <a:gsLst>
                    <a:gs pos="0">
                      <a:srgbClr val="007BD3"/>
                    </a:gs>
                    <a:gs pos="100000">
                      <a:srgbClr val="034373"/>
                    </a:gs>
                  </a:gsLst>
                  <a:lin scaled="0"/>
                </a:gradFill>
              </a:rPr>
              <a:t>So sánh sự phát triển của 2 cây trồng trong hình Nguyên nhân tạo nên sự khác biệt là gì?</a:t>
            </a:r>
          </a:p>
        </p:txBody>
      </p:sp>
      <p:pic>
        <p:nvPicPr>
          <p:cNvPr id="4" name="Content Placeholder 3" descr="cau-hoi-8-trang-18-cong-nghe-lop-7-chan-troi"/>
          <p:cNvPicPr>
            <a:picLocks noGrp="1" noChangeAspect="1"/>
          </p:cNvPicPr>
          <p:nvPr>
            <p:ph sz="half" idx="2"/>
          </p:nvPr>
        </p:nvPicPr>
        <p:blipFill>
          <a:blip r:embed="rId2"/>
          <a:stretch>
            <a:fillRect/>
          </a:stretch>
        </p:blipFill>
        <p:spPr>
          <a:xfrm>
            <a:off x="5994400" y="353695"/>
            <a:ext cx="5898515" cy="3279775"/>
          </a:xfrm>
          <a:prstGeom prst="rect">
            <a:avLst/>
          </a:prstGeom>
        </p:spPr>
      </p:pic>
      <p:sp>
        <p:nvSpPr>
          <p:cNvPr id="100" name="Text Box 99"/>
          <p:cNvSpPr txBox="1"/>
          <p:nvPr/>
        </p:nvSpPr>
        <p:spPr>
          <a:xfrm>
            <a:off x="456353" y="4038600"/>
            <a:ext cx="11125200" cy="2061210"/>
          </a:xfrm>
          <a:prstGeom prst="rect">
            <a:avLst/>
          </a:prstGeom>
          <a:noFill/>
          <a:ln w="9525">
            <a:noFill/>
          </a:ln>
        </p:spPr>
        <p:txBody>
          <a:bodyPr wrap="square">
            <a:spAutoFit/>
          </a:bodyPr>
          <a:lstStyle/>
          <a:p>
            <a:pPr indent="0"/>
            <a:r>
              <a:rPr lang="en-US" sz="3200" b="0">
                <a:latin typeface="Times New Roman" panose="02020603050405020304" pitchFamily="18" charset="0"/>
              </a:rPr>
              <a:t> Cùng một giống cây nhưng có những cây có khả năng phát triển tốt, có cây có sức sống kém. Vì vậy khi trồng cây phải lựa chọn giống cây con khoẻ mạnh như nhau để đối chiếu với việc chăm sóc, nếu không kết quả có khi không như mong muốn.</a:t>
            </a:r>
            <a:endParaRPr lang="en-US"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0"/>
            <a:ext cx="12174220" cy="1076325"/>
          </a:xfrm>
          <a:prstGeom prst="rect">
            <a:avLst/>
          </a:prstGeom>
        </p:spPr>
        <p:txBody>
          <a:bodyPr wrap="square">
            <a:spAutoFit/>
          </a:bodyPr>
          <a:lstStyle/>
          <a:p>
            <a:r>
              <a:rPr lang="en-US" sz="3200" b="1">
                <a:solidFill>
                  <a:srgbClr val="0000FF"/>
                </a:solidFill>
                <a:latin typeface="Arial" panose="020B0604020202020204" pitchFamily="34" charset="0"/>
                <a:cs typeface="Arial" panose="020B0604020202020204" pitchFamily="34" charset="0"/>
              </a:rPr>
              <a:t>Chăm sóc cây trồng nhằm mục đích gì? Có những công việc chăm sóc nào?</a:t>
            </a:r>
          </a:p>
        </p:txBody>
      </p:sp>
      <p:pic>
        <p:nvPicPr>
          <p:cNvPr id="1026" name="Picture 2" descr="C:\Users\USER\Desktop\screenshot-2022-06-28-1541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860" y="1498600"/>
            <a:ext cx="8137525" cy="549846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52400" y="990600"/>
            <a:ext cx="11714480" cy="7613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Mục đích: nuôi dưỡng, bảo vệ, phòng trừ các yếu tố gây hại cho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0" fill="hold"/>
                                        <p:tgtEl>
                                          <p:spTgt spid="3"/>
                                        </p:tgtEl>
                                        <p:attrNameLst>
                                          <p:attrName>ppt_x</p:attrName>
                                        </p:attrNameLst>
                                      </p:cBhvr>
                                      <p:tavLst>
                                        <p:tav tm="0">
                                          <p:val>
                                            <p:strVal val="#ppt_x"/>
                                          </p:val>
                                        </p:tav>
                                        <p:tav tm="100000">
                                          <p:val>
                                            <p:strVal val="#ppt_x"/>
                                          </p:val>
                                        </p:tav>
                                      </p:tavLst>
                                    </p:anim>
                                    <p:anim calcmode="lin" valueType="num">
                                      <p:cBhvr additive="base">
                                        <p:cTn id="15"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 y="381000"/>
            <a:ext cx="11915775" cy="1524000"/>
          </a:xfrm>
        </p:spPr>
        <p:txBody>
          <a:bodyPr>
            <a:normAutofit fontScale="90000"/>
          </a:bodyPr>
          <a:lstStyle/>
          <a:p>
            <a:pPr algn="l"/>
            <a:r>
              <a:rPr lang="en-US" sz="4145" b="1">
                <a:solidFill>
                  <a:srgbClr val="FF0000"/>
                </a:solidFill>
              </a:rPr>
              <a:t>1. Vì sao cần phải tỉa dặm cây sau một thời gian gieo trồng?</a:t>
            </a:r>
            <a:br>
              <a:rPr lang="en-US" sz="4145" b="1">
                <a:solidFill>
                  <a:srgbClr val="FF0000"/>
                </a:solidFill>
              </a:rPr>
            </a:br>
            <a:r>
              <a:rPr lang="en-US" sz="4145" b="1">
                <a:solidFill>
                  <a:srgbClr val="FF0000"/>
                </a:solidFill>
              </a:rPr>
              <a:t>2. Phân bón dùng để bón thúc thường có đặc điểm gì?</a:t>
            </a:r>
          </a:p>
        </p:txBody>
      </p:sp>
      <p:sp>
        <p:nvSpPr>
          <p:cNvPr id="3" name="Content Placeholder 2"/>
          <p:cNvSpPr>
            <a:spLocks noGrp="1"/>
          </p:cNvSpPr>
          <p:nvPr>
            <p:ph idx="1"/>
          </p:nvPr>
        </p:nvSpPr>
        <p:spPr>
          <a:xfrm>
            <a:off x="304800" y="2209800"/>
            <a:ext cx="10972800" cy="2896870"/>
          </a:xfrm>
        </p:spPr>
        <p:txBody>
          <a:bodyPr>
            <a:noAutofit/>
          </a:bodyPr>
          <a:lstStyle/>
          <a:p>
            <a:pPr marL="0" indent="0">
              <a:buNone/>
            </a:pPr>
            <a:r>
              <a:rPr lang="en-US" sz="4000" b="1">
                <a:solidFill>
                  <a:srgbClr val="0070C0"/>
                </a:solidFill>
              </a:rPr>
              <a:t>1.Hạt không mọc, cây bị sâu bệnh, cây mọc quá dày --&gt; tỉa hoặc dặm để đảm bảo mật độ, khoảng cách để cây phát triển tốt</a:t>
            </a:r>
          </a:p>
          <a:p>
            <a:pPr marL="0" indent="0">
              <a:buNone/>
            </a:pPr>
            <a:r>
              <a:rPr lang="en-US" sz="4000" b="1">
                <a:solidFill>
                  <a:srgbClr val="0070C0"/>
                </a:solidFill>
              </a:rPr>
              <a:t>2. Dễ hòa tan, giàu dinh dưỡng --&gt;giúp cây hấp thu chất dinh dưỡng dễ dàng, nhanh chóng.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52400" y="-457200"/>
            <a:ext cx="5892800" cy="7112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3200" b="1">
                <a:solidFill>
                  <a:srgbClr val="0000FF"/>
                </a:solidFill>
                <a:latin typeface="Arial" panose="020B0604020202020204" pitchFamily="34" charset="0"/>
                <a:cs typeface="Arial" panose="020B0604020202020204" pitchFamily="34" charset="0"/>
              </a:rPr>
            </a:br>
            <a:r>
              <a:rPr lang="en-US" sz="3200" b="1">
                <a:solidFill>
                  <a:srgbClr val="0000FF"/>
                </a:solidFill>
                <a:latin typeface="Arial" panose="020B0604020202020204" pitchFamily="34" charset="0"/>
                <a:cs typeface="Arial" panose="020B0604020202020204" pitchFamily="34" charset="0"/>
              </a:rPr>
              <a:t>Bạn An rất muốn trồng rau để tạo ra nguồn rau sạch cho gia đình.Nhưng bạn chưa biết bắt đầu từ đâu,cần chuẩn bị những gì.Em có thể giúp bạn An không?</a:t>
            </a:r>
          </a:p>
        </p:txBody>
      </p:sp>
      <p:pic>
        <p:nvPicPr>
          <p:cNvPr id="2" name="Content Placeholder 1" descr="trong cay"/>
          <p:cNvPicPr>
            <a:picLocks noGrp="1" noChangeAspect="1"/>
          </p:cNvPicPr>
          <p:nvPr>
            <p:ph idx="1"/>
          </p:nvPr>
        </p:nvPicPr>
        <p:blipFill>
          <a:blip r:embed="rId2"/>
          <a:stretch>
            <a:fillRect/>
          </a:stretch>
        </p:blipFill>
        <p:spPr>
          <a:xfrm>
            <a:off x="7112000" y="-851747"/>
            <a:ext cx="4426373" cy="3546687"/>
          </a:xfrm>
          <a:prstGeom prst="rect">
            <a:avLst/>
          </a:prstGeom>
        </p:spPr>
      </p:pic>
      <p:sp>
        <p:nvSpPr>
          <p:cNvPr id="6" name="Rectangle 1"/>
          <p:cNvSpPr/>
          <p:nvPr/>
        </p:nvSpPr>
        <p:spPr>
          <a:xfrm>
            <a:off x="5943600" y="2362200"/>
            <a:ext cx="6148705" cy="2606040"/>
          </a:xfrm>
          <a:prstGeom prst="rect">
            <a:avLst/>
          </a:prstGeom>
        </p:spPr>
        <p:txBody>
          <a:bodyPr wrap="square">
            <a:noAutofit/>
          </a:bodyPr>
          <a:lstStyle/>
          <a:p>
            <a:r>
              <a:rPr lang="vi-VN" sz="2665">
                <a:solidFill>
                  <a:srgbClr val="FF0000"/>
                </a:solidFill>
                <a:latin typeface="Arial" panose="020B0604020202020204" pitchFamily="34" charset="0"/>
                <a:cs typeface="Arial" panose="020B0604020202020204" pitchFamily="34" charset="0"/>
              </a:rPr>
              <a:t>   </a:t>
            </a:r>
            <a:r>
              <a:rPr lang="en-US" altLang="vi-VN" sz="2665">
                <a:solidFill>
                  <a:srgbClr val="FF0000"/>
                </a:solidFill>
                <a:latin typeface="Arial" panose="020B0604020202020204" pitchFamily="34" charset="0"/>
                <a:cs typeface="Arial" panose="020B0604020202020204" pitchFamily="34" charset="0"/>
              </a:rPr>
              <a:t>1. Chuẩn bị đất trồng, xẻng, cuốc, máy cày,phân bón</a:t>
            </a:r>
            <a:endParaRPr lang="vi-VN" sz="2665">
              <a:solidFill>
                <a:srgbClr val="FF0000"/>
              </a:solidFill>
              <a:latin typeface="Arial" panose="020B0604020202020204" pitchFamily="34" charset="0"/>
              <a:cs typeface="Arial" panose="020B0604020202020204" pitchFamily="34" charset="0"/>
            </a:endParaRPr>
          </a:p>
          <a:p>
            <a:r>
              <a:rPr lang="vi-VN" sz="2665">
                <a:solidFill>
                  <a:srgbClr val="FF0000"/>
                </a:solidFill>
                <a:latin typeface="Arial" panose="020B0604020202020204" pitchFamily="34" charset="0"/>
                <a:cs typeface="Arial" panose="020B0604020202020204" pitchFamily="34" charset="0"/>
              </a:rPr>
              <a:t>   </a:t>
            </a:r>
            <a:r>
              <a:rPr lang="en-US" altLang="vi-VN" sz="2660">
                <a:solidFill>
                  <a:srgbClr val="FF0000"/>
                </a:solidFill>
                <a:latin typeface="Arial" panose="020B0604020202020204" pitchFamily="34" charset="0"/>
                <a:cs typeface="Arial" panose="020B0604020202020204" pitchFamily="34" charset="0"/>
                <a:sym typeface="+mn-ea"/>
              </a:rPr>
              <a:t>2.</a:t>
            </a:r>
            <a:r>
              <a:rPr lang="vi-VN" sz="2660">
                <a:solidFill>
                  <a:srgbClr val="FF0000"/>
                </a:solidFill>
                <a:latin typeface="Arial" panose="020B0604020202020204" pitchFamily="34" charset="0"/>
                <a:cs typeface="Arial" panose="020B0604020202020204" pitchFamily="34" charset="0"/>
                <a:sym typeface="+mn-ea"/>
              </a:rPr>
              <a:t> </a:t>
            </a:r>
            <a:r>
              <a:rPr lang="en-US" altLang="vi-VN" sz="2660">
                <a:solidFill>
                  <a:srgbClr val="FF0000"/>
                </a:solidFill>
                <a:latin typeface="Arial" panose="020B0604020202020204" pitchFamily="34" charset="0"/>
                <a:cs typeface="Arial" panose="020B0604020202020204" pitchFamily="34" charset="0"/>
                <a:sym typeface="+mn-ea"/>
              </a:rPr>
              <a:t>Gieo trồng</a:t>
            </a:r>
            <a:endParaRPr lang="vi-VN" sz="2660">
              <a:solidFill>
                <a:srgbClr val="FF0000"/>
              </a:solidFill>
              <a:latin typeface="Arial" panose="020B0604020202020204" pitchFamily="34" charset="0"/>
              <a:cs typeface="Arial" panose="020B0604020202020204" pitchFamily="34" charset="0"/>
            </a:endParaRPr>
          </a:p>
          <a:p>
            <a:r>
              <a:rPr lang="en-US" altLang="vi-VN" sz="2660">
                <a:solidFill>
                  <a:srgbClr val="FF0000"/>
                </a:solidFill>
                <a:latin typeface="Arial" panose="020B0604020202020204" pitchFamily="34" charset="0"/>
                <a:cs typeface="Arial" panose="020B0604020202020204" pitchFamily="34" charset="0"/>
                <a:sym typeface="+mn-ea"/>
              </a:rPr>
              <a:t>   3.</a:t>
            </a:r>
            <a:r>
              <a:rPr lang="vi-VN" sz="2660">
                <a:solidFill>
                  <a:srgbClr val="FF0000"/>
                </a:solidFill>
                <a:latin typeface="Arial" panose="020B0604020202020204" pitchFamily="34" charset="0"/>
                <a:cs typeface="Arial" panose="020B0604020202020204" pitchFamily="34" charset="0"/>
                <a:sym typeface="+mn-ea"/>
              </a:rPr>
              <a:t> Th</a:t>
            </a:r>
            <a:r>
              <a:rPr lang="en-US" altLang="vi-VN" sz="2660">
                <a:solidFill>
                  <a:srgbClr val="FF0000"/>
                </a:solidFill>
                <a:latin typeface="Arial" panose="020B0604020202020204" pitchFamily="34" charset="0"/>
                <a:cs typeface="Arial" panose="020B0604020202020204" pitchFamily="34" charset="0"/>
                <a:sym typeface="+mn-ea"/>
              </a:rPr>
              <a:t>u hoạch</a:t>
            </a:r>
            <a:endParaRPr lang="vi-VN" sz="2660">
              <a:solidFill>
                <a:srgbClr val="FF0000"/>
              </a:solidFill>
              <a:latin typeface="Arial" panose="020B0604020202020204" pitchFamily="34" charset="0"/>
              <a:cs typeface="Arial" panose="020B0604020202020204" pitchFamily="34" charset="0"/>
            </a:endParaRPr>
          </a:p>
          <a:p>
            <a:r>
              <a:rPr lang="en-US" altLang="vi-VN" sz="2665">
                <a:solidFill>
                  <a:srgbClr val="FF0000"/>
                </a:solidFill>
                <a:latin typeface="Arial" panose="020B0604020202020204" pitchFamily="34" charset="0"/>
                <a:cs typeface="Arial" panose="020B0604020202020204" pitchFamily="34" charset="0"/>
              </a:rPr>
              <a:t>   4.</a:t>
            </a:r>
            <a:r>
              <a:rPr lang="vi-VN" sz="2665">
                <a:solidFill>
                  <a:srgbClr val="FF0000"/>
                </a:solidFill>
                <a:latin typeface="Arial" panose="020B0604020202020204" pitchFamily="34" charset="0"/>
                <a:cs typeface="Arial" panose="020B0604020202020204" pitchFamily="34" charset="0"/>
              </a:rPr>
              <a:t> </a:t>
            </a:r>
            <a:r>
              <a:rPr lang="en-US" altLang="vi-VN" sz="2665">
                <a:solidFill>
                  <a:srgbClr val="FF0000"/>
                </a:solidFill>
                <a:latin typeface="Arial" panose="020B0604020202020204" pitchFamily="34" charset="0"/>
                <a:cs typeface="Arial" panose="020B0604020202020204" pitchFamily="34" charset="0"/>
              </a:rPr>
              <a:t>Chuẩn bị giống cây trồng</a:t>
            </a:r>
            <a:endParaRPr lang="vi-VN" sz="2665">
              <a:solidFill>
                <a:srgbClr val="FF0000"/>
              </a:solidFill>
              <a:latin typeface="Arial" panose="020B0604020202020204" pitchFamily="34" charset="0"/>
              <a:cs typeface="Arial" panose="020B0604020202020204" pitchFamily="34" charset="0"/>
            </a:endParaRPr>
          </a:p>
          <a:p>
            <a:r>
              <a:rPr lang="vi-VN" sz="2665">
                <a:solidFill>
                  <a:srgbClr val="FF0000"/>
                </a:solidFill>
                <a:latin typeface="Arial" panose="020B0604020202020204" pitchFamily="34" charset="0"/>
                <a:cs typeface="Arial" panose="020B0604020202020204" pitchFamily="34" charset="0"/>
              </a:rPr>
              <a:t>   </a:t>
            </a:r>
            <a:r>
              <a:rPr lang="en-US" altLang="vi-VN" sz="2665">
                <a:solidFill>
                  <a:srgbClr val="FF0000"/>
                </a:solidFill>
                <a:latin typeface="Arial" panose="020B0604020202020204" pitchFamily="34" charset="0"/>
                <a:cs typeface="Arial" panose="020B0604020202020204" pitchFamily="34" charset="0"/>
              </a:rPr>
              <a:t>5.</a:t>
            </a:r>
            <a:r>
              <a:rPr lang="vi-VN" sz="2665">
                <a:solidFill>
                  <a:srgbClr val="FF0000"/>
                </a:solidFill>
                <a:latin typeface="Arial" panose="020B0604020202020204" pitchFamily="34" charset="0"/>
                <a:cs typeface="Arial" panose="020B0604020202020204" pitchFamily="34" charset="0"/>
              </a:rPr>
              <a:t> </a:t>
            </a:r>
            <a:r>
              <a:rPr lang="en-US" altLang="vi-VN" sz="2665">
                <a:solidFill>
                  <a:srgbClr val="FF0000"/>
                </a:solidFill>
                <a:latin typeface="Arial" panose="020B0604020202020204" pitchFamily="34" charset="0"/>
                <a:cs typeface="Arial" panose="020B0604020202020204" pitchFamily="34" charset="0"/>
              </a:rPr>
              <a:t>Chăm sóc cây</a:t>
            </a:r>
            <a:endParaRPr lang="vi-VN" sz="2665">
              <a:solidFill>
                <a:srgbClr val="FF0000"/>
              </a:solidFill>
              <a:latin typeface="Arial" panose="020B0604020202020204" pitchFamily="34" charset="0"/>
              <a:cs typeface="Arial" panose="020B0604020202020204" pitchFamily="34" charset="0"/>
            </a:endParaRPr>
          </a:p>
          <a:p>
            <a:r>
              <a:rPr lang="vi-VN" sz="2665">
                <a:solidFill>
                  <a:srgbClr val="FF0000"/>
                </a:solidFill>
                <a:latin typeface="Arial" panose="020B0604020202020204" pitchFamily="34" charset="0"/>
                <a:cs typeface="Arial" panose="020B0604020202020204" pitchFamily="34" charset="0"/>
              </a:rPr>
              <a:t>      </a:t>
            </a:r>
          </a:p>
        </p:txBody>
      </p:sp>
      <p:sp>
        <p:nvSpPr>
          <p:cNvPr id="3" name="Text Box 2"/>
          <p:cNvSpPr txBox="1"/>
          <p:nvPr/>
        </p:nvSpPr>
        <p:spPr>
          <a:xfrm>
            <a:off x="6195060" y="5105400"/>
            <a:ext cx="5579745" cy="1076325"/>
          </a:xfrm>
          <a:prstGeom prst="rect">
            <a:avLst/>
          </a:prstGeom>
          <a:noFill/>
        </p:spPr>
        <p:txBody>
          <a:bodyPr wrap="square" rtlCol="0">
            <a:spAutoFit/>
          </a:bodyPr>
          <a:lstStyle/>
          <a:p>
            <a:r>
              <a:rPr lang="en-US" sz="3200"/>
              <a:t>Các công việc được sắp xếp theo thứ tự: 1 </a:t>
            </a:r>
            <a:r>
              <a:rPr lang="en-US" sz="3200">
                <a:latin typeface="Arial" panose="020B0604020202020204" pitchFamily="34" charset="0"/>
                <a:cs typeface="Arial" panose="020B0604020202020204" pitchFamily="34" charset="0"/>
              </a:rPr>
              <a:t>→ 4 → 2 → 5 →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0" fill="hold"/>
                                        <p:tgtEl>
                                          <p:spTgt spid="6"/>
                                        </p:tgtEl>
                                        <p:attrNameLst>
                                          <p:attrName>ppt_x</p:attrName>
                                        </p:attrNameLst>
                                      </p:cBhvr>
                                      <p:tavLst>
                                        <p:tav tm="0">
                                          <p:val>
                                            <p:strVal val="#ppt_x"/>
                                          </p:val>
                                        </p:tav>
                                        <p:tav tm="100000">
                                          <p:val>
                                            <p:strVal val="#ppt_x"/>
                                          </p:val>
                                        </p:tav>
                                      </p:tavLst>
                                    </p:anim>
                                    <p:anim calcmode="lin" valueType="num">
                                      <p:cBhvr additive="base">
                                        <p:cTn id="15"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0" fill="hold"/>
                                        <p:tgtEl>
                                          <p:spTgt spid="3"/>
                                        </p:tgtEl>
                                        <p:attrNameLst>
                                          <p:attrName>ppt_x</p:attrName>
                                        </p:attrNameLst>
                                      </p:cBhvr>
                                      <p:tavLst>
                                        <p:tav tm="0">
                                          <p:val>
                                            <p:strVal val="#ppt_x"/>
                                          </p:val>
                                        </p:tav>
                                        <p:tav tm="100000">
                                          <p:val>
                                            <p:strVal val="#ppt_x"/>
                                          </p:val>
                                        </p:tav>
                                      </p:tavLst>
                                    </p:anim>
                                    <p:anim calcmode="lin" valueType="num">
                                      <p:cBhvr additive="base">
                                        <p:cTn id="21"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6" grpId="1"/>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52612"/>
            <a:ext cx="10972800" cy="1524000"/>
          </a:xfrm>
        </p:spPr>
        <p:txBody>
          <a:bodyPr>
            <a:normAutofit fontScale="90000"/>
          </a:bodyPr>
          <a:lstStyle/>
          <a:p>
            <a:pPr algn="l"/>
            <a:r>
              <a:rPr lang="en-US" sz="4800" b="1">
                <a:solidFill>
                  <a:srgbClr val="FF0000"/>
                </a:solidFill>
              </a:rPr>
              <a:t>5.Thu hoạch: đảm bảo thu được số lượng và chất lượng sản phẩm trồng trọt đạt tiêu chuẩn.</a:t>
            </a:r>
          </a:p>
        </p:txBody>
      </p:sp>
      <p:pic>
        <p:nvPicPr>
          <p:cNvPr id="127" name="Picture 3"/>
          <p:cNvPicPr>
            <a:picLocks noGrp="1" noChangeAspect="1"/>
          </p:cNvPicPr>
          <p:nvPr>
            <p:ph sz="half" idx="2"/>
          </p:nvPr>
        </p:nvPicPr>
        <p:blipFill>
          <a:blip r:embed="rId2"/>
          <a:stretch>
            <a:fillRect/>
          </a:stretch>
        </p:blipFill>
        <p:spPr>
          <a:xfrm>
            <a:off x="1066800" y="1905000"/>
            <a:ext cx="8997950" cy="2941955"/>
          </a:xfrm>
          <a:prstGeom prst="rect">
            <a:avLst/>
          </a:prstGeom>
          <a:noFill/>
          <a:ln w="9525">
            <a:noFill/>
          </a:ln>
        </p:spPr>
      </p:pic>
      <p:sp>
        <p:nvSpPr>
          <p:cNvPr id="4" name="Rounded Rectangle 3"/>
          <p:cNvSpPr/>
          <p:nvPr/>
        </p:nvSpPr>
        <p:spPr>
          <a:xfrm>
            <a:off x="-46990" y="5111115"/>
            <a:ext cx="12417425" cy="1588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i="1">
                <a:solidFill>
                  <a:srgbClr val="FF0000"/>
                </a:solidFill>
              </a:rPr>
              <a:t>Khi thu hoạch cần đảm bảo những yêu cầu gì?</a:t>
            </a:r>
          </a:p>
          <a:p>
            <a:pPr algn="ctr"/>
            <a:r>
              <a:rPr lang="en-US" sz="2665" b="1">
                <a:solidFill>
                  <a:srgbClr val="0070C0"/>
                </a:solidFill>
              </a:rPr>
              <a:t>-Đảm bảo thu được số lượng và chất lượng sản phẩm trồng trọt đạt tiêu chuẩn.</a:t>
            </a:r>
          </a:p>
          <a:p>
            <a:pPr algn="ctr"/>
            <a:r>
              <a:rPr lang="en-US" sz="2665" b="1">
                <a:solidFill>
                  <a:srgbClr val="0070C0"/>
                </a:solidFill>
              </a:rPr>
              <a:t>-Nên thu hoạch vào những lúc thời tiết mát mẻ, không nắng gắt, không mưa.</a:t>
            </a:r>
          </a:p>
          <a:p>
            <a:pPr algn="ctr"/>
            <a:endParaRPr lang="en-US" sz="2665" b="1">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412"/>
            <a:ext cx="10972800" cy="1524000"/>
          </a:xfrm>
        </p:spPr>
        <p:txBody>
          <a:bodyPr>
            <a:normAutofit/>
          </a:bodyPr>
          <a:lstStyle/>
          <a:p>
            <a:pPr algn="l"/>
            <a:r>
              <a:rPr lang="en-US" sz="4145" b="1">
                <a:solidFill>
                  <a:srgbClr val="0070C0"/>
                </a:solidFill>
              </a:rPr>
              <a:t>Hoàn thành bài tập sau đây để tìm hiểu việc ứng dụng các phương pháp thu hoạch</a:t>
            </a:r>
          </a:p>
        </p:txBody>
      </p:sp>
      <p:sp>
        <p:nvSpPr>
          <p:cNvPr id="3" name="Content Placeholder 2"/>
          <p:cNvSpPr>
            <a:spLocks noGrp="1"/>
          </p:cNvSpPr>
          <p:nvPr>
            <p:ph sz="half" idx="1"/>
          </p:nvPr>
        </p:nvSpPr>
        <p:spPr>
          <a:xfrm>
            <a:off x="457200" y="1524000"/>
            <a:ext cx="5384800" cy="1906270"/>
          </a:xfrm>
        </p:spPr>
        <p:txBody>
          <a:bodyPr>
            <a:noAutofit/>
          </a:bodyPr>
          <a:lstStyle/>
          <a:p>
            <a:pPr marL="0" indent="0">
              <a:buNone/>
            </a:pPr>
            <a:r>
              <a:rPr lang="en-US" sz="3600"/>
              <a:t>1. Lúa, hoa, rau muống</a:t>
            </a:r>
          </a:p>
          <a:p>
            <a:pPr marL="0" indent="0">
              <a:buNone/>
            </a:pPr>
            <a:r>
              <a:rPr lang="en-US" sz="3600"/>
              <a:t>2. Cam, quýt, xoài, dưa</a:t>
            </a:r>
          </a:p>
          <a:p>
            <a:pPr marL="0" indent="0">
              <a:buNone/>
            </a:pPr>
            <a:r>
              <a:rPr lang="en-US" sz="3600"/>
              <a:t>3. Khoai mì, khoai lang</a:t>
            </a:r>
          </a:p>
        </p:txBody>
      </p:sp>
      <p:sp>
        <p:nvSpPr>
          <p:cNvPr id="4" name="Content Placeholder 3"/>
          <p:cNvSpPr>
            <a:spLocks noGrp="1"/>
          </p:cNvSpPr>
          <p:nvPr>
            <p:ph sz="half" idx="2"/>
          </p:nvPr>
        </p:nvSpPr>
        <p:spPr>
          <a:xfrm>
            <a:off x="6121400" y="1447800"/>
            <a:ext cx="5384800" cy="2058035"/>
          </a:xfrm>
        </p:spPr>
        <p:txBody>
          <a:bodyPr/>
          <a:lstStyle/>
          <a:p>
            <a:r>
              <a:rPr lang="en-US" sz="3600"/>
              <a:t>a. Phương pháp hái</a:t>
            </a:r>
          </a:p>
          <a:p>
            <a:r>
              <a:rPr lang="en-US" sz="3600"/>
              <a:t>b. Phương pháp nhổ, đào</a:t>
            </a:r>
          </a:p>
          <a:p>
            <a:r>
              <a:rPr lang="en-US" sz="3600"/>
              <a:t>c. Phương pháp cắt</a:t>
            </a:r>
          </a:p>
        </p:txBody>
      </p:sp>
      <p:sp>
        <p:nvSpPr>
          <p:cNvPr id="5" name="Rounded Rectangle 4"/>
          <p:cNvSpPr/>
          <p:nvPr/>
        </p:nvSpPr>
        <p:spPr>
          <a:xfrm>
            <a:off x="608753" y="3505835"/>
            <a:ext cx="4748953" cy="6815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a:solidFill>
                  <a:srgbClr val="FF0000"/>
                </a:solidFill>
              </a:rPr>
              <a:t>1c, 2a, 3b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612"/>
            <a:ext cx="10972800" cy="1524000"/>
          </a:xfrm>
        </p:spPr>
        <p:txBody>
          <a:bodyPr>
            <a:normAutofit fontScale="90000"/>
          </a:bodyPr>
          <a:lstStyle/>
          <a:p>
            <a:pPr algn="l"/>
            <a:r>
              <a:rPr lang="en-US" sz="4740" b="1">
                <a:solidFill>
                  <a:srgbClr val="FF0000"/>
                </a:solidFill>
              </a:rPr>
              <a:t>Quy trình thu hoạch nông sản được thực hiện theo những bước cơ bản nào?</a:t>
            </a:r>
          </a:p>
        </p:txBody>
      </p:sp>
      <p:sp>
        <p:nvSpPr>
          <p:cNvPr id="3" name="Content Placeholder 2"/>
          <p:cNvSpPr>
            <a:spLocks noGrp="1"/>
          </p:cNvSpPr>
          <p:nvPr>
            <p:ph sz="half" idx="1"/>
          </p:nvPr>
        </p:nvSpPr>
        <p:spPr>
          <a:xfrm>
            <a:off x="609600" y="1828800"/>
            <a:ext cx="11262995" cy="4250690"/>
          </a:xfrm>
        </p:spPr>
        <p:txBody>
          <a:bodyPr>
            <a:noAutofit/>
          </a:bodyPr>
          <a:lstStyle/>
          <a:p>
            <a:pPr marL="0" indent="0">
              <a:buNone/>
            </a:pPr>
            <a:r>
              <a:rPr lang="en-US" sz="4000">
                <a:solidFill>
                  <a:srgbClr val="0070C0"/>
                </a:solidFill>
              </a:rPr>
              <a:t>+ Bước 1: Kiểm tra sản phẩm cây trồng:</a:t>
            </a:r>
            <a:r>
              <a:rPr lang="en-US" sz="4000"/>
              <a:t> cây trồng đạt kích thước, độ chín, độ tuổi,… tuỳ từng loại cây trồng.</a:t>
            </a:r>
          </a:p>
          <a:p>
            <a:pPr marL="0" indent="0">
              <a:buNone/>
            </a:pPr>
            <a:r>
              <a:rPr lang="en-US" sz="4000">
                <a:solidFill>
                  <a:srgbClr val="0070C0"/>
                </a:solidFill>
              </a:rPr>
              <a:t>+  Bước  2:  Tiến  hành  thu  hoạch</a:t>
            </a:r>
            <a:r>
              <a:rPr lang="en-US" sz="4000"/>
              <a:t>: đúng thời điểm, nhanh, hạn chế rơi vãi. (thu hoạch dần hoặc toàn bộ)</a:t>
            </a:r>
          </a:p>
          <a:p>
            <a:pPr marL="0" indent="0">
              <a:buNone/>
            </a:pPr>
            <a:r>
              <a:rPr lang="en-US" sz="4000"/>
              <a:t>*</a:t>
            </a:r>
            <a:r>
              <a:rPr lang="en-US" sz="4000" b="1" i="1"/>
              <a:t>Do đặc điểm cho sản phẩm của từng loại cây trồng và nhu cầu lấy sản mà có cách thu hoạch phù hợp.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12238567" cy="1524000"/>
          </a:xfrm>
        </p:spPr>
        <p:txBody>
          <a:bodyPr>
            <a:normAutofit fontScale="90000"/>
          </a:bodyPr>
          <a:lstStyle/>
          <a:p>
            <a:pPr algn="l"/>
            <a:r>
              <a:rPr lang="en-US" sz="4740">
                <a:solidFill>
                  <a:srgbClr val="FF0000"/>
                </a:solidFill>
              </a:rPr>
              <a:t>Hãy ghép các công việc a,b,c,d ở hình 3.8 cho phù hợp các các chú thích:</a:t>
            </a:r>
          </a:p>
        </p:txBody>
      </p:sp>
      <p:sp>
        <p:nvSpPr>
          <p:cNvPr id="4" name="Content Placeholder 3"/>
          <p:cNvSpPr>
            <a:spLocks noGrp="1"/>
          </p:cNvSpPr>
          <p:nvPr>
            <p:ph sz="half" idx="2"/>
          </p:nvPr>
        </p:nvSpPr>
        <p:spPr>
          <a:xfrm>
            <a:off x="7010400" y="1397000"/>
            <a:ext cx="5384800" cy="3905673"/>
          </a:xfrm>
        </p:spPr>
        <p:txBody>
          <a:bodyPr/>
          <a:lstStyle/>
          <a:p>
            <a:pPr marL="0" indent="0">
              <a:buNone/>
            </a:pPr>
            <a:r>
              <a:rPr lang="en-US" sz="4000"/>
              <a:t>1. cày đất</a:t>
            </a:r>
          </a:p>
          <a:p>
            <a:pPr marL="0" indent="0">
              <a:buNone/>
            </a:pPr>
            <a:r>
              <a:rPr lang="en-US" sz="4000"/>
              <a:t>2. vệ sinh đồng ruộng</a:t>
            </a:r>
          </a:p>
          <a:p>
            <a:pPr marL="0" indent="0">
              <a:buNone/>
            </a:pPr>
            <a:r>
              <a:rPr lang="en-US" sz="4000"/>
              <a:t>3. lên luống</a:t>
            </a:r>
          </a:p>
          <a:p>
            <a:pPr marL="0" indent="0">
              <a:buNone/>
            </a:pPr>
            <a:r>
              <a:rPr lang="en-US" sz="4000"/>
              <a:t>4. bón lót phân</a:t>
            </a:r>
          </a:p>
          <a:p>
            <a:endParaRPr lang="en-US" sz="4000"/>
          </a:p>
        </p:txBody>
      </p:sp>
      <p:pic>
        <p:nvPicPr>
          <p:cNvPr id="128" name="Picture 4"/>
          <p:cNvPicPr>
            <a:picLocks noGrp="1" noChangeAspect="1"/>
          </p:cNvPicPr>
          <p:nvPr>
            <p:ph sz="half" idx="1"/>
          </p:nvPr>
        </p:nvPicPr>
        <p:blipFill>
          <a:blip r:embed="rId2"/>
          <a:stretch>
            <a:fillRect/>
          </a:stretch>
        </p:blipFill>
        <p:spPr>
          <a:xfrm>
            <a:off x="203200" y="1143000"/>
            <a:ext cx="6431280" cy="563033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9438"/>
            <a:ext cx="10972800" cy="1143000"/>
          </a:xfrm>
        </p:spPr>
        <p:txBody>
          <a:bodyPr>
            <a:normAutofit fontScale="90000"/>
          </a:bodyPr>
          <a:lstStyle/>
          <a:p>
            <a:pPr algn="l"/>
            <a:r>
              <a:rPr lang="en-US" sz="4145">
                <a:solidFill>
                  <a:srgbClr val="FF0000"/>
                </a:solidFill>
              </a:rPr>
              <a:t>1.Chuẩn bị đất trồng:</a:t>
            </a:r>
            <a:br>
              <a:rPr lang="en-US" sz="4145">
                <a:solidFill>
                  <a:srgbClr val="FF0000"/>
                </a:solidFill>
              </a:rPr>
            </a:br>
            <a:r>
              <a:rPr lang="en-US" sz="4145">
                <a:solidFill>
                  <a:srgbClr val="FF0000"/>
                </a:solidFill>
              </a:rPr>
              <a:t>Quan sát hình 3.1 em hãy cho biết những công việc nào thuộc giai đoạn chuẩn bị đất trồng, </a:t>
            </a:r>
            <a:r>
              <a:rPr lang="en-US" sz="4145">
                <a:solidFill>
                  <a:srgbClr val="FF0000"/>
                </a:solidFill>
                <a:sym typeface="+mn-ea"/>
              </a:rPr>
              <a:t>công việc nào thuộc giai đoạn chăm sóc</a:t>
            </a:r>
            <a:endParaRPr lang="en-US" sz="4145">
              <a:solidFill>
                <a:srgbClr val="FF0000"/>
              </a:solidFill>
            </a:endParaRPr>
          </a:p>
        </p:txBody>
      </p:sp>
      <p:pic>
        <p:nvPicPr>
          <p:cNvPr id="125" name="Picture 1"/>
          <p:cNvPicPr>
            <a:picLocks noGrp="1" noChangeAspect="1"/>
          </p:cNvPicPr>
          <p:nvPr>
            <p:ph idx="1"/>
          </p:nvPr>
        </p:nvPicPr>
        <p:blipFill>
          <a:blip r:embed="rId2"/>
          <a:stretch>
            <a:fillRect/>
          </a:stretch>
        </p:blipFill>
        <p:spPr>
          <a:xfrm>
            <a:off x="457200" y="2514600"/>
            <a:ext cx="6529705" cy="4108450"/>
          </a:xfrm>
          <a:prstGeom prst="rect">
            <a:avLst/>
          </a:prstGeom>
          <a:noFill/>
          <a:ln w="9525">
            <a:noFill/>
          </a:ln>
        </p:spPr>
      </p:pic>
      <p:sp>
        <p:nvSpPr>
          <p:cNvPr id="4" name="Rectangles 3"/>
          <p:cNvSpPr/>
          <p:nvPr/>
        </p:nvSpPr>
        <p:spPr>
          <a:xfrm>
            <a:off x="7315200" y="2057400"/>
            <a:ext cx="4571365" cy="41109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t>1. - Xới đất (bằng máy, cuốc, xẻng, bay...)</a:t>
            </a:r>
          </a:p>
          <a:p>
            <a:pPr algn="ctr"/>
            <a:r>
              <a:rPr lang="en-US" sz="3600"/>
              <a:t>- Bón phân lót: thường dùng phân hữu cơ</a:t>
            </a:r>
          </a:p>
          <a:p>
            <a:pPr algn="ctr"/>
            <a:r>
              <a:rPr lang="en-US" sz="3600"/>
              <a:t>2. Tưới nước, phun thuốc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28600" y="-457200"/>
            <a:ext cx="5892800" cy="5588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FF"/>
                </a:solidFill>
                <a:latin typeface="Arial" panose="020B0604020202020204" pitchFamily="34" charset="0"/>
                <a:cs typeface="Arial" panose="020B0604020202020204" pitchFamily="34" charset="0"/>
              </a:rPr>
              <a:t>Quan sát Hình 3.2 và cho biết: nếu đất trồng không được chuẩn bị tốt thì vụ mùa sẽ bị ảnh hưởng như thế nào?</a:t>
            </a:r>
          </a:p>
        </p:txBody>
      </p:sp>
      <p:sp>
        <p:nvSpPr>
          <p:cNvPr id="2" name="Rectangle 1"/>
          <p:cNvSpPr/>
          <p:nvPr/>
        </p:nvSpPr>
        <p:spPr>
          <a:xfrm>
            <a:off x="465455" y="5029200"/>
            <a:ext cx="11421745" cy="1814830"/>
          </a:xfrm>
          <a:prstGeom prst="rect">
            <a:avLst/>
          </a:prstGeom>
        </p:spPr>
        <p:txBody>
          <a:bodyPr wrap="square">
            <a:spAutoFit/>
          </a:bodyPr>
          <a:lstStyle/>
          <a:p>
            <a:r>
              <a:rPr lang="en-US" altLang="vi-VN" sz="2800">
                <a:solidFill>
                  <a:srgbClr val="FF0000"/>
                </a:solidFill>
                <a:latin typeface="Arial" panose="020B0604020202020204" pitchFamily="34" charset="0"/>
                <a:cs typeface="Arial" panose="020B0604020202020204" pitchFamily="34" charset="0"/>
              </a:rPr>
              <a:t>Vụ mùa sẽ bị giảm sút về năng suất và chất lượng sản phẩm nguyên nhân là đất còn tồn đọng lại mầm móng sâu bệnh gây hại hoặc còn quá nhiều cây cỏ dại. Chúng cắn phá cây trồng hoặc cạnh tranh nước, ánh sáng, dinh dưỡng của cây trồng.</a:t>
            </a:r>
          </a:p>
        </p:txBody>
      </p:sp>
      <p:pic>
        <p:nvPicPr>
          <p:cNvPr id="3" name="Picture 3"/>
          <p:cNvPicPr>
            <a:picLocks noGrp="1" noChangeAspect="1"/>
          </p:cNvPicPr>
          <p:nvPr>
            <p:ph idx="1"/>
          </p:nvPr>
        </p:nvPicPr>
        <p:blipFill>
          <a:blip r:embed="rId2"/>
          <a:stretch>
            <a:fillRect/>
          </a:stretch>
        </p:blipFill>
        <p:spPr>
          <a:xfrm>
            <a:off x="4934585" y="381000"/>
            <a:ext cx="7170420" cy="4038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0540" y="-1030030"/>
            <a:ext cx="11837043" cy="61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65"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 </a:t>
            </a:r>
            <a:r>
              <a:rPr lang="en-US" sz="3200" b="1">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kumimoji="0" lang="en-US" sz="32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304800" y="-286079"/>
            <a:ext cx="11379200" cy="1198880"/>
          </a:xfrm>
          <a:prstGeom prst="rect">
            <a:avLst/>
          </a:prstGeom>
        </p:spPr>
        <p:txBody>
          <a:bodyPr wrap="square">
            <a:spAutoFit/>
          </a:bodyPr>
          <a:lstStyle/>
          <a:p>
            <a:br>
              <a:rPr lang="en-US" sz="2400"/>
            </a:br>
            <a:br>
              <a:rPr lang="en-US" sz="2400"/>
            </a:br>
            <a:endParaRPr lang="en-US" sz="2400"/>
          </a:p>
        </p:txBody>
      </p:sp>
      <p:sp>
        <p:nvSpPr>
          <p:cNvPr id="6" name="Rectangle 5"/>
          <p:cNvSpPr/>
          <p:nvPr/>
        </p:nvSpPr>
        <p:spPr>
          <a:xfrm>
            <a:off x="76200" y="76200"/>
            <a:ext cx="11943080" cy="583565"/>
          </a:xfrm>
          <a:prstGeom prst="rect">
            <a:avLst/>
          </a:prstGeom>
        </p:spPr>
        <p:txBody>
          <a:bodyPr wrap="square">
            <a:spAutoFit/>
          </a:bodyPr>
          <a:lstStyle/>
          <a:p>
            <a:r>
              <a:rPr lang="en-US" sz="3200" b="1">
                <a:solidFill>
                  <a:srgbClr val="0000FF"/>
                </a:solidFill>
                <a:latin typeface="Arial" panose="020B0604020202020204" pitchFamily="34" charset="0"/>
                <a:cs typeface="Arial" panose="020B0604020202020204" pitchFamily="34" charset="0"/>
              </a:rPr>
              <a:t>1. Hãy nhận xét sự thay đổi hình dạng của đất trong Hình 2.3.</a:t>
            </a:r>
          </a:p>
        </p:txBody>
      </p:sp>
      <p:pic>
        <p:nvPicPr>
          <p:cNvPr id="3" name="Picture 2" descr="C:\Users\USER\Desktop\screenshot-2022-06-28-154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1035"/>
            <a:ext cx="8034020" cy="61969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01000" y="1042035"/>
            <a:ext cx="3916680" cy="3046095"/>
          </a:xfrm>
          <a:prstGeom prst="rect">
            <a:avLst/>
          </a:prstGeom>
        </p:spPr>
        <p:txBody>
          <a:bodyPr wrap="square">
            <a:spAutoFit/>
          </a:bodyPr>
          <a:lstStyle/>
          <a:p>
            <a:r>
              <a:rPr lang="en-US" altLang="vi-VN" sz="3200" b="1">
                <a:solidFill>
                  <a:srgbClr val="0000FF"/>
                </a:solidFill>
              </a:rPr>
              <a:t>2</a:t>
            </a:r>
            <a:r>
              <a:rPr lang="vi-VN" sz="3200" b="1">
                <a:solidFill>
                  <a:srgbClr val="0000FF"/>
                </a:solidFill>
              </a:rPr>
              <a:t>. Có thể sử dụng những công cụ nào để làm đất?</a:t>
            </a:r>
          </a:p>
          <a:p>
            <a:r>
              <a:rPr lang="en-US" altLang="vi-VN" sz="3200" b="1">
                <a:solidFill>
                  <a:srgbClr val="0000FF"/>
                </a:solidFill>
              </a:rPr>
              <a:t>3</a:t>
            </a:r>
            <a:r>
              <a:rPr lang="vi-VN" sz="3200" b="1">
                <a:solidFill>
                  <a:srgbClr val="0000FF"/>
                </a:solidFill>
              </a:rPr>
              <a:t>.Vì sao cần bón</a:t>
            </a:r>
            <a:r>
              <a:rPr lang="en-US" altLang="vi-VN" sz="3200" b="1">
                <a:solidFill>
                  <a:srgbClr val="0000FF"/>
                </a:solidFill>
              </a:rPr>
              <a:t> phân</a:t>
            </a:r>
            <a:r>
              <a:rPr lang="vi-VN" sz="3200" b="1">
                <a:solidFill>
                  <a:srgbClr val="0000FF"/>
                </a:solidFill>
              </a:rPr>
              <a:t> lót trước khi gieo trồng?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59788" y="-1142246"/>
            <a:ext cx="11837043" cy="61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65"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 </a:t>
            </a:r>
            <a:r>
              <a:rPr lang="en-US" sz="3200" b="1">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kumimoji="0" lang="en-US" sz="32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304800" y="-286079"/>
            <a:ext cx="11379200" cy="1198880"/>
          </a:xfrm>
          <a:prstGeom prst="rect">
            <a:avLst/>
          </a:prstGeom>
        </p:spPr>
        <p:txBody>
          <a:bodyPr wrap="square">
            <a:spAutoFit/>
          </a:bodyPr>
          <a:lstStyle/>
          <a:p>
            <a:br>
              <a:rPr lang="en-US" sz="2400"/>
            </a:br>
            <a:br>
              <a:rPr lang="en-US" sz="2400"/>
            </a:br>
            <a:endParaRPr lang="en-US" sz="2400"/>
          </a:p>
        </p:txBody>
      </p:sp>
      <p:sp>
        <p:nvSpPr>
          <p:cNvPr id="3" name="Rectangle 2"/>
          <p:cNvSpPr/>
          <p:nvPr/>
        </p:nvSpPr>
        <p:spPr>
          <a:xfrm>
            <a:off x="457199" y="-279648"/>
            <a:ext cx="11460383" cy="583565"/>
          </a:xfrm>
          <a:prstGeom prst="rect">
            <a:avLst/>
          </a:prstGeom>
        </p:spPr>
        <p:txBody>
          <a:bodyPr wrap="square">
            <a:spAutoFit/>
          </a:bodyPr>
          <a:lstStyle/>
          <a:p>
            <a:r>
              <a:rPr lang="vi-VN" sz="3200" b="1">
                <a:solidFill>
                  <a:srgbClr val="000099"/>
                </a:solidFill>
              </a:rPr>
              <a:t> </a:t>
            </a:r>
          </a:p>
        </p:txBody>
      </p:sp>
      <p:sp>
        <p:nvSpPr>
          <p:cNvPr id="5" name="Rectangle 4"/>
          <p:cNvSpPr/>
          <p:nvPr/>
        </p:nvSpPr>
        <p:spPr>
          <a:xfrm>
            <a:off x="228600" y="228521"/>
            <a:ext cx="11277600" cy="6123940"/>
          </a:xfrm>
          <a:prstGeom prst="rect">
            <a:avLst/>
          </a:prstGeom>
        </p:spPr>
        <p:txBody>
          <a:bodyPr wrap="square">
            <a:spAutoFit/>
          </a:bodyPr>
          <a:lstStyle/>
          <a:p>
            <a:r>
              <a:rPr lang="en-US" sz="2800">
                <a:solidFill>
                  <a:srgbClr val="FF0000"/>
                </a:solidFill>
                <a:latin typeface="Arial" panose="020B0604020202020204" pitchFamily="34" charset="0"/>
                <a:cs typeface="Arial" panose="020B0604020202020204" pitchFamily="34" charset="0"/>
              </a:rPr>
              <a:t>1.</a:t>
            </a:r>
            <a:r>
              <a:rPr lang="vi-VN" sz="2800">
                <a:solidFill>
                  <a:srgbClr val="FF0000"/>
                </a:solidFill>
                <a:latin typeface="Arial" panose="020B0604020202020204" pitchFamily="34" charset="0"/>
                <a:cs typeface="Arial" panose="020B0604020202020204" pitchFamily="34" charset="0"/>
              </a:rPr>
              <a:t>Làm đất trước khi gieo trồng giúp cho đất tơi xốp, khả năng giữ nước, chất dinh dưỡng, đồng thời diệt cỏ dại và mầm mống sâu bệnh, tạo điều kiện cho cây sinh trưởng, phát triển tốt.</a:t>
            </a:r>
            <a:br>
              <a:rPr lang="vi-VN" sz="2800">
                <a:solidFill>
                  <a:srgbClr val="FF0000"/>
                </a:solidFill>
                <a:latin typeface="Arial" panose="020B0604020202020204" pitchFamily="34" charset="0"/>
                <a:cs typeface="Arial" panose="020B0604020202020204" pitchFamily="34" charset="0"/>
              </a:rPr>
            </a:br>
            <a:r>
              <a:rPr lang="en-US" sz="2800">
                <a:solidFill>
                  <a:srgbClr val="FF0000"/>
                </a:solidFill>
                <a:latin typeface="Arial" panose="020B0604020202020204" pitchFamily="34" charset="0"/>
                <a:cs typeface="Arial" panose="020B0604020202020204" pitchFamily="34" charset="0"/>
              </a:rPr>
              <a:t>2.</a:t>
            </a:r>
            <a:r>
              <a:rPr lang="vi-VN" sz="2800" b="1">
                <a:solidFill>
                  <a:srgbClr val="FF0000"/>
                </a:solidFill>
                <a:latin typeface="Arial" panose="020B0604020202020204" pitchFamily="34" charset="0"/>
                <a:cs typeface="Arial" panose="020B0604020202020204" pitchFamily="34" charset="0"/>
              </a:rPr>
              <a:t> </a:t>
            </a:r>
            <a:r>
              <a:rPr lang="vi-VN" sz="2800">
                <a:solidFill>
                  <a:srgbClr val="FF0000"/>
                </a:solidFill>
                <a:latin typeface="Arial" panose="020B0604020202020204" pitchFamily="34" charset="0"/>
                <a:cs typeface="Arial" panose="020B0604020202020204" pitchFamily="34" charset="0"/>
              </a:rPr>
              <a:t> Hình dạng đất thay đổi:</a:t>
            </a:r>
          </a:p>
          <a:p>
            <a:r>
              <a:rPr lang="vi-VN" sz="2800">
                <a:solidFill>
                  <a:srgbClr val="FF0000"/>
                </a:solidFill>
                <a:latin typeface="Arial" panose="020B0604020202020204" pitchFamily="34" charset="0"/>
                <a:cs typeface="Arial" panose="020B0604020202020204" pitchFamily="34" charset="0"/>
              </a:rPr>
              <a:t>Hình a: Cày đất: làm xáo trộn đất mặt ở độ sâu khoảng 20 – 30 cm.</a:t>
            </a:r>
          </a:p>
          <a:p>
            <a:r>
              <a:rPr lang="vi-VN" sz="2800">
                <a:solidFill>
                  <a:srgbClr val="FF0000"/>
                </a:solidFill>
                <a:latin typeface="Arial" panose="020B0604020202020204" pitchFamily="34" charset="0"/>
                <a:cs typeface="Arial" panose="020B0604020202020204" pitchFamily="34" charset="0"/>
              </a:rPr>
              <a:t>Hình b: Bừa và đập đất: làm nhỏ đất, thu gom cỏ dại, trộn đều phân và san phẳng mặt ruộng</a:t>
            </a:r>
          </a:p>
          <a:p>
            <a:r>
              <a:rPr lang="vi-VN" sz="2800">
                <a:solidFill>
                  <a:srgbClr val="FF0000"/>
                </a:solidFill>
                <a:latin typeface="Arial" panose="020B0604020202020204" pitchFamily="34" charset="0"/>
                <a:cs typeface="Arial" panose="020B0604020202020204" pitchFamily="34" charset="0"/>
              </a:rPr>
              <a:t>Hình c: Lên luống: chống ngập úng, tạo tầng đất dày cho cây sinh trưởng, phát triển.</a:t>
            </a:r>
          </a:p>
          <a:p>
            <a:r>
              <a:rPr lang="en-US" sz="2800">
                <a:solidFill>
                  <a:srgbClr val="FF0000"/>
                </a:solidFill>
                <a:latin typeface="Arial" panose="020B0604020202020204" pitchFamily="34" charset="0"/>
                <a:cs typeface="Arial" panose="020B0604020202020204" pitchFamily="34" charset="0"/>
              </a:rPr>
              <a:t>3</a:t>
            </a:r>
            <a:r>
              <a:rPr lang="vi-VN" sz="2800" b="1">
                <a:solidFill>
                  <a:srgbClr val="FF0000"/>
                </a:solidFill>
                <a:latin typeface="Arial" panose="020B0604020202020204" pitchFamily="34" charset="0"/>
                <a:cs typeface="Arial" panose="020B0604020202020204" pitchFamily="34" charset="0"/>
              </a:rPr>
              <a:t>.</a:t>
            </a:r>
            <a:r>
              <a:rPr lang="vi-VN" sz="2800">
                <a:solidFill>
                  <a:srgbClr val="FF0000"/>
                </a:solidFill>
                <a:latin typeface="Arial" panose="020B0604020202020204" pitchFamily="34" charset="0"/>
                <a:cs typeface="Arial" panose="020B0604020202020204" pitchFamily="34" charset="0"/>
              </a:rPr>
              <a:t> Các công cụ được sử dụng để làm đất là: máy cày, máy bừa, máy tạo luống, trâu cày, bừa, cuốc, xẻng.</a:t>
            </a:r>
          </a:p>
          <a:p>
            <a:r>
              <a:rPr lang="en-US" sz="2800">
                <a:solidFill>
                  <a:srgbClr val="FF0000"/>
                </a:solidFill>
                <a:latin typeface="Arial" panose="020B0604020202020204" pitchFamily="34" charset="0"/>
                <a:cs typeface="Arial" panose="020B0604020202020204" pitchFamily="34" charset="0"/>
              </a:rPr>
              <a:t>4.</a:t>
            </a:r>
            <a:r>
              <a:rPr lang="vi-VN" sz="2800">
                <a:solidFill>
                  <a:srgbClr val="FF0000"/>
                </a:solidFill>
                <a:latin typeface="Arial" panose="020B0604020202020204" pitchFamily="34" charset="0"/>
                <a:cs typeface="Arial" panose="020B0604020202020204" pitchFamily="34" charset="0"/>
              </a:rPr>
              <a:t> Cần bón lót trước khi gieo trồng là vì nhằm cung cấp chất dinh dưỡng cho cây con ngay khi mới mọc hoặc mới bén rễ.</a:t>
            </a:r>
            <a:br>
              <a:rPr lang="vi-VN" sz="2800">
                <a:solidFill>
                  <a:srgbClr val="FF0000"/>
                </a:solidFill>
                <a:latin typeface="Arial" panose="020B0604020202020204" pitchFamily="34" charset="0"/>
                <a:cs typeface="Arial" panose="020B0604020202020204" pitchFamily="34" charset="0"/>
              </a:rPr>
            </a:br>
            <a:endParaRPr lang="vi-VN" sz="280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145">
                <a:solidFill>
                  <a:srgbClr val="FF0000"/>
                </a:solidFill>
              </a:rPr>
              <a:t>Chuẩn bị đất còn bao gồm việc tạo luống hay đắp mô phù hợp với từng loại cây trồng để dễ chăm sóc, chống ngập úng, tạo tầng đất dày cho cây phát triển</a:t>
            </a:r>
          </a:p>
        </p:txBody>
      </p:sp>
      <p:sp>
        <p:nvSpPr>
          <p:cNvPr id="3" name="Content Placeholder 2"/>
          <p:cNvSpPr>
            <a:spLocks noGrp="1"/>
          </p:cNvSpPr>
          <p:nvPr>
            <p:ph sz="half" idx="1"/>
          </p:nvPr>
        </p:nvSpPr>
        <p:spPr>
          <a:xfrm>
            <a:off x="609600" y="1600200"/>
            <a:ext cx="5384800" cy="2360930"/>
          </a:xfrm>
        </p:spPr>
        <p:txBody>
          <a:bodyPr>
            <a:noAutofit/>
          </a:bodyPr>
          <a:lstStyle/>
          <a:p>
            <a:pPr marL="0" indent="0">
              <a:buNone/>
            </a:pPr>
            <a:r>
              <a:rPr lang="en-US" sz="3200"/>
              <a:t>Kĩ thuật lên luống:</a:t>
            </a:r>
          </a:p>
          <a:p>
            <a:r>
              <a:rPr lang="en-US" sz="3200"/>
              <a:t>+Chọn luống</a:t>
            </a:r>
          </a:p>
          <a:p>
            <a:r>
              <a:rPr lang="en-US" sz="3200"/>
              <a:t>+Kích thước luống</a:t>
            </a:r>
          </a:p>
          <a:p>
            <a:r>
              <a:rPr lang="en-US" sz="3200"/>
              <a:t>+Độ cao của luống</a:t>
            </a:r>
          </a:p>
        </p:txBody>
      </p:sp>
      <p:pic>
        <p:nvPicPr>
          <p:cNvPr id="5" name="Content Placeholder 4" descr="luong khoai"/>
          <p:cNvPicPr>
            <a:picLocks noGrp="1" noChangeAspect="1"/>
          </p:cNvPicPr>
          <p:nvPr>
            <p:ph sz="half" idx="2"/>
          </p:nvPr>
        </p:nvPicPr>
        <p:blipFill>
          <a:blip r:embed="rId2"/>
          <a:stretch>
            <a:fillRect/>
          </a:stretch>
        </p:blipFill>
        <p:spPr>
          <a:xfrm>
            <a:off x="5892800" y="1193800"/>
            <a:ext cx="5384800" cy="3028527"/>
          </a:xfrm>
          <a:prstGeom prst="rect">
            <a:avLst/>
          </a:prstGeom>
        </p:spPr>
      </p:pic>
      <p:pic>
        <p:nvPicPr>
          <p:cNvPr id="6" name="Picture 5" descr="luong rau"/>
          <p:cNvPicPr>
            <a:picLocks noChangeAspect="1"/>
          </p:cNvPicPr>
          <p:nvPr/>
        </p:nvPicPr>
        <p:blipFill>
          <a:blip r:embed="rId3"/>
          <a:stretch>
            <a:fillRect/>
          </a:stretch>
        </p:blipFill>
        <p:spPr>
          <a:xfrm>
            <a:off x="406400" y="3885988"/>
            <a:ext cx="6057900" cy="303106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5" y="-76200"/>
            <a:ext cx="11487785" cy="1143000"/>
          </a:xfrm>
        </p:spPr>
        <p:txBody>
          <a:bodyPr>
            <a:noAutofit/>
          </a:bodyPr>
          <a:lstStyle/>
          <a:p>
            <a:pPr algn="l"/>
            <a:r>
              <a:rPr lang="en-US" sz="3600">
                <a:solidFill>
                  <a:srgbClr val="FF0000"/>
                </a:solidFill>
              </a:rPr>
              <a:t>Vậy mục đích của việc chuẩn bị đất trước khi gieo trồng là gì?</a:t>
            </a:r>
          </a:p>
        </p:txBody>
      </p:sp>
      <p:sp>
        <p:nvSpPr>
          <p:cNvPr id="3" name="Content Placeholder 2"/>
          <p:cNvSpPr>
            <a:spLocks noGrp="1"/>
          </p:cNvSpPr>
          <p:nvPr>
            <p:ph sz="half" idx="1"/>
          </p:nvPr>
        </p:nvSpPr>
        <p:spPr>
          <a:xfrm>
            <a:off x="457200" y="823595"/>
            <a:ext cx="5384800" cy="6034617"/>
          </a:xfrm>
        </p:spPr>
        <p:txBody>
          <a:bodyPr>
            <a:normAutofit lnSpcReduction="10000"/>
          </a:bodyPr>
          <a:lstStyle/>
          <a:p>
            <a:pPr marL="0" indent="0">
              <a:buNone/>
            </a:pPr>
            <a:r>
              <a:rPr lang="en-US" sz="3735"/>
              <a:t>1.1. Mục đích</a:t>
            </a:r>
          </a:p>
          <a:p>
            <a:pPr marL="0" indent="0">
              <a:buNone/>
            </a:pPr>
            <a:r>
              <a:rPr lang="en-US" sz="3735"/>
              <a:t>- Làm đất tơi xốp, đủ ẩm và dinh dưỡng</a:t>
            </a:r>
          </a:p>
          <a:p>
            <a:pPr marL="0" indent="0">
              <a:buNone/>
            </a:pPr>
            <a:r>
              <a:rPr lang="en-US" sz="3735"/>
              <a:t>- Loại bỏ các chất độc hại, cỏ dại và mầm mống sâu bệnh hại.</a:t>
            </a:r>
          </a:p>
          <a:p>
            <a:pPr marL="0" indent="0">
              <a:buNone/>
            </a:pPr>
            <a:r>
              <a:rPr lang="en-US" sz="3735"/>
              <a:t>1.2. Các bước chuẩn bị đất: xác định diện tích đất trồng; vệ sinh đất; làm đất và cải tạo đất</a:t>
            </a:r>
          </a:p>
        </p:txBody>
      </p:sp>
      <p:pic>
        <p:nvPicPr>
          <p:cNvPr id="4" name="Content Placeholder 3" descr="pngtree-kid-planting-tree-png-image_4123529"/>
          <p:cNvPicPr>
            <a:picLocks noGrp="1" noChangeAspect="1"/>
          </p:cNvPicPr>
          <p:nvPr>
            <p:ph sz="half" idx="2"/>
          </p:nvPr>
        </p:nvPicPr>
        <p:blipFill>
          <a:blip r:embed="rId2"/>
          <a:stretch>
            <a:fillRect/>
          </a:stretch>
        </p:blipFill>
        <p:spPr>
          <a:xfrm>
            <a:off x="6197600" y="1315720"/>
            <a:ext cx="5384800" cy="5384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400" y="-939800"/>
            <a:ext cx="10566400" cy="583565"/>
          </a:xfrm>
          <a:prstGeom prst="rect">
            <a:avLst/>
          </a:prstGeom>
        </p:spPr>
        <p:txBody>
          <a:bodyPr wrap="square">
            <a:spAutoFit/>
          </a:bodyPr>
          <a:lstStyle/>
          <a:p>
            <a:pPr algn="ctr"/>
            <a:r>
              <a:rPr lang="en-US" sz="3200" b="1">
                <a:solidFill>
                  <a:srgbClr val="FF0000"/>
                </a:solidFill>
                <a:latin typeface="Arial" panose="020B0604020202020204" pitchFamily="34" charset="0"/>
                <a:cs typeface="Arial" panose="020B0604020202020204" pitchFamily="34" charset="0"/>
              </a:rPr>
              <a:t>BÀI 3. QUY TRÌNH TRỒNG TRỌT</a:t>
            </a:r>
            <a:endParaRPr lang="en-US" sz="320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533400" y="31988"/>
            <a:ext cx="10566400" cy="1568450"/>
          </a:xfrm>
          <a:prstGeom prst="rect">
            <a:avLst/>
          </a:prstGeom>
        </p:spPr>
        <p:txBody>
          <a:bodyPr wrap="square">
            <a:spAutoFit/>
          </a:bodyPr>
          <a:lstStyle/>
          <a:p>
            <a:r>
              <a:rPr lang="en-US" sz="3200" b="1">
                <a:latin typeface="Arial" panose="020B0604020202020204" pitchFamily="34" charset="0"/>
                <a:cs typeface="Arial" panose="020B0604020202020204" pitchFamily="34" charset="0"/>
              </a:rPr>
              <a:t>2.Chuẩn bị giống cây trồng:</a:t>
            </a:r>
          </a:p>
          <a:p>
            <a:r>
              <a:rPr lang="en-US" sz="3200" b="1">
                <a:latin typeface="Arial" panose="020B0604020202020204" pitchFamily="34" charset="0"/>
                <a:cs typeface="Arial" panose="020B0604020202020204" pitchFamily="34" charset="0"/>
              </a:rPr>
              <a:t>Quan sát hình 3.3 hãy chỉ ra cây con không nên chọn để trồng, vì sao?</a:t>
            </a:r>
            <a:endParaRPr lang="vi-VN" sz="3200" b="1">
              <a:latin typeface="Arial" panose="020B0604020202020204" pitchFamily="34" charset="0"/>
              <a:cs typeface="Arial" panose="020B0604020202020204" pitchFamily="34" charset="0"/>
            </a:endParaRPr>
          </a:p>
        </p:txBody>
      </p:sp>
      <p:pic>
        <p:nvPicPr>
          <p:cNvPr id="10" name="Content Placeholder 9" descr="download"/>
          <p:cNvPicPr>
            <a:picLocks noGrp="1" noChangeAspect="1"/>
          </p:cNvPicPr>
          <p:nvPr>
            <p:ph idx="1"/>
          </p:nvPr>
        </p:nvPicPr>
        <p:blipFill>
          <a:blip r:embed="rId2"/>
          <a:stretch>
            <a:fillRect/>
          </a:stretch>
        </p:blipFill>
        <p:spPr>
          <a:xfrm>
            <a:off x="609600" y="1600200"/>
            <a:ext cx="4877647" cy="3652520"/>
          </a:xfrm>
          <a:prstGeom prst="rect">
            <a:avLst/>
          </a:prstGeom>
        </p:spPr>
      </p:pic>
      <p:sp>
        <p:nvSpPr>
          <p:cNvPr id="12" name="Rounded Rectangle 11"/>
          <p:cNvSpPr/>
          <p:nvPr/>
        </p:nvSpPr>
        <p:spPr>
          <a:xfrm>
            <a:off x="914400" y="5087620"/>
            <a:ext cx="4324773" cy="1524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735" b="1">
                <a:solidFill>
                  <a:srgbClr val="FF0000"/>
                </a:solidFill>
              </a:rPr>
              <a:t>- Hình b, vì cây đang bị sâu tấn công</a:t>
            </a:r>
          </a:p>
        </p:txBody>
      </p:sp>
      <p:sp>
        <p:nvSpPr>
          <p:cNvPr id="13" name="Cloud 12"/>
          <p:cNvSpPr/>
          <p:nvPr/>
        </p:nvSpPr>
        <p:spPr>
          <a:xfrm>
            <a:off x="6084147" y="1498600"/>
            <a:ext cx="5530427" cy="26153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5" b="1"/>
              <a:t>Nếu muốn dùng cây ở hình b để trồng thì chúng ta nên xử lý như thế nào?</a:t>
            </a:r>
          </a:p>
        </p:txBody>
      </p:sp>
      <p:sp>
        <p:nvSpPr>
          <p:cNvPr id="14" name="Down Arrow 13"/>
          <p:cNvSpPr/>
          <p:nvPr/>
        </p:nvSpPr>
        <p:spPr>
          <a:xfrm>
            <a:off x="8839200" y="4113953"/>
            <a:ext cx="609600" cy="132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 Box 14"/>
          <p:cNvSpPr txBox="1"/>
          <p:nvPr/>
        </p:nvSpPr>
        <p:spPr>
          <a:xfrm>
            <a:off x="6569075" y="5434965"/>
            <a:ext cx="4675505" cy="1076325"/>
          </a:xfrm>
          <a:prstGeom prst="rect">
            <a:avLst/>
          </a:prstGeom>
          <a:noFill/>
        </p:spPr>
        <p:txBody>
          <a:bodyPr wrap="square" rtlCol="0">
            <a:spAutoFit/>
          </a:bodyPr>
          <a:lstStyle/>
          <a:p>
            <a:r>
              <a:rPr lang="en-US" sz="3200" b="1">
                <a:gradFill>
                  <a:gsLst>
                    <a:gs pos="0">
                      <a:srgbClr val="14CD68"/>
                    </a:gs>
                    <a:gs pos="100000">
                      <a:srgbClr val="035C7D"/>
                    </a:gs>
                  </a:gsLst>
                  <a:lin scaled="0"/>
                </a:gradFill>
              </a:rPr>
              <a:t>Cần phải cắt bỏ chỗ bị sâu bệnh và diệt sâu bệnh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0" fill="hold"/>
                                        <p:tgtEl>
                                          <p:spTgt spid="12"/>
                                        </p:tgtEl>
                                        <p:attrNameLst>
                                          <p:attrName>ppt_x</p:attrName>
                                        </p:attrNameLst>
                                      </p:cBhvr>
                                      <p:tavLst>
                                        <p:tav tm="0">
                                          <p:val>
                                            <p:strVal val="#ppt_x"/>
                                          </p:val>
                                        </p:tav>
                                        <p:tav tm="100000">
                                          <p:val>
                                            <p:strVal val="#ppt_x"/>
                                          </p:val>
                                        </p:tav>
                                      </p:tavLst>
                                    </p:anim>
                                    <p:anim calcmode="lin" valueType="num">
                                      <p:cBhvr additive="base">
                                        <p:cTn id="16"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0" fill="hold"/>
                                        <p:tgtEl>
                                          <p:spTgt spid="13"/>
                                        </p:tgtEl>
                                        <p:attrNameLst>
                                          <p:attrName>ppt_x</p:attrName>
                                        </p:attrNameLst>
                                      </p:cBhvr>
                                      <p:tavLst>
                                        <p:tav tm="0">
                                          <p:val>
                                            <p:strVal val="#ppt_x"/>
                                          </p:val>
                                        </p:tav>
                                        <p:tav tm="100000">
                                          <p:val>
                                            <p:strVal val="#ppt_x"/>
                                          </p:val>
                                        </p:tav>
                                      </p:tavLst>
                                    </p:anim>
                                    <p:anim calcmode="lin" valueType="num">
                                      <p:cBhvr additive="base">
                                        <p:cTn id="22"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p:bldP spid="1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1833</Words>
  <Application>Microsoft Office PowerPoint</Application>
  <PresentationFormat>Widescreen</PresentationFormat>
  <Paragraphs>123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PowerPoint Presentation</vt:lpstr>
      <vt:lpstr>1.Chuẩn bị đất trồng: Quan sát hình 3.1 em hãy cho biết những công việc nào thuộc giai đoạn chuẩn bị đất trồng, công việc nào thuộc giai đoạn chăm sóc</vt:lpstr>
      <vt:lpstr>PowerPoint Presentation</vt:lpstr>
      <vt:lpstr>PowerPoint Presentation</vt:lpstr>
      <vt:lpstr>PowerPoint Presentation</vt:lpstr>
      <vt:lpstr>Chuẩn bị đất còn bao gồm việc tạo luống hay đắp mô phù hợp với từng loại cây trồng để dễ chăm sóc, chống ngập úng, tạo tầng đất dày cho cây phát triển</vt:lpstr>
      <vt:lpstr>Vậy mục đích của việc chuẩn bị đất trước khi gieo trồng là gì?</vt:lpstr>
      <vt:lpstr>PowerPoint Presentation</vt:lpstr>
      <vt:lpstr>Đối với hạt giống,em hãy cho biết hạt lúa trong hình nào dưới đây có thể gieo ngay, vì sao?</vt:lpstr>
      <vt:lpstr>PowerPoint Presentation</vt:lpstr>
      <vt:lpstr>PowerPoint Presentation</vt:lpstr>
      <vt:lpstr>PowerPoint Presentation</vt:lpstr>
      <vt:lpstr>Các bước gieo trồng:</vt:lpstr>
      <vt:lpstr>PowerPoint Presentation</vt:lpstr>
      <vt:lpstr>PowerPoint Presentation</vt:lpstr>
      <vt:lpstr>4.CHĂM SÓC</vt:lpstr>
      <vt:lpstr>PowerPoint Presentation</vt:lpstr>
      <vt:lpstr>1. Vì sao cần phải tỉa dặm cây sau một thời gian gieo trồng? 2. Phân bón dùng để bón thúc thường có đặc điểm gì?</vt:lpstr>
      <vt:lpstr>5.Thu hoạch: đảm bảo thu được số lượng và chất lượng sản phẩm trồng trọt đạt tiêu chuẩn.</vt:lpstr>
      <vt:lpstr>Hoàn thành bài tập sau đây để tìm hiểu việc ứng dụng các phương pháp thu hoạch</vt:lpstr>
      <vt:lpstr>Quy trình thu hoạch nông sản được thực hiện theo những bước cơ bản nào?</vt:lpstr>
      <vt:lpstr>Hãy ghép các công việc a,b,c,d ở hình 3.8 cho phù hợp các các chú thích:</vt:lpstr>
    </vt:vector>
  </TitlesOfParts>
  <Manager>LXN</Manager>
  <Company>Du An-Mien Phi-STEM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cp:keywords>Du An-Mien Phi-STEM</cp:keywords>
  <dc:description>Du An-Mien Phi-STEM</dc:description>
  <cp:lastModifiedBy>hauyen.levu2007@gmail.com</cp:lastModifiedBy>
  <cp:revision>64</cp:revision>
  <dcterms:created xsi:type="dcterms:W3CDTF">2022-07-15T07:39:00Z</dcterms:created>
  <dcterms:modified xsi:type="dcterms:W3CDTF">2024-09-20T08:48:07Z</dcterms:modified>
  <cp:category>Du An-Mien Phi-STEM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3080C314AE8248CAA4E37C550D9ADD54</vt:lpwstr>
  </property>
  <property fmtid="{D5CDD505-2E9C-101B-9397-08002B2CF9AE}" pid="3" name="KSOProductBuildVer">
    <vt:lpwstr>1033-12.2.0.18283</vt:lpwstr>
  </property>
</Properties>
</file>