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384" r:id="rId5"/>
    <p:sldId id="258" r:id="rId6"/>
    <p:sldId id="268" r:id="rId7"/>
    <p:sldId id="270" r:id="rId8"/>
    <p:sldId id="387" r:id="rId9"/>
    <p:sldId id="275" r:id="rId10"/>
    <p:sldId id="375" r:id="rId11"/>
    <p:sldId id="376" r:id="rId12"/>
    <p:sldId id="388" r:id="rId13"/>
    <p:sldId id="389" r:id="rId14"/>
    <p:sldId id="390" r:id="rId15"/>
    <p:sldId id="330" r:id="rId16"/>
    <p:sldId id="386" r:id="rId17"/>
    <p:sldId id="392" r:id="rId18"/>
    <p:sldId id="391" r:id="rId19"/>
    <p:sldId id="393" r:id="rId20"/>
    <p:sldId id="394" r:id="rId21"/>
    <p:sldId id="395" r:id="rId22"/>
    <p:sldId id="265" r:id="rId23"/>
    <p:sldId id="326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3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3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05;p14"/>
          <p:cNvGrpSpPr/>
          <p:nvPr/>
        </p:nvGrpSpPr>
        <p:grpSpPr>
          <a:xfrm flipH="1">
            <a:off x="1600200" y="20193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3DF0-244E-45DF-14CC-F22515459F79}"/>
              </a:ext>
            </a:extLst>
          </p:cNvPr>
          <p:cNvSpPr txBox="1"/>
          <p:nvPr/>
        </p:nvSpPr>
        <p:spPr>
          <a:xfrm>
            <a:off x="3581400" y="1886783"/>
            <a:ext cx="14554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600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22;p15"/>
          <p:cNvSpPr/>
          <p:nvPr/>
        </p:nvSpPr>
        <p:spPr>
          <a:xfrm>
            <a:off x="1066800" y="619095"/>
            <a:ext cx="3657600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135" y="2713444"/>
            <a:ext cx="12536265" cy="37220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6800" y="6406771"/>
            <a:ext cx="15087600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 = {(1,1); (2,1); (3,1); (1,2); (2,2); (3,2); (1,3); (2,3); (3,3)}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gian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mẫu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9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phần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tử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40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7059" y="4910247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(1, 2)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16088" y="5594547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(1, 3)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58500" y="4191689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(2, 1)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58500" y="4882165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(2, 2)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58500" y="5601016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(2, 3)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824038" y="4202361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(3, 1)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824037" y="4931612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(3, 2)</a:t>
            </a:r>
          </a:p>
        </p:txBody>
      </p:sp>
    </p:spTree>
    <p:extLst>
      <p:ext uri="{BB962C8B-B14F-4D97-AF65-F5344CB8AC3E}">
        <p14:creationId xmlns:p14="http://schemas.microsoft.com/office/powerpoint/2010/main" val="968922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55718" y="730129"/>
            <a:ext cx="17107802" cy="4390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1;2;3;4.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ngẫu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ra.</a:t>
            </a:r>
            <a:endParaRPr lang="en-US" sz="3800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800"/>
              </a:spcAft>
              <a:buAutoNum type="alphaLcParenR"/>
            </a:pP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>
              <a:spcAft>
                <a:spcPts val="800"/>
              </a:spcAft>
              <a:buAutoNum type="alphaLcParenR"/>
            </a:pP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304800" y="5634848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D39E2D-DD61-3165-1189-3191EDE76EF3}"/>
              </a:ext>
            </a:extLst>
          </p:cNvPr>
          <p:cNvSpPr txBox="1"/>
          <p:nvPr/>
        </p:nvSpPr>
        <p:spPr>
          <a:xfrm>
            <a:off x="2415902" y="5741774"/>
            <a:ext cx="151444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 b)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304;p14"/>
          <p:cNvSpPr/>
          <p:nvPr/>
        </p:nvSpPr>
        <p:spPr>
          <a:xfrm>
            <a:off x="96682" y="188708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1328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05;p14"/>
          <p:cNvGrpSpPr/>
          <p:nvPr/>
        </p:nvGrpSpPr>
        <p:grpSpPr>
          <a:xfrm flipH="1">
            <a:off x="2680556" y="44096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13" name="Google Shape;304;p14"/>
          <p:cNvSpPr/>
          <p:nvPr/>
        </p:nvSpPr>
        <p:spPr>
          <a:xfrm>
            <a:off x="304800" y="26346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39E2D-DD61-3165-1189-3191EDE76EF3}"/>
              </a:ext>
            </a:extLst>
          </p:cNvPr>
          <p:cNvSpPr txBox="1"/>
          <p:nvPr/>
        </p:nvSpPr>
        <p:spPr>
          <a:xfrm>
            <a:off x="533400" y="1629241"/>
            <a:ext cx="177546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564018"/>
            <a:ext cx="14379662" cy="3951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8496300"/>
            <a:ext cx="17145000" cy="1456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99" y="6956864"/>
            <a:ext cx="16992601" cy="12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85800" y="178111"/>
            <a:ext cx="3657600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329940"/>
            <a:ext cx="17107802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457200" y="5140238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094BD1-0F78-4875-A076-AEEA23DD43AF}"/>
              </a:ext>
            </a:extLst>
          </p:cNvPr>
          <p:cNvSpPr txBox="1"/>
          <p:nvPr/>
        </p:nvSpPr>
        <p:spPr>
          <a:xfrm>
            <a:off x="2083692" y="5903325"/>
            <a:ext cx="1596746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ngẫu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x,y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 y)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573514" y="1247149"/>
            <a:ext cx="17602200" cy="380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3800" kern="100" baseline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bao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A,B,C,D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</a:t>
            </a:r>
            <a:endParaRPr kumimoji="0" lang="en-US" sz="3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3856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85800" y="178111"/>
            <a:ext cx="3657600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4953000" y="342900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094BD1-0F78-4875-A076-AEEA23DD43AF}"/>
              </a:ext>
            </a:extLst>
          </p:cNvPr>
          <p:cNvSpPr txBox="1"/>
          <p:nvPr/>
        </p:nvSpPr>
        <p:spPr>
          <a:xfrm>
            <a:off x="515257" y="6389430"/>
            <a:ext cx="17449800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 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 y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(A,A); (B,B); (C,C); (D,D) </a:t>
            </a:r>
            <a:endParaRPr lang="en-US" sz="40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 = {(B,A); (C,A); (D,A); (A,B); (C,B); (D,B); (A,C); (B,C); (D,C); (A,D); (B,D); (C,D)}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gian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mẫu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12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phần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tử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40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39E2D-DD61-3165-1189-3191EDE76EF3}"/>
              </a:ext>
            </a:extLst>
          </p:cNvPr>
          <p:cNvSpPr txBox="1"/>
          <p:nvPr/>
        </p:nvSpPr>
        <p:spPr>
          <a:xfrm>
            <a:off x="533400" y="1629241"/>
            <a:ext cx="177546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612282"/>
            <a:ext cx="12323320" cy="37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3112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16743" y="1880405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508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VẬN DỤNG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1346795"/>
            <a:ext cx="17575161" cy="37338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pPr algn="l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(AA, Bb),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(Aa, Bb).</a:t>
            </a:r>
          </a:p>
          <a:p>
            <a:pPr algn="l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510" y="5692189"/>
            <a:ext cx="1691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AA, Aa.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BB, Bb,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bb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455264"/>
              </p:ext>
            </p:extLst>
          </p:nvPr>
        </p:nvGraphicFramePr>
        <p:xfrm>
          <a:off x="2667000" y="7962900"/>
          <a:ext cx="12192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13869491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19182773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7596653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860264978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988902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                    </a:t>
                      </a:r>
                      <a:r>
                        <a:rPr lang="en-US" sz="3200" dirty="0" err="1"/>
                        <a:t>Dạng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hạt</a:t>
                      </a:r>
                      <a:endParaRPr lang="en-US" sz="3200" baseline="0" dirty="0"/>
                    </a:p>
                    <a:p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hạt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bB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353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119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722271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2667000" y="7962900"/>
            <a:ext cx="3581400" cy="99281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22;p15"/>
          <p:cNvSpPr/>
          <p:nvPr/>
        </p:nvSpPr>
        <p:spPr>
          <a:xfrm>
            <a:off x="685800" y="178111"/>
            <a:ext cx="3657600" cy="108284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1346795"/>
            <a:ext cx="17575161" cy="37338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pPr algn="l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(AA, Bb),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(Aa, Bb).</a:t>
            </a:r>
          </a:p>
          <a:p>
            <a:pPr algn="l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510" y="5692189"/>
            <a:ext cx="1691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AA, Aa.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BB, Bb,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bb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67000" y="7962900"/>
          <a:ext cx="12192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13869491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19182773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7596653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860264978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988902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                    </a:t>
                      </a:r>
                      <a:r>
                        <a:rPr lang="en-US" sz="3200" dirty="0" err="1"/>
                        <a:t>Dạng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hạt</a:t>
                      </a:r>
                      <a:endParaRPr lang="en-US" sz="3200" baseline="0" dirty="0"/>
                    </a:p>
                    <a:p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hạt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bB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353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119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722271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2667000" y="7962900"/>
            <a:ext cx="3581400" cy="992816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22;p15"/>
          <p:cNvSpPr/>
          <p:nvPr/>
        </p:nvSpPr>
        <p:spPr>
          <a:xfrm>
            <a:off x="685800" y="178111"/>
            <a:ext cx="3657600" cy="108284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5600" y="9029700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(AA, BB)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7723" y="9662334"/>
            <a:ext cx="150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(Aa, BB)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5400" y="9029700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(AA, Bb)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15399" y="9616621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(Aa, Bb)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86339" y="9029284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(AA,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86339" y="9675025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(Aa,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8221" y="9029284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(AA, bb)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118221" y="9669873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(Aa, bb)</a:t>
            </a:r>
          </a:p>
        </p:txBody>
      </p:sp>
    </p:spTree>
    <p:extLst>
      <p:ext uri="{BB962C8B-B14F-4D97-AF65-F5344CB8AC3E}">
        <p14:creationId xmlns:p14="http://schemas.microsoft.com/office/powerpoint/2010/main" val="41945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" y="266700"/>
            <a:ext cx="18284371" cy="220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3771900"/>
            <a:ext cx="14021787" cy="2766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r>
              <a:rPr lang="en-US" sz="4000" dirty="0"/>
              <a:t>: </a:t>
            </a:r>
            <a:r>
              <a:rPr lang="en-US" sz="4000" dirty="0" err="1"/>
              <a:t>chọn</a:t>
            </a:r>
            <a:r>
              <a:rPr lang="en-US" sz="4000" dirty="0"/>
              <a:t> </a:t>
            </a:r>
            <a:r>
              <a:rPr lang="en-US" sz="4000" dirty="0" err="1"/>
              <a:t>ngẫu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đình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2 con. </a:t>
            </a:r>
          </a:p>
          <a:p>
            <a:pPr>
              <a:lnSpc>
                <a:spcPct val="150000"/>
              </a:lnSpc>
            </a:pPr>
            <a:r>
              <a:rPr lang="en-US" sz="4000" dirty="0" err="1"/>
              <a:t>Kết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r>
              <a:rPr lang="en-US" sz="4000" dirty="0"/>
              <a:t>: </a:t>
            </a:r>
            <a:r>
              <a:rPr lang="en-US" sz="4000" dirty="0" err="1"/>
              <a:t>giới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con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đình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/>
              <a:t>b)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gian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r>
              <a:rPr lang="en-US" sz="4000" dirty="0"/>
              <a:t>: (</a:t>
            </a:r>
            <a:r>
              <a:rPr lang="en-US" sz="4000" dirty="0" err="1"/>
              <a:t>nam</a:t>
            </a:r>
            <a:r>
              <a:rPr lang="en-US" sz="4000" dirty="0"/>
              <a:t>, </a:t>
            </a:r>
            <a:r>
              <a:rPr lang="en-US" sz="4000" dirty="0" err="1"/>
              <a:t>nữ</a:t>
            </a:r>
            <a:r>
              <a:rPr lang="en-US" sz="4000" dirty="0"/>
              <a:t>); (</a:t>
            </a:r>
            <a:r>
              <a:rPr lang="en-US" sz="4000" dirty="0" err="1"/>
              <a:t>nam</a:t>
            </a:r>
            <a:r>
              <a:rPr lang="en-US" sz="4000" dirty="0"/>
              <a:t>; </a:t>
            </a:r>
            <a:r>
              <a:rPr lang="en-US" sz="4000" dirty="0" err="1"/>
              <a:t>nam</a:t>
            </a:r>
            <a:r>
              <a:rPr lang="en-US" sz="4000" dirty="0"/>
              <a:t>); (</a:t>
            </a:r>
            <a:r>
              <a:rPr lang="en-US" sz="4000" dirty="0" err="1"/>
              <a:t>nữ</a:t>
            </a:r>
            <a:r>
              <a:rPr lang="en-US" sz="4000" dirty="0"/>
              <a:t>, </a:t>
            </a:r>
            <a:r>
              <a:rPr lang="en-US" sz="4000" dirty="0" err="1"/>
              <a:t>nữ</a:t>
            </a:r>
            <a:r>
              <a:rPr lang="en-US" sz="4000" dirty="0"/>
              <a:t>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2933700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5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"/>
            <a:ext cx="17778244" cy="259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567331"/>
            <a:ext cx="173210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r>
              <a:rPr lang="en-US" sz="4000" dirty="0"/>
              <a:t>: </a:t>
            </a:r>
            <a:r>
              <a:rPr lang="en-US" sz="4000" dirty="0" err="1"/>
              <a:t>Rút</a:t>
            </a:r>
            <a:r>
              <a:rPr lang="en-US" sz="4000" dirty="0"/>
              <a:t> </a:t>
            </a:r>
            <a:r>
              <a:rPr lang="en-US" sz="4000" dirty="0" err="1"/>
              <a:t>ngẫu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 </a:t>
            </a:r>
            <a:r>
              <a:rPr lang="en-US" sz="4000" dirty="0" err="1"/>
              <a:t>lượt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tấm</a:t>
            </a:r>
            <a:r>
              <a:rPr lang="en-US" sz="4000" dirty="0"/>
              <a:t> </a:t>
            </a:r>
            <a:r>
              <a:rPr lang="en-US" sz="4000" dirty="0" err="1"/>
              <a:t>thẻ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hộp</a:t>
            </a:r>
            <a:r>
              <a:rPr lang="en-US" sz="4000" dirty="0"/>
              <a:t>, </a:t>
            </a:r>
            <a:r>
              <a:rPr lang="en-US" sz="4000" dirty="0" err="1"/>
              <a:t>tấm</a:t>
            </a:r>
            <a:r>
              <a:rPr lang="en-US" sz="4000" dirty="0"/>
              <a:t> </a:t>
            </a:r>
            <a:r>
              <a:rPr lang="en-US" sz="4000" dirty="0" err="1"/>
              <a:t>thẻ</a:t>
            </a:r>
            <a:r>
              <a:rPr lang="en-US" sz="4000" dirty="0"/>
              <a:t> </a:t>
            </a:r>
            <a:r>
              <a:rPr lang="en-US" sz="4000" dirty="0" err="1"/>
              <a:t>rút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 </a:t>
            </a:r>
            <a:r>
              <a:rPr lang="en-US" sz="4000" dirty="0" err="1"/>
              <a:t>đầu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trả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hộp</a:t>
            </a:r>
            <a:r>
              <a:rPr lang="en-US" sz="4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 err="1"/>
              <a:t>Kết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r>
              <a:rPr lang="en-US" sz="4000" dirty="0"/>
              <a:t>: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tấm</a:t>
            </a:r>
            <a:r>
              <a:rPr lang="en-US" sz="4000" dirty="0"/>
              <a:t> </a:t>
            </a:r>
            <a:r>
              <a:rPr lang="en-US" sz="4000" dirty="0" err="1"/>
              <a:t>thẻ</a:t>
            </a:r>
            <a:r>
              <a:rPr lang="en-US" sz="4000" dirty="0"/>
              <a:t> </a:t>
            </a:r>
            <a:r>
              <a:rPr lang="en-US" sz="4000" dirty="0" err="1"/>
              <a:t>ghi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1;2;3;4;5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b)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gian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2933700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596683"/>
              </p:ext>
            </p:extLst>
          </p:nvPr>
        </p:nvGraphicFramePr>
        <p:xfrm>
          <a:off x="8229600" y="6515100"/>
          <a:ext cx="8000998" cy="3740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444">
                  <a:extLst>
                    <a:ext uri="{9D8B030D-6E8A-4147-A177-3AD203B41FA5}">
                      <a16:colId xmlns:a16="http://schemas.microsoft.com/office/drawing/2014/main" val="3448069061"/>
                    </a:ext>
                  </a:extLst>
                </a:gridCol>
                <a:gridCol w="1340194">
                  <a:extLst>
                    <a:ext uri="{9D8B030D-6E8A-4147-A177-3AD203B41FA5}">
                      <a16:colId xmlns:a16="http://schemas.microsoft.com/office/drawing/2014/main" val="2717590540"/>
                    </a:ext>
                  </a:extLst>
                </a:gridCol>
                <a:gridCol w="1341340">
                  <a:extLst>
                    <a:ext uri="{9D8B030D-6E8A-4147-A177-3AD203B41FA5}">
                      <a16:colId xmlns:a16="http://schemas.microsoft.com/office/drawing/2014/main" val="4180584959"/>
                    </a:ext>
                  </a:extLst>
                </a:gridCol>
                <a:gridCol w="1341340">
                  <a:extLst>
                    <a:ext uri="{9D8B030D-6E8A-4147-A177-3AD203B41FA5}">
                      <a16:colId xmlns:a16="http://schemas.microsoft.com/office/drawing/2014/main" val="3985402003"/>
                    </a:ext>
                  </a:extLst>
                </a:gridCol>
                <a:gridCol w="1341340">
                  <a:extLst>
                    <a:ext uri="{9D8B030D-6E8A-4147-A177-3AD203B41FA5}">
                      <a16:colId xmlns:a16="http://schemas.microsoft.com/office/drawing/2014/main" val="3935055281"/>
                    </a:ext>
                  </a:extLst>
                </a:gridCol>
                <a:gridCol w="1341340">
                  <a:extLst>
                    <a:ext uri="{9D8B030D-6E8A-4147-A177-3AD203B41FA5}">
                      <a16:colId xmlns:a16="http://schemas.microsoft.com/office/drawing/2014/main" val="2686020693"/>
                    </a:ext>
                  </a:extLst>
                </a:gridCol>
              </a:tblGrid>
              <a:tr h="623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</a:rPr>
                        <a:t>Thẻ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số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1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2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3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4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5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1026355"/>
                  </a:ext>
                </a:extLst>
              </a:tr>
              <a:tr h="623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1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strike="dblStrike" dirty="0">
                          <a:effectLst/>
                        </a:rPr>
                        <a:t>1;1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1;2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1;3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1;4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1;5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7533203"/>
                  </a:ext>
                </a:extLst>
              </a:tr>
              <a:tr h="623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2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2;1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strike="dblStrike" dirty="0">
                          <a:effectLst/>
                        </a:rPr>
                        <a:t>2;2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2;3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2;4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2;5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337553"/>
                  </a:ext>
                </a:extLst>
              </a:tr>
              <a:tr h="623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3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3;1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3;2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strike="dblStrike" dirty="0">
                          <a:effectLst/>
                        </a:rPr>
                        <a:t>3;3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3;4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3;5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4886362"/>
                  </a:ext>
                </a:extLst>
              </a:tr>
              <a:tr h="623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4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4;1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4;2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4;3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strike="dblStrike" dirty="0">
                          <a:effectLst/>
                        </a:rPr>
                        <a:t>4;4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4;5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9179841"/>
                  </a:ext>
                </a:extLst>
              </a:tr>
              <a:tr h="623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5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5;1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5;2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5;3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5;4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strike="dblStrike" dirty="0">
                          <a:effectLst/>
                        </a:rPr>
                        <a:t>5;5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854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09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 HUỐNG MỞ ĐẦU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694672" y="2633110"/>
            <a:ext cx="155958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ngẫu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ngẫu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Hai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0500"/>
            <a:ext cx="17900541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4246759"/>
            <a:ext cx="17321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>
              <a:lnSpc>
                <a:spcPct val="150000"/>
              </a:lnSpc>
              <a:buAutoNum type="alphaLcParenR"/>
            </a:pP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r>
              <a:rPr lang="en-US" sz="4000" dirty="0"/>
              <a:t>: </a:t>
            </a:r>
            <a:r>
              <a:rPr lang="en-US" sz="4000" dirty="0" err="1"/>
              <a:t>chọn</a:t>
            </a:r>
            <a:r>
              <a:rPr lang="en-US" sz="4000" dirty="0"/>
              <a:t> </a:t>
            </a:r>
            <a:r>
              <a:rPr lang="en-US" sz="4000" dirty="0" err="1"/>
              <a:t>ngẫu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mỗi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I </a:t>
            </a:r>
            <a:r>
              <a:rPr lang="en-US" sz="4000" dirty="0" err="1"/>
              <a:t>và</a:t>
            </a:r>
            <a:r>
              <a:rPr lang="en-US" sz="4000" dirty="0"/>
              <a:t> II.</a:t>
            </a:r>
          </a:p>
          <a:p>
            <a:pPr>
              <a:lnSpc>
                <a:spcPct val="150000"/>
              </a:lnSpc>
            </a:pPr>
            <a:r>
              <a:rPr lang="en-US" sz="4000" dirty="0" err="1"/>
              <a:t>Kết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r>
              <a:rPr lang="en-US" sz="4000" dirty="0"/>
              <a:t>: </a:t>
            </a:r>
            <a:r>
              <a:rPr lang="en-US" sz="4000" dirty="0" err="1"/>
              <a:t>Chọn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mỗi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I </a:t>
            </a:r>
            <a:r>
              <a:rPr lang="en-US" sz="4000" dirty="0" err="1"/>
              <a:t>và</a:t>
            </a:r>
            <a:r>
              <a:rPr lang="en-US" sz="4000" dirty="0"/>
              <a:t> II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b)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gian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3613128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958096"/>
              </p:ext>
            </p:extLst>
          </p:nvPr>
        </p:nvGraphicFramePr>
        <p:xfrm>
          <a:off x="4926722" y="7109080"/>
          <a:ext cx="10846678" cy="3063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6611">
                  <a:extLst>
                    <a:ext uri="{9D8B030D-6E8A-4147-A177-3AD203B41FA5}">
                      <a16:colId xmlns:a16="http://schemas.microsoft.com/office/drawing/2014/main" val="1902242123"/>
                    </a:ext>
                  </a:extLst>
                </a:gridCol>
                <a:gridCol w="2808857">
                  <a:extLst>
                    <a:ext uri="{9D8B030D-6E8A-4147-A177-3AD203B41FA5}">
                      <a16:colId xmlns:a16="http://schemas.microsoft.com/office/drawing/2014/main" val="2919353078"/>
                    </a:ext>
                  </a:extLst>
                </a:gridCol>
                <a:gridCol w="2921505">
                  <a:extLst>
                    <a:ext uri="{9D8B030D-6E8A-4147-A177-3AD203B41FA5}">
                      <a16:colId xmlns:a16="http://schemas.microsoft.com/office/drawing/2014/main" val="2377156657"/>
                    </a:ext>
                  </a:extLst>
                </a:gridCol>
                <a:gridCol w="3339705">
                  <a:extLst>
                    <a:ext uri="{9D8B030D-6E8A-4147-A177-3AD203B41FA5}">
                      <a16:colId xmlns:a16="http://schemas.microsoft.com/office/drawing/2014/main" val="2536301625"/>
                    </a:ext>
                  </a:extLst>
                </a:gridCol>
              </a:tblGrid>
              <a:tr h="765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Huy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Sơn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Tùng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3932065"/>
                  </a:ext>
                </a:extLst>
              </a:tr>
              <a:tr h="765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Hồng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Hồng, Huy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Hồng, Sơn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Hồng</a:t>
                      </a:r>
                      <a:r>
                        <a:rPr lang="en-US" sz="3600" dirty="0">
                          <a:effectLst/>
                        </a:rPr>
                        <a:t>, </a:t>
                      </a:r>
                      <a:r>
                        <a:rPr lang="en-US" sz="3600" dirty="0" err="1">
                          <a:effectLst/>
                        </a:rPr>
                        <a:t>Tùng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7458569"/>
                  </a:ext>
                </a:extLst>
              </a:tr>
              <a:tr h="765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Phương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Phương, Huy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Phương, Sơn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Phương, Tùng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4477215"/>
                  </a:ext>
                </a:extLst>
              </a:tr>
              <a:tr h="765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Linh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Linh, Huy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Linh, Sơn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Linh</a:t>
                      </a:r>
                      <a:r>
                        <a:rPr lang="en-US" sz="3600" dirty="0">
                          <a:effectLst/>
                        </a:rPr>
                        <a:t>, </a:t>
                      </a:r>
                      <a:r>
                        <a:rPr lang="en-US" sz="3600" dirty="0" err="1">
                          <a:effectLst/>
                        </a:rPr>
                        <a:t>Tùng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3620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1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" y="190500"/>
            <a:ext cx="18029886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670" y="3238500"/>
            <a:ext cx="17321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566738">
              <a:lnSpc>
                <a:spcPct val="150000"/>
              </a:lnSpc>
              <a:buAutoNum type="alphaLcParenR"/>
            </a:pP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r>
              <a:rPr lang="en-US" sz="4000" dirty="0"/>
              <a:t>: </a:t>
            </a:r>
            <a:r>
              <a:rPr lang="en-US" sz="4000" dirty="0" err="1"/>
              <a:t>xếp</a:t>
            </a:r>
            <a:r>
              <a:rPr lang="en-US" sz="4000" dirty="0"/>
              <a:t> </a:t>
            </a:r>
            <a:r>
              <a:rPr lang="en-US" sz="4000" dirty="0" err="1"/>
              <a:t>ngẫu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</a:t>
            </a:r>
            <a:r>
              <a:rPr lang="en-US" sz="4000" dirty="0" err="1"/>
              <a:t>ba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Mai, </a:t>
            </a:r>
            <a:r>
              <a:rPr lang="en-US" sz="4000" dirty="0" err="1"/>
              <a:t>Việt</a:t>
            </a:r>
            <a:r>
              <a:rPr lang="en-US" sz="4000" dirty="0"/>
              <a:t>, Lan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chiếc</a:t>
            </a:r>
            <a:r>
              <a:rPr lang="en-US" sz="4000" dirty="0"/>
              <a:t> </a:t>
            </a:r>
            <a:r>
              <a:rPr lang="en-US" sz="4000" dirty="0" err="1"/>
              <a:t>ghế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 err="1"/>
              <a:t>Kết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r>
              <a:rPr lang="en-US" sz="4000" dirty="0"/>
              <a:t>: </a:t>
            </a:r>
            <a:r>
              <a:rPr lang="en-US" sz="4000" dirty="0" err="1"/>
              <a:t>Vị</a:t>
            </a:r>
            <a:r>
              <a:rPr lang="en-US" sz="4000" dirty="0"/>
              <a:t> </a:t>
            </a:r>
            <a:r>
              <a:rPr lang="en-US" sz="4000" dirty="0" err="1"/>
              <a:t>trí</a:t>
            </a:r>
            <a:r>
              <a:rPr lang="en-US" sz="4000" dirty="0"/>
              <a:t> </a:t>
            </a:r>
            <a:r>
              <a:rPr lang="en-US" sz="4000" dirty="0" err="1"/>
              <a:t>ngồi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ghế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/>
              <a:t>b)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gian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thử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632470" y="2604869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44195"/>
              </p:ext>
            </p:extLst>
          </p:nvPr>
        </p:nvGraphicFramePr>
        <p:xfrm>
          <a:off x="4038600" y="6068610"/>
          <a:ext cx="11734799" cy="3913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3386">
                  <a:extLst>
                    <a:ext uri="{9D8B030D-6E8A-4147-A177-3AD203B41FA5}">
                      <a16:colId xmlns:a16="http://schemas.microsoft.com/office/drawing/2014/main" val="2460600816"/>
                    </a:ext>
                  </a:extLst>
                </a:gridCol>
                <a:gridCol w="2933386">
                  <a:extLst>
                    <a:ext uri="{9D8B030D-6E8A-4147-A177-3AD203B41FA5}">
                      <a16:colId xmlns:a16="http://schemas.microsoft.com/office/drawing/2014/main" val="2337114486"/>
                    </a:ext>
                  </a:extLst>
                </a:gridCol>
                <a:gridCol w="2933386">
                  <a:extLst>
                    <a:ext uri="{9D8B030D-6E8A-4147-A177-3AD203B41FA5}">
                      <a16:colId xmlns:a16="http://schemas.microsoft.com/office/drawing/2014/main" val="140314330"/>
                    </a:ext>
                  </a:extLst>
                </a:gridCol>
                <a:gridCol w="2934641">
                  <a:extLst>
                    <a:ext uri="{9D8B030D-6E8A-4147-A177-3AD203B41FA5}">
                      <a16:colId xmlns:a16="http://schemas.microsoft.com/office/drawing/2014/main" val="24620004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Vị trí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Các trường hợp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1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2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3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3248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1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Mai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Việt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Lan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5271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2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Mai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Lan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Việt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936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3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Việt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Mai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Lan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7775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4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Việt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Lan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Mai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2079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5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Lan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Việt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Mai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3475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6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Lan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Mai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</a:rPr>
                        <a:t>Việt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827927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4038600" y="6100822"/>
            <a:ext cx="2971800" cy="8714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82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lại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59.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3609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26: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Xác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suất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cố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liên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đến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thử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8224" y="30843"/>
            <a:ext cx="17367020" cy="995500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533400" y="486254"/>
            <a:ext cx="16916400" cy="5424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VIII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XÁC SUẤT CỦA BIẾN CỐ TRONG MỘT SỐ MÔ HÌNH ĐƠN GIẢN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2173839" y="5275443"/>
            <a:ext cx="14601047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25: PHÉP THỬ NGẪU NHIÊN VÀ KHÔNG GIAN MẪU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620" y="5275443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488677" y="-477962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676124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 THỬ NGẪU NHIÊN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92619" y="6466860"/>
            <a:ext cx="541045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GIAN MẪU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219200" y="1584044"/>
            <a:ext cx="15849600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endParaRPr lang="en-US" sz="32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1219200" y="6057900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1219199" y="6951056"/>
                <a:ext cx="16666013" cy="3016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thăm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khách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b="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1" dirty="0" err="1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endParaRPr lang="en-US" sz="4000" b="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ó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𝑡h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ể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ả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𝑟𝑎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𝑡𝑟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ườ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𝑛𝑔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ợ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lang="en-US" sz="4000" i="1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𝐾h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𝑐h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1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 2;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𝐾h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𝑐h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1,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 3;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𝑘h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𝑐h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𝑛𝑔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2 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 3.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" y="6951056"/>
                <a:ext cx="16666013" cy="3016210"/>
              </a:xfrm>
              <a:prstGeom prst="rect">
                <a:avLst/>
              </a:prstGeom>
              <a:blipFill>
                <a:blip r:embed="rId6"/>
                <a:stretch>
                  <a:fillRect l="-1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304800" y="2552700"/>
            <a:ext cx="17830800" cy="7440406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hoặc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nghiệm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tiến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liên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hay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mà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trước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khi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nhưng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liệt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kê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tất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xảy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gọi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lang="en-US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ngẫu</a:t>
            </a:r>
            <a:r>
              <a:rPr lang="en-US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nhiên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gọi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tắt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4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thử</a:t>
            </a:r>
            <a:endParaRPr lang="en-US" sz="4000" i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tất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xảy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gọi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tắt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tất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cả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kết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gọi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R="0" lvl="0" indent="566738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phép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kí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hiệu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Symbol" panose="05050102010706020507" pitchFamily="18" charset="2"/>
              </a:rPr>
              <a:t></a:t>
            </a:r>
            <a:endParaRPr sz="40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77000" y="175784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412" y="-243928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217868" y="59198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5414" y="507243"/>
            <a:ext cx="15870750" cy="573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6198" y="5754104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380203" y="6398756"/>
            <a:ext cx="15800937" cy="3888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chấm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xắc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sấp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(S),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ngửa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(N)).</a:t>
            </a:r>
          </a:p>
        </p:txBody>
      </p:sp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217868" y="591981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28755" y="18669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048000" y="773230"/>
            <a:ext cx="1580093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Liệt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66900"/>
            <a:ext cx="11704305" cy="41263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326031" y="6208815"/>
            <a:ext cx="15800937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 = {(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1,S); (2,S);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(3,S); (4,S); (5,S); (6,S); (1,N); (2,N); (3,N); (4,N); (5,N); (6,N)}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Vậy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gian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mẫu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12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phần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tử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4000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0372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1066800" y="619095"/>
            <a:ext cx="3657600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6461" y="711411"/>
            <a:ext cx="17107802" cy="4472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1;2;3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(H.8.1).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Hiền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dừng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381000" y="711503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094BD1-0F78-4875-A076-AEEA23DD43AF}"/>
              </a:ext>
            </a:extLst>
          </p:cNvPr>
          <p:cNvSpPr txBox="1"/>
          <p:nvPr/>
        </p:nvSpPr>
        <p:spPr>
          <a:xfrm>
            <a:off x="2315828" y="7286059"/>
            <a:ext cx="14143371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AutoNum type="alphaLcParenR"/>
            </a:pP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Quay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488387" y="4103472"/>
            <a:ext cx="12153901" cy="2826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3800" kern="100" baseline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bao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sz="38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sz="3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2200" y="3293343"/>
            <a:ext cx="4309016" cy="47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23646</TotalTime>
  <Words>2183</Words>
  <Application>Microsoft Office PowerPoint</Application>
  <PresentationFormat>Custom</PresentationFormat>
  <Paragraphs>223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Times New Roman</vt:lpstr>
      <vt:lpstr>Calibri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Administrator</cp:lastModifiedBy>
  <cp:revision>63</cp:revision>
  <dcterms:created xsi:type="dcterms:W3CDTF">2006-08-16T00:00:00Z</dcterms:created>
  <dcterms:modified xsi:type="dcterms:W3CDTF">2024-10-27T08:58:40Z</dcterms:modified>
  <dc:identifier>DAFWAZhnXwQ</dc:identifier>
</cp:coreProperties>
</file>