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  <p:sldMasterId id="2147483692" r:id="rId2"/>
    <p:sldMasterId id="2147483705" r:id="rId3"/>
    <p:sldMasterId id="2147483712" r:id="rId4"/>
  </p:sldMasterIdLst>
  <p:notesMasterIdLst>
    <p:notesMasterId r:id="rId27"/>
  </p:notesMasterIdLst>
  <p:sldIdLst>
    <p:sldId id="462" r:id="rId5"/>
    <p:sldId id="461" r:id="rId6"/>
    <p:sldId id="282" r:id="rId7"/>
    <p:sldId id="283" r:id="rId8"/>
    <p:sldId id="285" r:id="rId9"/>
    <p:sldId id="457" r:id="rId10"/>
    <p:sldId id="459" r:id="rId11"/>
    <p:sldId id="370" r:id="rId12"/>
    <p:sldId id="581" r:id="rId13"/>
    <p:sldId id="585" r:id="rId14"/>
    <p:sldId id="582" r:id="rId15"/>
    <p:sldId id="586" r:id="rId16"/>
    <p:sldId id="314" r:id="rId17"/>
    <p:sldId id="584" r:id="rId18"/>
    <p:sldId id="587" r:id="rId19"/>
    <p:sldId id="588" r:id="rId20"/>
    <p:sldId id="589" r:id="rId21"/>
    <p:sldId id="590" r:id="rId22"/>
    <p:sldId id="591" r:id="rId23"/>
    <p:sldId id="592" r:id="rId24"/>
    <p:sldId id="389" r:id="rId25"/>
    <p:sldId id="593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Franklin Gothic Book" panose="020B0503020102020204" pitchFamily="34" charset="0"/>
      <p:regular r:id="rId34"/>
      <p:italic r:id="rId35"/>
    </p:embeddedFont>
    <p:embeddedFont>
      <p:font typeface="Franklin Gothic Medium" panose="020B0603020102020204" pitchFamily="34" charset="0"/>
      <p:regular r:id="rId36"/>
      <p: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Raleway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>
    <p:extLst>
      <p:ext uri="{19B8F6BF-5375-455C-9EA6-DF929625EA0E}">
        <p15:presenceInfo xmlns:p15="http://schemas.microsoft.com/office/powerpoint/2012/main" userId="S::nguyenthihuyentrang@thcslythuongkiet-hanoi.edu.vn::6e578b79-0788-4426-b956-791dc3abbd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4622" autoAdjust="0"/>
  </p:normalViewPr>
  <p:slideViewPr>
    <p:cSldViewPr>
      <p:cViewPr varScale="1">
        <p:scale>
          <a:sx n="48" d="100"/>
          <a:sy n="48" d="100"/>
        </p:scale>
        <p:origin x="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64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16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73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89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3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7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48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90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0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3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26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3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22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bấm</a:t>
            </a:r>
            <a:r>
              <a:rPr lang="en-US" baseline="0"/>
              <a:t> vào hình mũi tên để trở lại slide chọn câu hỏi.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9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 hasCustomPrompt="1"/>
          </p:nvPr>
        </p:nvSpPr>
        <p:spPr>
          <a:xfrm>
            <a:off x="714350" y="2362150"/>
            <a:ext cx="16859400" cy="65082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4937760"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0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1"/>
          </p:nvPr>
        </p:nvSpPr>
        <p:spPr>
          <a:xfrm>
            <a:off x="3768950" y="6426100"/>
            <a:ext cx="10750200" cy="88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154846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69DC-C7F2-49B1-8139-E030A066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4BA43-A9B8-47C1-99BB-13FA6DDE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B7565-FF25-497E-BA58-F18B82D3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17335-32AF-4843-83B9-9400EB9F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DB3E0-2DAF-44B5-8922-77EA16B80B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13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68652-42E4-4012-9530-3A21EA4E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25FAE-1C4C-4258-93BF-D4EAE4CE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C3540-C3F8-42D9-A3CF-1074A75B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5C36D-AAED-4821-9ECF-7ADFB29ED0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75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96C6-323C-4DFE-8323-7B4F7515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EC935-9088-42E6-9AF3-C198B6106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4CC78-531C-4DB6-96E9-BCAC0A2BF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4180D-E2B1-481F-86F9-125539B2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5FF51-C3B3-43AE-AA46-F86AAF74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7D4C1-8F0B-4319-ADAC-E7301707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F7471-5C45-47A2-B835-105757123C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477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39FE-E1B4-4CDD-85DB-6BF13CA4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69DEA-C355-4B9B-AC15-91651184C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BCA45-F6B2-4EC0-9717-446299D26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649C1-977D-4B84-AEB2-CB8C5212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A6728-FA92-45F7-9029-24C8DEDE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E80C5-028E-4564-AB49-ED7D6572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2C99D-E95F-49F5-9E27-26BDB2872D8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795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9B71-2056-4541-9C76-B7DF5B7D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BBAD1-D01C-4F2F-AD14-0517DA9F0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E7EDF-0A85-41E7-8749-F99D6B44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0C3DB-420E-4F72-A556-109CA791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E7003-0A8B-43D3-971D-18A1CDF0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922A9-22FA-45C5-BD12-5E0A2B2A1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282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7C06A-71C5-422F-8593-A1F6A6583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27FEE-50C7-4601-AE00-18D8855AA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5BA2A-BCD2-4D7B-9F2F-3972C027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E4CE4-F0B1-4B4A-B218-CCD4B83C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74F53-A70E-43E7-9CEA-5955A2D1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855FE-F9F7-4517-9E88-9A0869E7B5B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43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C08CE2-0B8A-4CB6-91F9-735D859EC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F6CFB7-9428-4C50-BE91-31E3E546E9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27518E-34CC-4635-8DFE-56053BCB73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AEDFF-BB46-48CD-8BCF-E2DFB6DA0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633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3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3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29152"/>
      </p:ext>
    </p:extLst>
  </p:cSld>
  <p:clrMapOvr>
    <a:masterClrMapping/>
  </p:clrMapOvr>
  <p:transition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Freeform 7"/>
          <p:cNvSpPr/>
          <p:nvPr/>
        </p:nvSpPr>
        <p:spPr>
          <a:xfrm>
            <a:off x="-4760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634225" y="2595604"/>
            <a:ext cx="11297246" cy="1806459"/>
          </a:xfrm>
        </p:spPr>
        <p:txBody>
          <a:bodyPr bIns="9144"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2424555" y="3706388"/>
            <a:ext cx="13022262" cy="49388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3872-605A-4A59-9B0F-EF5BC27BD8A2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B063-4834-4D56-A772-86431790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37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3872-605A-4A59-9B0F-EF5BC27BD8A2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B063-4834-4D56-A772-86431790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95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4760" y="-1387"/>
            <a:ext cx="18292760" cy="102883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Right Triangle 6"/>
          <p:cNvSpPr/>
          <p:nvPr/>
        </p:nvSpPr>
        <p:spPr>
          <a:xfrm>
            <a:off x="1" y="3971925"/>
            <a:ext cx="7143750" cy="63150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638798" y="2590106"/>
            <a:ext cx="11301984" cy="1811264"/>
          </a:xfrm>
        </p:spPr>
        <p:txBody>
          <a:bodyPr bIns="9144" anchor="b"/>
          <a:lstStyle>
            <a:lvl1pPr algn="l">
              <a:defRPr kumimoji="0" lang="en-US" sz="4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2432304" y="3702456"/>
            <a:ext cx="13021056" cy="493776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2100" b="0" i="0" u="none" strike="noStrike" kern="1200" cap="all" spc="6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3872-605A-4A59-9B0F-EF5BC27BD8A2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B063-4834-4D56-A772-86431790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2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00032" y="1645920"/>
            <a:ext cx="6400800" cy="556869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3872-605A-4A59-9B0F-EF5BC27BD8A2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B063-4834-4D56-A772-8643179053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260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marL="0" lvl="0" indent="0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8300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00032" y="1645920"/>
            <a:ext cx="6400800" cy="822960"/>
          </a:xfrm>
        </p:spPr>
        <p:txBody>
          <a:bodyPr anchor="b">
            <a:normAutofit/>
          </a:bodyPr>
          <a:lstStyle>
            <a:lvl1pPr marL="0" indent="0">
              <a:buNone/>
              <a:defRPr lang="en-US" sz="2100" b="0" kern="1200" cap="all" spc="6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marL="0" lvl="0" indent="0" algn="l" defTabSz="13716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00032" y="2552772"/>
            <a:ext cx="6400800" cy="4663440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3872-605A-4A59-9B0F-EF5BC27BD8A2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B063-4834-4D56-A772-86431790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77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3872-605A-4A59-9B0F-EF5BC27BD8A2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B063-4834-4D56-A772-86431790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72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3872-605A-4A59-9B0F-EF5BC27BD8A2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B063-4834-4D56-A772-86431790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46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/>
          <p:nvPr/>
        </p:nvSpPr>
        <p:spPr>
          <a:xfrm>
            <a:off x="1430400" y="1416600"/>
            <a:ext cx="15427200" cy="7453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07" name="Google Shape;207;p24"/>
          <p:cNvGrpSpPr/>
          <p:nvPr/>
        </p:nvGrpSpPr>
        <p:grpSpPr>
          <a:xfrm rot="6685688">
            <a:off x="16779587" y="253553"/>
            <a:ext cx="1123150" cy="1217422"/>
            <a:chOff x="46140" y="127355"/>
            <a:chExt cx="444749" cy="496159"/>
          </a:xfrm>
        </p:grpSpPr>
        <p:sp>
          <p:nvSpPr>
            <p:cNvPr id="208" name="Google Shape;208;p24"/>
            <p:cNvSpPr/>
            <p:nvPr/>
          </p:nvSpPr>
          <p:spPr>
            <a:xfrm rot="4922754">
              <a:off x="79826" y="142298"/>
              <a:ext cx="367615" cy="387844"/>
            </a:xfrm>
            <a:custGeom>
              <a:avLst/>
              <a:gdLst/>
              <a:ahLst/>
              <a:cxnLst/>
              <a:rect l="l" t="t" r="r" b="b"/>
              <a:pathLst>
                <a:path w="5262" h="5551" extrusionOk="0">
                  <a:moveTo>
                    <a:pt x="4708" y="1"/>
                  </a:moveTo>
                  <a:cubicBezTo>
                    <a:pt x="4696" y="1"/>
                    <a:pt x="4683" y="1"/>
                    <a:pt x="4671" y="2"/>
                  </a:cubicBezTo>
                  <a:cubicBezTo>
                    <a:pt x="2469" y="436"/>
                    <a:pt x="1" y="3171"/>
                    <a:pt x="1368" y="5373"/>
                  </a:cubicBezTo>
                  <a:cubicBezTo>
                    <a:pt x="1442" y="5491"/>
                    <a:pt x="1569" y="5551"/>
                    <a:pt x="1696" y="5551"/>
                  </a:cubicBezTo>
                  <a:cubicBezTo>
                    <a:pt x="1855" y="5551"/>
                    <a:pt x="2013" y="5458"/>
                    <a:pt x="2069" y="5273"/>
                  </a:cubicBezTo>
                  <a:cubicBezTo>
                    <a:pt x="2602" y="3538"/>
                    <a:pt x="3436" y="1803"/>
                    <a:pt x="4971" y="736"/>
                  </a:cubicBezTo>
                  <a:cubicBezTo>
                    <a:pt x="5261" y="478"/>
                    <a:pt x="5083" y="1"/>
                    <a:pt x="4708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09" name="Google Shape;209;p24"/>
            <p:cNvSpPr/>
            <p:nvPr/>
          </p:nvSpPr>
          <p:spPr>
            <a:xfrm rot="724070">
              <a:off x="156844" y="461257"/>
              <a:ext cx="324053" cy="129818"/>
            </a:xfrm>
            <a:custGeom>
              <a:avLst/>
              <a:gdLst/>
              <a:ahLst/>
              <a:cxnLst/>
              <a:rect l="l" t="t" r="r" b="b"/>
              <a:pathLst>
                <a:path w="4638" h="1858" extrusionOk="0">
                  <a:moveTo>
                    <a:pt x="2554" y="1"/>
                  </a:moveTo>
                  <a:cubicBezTo>
                    <a:pt x="2326" y="1"/>
                    <a:pt x="2098" y="20"/>
                    <a:pt x="1869" y="58"/>
                  </a:cubicBezTo>
                  <a:cubicBezTo>
                    <a:pt x="1202" y="125"/>
                    <a:pt x="201" y="425"/>
                    <a:pt x="68" y="1226"/>
                  </a:cubicBezTo>
                  <a:cubicBezTo>
                    <a:pt x="1" y="1426"/>
                    <a:pt x="101" y="1659"/>
                    <a:pt x="301" y="1759"/>
                  </a:cubicBezTo>
                  <a:cubicBezTo>
                    <a:pt x="473" y="1830"/>
                    <a:pt x="638" y="1858"/>
                    <a:pt x="801" y="1858"/>
                  </a:cubicBezTo>
                  <a:cubicBezTo>
                    <a:pt x="1177" y="1858"/>
                    <a:pt x="1540" y="1709"/>
                    <a:pt x="1936" y="1592"/>
                  </a:cubicBezTo>
                  <a:cubicBezTo>
                    <a:pt x="2603" y="1392"/>
                    <a:pt x="3270" y="1259"/>
                    <a:pt x="3937" y="1226"/>
                  </a:cubicBezTo>
                  <a:cubicBezTo>
                    <a:pt x="4371" y="1192"/>
                    <a:pt x="4638" y="592"/>
                    <a:pt x="4204" y="358"/>
                  </a:cubicBezTo>
                  <a:cubicBezTo>
                    <a:pt x="3680" y="120"/>
                    <a:pt x="3122" y="1"/>
                    <a:pt x="2554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10" name="Google Shape;210;p24"/>
          <p:cNvSpPr/>
          <p:nvPr/>
        </p:nvSpPr>
        <p:spPr>
          <a:xfrm>
            <a:off x="1430400" y="1416600"/>
            <a:ext cx="15427200" cy="94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11" name="Google Shape;211;p24"/>
          <p:cNvGrpSpPr/>
          <p:nvPr/>
        </p:nvGrpSpPr>
        <p:grpSpPr>
          <a:xfrm>
            <a:off x="1772500" y="1710153"/>
            <a:ext cx="1391996" cy="347606"/>
            <a:chOff x="1083588" y="1074600"/>
            <a:chExt cx="529800" cy="132300"/>
          </a:xfrm>
        </p:grpSpPr>
        <p:sp>
          <p:nvSpPr>
            <p:cNvPr id="212" name="Google Shape;212;p24"/>
            <p:cNvSpPr/>
            <p:nvPr/>
          </p:nvSpPr>
          <p:spPr>
            <a:xfrm>
              <a:off x="1083588" y="1074600"/>
              <a:ext cx="132300" cy="132300"/>
            </a:xfrm>
            <a:prstGeom prst="ellipse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1282338" y="1074600"/>
              <a:ext cx="132300" cy="1323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1481088" y="1074600"/>
              <a:ext cx="132300" cy="132300"/>
            </a:xfrm>
            <a:prstGeom prst="ellipse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15" name="Google Shape;215;p24"/>
          <p:cNvSpPr/>
          <p:nvPr/>
        </p:nvSpPr>
        <p:spPr>
          <a:xfrm>
            <a:off x="15878858" y="1615158"/>
            <a:ext cx="537600" cy="537600"/>
          </a:xfrm>
          <a:prstGeom prst="mathMultiply">
            <a:avLst>
              <a:gd name="adj1" fmla="val 23520"/>
            </a:avLst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16" name="Google Shape;216;p24"/>
          <p:cNvGrpSpPr/>
          <p:nvPr/>
        </p:nvGrpSpPr>
        <p:grpSpPr>
          <a:xfrm rot="-486778">
            <a:off x="263183" y="8370413"/>
            <a:ext cx="1026690" cy="1374646"/>
            <a:chOff x="163261" y="4214833"/>
            <a:chExt cx="387826" cy="519265"/>
          </a:xfrm>
        </p:grpSpPr>
        <p:sp>
          <p:nvSpPr>
            <p:cNvPr id="217" name="Google Shape;217;p24"/>
            <p:cNvSpPr/>
            <p:nvPr/>
          </p:nvSpPr>
          <p:spPr>
            <a:xfrm>
              <a:off x="163261" y="4515421"/>
              <a:ext cx="245698" cy="98432"/>
            </a:xfrm>
            <a:custGeom>
              <a:avLst/>
              <a:gdLst/>
              <a:ahLst/>
              <a:cxnLst/>
              <a:rect l="l" t="t" r="r" b="b"/>
              <a:pathLst>
                <a:path w="4638" h="1858" extrusionOk="0">
                  <a:moveTo>
                    <a:pt x="2554" y="1"/>
                  </a:moveTo>
                  <a:cubicBezTo>
                    <a:pt x="2326" y="1"/>
                    <a:pt x="2098" y="20"/>
                    <a:pt x="1869" y="58"/>
                  </a:cubicBezTo>
                  <a:cubicBezTo>
                    <a:pt x="1202" y="125"/>
                    <a:pt x="201" y="425"/>
                    <a:pt x="68" y="1226"/>
                  </a:cubicBezTo>
                  <a:cubicBezTo>
                    <a:pt x="1" y="1426"/>
                    <a:pt x="101" y="1659"/>
                    <a:pt x="301" y="1759"/>
                  </a:cubicBezTo>
                  <a:cubicBezTo>
                    <a:pt x="473" y="1830"/>
                    <a:pt x="638" y="1858"/>
                    <a:pt x="801" y="1858"/>
                  </a:cubicBezTo>
                  <a:cubicBezTo>
                    <a:pt x="1177" y="1858"/>
                    <a:pt x="1540" y="1709"/>
                    <a:pt x="1936" y="1592"/>
                  </a:cubicBezTo>
                  <a:cubicBezTo>
                    <a:pt x="2603" y="1392"/>
                    <a:pt x="3270" y="1259"/>
                    <a:pt x="3937" y="1226"/>
                  </a:cubicBezTo>
                  <a:cubicBezTo>
                    <a:pt x="4371" y="1192"/>
                    <a:pt x="4638" y="592"/>
                    <a:pt x="4204" y="358"/>
                  </a:cubicBezTo>
                  <a:cubicBezTo>
                    <a:pt x="3680" y="120"/>
                    <a:pt x="3122" y="1"/>
                    <a:pt x="2554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8" name="Google Shape;218;p24"/>
            <p:cNvSpPr/>
            <p:nvPr/>
          </p:nvSpPr>
          <p:spPr>
            <a:xfrm rot="5400000">
              <a:off x="217791" y="4207172"/>
              <a:ext cx="278754" cy="294078"/>
            </a:xfrm>
            <a:custGeom>
              <a:avLst/>
              <a:gdLst/>
              <a:ahLst/>
              <a:cxnLst/>
              <a:rect l="l" t="t" r="r" b="b"/>
              <a:pathLst>
                <a:path w="5262" h="5551" extrusionOk="0">
                  <a:moveTo>
                    <a:pt x="4708" y="1"/>
                  </a:moveTo>
                  <a:cubicBezTo>
                    <a:pt x="4696" y="1"/>
                    <a:pt x="4683" y="1"/>
                    <a:pt x="4671" y="2"/>
                  </a:cubicBezTo>
                  <a:cubicBezTo>
                    <a:pt x="2469" y="436"/>
                    <a:pt x="1" y="3171"/>
                    <a:pt x="1368" y="5373"/>
                  </a:cubicBezTo>
                  <a:cubicBezTo>
                    <a:pt x="1442" y="5491"/>
                    <a:pt x="1569" y="5551"/>
                    <a:pt x="1696" y="5551"/>
                  </a:cubicBezTo>
                  <a:cubicBezTo>
                    <a:pt x="1855" y="5551"/>
                    <a:pt x="2013" y="5458"/>
                    <a:pt x="2069" y="5273"/>
                  </a:cubicBezTo>
                  <a:cubicBezTo>
                    <a:pt x="2602" y="3538"/>
                    <a:pt x="3436" y="1803"/>
                    <a:pt x="4971" y="736"/>
                  </a:cubicBezTo>
                  <a:cubicBezTo>
                    <a:pt x="5261" y="478"/>
                    <a:pt x="5083" y="1"/>
                    <a:pt x="4708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305389" y="4635666"/>
              <a:ext cx="245698" cy="98432"/>
            </a:xfrm>
            <a:custGeom>
              <a:avLst/>
              <a:gdLst/>
              <a:ahLst/>
              <a:cxnLst/>
              <a:rect l="l" t="t" r="r" b="b"/>
              <a:pathLst>
                <a:path w="4638" h="1858" extrusionOk="0">
                  <a:moveTo>
                    <a:pt x="2554" y="1"/>
                  </a:moveTo>
                  <a:cubicBezTo>
                    <a:pt x="2326" y="1"/>
                    <a:pt x="2098" y="20"/>
                    <a:pt x="1869" y="58"/>
                  </a:cubicBezTo>
                  <a:cubicBezTo>
                    <a:pt x="1202" y="125"/>
                    <a:pt x="201" y="425"/>
                    <a:pt x="68" y="1226"/>
                  </a:cubicBezTo>
                  <a:cubicBezTo>
                    <a:pt x="1" y="1426"/>
                    <a:pt x="101" y="1659"/>
                    <a:pt x="301" y="1759"/>
                  </a:cubicBezTo>
                  <a:cubicBezTo>
                    <a:pt x="473" y="1830"/>
                    <a:pt x="638" y="1858"/>
                    <a:pt x="801" y="1858"/>
                  </a:cubicBezTo>
                  <a:cubicBezTo>
                    <a:pt x="1177" y="1858"/>
                    <a:pt x="1540" y="1709"/>
                    <a:pt x="1936" y="1592"/>
                  </a:cubicBezTo>
                  <a:cubicBezTo>
                    <a:pt x="2603" y="1392"/>
                    <a:pt x="3270" y="1259"/>
                    <a:pt x="3937" y="1226"/>
                  </a:cubicBezTo>
                  <a:cubicBezTo>
                    <a:pt x="4371" y="1192"/>
                    <a:pt x="4638" y="592"/>
                    <a:pt x="4204" y="358"/>
                  </a:cubicBezTo>
                  <a:cubicBezTo>
                    <a:pt x="3680" y="120"/>
                    <a:pt x="3122" y="1"/>
                    <a:pt x="2554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</p:spTree>
    <p:extLst>
      <p:ext uri="{BB962C8B-B14F-4D97-AF65-F5344CB8AC3E}">
        <p14:creationId xmlns:p14="http://schemas.microsoft.com/office/powerpoint/2010/main" val="3983199853"/>
      </p:ext>
    </p:extLst>
  </p:cSld>
  <p:clrMapOvr>
    <a:masterClrMapping/>
  </p:clrMapOvr>
  <p:transition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Right Triangle 17"/>
          <p:cNvSpPr/>
          <p:nvPr/>
        </p:nvSpPr>
        <p:spPr>
          <a:xfrm rot="5400000">
            <a:off x="2581278" y="-2581275"/>
            <a:ext cx="10287000" cy="15449556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1371600" rtl="0" eaLnBrk="1" latinLnBrk="0" hangingPunct="1"/>
            <a:endParaRPr lang="en-US" sz="27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569860" y="2364155"/>
            <a:ext cx="10424160" cy="1634141"/>
          </a:xfrm>
        </p:spPr>
        <p:txBody>
          <a:bodyPr bIns="0" anchor="b"/>
          <a:lstStyle>
            <a:lvl1pPr algn="l">
              <a:defRPr kumimoji="0" lang="en-US" sz="42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9105" y="3928368"/>
            <a:ext cx="7615558" cy="498703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595908" y="3380078"/>
            <a:ext cx="11589520" cy="934971"/>
          </a:xfrm>
        </p:spPr>
        <p:txBody>
          <a:bodyPr>
            <a:normAutofit/>
          </a:bodyPr>
          <a:lstStyle>
            <a:lvl1pPr marL="0" indent="0">
              <a:buNone/>
              <a:defRPr lang="en-US" sz="21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3872-605A-4A59-9B0F-EF5BC27BD8A2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CDB063-4834-4D56-A772-86431790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0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057651" y="0"/>
            <a:ext cx="14230350" cy="10287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3971925"/>
            <a:ext cx="7143750" cy="631507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Freeform 9"/>
          <p:cNvSpPr/>
          <p:nvPr/>
        </p:nvSpPr>
        <p:spPr>
          <a:xfrm>
            <a:off x="1" y="7572375"/>
            <a:ext cx="7143750" cy="271462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342394" y="2576252"/>
            <a:ext cx="10972800" cy="1301166"/>
          </a:xfrm>
        </p:spPr>
        <p:txBody>
          <a:bodyPr anchor="b"/>
          <a:lstStyle>
            <a:lvl1pPr algn="l">
              <a:defRPr sz="42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2286959" y="3270794"/>
            <a:ext cx="12193090" cy="1110996"/>
          </a:xfr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3872-605A-4A59-9B0F-EF5BC27BD8A2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B063-4834-4D56-A772-86431790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92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3872-605A-4A59-9B0F-EF5BC27BD8A2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B063-4834-4D56-A772-86431790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54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70175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70175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23872-605A-4A59-9B0F-EF5BC27BD8A2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B063-4834-4D56-A772-86431790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90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25"/>
          <p:cNvGrpSpPr/>
          <p:nvPr/>
        </p:nvGrpSpPr>
        <p:grpSpPr>
          <a:xfrm rot="-6685688" flipH="1">
            <a:off x="99937" y="348553"/>
            <a:ext cx="1123150" cy="1217422"/>
            <a:chOff x="46140" y="127355"/>
            <a:chExt cx="444749" cy="496159"/>
          </a:xfrm>
        </p:grpSpPr>
        <p:sp>
          <p:nvSpPr>
            <p:cNvPr id="222" name="Google Shape;222;p25"/>
            <p:cNvSpPr/>
            <p:nvPr/>
          </p:nvSpPr>
          <p:spPr>
            <a:xfrm rot="4922754">
              <a:off x="79826" y="142298"/>
              <a:ext cx="367615" cy="387844"/>
            </a:xfrm>
            <a:custGeom>
              <a:avLst/>
              <a:gdLst/>
              <a:ahLst/>
              <a:cxnLst/>
              <a:rect l="l" t="t" r="r" b="b"/>
              <a:pathLst>
                <a:path w="5262" h="5551" extrusionOk="0">
                  <a:moveTo>
                    <a:pt x="4708" y="1"/>
                  </a:moveTo>
                  <a:cubicBezTo>
                    <a:pt x="4696" y="1"/>
                    <a:pt x="4683" y="1"/>
                    <a:pt x="4671" y="2"/>
                  </a:cubicBezTo>
                  <a:cubicBezTo>
                    <a:pt x="2469" y="436"/>
                    <a:pt x="1" y="3171"/>
                    <a:pt x="1368" y="5373"/>
                  </a:cubicBezTo>
                  <a:cubicBezTo>
                    <a:pt x="1442" y="5491"/>
                    <a:pt x="1569" y="5551"/>
                    <a:pt x="1696" y="5551"/>
                  </a:cubicBezTo>
                  <a:cubicBezTo>
                    <a:pt x="1855" y="5551"/>
                    <a:pt x="2013" y="5458"/>
                    <a:pt x="2069" y="5273"/>
                  </a:cubicBezTo>
                  <a:cubicBezTo>
                    <a:pt x="2602" y="3538"/>
                    <a:pt x="3436" y="1803"/>
                    <a:pt x="4971" y="736"/>
                  </a:cubicBezTo>
                  <a:cubicBezTo>
                    <a:pt x="5261" y="478"/>
                    <a:pt x="5083" y="1"/>
                    <a:pt x="4708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23" name="Google Shape;223;p25"/>
            <p:cNvSpPr/>
            <p:nvPr/>
          </p:nvSpPr>
          <p:spPr>
            <a:xfrm rot="724070">
              <a:off x="156844" y="461257"/>
              <a:ext cx="324053" cy="129818"/>
            </a:xfrm>
            <a:custGeom>
              <a:avLst/>
              <a:gdLst/>
              <a:ahLst/>
              <a:cxnLst/>
              <a:rect l="l" t="t" r="r" b="b"/>
              <a:pathLst>
                <a:path w="4638" h="1858" extrusionOk="0">
                  <a:moveTo>
                    <a:pt x="2554" y="1"/>
                  </a:moveTo>
                  <a:cubicBezTo>
                    <a:pt x="2326" y="1"/>
                    <a:pt x="2098" y="20"/>
                    <a:pt x="1869" y="58"/>
                  </a:cubicBezTo>
                  <a:cubicBezTo>
                    <a:pt x="1202" y="125"/>
                    <a:pt x="201" y="425"/>
                    <a:pt x="68" y="1226"/>
                  </a:cubicBezTo>
                  <a:cubicBezTo>
                    <a:pt x="1" y="1426"/>
                    <a:pt x="101" y="1659"/>
                    <a:pt x="301" y="1759"/>
                  </a:cubicBezTo>
                  <a:cubicBezTo>
                    <a:pt x="473" y="1830"/>
                    <a:pt x="638" y="1858"/>
                    <a:pt x="801" y="1858"/>
                  </a:cubicBezTo>
                  <a:cubicBezTo>
                    <a:pt x="1177" y="1858"/>
                    <a:pt x="1540" y="1709"/>
                    <a:pt x="1936" y="1592"/>
                  </a:cubicBezTo>
                  <a:cubicBezTo>
                    <a:pt x="2603" y="1392"/>
                    <a:pt x="3270" y="1259"/>
                    <a:pt x="3937" y="1226"/>
                  </a:cubicBezTo>
                  <a:cubicBezTo>
                    <a:pt x="4371" y="1192"/>
                    <a:pt x="4638" y="592"/>
                    <a:pt x="4204" y="358"/>
                  </a:cubicBezTo>
                  <a:cubicBezTo>
                    <a:pt x="3680" y="120"/>
                    <a:pt x="3122" y="1"/>
                    <a:pt x="2554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24" name="Google Shape;224;p25"/>
          <p:cNvSpPr/>
          <p:nvPr/>
        </p:nvSpPr>
        <p:spPr>
          <a:xfrm>
            <a:off x="15878858" y="1615158"/>
            <a:ext cx="537600" cy="537600"/>
          </a:xfrm>
          <a:prstGeom prst="mathMultiply">
            <a:avLst>
              <a:gd name="adj1" fmla="val 23520"/>
            </a:avLst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25" name="Google Shape;225;p25"/>
          <p:cNvGrpSpPr/>
          <p:nvPr/>
        </p:nvGrpSpPr>
        <p:grpSpPr>
          <a:xfrm rot="-356114" flipH="1">
            <a:off x="16993139" y="8919634"/>
            <a:ext cx="1014414" cy="1203824"/>
            <a:chOff x="82273" y="4363866"/>
            <a:chExt cx="507227" cy="601936"/>
          </a:xfrm>
        </p:grpSpPr>
        <p:grpSp>
          <p:nvGrpSpPr>
            <p:cNvPr id="226" name="Google Shape;226;p25"/>
            <p:cNvGrpSpPr/>
            <p:nvPr/>
          </p:nvGrpSpPr>
          <p:grpSpPr>
            <a:xfrm rot="704441">
              <a:off x="131921" y="4399826"/>
              <a:ext cx="407929" cy="530015"/>
              <a:chOff x="1164544" y="2558484"/>
              <a:chExt cx="171466" cy="222793"/>
            </a:xfrm>
          </p:grpSpPr>
          <p:sp>
            <p:nvSpPr>
              <p:cNvPr id="227" name="Google Shape;227;p25"/>
              <p:cNvSpPr/>
              <p:nvPr/>
            </p:nvSpPr>
            <p:spPr>
              <a:xfrm flipH="1">
                <a:off x="1236828" y="2613951"/>
                <a:ext cx="99182" cy="167326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6313" extrusionOk="0">
                    <a:moveTo>
                      <a:pt x="1102" y="1"/>
                    </a:moveTo>
                    <a:cubicBezTo>
                      <a:pt x="1073" y="1"/>
                      <a:pt x="1040" y="17"/>
                      <a:pt x="1006" y="51"/>
                    </a:cubicBezTo>
                    <a:cubicBezTo>
                      <a:pt x="1" y="1465"/>
                      <a:pt x="771" y="6312"/>
                      <a:pt x="3011" y="6312"/>
                    </a:cubicBezTo>
                    <a:cubicBezTo>
                      <a:pt x="3149" y="6312"/>
                      <a:pt x="3292" y="6294"/>
                      <a:pt x="3441" y="6255"/>
                    </a:cubicBezTo>
                    <a:cubicBezTo>
                      <a:pt x="3641" y="6188"/>
                      <a:pt x="3741" y="5955"/>
                      <a:pt x="3641" y="5755"/>
                    </a:cubicBezTo>
                    <a:cubicBezTo>
                      <a:pt x="3441" y="5488"/>
                      <a:pt x="3241" y="5221"/>
                      <a:pt x="3041" y="4954"/>
                    </a:cubicBezTo>
                    <a:cubicBezTo>
                      <a:pt x="2641" y="4420"/>
                      <a:pt x="2340" y="3787"/>
                      <a:pt x="2140" y="3153"/>
                    </a:cubicBezTo>
                    <a:cubicBezTo>
                      <a:pt x="1807" y="2119"/>
                      <a:pt x="1673" y="1018"/>
                      <a:pt x="1173" y="51"/>
                    </a:cubicBezTo>
                    <a:cubicBezTo>
                      <a:pt x="1156" y="17"/>
                      <a:pt x="1131" y="1"/>
                      <a:pt x="11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  <p:sp>
            <p:nvSpPr>
              <p:cNvPr id="228" name="Google Shape;228;p25"/>
              <p:cNvSpPr/>
              <p:nvPr/>
            </p:nvSpPr>
            <p:spPr>
              <a:xfrm rot="1001799" flipH="1">
                <a:off x="1179449" y="2570345"/>
                <a:ext cx="99950" cy="118424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4468" extrusionOk="0">
                    <a:moveTo>
                      <a:pt x="265" y="0"/>
                    </a:moveTo>
                    <a:cubicBezTo>
                      <a:pt x="184" y="0"/>
                      <a:pt x="125" y="55"/>
                      <a:pt x="101" y="127"/>
                    </a:cubicBezTo>
                    <a:cubicBezTo>
                      <a:pt x="1" y="594"/>
                      <a:pt x="34" y="1095"/>
                      <a:pt x="168" y="1562"/>
                    </a:cubicBezTo>
                    <a:cubicBezTo>
                      <a:pt x="234" y="2095"/>
                      <a:pt x="401" y="2663"/>
                      <a:pt x="635" y="3163"/>
                    </a:cubicBezTo>
                    <a:cubicBezTo>
                      <a:pt x="923" y="3661"/>
                      <a:pt x="1705" y="4467"/>
                      <a:pt x="2415" y="4467"/>
                    </a:cubicBezTo>
                    <a:cubicBezTo>
                      <a:pt x="2609" y="4467"/>
                      <a:pt x="2798" y="4407"/>
                      <a:pt x="2970" y="4264"/>
                    </a:cubicBezTo>
                    <a:cubicBezTo>
                      <a:pt x="3770" y="3563"/>
                      <a:pt x="2403" y="3130"/>
                      <a:pt x="2069" y="2763"/>
                    </a:cubicBezTo>
                    <a:cubicBezTo>
                      <a:pt x="1369" y="1962"/>
                      <a:pt x="1269" y="628"/>
                      <a:pt x="368" y="27"/>
                    </a:cubicBezTo>
                    <a:cubicBezTo>
                      <a:pt x="331" y="9"/>
                      <a:pt x="296" y="0"/>
                      <a:pt x="2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600"/>
              </a:p>
            </p:txBody>
          </p:sp>
        </p:grpSp>
        <p:sp>
          <p:nvSpPr>
            <p:cNvPr id="229" name="Google Shape;229;p25"/>
            <p:cNvSpPr/>
            <p:nvPr/>
          </p:nvSpPr>
          <p:spPr>
            <a:xfrm rot="10671641" flipH="1">
              <a:off x="200439" y="4385980"/>
              <a:ext cx="245695" cy="98431"/>
            </a:xfrm>
            <a:custGeom>
              <a:avLst/>
              <a:gdLst/>
              <a:ahLst/>
              <a:cxnLst/>
              <a:rect l="l" t="t" r="r" b="b"/>
              <a:pathLst>
                <a:path w="4638" h="1858" extrusionOk="0">
                  <a:moveTo>
                    <a:pt x="2554" y="1"/>
                  </a:moveTo>
                  <a:cubicBezTo>
                    <a:pt x="2326" y="1"/>
                    <a:pt x="2098" y="20"/>
                    <a:pt x="1869" y="58"/>
                  </a:cubicBezTo>
                  <a:cubicBezTo>
                    <a:pt x="1202" y="125"/>
                    <a:pt x="201" y="425"/>
                    <a:pt x="68" y="1226"/>
                  </a:cubicBezTo>
                  <a:cubicBezTo>
                    <a:pt x="1" y="1426"/>
                    <a:pt x="101" y="1659"/>
                    <a:pt x="301" y="1759"/>
                  </a:cubicBezTo>
                  <a:cubicBezTo>
                    <a:pt x="473" y="1830"/>
                    <a:pt x="638" y="1858"/>
                    <a:pt x="801" y="1858"/>
                  </a:cubicBezTo>
                  <a:cubicBezTo>
                    <a:pt x="1177" y="1858"/>
                    <a:pt x="1540" y="1709"/>
                    <a:pt x="1936" y="1592"/>
                  </a:cubicBezTo>
                  <a:cubicBezTo>
                    <a:pt x="2603" y="1392"/>
                    <a:pt x="3270" y="1259"/>
                    <a:pt x="3937" y="1226"/>
                  </a:cubicBezTo>
                  <a:cubicBezTo>
                    <a:pt x="4371" y="1192"/>
                    <a:pt x="4638" y="592"/>
                    <a:pt x="4204" y="358"/>
                  </a:cubicBezTo>
                  <a:cubicBezTo>
                    <a:pt x="3680" y="120"/>
                    <a:pt x="3122" y="1"/>
                    <a:pt x="2554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30" name="Google Shape;230;p25"/>
          <p:cNvSpPr/>
          <p:nvPr/>
        </p:nvSpPr>
        <p:spPr>
          <a:xfrm>
            <a:off x="1430400" y="1416600"/>
            <a:ext cx="15427200" cy="7453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sp>
        <p:nvSpPr>
          <p:cNvPr id="231" name="Google Shape;231;p25"/>
          <p:cNvSpPr/>
          <p:nvPr/>
        </p:nvSpPr>
        <p:spPr>
          <a:xfrm>
            <a:off x="1430400" y="1416600"/>
            <a:ext cx="15427200" cy="94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772500" y="1710153"/>
            <a:ext cx="1391996" cy="347606"/>
            <a:chOff x="1083588" y="1074600"/>
            <a:chExt cx="529800" cy="132300"/>
          </a:xfrm>
        </p:grpSpPr>
        <p:sp>
          <p:nvSpPr>
            <p:cNvPr id="233" name="Google Shape;233;p25"/>
            <p:cNvSpPr/>
            <p:nvPr/>
          </p:nvSpPr>
          <p:spPr>
            <a:xfrm>
              <a:off x="1083588" y="1074600"/>
              <a:ext cx="132300" cy="132300"/>
            </a:xfrm>
            <a:prstGeom prst="ellipse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1282338" y="1074600"/>
              <a:ext cx="132300" cy="132300"/>
            </a:xfrm>
            <a:prstGeom prst="ellipse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1481088" y="1074600"/>
              <a:ext cx="132300" cy="132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/>
            </a:p>
          </p:txBody>
        </p:sp>
      </p:grpSp>
      <p:sp>
        <p:nvSpPr>
          <p:cNvPr id="236" name="Google Shape;236;p25"/>
          <p:cNvSpPr/>
          <p:nvPr/>
        </p:nvSpPr>
        <p:spPr>
          <a:xfrm>
            <a:off x="15878858" y="1615158"/>
            <a:ext cx="537600" cy="537600"/>
          </a:xfrm>
          <a:prstGeom prst="mathMultiply">
            <a:avLst>
              <a:gd name="adj1" fmla="val 23520"/>
            </a:avLst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/>
          </a:p>
        </p:txBody>
      </p:sp>
    </p:spTree>
    <p:extLst>
      <p:ext uri="{BB962C8B-B14F-4D97-AF65-F5344CB8AC3E}">
        <p14:creationId xmlns:p14="http://schemas.microsoft.com/office/powerpoint/2010/main" val="4173793526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C1AE3-BB3F-4A49-A872-93B98E441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1BBB0-E45A-4BD8-956B-1F412AAC2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D7D07-4005-4038-AED4-9203C703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20952-13F7-4F68-820A-CC26CAB2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5371-D891-470E-9BE4-AF272CA9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AB785-630F-42F4-ADE4-27B3D3DE089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455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EAB9-14FD-43FD-9D43-0D8C77B3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3611F-7598-423F-A276-4C7A2E398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AFB98-0C08-4140-BDF3-6800FB8D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3A8C4-ED65-4A5F-86F0-E0EA19D1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DFEE6-A437-4031-AE7E-F9F1CDD0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6242F-8C95-4794-841A-0A1E39962D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84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7E76-6B53-4C2D-9691-0A0CEF87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525EA-F178-470A-936E-6D81A74E0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71A0C-F91B-4F38-99CF-A0AB1A56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FAEA-F2CF-4D3F-B79D-C3789C08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3002-C703-4131-9B6A-4A150908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4C5A8-AF3A-4563-888F-C353EA078B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92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C4F5-157D-4B4F-981A-DEF16AA8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9A82-D9FB-4B7D-BA2A-A4D7F756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66899-7501-4048-906E-BB1582230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4C068-332A-4557-BC1E-78D31D08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990DD-9AB8-408E-8B52-984D030F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20B2C-5B06-469E-B3D5-EC3B9398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7F488-B1FF-490D-B408-8BE5FAFABE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48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8B0D-0156-4B06-9BD8-A3D873E0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AA6C3-58C6-41C2-9DC6-8EB192C5E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CA104-1EC6-4EAC-8E14-1FA9E4578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94EDF-B7BD-4985-9C68-690539255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93F28-2629-4821-B6AC-4FD725C8A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D3F60-474E-4E1F-8BA2-156CC775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36D08E-4203-4694-BFEA-579ED0774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741F8-2E05-44F7-A0B5-E7062075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74D9C-EF77-4C8D-A164-0DA1703687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79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0200" y="1080000"/>
            <a:ext cx="154272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30200" y="2499950"/>
            <a:ext cx="15427200" cy="6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010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>
    <p:split orient="vert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F6A07-03CA-4357-BC5B-BD7C5E2C3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81563-A21C-4ABC-A283-5BE4C28A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8395D-402C-45C9-984A-B425A15BD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A1D00-5CF7-43F8-840A-77032A4FE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C3864-E77F-437E-BF8E-AA608B644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D043D-35F0-4852-A02F-4D48FE1075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68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8D02EA37-A3CD-4CCD-A8EC-E13350CE66A1}"/>
              </a:ext>
            </a:extLst>
          </p:cNvPr>
          <p:cNvSpPr txBox="1"/>
          <p:nvPr userDrawn="1"/>
        </p:nvSpPr>
        <p:spPr>
          <a:xfrm>
            <a:off x="7779075" y="-1068348"/>
            <a:ext cx="272985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34747200" y="-19545300"/>
            <a:ext cx="592532" cy="5925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52442669" y="-19545300"/>
            <a:ext cx="592532" cy="5925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52442669" y="29239769"/>
            <a:ext cx="592532" cy="5925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34747200" y="29239769"/>
            <a:ext cx="592532" cy="5925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1032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4763" y="7575950"/>
            <a:ext cx="7148514" cy="2711052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Freeform 7"/>
          <p:cNvSpPr/>
          <p:nvPr/>
        </p:nvSpPr>
        <p:spPr>
          <a:xfrm>
            <a:off x="-4760" y="7576939"/>
            <a:ext cx="18292760" cy="271006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548640"/>
            <a:ext cx="1504188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650943"/>
            <a:ext cx="15041880" cy="5369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402336" y="8805672"/>
            <a:ext cx="4352544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fld id="{ECD23872-605A-4A59-9B0F-EF5BC27BD8A2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35028" y="9427683"/>
            <a:ext cx="9448800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spc="3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802076" y="9256233"/>
            <a:ext cx="1005840" cy="75438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2475">
                <a:solidFill>
                  <a:srgbClr val="FFFFFF"/>
                </a:solidFill>
              </a:defRPr>
            </a:lvl1pPr>
          </a:lstStyle>
          <a:p>
            <a:fld id="{10CDB063-4834-4D56-A772-864317905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2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1371600" rtl="0" eaLnBrk="1" latinLnBrk="0" hangingPunct="1">
        <a:spcBef>
          <a:spcPct val="0"/>
        </a:spcBef>
        <a:buNone/>
        <a:defRPr sz="4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ts val="1200"/>
        </a:spcBef>
        <a:buFont typeface="Arial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60604" indent="-260604" algn="l" defTabSz="1371600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03504" indent="-246888" algn="l" defTabSz="1371600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46404" indent="-246888" algn="l" defTabSz="1371600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9304" indent="-260604" algn="l" defTabSz="1371600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60604" algn="l" defTabSz="1371600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29968" indent="-246888" algn="l" defTabSz="1371600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372868" indent="-246888" algn="l" defTabSz="1371600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688336" indent="-246888" algn="l" defTabSz="1371600" rtl="0" eaLnBrk="1" latinLnBrk="0" hangingPunct="1">
        <a:spcBef>
          <a:spcPts val="450"/>
        </a:spcBef>
        <a:buClr>
          <a:schemeClr val="accent2"/>
        </a:buClr>
        <a:buFont typeface="Wingdings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3" Type="http://schemas.openxmlformats.org/officeDocument/2006/relationships/image" Target="../media/image4.jpeg"/><Relationship Id="rId7" Type="http://schemas.openxmlformats.org/officeDocument/2006/relationships/slide" Target="slide4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slide" Target="slide7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vườn cây nhà bé">
            <a:hlinkClick r:id="" action="ppaction://media"/>
            <a:extLst>
              <a:ext uri="{FF2B5EF4-FFF2-40B4-BE49-F238E27FC236}">
                <a16:creationId xmlns:a16="http://schemas.microsoft.com/office/drawing/2014/main" id="{7D1907BB-0ACB-4BAB-B9D0-5B63512B88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933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5720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F3ACC-B808-4B4A-B69D-59E0720A3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E88D4B-6185-4D08-9E5E-7F54CC097FFE}"/>
              </a:ext>
            </a:extLst>
          </p:cNvPr>
          <p:cNvSpPr txBox="1"/>
          <p:nvPr/>
        </p:nvSpPr>
        <p:spPr>
          <a:xfrm>
            <a:off x="1219201" y="191355"/>
            <a:ext cx="15163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PHIẾU CHẤM BÀI THUYẾT TRÌNH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172B2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DD79906-C64C-4FDE-B356-D749D0EEA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116481"/>
              </p:ext>
            </p:extLst>
          </p:nvPr>
        </p:nvGraphicFramePr>
        <p:xfrm>
          <a:off x="457200" y="1398373"/>
          <a:ext cx="17449800" cy="5029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81800">
                  <a:extLst>
                    <a:ext uri="{9D8B030D-6E8A-4147-A177-3AD203B41FA5}">
                      <a16:colId xmlns:a16="http://schemas.microsoft.com/office/drawing/2014/main" val="3238966733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70879437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59323727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66172412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56668823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146022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NỘI DUNG ĐÁNH GIÁ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ĐIỂM TỐI ĐA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TỔ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TỔ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TỔ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TỔ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507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GIỚI THIỆU RÕ RÀNG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71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NỘI DUNG ĐẦY ĐỦ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898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CÓ HÌNH ẢNH MINH HOẠ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98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BÀI TRÌNH CHIẾU KHOA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4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THỜI GIAN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15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TỔNG ĐIỂM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292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099759"/>
      </p:ext>
    </p:extLst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143" y="0"/>
            <a:ext cx="4934858" cy="224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78F93-1AEA-7870-63E5-644214DD64F3}"/>
              </a:ext>
            </a:extLst>
          </p:cNvPr>
          <p:cNvSpPr txBox="1"/>
          <p:nvPr/>
        </p:nvSpPr>
        <p:spPr>
          <a:xfrm>
            <a:off x="1944915" y="191355"/>
            <a:ext cx="16343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TĂNG TỐC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172B2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46" name="Picture 22" descr="https://cdn-icons-png.flaticon.com/128/9906/9906541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538" y="261528"/>
            <a:ext cx="1129124" cy="11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2F0A8D-4D8E-436C-8D20-EC2BC9A735DE}"/>
              </a:ext>
            </a:extLst>
          </p:cNvPr>
          <p:cNvSpPr txBox="1"/>
          <p:nvPr/>
        </p:nvSpPr>
        <p:spPr>
          <a:xfrm>
            <a:off x="2590800" y="3186648"/>
            <a:ext cx="1447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LUẬT 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CÓ CÁC CÂU HỎI DÀNH CHO 4 ĐỘI, CÁC ĐỘI CÙNG TRẢ LỜI </a:t>
            </a:r>
            <a:r>
              <a:rPr lang="en-US" sz="4000" b="1" dirty="0">
                <a:solidFill>
                  <a:srgbClr val="414042"/>
                </a:solidFill>
                <a:latin typeface="Arial"/>
              </a:rPr>
              <a:t>ĐỘI NÀO TRẢ LỜI ĐÚNG NHẤT ĐẠT 50Đ.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 LỜI SAI ĐỘI KHÁC CÓ QUYỀN BỔ SUNG VÀ ĐẠT SỐ ĐIỂM TUỲ MỨC ĐỘ.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THỜI GIAN SUY NGHĨ TRẢ LỜI CHO MỖI CÂU HỎI LÀ 2 PHÚT.</a:t>
            </a:r>
          </a:p>
        </p:txBody>
      </p:sp>
    </p:spTree>
    <p:extLst>
      <p:ext uri="{BB962C8B-B14F-4D97-AF65-F5344CB8AC3E}">
        <p14:creationId xmlns:p14="http://schemas.microsoft.com/office/powerpoint/2010/main" val="4293925271"/>
      </p:ext>
    </p:extLst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805543" y="342901"/>
            <a:ext cx="16676914" cy="1828800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lnSpc>
                <a:spcPct val="150000"/>
              </a:lnSpc>
              <a:spcBef>
                <a:spcPts val="1500"/>
              </a:spcBef>
              <a:defRPr/>
            </a:pPr>
            <a:r>
              <a:rPr lang="vi-VN" sz="4000" b="1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r>
              <a:rPr lang="vi-VN" sz="4000" b="1" noProof="1">
                <a:solidFill>
                  <a:srgbClr val="000000"/>
                </a:solidFill>
                <a:cs typeface="Arial" panose="020B0604020202020204" pitchFamily="34" charset="0"/>
                <a:sym typeface="Arial"/>
              </a:rPr>
              <a:t>. </a:t>
            </a:r>
            <a:r>
              <a:rPr lang="en-US" sz="4000" noProof="1">
                <a:solidFill>
                  <a:prstClr val="black"/>
                </a:solidFill>
                <a:cs typeface="Times New Roman" pitchFamily="18" charset="0"/>
                <a:sym typeface="Arial"/>
              </a:rPr>
              <a:t>Qua phần thuyết trình của các tổ, em hãy cho biết thực vật có những vai trò gì đối với đời sống? Cho ví dụ minh hoạ.</a:t>
            </a:r>
            <a:endParaRPr lang="vi-VN" sz="4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805542" y="2514603"/>
            <a:ext cx="7902700" cy="3009898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- Cung cấp lương thực, thực phẩm và cây ăn quả: lúa, rau cải, cam,….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805542" y="5958048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 Cung cấp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nguyên liệu cho công nghiệp: cà phê, cacao,…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579758" y="2324100"/>
            <a:ext cx="7902700" cy="200485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 Cung cấp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dược liệu (làm thuốc): tía tô, mã đề, bạc hà,….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579756" y="4495801"/>
            <a:ext cx="7902700" cy="1257299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- Cung cấp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gỗ: lim, thông,….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Đáp án sai 1">
            <a:extLst>
              <a:ext uri="{FF2B5EF4-FFF2-40B4-BE49-F238E27FC236}">
                <a16:creationId xmlns:a16="http://schemas.microsoft.com/office/drawing/2014/main" id="{93A8B6F0-6882-4DEE-8BCC-B995C8F8862D}"/>
              </a:ext>
            </a:extLst>
          </p:cNvPr>
          <p:cNvSpPr/>
          <p:nvPr/>
        </p:nvSpPr>
        <p:spPr>
          <a:xfrm>
            <a:off x="9547100" y="5958048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 Cung cấp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cây cảnh: hoa đào, hoa mai,….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17677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DE699C-6AD0-418A-86E7-C306F580720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#9Slide02 Noi dung dai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525769"/>
              </p:ext>
            </p:extLst>
          </p:nvPr>
        </p:nvGraphicFramePr>
        <p:xfrm>
          <a:off x="397203" y="1600200"/>
          <a:ext cx="17890798" cy="8198632"/>
        </p:xfrm>
        <a:graphic>
          <a:graphicData uri="http://schemas.openxmlformats.org/drawingml/2006/table">
            <a:tbl>
              <a:tblPr/>
              <a:tblGrid>
                <a:gridCol w="2296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8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07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6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78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974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5577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Tên</a:t>
                      </a: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cây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Giá</a:t>
                      </a: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trị</a:t>
                      </a: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sử</a:t>
                      </a: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dụng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4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Làm</a:t>
                      </a: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lương</a:t>
                      </a: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thực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Làm</a:t>
                      </a: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thực</a:t>
                      </a: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phẩm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Làm</a:t>
                      </a: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thuốc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Lấy</a:t>
                      </a: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quả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Lấy</a:t>
                      </a: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gỗ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Làm</a:t>
                      </a: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cảnh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8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Cây</a:t>
                      </a:r>
                      <a:r>
                        <a:rPr lang="en-US" sz="39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baseline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ngô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</a:t>
                      </a: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8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Cây</a:t>
                      </a:r>
                      <a:r>
                        <a:rPr lang="en-US" sz="39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baseline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xoài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8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baseline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Hoa</a:t>
                      </a:r>
                      <a:r>
                        <a:rPr lang="en-US" sz="39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baseline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lan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8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Cây</a:t>
                      </a:r>
                      <a:r>
                        <a:rPr lang="en-US" sz="39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baseline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mít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48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Cây</a:t>
                      </a:r>
                      <a:r>
                        <a:rPr lang="en-US" sz="39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baseline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mai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48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Đinh</a:t>
                      </a:r>
                      <a:r>
                        <a:rPr lang="en-US" sz="39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baseline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lăng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48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Bạch</a:t>
                      </a:r>
                      <a:r>
                        <a:rPr lang="en-US" sz="39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baseline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đàn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248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9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Cây</a:t>
                      </a:r>
                      <a:r>
                        <a:rPr lang="en-US" sz="39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3900" baseline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lúa</a:t>
                      </a: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15100" y="4187535"/>
            <a:ext cx="2514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01500" y="4177148"/>
            <a:ext cx="18288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03035" y="4229100"/>
            <a:ext cx="175606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659100" y="5029200"/>
            <a:ext cx="2514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15800" y="5715000"/>
            <a:ext cx="19431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58900" y="5715000"/>
            <a:ext cx="17145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73400" y="6515100"/>
            <a:ext cx="2514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01200" y="7356765"/>
            <a:ext cx="2514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773400" y="7367153"/>
            <a:ext cx="2514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058900" y="8229600"/>
            <a:ext cx="17145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86100" y="9029700"/>
            <a:ext cx="2514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15100" y="9029700"/>
            <a:ext cx="2514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4" name="Câu hỏi">
            <a:extLst>
              <a:ext uri="{FF2B5EF4-FFF2-40B4-BE49-F238E27FC236}">
                <a16:creationId xmlns:a16="http://schemas.microsoft.com/office/drawing/2014/main" id="{F2B89D66-C616-48D1-BFCA-735FD3EF7526}"/>
              </a:ext>
            </a:extLst>
          </p:cNvPr>
          <p:cNvSpPr/>
          <p:nvPr/>
        </p:nvSpPr>
        <p:spPr>
          <a:xfrm>
            <a:off x="0" y="0"/>
            <a:ext cx="18173700" cy="1318736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172B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vi-VN" sz="4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4000" b="0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Nêu</a:t>
            </a:r>
            <a:r>
              <a:rPr kumimoji="0" lang="en-US" sz="4000" b="0" i="0" u="none" strike="noStrike" kern="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 vai trò của một số loài thực vật ở địa phương em theo mẫu sau: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4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805543" y="342901"/>
            <a:ext cx="16676914" cy="346147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4000" noProof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Đọc thông tin phần “đọc thêm” hãy: </a:t>
            </a:r>
          </a:p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- Kể tên một số cây có hại cho sức khoẻ con người.</a:t>
            </a:r>
          </a:p>
          <a:p>
            <a:pPr marL="571500" marR="0" lvl="0" indent="-5715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noProof="1">
                <a:solidFill>
                  <a:prstClr val="black"/>
                </a:solidFill>
                <a:latin typeface="Arial"/>
                <a:cs typeface="Times New Roman" pitchFamily="18" charset="0"/>
                <a:sym typeface="Arial"/>
              </a:rPr>
              <a:t>Chúng ta cần làm gì đối với các loài thực vật có hại cho con người?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73C824D-84B9-418F-8A34-50B100B44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4000500"/>
            <a:ext cx="16994187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34238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805543" y="342901"/>
            <a:ext cx="16676914" cy="346147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kumimoji="0" lang="en-US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Đọc thông tin phần “đọc thêm” hãy: </a:t>
            </a:r>
          </a:p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- Kể tên một số cây có hại cho sức khoẻ con người.</a:t>
            </a:r>
          </a:p>
          <a:p>
            <a:pPr marL="571500" marR="0" lvl="0" indent="-571500" algn="just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Chúng ta cần làm gì đối với các loài thực vật có hại cho con người?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Đáp án đúng">
            <a:extLst>
              <a:ext uri="{FF2B5EF4-FFF2-40B4-BE49-F238E27FC236}">
                <a16:creationId xmlns:a16="http://schemas.microsoft.com/office/drawing/2014/main" id="{F8F1A230-4CD5-4753-AA99-21811D9D938F}"/>
              </a:ext>
            </a:extLst>
          </p:cNvPr>
          <p:cNvSpPr/>
          <p:nvPr/>
        </p:nvSpPr>
        <p:spPr>
          <a:xfrm>
            <a:off x="805542" y="3924300"/>
            <a:ext cx="16676914" cy="173627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- Một số cây có hại: cây cô ca, cây cần sa, cây thuốc phiện, cây trúc đào,…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đúng">
            <a:extLst>
              <a:ext uri="{FF2B5EF4-FFF2-40B4-BE49-F238E27FC236}">
                <a16:creationId xmlns:a16="http://schemas.microsoft.com/office/drawing/2014/main" id="{4B738672-D537-41A2-8106-BD097A1F3327}"/>
              </a:ext>
            </a:extLst>
          </p:cNvPr>
          <p:cNvSpPr/>
          <p:nvPr/>
        </p:nvSpPr>
        <p:spPr>
          <a:xfrm>
            <a:off x="805542" y="6019802"/>
            <a:ext cx="16872858" cy="3009898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371600">
              <a:lnSpc>
                <a:spcPct val="150000"/>
              </a:lnSpc>
              <a:defRPr/>
            </a:pP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- </a:t>
            </a:r>
            <a:r>
              <a:rPr lang="en-US" altLang="vi-VN" sz="4000" dirty="0">
                <a:solidFill>
                  <a:schemeClr val="tx1"/>
                </a:solidFill>
              </a:rPr>
              <a:t>Con </a:t>
            </a:r>
            <a:r>
              <a:rPr lang="en-US" altLang="vi-VN" sz="4000" dirty="0" err="1">
                <a:solidFill>
                  <a:schemeClr val="tx1"/>
                </a:solidFill>
              </a:rPr>
              <a:t>người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cần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quản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lí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chặt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chẽ</a:t>
            </a:r>
            <a:r>
              <a:rPr lang="en-US" altLang="vi-VN" sz="4000" dirty="0">
                <a:solidFill>
                  <a:schemeClr val="tx1"/>
                </a:solidFill>
              </a:rPr>
              <a:t>, </a:t>
            </a:r>
            <a:r>
              <a:rPr lang="en-US" altLang="vi-VN" sz="4000" dirty="0" err="1">
                <a:solidFill>
                  <a:schemeClr val="tx1"/>
                </a:solidFill>
              </a:rPr>
              <a:t>nếu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được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phép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sử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dụng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đối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với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các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loại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cây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gây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hại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trên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phải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dùng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đúng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mục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đích</a:t>
            </a:r>
            <a:r>
              <a:rPr lang="en-US" altLang="vi-VN" sz="4000" dirty="0">
                <a:solidFill>
                  <a:schemeClr val="tx1"/>
                </a:solidFill>
              </a:rPr>
              <a:t>, </a:t>
            </a:r>
            <a:r>
              <a:rPr lang="en-US" altLang="vi-VN" sz="4000" dirty="0" err="1">
                <a:solidFill>
                  <a:schemeClr val="tx1"/>
                </a:solidFill>
              </a:rPr>
              <a:t>đúng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quy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định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của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pháp</a:t>
            </a:r>
            <a:r>
              <a:rPr lang="en-US" altLang="vi-VN" sz="4000" dirty="0">
                <a:solidFill>
                  <a:schemeClr val="tx1"/>
                </a:solidFill>
              </a:rPr>
              <a:t> </a:t>
            </a:r>
            <a:r>
              <a:rPr lang="en-US" altLang="vi-VN" sz="4000" dirty="0" err="1">
                <a:solidFill>
                  <a:schemeClr val="tx1"/>
                </a:solidFill>
              </a:rPr>
              <a:t>luật</a:t>
            </a:r>
            <a:r>
              <a:rPr lang="en-US" altLang="vi-VN" sz="4000" dirty="0">
                <a:solidFill>
                  <a:schemeClr val="tx1"/>
                </a:solidFill>
              </a:rPr>
              <a:t>. </a:t>
            </a:r>
            <a:endParaRPr kumimoji="0" lang="vi-VN" sz="400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07207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D465DD-F50C-4CD4-B718-FB130876E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A7D323-40F1-4292-B181-8E3C9AB7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5486400" cy="10287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phiện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50E7F-BDD7-4F10-B87B-12A51F82E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28700"/>
            <a:ext cx="8996695" cy="899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AC32E-838D-4F5B-9B16-701DFA53C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084" y="1028700"/>
            <a:ext cx="8083116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2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D465DD-F50C-4CD4-B718-FB130876E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A7D323-40F1-4292-B181-8E3C9AB7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5486400" cy="10287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CẦN 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2677D-9ACF-47AB-AE0D-0CF80BAA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7239000" cy="925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259688-2977-4DAF-86FE-938AFB6DC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028700"/>
            <a:ext cx="10210800" cy="92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68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143" y="0"/>
            <a:ext cx="4934858" cy="224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78F93-1AEA-7870-63E5-644214DD64F3}"/>
              </a:ext>
            </a:extLst>
          </p:cNvPr>
          <p:cNvSpPr txBox="1"/>
          <p:nvPr/>
        </p:nvSpPr>
        <p:spPr>
          <a:xfrm>
            <a:off x="1944915" y="191355"/>
            <a:ext cx="16343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VỀ ĐÍCH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172B2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46" name="Picture 22" descr="https://cdn-icons-png.flaticon.com/128/9906/9906541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538" y="261528"/>
            <a:ext cx="1129124" cy="11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2F0A8D-4D8E-436C-8D20-EC2BC9A735DE}"/>
              </a:ext>
            </a:extLst>
          </p:cNvPr>
          <p:cNvSpPr txBox="1"/>
          <p:nvPr/>
        </p:nvSpPr>
        <p:spPr>
          <a:xfrm>
            <a:off x="2590800" y="3186648"/>
            <a:ext cx="1447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LUẬT 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CÓ CÁC CÂU HỎI DÀNH CHO 4 ĐỘI, ĐỘI NÀO GIƠ TAY TRẢ LỜI NHANH NHẤT VÀ ĐÚNG NHẤT ĐẠT 10Đ.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 LỜI SAI ĐỘI KHÁC CÓ QUYỀN BỔ SUNG VÀ ĐẠT SỐ ĐIỂM TUỲ MỨC ĐỘ.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THỜI GIAN SUY NGHĨ TRẢ LỜI CHO MỖI CÂU HỎI LÀ </a:t>
            </a:r>
            <a:r>
              <a:rPr lang="en-US" sz="4000" b="1" dirty="0">
                <a:solidFill>
                  <a:srgbClr val="414042"/>
                </a:solidFill>
                <a:latin typeface="Arial"/>
              </a:rPr>
              <a:t>30s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1264760"/>
      </p:ext>
    </p:extLst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805543" y="342901"/>
            <a:ext cx="16676914" cy="1828800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kumimoji="0" lang="en-US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Tại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 sao nói “Rừng là lá phổi xanh của Trái Đất”?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805542" y="2514603"/>
            <a:ext cx="16676914" cy="3009898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371600">
              <a:lnSpc>
                <a:spcPct val="150000"/>
              </a:lnSpc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- </a:t>
            </a:r>
            <a:r>
              <a:rPr lang="en-US" sz="4400" b="1" noProof="1">
                <a:solidFill>
                  <a:schemeClr val="tx1"/>
                </a:solidFill>
                <a:sym typeface="Arial"/>
              </a:rPr>
              <a:t>V</a:t>
            </a:r>
            <a:r>
              <a:rPr lang="en-US" sz="4400" b="1" dirty="0">
                <a:solidFill>
                  <a:schemeClr val="tx1"/>
                </a:solidFill>
              </a:rPr>
              <a:t>ì </a:t>
            </a:r>
            <a:r>
              <a:rPr lang="en-US" sz="4400" b="1" dirty="0" err="1">
                <a:solidFill>
                  <a:schemeClr val="tx1"/>
                </a:solidFill>
              </a:rPr>
              <a:t>trong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quá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trình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quang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hợp</a:t>
            </a:r>
            <a:r>
              <a:rPr lang="en-US" sz="4400" b="1" dirty="0">
                <a:solidFill>
                  <a:schemeClr val="tx1"/>
                </a:solidFill>
              </a:rPr>
              <a:t>, </a:t>
            </a:r>
            <a:r>
              <a:rPr lang="en-US" sz="4400" b="1" dirty="0" err="1">
                <a:solidFill>
                  <a:schemeClr val="tx1"/>
                </a:solidFill>
              </a:rPr>
              <a:t>thực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vật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hấp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thụ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khí</a:t>
            </a:r>
            <a:r>
              <a:rPr lang="en-US" sz="4400" b="1" dirty="0">
                <a:solidFill>
                  <a:schemeClr val="tx1"/>
                </a:solidFill>
              </a:rPr>
              <a:t> CO</a:t>
            </a:r>
            <a:r>
              <a:rPr lang="en-US" sz="4400" b="1" baseline="-25000" dirty="0">
                <a:solidFill>
                  <a:schemeClr val="tx1"/>
                </a:solidFill>
              </a:rPr>
              <a:t>2</a:t>
            </a:r>
            <a:r>
              <a:rPr lang="en-US" sz="4400" b="1" dirty="0">
                <a:solidFill>
                  <a:schemeClr val="tx1"/>
                </a:solidFill>
              </a:rPr>
              <a:t> </a:t>
            </a:r>
            <a:r>
              <a:rPr lang="en-US" sz="4400" b="1" dirty="0" err="1">
                <a:solidFill>
                  <a:schemeClr val="tx1"/>
                </a:solidFill>
              </a:rPr>
              <a:t>và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thải</a:t>
            </a:r>
            <a:r>
              <a:rPr lang="en-US" sz="4400" b="1" dirty="0">
                <a:solidFill>
                  <a:schemeClr val="tx1"/>
                </a:solidFill>
              </a:rPr>
              <a:t> ra </a:t>
            </a:r>
            <a:r>
              <a:rPr lang="en-US" sz="4400" b="1" dirty="0" err="1">
                <a:solidFill>
                  <a:schemeClr val="tx1"/>
                </a:solidFill>
              </a:rPr>
              <a:t>khí</a:t>
            </a:r>
            <a:r>
              <a:rPr lang="en-US" sz="4400" b="1" dirty="0">
                <a:solidFill>
                  <a:schemeClr val="tx1"/>
                </a:solidFill>
              </a:rPr>
              <a:t> O</a:t>
            </a:r>
            <a:r>
              <a:rPr lang="en-US" sz="4400" b="1" baseline="-25000" dirty="0">
                <a:solidFill>
                  <a:schemeClr val="tx1"/>
                </a:solidFill>
              </a:rPr>
              <a:t>2</a:t>
            </a:r>
            <a:r>
              <a:rPr lang="en-US" sz="4400" b="1" dirty="0">
                <a:solidFill>
                  <a:schemeClr val="tx1"/>
                </a:solidFill>
              </a:rPr>
              <a:t> </a:t>
            </a:r>
            <a:r>
              <a:rPr lang="en-US" sz="4400" b="1" dirty="0" err="1">
                <a:solidFill>
                  <a:schemeClr val="tx1"/>
                </a:solidFill>
              </a:rPr>
              <a:t>giúp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điều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hòa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không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khí</a:t>
            </a:r>
            <a:r>
              <a:rPr lang="en-US" sz="4400" b="1" dirty="0">
                <a:solidFill>
                  <a:schemeClr val="tx1"/>
                </a:solidFill>
              </a:rPr>
              <a:t>.</a:t>
            </a:r>
            <a:endParaRPr kumimoji="0" lang="vi-VN" sz="4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805542" y="5958048"/>
            <a:ext cx="16676914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>
              <a:lnSpc>
                <a:spcPct val="150000"/>
              </a:lnSpc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- </a:t>
            </a:r>
            <a:r>
              <a:rPr lang="en-US" sz="4400" b="1" noProof="1">
                <a:solidFill>
                  <a:schemeClr val="tx1"/>
                </a:solidFill>
                <a:sym typeface="Arial"/>
              </a:rPr>
              <a:t>Vì l</a:t>
            </a:r>
            <a:r>
              <a:rPr lang="vi-VN" sz="4400" b="1" dirty="0">
                <a:solidFill>
                  <a:schemeClr val="tx1"/>
                </a:solidFill>
              </a:rPr>
              <a:t>á cây xanh có tác dụng cản bụi, diệt vi khuẩn và giảm ô nhiễm môi trường.</a:t>
            </a:r>
            <a:endParaRPr kumimoji="0" lang="vi-VN" sz="4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15898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143" y="0"/>
            <a:ext cx="4934858" cy="224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78F93-1AEA-7870-63E5-644214DD64F3}"/>
              </a:ext>
            </a:extLst>
          </p:cNvPr>
          <p:cNvSpPr txBox="1"/>
          <p:nvPr/>
        </p:nvSpPr>
        <p:spPr>
          <a:xfrm>
            <a:off x="1944915" y="191355"/>
            <a:ext cx="16343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KHỞI ĐỘNG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172B2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46" name="Picture 22" descr="https://cdn-icons-png.flaticon.com/128/9906/9906541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538" y="261528"/>
            <a:ext cx="1129124" cy="11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2F0A8D-4D8E-436C-8D20-EC2BC9A735DE}"/>
              </a:ext>
            </a:extLst>
          </p:cNvPr>
          <p:cNvSpPr txBox="1"/>
          <p:nvPr/>
        </p:nvSpPr>
        <p:spPr>
          <a:xfrm>
            <a:off x="2590800" y="3186648"/>
            <a:ext cx="1447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LUẬT CHƠI</a:t>
            </a:r>
            <a:r>
              <a:rPr lang="en-US" sz="4000" b="1" dirty="0"/>
              <a:t>: MỖI ĐỘI CHỌN MỘT CHÚ CHIM BẤT KỲ, TRONG MỖI CHÚ CHIM CHỨA 1 CÂU HỎI BÍ ẨN.</a:t>
            </a:r>
          </a:p>
          <a:p>
            <a:r>
              <a:rPr lang="en-US" sz="4000" b="1" dirty="0"/>
              <a:t>- TRẢ LỜI ĐÚNG ĐẠT 10Đ, TRẢ LỜI SAI KHÔNG CÓ ĐIỂM.</a:t>
            </a:r>
          </a:p>
          <a:p>
            <a:r>
              <a:rPr lang="en-US" sz="4000" b="1" dirty="0"/>
              <a:t>- CHỈ 1 ĐỘI KHÁC SẼ CÓ QUYỀN TRẢ LỜI, NẾU ĐÚNG ĐẠT 5Đ, SAI KHÔNG CÓ ĐIỂM.</a:t>
            </a:r>
          </a:p>
          <a:p>
            <a:r>
              <a:rPr lang="en-US" sz="4000" b="1" dirty="0"/>
              <a:t>- THỜI GIAN TRẢ LỜI CÂU HỎI LÀ 30s.</a:t>
            </a:r>
          </a:p>
        </p:txBody>
      </p:sp>
    </p:spTree>
    <p:extLst>
      <p:ext uri="{BB962C8B-B14F-4D97-AF65-F5344CB8AC3E}">
        <p14:creationId xmlns:p14="http://schemas.microsoft.com/office/powerpoint/2010/main" val="1733696928"/>
      </p:ext>
    </p:extLst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805543" y="342901"/>
            <a:ext cx="16676914" cy="1828800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Cho sơ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 đồ sau: em hãy lựa chọn các sinh vật phù hợp với các số trong sơ đồ trên.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creenshot (24)">
            <a:extLst>
              <a:ext uri="{FF2B5EF4-FFF2-40B4-BE49-F238E27FC236}">
                <a16:creationId xmlns:a16="http://schemas.microsoft.com/office/drawing/2014/main" id="{D721FB21-6394-4FA8-8BDD-6DBD1509C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1" y="2424112"/>
            <a:ext cx="16491859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F65708E-E080-4FC3-8AEA-42DC0692B7A8}"/>
              </a:ext>
            </a:extLst>
          </p:cNvPr>
          <p:cNvGrpSpPr/>
          <p:nvPr/>
        </p:nvGrpSpPr>
        <p:grpSpPr>
          <a:xfrm>
            <a:off x="1066800" y="6998613"/>
            <a:ext cx="15925800" cy="735687"/>
            <a:chOff x="381000" y="3276600"/>
            <a:chExt cx="10668000" cy="7356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8E7E95-E3AD-40B9-B609-D4D541FE8D60}"/>
                </a:ext>
              </a:extLst>
            </p:cNvPr>
            <p:cNvSpPr txBox="1"/>
            <p:nvPr/>
          </p:nvSpPr>
          <p:spPr>
            <a:xfrm>
              <a:off x="381000" y="3531513"/>
              <a:ext cx="129540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lúa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B2A3E3-42E8-4692-A2DC-45BAA51BC704}"/>
                </a:ext>
              </a:extLst>
            </p:cNvPr>
            <p:cNvSpPr txBox="1"/>
            <p:nvPr/>
          </p:nvSpPr>
          <p:spPr>
            <a:xfrm>
              <a:off x="1676400" y="3302913"/>
              <a:ext cx="16764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ăn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76073F-1FA1-42A3-9E22-476A4D83F381}"/>
                </a:ext>
              </a:extLst>
            </p:cNvPr>
            <p:cNvSpPr txBox="1"/>
            <p:nvPr/>
          </p:nvSpPr>
          <p:spPr>
            <a:xfrm>
              <a:off x="5105400" y="3302913"/>
              <a:ext cx="16764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ăn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206732-9DB6-4B09-8E5E-040818A53CE7}"/>
                </a:ext>
              </a:extLst>
            </p:cNvPr>
            <p:cNvSpPr txBox="1"/>
            <p:nvPr/>
          </p:nvSpPr>
          <p:spPr>
            <a:xfrm>
              <a:off x="7848600" y="3276600"/>
              <a:ext cx="16764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ăn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AAD8BD-18F7-4949-B0A2-AAE701DDB493}"/>
                </a:ext>
              </a:extLst>
            </p:cNvPr>
            <p:cNvSpPr txBox="1"/>
            <p:nvPr/>
          </p:nvSpPr>
          <p:spPr>
            <a:xfrm>
              <a:off x="3429000" y="3505200"/>
              <a:ext cx="167640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lúa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3D61AB-BB54-414A-B4D6-001703ED4256}"/>
                </a:ext>
              </a:extLst>
            </p:cNvPr>
            <p:cNvSpPr txBox="1"/>
            <p:nvPr/>
          </p:nvSpPr>
          <p:spPr>
            <a:xfrm>
              <a:off x="7086600" y="3581400"/>
              <a:ext cx="60960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Ếch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740CDB-3284-4AE7-BF1F-19D1592D6B04}"/>
                </a:ext>
              </a:extLst>
            </p:cNvPr>
            <p:cNvSpPr txBox="1"/>
            <p:nvPr/>
          </p:nvSpPr>
          <p:spPr>
            <a:xfrm>
              <a:off x="9372600" y="3581400"/>
              <a:ext cx="1676400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Con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người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9186737-EB29-46B0-B389-06A1E2686479}"/>
                </a:ext>
              </a:extLst>
            </p:cNvPr>
            <p:cNvCxnSpPr>
              <a:stCxn id="10" idx="3"/>
            </p:cNvCxnSpPr>
            <p:nvPr/>
          </p:nvCxnSpPr>
          <p:spPr>
            <a:xfrm flipV="1">
              <a:off x="1676400" y="3733800"/>
              <a:ext cx="1676400" cy="1315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F50D26-F0AC-4F13-BF77-6CB9A8017905}"/>
                </a:ext>
              </a:extLst>
            </p:cNvPr>
            <p:cNvCxnSpPr/>
            <p:nvPr/>
          </p:nvCxnSpPr>
          <p:spPr>
            <a:xfrm flipV="1">
              <a:off x="5029200" y="3810000"/>
              <a:ext cx="1752600" cy="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DA23D30-5AC7-4E70-90AF-F3352DA164F3}"/>
                </a:ext>
              </a:extLst>
            </p:cNvPr>
            <p:cNvCxnSpPr/>
            <p:nvPr/>
          </p:nvCxnSpPr>
          <p:spPr>
            <a:xfrm flipV="1">
              <a:off x="7848600" y="3810000"/>
              <a:ext cx="1447800" cy="2631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6249352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B7EEF6CF-68F9-48CC-A60E-40588EF3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7037"/>
            <a:ext cx="16459200" cy="1274403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0B652-FAB6-435D-8EB9-34F57B7BA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2227" name="Rectangle 2">
            <a:extLst>
              <a:ext uri="{FF2B5EF4-FFF2-40B4-BE49-F238E27FC236}">
                <a16:creationId xmlns:a16="http://schemas.microsoft.com/office/drawing/2014/main" id="{882D93C7-BB07-4B1C-AE9D-40D06ADE8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86" y="4180865"/>
            <a:ext cx="17852229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514350"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</a:t>
            </a:r>
            <a:r>
              <a:rPr lang="vi-VN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chọn loài thực vật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....)</a:t>
            </a:r>
            <a:r>
              <a:rPr lang="vi-VN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altLang="en-US" sz="5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5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514350"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5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14350"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dirty="0">
              <a:solidFill>
                <a:srgbClr val="002060"/>
              </a:solidFill>
            </a:endParaRPr>
          </a:p>
          <a:p>
            <a:pPr indent="514350"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dirty="0">
              <a:solidFill>
                <a:srgbClr val="002060"/>
              </a:solidFill>
            </a:endParaRPr>
          </a:p>
        </p:txBody>
      </p:sp>
      <p:sp>
        <p:nvSpPr>
          <p:cNvPr id="5" name="Câu hỏi">
            <a:extLst>
              <a:ext uri="{FF2B5EF4-FFF2-40B4-BE49-F238E27FC236}">
                <a16:creationId xmlns:a16="http://schemas.microsoft.com/office/drawing/2014/main" id="{6CBEA94D-0D13-420B-8A6B-B8E2438E6AAE}"/>
              </a:ext>
            </a:extLst>
          </p:cNvPr>
          <p:cNvSpPr/>
          <p:nvPr/>
        </p:nvSpPr>
        <p:spPr>
          <a:xfrm>
            <a:off x="805543" y="342901"/>
            <a:ext cx="6738257" cy="1828800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172B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371600" eaLnBrk="1" fontAlgn="auto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* VẬN</a:t>
            </a:r>
            <a:r>
              <a:rPr kumimoji="0" lang="en-US" sz="4000" b="1" i="0" u="none" strike="noStrike" kern="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DỤNG: làm theo tổ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thank you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67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143" y="0"/>
            <a:ext cx="4934858" cy="224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78F93-1AEA-7870-63E5-644214DD64F3}"/>
              </a:ext>
            </a:extLst>
          </p:cNvPr>
          <p:cNvSpPr txBox="1"/>
          <p:nvPr/>
        </p:nvSpPr>
        <p:spPr>
          <a:xfrm>
            <a:off x="1944915" y="191355"/>
            <a:ext cx="16343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172B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78F93-1AEA-7870-63E5-644214DD64F3}"/>
              </a:ext>
            </a:extLst>
          </p:cNvPr>
          <p:cNvSpPr txBox="1"/>
          <p:nvPr/>
        </p:nvSpPr>
        <p:spPr>
          <a:xfrm>
            <a:off x="1944915" y="1284980"/>
            <a:ext cx="16343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Bí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ẩn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những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loài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chim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https://cdn-icons-png.flaticon.com/128/8277/8277557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156" y="3189845"/>
            <a:ext cx="2438400" cy="24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-icons-png.flaticon.com/128/3347/3347380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16" y="3042213"/>
            <a:ext cx="2438400" cy="24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-icons-png.flaticon.com/128/10292/10292010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880" y="6156357"/>
            <a:ext cx="2438400" cy="24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cdn-icons-png.flaticon.com/128/1947/1947954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40" y="6156359"/>
            <a:ext cx="2438400" cy="243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cdn-icons-png.flaticon.com/128/9906/9906541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538" y="261528"/>
            <a:ext cx="1129124" cy="11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56140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805543" y="627703"/>
            <a:ext cx="16676914" cy="259362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1. </a:t>
            </a:r>
            <a:r>
              <a:rPr lang="en-US" sz="40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Nhóm thực vật bậc thấp, chưa có rễ chính thức, chưa có mạch dẫn. Sống nơi ẩm ướt là: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805542" y="3728774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R</a:t>
            </a: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êu.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805542" y="6589600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C. Hạt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trần.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579758" y="3728774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B. Dương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xỉ.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579756" y="6589600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Hạt kín.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805542" y="3728774"/>
            <a:ext cx="7902700" cy="235337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R</a:t>
            </a: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êu.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02982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805543" y="627703"/>
            <a:ext cx="16676914" cy="2593622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2. </a:t>
            </a: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thực vật bậc cao, sống trên cạn, thân gỗ, có mạch dẫn,cơ quan sinh sản là nón, hạt nằm lộ trên noãn là: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805542" y="3728774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A. Rêu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805542" y="6589600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C. Hạt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trần.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579758" y="3728774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B. Dương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xỉ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579756" y="6589600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Hạt kín.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805542" y="6589600"/>
            <a:ext cx="7902700" cy="235337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lang="en-US" sz="4000" noProof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Arial"/>
              </a:rPr>
              <a:t>Hạt trần.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69420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805543" y="627703"/>
            <a:ext cx="16676914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kumimoji="0" lang="en-US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thực vật đã có rễ, thân, lá, có hệ mạch dẫn, sống nơi đất ẩm, sinh sản bằng bào tử, là: 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805542" y="3476625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A. Rêu.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805542" y="6325547"/>
            <a:ext cx="7902700" cy="2617429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C. Hạt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trần.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579758" y="3476625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B. Dương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xỉ.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579756" y="6325547"/>
            <a:ext cx="7902700" cy="2617429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D. Hạt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kín.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579756" y="3476626"/>
            <a:ext cx="7902700" cy="235337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B. Dương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xỉ.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31702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805543" y="342900"/>
            <a:ext cx="16676914" cy="3189747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1371600">
              <a:lnSpc>
                <a:spcPct val="150000"/>
              </a:lnSpc>
              <a:spcBef>
                <a:spcPts val="1500"/>
              </a:spcBef>
            </a:pPr>
            <a:endParaRPr kumimoji="0" lang="en-US" sz="40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lvl="0" defTabSz="1371600">
              <a:lnSpc>
                <a:spcPct val="150000"/>
              </a:lnSpc>
              <a:spcBef>
                <a:spcPts val="1500"/>
              </a:spcBef>
            </a:pP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  <a:r>
              <a:rPr kumimoji="0" lang="vi-VN" sz="40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4000" noProof="1">
                <a:solidFill>
                  <a:prstClr val="black"/>
                </a:solidFill>
                <a:cs typeface="Times New Roman" pitchFamily="18" charset="0"/>
                <a:sym typeface="Arial"/>
              </a:rPr>
              <a:t>Nhóm thực vật bậc cao, tiến hoá nhất về sinh sản; rễ, than, lá biến đổi đa dạng, than gỗ có hệ mạch dẫn hoàn thiện; cơ quan sinh sản là hoa, hạt được bảo vệ trong quả, là:</a:t>
            </a:r>
            <a:endParaRPr lang="vi-VN" sz="40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805542" y="3728774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A. Rêu.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805542" y="6589600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C. Hạt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trần.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579758" y="3728774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Dương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xỉ.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579756" y="6589600"/>
            <a:ext cx="7902700" cy="2353376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D. Hạt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kín.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579756" y="6589600"/>
            <a:ext cx="7902700" cy="235337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172B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D. Hạt</a:t>
            </a:r>
            <a:r>
              <a:rPr kumimoji="0" lang="en-US" sz="4000" b="0" i="0" u="none" strike="noStrike" kern="1200" cap="none" spc="0" normalizeH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kín.</a:t>
            </a:r>
            <a:endParaRPr kumimoji="0" lang="vi-VN" sz="40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 descr="https://cdn-icons-png.flaticon.com/128/12872/1287243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57348" y="8746853"/>
            <a:ext cx="1736272" cy="17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97745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AutoShape 8">
            <a:extLst>
              <a:ext uri="{FF2B5EF4-FFF2-40B4-BE49-F238E27FC236}">
                <a16:creationId xmlns:a16="http://schemas.microsoft.com/office/drawing/2014/main" id="{AAA74D35-DA6C-42A5-8C4B-ED1624914714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9589297" y="4722020"/>
            <a:ext cx="1364456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7CA73-AD52-424D-8A94-133E39155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CBF070-C981-4657-8FA1-D151CCB60E88}"/>
              </a:ext>
            </a:extLst>
          </p:cNvPr>
          <p:cNvSpPr txBox="1"/>
          <p:nvPr/>
        </p:nvSpPr>
        <p:spPr>
          <a:xfrm>
            <a:off x="38566" y="92870"/>
            <a:ext cx="15277634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THỰC VẬT</a:t>
            </a:r>
          </a:p>
          <a:p>
            <a:pPr defTabSz="13716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143" y="0"/>
            <a:ext cx="4934858" cy="2247900"/>
          </a:xfrm>
          <a:prstGeom prst="rect">
            <a:avLst/>
          </a:prstGeom>
        </p:spPr>
      </p:pic>
      <p:pic>
        <p:nvPicPr>
          <p:cNvPr id="1046" name="Picture 22" descr="https://cdn-icons-png.flaticon.com/128/9906/9906541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538" y="261528"/>
            <a:ext cx="1129124" cy="112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2F0A8D-4D8E-436C-8D20-EC2BC9A735DE}"/>
              </a:ext>
            </a:extLst>
          </p:cNvPr>
          <p:cNvSpPr txBox="1"/>
          <p:nvPr/>
        </p:nvSpPr>
        <p:spPr>
          <a:xfrm>
            <a:off x="3810000" y="3186648"/>
            <a:ext cx="13258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CÁC ĐỘI TRÌNH BÀY BÀI THUYẾT TRÌNH CỦA MÌNH SAU KHI ĐỌC TÀI LIỆU Ở THƯ VIỆN VỀ VAI TRÒ CỦA THỰC VẬT.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THUYẾT TRÌNH CÓ ĐẦY ĐỦ HÌNH ẢNH MINH HOẠ, DẪN CHỨNG ĐẠT </a:t>
            </a:r>
            <a:r>
              <a:rPr lang="en-US" sz="4000" b="1" dirty="0">
                <a:solidFill>
                  <a:srgbClr val="414042"/>
                </a:solidFill>
                <a:latin typeface="Arial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0Đ. SỐ ĐIỂM DO CÁC ĐỘI KHÁC CHẤM. </a:t>
            </a:r>
            <a:r>
              <a:rPr lang="en-US" sz="4000" b="1" dirty="0">
                <a:solidFill>
                  <a:srgbClr val="414042"/>
                </a:solidFill>
                <a:latin typeface="Arial"/>
              </a:rPr>
              <a:t>ĐỘI TRÌNH BÀY KHÔNG TỰ CHẤM ĐIỂM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THỜI GIAN THUYẾT TRÌNH CHO MỖI ĐỘI LÀ 3 PHÚT.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C225D-A76A-481A-8BA6-FE15F6DF1FAE}"/>
              </a:ext>
            </a:extLst>
          </p:cNvPr>
          <p:cNvSpPr txBox="1"/>
          <p:nvPr/>
        </p:nvSpPr>
        <p:spPr>
          <a:xfrm>
            <a:off x="5410199" y="191355"/>
            <a:ext cx="128778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172B2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VƯỢT CHƯỚNG NGẠI VẬT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172B2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698901"/>
      </p:ext>
    </p:extLst>
  </p:cSld>
  <p:clrMapOvr>
    <a:masterClrMapping/>
  </p:clrMapOvr>
  <p:transition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  World Avifauna Lesson by Slidesgo">
  <a:themeElements>
    <a:clrScheme name="Simple Light">
      <a:dk1>
        <a:srgbClr val="414042"/>
      </a:dk1>
      <a:lt1>
        <a:srgbClr val="9DD3CC"/>
      </a:lt1>
      <a:dk2>
        <a:srgbClr val="FFFFFF"/>
      </a:dk2>
      <a:lt2>
        <a:srgbClr val="FFFFFF"/>
      </a:lt2>
      <a:accent1>
        <a:srgbClr val="6FB2A5"/>
      </a:accent1>
      <a:accent2>
        <a:srgbClr val="FCF8EB"/>
      </a:accent2>
      <a:accent3>
        <a:srgbClr val="F9C375"/>
      </a:accent3>
      <a:accent4>
        <a:srgbClr val="FFE98A"/>
      </a:accent4>
      <a:accent5>
        <a:srgbClr val="EA6363"/>
      </a:accent5>
      <a:accent6>
        <a:srgbClr val="FA8383"/>
      </a:accent6>
      <a:hlink>
        <a:srgbClr val="4140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4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4600</TotalTime>
  <Words>1346</Words>
  <Application>Microsoft Office PowerPoint</Application>
  <PresentationFormat>Custom</PresentationFormat>
  <Paragraphs>146</Paragraphs>
  <Slides>22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#9Slide02 Noi dung dai</vt:lpstr>
      <vt:lpstr>Franklin Gothic Medium</vt:lpstr>
      <vt:lpstr>Times New Roman</vt:lpstr>
      <vt:lpstr>Arial</vt:lpstr>
      <vt:lpstr>#9Slide02 Tieu de dai</vt:lpstr>
      <vt:lpstr>Wingdings</vt:lpstr>
      <vt:lpstr>Montserrat</vt:lpstr>
      <vt:lpstr>Raleway</vt:lpstr>
      <vt:lpstr>Calibri Light</vt:lpstr>
      <vt:lpstr>Franklin Gothic Book</vt:lpstr>
      <vt:lpstr>Calibri</vt:lpstr>
      <vt:lpstr>  World Avifauna Lesson by Slidesgo</vt:lpstr>
      <vt:lpstr>Office Theme</vt:lpstr>
      <vt:lpstr>1_Office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Cây  thuốc phiện</vt:lpstr>
      <vt:lpstr>Cây  CẦN SA</vt:lpstr>
      <vt:lpstr>PowerPoint Presentation</vt:lpstr>
      <vt:lpstr>PowerPoint Presentation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Administrator</cp:lastModifiedBy>
  <cp:revision>106</cp:revision>
  <dcterms:created xsi:type="dcterms:W3CDTF">2006-08-16T00:00:00Z</dcterms:created>
  <dcterms:modified xsi:type="dcterms:W3CDTF">2025-02-22T05:34:46Z</dcterms:modified>
  <dc:identifier>DAE65lQ4ekI</dc:identifier>
</cp:coreProperties>
</file>