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476" r:id="rId2"/>
    <p:sldId id="455" r:id="rId3"/>
    <p:sldId id="470" r:id="rId4"/>
    <p:sldId id="456" r:id="rId5"/>
    <p:sldId id="459" r:id="rId6"/>
    <p:sldId id="461" r:id="rId7"/>
    <p:sldId id="460" r:id="rId8"/>
    <p:sldId id="477" r:id="rId9"/>
    <p:sldId id="478" r:id="rId10"/>
    <p:sldId id="479" r:id="rId11"/>
    <p:sldId id="480" r:id="rId12"/>
    <p:sldId id="458" r:id="rId13"/>
    <p:sldId id="482" r:id="rId14"/>
    <p:sldId id="481" r:id="rId15"/>
    <p:sldId id="411" r:id="rId16"/>
    <p:sldId id="467" r:id="rId17"/>
    <p:sldId id="468" r:id="rId18"/>
    <p:sldId id="414" r:id="rId19"/>
    <p:sldId id="412" r:id="rId20"/>
    <p:sldId id="413" r:id="rId21"/>
    <p:sldId id="321" r:id="rId22"/>
  </p:sldIdLst>
  <p:sldSz cx="12192000" cy="6858000"/>
  <p:notesSz cx="6858000" cy="9144000"/>
  <p:embeddedFontLst>
    <p:embeddedFont>
      <p:font typeface="Calibri Light" charset="0"/>
      <p:regular r:id="rId24"/>
      <p:italic r:id="rId25"/>
    </p:embeddedFont>
    <p:embeddedFont>
      <p:font typeface="Calibri" pitchFamily="34" charset="0"/>
      <p:regular r:id="rId26"/>
      <p:bold r:id="rId27"/>
      <p:italic r:id="rId28"/>
      <p:boldItalic r:id="rId29"/>
    </p:embeddedFont>
    <p:embeddedFont>
      <p:font typeface=".VnPark" pitchFamily="3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984">
          <p15:clr>
            <a:srgbClr val="A4A3A4"/>
          </p15:clr>
        </p15:guide>
        <p15:guide id="2" pos="38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000"/>
    <a:srgbClr val="FF0066"/>
    <a:srgbClr val="FFFF66"/>
    <a:srgbClr val="CCECFF"/>
    <a:srgbClr val="009900"/>
    <a:srgbClr val="FFFF99"/>
    <a:srgbClr val="0000CC"/>
    <a:srgbClr val="FF66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260" autoAdjust="0"/>
  </p:normalViewPr>
  <p:slideViewPr>
    <p:cSldViewPr snapToGrid="0">
      <p:cViewPr varScale="1">
        <p:scale>
          <a:sx n="87" d="100"/>
          <a:sy n="87" d="100"/>
        </p:scale>
        <p:origin x="-96" y="-96"/>
      </p:cViewPr>
      <p:guideLst>
        <p:guide orient="horz" pos="1984"/>
        <p:guide pos="38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14/09/2024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1991875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Đáp án</a:t>
            </a:r>
          </a:p>
        </p:txBody>
      </p:sp>
      <p:sp>
        <p:nvSpPr>
          <p:cNvPr id="4" name="Slide Number Placeholder 3"/>
          <p:cNvSpPr>
            <a:spLocks noGrp="1"/>
          </p:cNvSpPr>
          <p:nvPr>
            <p:ph type="sldNum" sz="quarter" idx="5"/>
          </p:nvPr>
        </p:nvSpPr>
        <p:spPr/>
        <p:txBody>
          <a:bodyPr/>
          <a:lstStyle/>
          <a:p>
            <a:fld id="{21B2AA4F-B828-4D7C-AFD3-893933DAFCB4}" type="slidenum">
              <a:rPr lang="en-US" smtClean="0"/>
              <a:t>4</a:t>
            </a:fld>
            <a:endParaRPr lang="en-US"/>
          </a:p>
        </p:txBody>
      </p:sp>
    </p:spTree>
    <p:extLst>
      <p:ext uri="{BB962C8B-B14F-4D97-AF65-F5344CB8AC3E}">
        <p14:creationId xmlns:p14="http://schemas.microsoft.com/office/powerpoint/2010/main" val="4111159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Ví dụ</a:t>
            </a:r>
          </a:p>
        </p:txBody>
      </p:sp>
      <p:sp>
        <p:nvSpPr>
          <p:cNvPr id="4" name="Slide Number Placeholder 3"/>
          <p:cNvSpPr>
            <a:spLocks noGrp="1"/>
          </p:cNvSpPr>
          <p:nvPr>
            <p:ph type="sldNum" sz="quarter" idx="5"/>
          </p:nvPr>
        </p:nvSpPr>
        <p:spPr/>
        <p:txBody>
          <a:bodyPr/>
          <a:lstStyle/>
          <a:p>
            <a:fld id="{21B2AA4F-B828-4D7C-AFD3-893933DAFCB4}" type="slidenum">
              <a:rPr lang="en-US" smtClean="0"/>
              <a:t>5</a:t>
            </a:fld>
            <a:endParaRPr lang="en-US"/>
          </a:p>
        </p:txBody>
      </p:sp>
    </p:spTree>
    <p:extLst>
      <p:ext uri="{BB962C8B-B14F-4D97-AF65-F5344CB8AC3E}">
        <p14:creationId xmlns:p14="http://schemas.microsoft.com/office/powerpoint/2010/main" val="3071685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Ví dụ</a:t>
            </a:r>
          </a:p>
        </p:txBody>
      </p:sp>
      <p:sp>
        <p:nvSpPr>
          <p:cNvPr id="4" name="Slide Number Placeholder 3"/>
          <p:cNvSpPr>
            <a:spLocks noGrp="1"/>
          </p:cNvSpPr>
          <p:nvPr>
            <p:ph type="sldNum" sz="quarter" idx="5"/>
          </p:nvPr>
        </p:nvSpPr>
        <p:spPr/>
        <p:txBody>
          <a:bodyPr/>
          <a:lstStyle/>
          <a:p>
            <a:fld id="{21B2AA4F-B828-4D7C-AFD3-893933DAFCB4}" type="slidenum">
              <a:rPr lang="en-US" smtClean="0"/>
              <a:t>6</a:t>
            </a:fld>
            <a:endParaRPr lang="en-US"/>
          </a:p>
        </p:txBody>
      </p:sp>
    </p:spTree>
    <p:extLst>
      <p:ext uri="{BB962C8B-B14F-4D97-AF65-F5344CB8AC3E}">
        <p14:creationId xmlns:p14="http://schemas.microsoft.com/office/powerpoint/2010/main" val="1033663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Đáp án</a:t>
            </a:r>
          </a:p>
        </p:txBody>
      </p:sp>
      <p:sp>
        <p:nvSpPr>
          <p:cNvPr id="4" name="Slide Number Placeholder 3"/>
          <p:cNvSpPr>
            <a:spLocks noGrp="1"/>
          </p:cNvSpPr>
          <p:nvPr>
            <p:ph type="sldNum" sz="quarter" idx="5"/>
          </p:nvPr>
        </p:nvSpPr>
        <p:spPr/>
        <p:txBody>
          <a:bodyPr/>
          <a:lstStyle/>
          <a:p>
            <a:fld id="{21B2AA4F-B828-4D7C-AFD3-893933DAFCB4}" type="slidenum">
              <a:rPr lang="en-US" smtClean="0"/>
              <a:t>7</a:t>
            </a:fld>
            <a:endParaRPr lang="en-US"/>
          </a:p>
        </p:txBody>
      </p:sp>
    </p:spTree>
    <p:extLst>
      <p:ext uri="{BB962C8B-B14F-4D97-AF65-F5344CB8AC3E}">
        <p14:creationId xmlns:p14="http://schemas.microsoft.com/office/powerpoint/2010/main" val="1434063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t>14/09/2024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14/09/2024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14/09/2024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14/09/2024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t>14/09/2024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t>14/09/2024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t>14/09/2024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t>14/09/2024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t>14/09/2024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14/09/2024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14/09/2024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t>14/09/2024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hoat-dong-trang-103-khtn-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85" y="0"/>
            <a:ext cx="1193396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99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88BB6F3-8A37-2F1F-D852-DEF4C01FC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2661"/>
            <a:ext cx="12192000" cy="2074919"/>
          </a:xfrm>
          <a:prstGeom prst="rect">
            <a:avLst/>
          </a:prstGeom>
        </p:spPr>
      </p:pic>
      <p:sp>
        <p:nvSpPr>
          <p:cNvPr id="5" name="TextBox 4"/>
          <p:cNvSpPr txBox="1"/>
          <p:nvPr/>
        </p:nvSpPr>
        <p:spPr>
          <a:xfrm>
            <a:off x="229662" y="2187767"/>
            <a:ext cx="11732678"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pPr algn="just"/>
            <a:r>
              <a:rPr lang="en-US" sz="2400" b="1" smtClean="0">
                <a:latin typeface="Times New Roman" pitchFamily="18" charset="0"/>
                <a:cs typeface="Times New Roman" pitchFamily="18" charset="0"/>
              </a:rPr>
              <a:t>2. Viết CTCT dạng thu gọn:</a:t>
            </a:r>
          </a:p>
        </p:txBody>
      </p:sp>
      <p:sp>
        <p:nvSpPr>
          <p:cNvPr id="2" name="Right Arrow 1"/>
          <p:cNvSpPr/>
          <p:nvPr/>
        </p:nvSpPr>
        <p:spPr>
          <a:xfrm>
            <a:off x="4337824" y="3356517"/>
            <a:ext cx="1538869" cy="490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735336" y="3311915"/>
            <a:ext cx="4817328"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pPr algn="ctr"/>
            <a:r>
              <a:rPr lang="en-US" sz="3600" smtClean="0">
                <a:latin typeface="Times New Roman" pitchFamily="18" charset="0"/>
                <a:cs typeface="Times New Roman" pitchFamily="18" charset="0"/>
              </a:rPr>
              <a:t>CH</a:t>
            </a:r>
            <a:r>
              <a:rPr lang="en-US" sz="3600" baseline="-25000" smtClean="0">
                <a:latin typeface="Times New Roman" pitchFamily="18" charset="0"/>
                <a:cs typeface="Times New Roman" pitchFamily="18" charset="0"/>
              </a:rPr>
              <a:t>3</a:t>
            </a:r>
            <a:r>
              <a:rPr lang="en-US" sz="3600" smtClean="0">
                <a:latin typeface="Times New Roman" pitchFamily="18" charset="0"/>
                <a:cs typeface="Times New Roman" pitchFamily="18" charset="0"/>
              </a:rPr>
              <a:t> – CH</a:t>
            </a:r>
            <a:r>
              <a:rPr lang="en-US" sz="3600" baseline="-25000" smtClean="0">
                <a:latin typeface="Times New Roman" pitchFamily="18" charset="0"/>
                <a:cs typeface="Times New Roman" pitchFamily="18" charset="0"/>
              </a:rPr>
              <a:t>2</a:t>
            </a:r>
            <a:r>
              <a:rPr lang="en-US" sz="3600" smtClean="0">
                <a:latin typeface="Times New Roman" pitchFamily="18" charset="0"/>
                <a:cs typeface="Times New Roman" pitchFamily="18" charset="0"/>
              </a:rPr>
              <a:t> – OH</a:t>
            </a:r>
            <a:endParaRPr lang="en-US" sz="3600">
              <a:latin typeface="Times New Roman" pitchFamily="18" charset="0"/>
              <a:cs typeface="Times New Roman" pitchFamily="18" charset="0"/>
            </a:endParaRPr>
          </a:p>
        </p:txBody>
      </p:sp>
      <p:sp>
        <p:nvSpPr>
          <p:cNvPr id="8" name="Right Arrow 7"/>
          <p:cNvSpPr/>
          <p:nvPr/>
        </p:nvSpPr>
        <p:spPr>
          <a:xfrm>
            <a:off x="4133385" y="5414738"/>
            <a:ext cx="1538869" cy="490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787368" y="5284072"/>
            <a:ext cx="4817328"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pPr algn="ctr"/>
            <a:r>
              <a:rPr lang="en-US" sz="3600" smtClean="0">
                <a:latin typeface="Times New Roman" pitchFamily="18" charset="0"/>
                <a:cs typeface="Times New Roman" pitchFamily="18" charset="0"/>
              </a:rPr>
              <a:t>CH</a:t>
            </a:r>
            <a:r>
              <a:rPr lang="en-US" sz="3600" baseline="-25000" smtClean="0">
                <a:latin typeface="Times New Roman" pitchFamily="18" charset="0"/>
                <a:cs typeface="Times New Roman" pitchFamily="18" charset="0"/>
              </a:rPr>
              <a:t>3</a:t>
            </a:r>
            <a:r>
              <a:rPr lang="en-US" sz="3600" smtClean="0">
                <a:latin typeface="Times New Roman" pitchFamily="18" charset="0"/>
                <a:cs typeface="Times New Roman" pitchFamily="18" charset="0"/>
              </a:rPr>
              <a:t> – O – CH</a:t>
            </a:r>
            <a:r>
              <a:rPr lang="en-US" sz="3600" baseline="-25000" smtClean="0">
                <a:latin typeface="Times New Roman" pitchFamily="18" charset="0"/>
                <a:cs typeface="Times New Roman" pitchFamily="18" charset="0"/>
              </a:rPr>
              <a:t>3</a:t>
            </a:r>
            <a:endParaRPr lang="en-US" sz="3600">
              <a:latin typeface="Times New Roman" pitchFamily="18" charset="0"/>
              <a:cs typeface="Times New Roman" pitchFamily="18" charset="0"/>
            </a:endParaRPr>
          </a:p>
        </p:txBody>
      </p:sp>
      <p:pic>
        <p:nvPicPr>
          <p:cNvPr id="7170" name="Picture 2" descr="E:\44d4_ancol-etylic-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815" y="2724305"/>
            <a:ext cx="2666080" cy="163075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E:\cong-thuc-lewis-cua-ch3och3-ctm-18246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130" y="4729163"/>
            <a:ext cx="321945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84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171"/>
                                        </p:tgtEl>
                                        <p:attrNameLst>
                                          <p:attrName>style.visibility</p:attrName>
                                        </p:attrNameLst>
                                      </p:cBhvr>
                                      <p:to>
                                        <p:strVal val="visible"/>
                                      </p:to>
                                    </p:set>
                                    <p:animEffect transition="in" filter="wheel(1)">
                                      <p:cBhvr>
                                        <p:cTn id="22" dur="2000"/>
                                        <p:tgtEl>
                                          <p:spTgt spid="717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88BB6F3-8A37-2F1F-D852-DEF4C01FC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2661"/>
            <a:ext cx="12192000" cy="3201193"/>
          </a:xfrm>
          <a:prstGeom prst="rect">
            <a:avLst/>
          </a:prstGeom>
        </p:spPr>
      </p:pic>
      <p:sp>
        <p:nvSpPr>
          <p:cNvPr id="5" name="TextBox 4"/>
          <p:cNvSpPr txBox="1"/>
          <p:nvPr/>
        </p:nvSpPr>
        <p:spPr>
          <a:xfrm>
            <a:off x="229662" y="3385227"/>
            <a:ext cx="11732678"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pPr algn="just"/>
            <a:r>
              <a:rPr lang="en-US" sz="2400" b="1" smtClean="0">
                <a:latin typeface="Times New Roman" pitchFamily="18" charset="0"/>
                <a:cs typeface="Times New Roman" pitchFamily="18" charset="0"/>
              </a:rPr>
              <a:t>3. So sánh công thức phân tử hợp chất:</a:t>
            </a:r>
          </a:p>
        </p:txBody>
      </p:sp>
      <p:sp>
        <p:nvSpPr>
          <p:cNvPr id="6" name="Rectangle 5"/>
          <p:cNvSpPr/>
          <p:nvPr/>
        </p:nvSpPr>
        <p:spPr>
          <a:xfrm>
            <a:off x="229662" y="3944057"/>
            <a:ext cx="11732678" cy="1938992"/>
          </a:xfrm>
          <a:prstGeom prst="rect">
            <a:avLst/>
          </a:prstGeom>
        </p:spPr>
        <p:txBody>
          <a:bodyPr wrap="square">
            <a:spAutoFit/>
          </a:bodyPr>
          <a:lstStyle/>
          <a:p>
            <a:r>
              <a:rPr lang="en-US" sz="4000" smtClean="0">
                <a:latin typeface="Times New Roman" pitchFamily="18" charset="0"/>
                <a:cs typeface="Times New Roman" pitchFamily="18" charset="0"/>
              </a:rPr>
              <a:t>    Hợp </a:t>
            </a:r>
            <a:r>
              <a:rPr lang="en-US" sz="4000">
                <a:latin typeface="Times New Roman" pitchFamily="18" charset="0"/>
                <a:cs typeface="Times New Roman" pitchFamily="18" charset="0"/>
              </a:rPr>
              <a:t>chất 2 và 3 có cùng công thức phân tử là C</a:t>
            </a:r>
            <a:r>
              <a:rPr lang="en-US" sz="4000" baseline="-25000">
                <a:latin typeface="Times New Roman" pitchFamily="18" charset="0"/>
                <a:cs typeface="Times New Roman" pitchFamily="18" charset="0"/>
              </a:rPr>
              <a:t>4</a:t>
            </a:r>
            <a:r>
              <a:rPr lang="en-US" sz="4000">
                <a:latin typeface="Times New Roman" pitchFamily="18" charset="0"/>
                <a:cs typeface="Times New Roman" pitchFamily="18" charset="0"/>
              </a:rPr>
              <a:t>H</a:t>
            </a:r>
            <a:r>
              <a:rPr lang="en-US" sz="4000" baseline="-25000">
                <a:latin typeface="Times New Roman" pitchFamily="18" charset="0"/>
                <a:cs typeface="Times New Roman" pitchFamily="18" charset="0"/>
              </a:rPr>
              <a:t>10</a:t>
            </a:r>
            <a:r>
              <a:rPr lang="en-US" sz="4000">
                <a:latin typeface="Times New Roman" pitchFamily="18" charset="0"/>
                <a:cs typeface="Times New Roman" pitchFamily="18" charset="0"/>
              </a:rPr>
              <a:t>.</a:t>
            </a:r>
          </a:p>
          <a:p>
            <a:r>
              <a:rPr lang="en-US" sz="4000" smtClean="0">
                <a:latin typeface="Times New Roman" pitchFamily="18" charset="0"/>
                <a:cs typeface="Times New Roman" pitchFamily="18" charset="0"/>
              </a:rPr>
              <a:t>    </a:t>
            </a:r>
          </a:p>
          <a:p>
            <a:r>
              <a:rPr lang="en-US" sz="4000">
                <a:latin typeface="Times New Roman" pitchFamily="18" charset="0"/>
                <a:cs typeface="Times New Roman" pitchFamily="18" charset="0"/>
              </a:rPr>
              <a:t> </a:t>
            </a:r>
            <a:r>
              <a:rPr lang="en-US" sz="4000" smtClean="0">
                <a:latin typeface="Times New Roman" pitchFamily="18" charset="0"/>
                <a:cs typeface="Times New Roman" pitchFamily="18" charset="0"/>
              </a:rPr>
              <a:t>   Hợp </a:t>
            </a:r>
            <a:r>
              <a:rPr lang="en-US" sz="4000">
                <a:latin typeface="Times New Roman" pitchFamily="18" charset="0"/>
                <a:cs typeface="Times New Roman" pitchFamily="18" charset="0"/>
              </a:rPr>
              <a:t>chất 5 và 6 có cùng công thức phân tử là C</a:t>
            </a:r>
            <a:r>
              <a:rPr lang="en-US" sz="4000" baseline="-25000">
                <a:latin typeface="Times New Roman" pitchFamily="18" charset="0"/>
                <a:cs typeface="Times New Roman" pitchFamily="18" charset="0"/>
              </a:rPr>
              <a:t>2</a:t>
            </a:r>
            <a:r>
              <a:rPr lang="en-US" sz="4000">
                <a:latin typeface="Times New Roman" pitchFamily="18" charset="0"/>
                <a:cs typeface="Times New Roman" pitchFamily="18" charset="0"/>
              </a:rPr>
              <a:t>H</a:t>
            </a:r>
            <a:r>
              <a:rPr lang="en-US" sz="4000" baseline="-25000">
                <a:latin typeface="Times New Roman" pitchFamily="18" charset="0"/>
                <a:cs typeface="Times New Roman" pitchFamily="18" charset="0"/>
              </a:rPr>
              <a:t>6</a:t>
            </a:r>
            <a:r>
              <a:rPr lang="en-US" sz="4000">
                <a:latin typeface="Times New Roman" pitchFamily="18" charset="0"/>
                <a:cs typeface="Times New Roman" pitchFamily="18" charset="0"/>
              </a:rPr>
              <a:t>O.</a:t>
            </a:r>
          </a:p>
        </p:txBody>
      </p:sp>
    </p:spTree>
    <p:extLst>
      <p:ext uri="{BB962C8B-B14F-4D97-AF65-F5344CB8AC3E}">
        <p14:creationId xmlns:p14="http://schemas.microsoft.com/office/powerpoint/2010/main" val="190215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64122" y="16465"/>
            <a:ext cx="11231935" cy="2800767"/>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3200" b="1" kern="100" smtClean="0">
                <a:solidFill>
                  <a:schemeClr val="tx1"/>
                </a:solidFill>
                <a:latin typeface="Times New Roman" pitchFamily="18" charset="0"/>
                <a:ea typeface="Calibri" panose="020F0502020204030204" pitchFamily="34" charset="0"/>
                <a:cs typeface="Times New Roman" pitchFamily="18" charset="0"/>
              </a:rPr>
              <a:t>    </a:t>
            </a:r>
            <a:r>
              <a:rPr lang="vi-VN" sz="2400" kern="100" smtClean="0">
                <a:solidFill>
                  <a:schemeClr val="tx1"/>
                </a:solidFill>
                <a:latin typeface="Times New Roman" pitchFamily="18" charset="0"/>
                <a:ea typeface="Calibri" panose="020F0502020204030204" pitchFamily="34" charset="0"/>
                <a:cs typeface="Times New Roman" pitchFamily="18" charset="0"/>
              </a:rPr>
              <a:t>1</a:t>
            </a:r>
            <a:r>
              <a:rPr lang="vi-VN" sz="2400" kern="100">
                <a:solidFill>
                  <a:schemeClr val="tx1"/>
                </a:solidFill>
                <a:latin typeface="Times New Roman" pitchFamily="18" charset="0"/>
                <a:ea typeface="Calibri" panose="020F0502020204030204" pitchFamily="34" charset="0"/>
                <a:cs typeface="Times New Roman" pitchFamily="18" charset="0"/>
              </a:rPr>
              <a:t>. Liên kết hoá học trong hợp chất hữu cơ chủ yếu là loại liên kết nào?</a:t>
            </a:r>
          </a:p>
          <a:p>
            <a:pPr algn="just"/>
            <a:r>
              <a:rPr lang="en-US" sz="2400" kern="100" smtClean="0">
                <a:solidFill>
                  <a:schemeClr val="tx1"/>
                </a:solidFill>
                <a:latin typeface="Times New Roman" pitchFamily="18" charset="0"/>
                <a:ea typeface="Calibri" panose="020F0502020204030204" pitchFamily="34" charset="0"/>
                <a:cs typeface="Times New Roman" pitchFamily="18" charset="0"/>
              </a:rPr>
              <a:t>     </a:t>
            </a:r>
            <a:r>
              <a:rPr lang="vi-VN" sz="2400" kern="100" smtClean="0">
                <a:solidFill>
                  <a:schemeClr val="tx1"/>
                </a:solidFill>
                <a:latin typeface="Times New Roman" pitchFamily="18" charset="0"/>
                <a:ea typeface="Calibri" panose="020F0502020204030204" pitchFamily="34" charset="0"/>
                <a:cs typeface="Times New Roman" pitchFamily="18" charset="0"/>
              </a:rPr>
              <a:t>2.Trong </a:t>
            </a:r>
            <a:r>
              <a:rPr lang="vi-VN" sz="2400" kern="100">
                <a:solidFill>
                  <a:schemeClr val="tx1"/>
                </a:solidFill>
                <a:latin typeface="Times New Roman" pitchFamily="18" charset="0"/>
                <a:ea typeface="Calibri" panose="020F0502020204030204" pitchFamily="34" charset="0"/>
                <a:cs typeface="Times New Roman" pitchFamily="18" charset="0"/>
              </a:rPr>
              <a:t>phân tử hợp chất hữu cơ, các nguyên tố: </a:t>
            </a:r>
            <a:r>
              <a:rPr lang="vi-VN" sz="2400" kern="100" smtClean="0">
                <a:solidFill>
                  <a:schemeClr val="tx1"/>
                </a:solidFill>
                <a:latin typeface="Times New Roman" pitchFamily="18" charset="0"/>
                <a:ea typeface="Calibri" panose="020F0502020204030204" pitchFamily="34" charset="0"/>
                <a:cs typeface="Times New Roman" pitchFamily="18" charset="0"/>
              </a:rPr>
              <a:t>C</a:t>
            </a:r>
            <a:r>
              <a:rPr lang="en-US" sz="2400" kern="100" smtClean="0">
                <a:solidFill>
                  <a:schemeClr val="tx1"/>
                </a:solidFill>
                <a:latin typeface="Times New Roman" pitchFamily="18" charset="0"/>
                <a:ea typeface="Calibri" panose="020F0502020204030204" pitchFamily="34" charset="0"/>
                <a:cs typeface="Times New Roman" pitchFamily="18" charset="0"/>
              </a:rPr>
              <a:t>arbon</a:t>
            </a:r>
            <a:r>
              <a:rPr lang="vi-VN" sz="2400" kern="100" smtClean="0">
                <a:solidFill>
                  <a:schemeClr val="tx1"/>
                </a:solidFill>
                <a:latin typeface="Times New Roman" pitchFamily="18" charset="0"/>
                <a:ea typeface="Calibri" panose="020F0502020204030204" pitchFamily="34" charset="0"/>
                <a:cs typeface="Times New Roman" pitchFamily="18" charset="0"/>
              </a:rPr>
              <a:t>, H</a:t>
            </a:r>
            <a:r>
              <a:rPr lang="en-US" sz="2400" kern="100">
                <a:solidFill>
                  <a:schemeClr val="tx1"/>
                </a:solidFill>
                <a:latin typeface="Times New Roman" pitchFamily="18" charset="0"/>
                <a:ea typeface="Calibri" panose="020F0502020204030204" pitchFamily="34" charset="0"/>
                <a:cs typeface="Times New Roman" pitchFamily="18" charset="0"/>
              </a:rPr>
              <a:t>y</a:t>
            </a:r>
            <a:r>
              <a:rPr lang="en-US" sz="2400" kern="100" smtClean="0">
                <a:solidFill>
                  <a:schemeClr val="tx1"/>
                </a:solidFill>
                <a:latin typeface="Times New Roman" pitchFamily="18" charset="0"/>
                <a:ea typeface="Calibri" panose="020F0502020204030204" pitchFamily="34" charset="0"/>
                <a:cs typeface="Times New Roman" pitchFamily="18" charset="0"/>
              </a:rPr>
              <a:t>drogen</a:t>
            </a:r>
            <a:r>
              <a:rPr lang="vi-VN" sz="2400" kern="100" smtClean="0">
                <a:solidFill>
                  <a:schemeClr val="tx1"/>
                </a:solidFill>
                <a:latin typeface="Times New Roman" pitchFamily="18" charset="0"/>
                <a:ea typeface="Calibri" panose="020F0502020204030204" pitchFamily="34" charset="0"/>
                <a:cs typeface="Times New Roman" pitchFamily="18" charset="0"/>
              </a:rPr>
              <a:t>, O</a:t>
            </a:r>
            <a:r>
              <a:rPr lang="en-US" sz="2400" kern="100" smtClean="0">
                <a:solidFill>
                  <a:schemeClr val="tx1"/>
                </a:solidFill>
                <a:latin typeface="Times New Roman" pitchFamily="18" charset="0"/>
                <a:ea typeface="Calibri" panose="020F0502020204030204" pitchFamily="34" charset="0"/>
                <a:cs typeface="Times New Roman" pitchFamily="18" charset="0"/>
              </a:rPr>
              <a:t>xygen</a:t>
            </a:r>
            <a:r>
              <a:rPr lang="vi-VN" sz="2400" kern="100" smtClean="0">
                <a:solidFill>
                  <a:schemeClr val="tx1"/>
                </a:solidFill>
                <a:latin typeface="Times New Roman" pitchFamily="18" charset="0"/>
                <a:ea typeface="Calibri" panose="020F0502020204030204" pitchFamily="34" charset="0"/>
                <a:cs typeface="Times New Roman" pitchFamily="18" charset="0"/>
              </a:rPr>
              <a:t> </a:t>
            </a:r>
            <a:r>
              <a:rPr lang="vi-VN" sz="2400" kern="100">
                <a:solidFill>
                  <a:schemeClr val="tx1"/>
                </a:solidFill>
                <a:latin typeface="Times New Roman" pitchFamily="18" charset="0"/>
                <a:ea typeface="Calibri" panose="020F0502020204030204" pitchFamily="34" charset="0"/>
                <a:cs typeface="Times New Roman" pitchFamily="18" charset="0"/>
              </a:rPr>
              <a:t>có hoá trị mấy?</a:t>
            </a:r>
          </a:p>
          <a:p>
            <a:pPr lvl="0" algn="just" fontAlgn="base"/>
            <a:r>
              <a:rPr lang="en-US" sz="2400" kern="100" smtClean="0">
                <a:solidFill>
                  <a:schemeClr val="tx1"/>
                </a:solidFill>
                <a:latin typeface="Times New Roman" pitchFamily="18" charset="0"/>
                <a:ea typeface="Calibri" panose="020F0502020204030204" pitchFamily="34" charset="0"/>
                <a:cs typeface="Times New Roman" pitchFamily="18" charset="0"/>
              </a:rPr>
              <a:t>     </a:t>
            </a:r>
            <a:r>
              <a:rPr lang="vi-VN" sz="2400" kern="100" smtClean="0">
                <a:solidFill>
                  <a:schemeClr val="tx1"/>
                </a:solidFill>
                <a:latin typeface="Times New Roman" pitchFamily="18" charset="0"/>
                <a:ea typeface="Calibri" panose="020F0502020204030204" pitchFamily="34" charset="0"/>
                <a:cs typeface="Times New Roman" pitchFamily="18" charset="0"/>
              </a:rPr>
              <a:t>3</a:t>
            </a:r>
            <a:r>
              <a:rPr lang="vi-VN" sz="2400" kern="100">
                <a:solidFill>
                  <a:schemeClr val="tx1"/>
                </a:solidFill>
                <a:latin typeface="Times New Roman" pitchFamily="18" charset="0"/>
                <a:ea typeface="Calibri" panose="020F0502020204030204" pitchFamily="34" charset="0"/>
                <a:cs typeface="Times New Roman" pitchFamily="18" charset="0"/>
              </a:rPr>
              <a:t>. </a:t>
            </a:r>
            <a:r>
              <a:rPr lang="en-US" sz="2400">
                <a:solidFill>
                  <a:schemeClr val="tx1"/>
                </a:solidFill>
                <a:latin typeface="Times New Roman" pitchFamily="18" charset="0"/>
                <a:cs typeface="Times New Roman" pitchFamily="18" charset="0"/>
              </a:rPr>
              <a:t>Trong phân tử hợp chất hữu cơ, mạch carbon được hình thành do đâu? Có mấy dạng mạch carbon? </a:t>
            </a:r>
            <a:endParaRPr lang="en-US" sz="2400" smtClean="0">
              <a:solidFill>
                <a:schemeClr val="tx1"/>
              </a:solidFill>
              <a:latin typeface="Times New Roman" pitchFamily="18" charset="0"/>
              <a:cs typeface="Times New Roman" pitchFamily="18" charset="0"/>
            </a:endParaRPr>
          </a:p>
          <a:p>
            <a:pPr lvl="0" algn="just" fontAlgn="base"/>
            <a:r>
              <a:rPr lang="en-US" sz="2400" smtClean="0">
                <a:solidFill>
                  <a:schemeClr val="tx1"/>
                </a:solidFill>
                <a:latin typeface="Times New Roman" pitchFamily="18" charset="0"/>
                <a:cs typeface="Times New Roman" pitchFamily="18" charset="0"/>
              </a:rPr>
              <a:t>    4. </a:t>
            </a:r>
            <a:r>
              <a:rPr lang="en-US" sz="2400" smtClean="0">
                <a:solidFill>
                  <a:schemeClr val="tx1"/>
                </a:solidFill>
                <a:latin typeface="Times New Roman" pitchFamily="18" charset="0"/>
                <a:cs typeface="Times New Roman" pitchFamily="18" charset="0"/>
              </a:rPr>
              <a:t>Giải thích tại sao nhiều hợp chất hữu cơ khác nhau, tính chất khác nhau lại có cùng công thức phân tử?</a:t>
            </a:r>
            <a:endParaRPr lang="en-US" sz="2400">
              <a:solidFill>
                <a:schemeClr val="tx1"/>
              </a:solidFill>
              <a:latin typeface="Times New Roman" pitchFamily="18" charset="0"/>
              <a:cs typeface="Times New Roman" pitchFamily="18" charset="0"/>
            </a:endParaRPr>
          </a:p>
        </p:txBody>
      </p:sp>
      <p:sp>
        <p:nvSpPr>
          <p:cNvPr id="14" name="TextBox 13"/>
          <p:cNvSpPr txBox="1"/>
          <p:nvPr/>
        </p:nvSpPr>
        <p:spPr>
          <a:xfrm>
            <a:off x="764122" y="2865351"/>
            <a:ext cx="11243086" cy="397031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pPr lvl="0" algn="just" fontAlgn="base"/>
            <a:r>
              <a:rPr lang="en-US" sz="2800" smtClean="0">
                <a:latin typeface="Times New Roman" pitchFamily="18" charset="0"/>
                <a:cs typeface="Times New Roman" pitchFamily="18" charset="0"/>
              </a:rPr>
              <a:t>   </a:t>
            </a:r>
            <a:r>
              <a:rPr lang="en-US" sz="2800" smtClean="0">
                <a:latin typeface="Times New Roman" pitchFamily="18" charset="0"/>
                <a:cs typeface="Times New Roman" pitchFamily="18" charset="0"/>
              </a:rPr>
              <a:t>  </a:t>
            </a:r>
            <a:r>
              <a:rPr lang="en-US" sz="2800" smtClean="0">
                <a:latin typeface="Times New Roman" pitchFamily="18" charset="0"/>
                <a:cs typeface="Times New Roman" pitchFamily="18" charset="0"/>
              </a:rPr>
              <a:t>1. Liên </a:t>
            </a:r>
            <a:r>
              <a:rPr lang="en-US" sz="2800">
                <a:latin typeface="Times New Roman" pitchFamily="18" charset="0"/>
                <a:cs typeface="Times New Roman" pitchFamily="18" charset="0"/>
              </a:rPr>
              <a:t>kết hoá học trong hợp chất hữu cơ chủ yếu là loại liên kết </a:t>
            </a:r>
            <a:r>
              <a:rPr lang="en-US" sz="2800" b="1">
                <a:solidFill>
                  <a:srgbClr val="FF0066"/>
                </a:solidFill>
                <a:latin typeface="Times New Roman" pitchFamily="18" charset="0"/>
                <a:cs typeface="Times New Roman" pitchFamily="18" charset="0"/>
              </a:rPr>
              <a:t>cộng hoá trị.</a:t>
            </a:r>
          </a:p>
          <a:p>
            <a:pPr lvl="0" algn="just" fontAlgn="base"/>
            <a:r>
              <a:rPr lang="en-US" sz="2800" smtClean="0">
                <a:latin typeface="Times New Roman" pitchFamily="18" charset="0"/>
                <a:cs typeface="Times New Roman" pitchFamily="18" charset="0"/>
              </a:rPr>
              <a:t>     2. Trong </a:t>
            </a:r>
            <a:r>
              <a:rPr lang="en-US" sz="2800">
                <a:latin typeface="Times New Roman" pitchFamily="18" charset="0"/>
                <a:cs typeface="Times New Roman" pitchFamily="18" charset="0"/>
              </a:rPr>
              <a:t>phân tử hợp chất hữu cơ, </a:t>
            </a:r>
            <a:r>
              <a:rPr lang="en-US" sz="2800" smtClean="0">
                <a:latin typeface="Times New Roman" pitchFamily="18" charset="0"/>
                <a:cs typeface="Times New Roman" pitchFamily="18" charset="0"/>
              </a:rPr>
              <a:t>Carbon </a:t>
            </a:r>
            <a:r>
              <a:rPr lang="en-US" sz="2800">
                <a:latin typeface="Times New Roman" pitchFamily="18" charset="0"/>
                <a:cs typeface="Times New Roman" pitchFamily="18" charset="0"/>
              </a:rPr>
              <a:t>luôn có hoá trị IV, </a:t>
            </a:r>
            <a:r>
              <a:rPr lang="en-US" sz="2800" smtClean="0">
                <a:latin typeface="Times New Roman" pitchFamily="18" charset="0"/>
                <a:cs typeface="Times New Roman" pitchFamily="18" charset="0"/>
              </a:rPr>
              <a:t>Hydrogen </a:t>
            </a:r>
            <a:r>
              <a:rPr lang="en-US" sz="2800">
                <a:latin typeface="Times New Roman" pitchFamily="18" charset="0"/>
                <a:cs typeface="Times New Roman" pitchFamily="18" charset="0"/>
              </a:rPr>
              <a:t>có hoá trị I, </a:t>
            </a:r>
            <a:r>
              <a:rPr lang="en-US" sz="2800" smtClean="0">
                <a:latin typeface="Times New Roman" pitchFamily="18" charset="0"/>
                <a:cs typeface="Times New Roman" pitchFamily="18" charset="0"/>
              </a:rPr>
              <a:t>Oxygen </a:t>
            </a:r>
            <a:r>
              <a:rPr lang="en-US" sz="2800">
                <a:latin typeface="Times New Roman" pitchFamily="18" charset="0"/>
                <a:cs typeface="Times New Roman" pitchFamily="18" charset="0"/>
              </a:rPr>
              <a:t>có hoá trị II. </a:t>
            </a:r>
          </a:p>
          <a:p>
            <a:pPr lvl="0" algn="just" fontAlgn="base"/>
            <a:r>
              <a:rPr lang="en-US" sz="2800" smtClean="0">
                <a:latin typeface="Times New Roman" pitchFamily="18" charset="0"/>
                <a:cs typeface="Times New Roman" pitchFamily="18" charset="0"/>
              </a:rPr>
              <a:t>    3. Các </a:t>
            </a:r>
            <a:r>
              <a:rPr lang="en-US" sz="2800">
                <a:latin typeface="Times New Roman" pitchFamily="18" charset="0"/>
                <a:cs typeface="Times New Roman" pitchFamily="18" charset="0"/>
              </a:rPr>
              <a:t>nguyên tử </a:t>
            </a:r>
            <a:r>
              <a:rPr lang="en-US" sz="2800" smtClean="0">
                <a:latin typeface="Times New Roman" pitchFamily="18" charset="0"/>
                <a:cs typeface="Times New Roman" pitchFamily="18" charset="0"/>
              </a:rPr>
              <a:t>Carbon </a:t>
            </a:r>
            <a:r>
              <a:rPr lang="en-US" sz="2800">
                <a:latin typeface="Times New Roman" pitchFamily="18" charset="0"/>
                <a:cs typeface="Times New Roman" pitchFamily="18" charset="0"/>
              </a:rPr>
              <a:t>có thể liên kết trực tiếp với nhau để tạo thành các dạng mạch </a:t>
            </a:r>
            <a:r>
              <a:rPr lang="en-US" sz="2800" smtClean="0">
                <a:latin typeface="Times New Roman" pitchFamily="18" charset="0"/>
                <a:cs typeface="Times New Roman" pitchFamily="18" charset="0"/>
              </a:rPr>
              <a:t>Carbon </a:t>
            </a:r>
            <a:r>
              <a:rPr lang="en-US" sz="2800">
                <a:latin typeface="Times New Roman" pitchFamily="18" charset="0"/>
                <a:cs typeface="Times New Roman" pitchFamily="18" charset="0"/>
              </a:rPr>
              <a:t>khác nhau: mạch hở không phân nhánh, mạch hở phân nhánh, mạch vòng. </a:t>
            </a:r>
            <a:endParaRPr lang="en-US" sz="2800" smtClean="0">
              <a:latin typeface="Times New Roman" pitchFamily="18" charset="0"/>
              <a:cs typeface="Times New Roman" pitchFamily="18" charset="0"/>
            </a:endParaRPr>
          </a:p>
          <a:p>
            <a:pPr algn="just" fontAlgn="base"/>
            <a:r>
              <a:rPr lang="en-US" sz="2800" kern="100" smtClean="0">
                <a:latin typeface="Times New Roman" pitchFamily="18" charset="0"/>
                <a:ea typeface="Calibri" panose="020F0502020204030204" pitchFamily="34" charset="0"/>
                <a:cs typeface="Times New Roman" pitchFamily="18" charset="0"/>
              </a:rPr>
              <a:t>    </a:t>
            </a:r>
            <a:r>
              <a:rPr lang="en-US" sz="2800" kern="100" smtClean="0">
                <a:latin typeface="Times New Roman" pitchFamily="18" charset="0"/>
                <a:ea typeface="Calibri" panose="020F0502020204030204" pitchFamily="34" charset="0"/>
                <a:cs typeface="Times New Roman" pitchFamily="18" charset="0"/>
              </a:rPr>
              <a:t>4. </a:t>
            </a:r>
            <a:r>
              <a:rPr lang="vi-VN" sz="2800" kern="100" smtClean="0">
                <a:latin typeface="Times New Roman" pitchFamily="18" charset="0"/>
                <a:ea typeface="Calibri" panose="020F0502020204030204" pitchFamily="34" charset="0"/>
                <a:cs typeface="Times New Roman" pitchFamily="18" charset="0"/>
              </a:rPr>
              <a:t>Mỗi </a:t>
            </a:r>
            <a:r>
              <a:rPr lang="vi-VN" sz="2800" kern="100">
                <a:latin typeface="Times New Roman" pitchFamily="18" charset="0"/>
                <a:ea typeface="Calibri" panose="020F0502020204030204" pitchFamily="34" charset="0"/>
                <a:cs typeface="Times New Roman" pitchFamily="18" charset="0"/>
              </a:rPr>
              <a:t>hợp chất hữu cơ có một trật tự liên kết xác định giữa các nguyên tử trong phân tử</a:t>
            </a:r>
            <a:r>
              <a:rPr lang="vi-VN" sz="2800" kern="100" smtClean="0">
                <a:latin typeface="Times New Roman" pitchFamily="18" charset="0"/>
                <a:ea typeface="Calibri" panose="020F0502020204030204" pitchFamily="34" charset="0"/>
                <a:cs typeface="Times New Roman" pitchFamily="18" charset="0"/>
              </a:rPr>
              <a:t>.</a:t>
            </a:r>
            <a:endParaRPr lang="vi-VN" sz="2800" kern="100">
              <a:latin typeface="Times New Roman" pitchFamily="18" charset="0"/>
              <a:ea typeface="Calibri" panose="020F0502020204030204" pitchFamily="34" charset="0"/>
              <a:cs typeface="Times New Roman" pitchFamily="18" charset="0"/>
            </a:endParaRPr>
          </a:p>
        </p:txBody>
      </p:sp>
      <p:grpSp>
        <p:nvGrpSpPr>
          <p:cNvPr id="5" name="Group 4">
            <a:extLst>
              <a:ext uri="{FF2B5EF4-FFF2-40B4-BE49-F238E27FC236}">
                <a16:creationId xmlns="" xmlns:a16="http://schemas.microsoft.com/office/drawing/2014/main" id="{4BE00C4F-499C-46B5-25B1-C0D9744F9331}"/>
              </a:ext>
            </a:extLst>
          </p:cNvPr>
          <p:cNvGrpSpPr/>
          <p:nvPr/>
        </p:nvGrpSpPr>
        <p:grpSpPr>
          <a:xfrm>
            <a:off x="38363" y="76192"/>
            <a:ext cx="722552" cy="642257"/>
            <a:chOff x="4647732" y="4092360"/>
            <a:chExt cx="1102330" cy="1102330"/>
          </a:xfrm>
        </p:grpSpPr>
        <p:sp>
          <p:nvSpPr>
            <p:cNvPr id="6" name="Flowchart: Connector 5">
              <a:extLst>
                <a:ext uri="{FF2B5EF4-FFF2-40B4-BE49-F238E27FC236}">
                  <a16:creationId xmlns="" xmlns:a16="http://schemas.microsoft.com/office/drawing/2014/main" id="{4E648CB0-D710-DBFA-7A9E-28CCA4707802}"/>
                </a:ext>
              </a:extLst>
            </p:cNvPr>
            <p:cNvSpPr/>
            <p:nvPr/>
          </p:nvSpPr>
          <p:spPr>
            <a:xfrm>
              <a:off x="4647732" y="4092360"/>
              <a:ext cx="1102330" cy="1102330"/>
            </a:xfrm>
            <a:prstGeom prst="flowChartConnector">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waving hand&quot; Emoji - Download for free – Iconduck">
              <a:extLst>
                <a:ext uri="{FF2B5EF4-FFF2-40B4-BE49-F238E27FC236}">
                  <a16:creationId xmlns="" xmlns:a16="http://schemas.microsoft.com/office/drawing/2014/main" id="{D2155126-F298-5FAD-81F2-F076623EC6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0999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808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3444" y="82902"/>
            <a:ext cx="10724820" cy="156966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pPr algn="just"/>
            <a:r>
              <a:rPr lang="en-US" sz="3200" smtClean="0">
                <a:latin typeface="Times New Roman" pitchFamily="18" charset="0"/>
                <a:cs typeface="Times New Roman" pitchFamily="18" charset="0"/>
              </a:rPr>
              <a:t>       Quan </a:t>
            </a:r>
            <a:r>
              <a:rPr lang="en-US" sz="3200">
                <a:latin typeface="Times New Roman" pitchFamily="18" charset="0"/>
                <a:cs typeface="Times New Roman" pitchFamily="18" charset="0"/>
              </a:rPr>
              <a:t>sát một số công thức phân tử của các hợp chất hữu cơ đã được phân loại vào 2 nhóm riêng biệt, em hãy nhận xét đặc điểm chung về thành phần nguyên tố của hai </a:t>
            </a:r>
            <a:r>
              <a:rPr lang="en-US" sz="3200" smtClean="0">
                <a:latin typeface="Times New Roman" pitchFamily="18" charset="0"/>
                <a:cs typeface="Times New Roman" pitchFamily="18" charset="0"/>
              </a:rPr>
              <a:t>nhóm.</a:t>
            </a:r>
            <a:endParaRPr lang="en-US" sz="3200">
              <a:latin typeface="Times New Roman" pitchFamily="18" charset="0"/>
              <a:cs typeface="Times New Roman" pitchFamily="18" charset="0"/>
            </a:endParaRPr>
          </a:p>
        </p:txBody>
      </p:sp>
      <p:pic>
        <p:nvPicPr>
          <p:cNvPr id="7" name="Picture 2" descr="Dialog Question Mark Icon | Gartoon Redux Misc Iconpack | Gartoon Team">
            <a:extLst>
              <a:ext uri="{FF2B5EF4-FFF2-40B4-BE49-F238E27FC236}">
                <a16:creationId xmlns="" xmlns:a16="http://schemas.microsoft.com/office/drawing/2014/main" id="{AF700AED-ABD2-71C1-105D-50F4D91A1E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2966"/>
            <a:ext cx="919558" cy="8368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3330335484"/>
              </p:ext>
            </p:extLst>
          </p:nvPr>
        </p:nvGraphicFramePr>
        <p:xfrm>
          <a:off x="763444" y="1767045"/>
          <a:ext cx="10724820" cy="3776816"/>
        </p:xfrm>
        <a:graphic>
          <a:graphicData uri="http://schemas.openxmlformats.org/drawingml/2006/table">
            <a:tbl>
              <a:tblPr firstRow="1" firstCol="1" bandRow="1">
                <a:tableStyleId>{5C22544A-7EE6-4342-B048-85BDC9FD1C3A}</a:tableStyleId>
              </a:tblPr>
              <a:tblGrid>
                <a:gridCol w="5153346"/>
                <a:gridCol w="5571474"/>
              </a:tblGrid>
              <a:tr h="802476">
                <a:tc>
                  <a:txBody>
                    <a:bodyPr/>
                    <a:lstStyle/>
                    <a:p>
                      <a:pPr marL="438150" indent="-6350" algn="ctr">
                        <a:lnSpc>
                          <a:spcPct val="107000"/>
                        </a:lnSpc>
                        <a:spcAft>
                          <a:spcPts val="0"/>
                        </a:spcAft>
                      </a:pPr>
                      <a:r>
                        <a:rPr lang="en-US" sz="3600" b="1" kern="100" smtClean="0">
                          <a:solidFill>
                            <a:schemeClr val="tx1"/>
                          </a:solidFill>
                          <a:effectLst/>
                          <a:latin typeface="Times New Roman" pitchFamily="18" charset="0"/>
                          <a:cs typeface="Times New Roman" pitchFamily="18" charset="0"/>
                        </a:rPr>
                        <a:t>Nhóm 1</a:t>
                      </a:r>
                      <a:endParaRPr lang="en-US" sz="3600" b="1" kern="100">
                        <a:solidFill>
                          <a:schemeClr val="tx1"/>
                        </a:solidFill>
                        <a:effectLst/>
                        <a:latin typeface="Times New Roman" pitchFamily="18" charset="0"/>
                        <a:ea typeface="Times New Roman"/>
                        <a:cs typeface="Times New Roman" pitchFamily="18" charset="0"/>
                      </a:endParaRPr>
                    </a:p>
                  </a:txBody>
                  <a:tcPr marL="73025" marR="73025" marT="41910" marB="0">
                    <a:solidFill>
                      <a:schemeClr val="accent6">
                        <a:lumMod val="60000"/>
                        <a:lumOff val="40000"/>
                      </a:schemeClr>
                    </a:solidFill>
                  </a:tcPr>
                </a:tc>
                <a:tc>
                  <a:txBody>
                    <a:bodyPr/>
                    <a:lstStyle/>
                    <a:p>
                      <a:pPr marL="438150" indent="-6350" algn="ctr">
                        <a:lnSpc>
                          <a:spcPct val="107000"/>
                        </a:lnSpc>
                        <a:spcAft>
                          <a:spcPts val="0"/>
                        </a:spcAft>
                      </a:pPr>
                      <a:r>
                        <a:rPr lang="en-US" sz="3600" b="1" kern="100">
                          <a:solidFill>
                            <a:schemeClr val="tx1"/>
                          </a:solidFill>
                          <a:effectLst/>
                          <a:latin typeface="Times New Roman" pitchFamily="18" charset="0"/>
                          <a:cs typeface="Times New Roman" pitchFamily="18" charset="0"/>
                        </a:rPr>
                        <a:t>Nhóm 2</a:t>
                      </a:r>
                      <a:endParaRPr lang="en-US" sz="3600" b="1" kern="100">
                        <a:solidFill>
                          <a:schemeClr val="tx1"/>
                        </a:solidFill>
                        <a:effectLst/>
                        <a:latin typeface="Times New Roman" pitchFamily="18" charset="0"/>
                        <a:ea typeface="Times New Roman"/>
                        <a:cs typeface="Times New Roman" pitchFamily="18" charset="0"/>
                      </a:endParaRPr>
                    </a:p>
                  </a:txBody>
                  <a:tcPr marL="73025" marR="73025" marT="41910" marB="0">
                    <a:solidFill>
                      <a:schemeClr val="accent6">
                        <a:lumMod val="60000"/>
                        <a:lumOff val="40000"/>
                      </a:schemeClr>
                    </a:solidFill>
                  </a:tcPr>
                </a:tc>
              </a:tr>
              <a:tr h="2972635">
                <a:tc>
                  <a:txBody>
                    <a:bodyPr/>
                    <a:lstStyle/>
                    <a:p>
                      <a:pPr marL="438150" indent="-6350" algn="ctr">
                        <a:lnSpc>
                          <a:spcPct val="107000"/>
                        </a:lnSpc>
                        <a:spcAft>
                          <a:spcPts val="1535"/>
                        </a:spcAft>
                      </a:pPr>
                      <a:r>
                        <a:rPr lang="en-US" sz="3600" b="1" kern="100">
                          <a:solidFill>
                            <a:schemeClr val="tx1"/>
                          </a:solidFill>
                          <a:effectLst/>
                          <a:latin typeface="Times New Roman" pitchFamily="18" charset="0"/>
                          <a:cs typeface="Times New Roman" pitchFamily="18" charset="0"/>
                        </a:rPr>
                        <a:t>CH</a:t>
                      </a:r>
                      <a:r>
                        <a:rPr lang="en-US" sz="3200" b="1" kern="100" baseline="-25000">
                          <a:solidFill>
                            <a:schemeClr val="tx1"/>
                          </a:solidFill>
                          <a:effectLst/>
                          <a:latin typeface="Times New Roman" pitchFamily="18" charset="0"/>
                          <a:cs typeface="Times New Roman" pitchFamily="18" charset="0"/>
                        </a:rPr>
                        <a:t>4</a:t>
                      </a:r>
                      <a:endParaRPr lang="en-US" sz="3600" b="1" kern="100">
                        <a:solidFill>
                          <a:schemeClr val="tx1"/>
                        </a:solidFill>
                        <a:effectLst/>
                        <a:latin typeface="Times New Roman" pitchFamily="18" charset="0"/>
                        <a:cs typeface="Times New Roman" pitchFamily="18" charset="0"/>
                      </a:endParaRPr>
                    </a:p>
                    <a:p>
                      <a:pPr marL="438150" indent="-6350" algn="ctr">
                        <a:lnSpc>
                          <a:spcPct val="107000"/>
                        </a:lnSpc>
                        <a:spcAft>
                          <a:spcPts val="1510"/>
                        </a:spcAft>
                      </a:pPr>
                      <a:r>
                        <a:rPr lang="en-US" sz="3600" b="1" kern="100">
                          <a:solidFill>
                            <a:schemeClr val="tx1"/>
                          </a:solidFill>
                          <a:effectLst/>
                          <a:latin typeface="Times New Roman" pitchFamily="18" charset="0"/>
                          <a:cs typeface="Times New Roman" pitchFamily="18" charset="0"/>
                        </a:rPr>
                        <a:t>C</a:t>
                      </a:r>
                      <a:r>
                        <a:rPr lang="en-US" sz="1600" b="1" kern="100">
                          <a:solidFill>
                            <a:schemeClr val="tx1"/>
                          </a:solidFill>
                          <a:effectLst/>
                          <a:latin typeface="Times New Roman" pitchFamily="18" charset="0"/>
                          <a:cs typeface="Times New Roman" pitchFamily="18" charset="0"/>
                        </a:rPr>
                        <a:t>2</a:t>
                      </a:r>
                      <a:r>
                        <a:rPr lang="en-US" sz="3600" b="1" kern="100">
                          <a:solidFill>
                            <a:schemeClr val="tx1"/>
                          </a:solidFill>
                          <a:effectLst/>
                          <a:latin typeface="Times New Roman" pitchFamily="18" charset="0"/>
                          <a:cs typeface="Times New Roman" pitchFamily="18" charset="0"/>
                        </a:rPr>
                        <a:t>H</a:t>
                      </a:r>
                      <a:r>
                        <a:rPr lang="en-US" sz="1600" b="1" kern="100">
                          <a:solidFill>
                            <a:schemeClr val="tx1"/>
                          </a:solidFill>
                          <a:effectLst/>
                          <a:latin typeface="Times New Roman" pitchFamily="18" charset="0"/>
                          <a:cs typeface="Times New Roman" pitchFamily="18" charset="0"/>
                        </a:rPr>
                        <a:t>2</a:t>
                      </a:r>
                      <a:endParaRPr lang="en-US" sz="3600" b="1" kern="100">
                        <a:solidFill>
                          <a:schemeClr val="tx1"/>
                        </a:solidFill>
                        <a:effectLst/>
                        <a:latin typeface="Times New Roman" pitchFamily="18" charset="0"/>
                        <a:cs typeface="Times New Roman" pitchFamily="18" charset="0"/>
                      </a:endParaRPr>
                    </a:p>
                    <a:p>
                      <a:pPr marL="438150" indent="-6350" algn="ctr">
                        <a:lnSpc>
                          <a:spcPct val="107000"/>
                        </a:lnSpc>
                        <a:spcAft>
                          <a:spcPts val="1585"/>
                        </a:spcAft>
                      </a:pPr>
                      <a:r>
                        <a:rPr lang="en-US" sz="3600" b="1" kern="100">
                          <a:solidFill>
                            <a:schemeClr val="tx1"/>
                          </a:solidFill>
                          <a:effectLst/>
                          <a:latin typeface="Times New Roman" pitchFamily="18" charset="0"/>
                          <a:cs typeface="Times New Roman" pitchFamily="18" charset="0"/>
                        </a:rPr>
                        <a:t>C</a:t>
                      </a:r>
                      <a:r>
                        <a:rPr lang="en-US" sz="1600" b="1" kern="100">
                          <a:solidFill>
                            <a:schemeClr val="tx1"/>
                          </a:solidFill>
                          <a:effectLst/>
                          <a:latin typeface="Times New Roman" pitchFamily="18" charset="0"/>
                          <a:cs typeface="Times New Roman" pitchFamily="18" charset="0"/>
                        </a:rPr>
                        <a:t>3</a:t>
                      </a:r>
                      <a:r>
                        <a:rPr lang="en-US" sz="3600" b="1" kern="100">
                          <a:solidFill>
                            <a:schemeClr val="tx1"/>
                          </a:solidFill>
                          <a:effectLst/>
                          <a:latin typeface="Times New Roman" pitchFamily="18" charset="0"/>
                          <a:cs typeface="Times New Roman" pitchFamily="18" charset="0"/>
                        </a:rPr>
                        <a:t>H</a:t>
                      </a:r>
                      <a:r>
                        <a:rPr lang="en-US" sz="1600" b="1" kern="100">
                          <a:solidFill>
                            <a:schemeClr val="tx1"/>
                          </a:solidFill>
                          <a:effectLst/>
                          <a:latin typeface="Times New Roman" pitchFamily="18" charset="0"/>
                          <a:cs typeface="Times New Roman" pitchFamily="18" charset="0"/>
                        </a:rPr>
                        <a:t>6</a:t>
                      </a:r>
                      <a:endParaRPr lang="en-US" sz="3600" b="1" kern="100">
                        <a:solidFill>
                          <a:schemeClr val="tx1"/>
                        </a:solidFill>
                        <a:effectLst/>
                        <a:latin typeface="Times New Roman" pitchFamily="18" charset="0"/>
                        <a:cs typeface="Times New Roman" pitchFamily="18" charset="0"/>
                      </a:endParaRPr>
                    </a:p>
                    <a:p>
                      <a:pPr marL="438150" indent="-6350" algn="ctr">
                        <a:lnSpc>
                          <a:spcPct val="107000"/>
                        </a:lnSpc>
                        <a:spcAft>
                          <a:spcPts val="0"/>
                        </a:spcAft>
                      </a:pPr>
                      <a:r>
                        <a:rPr lang="en-US" sz="3600" b="1" kern="100">
                          <a:solidFill>
                            <a:schemeClr val="tx1"/>
                          </a:solidFill>
                          <a:effectLst/>
                          <a:latin typeface="Times New Roman" pitchFamily="18" charset="0"/>
                          <a:cs typeface="Times New Roman" pitchFamily="18" charset="0"/>
                        </a:rPr>
                        <a:t>C</a:t>
                      </a:r>
                      <a:r>
                        <a:rPr lang="en-US" sz="1600" b="1" kern="100">
                          <a:solidFill>
                            <a:schemeClr val="tx1"/>
                          </a:solidFill>
                          <a:effectLst/>
                          <a:latin typeface="Times New Roman" pitchFamily="18" charset="0"/>
                          <a:cs typeface="Times New Roman" pitchFamily="18" charset="0"/>
                        </a:rPr>
                        <a:t>4</a:t>
                      </a:r>
                      <a:r>
                        <a:rPr lang="en-US" sz="3600" b="1" kern="100">
                          <a:solidFill>
                            <a:schemeClr val="tx1"/>
                          </a:solidFill>
                          <a:effectLst/>
                          <a:latin typeface="Times New Roman" pitchFamily="18" charset="0"/>
                          <a:cs typeface="Times New Roman" pitchFamily="18" charset="0"/>
                        </a:rPr>
                        <a:t>H</a:t>
                      </a:r>
                      <a:r>
                        <a:rPr lang="en-US" sz="1600" b="1" kern="100">
                          <a:solidFill>
                            <a:schemeClr val="tx1"/>
                          </a:solidFill>
                          <a:effectLst/>
                          <a:latin typeface="Times New Roman" pitchFamily="18" charset="0"/>
                          <a:cs typeface="Times New Roman" pitchFamily="18" charset="0"/>
                        </a:rPr>
                        <a:t>10</a:t>
                      </a:r>
                      <a:endParaRPr lang="en-US" sz="3600" b="1" kern="100">
                        <a:solidFill>
                          <a:schemeClr val="tx1"/>
                        </a:solidFill>
                        <a:effectLst/>
                        <a:latin typeface="Times New Roman" pitchFamily="18" charset="0"/>
                        <a:ea typeface="Times New Roman"/>
                        <a:cs typeface="Times New Roman" pitchFamily="18" charset="0"/>
                      </a:endParaRPr>
                    </a:p>
                  </a:txBody>
                  <a:tcPr marL="73025" marR="73025" marT="4191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marL="438150" indent="-6350" algn="ctr">
                        <a:lnSpc>
                          <a:spcPct val="107000"/>
                        </a:lnSpc>
                        <a:spcAft>
                          <a:spcPts val="1430"/>
                        </a:spcAft>
                      </a:pPr>
                      <a:r>
                        <a:rPr lang="en-US" sz="3600" b="1" kern="100">
                          <a:solidFill>
                            <a:schemeClr val="tx1"/>
                          </a:solidFill>
                          <a:effectLst/>
                          <a:latin typeface="Times New Roman" pitchFamily="18" charset="0"/>
                          <a:cs typeface="Times New Roman" pitchFamily="18" charset="0"/>
                        </a:rPr>
                        <a:t>CCl</a:t>
                      </a:r>
                      <a:r>
                        <a:rPr lang="en-US" sz="3200" b="1" kern="100" baseline="-25000">
                          <a:solidFill>
                            <a:schemeClr val="tx1"/>
                          </a:solidFill>
                          <a:effectLst/>
                          <a:latin typeface="Times New Roman" pitchFamily="18" charset="0"/>
                          <a:cs typeface="Times New Roman" pitchFamily="18" charset="0"/>
                        </a:rPr>
                        <a:t>4</a:t>
                      </a:r>
                      <a:endParaRPr lang="en-US" sz="3600" b="1" kern="100">
                        <a:solidFill>
                          <a:schemeClr val="tx1"/>
                        </a:solidFill>
                        <a:effectLst/>
                        <a:latin typeface="Times New Roman" pitchFamily="18" charset="0"/>
                        <a:cs typeface="Times New Roman" pitchFamily="18" charset="0"/>
                      </a:endParaRPr>
                    </a:p>
                    <a:p>
                      <a:pPr marL="438150" indent="-6350" algn="ctr">
                        <a:lnSpc>
                          <a:spcPct val="107000"/>
                        </a:lnSpc>
                        <a:spcAft>
                          <a:spcPts val="1560"/>
                        </a:spcAft>
                      </a:pPr>
                      <a:r>
                        <a:rPr lang="en-US" sz="3600" b="1" kern="100">
                          <a:solidFill>
                            <a:schemeClr val="tx1"/>
                          </a:solidFill>
                          <a:effectLst/>
                          <a:latin typeface="Times New Roman" pitchFamily="18" charset="0"/>
                          <a:cs typeface="Times New Roman" pitchFamily="18" charset="0"/>
                        </a:rPr>
                        <a:t>C</a:t>
                      </a:r>
                      <a:r>
                        <a:rPr lang="en-US" sz="1600" b="1" kern="100">
                          <a:solidFill>
                            <a:schemeClr val="tx1"/>
                          </a:solidFill>
                          <a:effectLst/>
                          <a:latin typeface="Times New Roman" pitchFamily="18" charset="0"/>
                          <a:cs typeface="Times New Roman" pitchFamily="18" charset="0"/>
                        </a:rPr>
                        <a:t>2</a:t>
                      </a:r>
                      <a:r>
                        <a:rPr lang="en-US" sz="3600" b="1" kern="100">
                          <a:solidFill>
                            <a:schemeClr val="tx1"/>
                          </a:solidFill>
                          <a:effectLst/>
                          <a:latin typeface="Times New Roman" pitchFamily="18" charset="0"/>
                          <a:cs typeface="Times New Roman" pitchFamily="18" charset="0"/>
                        </a:rPr>
                        <a:t>H</a:t>
                      </a:r>
                      <a:r>
                        <a:rPr lang="en-US" sz="1600" b="1" kern="100">
                          <a:solidFill>
                            <a:schemeClr val="tx1"/>
                          </a:solidFill>
                          <a:effectLst/>
                          <a:latin typeface="Times New Roman" pitchFamily="18" charset="0"/>
                          <a:cs typeface="Times New Roman" pitchFamily="18" charset="0"/>
                        </a:rPr>
                        <a:t>6</a:t>
                      </a:r>
                      <a:r>
                        <a:rPr lang="en-US" sz="3600" b="1" kern="100">
                          <a:solidFill>
                            <a:schemeClr val="tx1"/>
                          </a:solidFill>
                          <a:effectLst/>
                          <a:latin typeface="Times New Roman" pitchFamily="18" charset="0"/>
                          <a:cs typeface="Times New Roman" pitchFamily="18" charset="0"/>
                        </a:rPr>
                        <a:t>O</a:t>
                      </a:r>
                    </a:p>
                    <a:p>
                      <a:pPr marL="438150" indent="-6350" algn="ctr">
                        <a:lnSpc>
                          <a:spcPct val="107000"/>
                        </a:lnSpc>
                        <a:spcAft>
                          <a:spcPts val="1430"/>
                        </a:spcAft>
                      </a:pPr>
                      <a:r>
                        <a:rPr lang="en-US" sz="3600" b="1" kern="100" smtClean="0">
                          <a:solidFill>
                            <a:schemeClr val="tx1"/>
                          </a:solidFill>
                          <a:effectLst/>
                          <a:latin typeface="Times New Roman" pitchFamily="18" charset="0"/>
                          <a:cs typeface="Times New Roman" pitchFamily="18" charset="0"/>
                        </a:rPr>
                        <a:t>C</a:t>
                      </a:r>
                      <a:r>
                        <a:rPr lang="en-US" sz="1600" b="1" kern="100" smtClean="0">
                          <a:solidFill>
                            <a:schemeClr val="tx1"/>
                          </a:solidFill>
                          <a:effectLst/>
                          <a:latin typeface="Times New Roman" pitchFamily="18" charset="0"/>
                          <a:cs typeface="Times New Roman" pitchFamily="18" charset="0"/>
                        </a:rPr>
                        <a:t>2</a:t>
                      </a:r>
                      <a:r>
                        <a:rPr lang="en-US" sz="3600" b="1" kern="100" smtClean="0">
                          <a:solidFill>
                            <a:schemeClr val="tx1"/>
                          </a:solidFill>
                          <a:effectLst/>
                          <a:latin typeface="Times New Roman" pitchFamily="18" charset="0"/>
                          <a:cs typeface="Times New Roman" pitchFamily="18" charset="0"/>
                        </a:rPr>
                        <a:t>H</a:t>
                      </a:r>
                      <a:r>
                        <a:rPr lang="en-US" sz="1600" b="1" kern="100" smtClean="0">
                          <a:solidFill>
                            <a:schemeClr val="tx1"/>
                          </a:solidFill>
                          <a:effectLst/>
                          <a:latin typeface="Times New Roman" pitchFamily="18" charset="0"/>
                          <a:cs typeface="Times New Roman" pitchFamily="18" charset="0"/>
                        </a:rPr>
                        <a:t>4</a:t>
                      </a:r>
                      <a:r>
                        <a:rPr lang="en-US" sz="3600" b="1" kern="100" smtClean="0">
                          <a:solidFill>
                            <a:schemeClr val="tx1"/>
                          </a:solidFill>
                          <a:effectLst/>
                          <a:latin typeface="Times New Roman" pitchFamily="18" charset="0"/>
                          <a:cs typeface="Times New Roman" pitchFamily="18" charset="0"/>
                        </a:rPr>
                        <a:t>O</a:t>
                      </a:r>
                      <a:r>
                        <a:rPr lang="en-US" sz="1600" b="1" kern="100" smtClean="0">
                          <a:solidFill>
                            <a:schemeClr val="tx1"/>
                          </a:solidFill>
                          <a:effectLst/>
                          <a:latin typeface="Times New Roman" pitchFamily="18" charset="0"/>
                          <a:cs typeface="Times New Roman" pitchFamily="18" charset="0"/>
                        </a:rPr>
                        <a:t>2</a:t>
                      </a:r>
                      <a:endParaRPr lang="en-US" sz="3600" b="1" kern="100" smtClean="0">
                        <a:solidFill>
                          <a:schemeClr val="tx1"/>
                        </a:solidFill>
                        <a:effectLst/>
                        <a:latin typeface="Times New Roman" pitchFamily="18" charset="0"/>
                        <a:cs typeface="Times New Roman" pitchFamily="18" charset="0"/>
                      </a:endParaRPr>
                    </a:p>
                    <a:p>
                      <a:pPr marL="438150" indent="-6350" algn="ctr">
                        <a:lnSpc>
                          <a:spcPct val="107000"/>
                        </a:lnSpc>
                        <a:spcAft>
                          <a:spcPts val="0"/>
                        </a:spcAft>
                      </a:pPr>
                      <a:r>
                        <a:rPr lang="en-US" sz="3600" b="1" kern="100" smtClean="0">
                          <a:solidFill>
                            <a:schemeClr val="tx1"/>
                          </a:solidFill>
                          <a:effectLst/>
                          <a:latin typeface="Times New Roman" pitchFamily="18" charset="0"/>
                          <a:cs typeface="Times New Roman" pitchFamily="18" charset="0"/>
                        </a:rPr>
                        <a:t>C</a:t>
                      </a:r>
                      <a:r>
                        <a:rPr lang="en-US" sz="1600" b="1" kern="100" smtClean="0">
                          <a:solidFill>
                            <a:schemeClr val="tx1"/>
                          </a:solidFill>
                          <a:effectLst/>
                          <a:latin typeface="Times New Roman" pitchFamily="18" charset="0"/>
                          <a:cs typeface="Times New Roman" pitchFamily="18" charset="0"/>
                        </a:rPr>
                        <a:t>3</a:t>
                      </a:r>
                      <a:r>
                        <a:rPr lang="en-US" sz="3600" b="1" kern="100" smtClean="0">
                          <a:solidFill>
                            <a:schemeClr val="tx1"/>
                          </a:solidFill>
                          <a:effectLst/>
                          <a:latin typeface="Times New Roman" pitchFamily="18" charset="0"/>
                          <a:cs typeface="Times New Roman" pitchFamily="18" charset="0"/>
                        </a:rPr>
                        <a:t>H</a:t>
                      </a:r>
                      <a:r>
                        <a:rPr lang="en-US" sz="1600" b="1" kern="100" smtClean="0">
                          <a:solidFill>
                            <a:schemeClr val="tx1"/>
                          </a:solidFill>
                          <a:effectLst/>
                          <a:latin typeface="Times New Roman" pitchFamily="18" charset="0"/>
                          <a:cs typeface="Times New Roman" pitchFamily="18" charset="0"/>
                        </a:rPr>
                        <a:t>7</a:t>
                      </a:r>
                      <a:r>
                        <a:rPr lang="en-US" sz="3600" b="1" kern="100" smtClean="0">
                          <a:solidFill>
                            <a:schemeClr val="tx1"/>
                          </a:solidFill>
                          <a:effectLst/>
                          <a:latin typeface="Times New Roman" pitchFamily="18" charset="0"/>
                          <a:cs typeface="Times New Roman" pitchFamily="18" charset="0"/>
                        </a:rPr>
                        <a:t>O</a:t>
                      </a:r>
                      <a:r>
                        <a:rPr lang="en-US" sz="1600" b="1" kern="100" smtClean="0">
                          <a:solidFill>
                            <a:schemeClr val="tx1"/>
                          </a:solidFill>
                          <a:effectLst/>
                          <a:latin typeface="Times New Roman" pitchFamily="18" charset="0"/>
                          <a:cs typeface="Times New Roman" pitchFamily="18" charset="0"/>
                        </a:rPr>
                        <a:t>2</a:t>
                      </a:r>
                      <a:r>
                        <a:rPr lang="en-US" sz="3600" b="1" kern="100" smtClean="0">
                          <a:solidFill>
                            <a:schemeClr val="tx1"/>
                          </a:solidFill>
                          <a:effectLst/>
                          <a:latin typeface="Times New Roman" pitchFamily="18" charset="0"/>
                          <a:cs typeface="Times New Roman" pitchFamily="18" charset="0"/>
                        </a:rPr>
                        <a:t>N</a:t>
                      </a:r>
                      <a:endParaRPr lang="en-US" sz="3600" b="1" kern="100">
                        <a:solidFill>
                          <a:schemeClr val="tx1"/>
                        </a:solidFill>
                        <a:effectLst/>
                        <a:latin typeface="Times New Roman" pitchFamily="18" charset="0"/>
                        <a:ea typeface="Times New Roman"/>
                        <a:cs typeface="Times New Roman" pitchFamily="18" charset="0"/>
                      </a:endParaRPr>
                    </a:p>
                  </a:txBody>
                  <a:tcPr marL="73025" marR="73025" marT="4191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bl>
          </a:graphicData>
        </a:graphic>
      </p:graphicFrame>
    </p:spTree>
    <p:extLst>
      <p:ext uri="{BB962C8B-B14F-4D97-AF65-F5344CB8AC3E}">
        <p14:creationId xmlns:p14="http://schemas.microsoft.com/office/powerpoint/2010/main" val="326366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F01E8B71-239A-B40A-BAD7-BF64A31E7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3" name="Subtitle 2">
            <a:extLst>
              <a:ext uri="{FF2B5EF4-FFF2-40B4-BE49-F238E27FC236}">
                <a16:creationId xmlns="" xmlns:a16="http://schemas.microsoft.com/office/drawing/2014/main" id="{4E7A0A4B-EB5A-CCC3-4FA5-4EEF6441072E}"/>
              </a:ext>
            </a:extLst>
          </p:cNvPr>
          <p:cNvSpPr>
            <a:spLocks noGrp="1"/>
          </p:cNvSpPr>
          <p:nvPr>
            <p:ph type="subTitle" idx="1"/>
          </p:nvPr>
        </p:nvSpPr>
        <p:spPr>
          <a:xfrm>
            <a:off x="1957022" y="3339543"/>
            <a:ext cx="6092328" cy="1911865"/>
          </a:xfrm>
        </p:spPr>
        <p:txBody>
          <a:bodyPr>
            <a:normAutofit fontScale="92500"/>
          </a:bodyPr>
          <a:lstStyle/>
          <a:p>
            <a:pPr>
              <a:spcBef>
                <a:spcPts val="1200"/>
              </a:spcBef>
              <a:spcAft>
                <a:spcPts val="1200"/>
              </a:spcAft>
            </a:pPr>
            <a:r>
              <a:rPr lang="en-US" sz="8800">
                <a:solidFill>
                  <a:srgbClr val="0000CC"/>
                </a:solidFill>
                <a:latin typeface="Arial" panose="020B0604020202020204" pitchFamily="34" charset="0"/>
                <a:cs typeface="Arial" panose="020B0604020202020204" pitchFamily="34" charset="0"/>
              </a:rPr>
              <a:t>LUYỆN TẬP</a:t>
            </a:r>
          </a:p>
        </p:txBody>
      </p:sp>
    </p:spTree>
    <p:extLst>
      <p:ext uri="{BB962C8B-B14F-4D97-AF65-F5344CB8AC3E}">
        <p14:creationId xmlns:p14="http://schemas.microsoft.com/office/powerpoint/2010/main" val="1619648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9EBAB3D-2D62-1F10-75D8-36220DF87075}"/>
              </a:ext>
            </a:extLst>
          </p:cNvPr>
          <p:cNvSpPr/>
          <p:nvPr/>
        </p:nvSpPr>
        <p:spPr>
          <a:xfrm>
            <a:off x="422259" y="752288"/>
            <a:ext cx="11187150" cy="5903155"/>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 xmlns:a16="http://schemas.microsoft.com/office/drawing/2014/main" id="{CE764663-AFBA-14F7-0139-EF685251890F}"/>
              </a:ext>
            </a:extLst>
          </p:cNvPr>
          <p:cNvSpPr>
            <a:spLocks noGrp="1"/>
          </p:cNvSpPr>
          <p:nvPr>
            <p:ph type="title"/>
          </p:nvPr>
        </p:nvSpPr>
        <p:spPr>
          <a:xfrm>
            <a:off x="1366445" y="812063"/>
            <a:ext cx="9261232" cy="547038"/>
          </a:xfrm>
        </p:spPr>
        <p:txBody>
          <a:bodyPr>
            <a:noAutofit/>
          </a:bodyPr>
          <a:lstStyle/>
          <a:p>
            <a:pPr algn="ctr"/>
            <a:r>
              <a:rPr lang="en-US" sz="3200" b="1" u="sng">
                <a:solidFill>
                  <a:srgbClr val="0000CC"/>
                </a:solidFill>
              </a:rPr>
              <a:t>LUYỆN TẬP</a:t>
            </a:r>
            <a:r>
              <a:rPr lang="en-US" sz="3200">
                <a:solidFill>
                  <a:srgbClr val="0000CC"/>
                </a:solidFill>
              </a:rPr>
              <a:t>:</a:t>
            </a:r>
          </a:p>
        </p:txBody>
      </p:sp>
      <p:sp>
        <p:nvSpPr>
          <p:cNvPr id="3" name="Content Placeholder 2">
            <a:extLst>
              <a:ext uri="{FF2B5EF4-FFF2-40B4-BE49-F238E27FC236}">
                <a16:creationId xmlns="" xmlns:a16="http://schemas.microsoft.com/office/drawing/2014/main" id="{14338A16-1C90-F475-6F78-A6225FA958E7}"/>
              </a:ext>
            </a:extLst>
          </p:cNvPr>
          <p:cNvSpPr>
            <a:spLocks noGrp="1"/>
          </p:cNvSpPr>
          <p:nvPr>
            <p:ph idx="1"/>
          </p:nvPr>
        </p:nvSpPr>
        <p:spPr>
          <a:xfrm>
            <a:off x="422259" y="1321147"/>
            <a:ext cx="11187150" cy="5137526"/>
          </a:xfrm>
          <a:ln>
            <a:solidFill>
              <a:schemeClr val="tx1"/>
            </a:solidFill>
          </a:ln>
        </p:spPr>
        <p:txBody>
          <a:bodyPr>
            <a:noAutofit/>
          </a:bodyPr>
          <a:lstStyle/>
          <a:p>
            <a:pPr marL="0" indent="0" algn="just">
              <a:lnSpc>
                <a:spcPct val="100000"/>
              </a:lnSpc>
              <a:spcBef>
                <a:spcPts val="0"/>
              </a:spcBef>
              <a:buNone/>
            </a:pPr>
            <a:r>
              <a:rPr lang="vi-VN" sz="2400" b="1">
                <a:latin typeface="Arial" panose="020B0604020202020204" pitchFamily="34" charset="0"/>
                <a:cs typeface="Arial" panose="020B0604020202020204" pitchFamily="34" charset="0"/>
              </a:rPr>
              <a:t>Câu 1. Loại chất nào dưới đây là đối tượng nghiên cứu của ngành hoá học hữu cơ?</a:t>
            </a:r>
          </a:p>
          <a:p>
            <a:pPr marL="0" indent="0" algn="just">
              <a:lnSpc>
                <a:spcPct val="100000"/>
              </a:lnSpc>
              <a:spcBef>
                <a:spcPts val="0"/>
              </a:spcBef>
              <a:buNone/>
            </a:pPr>
            <a:r>
              <a:rPr lang="vi-VN" sz="2400">
                <a:latin typeface="Arial" panose="020B0604020202020204" pitchFamily="34" charset="0"/>
                <a:cs typeface="Arial" panose="020B0604020202020204" pitchFamily="34" charset="0"/>
              </a:rPr>
              <a:t>A. Kim loại và phi kim.</a:t>
            </a:r>
            <a:r>
              <a:rPr lang="en-US" sz="2400">
                <a:latin typeface="Arial" panose="020B0604020202020204" pitchFamily="34" charset="0"/>
                <a:cs typeface="Arial" panose="020B0604020202020204" pitchFamily="34" charset="0"/>
              </a:rPr>
              <a:t>		</a:t>
            </a:r>
            <a:r>
              <a:rPr lang="vi-VN" sz="2400">
                <a:latin typeface="Arial" panose="020B0604020202020204" pitchFamily="34" charset="0"/>
                <a:cs typeface="Arial" panose="020B0604020202020204" pitchFamily="34" charset="0"/>
              </a:rPr>
              <a:t>B. Hydrocarbon và dẫn xuất hydrocarbon.</a:t>
            </a:r>
          </a:p>
          <a:p>
            <a:pPr marL="0" indent="0" algn="just">
              <a:lnSpc>
                <a:spcPct val="100000"/>
              </a:lnSpc>
              <a:spcBef>
                <a:spcPts val="0"/>
              </a:spcBef>
              <a:buNone/>
            </a:pPr>
            <a:r>
              <a:rPr lang="vi-VN" sz="2400">
                <a:latin typeface="Arial" panose="020B0604020202020204" pitchFamily="34" charset="0"/>
                <a:cs typeface="Arial" panose="020B0604020202020204" pitchFamily="34" charset="0"/>
              </a:rPr>
              <a:t>C. Oxide và hydroxide	</a:t>
            </a:r>
            <a:r>
              <a:rPr lang="en-US" sz="2400">
                <a:latin typeface="Arial" panose="020B0604020202020204" pitchFamily="34" charset="0"/>
                <a:cs typeface="Arial" panose="020B0604020202020204" pitchFamily="34" charset="0"/>
              </a:rPr>
              <a:t>	</a:t>
            </a:r>
            <a:r>
              <a:rPr lang="vi-VN" sz="2400">
                <a:latin typeface="Arial" panose="020B0604020202020204" pitchFamily="34" charset="0"/>
                <a:cs typeface="Arial" panose="020B0604020202020204" pitchFamily="34" charset="0"/>
              </a:rPr>
              <a:t>D. Oxygen, hydrogen và nước.</a:t>
            </a:r>
          </a:p>
          <a:p>
            <a:pPr marL="0" indent="0" algn="just">
              <a:lnSpc>
                <a:spcPct val="100000"/>
              </a:lnSpc>
              <a:spcBef>
                <a:spcPts val="0"/>
              </a:spcBef>
              <a:buNone/>
            </a:pPr>
            <a:r>
              <a:rPr lang="vi-VN" sz="2400" b="1">
                <a:latin typeface="Arial" panose="020B0604020202020204" pitchFamily="34" charset="0"/>
                <a:cs typeface="Arial" panose="020B0604020202020204" pitchFamily="34" charset="0"/>
              </a:rPr>
              <a:t>Câu 2. Công thức phân tử cho biết thông tin gì về phân tử hợp chất hữu cơ?</a:t>
            </a:r>
          </a:p>
          <a:p>
            <a:pPr marL="0" indent="0" algn="just">
              <a:lnSpc>
                <a:spcPct val="100000"/>
              </a:lnSpc>
              <a:spcBef>
                <a:spcPts val="0"/>
              </a:spcBef>
              <a:buNone/>
            </a:pPr>
            <a:r>
              <a:rPr lang="vi-VN" sz="2400">
                <a:latin typeface="Arial" panose="020B0604020202020204" pitchFamily="34" charset="0"/>
                <a:cs typeface="Arial" panose="020B0604020202020204" pitchFamily="34" charset="0"/>
              </a:rPr>
              <a:t>A. Thành phần nguyên tố và số lượng nguyên tử mỗi nguyên tố.</a:t>
            </a:r>
          </a:p>
          <a:p>
            <a:pPr marL="0" indent="0" algn="just">
              <a:lnSpc>
                <a:spcPct val="100000"/>
              </a:lnSpc>
              <a:spcBef>
                <a:spcPts val="0"/>
              </a:spcBef>
              <a:buNone/>
            </a:pPr>
            <a:r>
              <a:rPr lang="vi-VN" sz="2400">
                <a:latin typeface="Arial" panose="020B0604020202020204" pitchFamily="34" charset="0"/>
                <a:cs typeface="Arial" panose="020B0604020202020204" pitchFamily="34" charset="0"/>
              </a:rPr>
              <a:t>B. Trật tự liên kết và cách thức liên kết giữa các nguyên tử.</a:t>
            </a:r>
          </a:p>
          <a:p>
            <a:pPr marL="0" indent="0" algn="just">
              <a:lnSpc>
                <a:spcPct val="100000"/>
              </a:lnSpc>
              <a:spcBef>
                <a:spcPts val="0"/>
              </a:spcBef>
              <a:buNone/>
            </a:pPr>
            <a:r>
              <a:rPr lang="vi-VN" sz="2400">
                <a:latin typeface="Arial" panose="020B0604020202020204" pitchFamily="34" charset="0"/>
                <a:cs typeface="Arial" panose="020B0604020202020204" pitchFamily="34" charset="0"/>
              </a:rPr>
              <a:t>C. Thành phần nguyên tố cấu thành phân tử hợp chất hữu cơ.</a:t>
            </a:r>
          </a:p>
          <a:p>
            <a:pPr marL="0" indent="0" algn="just">
              <a:lnSpc>
                <a:spcPct val="100000"/>
              </a:lnSpc>
              <a:spcBef>
                <a:spcPts val="0"/>
              </a:spcBef>
              <a:buNone/>
            </a:pPr>
            <a:r>
              <a:rPr lang="vi-VN" sz="2400">
                <a:latin typeface="Arial" panose="020B0604020202020204" pitchFamily="34" charset="0"/>
                <a:cs typeface="Arial" panose="020B0604020202020204" pitchFamily="34" charset="0"/>
              </a:rPr>
              <a:t>D. Tỉ lệ nguyên đơn giản về số nguyên tử của các nguyên tố.</a:t>
            </a:r>
          </a:p>
          <a:p>
            <a:pPr marL="0" indent="0" algn="just">
              <a:lnSpc>
                <a:spcPct val="100000"/>
              </a:lnSpc>
              <a:spcBef>
                <a:spcPts val="0"/>
              </a:spcBef>
              <a:buNone/>
            </a:pPr>
            <a:r>
              <a:rPr lang="vi-VN" sz="2400" b="1">
                <a:latin typeface="Arial" panose="020B0604020202020204" pitchFamily="34" charset="0"/>
                <a:cs typeface="Arial" panose="020B0604020202020204" pitchFamily="34" charset="0"/>
              </a:rPr>
              <a:t>Câu 3. Trong các nhận xét sau, nhận xét nào đúng, nhận xét nào sai?</a:t>
            </a:r>
          </a:p>
          <a:p>
            <a:pPr marL="0" indent="0" algn="just">
              <a:lnSpc>
                <a:spcPct val="100000"/>
              </a:lnSpc>
              <a:spcBef>
                <a:spcPts val="0"/>
              </a:spcBef>
              <a:buNone/>
            </a:pPr>
            <a:r>
              <a:rPr lang="en-US" sz="2400" smtClean="0">
                <a:latin typeface="Arial" panose="020B0604020202020204" pitchFamily="34" charset="0"/>
                <a:cs typeface="Arial" panose="020B0604020202020204" pitchFamily="34" charset="0"/>
              </a:rPr>
              <a:t>A.</a:t>
            </a:r>
            <a:r>
              <a:rPr lang="vi-VN" sz="2400" smtClean="0">
                <a:latin typeface="Arial" panose="020B0604020202020204" pitchFamily="34" charset="0"/>
                <a:cs typeface="Arial" panose="020B0604020202020204" pitchFamily="34" charset="0"/>
              </a:rPr>
              <a:t> </a:t>
            </a:r>
            <a:r>
              <a:rPr lang="vi-VN" sz="2400">
                <a:latin typeface="Arial" panose="020B0604020202020204" pitchFamily="34" charset="0"/>
                <a:cs typeface="Arial" panose="020B0604020202020204" pitchFamily="34" charset="0"/>
              </a:rPr>
              <a:t>Chất hữu cơ bắt buộc chứa nguyên tố </a:t>
            </a:r>
            <a:r>
              <a:rPr lang="vi-VN" sz="2400" smtClean="0">
                <a:latin typeface="Arial" panose="020B0604020202020204" pitchFamily="34" charset="0"/>
                <a:cs typeface="Arial" panose="020B0604020202020204" pitchFamily="34" charset="0"/>
              </a:rPr>
              <a:t>Ca</a:t>
            </a:r>
            <a:r>
              <a:rPr lang="en-US" sz="2400" smtClean="0">
                <a:latin typeface="Arial" panose="020B0604020202020204" pitchFamily="34" charset="0"/>
                <a:cs typeface="Arial" panose="020B0604020202020204" pitchFamily="34" charset="0"/>
              </a:rPr>
              <a:t>r</a:t>
            </a:r>
            <a:r>
              <a:rPr lang="vi-VN" sz="2400" smtClean="0">
                <a:latin typeface="Arial" panose="020B0604020202020204" pitchFamily="34" charset="0"/>
                <a:cs typeface="Arial" panose="020B0604020202020204" pitchFamily="34" charset="0"/>
              </a:rPr>
              <a:t>bon</a:t>
            </a:r>
            <a:r>
              <a:rPr lang="vi-VN" sz="2400">
                <a:latin typeface="Arial" panose="020B0604020202020204" pitchFamily="34" charset="0"/>
                <a:cs typeface="Arial" panose="020B0604020202020204" pitchFamily="34" charset="0"/>
              </a:rPr>
              <a:t>, trong khi chất vô cơ thì không.</a:t>
            </a:r>
          </a:p>
          <a:p>
            <a:pPr marL="0" indent="0" algn="just">
              <a:lnSpc>
                <a:spcPct val="100000"/>
              </a:lnSpc>
              <a:spcBef>
                <a:spcPts val="0"/>
              </a:spcBef>
              <a:buNone/>
            </a:pPr>
            <a:r>
              <a:rPr lang="en-US" sz="2400" smtClean="0">
                <a:latin typeface="Arial" panose="020B0604020202020204" pitchFamily="34" charset="0"/>
                <a:cs typeface="Arial" panose="020B0604020202020204" pitchFamily="34" charset="0"/>
              </a:rPr>
              <a:t>B.</a:t>
            </a:r>
            <a:r>
              <a:rPr lang="vi-VN" sz="2400" smtClean="0">
                <a:latin typeface="Arial" panose="020B0604020202020204" pitchFamily="34" charset="0"/>
                <a:cs typeface="Arial" panose="020B0604020202020204" pitchFamily="34" charset="0"/>
              </a:rPr>
              <a:t> </a:t>
            </a:r>
            <a:r>
              <a:rPr lang="vi-VN" sz="2400">
                <a:latin typeface="Arial" panose="020B0604020202020204" pitchFamily="34" charset="0"/>
                <a:cs typeface="Arial" panose="020B0604020202020204" pitchFamily="34" charset="0"/>
              </a:rPr>
              <a:t>Tương tự </a:t>
            </a:r>
            <a:r>
              <a:rPr lang="en-US" sz="2400" smtClean="0">
                <a:latin typeface="Arial" panose="020B0604020202020204" pitchFamily="34" charset="0"/>
                <a:cs typeface="Arial" panose="020B0604020202020204" pitchFamily="34" charset="0"/>
              </a:rPr>
              <a:t>H</a:t>
            </a:r>
            <a:r>
              <a:rPr lang="vi-VN" sz="2400" smtClean="0">
                <a:latin typeface="Arial" panose="020B0604020202020204" pitchFamily="34" charset="0"/>
                <a:cs typeface="Arial" panose="020B0604020202020204" pitchFamily="34" charset="0"/>
              </a:rPr>
              <a:t>ydrocarbon</a:t>
            </a:r>
            <a:r>
              <a:rPr lang="vi-VN" sz="2400">
                <a:latin typeface="Arial" panose="020B0604020202020204" pitchFamily="34" charset="0"/>
                <a:cs typeface="Arial" panose="020B0604020202020204" pitchFamily="34" charset="0"/>
              </a:rPr>
              <a:t>, dẫn xuất của hydrocarbon cũng chứa carbon và hydrogen.</a:t>
            </a:r>
          </a:p>
        </p:txBody>
      </p:sp>
      <p:sp>
        <p:nvSpPr>
          <p:cNvPr id="5" name="Oval 4"/>
          <p:cNvSpPr/>
          <p:nvPr/>
        </p:nvSpPr>
        <p:spPr>
          <a:xfrm>
            <a:off x="5007427" y="2002972"/>
            <a:ext cx="359229" cy="4789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2259" y="3526972"/>
            <a:ext cx="359229" cy="4789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55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9EBAB3D-2D62-1F10-75D8-36220DF87075}"/>
              </a:ext>
            </a:extLst>
          </p:cNvPr>
          <p:cNvSpPr/>
          <p:nvPr/>
        </p:nvSpPr>
        <p:spPr>
          <a:xfrm>
            <a:off x="422259" y="987631"/>
            <a:ext cx="11187150" cy="2774141"/>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 xmlns:a16="http://schemas.microsoft.com/office/drawing/2014/main" id="{CE764663-AFBA-14F7-0139-EF685251890F}"/>
              </a:ext>
            </a:extLst>
          </p:cNvPr>
          <p:cNvSpPr>
            <a:spLocks noGrp="1"/>
          </p:cNvSpPr>
          <p:nvPr>
            <p:ph type="title"/>
          </p:nvPr>
        </p:nvSpPr>
        <p:spPr>
          <a:xfrm>
            <a:off x="1385218" y="1089874"/>
            <a:ext cx="9261232" cy="547038"/>
          </a:xfrm>
        </p:spPr>
        <p:txBody>
          <a:bodyPr>
            <a:noAutofit/>
          </a:bodyPr>
          <a:lstStyle/>
          <a:p>
            <a:pPr algn="ctr"/>
            <a:r>
              <a:rPr lang="en-US" sz="3200" b="1" u="sng">
                <a:solidFill>
                  <a:srgbClr val="0000CC"/>
                </a:solidFill>
              </a:rPr>
              <a:t>ĐÁP ÁN</a:t>
            </a:r>
            <a:r>
              <a:rPr lang="en-US" sz="3200">
                <a:solidFill>
                  <a:srgbClr val="0000CC"/>
                </a:solidFill>
              </a:rPr>
              <a:t>:</a:t>
            </a:r>
          </a:p>
        </p:txBody>
      </p:sp>
      <p:sp>
        <p:nvSpPr>
          <p:cNvPr id="3" name="Content Placeholder 2">
            <a:extLst>
              <a:ext uri="{FF2B5EF4-FFF2-40B4-BE49-F238E27FC236}">
                <a16:creationId xmlns="" xmlns:a16="http://schemas.microsoft.com/office/drawing/2014/main" id="{14338A16-1C90-F475-6F78-A6225FA958E7}"/>
              </a:ext>
            </a:extLst>
          </p:cNvPr>
          <p:cNvSpPr>
            <a:spLocks noGrp="1"/>
          </p:cNvSpPr>
          <p:nvPr>
            <p:ph idx="1"/>
          </p:nvPr>
        </p:nvSpPr>
        <p:spPr>
          <a:xfrm>
            <a:off x="502425" y="1636912"/>
            <a:ext cx="11187150" cy="5137526"/>
          </a:xfrm>
        </p:spPr>
        <p:txBody>
          <a:bodyPr>
            <a:noAutofit/>
          </a:bodyPr>
          <a:lstStyle/>
          <a:p>
            <a:pPr marL="0" indent="0" algn="just">
              <a:lnSpc>
                <a:spcPct val="100000"/>
              </a:lnSpc>
              <a:spcBef>
                <a:spcPts val="0"/>
              </a:spcBef>
              <a:buNone/>
            </a:pPr>
            <a:r>
              <a:rPr lang="vi-VN" sz="3200">
                <a:latin typeface="Arial" panose="020B0604020202020204" pitchFamily="34" charset="0"/>
                <a:cs typeface="Arial" panose="020B0604020202020204" pitchFamily="34" charset="0"/>
              </a:rPr>
              <a:t>Câu 1. B. Hydrocarbon và dẫn xuất hydrocarbon. </a:t>
            </a:r>
          </a:p>
          <a:p>
            <a:pPr marL="0" indent="0" algn="just">
              <a:lnSpc>
                <a:spcPct val="100000"/>
              </a:lnSpc>
              <a:spcBef>
                <a:spcPts val="0"/>
              </a:spcBef>
              <a:buNone/>
            </a:pPr>
            <a:r>
              <a:rPr lang="vi-VN" sz="3200">
                <a:latin typeface="Arial" panose="020B0604020202020204" pitchFamily="34" charset="0"/>
                <a:cs typeface="Arial" panose="020B0604020202020204" pitchFamily="34" charset="0"/>
              </a:rPr>
              <a:t>Câu 2. A. Thành phần nguyên tố và số lượng nguyên tử mỗi nguyên tố. </a:t>
            </a:r>
          </a:p>
          <a:p>
            <a:pPr marL="0" indent="0" algn="just">
              <a:lnSpc>
                <a:spcPct val="100000"/>
              </a:lnSpc>
              <a:spcBef>
                <a:spcPts val="0"/>
              </a:spcBef>
              <a:buNone/>
            </a:pPr>
            <a:r>
              <a:rPr lang="vi-VN" sz="3200">
                <a:latin typeface="Arial" panose="020B0604020202020204" pitchFamily="34" charset="0"/>
                <a:cs typeface="Arial" panose="020B0604020202020204" pitchFamily="34" charset="0"/>
              </a:rPr>
              <a:t>Câu 3. a) Đúng; b) Sai. </a:t>
            </a:r>
          </a:p>
        </p:txBody>
      </p:sp>
      <p:sp>
        <p:nvSpPr>
          <p:cNvPr id="4" name="Rectangle 3">
            <a:extLst>
              <a:ext uri="{FF2B5EF4-FFF2-40B4-BE49-F238E27FC236}">
                <a16:creationId xmlns="" xmlns:a16="http://schemas.microsoft.com/office/drawing/2014/main" id="{533DEC72-72E2-0C5E-C73D-15EE5341A72A}"/>
              </a:ext>
            </a:extLst>
          </p:cNvPr>
          <p:cNvSpPr/>
          <p:nvPr/>
        </p:nvSpPr>
        <p:spPr>
          <a:xfrm>
            <a:off x="2157683" y="14119"/>
            <a:ext cx="7678757" cy="69406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05000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AAEC4A1-9A6F-4746-E616-29A0C74F7E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 xmlns:a16="http://schemas.microsoft.com/office/drawing/2014/main" id="{4E7A0A4B-EB5A-CCC3-4FA5-4EEF6441072E}"/>
              </a:ext>
            </a:extLst>
          </p:cNvPr>
          <p:cNvSpPr>
            <a:spLocks noGrp="1"/>
          </p:cNvSpPr>
          <p:nvPr>
            <p:ph type="subTitle" idx="1"/>
          </p:nvPr>
        </p:nvSpPr>
        <p:spPr>
          <a:xfrm>
            <a:off x="3049836" y="1517135"/>
            <a:ext cx="6092328" cy="1911865"/>
          </a:xfrm>
        </p:spPr>
        <p:txBody>
          <a:bodyPr>
            <a:normAutofit/>
          </a:bodyPr>
          <a:lstStyle/>
          <a:p>
            <a:pPr>
              <a:spcBef>
                <a:spcPts val="1200"/>
              </a:spcBef>
              <a:spcAft>
                <a:spcPts val="1200"/>
              </a:spcAft>
            </a:pPr>
            <a:r>
              <a:rPr lang="en-US" sz="8800">
                <a:solidFill>
                  <a:srgbClr val="0000CC"/>
                </a:solidFill>
                <a:latin typeface="Arial" panose="020B0604020202020204" pitchFamily="34" charset="0"/>
                <a:cs typeface="Arial" panose="020B0604020202020204" pitchFamily="34" charset="0"/>
              </a:rPr>
              <a:t>VẬN DỤNG</a:t>
            </a:r>
          </a:p>
        </p:txBody>
      </p:sp>
    </p:spTree>
    <p:extLst>
      <p:ext uri="{BB962C8B-B14F-4D97-AF65-F5344CB8AC3E}">
        <p14:creationId xmlns:p14="http://schemas.microsoft.com/office/powerpoint/2010/main" val="2887107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4338A16-1C90-F475-6F78-A6225FA958E7}"/>
              </a:ext>
            </a:extLst>
          </p:cNvPr>
          <p:cNvSpPr>
            <a:spLocks noGrp="1"/>
          </p:cNvSpPr>
          <p:nvPr>
            <p:ph idx="1"/>
          </p:nvPr>
        </p:nvSpPr>
        <p:spPr>
          <a:xfrm>
            <a:off x="671332" y="1191784"/>
            <a:ext cx="10810754" cy="3947385"/>
          </a:xfrm>
          <a:solidFill>
            <a:schemeClr val="bg1"/>
          </a:solidFill>
          <a:ln>
            <a:solidFill>
              <a:srgbClr val="FF6600"/>
            </a:solidFill>
          </a:ln>
        </p:spPr>
        <p:txBody>
          <a:bodyPr>
            <a:normAutofit/>
          </a:bodyPr>
          <a:lstStyle/>
          <a:p>
            <a:pPr marL="0" indent="0" algn="just">
              <a:buNone/>
            </a:pPr>
            <a:r>
              <a:rPr lang="en-US" sz="1400" b="1">
                <a:solidFill>
                  <a:srgbClr val="FF0000"/>
                </a:solidFill>
                <a:latin typeface="Arial" panose="020B0604020202020204" pitchFamily="34" charset="0"/>
                <a:cs typeface="Arial" panose="020B0604020202020204" pitchFamily="34" charset="0"/>
              </a:rPr>
              <a:t> </a:t>
            </a:r>
            <a:r>
              <a:rPr lang="en-US" sz="1400" b="1" smtClean="0">
                <a:solidFill>
                  <a:srgbClr val="FF0000"/>
                </a:solidFill>
                <a:latin typeface="Arial" panose="020B0604020202020204" pitchFamily="34" charset="0"/>
                <a:cs typeface="Arial" panose="020B0604020202020204" pitchFamily="34" charset="0"/>
              </a:rPr>
              <a:t>      </a:t>
            </a:r>
            <a:r>
              <a:rPr lang="vi-VN" sz="3600" smtClean="0"/>
              <a:t>Câu </a:t>
            </a:r>
            <a:r>
              <a:rPr lang="en-US" sz="3600"/>
              <a:t>1</a:t>
            </a:r>
            <a:r>
              <a:rPr lang="vi-VN" sz="3600"/>
              <a:t>. Cho ví dụ về một hydrocarbon và mô tả ý nghĩa của chất này trong đời sống hàng ngày.</a:t>
            </a:r>
            <a:endParaRPr lang="en-US" sz="3600"/>
          </a:p>
          <a:p>
            <a:pPr marL="0" indent="0" algn="just">
              <a:buNone/>
            </a:pPr>
            <a:r>
              <a:rPr lang="en-US" sz="3600"/>
              <a:t> </a:t>
            </a:r>
            <a:r>
              <a:rPr lang="en-US" sz="3600" smtClean="0"/>
              <a:t>  </a:t>
            </a:r>
          </a:p>
          <a:p>
            <a:pPr marL="0" indent="0" algn="just">
              <a:buNone/>
            </a:pPr>
            <a:endParaRPr lang="en-US" sz="3600"/>
          </a:p>
          <a:p>
            <a:pPr marL="0" indent="0" algn="just">
              <a:buNone/>
            </a:pPr>
            <a:r>
              <a:rPr lang="en-US" sz="3600" smtClean="0"/>
              <a:t>    </a:t>
            </a:r>
            <a:r>
              <a:rPr lang="vi-VN" sz="3600" smtClean="0"/>
              <a:t>Câu </a:t>
            </a:r>
            <a:r>
              <a:rPr lang="en-US" sz="3600"/>
              <a:t>2</a:t>
            </a:r>
            <a:r>
              <a:rPr lang="vi-VN" sz="3600"/>
              <a:t>. Cho ví dụ về một dẫn xuất hydrocarbon và ứng dụng của chất này trong cuộc sống hàng ngày.</a:t>
            </a:r>
            <a:endParaRPr lang="en-US" sz="3600"/>
          </a:p>
        </p:txBody>
      </p:sp>
    </p:spTree>
    <p:extLst>
      <p:ext uri="{BB962C8B-B14F-4D97-AF65-F5344CB8AC3E}">
        <p14:creationId xmlns:p14="http://schemas.microsoft.com/office/powerpoint/2010/main" val="51616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4BE00C4F-499C-46B5-25B1-C0D9744F9331}"/>
              </a:ext>
            </a:extLst>
          </p:cNvPr>
          <p:cNvGrpSpPr/>
          <p:nvPr/>
        </p:nvGrpSpPr>
        <p:grpSpPr>
          <a:xfrm>
            <a:off x="82967" y="87343"/>
            <a:ext cx="722552" cy="642257"/>
            <a:chOff x="4647732" y="4092360"/>
            <a:chExt cx="1102330" cy="1102330"/>
          </a:xfrm>
        </p:grpSpPr>
        <p:sp>
          <p:nvSpPr>
            <p:cNvPr id="10" name="Flowchart: Connector 9">
              <a:extLst>
                <a:ext uri="{FF2B5EF4-FFF2-40B4-BE49-F238E27FC236}">
                  <a16:creationId xmlns="" xmlns:a16="http://schemas.microsoft.com/office/drawing/2014/main" id="{4E648CB0-D710-DBFA-7A9E-28CCA4707802}"/>
                </a:ext>
              </a:extLst>
            </p:cNvPr>
            <p:cNvSpPr/>
            <p:nvPr/>
          </p:nvSpPr>
          <p:spPr>
            <a:xfrm>
              <a:off x="4647732" y="4092360"/>
              <a:ext cx="1102330" cy="1102330"/>
            </a:xfrm>
            <a:prstGeom prst="flowChartConnector">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6" descr="waving hand&quot; Emoji - Download for free – Iconduck">
              <a:extLst>
                <a:ext uri="{FF2B5EF4-FFF2-40B4-BE49-F238E27FC236}">
                  <a16:creationId xmlns="" xmlns:a16="http://schemas.microsoft.com/office/drawing/2014/main" id="{D2155126-F298-5FAD-81F2-F076623EC6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870853" y="54685"/>
            <a:ext cx="10940142" cy="255454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pPr algn="just"/>
            <a:r>
              <a:rPr lang="en-US" sz="4000" smtClean="0">
                <a:latin typeface="Times New Roman" pitchFamily="18" charset="0"/>
                <a:cs typeface="Times New Roman" pitchFamily="18" charset="0"/>
              </a:rPr>
              <a:t>      </a:t>
            </a:r>
            <a:r>
              <a:rPr lang="en-US" sz="4000" b="1" smtClean="0">
                <a:solidFill>
                  <a:srgbClr val="FF0000"/>
                </a:solidFill>
                <a:latin typeface="Times New Roman" pitchFamily="18" charset="0"/>
                <a:cs typeface="Times New Roman" pitchFamily="18" charset="0"/>
              </a:rPr>
              <a:t>Quan sát công thức của các hợp chất hữu cơ phổ biến trong Hình 22.1 và cho biết đặc điểm chung về thành phần nguyên tố của các phân tử hợp chất hữu cơ là gì?</a:t>
            </a:r>
            <a:endParaRPr lang="en-US" sz="4000" b="1">
              <a:solidFill>
                <a:srgbClr val="FF0000"/>
              </a:solidFill>
            </a:endParaRPr>
          </a:p>
        </p:txBody>
      </p:sp>
      <p:sp>
        <p:nvSpPr>
          <p:cNvPr id="7" name="Rectangle 6"/>
          <p:cNvSpPr/>
          <p:nvPr/>
        </p:nvSpPr>
        <p:spPr>
          <a:xfrm>
            <a:off x="892625" y="3411731"/>
            <a:ext cx="10940141" cy="1323439"/>
          </a:xfrm>
          <a:prstGeom prst="rect">
            <a:avLst/>
          </a:prstGeom>
        </p:spPr>
        <p:txBody>
          <a:bodyPr wrap="square">
            <a:spAutoFit/>
          </a:bodyPr>
          <a:lstStyle/>
          <a:p>
            <a:pPr lvl="0" fontAlgn="base"/>
            <a:r>
              <a:rPr lang="en-US" sz="4000" smtClean="0">
                <a:latin typeface="Times New Roman" pitchFamily="18" charset="0"/>
                <a:cs typeface="Times New Roman" pitchFamily="18" charset="0"/>
              </a:rPr>
              <a:t>     Thành </a:t>
            </a:r>
            <a:r>
              <a:rPr lang="en-US" sz="4000">
                <a:latin typeface="Times New Roman" pitchFamily="18" charset="0"/>
                <a:cs typeface="Times New Roman" pitchFamily="18" charset="0"/>
              </a:rPr>
              <a:t>phần nguyên tố của các phân tử chất hữu cơ đều chứa nguyên tố </a:t>
            </a:r>
            <a:r>
              <a:rPr lang="en-US" sz="4000" b="1">
                <a:solidFill>
                  <a:srgbClr val="0000CC"/>
                </a:solidFill>
                <a:latin typeface="Times New Roman" pitchFamily="18" charset="0"/>
                <a:cs typeface="Times New Roman" pitchFamily="18" charset="0"/>
              </a:rPr>
              <a:t>carbon.</a:t>
            </a:r>
          </a:p>
        </p:txBody>
      </p:sp>
      <p:sp>
        <p:nvSpPr>
          <p:cNvPr id="13" name="TextBox 12"/>
          <p:cNvSpPr txBox="1"/>
          <p:nvPr/>
        </p:nvSpPr>
        <p:spPr>
          <a:xfrm>
            <a:off x="892625" y="5130770"/>
            <a:ext cx="10940142"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pPr algn="ctr"/>
            <a:r>
              <a:rPr lang="en-US" sz="4000">
                <a:latin typeface="Times New Roman" pitchFamily="18" charset="0"/>
                <a:cs typeface="Times New Roman" pitchFamily="18" charset="0"/>
              </a:rPr>
              <a:t>Nêu khái niệm hợp chất hữu cơ, hoá học hữu </a:t>
            </a:r>
            <a:r>
              <a:rPr lang="en-US" sz="4000" smtClean="0">
                <a:latin typeface="Times New Roman" pitchFamily="18" charset="0"/>
                <a:cs typeface="Times New Roman" pitchFamily="18" charset="0"/>
              </a:rPr>
              <a:t>cơ</a:t>
            </a:r>
            <a:endParaRPr lang="en-US" sz="4000">
              <a:latin typeface="Times New Roman" pitchFamily="18" charset="0"/>
              <a:cs typeface="Times New Roman" pitchFamily="18" charset="0"/>
            </a:endParaRPr>
          </a:p>
        </p:txBody>
      </p:sp>
      <p:pic>
        <p:nvPicPr>
          <p:cNvPr id="15" name="Picture 2" descr="Dialog Question Mark Icon | Gartoon Redux Misc Iconpack | Gartoon Team">
            <a:extLst>
              <a:ext uri="{FF2B5EF4-FFF2-40B4-BE49-F238E27FC236}">
                <a16:creationId xmlns="" xmlns:a16="http://schemas.microsoft.com/office/drawing/2014/main" id="{AF700AED-ABD2-71C1-105D-50F4D91A1E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19" y="4827988"/>
            <a:ext cx="1099523" cy="131344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Rounded Corners 25">
            <a:extLst>
              <a:ext uri="{FF2B5EF4-FFF2-40B4-BE49-F238E27FC236}">
                <a16:creationId xmlns="" xmlns:a16="http://schemas.microsoft.com/office/drawing/2014/main" id="{0AFBFE54-4CC1-AB76-9C9F-2A675A1B6939}"/>
              </a:ext>
            </a:extLst>
          </p:cNvPr>
          <p:cNvSpPr/>
          <p:nvPr/>
        </p:nvSpPr>
        <p:spPr>
          <a:xfrm>
            <a:off x="5617257" y="2893443"/>
            <a:ext cx="1447333" cy="431080"/>
          </a:xfrm>
          <a:prstGeom prst="roundRect">
            <a:avLst>
              <a:gd name="adj" fmla="val 50000"/>
            </a:avLst>
          </a:prstGeom>
          <a:solidFill>
            <a:srgbClr val="FF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a:t>Trả lời</a:t>
            </a:r>
          </a:p>
        </p:txBody>
      </p:sp>
    </p:spTree>
    <p:extLst>
      <p:ext uri="{BB962C8B-B14F-4D97-AF65-F5344CB8AC3E}">
        <p14:creationId xmlns:p14="http://schemas.microsoft.com/office/powerpoint/2010/main" val="264812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3"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 xmlns:a16="http://schemas.microsoft.com/office/drawing/2014/main" id="{C4C34333-FC1C-4E97-DA9B-22722E515A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81036"/>
            <a:ext cx="12192000" cy="6176963"/>
          </a:xfrm>
        </p:spPr>
      </p:pic>
      <p:sp>
        <p:nvSpPr>
          <p:cNvPr id="8" name="Content Placeholder 2">
            <a:extLst>
              <a:ext uri="{FF2B5EF4-FFF2-40B4-BE49-F238E27FC236}">
                <a16:creationId xmlns="" xmlns:a16="http://schemas.microsoft.com/office/drawing/2014/main" id="{F3906317-890F-F591-4FCA-2845E47FE56A}"/>
              </a:ext>
            </a:extLst>
          </p:cNvPr>
          <p:cNvSpPr txBox="1">
            <a:spLocks/>
          </p:cNvSpPr>
          <p:nvPr/>
        </p:nvSpPr>
        <p:spPr>
          <a:xfrm>
            <a:off x="1126928" y="1761518"/>
            <a:ext cx="8600548" cy="4015997"/>
          </a:xfrm>
          <a:prstGeom prst="rect">
            <a:avLst/>
          </a:prstGeom>
          <a:solidFill>
            <a:schemeClr val="bg1"/>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rgbClr val="0000CC"/>
                </a:solidFill>
                <a:latin typeface="Arial" panose="020B0604020202020204" pitchFamily="34" charset="0"/>
                <a:cs typeface="Arial" panose="020B0604020202020204" pitchFamily="34" charset="0"/>
              </a:rPr>
              <a:t>HƯỚNG DẪN TỰ HỌC Ở NHÀ</a:t>
            </a:r>
          </a:p>
          <a:p>
            <a:pPr marL="0" indent="0" algn="just">
              <a:lnSpc>
                <a:spcPct val="120000"/>
              </a:lnSpc>
              <a:spcBef>
                <a:spcPts val="600"/>
              </a:spcBef>
              <a:spcAft>
                <a:spcPts val="600"/>
              </a:spcAft>
              <a:buNone/>
            </a:pPr>
            <a:r>
              <a:rPr lang="vi-VN" dirty="0">
                <a:latin typeface="Arial" panose="020B0604020202020204" pitchFamily="34" charset="0"/>
                <a:cs typeface="Arial" panose="020B0604020202020204" pitchFamily="34" charset="0"/>
              </a:rPr>
              <a:t>- Học thuộc nội dung kiến thức bài học.</a:t>
            </a:r>
            <a:endParaRPr lang="en-US" dirty="0">
              <a:latin typeface="Arial" panose="020B0604020202020204" pitchFamily="34" charset="0"/>
              <a:cs typeface="Arial" panose="020B0604020202020204" pitchFamily="34" charset="0"/>
            </a:endParaRPr>
          </a:p>
          <a:p>
            <a:pPr algn="just">
              <a:lnSpc>
                <a:spcPct val="120000"/>
              </a:lnSpc>
              <a:spcBef>
                <a:spcPts val="600"/>
              </a:spcBef>
              <a:spcAft>
                <a:spcPts val="600"/>
              </a:spcAft>
              <a:buFontTx/>
              <a:buChar char="-"/>
            </a:pPr>
            <a:r>
              <a:rPr lang="en-US" dirty="0" err="1">
                <a:latin typeface="Arial" panose="020B0604020202020204" pitchFamily="34" charset="0"/>
                <a:cs typeface="Arial" panose="020B0604020202020204" pitchFamily="34" charset="0"/>
              </a:rPr>
              <a:t>Làm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SBT.</a:t>
            </a:r>
          </a:p>
          <a:p>
            <a:pPr algn="just">
              <a:lnSpc>
                <a:spcPct val="120000"/>
              </a:lnSpc>
              <a:spcBef>
                <a:spcPts val="600"/>
              </a:spcBef>
              <a:spcAft>
                <a:spcPts val="600"/>
              </a:spcAft>
              <a:buFontTx/>
              <a:buChar char="-"/>
            </a:pPr>
            <a:r>
              <a:rPr lang="en-US" dirty="0" err="1">
                <a:latin typeface="Arial" panose="020B0604020202020204" pitchFamily="34" charset="0"/>
                <a:cs typeface="Arial" panose="020B0604020202020204" pitchFamily="34" charset="0"/>
              </a:rPr>
              <a:t>Thực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nhiệm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vụ</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dụng</a:t>
            </a:r>
            <a:r>
              <a:rPr lang="en-US" dirty="0">
                <a:latin typeface="Arial" panose="020B0604020202020204" pitchFamily="34" charset="0"/>
                <a:cs typeface="Arial" panose="020B0604020202020204" pitchFamily="34" charset="0"/>
              </a:rPr>
              <a:t>”</a:t>
            </a:r>
            <a:endParaRPr lang="vi-VN" dirty="0">
              <a:latin typeface="Arial" panose="020B0604020202020204" pitchFamily="34" charset="0"/>
              <a:cs typeface="Arial" panose="020B0604020202020204" pitchFamily="34" charset="0"/>
            </a:endParaRPr>
          </a:p>
          <a:p>
            <a:pPr marL="0" indent="0" algn="just">
              <a:lnSpc>
                <a:spcPct val="120000"/>
              </a:lnSpc>
              <a:spcBef>
                <a:spcPts val="600"/>
              </a:spcBef>
              <a:spcAft>
                <a:spcPts val="600"/>
              </a:spcAft>
              <a:buNone/>
            </a:pPr>
            <a:r>
              <a:rPr lang="vi-VN" dirty="0">
                <a:latin typeface="Arial" panose="020B0604020202020204" pitchFamily="34" charset="0"/>
                <a:cs typeface="Arial" panose="020B0604020202020204" pitchFamily="34" charset="0"/>
              </a:rPr>
              <a:t>- Nghiên cứu trước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tiếp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theo</a:t>
            </a:r>
            <a:r>
              <a:rPr lang="vi-VN"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Alkane</a:t>
            </a:r>
            <a:r>
              <a:rPr lang="vi-VN" dirty="0">
                <a:latin typeface="Arial" panose="020B0604020202020204" pitchFamily="34" charset="0"/>
                <a:cs typeface="Arial" panose="020B0604020202020204" pitchFamily="34" charset="0"/>
              </a:rPr>
              <a:t>.</a:t>
            </a:r>
          </a:p>
        </p:txBody>
      </p:sp>
      <p:sp>
        <p:nvSpPr>
          <p:cNvPr id="3" name="Rectangle 2">
            <a:extLst>
              <a:ext uri="{FF2B5EF4-FFF2-40B4-BE49-F238E27FC236}">
                <a16:creationId xmlns="" xmlns:a16="http://schemas.microsoft.com/office/drawing/2014/main" id="{6B8FA58E-4C23-05A0-1D4C-99617703A333}"/>
              </a:ext>
            </a:extLst>
          </p:cNvPr>
          <p:cNvSpPr/>
          <p:nvPr/>
        </p:nvSpPr>
        <p:spPr>
          <a:xfrm>
            <a:off x="2048719" y="0"/>
            <a:ext cx="7678757" cy="69406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645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2" descr="537026">
            <a:extLst>
              <a:ext uri="{FF2B5EF4-FFF2-40B4-BE49-F238E27FC236}">
                <a16:creationId xmlns="" xmlns:a16="http://schemas.microsoft.com/office/drawing/2014/main" id="{28FBDD7C-DF9A-C0EE-31A6-01842F1549A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3" name="Text Box 3">
            <a:extLst>
              <a:ext uri="{FF2B5EF4-FFF2-40B4-BE49-F238E27FC236}">
                <a16:creationId xmlns="" xmlns:a16="http://schemas.microsoft.com/office/drawing/2014/main" id="{422CB80C-69D3-80D5-D3AE-359BFF18081E}"/>
              </a:ext>
            </a:extLst>
          </p:cNvPr>
          <p:cNvSpPr txBox="1">
            <a:spLocks noChangeArrowheads="1"/>
          </p:cNvSpPr>
          <p:nvPr/>
        </p:nvSpPr>
        <p:spPr bwMode="auto">
          <a:xfrm rot="609066">
            <a:off x="3228714" y="2828835"/>
            <a:ext cx="652584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50000"/>
              </a:spcBef>
              <a:buFontTx/>
              <a:buNone/>
            </a:pPr>
            <a:r>
              <a:rPr lang="en-US" altLang="en-US" sz="7200" b="1">
                <a:solidFill>
                  <a:srgbClr val="FF0000"/>
                </a:solidFill>
                <a:latin typeface=".VnPark" panose="020B7200000000000000" pitchFamily="34" charset="0"/>
              </a:rPr>
              <a:t>Thank you!</a:t>
            </a:r>
          </a:p>
        </p:txBody>
      </p:sp>
    </p:spTree>
  </p:cSld>
  <p:clrMapOvr>
    <a:masterClrMapping/>
  </p:clrMapOvr>
  <p:transition>
    <p:fade/>
    <p:sndAc>
      <p:stSnd>
        <p:snd r:embed="rId2" name="applause.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4605"/>
            <a:ext cx="1003610" cy="69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208305" y="76197"/>
            <a:ext cx="10384972" cy="1815882"/>
          </a:xfrm>
          <a:prstGeom prst="rect">
            <a:avLst/>
          </a:prstGeom>
          <a:noFill/>
        </p:spPr>
        <p:txBody>
          <a:bodyPr wrap="square" rtlCol="0">
            <a:spAutoFit/>
          </a:bodyPr>
          <a:lstStyle/>
          <a:p>
            <a:r>
              <a:rPr lang="en-US" altLang="en-US" sz="2800" b="1" smtClean="0">
                <a:solidFill>
                  <a:srgbClr val="FF0000"/>
                </a:solidFill>
                <a:latin typeface="Times New Roman" pitchFamily="18" charset="0"/>
                <a:cs typeface="Times New Roman" pitchFamily="18" charset="0"/>
              </a:rPr>
              <a:t>    Hãy </a:t>
            </a:r>
            <a:r>
              <a:rPr lang="en-US" altLang="en-US" sz="2800" b="1">
                <a:solidFill>
                  <a:srgbClr val="FF0000"/>
                </a:solidFill>
                <a:latin typeface="Times New Roman" pitchFamily="18" charset="0"/>
                <a:cs typeface="Times New Roman" pitchFamily="18" charset="0"/>
              </a:rPr>
              <a:t>sắp xếp các hợp chất dưới đây thành hai nhóm: nhóm 1 gồm các hợp chất hữu cơ và nhóm 2 gồm các hợp chất vô cơ</a:t>
            </a:r>
            <a:r>
              <a:rPr lang="en-US" altLang="en-US" sz="2800" b="1" smtClean="0">
                <a:solidFill>
                  <a:srgbClr val="FF0000"/>
                </a:solidFill>
                <a:latin typeface="Times New Roman" pitchFamily="18" charset="0"/>
                <a:cs typeface="Times New Roman" pitchFamily="18" charset="0"/>
              </a:rPr>
              <a:t>.</a:t>
            </a:r>
          </a:p>
          <a:p>
            <a:r>
              <a:rPr lang="en-US" sz="2800" b="1" smtClean="0">
                <a:solidFill>
                  <a:srgbClr val="0000CC"/>
                </a:solidFill>
                <a:latin typeface="Times New Roman" pitchFamily="18" charset="0"/>
                <a:cs typeface="Times New Roman" pitchFamily="18" charset="0"/>
              </a:rPr>
              <a:t>C</a:t>
            </a:r>
            <a:r>
              <a:rPr lang="en-US" sz="2800" b="1" baseline="-25000" smtClean="0">
                <a:solidFill>
                  <a:srgbClr val="0000CC"/>
                </a:solidFill>
                <a:latin typeface="Times New Roman" pitchFamily="18" charset="0"/>
                <a:cs typeface="Times New Roman" pitchFamily="18" charset="0"/>
              </a:rPr>
              <a:t>6</a:t>
            </a:r>
            <a:r>
              <a:rPr lang="en-US" sz="2800" b="1" smtClean="0">
                <a:solidFill>
                  <a:srgbClr val="0000CC"/>
                </a:solidFill>
                <a:latin typeface="Times New Roman" pitchFamily="18" charset="0"/>
                <a:cs typeface="Times New Roman" pitchFamily="18" charset="0"/>
              </a:rPr>
              <a:t>H</a:t>
            </a:r>
            <a:r>
              <a:rPr lang="en-US" sz="2800" b="1" baseline="-25000" smtClean="0">
                <a:solidFill>
                  <a:srgbClr val="0000CC"/>
                </a:solidFill>
                <a:latin typeface="Times New Roman" pitchFamily="18" charset="0"/>
                <a:cs typeface="Times New Roman" pitchFamily="18" charset="0"/>
              </a:rPr>
              <a:t>6</a:t>
            </a:r>
            <a:r>
              <a:rPr lang="en-US" sz="2800" b="1" smtClean="0">
                <a:solidFill>
                  <a:srgbClr val="0000CC"/>
                </a:solidFill>
                <a:latin typeface="Times New Roman" pitchFamily="18" charset="0"/>
                <a:cs typeface="Times New Roman" pitchFamily="18" charset="0"/>
              </a:rPr>
              <a:t>		H</a:t>
            </a:r>
            <a:r>
              <a:rPr lang="en-US" sz="2800" b="1" baseline="-25000" smtClean="0">
                <a:solidFill>
                  <a:srgbClr val="0000CC"/>
                </a:solidFill>
                <a:latin typeface="Times New Roman" pitchFamily="18" charset="0"/>
                <a:cs typeface="Times New Roman" pitchFamily="18" charset="0"/>
              </a:rPr>
              <a:t>2</a:t>
            </a:r>
            <a:r>
              <a:rPr lang="en-US" sz="2800" b="1" smtClean="0">
                <a:solidFill>
                  <a:srgbClr val="0000CC"/>
                </a:solidFill>
                <a:latin typeface="Times New Roman" pitchFamily="18" charset="0"/>
                <a:cs typeface="Times New Roman" pitchFamily="18" charset="0"/>
              </a:rPr>
              <a:t>SO</a:t>
            </a:r>
            <a:r>
              <a:rPr lang="en-US" sz="2800" b="1" baseline="-25000" smtClean="0">
                <a:solidFill>
                  <a:srgbClr val="0000CC"/>
                </a:solidFill>
                <a:latin typeface="Times New Roman" pitchFamily="18" charset="0"/>
                <a:cs typeface="Times New Roman" pitchFamily="18" charset="0"/>
              </a:rPr>
              <a:t>4</a:t>
            </a:r>
            <a:r>
              <a:rPr lang="en-US" sz="2800" b="1" smtClean="0">
                <a:solidFill>
                  <a:srgbClr val="0000CC"/>
                </a:solidFill>
                <a:latin typeface="Times New Roman" pitchFamily="18" charset="0"/>
                <a:cs typeface="Times New Roman" pitchFamily="18" charset="0"/>
              </a:rPr>
              <a:t>	C</a:t>
            </a:r>
            <a:r>
              <a:rPr lang="en-US" sz="2800" b="1" baseline="-25000" smtClean="0">
                <a:solidFill>
                  <a:srgbClr val="0000CC"/>
                </a:solidFill>
                <a:latin typeface="Times New Roman" pitchFamily="18" charset="0"/>
                <a:cs typeface="Times New Roman" pitchFamily="18" charset="0"/>
              </a:rPr>
              <a:t>6</a:t>
            </a:r>
            <a:r>
              <a:rPr lang="en-US" sz="2800" b="1" smtClean="0">
                <a:solidFill>
                  <a:srgbClr val="0000CC"/>
                </a:solidFill>
                <a:latin typeface="Times New Roman" pitchFamily="18" charset="0"/>
                <a:cs typeface="Times New Roman" pitchFamily="18" charset="0"/>
              </a:rPr>
              <a:t>H</a:t>
            </a:r>
            <a:r>
              <a:rPr lang="en-US" sz="2800" b="1" baseline="-25000" smtClean="0">
                <a:solidFill>
                  <a:srgbClr val="0000CC"/>
                </a:solidFill>
                <a:latin typeface="Times New Roman" pitchFamily="18" charset="0"/>
                <a:cs typeface="Times New Roman" pitchFamily="18" charset="0"/>
              </a:rPr>
              <a:t>12</a:t>
            </a:r>
            <a:r>
              <a:rPr lang="en-US" sz="2800" b="1" smtClean="0">
                <a:solidFill>
                  <a:srgbClr val="0000CC"/>
                </a:solidFill>
                <a:latin typeface="Times New Roman" pitchFamily="18" charset="0"/>
                <a:cs typeface="Times New Roman" pitchFamily="18" charset="0"/>
              </a:rPr>
              <a:t>O</a:t>
            </a:r>
            <a:r>
              <a:rPr lang="en-US" sz="2800" b="1" baseline="-25000" smtClean="0">
                <a:solidFill>
                  <a:srgbClr val="0000CC"/>
                </a:solidFill>
                <a:latin typeface="Times New Roman" pitchFamily="18" charset="0"/>
                <a:cs typeface="Times New Roman" pitchFamily="18" charset="0"/>
              </a:rPr>
              <a:t>6	</a:t>
            </a:r>
            <a:r>
              <a:rPr lang="en-US" sz="2800" b="1" smtClean="0">
                <a:solidFill>
                  <a:srgbClr val="0000CC"/>
                </a:solidFill>
                <a:latin typeface="Times New Roman" pitchFamily="18" charset="0"/>
                <a:cs typeface="Times New Roman" pitchFamily="18" charset="0"/>
              </a:rPr>
              <a:t>H</a:t>
            </a:r>
            <a:r>
              <a:rPr lang="en-US" sz="2800" b="1" baseline="-25000" smtClean="0">
                <a:solidFill>
                  <a:srgbClr val="0000CC"/>
                </a:solidFill>
                <a:latin typeface="Times New Roman" pitchFamily="18" charset="0"/>
                <a:cs typeface="Times New Roman" pitchFamily="18" charset="0"/>
              </a:rPr>
              <a:t>2</a:t>
            </a:r>
            <a:r>
              <a:rPr lang="en-US" sz="2800" b="1" smtClean="0">
                <a:solidFill>
                  <a:srgbClr val="0000CC"/>
                </a:solidFill>
                <a:latin typeface="Times New Roman" pitchFamily="18" charset="0"/>
                <a:cs typeface="Times New Roman" pitchFamily="18" charset="0"/>
              </a:rPr>
              <a:t>CO</a:t>
            </a:r>
            <a:r>
              <a:rPr lang="en-US" sz="2800" b="1" baseline="-25000" smtClean="0">
                <a:solidFill>
                  <a:srgbClr val="0000CC"/>
                </a:solidFill>
                <a:latin typeface="Times New Roman" pitchFamily="18" charset="0"/>
                <a:cs typeface="Times New Roman" pitchFamily="18" charset="0"/>
              </a:rPr>
              <a:t>3</a:t>
            </a:r>
            <a:r>
              <a:rPr lang="en-US" sz="2800" b="1" smtClean="0">
                <a:solidFill>
                  <a:srgbClr val="0000CC"/>
                </a:solidFill>
                <a:latin typeface="Times New Roman" pitchFamily="18" charset="0"/>
                <a:cs typeface="Times New Roman" pitchFamily="18" charset="0"/>
              </a:rPr>
              <a:t>	CaCO</a:t>
            </a:r>
            <a:r>
              <a:rPr lang="en-US" sz="2800" b="1" baseline="-25000" smtClean="0">
                <a:solidFill>
                  <a:srgbClr val="0000CC"/>
                </a:solidFill>
                <a:latin typeface="Times New Roman" pitchFamily="18" charset="0"/>
                <a:cs typeface="Times New Roman" pitchFamily="18" charset="0"/>
              </a:rPr>
              <a:t>3</a:t>
            </a:r>
            <a:r>
              <a:rPr lang="en-US" sz="2800" b="1" smtClean="0">
                <a:solidFill>
                  <a:srgbClr val="0000CC"/>
                </a:solidFill>
                <a:latin typeface="Times New Roman" pitchFamily="18" charset="0"/>
                <a:cs typeface="Times New Roman" pitchFamily="18" charset="0"/>
              </a:rPr>
              <a:t>	KNO</a:t>
            </a:r>
            <a:r>
              <a:rPr lang="en-US" sz="2800" b="1" baseline="-25000" smtClean="0">
                <a:solidFill>
                  <a:srgbClr val="0000CC"/>
                </a:solidFill>
                <a:latin typeface="Times New Roman" pitchFamily="18" charset="0"/>
                <a:cs typeface="Times New Roman" pitchFamily="18" charset="0"/>
              </a:rPr>
              <a:t>3</a:t>
            </a:r>
          </a:p>
          <a:p>
            <a:r>
              <a:rPr lang="en-US" sz="2800" b="1" smtClean="0">
                <a:solidFill>
                  <a:srgbClr val="0000CC"/>
                </a:solidFill>
                <a:latin typeface="Times New Roman" pitchFamily="18" charset="0"/>
                <a:cs typeface="Times New Roman" pitchFamily="18" charset="0"/>
              </a:rPr>
              <a:t>C</a:t>
            </a:r>
            <a:r>
              <a:rPr lang="en-US" sz="2800" b="1" baseline="-25000" smtClean="0">
                <a:solidFill>
                  <a:srgbClr val="0000CC"/>
                </a:solidFill>
                <a:latin typeface="Times New Roman" pitchFamily="18" charset="0"/>
                <a:cs typeface="Times New Roman" pitchFamily="18" charset="0"/>
              </a:rPr>
              <a:t>2</a:t>
            </a:r>
            <a:r>
              <a:rPr lang="en-US" sz="2800" b="1" smtClean="0">
                <a:solidFill>
                  <a:srgbClr val="0000CC"/>
                </a:solidFill>
                <a:latin typeface="Times New Roman" pitchFamily="18" charset="0"/>
                <a:cs typeface="Times New Roman" pitchFamily="18" charset="0"/>
              </a:rPr>
              <a:t>H</a:t>
            </a:r>
            <a:r>
              <a:rPr lang="en-US" sz="2800" b="1" baseline="-25000" smtClean="0">
                <a:solidFill>
                  <a:srgbClr val="0000CC"/>
                </a:solidFill>
                <a:latin typeface="Times New Roman" pitchFamily="18" charset="0"/>
                <a:cs typeface="Times New Roman" pitchFamily="18" charset="0"/>
              </a:rPr>
              <a:t>4</a:t>
            </a:r>
            <a:r>
              <a:rPr lang="en-US" sz="2800" b="1" smtClean="0">
                <a:solidFill>
                  <a:srgbClr val="0000CC"/>
                </a:solidFill>
                <a:latin typeface="Times New Roman" pitchFamily="18" charset="0"/>
                <a:cs typeface="Times New Roman" pitchFamily="18" charset="0"/>
              </a:rPr>
              <a:t>		NaOH	Al</a:t>
            </a:r>
            <a:r>
              <a:rPr lang="en-US" sz="2800" b="1" baseline="-25000" smtClean="0">
                <a:solidFill>
                  <a:srgbClr val="0000CC"/>
                </a:solidFill>
                <a:latin typeface="Times New Roman" pitchFamily="18" charset="0"/>
                <a:cs typeface="Times New Roman" pitchFamily="18" charset="0"/>
              </a:rPr>
              <a:t>2</a:t>
            </a:r>
            <a:r>
              <a:rPr lang="en-US" sz="2800" b="1" smtClean="0">
                <a:solidFill>
                  <a:srgbClr val="0000CC"/>
                </a:solidFill>
                <a:latin typeface="Times New Roman" pitchFamily="18" charset="0"/>
                <a:cs typeface="Times New Roman" pitchFamily="18" charset="0"/>
              </a:rPr>
              <a:t>O</a:t>
            </a:r>
            <a:r>
              <a:rPr lang="en-US" sz="2800" b="1" baseline="-25000" smtClean="0">
                <a:solidFill>
                  <a:srgbClr val="0000CC"/>
                </a:solidFill>
                <a:latin typeface="Times New Roman" pitchFamily="18" charset="0"/>
                <a:cs typeface="Times New Roman" pitchFamily="18" charset="0"/>
              </a:rPr>
              <a:t>3</a:t>
            </a:r>
            <a:r>
              <a:rPr lang="en-US" sz="2800" b="1" smtClean="0">
                <a:solidFill>
                  <a:srgbClr val="0000CC"/>
                </a:solidFill>
                <a:latin typeface="Times New Roman" pitchFamily="18" charset="0"/>
                <a:cs typeface="Times New Roman" pitchFamily="18" charset="0"/>
              </a:rPr>
              <a:t>		CH</a:t>
            </a:r>
            <a:r>
              <a:rPr lang="en-US" sz="2800" b="1" baseline="-25000" smtClean="0">
                <a:solidFill>
                  <a:srgbClr val="0000CC"/>
                </a:solidFill>
                <a:latin typeface="Times New Roman" pitchFamily="18" charset="0"/>
                <a:cs typeface="Times New Roman" pitchFamily="18" charset="0"/>
              </a:rPr>
              <a:t>3</a:t>
            </a:r>
            <a:r>
              <a:rPr lang="en-US" sz="2800" b="1" smtClean="0">
                <a:solidFill>
                  <a:srgbClr val="0000CC"/>
                </a:solidFill>
                <a:latin typeface="Times New Roman" pitchFamily="18" charset="0"/>
                <a:cs typeface="Times New Roman" pitchFamily="18" charset="0"/>
              </a:rPr>
              <a:t>Cl	CH</a:t>
            </a:r>
            <a:r>
              <a:rPr lang="en-US" sz="2800" b="1" baseline="-25000" smtClean="0">
                <a:solidFill>
                  <a:srgbClr val="0000CC"/>
                </a:solidFill>
                <a:latin typeface="Times New Roman" pitchFamily="18" charset="0"/>
                <a:cs typeface="Times New Roman" pitchFamily="18" charset="0"/>
              </a:rPr>
              <a:t>3</a:t>
            </a:r>
            <a:r>
              <a:rPr lang="en-US" sz="2800" b="1" smtClean="0">
                <a:solidFill>
                  <a:srgbClr val="0000CC"/>
                </a:solidFill>
                <a:latin typeface="Times New Roman" pitchFamily="18" charset="0"/>
                <a:cs typeface="Times New Roman" pitchFamily="18" charset="0"/>
              </a:rPr>
              <a:t>OH</a:t>
            </a:r>
            <a:endParaRPr lang="en-US" sz="2800">
              <a:solidFill>
                <a:srgbClr val="0000CC"/>
              </a:solidFill>
            </a:endParaRPr>
          </a:p>
        </p:txBody>
      </p:sp>
      <p:sp>
        <p:nvSpPr>
          <p:cNvPr id="13" name="Rectangle: Rounded Corners 25">
            <a:extLst>
              <a:ext uri="{FF2B5EF4-FFF2-40B4-BE49-F238E27FC236}">
                <a16:creationId xmlns="" xmlns:a16="http://schemas.microsoft.com/office/drawing/2014/main" id="{0AFBFE54-4CC1-AB76-9C9F-2A675A1B6939}"/>
              </a:ext>
            </a:extLst>
          </p:cNvPr>
          <p:cNvSpPr/>
          <p:nvPr/>
        </p:nvSpPr>
        <p:spPr>
          <a:xfrm>
            <a:off x="5236257" y="1913851"/>
            <a:ext cx="1447333" cy="431080"/>
          </a:xfrm>
          <a:prstGeom prst="roundRect">
            <a:avLst>
              <a:gd name="adj" fmla="val 50000"/>
            </a:avLst>
          </a:prstGeom>
          <a:solidFill>
            <a:srgbClr val="FF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a:t>Trả lời</a:t>
            </a:r>
          </a:p>
        </p:txBody>
      </p:sp>
      <p:graphicFrame>
        <p:nvGraphicFramePr>
          <p:cNvPr id="9" name="Table 8"/>
          <p:cNvGraphicFramePr>
            <a:graphicFrameLocks noGrp="1"/>
          </p:cNvGraphicFramePr>
          <p:nvPr>
            <p:extLst>
              <p:ext uri="{D42A27DB-BD31-4B8C-83A1-F6EECF244321}">
                <p14:modId xmlns:p14="http://schemas.microsoft.com/office/powerpoint/2010/main" val="2860729063"/>
              </p:ext>
            </p:extLst>
          </p:nvPr>
        </p:nvGraphicFramePr>
        <p:xfrm>
          <a:off x="1003611" y="2657323"/>
          <a:ext cx="10763846" cy="3901440"/>
        </p:xfrm>
        <a:graphic>
          <a:graphicData uri="http://schemas.openxmlformats.org/drawingml/2006/table">
            <a:tbl>
              <a:tblPr firstRow="1" bandRow="1">
                <a:tableStyleId>{5940675A-B579-460E-94D1-54222C63F5DA}</a:tableStyleId>
              </a:tblPr>
              <a:tblGrid>
                <a:gridCol w="5381923"/>
                <a:gridCol w="5381923"/>
              </a:tblGrid>
              <a:tr h="353182">
                <a:tc>
                  <a:txBody>
                    <a:bodyPr/>
                    <a:lstStyle/>
                    <a:p>
                      <a:pPr algn="ctr"/>
                      <a:r>
                        <a:rPr lang="en-US" sz="2800" b="1" smtClean="0">
                          <a:solidFill>
                            <a:srgbClr val="FF0066"/>
                          </a:solidFill>
                          <a:latin typeface="Times New Roman" pitchFamily="18" charset="0"/>
                          <a:cs typeface="Times New Roman" pitchFamily="18" charset="0"/>
                        </a:rPr>
                        <a:t>Hợp</a:t>
                      </a:r>
                      <a:r>
                        <a:rPr lang="en-US" sz="2800" b="1" baseline="0" smtClean="0">
                          <a:solidFill>
                            <a:srgbClr val="FF0066"/>
                          </a:solidFill>
                          <a:latin typeface="Times New Roman" pitchFamily="18" charset="0"/>
                          <a:cs typeface="Times New Roman" pitchFamily="18" charset="0"/>
                        </a:rPr>
                        <a:t> chất hữu cơ (nhóm 1)</a:t>
                      </a:r>
                      <a:endParaRPr lang="en-US" sz="2800" b="1">
                        <a:solidFill>
                          <a:srgbClr val="FF0066"/>
                        </a:solidFill>
                        <a:latin typeface="Times New Roman" pitchFamily="18" charset="0"/>
                        <a:cs typeface="Times New Roman" pitchFamily="18" charset="0"/>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algn="ctr"/>
                      <a:r>
                        <a:rPr lang="en-US" sz="2800" b="1" smtClean="0">
                          <a:solidFill>
                            <a:srgbClr val="FF0066"/>
                          </a:solidFill>
                          <a:latin typeface="Times New Roman" pitchFamily="18" charset="0"/>
                          <a:cs typeface="Times New Roman" pitchFamily="18" charset="0"/>
                        </a:rPr>
                        <a:t>Hợp</a:t>
                      </a:r>
                      <a:r>
                        <a:rPr lang="en-US" sz="2800" b="1" baseline="0" smtClean="0">
                          <a:solidFill>
                            <a:srgbClr val="FF0066"/>
                          </a:solidFill>
                          <a:latin typeface="Times New Roman" pitchFamily="18" charset="0"/>
                          <a:cs typeface="Times New Roman" pitchFamily="18" charset="0"/>
                        </a:rPr>
                        <a:t> chất vô cơ (nhóm 2)</a:t>
                      </a:r>
                      <a:endParaRPr lang="en-US" sz="2800" b="1">
                        <a:solidFill>
                          <a:srgbClr val="FF0066"/>
                        </a:solidFill>
                        <a:latin typeface="Times New Roman" pitchFamily="18" charset="0"/>
                        <a:cs typeface="Times New Roman" pitchFamily="18" charset="0"/>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353182">
                <a:tc>
                  <a:txBody>
                    <a:bodyPr/>
                    <a:lstStyle/>
                    <a:p>
                      <a:pPr algn="ctr"/>
                      <a:r>
                        <a:rPr lang="en-US" sz="3600" b="1" smtClean="0">
                          <a:solidFill>
                            <a:srgbClr val="0000CC"/>
                          </a:solidFill>
                          <a:latin typeface="Times New Roman" pitchFamily="18" charset="0"/>
                          <a:cs typeface="Times New Roman" pitchFamily="18" charset="0"/>
                        </a:rPr>
                        <a:t>C</a:t>
                      </a:r>
                      <a:r>
                        <a:rPr lang="en-US" sz="3600" b="1" baseline="-25000" smtClean="0">
                          <a:solidFill>
                            <a:srgbClr val="0000CC"/>
                          </a:solidFill>
                          <a:latin typeface="Times New Roman" pitchFamily="18" charset="0"/>
                          <a:cs typeface="Times New Roman" pitchFamily="18" charset="0"/>
                        </a:rPr>
                        <a:t>6</a:t>
                      </a:r>
                      <a:r>
                        <a:rPr lang="en-US" sz="3600" b="1" smtClean="0">
                          <a:solidFill>
                            <a:srgbClr val="0000CC"/>
                          </a:solidFill>
                          <a:latin typeface="Times New Roman" pitchFamily="18" charset="0"/>
                          <a:cs typeface="Times New Roman" pitchFamily="18" charset="0"/>
                        </a:rPr>
                        <a:t>H</a:t>
                      </a:r>
                      <a:r>
                        <a:rPr lang="en-US" sz="3600" b="1" baseline="-25000" smtClean="0">
                          <a:solidFill>
                            <a:srgbClr val="0000CC"/>
                          </a:solidFill>
                          <a:latin typeface="Times New Roman" pitchFamily="18" charset="0"/>
                          <a:cs typeface="Times New Roman" pitchFamily="18" charset="0"/>
                        </a:rPr>
                        <a:t>6</a:t>
                      </a:r>
                    </a:p>
                    <a:p>
                      <a:pPr algn="ctr"/>
                      <a:r>
                        <a:rPr lang="en-US" sz="3600" b="1" smtClean="0">
                          <a:solidFill>
                            <a:srgbClr val="0000CC"/>
                          </a:solidFill>
                          <a:latin typeface="Times New Roman" pitchFamily="18" charset="0"/>
                          <a:cs typeface="Times New Roman" pitchFamily="18" charset="0"/>
                        </a:rPr>
                        <a:t>        C</a:t>
                      </a:r>
                      <a:r>
                        <a:rPr lang="en-US" sz="3600" b="1" baseline="-25000" smtClean="0">
                          <a:solidFill>
                            <a:srgbClr val="0000CC"/>
                          </a:solidFill>
                          <a:latin typeface="Times New Roman" pitchFamily="18" charset="0"/>
                          <a:cs typeface="Times New Roman" pitchFamily="18" charset="0"/>
                        </a:rPr>
                        <a:t>6</a:t>
                      </a:r>
                      <a:r>
                        <a:rPr lang="en-US" sz="3600" b="1" smtClean="0">
                          <a:solidFill>
                            <a:srgbClr val="0000CC"/>
                          </a:solidFill>
                          <a:latin typeface="Times New Roman" pitchFamily="18" charset="0"/>
                          <a:cs typeface="Times New Roman" pitchFamily="18" charset="0"/>
                        </a:rPr>
                        <a:t>H</a:t>
                      </a:r>
                      <a:r>
                        <a:rPr lang="en-US" sz="3600" b="1" baseline="-25000" smtClean="0">
                          <a:solidFill>
                            <a:srgbClr val="0000CC"/>
                          </a:solidFill>
                          <a:latin typeface="Times New Roman" pitchFamily="18" charset="0"/>
                          <a:cs typeface="Times New Roman" pitchFamily="18" charset="0"/>
                        </a:rPr>
                        <a:t>12</a:t>
                      </a:r>
                      <a:r>
                        <a:rPr lang="en-US" sz="3600" b="1" smtClean="0">
                          <a:solidFill>
                            <a:srgbClr val="0000CC"/>
                          </a:solidFill>
                          <a:latin typeface="Times New Roman" pitchFamily="18" charset="0"/>
                          <a:cs typeface="Times New Roman" pitchFamily="18" charset="0"/>
                        </a:rPr>
                        <a:t>O</a:t>
                      </a:r>
                      <a:r>
                        <a:rPr lang="en-US" sz="3600" b="1" baseline="-25000" smtClean="0">
                          <a:solidFill>
                            <a:srgbClr val="0000CC"/>
                          </a:solidFill>
                          <a:latin typeface="Times New Roman" pitchFamily="18" charset="0"/>
                          <a:cs typeface="Times New Roman" pitchFamily="18" charset="0"/>
                        </a:rPr>
                        <a:t>6</a:t>
                      </a:r>
                      <a:r>
                        <a:rPr lang="en-US" sz="3600" b="1" smtClean="0">
                          <a:solidFill>
                            <a:srgbClr val="0000CC"/>
                          </a:solidFill>
                          <a:latin typeface="Times New Roman" pitchFamily="18" charset="0"/>
                          <a:cs typeface="Times New Roman" pitchFamily="18" charset="0"/>
                        </a:rPr>
                        <a:t>	</a:t>
                      </a:r>
                    </a:p>
                    <a:p>
                      <a:pPr algn="ctr"/>
                      <a:r>
                        <a:rPr lang="en-US" sz="3600" b="1" smtClean="0">
                          <a:solidFill>
                            <a:srgbClr val="0000CC"/>
                          </a:solidFill>
                          <a:latin typeface="Times New Roman" pitchFamily="18" charset="0"/>
                          <a:cs typeface="Times New Roman" pitchFamily="18" charset="0"/>
                        </a:rPr>
                        <a:t>    C</a:t>
                      </a:r>
                      <a:r>
                        <a:rPr lang="en-US" sz="3600" b="1" baseline="-25000" smtClean="0">
                          <a:solidFill>
                            <a:srgbClr val="0000CC"/>
                          </a:solidFill>
                          <a:latin typeface="Times New Roman" pitchFamily="18" charset="0"/>
                          <a:cs typeface="Times New Roman" pitchFamily="18" charset="0"/>
                        </a:rPr>
                        <a:t>2</a:t>
                      </a:r>
                      <a:r>
                        <a:rPr lang="en-US" sz="3600" b="1" smtClean="0">
                          <a:solidFill>
                            <a:srgbClr val="0000CC"/>
                          </a:solidFill>
                          <a:latin typeface="Times New Roman" pitchFamily="18" charset="0"/>
                          <a:cs typeface="Times New Roman" pitchFamily="18" charset="0"/>
                        </a:rPr>
                        <a:t>H</a:t>
                      </a:r>
                      <a:r>
                        <a:rPr lang="en-US" sz="3600" b="1" baseline="-25000" smtClean="0">
                          <a:solidFill>
                            <a:srgbClr val="0000CC"/>
                          </a:solidFill>
                          <a:latin typeface="Times New Roman" pitchFamily="18" charset="0"/>
                          <a:cs typeface="Times New Roman" pitchFamily="18" charset="0"/>
                        </a:rPr>
                        <a:t>4</a:t>
                      </a:r>
                      <a:r>
                        <a:rPr lang="en-US" sz="3600" b="1" smtClean="0">
                          <a:solidFill>
                            <a:srgbClr val="0000CC"/>
                          </a:solidFill>
                          <a:latin typeface="Times New Roman" pitchFamily="18" charset="0"/>
                          <a:cs typeface="Times New Roman" pitchFamily="18" charset="0"/>
                        </a:rPr>
                        <a:t>	</a:t>
                      </a:r>
                    </a:p>
                    <a:p>
                      <a:pPr algn="ctr"/>
                      <a:r>
                        <a:rPr lang="en-US" sz="3600" b="1" smtClean="0">
                          <a:solidFill>
                            <a:srgbClr val="0000CC"/>
                          </a:solidFill>
                          <a:latin typeface="Times New Roman" pitchFamily="18" charset="0"/>
                          <a:cs typeface="Times New Roman" pitchFamily="18" charset="0"/>
                        </a:rPr>
                        <a:t>   CH</a:t>
                      </a:r>
                      <a:r>
                        <a:rPr lang="en-US" sz="3600" b="1" baseline="-25000" smtClean="0">
                          <a:solidFill>
                            <a:srgbClr val="0000CC"/>
                          </a:solidFill>
                          <a:latin typeface="Times New Roman" pitchFamily="18" charset="0"/>
                          <a:cs typeface="Times New Roman" pitchFamily="18" charset="0"/>
                        </a:rPr>
                        <a:t>3</a:t>
                      </a:r>
                      <a:r>
                        <a:rPr lang="en-US" sz="3600" b="1" smtClean="0">
                          <a:solidFill>
                            <a:srgbClr val="0000CC"/>
                          </a:solidFill>
                          <a:latin typeface="Times New Roman" pitchFamily="18" charset="0"/>
                          <a:cs typeface="Times New Roman" pitchFamily="18" charset="0"/>
                        </a:rPr>
                        <a:t>Cl</a:t>
                      </a:r>
                    </a:p>
                    <a:p>
                      <a:pPr marL="0" marR="0" indent="0" algn="ctr" defTabSz="914400" rtl="0" eaLnBrk="1" fontAlgn="auto" latinLnBrk="0" hangingPunct="1">
                        <a:lnSpc>
                          <a:spcPct val="100000"/>
                        </a:lnSpc>
                        <a:spcBef>
                          <a:spcPts val="0"/>
                        </a:spcBef>
                        <a:spcAft>
                          <a:spcPts val="0"/>
                        </a:spcAft>
                        <a:buClrTx/>
                        <a:buSzTx/>
                        <a:buFontTx/>
                        <a:buNone/>
                        <a:tabLst/>
                        <a:defRPr/>
                      </a:pPr>
                      <a:r>
                        <a:rPr lang="en-US" sz="3600" b="1" smtClean="0">
                          <a:solidFill>
                            <a:srgbClr val="0000CC"/>
                          </a:solidFill>
                          <a:latin typeface="Times New Roman" pitchFamily="18" charset="0"/>
                          <a:cs typeface="Times New Roman" pitchFamily="18" charset="0"/>
                        </a:rPr>
                        <a:t>     CH</a:t>
                      </a:r>
                      <a:r>
                        <a:rPr lang="en-US" sz="3600" b="1" baseline="-25000" smtClean="0">
                          <a:solidFill>
                            <a:srgbClr val="0000CC"/>
                          </a:solidFill>
                          <a:latin typeface="Times New Roman" pitchFamily="18" charset="0"/>
                          <a:cs typeface="Times New Roman" pitchFamily="18" charset="0"/>
                        </a:rPr>
                        <a:t>3</a:t>
                      </a:r>
                      <a:r>
                        <a:rPr lang="en-US" sz="3600" b="1" smtClean="0">
                          <a:solidFill>
                            <a:srgbClr val="0000CC"/>
                          </a:solidFill>
                          <a:latin typeface="Times New Roman" pitchFamily="18" charset="0"/>
                          <a:cs typeface="Times New Roman" pitchFamily="18" charset="0"/>
                        </a:rPr>
                        <a:t>OH</a:t>
                      </a:r>
                      <a:endParaRPr lang="en-US" sz="3600" smtClean="0"/>
                    </a:p>
                  </a:txBody>
                  <a:tcPr/>
                </a:tc>
                <a:tc>
                  <a:txBody>
                    <a:bodyPr/>
                    <a:lstStyle/>
                    <a:p>
                      <a:pPr algn="ctr"/>
                      <a:r>
                        <a:rPr lang="en-US" sz="3600" b="1" smtClean="0">
                          <a:solidFill>
                            <a:srgbClr val="0000CC"/>
                          </a:solidFill>
                          <a:latin typeface="Times New Roman" pitchFamily="18" charset="0"/>
                          <a:cs typeface="Times New Roman" pitchFamily="18" charset="0"/>
                        </a:rPr>
                        <a:t>H</a:t>
                      </a:r>
                      <a:r>
                        <a:rPr lang="en-US" sz="3600" b="1" baseline="-25000" smtClean="0">
                          <a:solidFill>
                            <a:srgbClr val="0000CC"/>
                          </a:solidFill>
                          <a:latin typeface="Times New Roman" pitchFamily="18" charset="0"/>
                          <a:cs typeface="Times New Roman" pitchFamily="18" charset="0"/>
                        </a:rPr>
                        <a:t>2</a:t>
                      </a:r>
                      <a:r>
                        <a:rPr lang="en-US" sz="3600" b="1" smtClean="0">
                          <a:solidFill>
                            <a:srgbClr val="0000CC"/>
                          </a:solidFill>
                          <a:latin typeface="Times New Roman" pitchFamily="18" charset="0"/>
                          <a:cs typeface="Times New Roman" pitchFamily="18" charset="0"/>
                        </a:rPr>
                        <a:t>SO</a:t>
                      </a:r>
                      <a:r>
                        <a:rPr lang="en-US" sz="3600" b="1" baseline="-25000" smtClean="0">
                          <a:solidFill>
                            <a:srgbClr val="0000CC"/>
                          </a:solidFill>
                          <a:latin typeface="Times New Roman" pitchFamily="18" charset="0"/>
                          <a:cs typeface="Times New Roman" pitchFamily="18" charset="0"/>
                        </a:rPr>
                        <a:t>4</a:t>
                      </a:r>
                      <a:br>
                        <a:rPr lang="en-US" sz="3600" b="1" baseline="-25000" smtClean="0">
                          <a:solidFill>
                            <a:srgbClr val="0000CC"/>
                          </a:solidFill>
                          <a:latin typeface="Times New Roman" pitchFamily="18" charset="0"/>
                          <a:cs typeface="Times New Roman" pitchFamily="18" charset="0"/>
                        </a:rPr>
                      </a:br>
                      <a:r>
                        <a:rPr lang="en-US" sz="3600" b="1" smtClean="0">
                          <a:solidFill>
                            <a:srgbClr val="0000CC"/>
                          </a:solidFill>
                          <a:latin typeface="Times New Roman" pitchFamily="18" charset="0"/>
                          <a:cs typeface="Times New Roman" pitchFamily="18" charset="0"/>
                        </a:rPr>
                        <a:t>H</a:t>
                      </a:r>
                      <a:r>
                        <a:rPr lang="en-US" sz="3600" b="1" baseline="-25000" smtClean="0">
                          <a:solidFill>
                            <a:srgbClr val="0000CC"/>
                          </a:solidFill>
                          <a:latin typeface="Times New Roman" pitchFamily="18" charset="0"/>
                          <a:cs typeface="Times New Roman" pitchFamily="18" charset="0"/>
                        </a:rPr>
                        <a:t>2</a:t>
                      </a:r>
                      <a:r>
                        <a:rPr lang="en-US" sz="3600" b="1" smtClean="0">
                          <a:solidFill>
                            <a:srgbClr val="0000CC"/>
                          </a:solidFill>
                          <a:latin typeface="Times New Roman" pitchFamily="18" charset="0"/>
                          <a:cs typeface="Times New Roman" pitchFamily="18" charset="0"/>
                        </a:rPr>
                        <a:t>CO</a:t>
                      </a:r>
                      <a:r>
                        <a:rPr lang="en-US" sz="3600" b="1" baseline="-25000" smtClean="0">
                          <a:solidFill>
                            <a:srgbClr val="0000CC"/>
                          </a:solidFill>
                          <a:latin typeface="Times New Roman" pitchFamily="18" charset="0"/>
                          <a:cs typeface="Times New Roman" pitchFamily="18" charset="0"/>
                        </a:rPr>
                        <a:t>3</a:t>
                      </a:r>
                      <a:br>
                        <a:rPr lang="en-US" sz="3600" b="1" baseline="-25000" smtClean="0">
                          <a:solidFill>
                            <a:srgbClr val="0000CC"/>
                          </a:solidFill>
                          <a:latin typeface="Times New Roman" pitchFamily="18" charset="0"/>
                          <a:cs typeface="Times New Roman" pitchFamily="18" charset="0"/>
                        </a:rPr>
                      </a:br>
                      <a:r>
                        <a:rPr lang="en-US" sz="3600" b="1" smtClean="0">
                          <a:solidFill>
                            <a:srgbClr val="0000CC"/>
                          </a:solidFill>
                          <a:latin typeface="Times New Roman" pitchFamily="18" charset="0"/>
                          <a:cs typeface="Times New Roman" pitchFamily="18" charset="0"/>
                        </a:rPr>
                        <a:t>CaCO</a:t>
                      </a:r>
                      <a:r>
                        <a:rPr lang="en-US" sz="3600" b="1" baseline="-25000" smtClean="0">
                          <a:solidFill>
                            <a:srgbClr val="0000CC"/>
                          </a:solidFill>
                          <a:latin typeface="Times New Roman" pitchFamily="18" charset="0"/>
                          <a:cs typeface="Times New Roman" pitchFamily="18" charset="0"/>
                        </a:rPr>
                        <a:t>3</a:t>
                      </a:r>
                      <a:br>
                        <a:rPr lang="en-US" sz="3600" b="1" baseline="-25000" smtClean="0">
                          <a:solidFill>
                            <a:srgbClr val="0000CC"/>
                          </a:solidFill>
                          <a:latin typeface="Times New Roman" pitchFamily="18" charset="0"/>
                          <a:cs typeface="Times New Roman" pitchFamily="18" charset="0"/>
                        </a:rPr>
                      </a:br>
                      <a:r>
                        <a:rPr lang="en-US" sz="3600" b="1" smtClean="0">
                          <a:solidFill>
                            <a:srgbClr val="0000CC"/>
                          </a:solidFill>
                          <a:latin typeface="Times New Roman" pitchFamily="18" charset="0"/>
                          <a:cs typeface="Times New Roman" pitchFamily="18" charset="0"/>
                        </a:rPr>
                        <a:t>KNO</a:t>
                      </a:r>
                      <a:r>
                        <a:rPr lang="en-US" sz="3600" b="1" baseline="-25000" smtClean="0">
                          <a:solidFill>
                            <a:srgbClr val="0000CC"/>
                          </a:solidFill>
                          <a:latin typeface="Times New Roman" pitchFamily="18" charset="0"/>
                          <a:cs typeface="Times New Roman" pitchFamily="18" charset="0"/>
                        </a:rPr>
                        <a:t>3</a:t>
                      </a:r>
                      <a:br>
                        <a:rPr lang="en-US" sz="3600" b="1" baseline="-25000" smtClean="0">
                          <a:solidFill>
                            <a:srgbClr val="0000CC"/>
                          </a:solidFill>
                          <a:latin typeface="Times New Roman" pitchFamily="18" charset="0"/>
                          <a:cs typeface="Times New Roman" pitchFamily="18" charset="0"/>
                        </a:rPr>
                      </a:br>
                      <a:r>
                        <a:rPr lang="en-US" sz="3600" b="1" smtClean="0">
                          <a:solidFill>
                            <a:srgbClr val="0000CC"/>
                          </a:solidFill>
                          <a:latin typeface="Times New Roman" pitchFamily="18" charset="0"/>
                          <a:cs typeface="Times New Roman" pitchFamily="18" charset="0"/>
                        </a:rPr>
                        <a:t>NaOH</a:t>
                      </a:r>
                      <a:br>
                        <a:rPr lang="en-US" sz="3600" b="1" smtClean="0">
                          <a:solidFill>
                            <a:srgbClr val="0000CC"/>
                          </a:solidFill>
                          <a:latin typeface="Times New Roman" pitchFamily="18" charset="0"/>
                          <a:cs typeface="Times New Roman" pitchFamily="18" charset="0"/>
                        </a:rPr>
                      </a:br>
                      <a:r>
                        <a:rPr lang="en-US" sz="3600" b="1" smtClean="0">
                          <a:solidFill>
                            <a:srgbClr val="0000CC"/>
                          </a:solidFill>
                          <a:latin typeface="Times New Roman" pitchFamily="18" charset="0"/>
                          <a:cs typeface="Times New Roman" pitchFamily="18" charset="0"/>
                        </a:rPr>
                        <a:t>  Al</a:t>
                      </a:r>
                      <a:r>
                        <a:rPr lang="en-US" sz="3600" b="1" baseline="-25000" smtClean="0">
                          <a:solidFill>
                            <a:srgbClr val="0000CC"/>
                          </a:solidFill>
                          <a:latin typeface="Times New Roman" pitchFamily="18" charset="0"/>
                          <a:cs typeface="Times New Roman" pitchFamily="18" charset="0"/>
                        </a:rPr>
                        <a:t>2</a:t>
                      </a:r>
                      <a:r>
                        <a:rPr lang="en-US" sz="3600" b="1" smtClean="0">
                          <a:solidFill>
                            <a:srgbClr val="0000CC"/>
                          </a:solidFill>
                          <a:latin typeface="Times New Roman" pitchFamily="18" charset="0"/>
                          <a:cs typeface="Times New Roman" pitchFamily="18" charset="0"/>
                        </a:rPr>
                        <a:t>O</a:t>
                      </a:r>
                      <a:r>
                        <a:rPr lang="en-US" sz="3600" b="1" baseline="-25000" smtClean="0">
                          <a:solidFill>
                            <a:srgbClr val="0000CC"/>
                          </a:solidFill>
                          <a:latin typeface="Times New Roman" pitchFamily="18" charset="0"/>
                          <a:cs typeface="Times New Roman" pitchFamily="18" charset="0"/>
                        </a:rPr>
                        <a:t>3</a:t>
                      </a:r>
                      <a:r>
                        <a:rPr lang="en-US" sz="3600" b="1" smtClean="0">
                          <a:solidFill>
                            <a:srgbClr val="0000CC"/>
                          </a:solidFill>
                          <a:latin typeface="Times New Roman" pitchFamily="18" charset="0"/>
                          <a:cs typeface="Times New Roman" pitchFamily="18" charset="0"/>
                        </a:rPr>
                        <a:t>	</a:t>
                      </a:r>
                      <a:endParaRPr lang="en-US" sz="3600"/>
                    </a:p>
                  </a:txBody>
                  <a:tcPr/>
                </a:tc>
              </a:tr>
            </a:tbl>
          </a:graphicData>
        </a:graphic>
      </p:graphicFrame>
    </p:spTree>
    <p:extLst>
      <p:ext uri="{BB962C8B-B14F-4D97-AF65-F5344CB8AC3E}">
        <p14:creationId xmlns:p14="http://schemas.microsoft.com/office/powerpoint/2010/main" val="17816359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wipe(down)">
                                      <p:cBhvr>
                                        <p:cTn id="7" dur="500"/>
                                        <p:tgtEl>
                                          <p:spTgt spid="205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 xmlns:a16="http://schemas.microsoft.com/office/drawing/2014/main" id="{F769DB18-8F60-CD80-0DC9-E6120FE11479}"/>
              </a:ext>
            </a:extLst>
          </p:cNvPr>
          <p:cNvGraphicFramePr>
            <a:graphicFrameLocks noGrp="1"/>
          </p:cNvGraphicFramePr>
          <p:nvPr>
            <p:extLst>
              <p:ext uri="{D42A27DB-BD31-4B8C-83A1-F6EECF244321}">
                <p14:modId xmlns:p14="http://schemas.microsoft.com/office/powerpoint/2010/main" val="702721296"/>
              </p:ext>
            </p:extLst>
          </p:nvPr>
        </p:nvGraphicFramePr>
        <p:xfrm>
          <a:off x="227932" y="1803449"/>
          <a:ext cx="11783028" cy="4922520"/>
        </p:xfrm>
        <a:graphic>
          <a:graphicData uri="http://schemas.openxmlformats.org/drawingml/2006/table">
            <a:tbl>
              <a:tblPr firstRow="1" firstCol="1" bandRow="1"/>
              <a:tblGrid>
                <a:gridCol w="11783028">
                  <a:extLst>
                    <a:ext uri="{9D8B030D-6E8A-4147-A177-3AD203B41FA5}">
                      <a16:colId xmlns="" xmlns:a16="http://schemas.microsoft.com/office/drawing/2014/main" val="2558633316"/>
                    </a:ext>
                  </a:extLst>
                </a:gridCol>
              </a:tblGrid>
              <a:tr h="4565399">
                <a:tc>
                  <a:txBody>
                    <a:bodyPr/>
                    <a:lstStyle/>
                    <a:p>
                      <a:pPr algn="ctr">
                        <a:lnSpc>
                          <a:spcPct val="100000"/>
                        </a:lnSpc>
                        <a:spcAft>
                          <a:spcPts val="0"/>
                        </a:spcAft>
                      </a:pPr>
                      <a:endParaRPr lang="en-US" sz="700" b="1" kern="100">
                        <a:solidFill>
                          <a:srgbClr val="FF0066"/>
                        </a:solidFill>
                        <a:effectLst/>
                        <a:latin typeface="Times New Roman" pitchFamily="18" charset="0"/>
                        <a:ea typeface="Calibri" panose="020F0502020204030204" pitchFamily="34" charset="0"/>
                        <a:cs typeface="Times New Roman" pitchFamily="18" charset="0"/>
                      </a:endParaRPr>
                    </a:p>
                    <a:p>
                      <a:pPr algn="ctr">
                        <a:lnSpc>
                          <a:spcPct val="100000"/>
                        </a:lnSpc>
                        <a:spcAft>
                          <a:spcPts val="0"/>
                        </a:spcAft>
                      </a:pPr>
                      <a:r>
                        <a:rPr lang="en-US" sz="2800" b="1" kern="100">
                          <a:solidFill>
                            <a:srgbClr val="FF0066"/>
                          </a:solidFill>
                          <a:effectLst/>
                          <a:latin typeface="Times New Roman" pitchFamily="18" charset="0"/>
                          <a:ea typeface="Calibri" panose="020F0502020204030204" pitchFamily="34" charset="0"/>
                          <a:cs typeface="Times New Roman" pitchFamily="18" charset="0"/>
                        </a:rPr>
                        <a:t>PHIẾU HỌC TẬP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smtClean="0">
                          <a:solidFill>
                            <a:schemeClr val="tx1"/>
                          </a:solidFill>
                          <a:effectLst/>
                          <a:latin typeface="Times New Roman" pitchFamily="18" charset="0"/>
                          <a:ea typeface="+mn-ea"/>
                          <a:cs typeface="Times New Roman" pitchFamily="18" charset="0"/>
                        </a:rPr>
                        <a:t>a. Hoàn </a:t>
                      </a:r>
                      <a:r>
                        <a:rPr lang="en-US" sz="2400" kern="1200">
                          <a:solidFill>
                            <a:schemeClr val="tx1"/>
                          </a:solidFill>
                          <a:effectLst/>
                          <a:latin typeface="Times New Roman" pitchFamily="18" charset="0"/>
                          <a:ea typeface="+mn-ea"/>
                          <a:cs typeface="Times New Roman" pitchFamily="18" charset="0"/>
                        </a:rPr>
                        <a:t>thành thông tin trong bảng sau</a:t>
                      </a:r>
                      <a:r>
                        <a:rPr lang="en-US" sz="2400" kern="1200" smtClean="0">
                          <a:solidFill>
                            <a:schemeClr val="tx1"/>
                          </a:solidFill>
                          <a:effectLst/>
                          <a:latin typeface="Times New Roman" pitchFamily="18" charset="0"/>
                          <a:ea typeface="+mn-ea"/>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a:solidFill>
                          <a:schemeClr val="tx1"/>
                        </a:solidFill>
                        <a:effectLst/>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a:solidFill>
                          <a:schemeClr val="tx1"/>
                        </a:solidFill>
                        <a:effectLst/>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a:solidFill>
                          <a:schemeClr val="tx1"/>
                        </a:solidFill>
                        <a:effectLst/>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a:solidFill>
                          <a:schemeClr val="tx1"/>
                        </a:solidFill>
                        <a:effectLst/>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a:solidFill>
                          <a:schemeClr val="tx1"/>
                        </a:solidFill>
                        <a:effectLst/>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a:solidFill>
                          <a:schemeClr val="tx1"/>
                        </a:solidFill>
                        <a:effectLst/>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a:solidFill>
                          <a:schemeClr val="tx1"/>
                        </a:solidFill>
                        <a:effectLst/>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smtClean="0">
                        <a:solidFill>
                          <a:schemeClr val="tx1"/>
                        </a:solidFill>
                        <a:effectLst/>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smtClean="0">
                          <a:solidFill>
                            <a:schemeClr val="tx1"/>
                          </a:solidFill>
                          <a:effectLst/>
                          <a:latin typeface="Times New Roman" pitchFamily="18" charset="0"/>
                          <a:ea typeface="+mn-ea"/>
                          <a:cs typeface="Times New Roman" pitchFamily="18" charset="0"/>
                        </a:rPr>
                        <a:t>b. </a:t>
                      </a:r>
                      <a:r>
                        <a:rPr lang="en-US" sz="2400" kern="1200">
                          <a:solidFill>
                            <a:schemeClr val="tx1"/>
                          </a:solidFill>
                          <a:effectLst/>
                          <a:latin typeface="Times New Roman" pitchFamily="18" charset="0"/>
                          <a:ea typeface="+mn-ea"/>
                          <a:cs typeface="Times New Roman" pitchFamily="18" charset="0"/>
                        </a:rPr>
                        <a:t>Điền từ thích hợp vào chỗ có dấu “…” để hoàn thành nhận xét sau: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smtClean="0">
                          <a:solidFill>
                            <a:schemeClr val="tx1"/>
                          </a:solidFill>
                          <a:effectLst/>
                          <a:latin typeface="Times New Roman" pitchFamily="18" charset="0"/>
                          <a:ea typeface="+mn-ea"/>
                          <a:cs typeface="Times New Roman" pitchFamily="18" charset="0"/>
                        </a:rPr>
                        <a:t>    Công </a:t>
                      </a:r>
                      <a:r>
                        <a:rPr lang="en-US" sz="2400" kern="1200">
                          <a:solidFill>
                            <a:schemeClr val="tx1"/>
                          </a:solidFill>
                          <a:effectLst/>
                          <a:latin typeface="Times New Roman" pitchFamily="18" charset="0"/>
                          <a:ea typeface="+mn-ea"/>
                          <a:cs typeface="Times New Roman" pitchFamily="18" charset="0"/>
                        </a:rPr>
                        <a:t>thức phân tử cho biết </a:t>
                      </a:r>
                      <a:r>
                        <a:rPr lang="en-US" sz="2400" kern="1200" smtClean="0">
                          <a:solidFill>
                            <a:schemeClr val="tx1"/>
                          </a:solidFill>
                          <a:effectLst/>
                          <a:latin typeface="Times New Roman" pitchFamily="18" charset="0"/>
                          <a:ea typeface="+mn-ea"/>
                          <a:cs typeface="Times New Roman" pitchFamily="18" charset="0"/>
                        </a:rPr>
                        <a:t>…………</a:t>
                      </a:r>
                      <a:r>
                        <a:rPr lang="en-US" sz="2400" kern="1200" baseline="0" smtClean="0">
                          <a:solidFill>
                            <a:schemeClr val="tx1"/>
                          </a:solidFill>
                          <a:effectLst/>
                          <a:latin typeface="Times New Roman" pitchFamily="18" charset="0"/>
                          <a:ea typeface="+mn-ea"/>
                          <a:cs typeface="Times New Roman" pitchFamily="18" charset="0"/>
                        </a:rPr>
                        <a:t>…..</a:t>
                      </a:r>
                      <a:r>
                        <a:rPr lang="en-US" sz="2400" kern="1200" smtClean="0">
                          <a:solidFill>
                            <a:schemeClr val="tx1"/>
                          </a:solidFill>
                          <a:effectLst/>
                          <a:latin typeface="Times New Roman" pitchFamily="18" charset="0"/>
                          <a:ea typeface="+mn-ea"/>
                          <a:cs typeface="Times New Roman" pitchFamily="18" charset="0"/>
                        </a:rPr>
                        <a:t>nguyên </a:t>
                      </a:r>
                      <a:r>
                        <a:rPr lang="en-US" sz="2400" kern="1200">
                          <a:solidFill>
                            <a:schemeClr val="tx1"/>
                          </a:solidFill>
                          <a:effectLst/>
                          <a:latin typeface="Times New Roman" pitchFamily="18" charset="0"/>
                          <a:ea typeface="+mn-ea"/>
                          <a:cs typeface="Times New Roman" pitchFamily="18" charset="0"/>
                        </a:rPr>
                        <a:t>tố và </a:t>
                      </a:r>
                      <a:r>
                        <a:rPr lang="en-US" sz="2400" kern="1200" smtClean="0">
                          <a:solidFill>
                            <a:schemeClr val="tx1"/>
                          </a:solidFill>
                          <a:effectLst/>
                          <a:latin typeface="Times New Roman" pitchFamily="18" charset="0"/>
                          <a:ea typeface="+mn-ea"/>
                          <a:cs typeface="Times New Roman" pitchFamily="18" charset="0"/>
                        </a:rPr>
                        <a:t>…………..nguyên </a:t>
                      </a:r>
                      <a:r>
                        <a:rPr lang="en-US" sz="2400" kern="1200">
                          <a:solidFill>
                            <a:schemeClr val="tx1"/>
                          </a:solidFill>
                          <a:effectLst/>
                          <a:latin typeface="Times New Roman" pitchFamily="18" charset="0"/>
                          <a:ea typeface="+mn-ea"/>
                          <a:cs typeface="Times New Roman" pitchFamily="18" charset="0"/>
                        </a:rPr>
                        <a:t>tử của mỗi nguyên tố trong phân tử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927963043"/>
                  </a:ext>
                </a:extLst>
              </a:tr>
            </a:tbl>
          </a:graphicData>
        </a:graphic>
      </p:graphicFrame>
      <p:pic>
        <p:nvPicPr>
          <p:cNvPr id="10" name="Picture 9">
            <a:extLst>
              <a:ext uri="{FF2B5EF4-FFF2-40B4-BE49-F238E27FC236}">
                <a16:creationId xmlns="" xmlns:a16="http://schemas.microsoft.com/office/drawing/2014/main" id="{39B0A90A-E9B9-4D8E-0D3B-A5D688F8CC2F}"/>
              </a:ext>
            </a:extLst>
          </p:cNvPr>
          <p:cNvPicPr>
            <a:picLocks noChangeAspect="1"/>
          </p:cNvPicPr>
          <p:nvPr/>
        </p:nvPicPr>
        <p:blipFill>
          <a:blip r:embed="rId3"/>
          <a:stretch>
            <a:fillRect/>
          </a:stretch>
        </p:blipFill>
        <p:spPr>
          <a:xfrm>
            <a:off x="2004290" y="3129797"/>
            <a:ext cx="8230313" cy="2511895"/>
          </a:xfrm>
          <a:prstGeom prst="rect">
            <a:avLst/>
          </a:prstGeom>
        </p:spPr>
      </p:pic>
      <p:sp>
        <p:nvSpPr>
          <p:cNvPr id="5" name="TextBox 4"/>
          <p:cNvSpPr txBox="1"/>
          <p:nvPr/>
        </p:nvSpPr>
        <p:spPr>
          <a:xfrm>
            <a:off x="764122" y="49123"/>
            <a:ext cx="11114315" cy="175432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pPr algn="just"/>
            <a:r>
              <a:rPr lang="en-US" sz="3600" b="1" smtClean="0">
                <a:solidFill>
                  <a:srgbClr val="FF0066"/>
                </a:solidFill>
                <a:latin typeface="Times New Roman" pitchFamily="18" charset="0"/>
                <a:cs typeface="Times New Roman" pitchFamily="18" charset="0"/>
              </a:rPr>
              <a:t>  Dựa </a:t>
            </a:r>
            <a:r>
              <a:rPr lang="en-US" sz="3600" b="1">
                <a:solidFill>
                  <a:srgbClr val="FF0066"/>
                </a:solidFill>
                <a:latin typeface="Times New Roman" pitchFamily="18" charset="0"/>
                <a:cs typeface="Times New Roman" pitchFamily="18" charset="0"/>
              </a:rPr>
              <a:t>vào CTPT của một số chất vừa tìm hiểu</a:t>
            </a:r>
            <a:r>
              <a:rPr lang="vi-VN" sz="3600" b="1">
                <a:solidFill>
                  <a:srgbClr val="FF0066"/>
                </a:solidFill>
                <a:latin typeface="Times New Roman" pitchFamily="18" charset="0"/>
                <a:cs typeface="Times New Roman" pitchFamily="18" charset="0"/>
              </a:rPr>
              <a:t>, </a:t>
            </a:r>
            <a:r>
              <a:rPr lang="en-US" sz="3600" b="1">
                <a:solidFill>
                  <a:srgbClr val="FF0066"/>
                </a:solidFill>
                <a:latin typeface="Times New Roman" pitchFamily="18" charset="0"/>
                <a:cs typeface="Times New Roman" pitchFamily="18" charset="0"/>
              </a:rPr>
              <a:t>hoạt động cá nhân (</a:t>
            </a:r>
            <a:r>
              <a:rPr lang="en-US" sz="3600" b="1" i="1">
                <a:solidFill>
                  <a:srgbClr val="FF0066"/>
                </a:solidFill>
                <a:latin typeface="Times New Roman" pitchFamily="18" charset="0"/>
                <a:cs typeface="Times New Roman" pitchFamily="18" charset="0"/>
              </a:rPr>
              <a:t>trong 3 phút</a:t>
            </a:r>
            <a:r>
              <a:rPr lang="en-US" sz="3600" b="1">
                <a:solidFill>
                  <a:srgbClr val="FF0066"/>
                </a:solidFill>
                <a:latin typeface="Times New Roman" pitchFamily="18" charset="0"/>
                <a:cs typeface="Times New Roman" pitchFamily="18" charset="0"/>
              </a:rPr>
              <a:t>) hoàn thành phiếu học </a:t>
            </a:r>
            <a:r>
              <a:rPr lang="en-US" sz="3600" b="1" smtClean="0">
                <a:solidFill>
                  <a:srgbClr val="FF0066"/>
                </a:solidFill>
                <a:latin typeface="Times New Roman" pitchFamily="18" charset="0"/>
                <a:cs typeface="Times New Roman" pitchFamily="18" charset="0"/>
              </a:rPr>
              <a:t>tập sau:</a:t>
            </a:r>
            <a:endParaRPr lang="en-US" sz="3600" b="1">
              <a:solidFill>
                <a:srgbClr val="FF0066"/>
              </a:solidFill>
              <a:latin typeface="Times New Roman" pitchFamily="18" charset="0"/>
              <a:cs typeface="Times New Roman" pitchFamily="18" charset="0"/>
            </a:endParaRPr>
          </a:p>
        </p:txBody>
      </p:sp>
      <p:pic>
        <p:nvPicPr>
          <p:cNvPr id="12" name="Picture 2" descr="Dialog Question Mark Icon | Gartoon Redux Misc Iconpack | Gartoon Team">
            <a:extLst>
              <a:ext uri="{FF2B5EF4-FFF2-40B4-BE49-F238E27FC236}">
                <a16:creationId xmlns="" xmlns:a16="http://schemas.microsoft.com/office/drawing/2014/main" id="{AF700AED-ABD2-71C1-105D-50F4D91A1E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43" y="32966"/>
            <a:ext cx="919558" cy="8368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441795" y="3802569"/>
            <a:ext cx="1148576" cy="461665"/>
          </a:xfrm>
          <a:prstGeom prst="rect">
            <a:avLst/>
          </a:prstGeom>
          <a:noFill/>
        </p:spPr>
        <p:txBody>
          <a:bodyPr wrap="square" rtlCol="0">
            <a:spAutoFit/>
          </a:bodyPr>
          <a:lstStyle/>
          <a:p>
            <a:pPr algn="ctr"/>
            <a:r>
              <a:rPr lang="en-US" sz="2400" smtClean="0">
                <a:latin typeface="Times New Roman" pitchFamily="18" charset="0"/>
                <a:cs typeface="Times New Roman" pitchFamily="18" charset="0"/>
              </a:rPr>
              <a:t>C và H</a:t>
            </a:r>
            <a:endParaRPr lang="en-US" sz="2400">
              <a:latin typeface="Times New Roman" pitchFamily="18" charset="0"/>
              <a:cs typeface="Times New Roman" pitchFamily="18" charset="0"/>
            </a:endParaRPr>
          </a:p>
        </p:txBody>
      </p:sp>
      <p:sp>
        <p:nvSpPr>
          <p:cNvPr id="13" name="TextBox 12"/>
          <p:cNvSpPr txBox="1"/>
          <p:nvPr/>
        </p:nvSpPr>
        <p:spPr>
          <a:xfrm>
            <a:off x="5322138" y="4275385"/>
            <a:ext cx="1770040" cy="461665"/>
          </a:xfrm>
          <a:prstGeom prst="rect">
            <a:avLst/>
          </a:prstGeom>
          <a:noFill/>
        </p:spPr>
        <p:txBody>
          <a:bodyPr wrap="square" rtlCol="0">
            <a:spAutoFit/>
          </a:bodyPr>
          <a:lstStyle/>
          <a:p>
            <a:pPr algn="ctr"/>
            <a:r>
              <a:rPr lang="en-US" sz="2400" smtClean="0">
                <a:latin typeface="Times New Roman" pitchFamily="18" charset="0"/>
                <a:cs typeface="Times New Roman" pitchFamily="18" charset="0"/>
              </a:rPr>
              <a:t>C, H và O</a:t>
            </a:r>
            <a:endParaRPr lang="en-US" sz="2400">
              <a:latin typeface="Times New Roman" pitchFamily="18" charset="0"/>
              <a:cs typeface="Times New Roman" pitchFamily="18" charset="0"/>
            </a:endParaRPr>
          </a:p>
        </p:txBody>
      </p:sp>
      <p:sp>
        <p:nvSpPr>
          <p:cNvPr id="14" name="TextBox 13"/>
          <p:cNvSpPr txBox="1"/>
          <p:nvPr/>
        </p:nvSpPr>
        <p:spPr>
          <a:xfrm>
            <a:off x="5433648" y="4737050"/>
            <a:ext cx="1148576" cy="461665"/>
          </a:xfrm>
          <a:prstGeom prst="rect">
            <a:avLst/>
          </a:prstGeom>
          <a:noFill/>
        </p:spPr>
        <p:txBody>
          <a:bodyPr wrap="square" rtlCol="0">
            <a:spAutoFit/>
          </a:bodyPr>
          <a:lstStyle/>
          <a:p>
            <a:pPr algn="ctr"/>
            <a:r>
              <a:rPr lang="en-US" sz="2400" smtClean="0">
                <a:latin typeface="Times New Roman" pitchFamily="18" charset="0"/>
                <a:cs typeface="Times New Roman" pitchFamily="18" charset="0"/>
              </a:rPr>
              <a:t>C và H</a:t>
            </a:r>
            <a:endParaRPr lang="en-US" sz="2400">
              <a:latin typeface="Times New Roman" pitchFamily="18" charset="0"/>
              <a:cs typeface="Times New Roman" pitchFamily="18" charset="0"/>
            </a:endParaRPr>
          </a:p>
        </p:txBody>
      </p:sp>
      <p:sp>
        <p:nvSpPr>
          <p:cNvPr id="15" name="TextBox 14"/>
          <p:cNvSpPr txBox="1"/>
          <p:nvPr/>
        </p:nvSpPr>
        <p:spPr>
          <a:xfrm>
            <a:off x="5444798" y="5176313"/>
            <a:ext cx="1647379" cy="461665"/>
          </a:xfrm>
          <a:prstGeom prst="rect">
            <a:avLst/>
          </a:prstGeom>
          <a:noFill/>
        </p:spPr>
        <p:txBody>
          <a:bodyPr wrap="square" rtlCol="0">
            <a:spAutoFit/>
          </a:bodyPr>
          <a:lstStyle/>
          <a:p>
            <a:pPr algn="ctr"/>
            <a:r>
              <a:rPr lang="en-US" sz="2400" smtClean="0">
                <a:latin typeface="Times New Roman" pitchFamily="18" charset="0"/>
                <a:cs typeface="Times New Roman" pitchFamily="18" charset="0"/>
              </a:rPr>
              <a:t>C, H và Cl</a:t>
            </a:r>
            <a:endParaRPr lang="en-US" sz="2400">
              <a:latin typeface="Times New Roman" pitchFamily="18" charset="0"/>
              <a:cs typeface="Times New Roman" pitchFamily="18" charset="0"/>
            </a:endParaRPr>
          </a:p>
        </p:txBody>
      </p:sp>
      <p:sp>
        <p:nvSpPr>
          <p:cNvPr id="16" name="TextBox 15"/>
          <p:cNvSpPr txBox="1"/>
          <p:nvPr/>
        </p:nvSpPr>
        <p:spPr>
          <a:xfrm>
            <a:off x="7612577" y="4699783"/>
            <a:ext cx="1743308" cy="461665"/>
          </a:xfrm>
          <a:prstGeom prst="rect">
            <a:avLst/>
          </a:prstGeom>
          <a:noFill/>
        </p:spPr>
        <p:txBody>
          <a:bodyPr wrap="square" rtlCol="0">
            <a:spAutoFit/>
          </a:bodyPr>
          <a:lstStyle/>
          <a:p>
            <a:pPr algn="ctr"/>
            <a:r>
              <a:rPr lang="en-US" sz="2400">
                <a:latin typeface="Times New Roman" pitchFamily="18" charset="0"/>
                <a:cs typeface="Times New Roman" pitchFamily="18" charset="0"/>
              </a:rPr>
              <a:t>2</a:t>
            </a:r>
            <a:r>
              <a:rPr lang="en-US" sz="2400" smtClean="0">
                <a:latin typeface="Times New Roman" pitchFamily="18" charset="0"/>
                <a:cs typeface="Times New Roman" pitchFamily="18" charset="0"/>
              </a:rPr>
              <a:t>C và 4H</a:t>
            </a:r>
            <a:endParaRPr lang="en-US" sz="2400">
              <a:latin typeface="Times New Roman" pitchFamily="18" charset="0"/>
              <a:cs typeface="Times New Roman" pitchFamily="18" charset="0"/>
            </a:endParaRPr>
          </a:p>
        </p:txBody>
      </p:sp>
      <p:sp>
        <p:nvSpPr>
          <p:cNvPr id="17" name="TextBox 16"/>
          <p:cNvSpPr txBox="1"/>
          <p:nvPr/>
        </p:nvSpPr>
        <p:spPr>
          <a:xfrm>
            <a:off x="7735238" y="4259367"/>
            <a:ext cx="2122444" cy="461665"/>
          </a:xfrm>
          <a:prstGeom prst="rect">
            <a:avLst/>
          </a:prstGeom>
          <a:noFill/>
        </p:spPr>
        <p:txBody>
          <a:bodyPr wrap="square" rtlCol="0">
            <a:spAutoFit/>
          </a:bodyPr>
          <a:lstStyle/>
          <a:p>
            <a:pPr algn="ctr"/>
            <a:r>
              <a:rPr lang="en-US" sz="2400" smtClean="0">
                <a:latin typeface="Times New Roman" pitchFamily="18" charset="0"/>
                <a:cs typeface="Times New Roman" pitchFamily="18" charset="0"/>
              </a:rPr>
              <a:t>6C, 12H và 6O</a:t>
            </a:r>
            <a:endParaRPr lang="en-US" sz="2400">
              <a:latin typeface="Times New Roman" pitchFamily="18" charset="0"/>
              <a:cs typeface="Times New Roman" pitchFamily="18" charset="0"/>
            </a:endParaRPr>
          </a:p>
        </p:txBody>
      </p:sp>
      <p:sp>
        <p:nvSpPr>
          <p:cNvPr id="18" name="TextBox 17"/>
          <p:cNvSpPr txBox="1"/>
          <p:nvPr/>
        </p:nvSpPr>
        <p:spPr>
          <a:xfrm>
            <a:off x="7575410" y="3787703"/>
            <a:ext cx="1743308" cy="461665"/>
          </a:xfrm>
          <a:prstGeom prst="rect">
            <a:avLst/>
          </a:prstGeom>
          <a:noFill/>
        </p:spPr>
        <p:txBody>
          <a:bodyPr wrap="square" rtlCol="0">
            <a:spAutoFit/>
          </a:bodyPr>
          <a:lstStyle/>
          <a:p>
            <a:pPr algn="ctr"/>
            <a:r>
              <a:rPr lang="en-US" sz="2400" smtClean="0">
                <a:latin typeface="Times New Roman" pitchFamily="18" charset="0"/>
                <a:cs typeface="Times New Roman" pitchFamily="18" charset="0"/>
              </a:rPr>
              <a:t>6C và 6H</a:t>
            </a:r>
            <a:endParaRPr lang="en-US" sz="2400">
              <a:latin typeface="Times New Roman" pitchFamily="18" charset="0"/>
              <a:cs typeface="Times New Roman" pitchFamily="18" charset="0"/>
            </a:endParaRPr>
          </a:p>
        </p:txBody>
      </p:sp>
      <p:sp>
        <p:nvSpPr>
          <p:cNvPr id="19" name="TextBox 18"/>
          <p:cNvSpPr txBox="1"/>
          <p:nvPr/>
        </p:nvSpPr>
        <p:spPr>
          <a:xfrm>
            <a:off x="7709222" y="5203488"/>
            <a:ext cx="2122444" cy="461665"/>
          </a:xfrm>
          <a:prstGeom prst="rect">
            <a:avLst/>
          </a:prstGeom>
          <a:noFill/>
        </p:spPr>
        <p:txBody>
          <a:bodyPr wrap="square" rtlCol="0">
            <a:spAutoFit/>
          </a:bodyPr>
          <a:lstStyle/>
          <a:p>
            <a:pPr algn="ctr"/>
            <a:r>
              <a:rPr lang="en-US" sz="2400">
                <a:latin typeface="Times New Roman" pitchFamily="18" charset="0"/>
                <a:cs typeface="Times New Roman" pitchFamily="18" charset="0"/>
              </a:rPr>
              <a:t>1</a:t>
            </a:r>
            <a:r>
              <a:rPr lang="en-US" sz="2400" smtClean="0">
                <a:latin typeface="Times New Roman" pitchFamily="18" charset="0"/>
                <a:cs typeface="Times New Roman" pitchFamily="18" charset="0"/>
              </a:rPr>
              <a:t>C, 3H và 1Cl</a:t>
            </a:r>
            <a:endParaRPr lang="en-US" sz="2400">
              <a:latin typeface="Times New Roman" pitchFamily="18" charset="0"/>
              <a:cs typeface="Times New Roman" pitchFamily="18" charset="0"/>
            </a:endParaRPr>
          </a:p>
        </p:txBody>
      </p:sp>
      <p:sp>
        <p:nvSpPr>
          <p:cNvPr id="20" name="TextBox 19"/>
          <p:cNvSpPr txBox="1"/>
          <p:nvPr/>
        </p:nvSpPr>
        <p:spPr>
          <a:xfrm>
            <a:off x="3980993" y="5910900"/>
            <a:ext cx="1761884" cy="461665"/>
          </a:xfrm>
          <a:prstGeom prst="rect">
            <a:avLst/>
          </a:prstGeom>
          <a:noFill/>
        </p:spPr>
        <p:txBody>
          <a:bodyPr wrap="square" rtlCol="0">
            <a:spAutoFit/>
          </a:bodyPr>
          <a:lstStyle/>
          <a:p>
            <a:r>
              <a:rPr lang="en-US" sz="2400" b="1">
                <a:solidFill>
                  <a:srgbClr val="FF0000"/>
                </a:solidFill>
                <a:latin typeface="Times New Roman" pitchFamily="18" charset="0"/>
                <a:cs typeface="Times New Roman" pitchFamily="18" charset="0"/>
              </a:rPr>
              <a:t>t</a:t>
            </a:r>
            <a:r>
              <a:rPr lang="en-US" sz="2400" b="1" smtClean="0">
                <a:solidFill>
                  <a:srgbClr val="FF0000"/>
                </a:solidFill>
                <a:latin typeface="Times New Roman" pitchFamily="18" charset="0"/>
                <a:cs typeface="Times New Roman" pitchFamily="18" charset="0"/>
              </a:rPr>
              <a:t>hành phần</a:t>
            </a:r>
            <a:endParaRPr lang="en-US" sz="2400" b="1">
              <a:solidFill>
                <a:srgbClr val="FF0000"/>
              </a:solidFill>
              <a:latin typeface="Times New Roman" pitchFamily="18" charset="0"/>
              <a:cs typeface="Times New Roman" pitchFamily="18" charset="0"/>
            </a:endParaRPr>
          </a:p>
        </p:txBody>
      </p:sp>
      <p:sp>
        <p:nvSpPr>
          <p:cNvPr id="21" name="TextBox 20"/>
          <p:cNvSpPr txBox="1"/>
          <p:nvPr/>
        </p:nvSpPr>
        <p:spPr>
          <a:xfrm>
            <a:off x="7322641" y="5904222"/>
            <a:ext cx="1447803" cy="461665"/>
          </a:xfrm>
          <a:prstGeom prst="rect">
            <a:avLst/>
          </a:prstGeom>
          <a:noFill/>
        </p:spPr>
        <p:txBody>
          <a:bodyPr wrap="square" rtlCol="0">
            <a:spAutoFit/>
          </a:bodyPr>
          <a:lstStyle/>
          <a:p>
            <a:r>
              <a:rPr lang="en-US" sz="2400" b="1">
                <a:solidFill>
                  <a:srgbClr val="FF0000"/>
                </a:solidFill>
                <a:latin typeface="Times New Roman" pitchFamily="18" charset="0"/>
                <a:cs typeface="Times New Roman" pitchFamily="18" charset="0"/>
              </a:rPr>
              <a:t>s</a:t>
            </a:r>
            <a:r>
              <a:rPr lang="en-US" sz="2400" b="1" smtClean="0">
                <a:solidFill>
                  <a:srgbClr val="FF0000"/>
                </a:solidFill>
                <a:latin typeface="Times New Roman" pitchFamily="18" charset="0"/>
                <a:cs typeface="Times New Roman" pitchFamily="18" charset="0"/>
              </a:rPr>
              <a:t>ố lượng</a:t>
            </a:r>
            <a:endParaRPr lang="en-US" sz="2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316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randombar(horizont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randombar(horizontal)">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randombar(horizont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randombar(horizontal)">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randombar(horizontal)">
                                      <p:cBhvr>
                                        <p:cTn id="68" dur="500"/>
                                        <p:tgtEl>
                                          <p:spTgt spid="20"/>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randombar(horizontal)">
                                      <p:cBhvr>
                                        <p:cTn id="7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3" grpId="0"/>
      <p:bldP spid="14" grpId="0"/>
      <p:bldP spid="15" grpId="0"/>
      <p:bldP spid="16" grpId="0"/>
      <p:bldP spid="17"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ialog Question Mark Icon | Gartoon Redux Misc Iconpack | Gartoon Team">
            <a:extLst>
              <a:ext uri="{FF2B5EF4-FFF2-40B4-BE49-F238E27FC236}">
                <a16:creationId xmlns="" xmlns:a16="http://schemas.microsoft.com/office/drawing/2014/main" id="{AF700AED-ABD2-71C1-105D-50F4D91A1E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3" y="32966"/>
            <a:ext cx="919558" cy="83683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64122" y="49123"/>
            <a:ext cx="11114315" cy="1200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pPr algn="just"/>
            <a:r>
              <a:rPr lang="en-US" sz="3600" b="1" smtClean="0">
                <a:solidFill>
                  <a:srgbClr val="FF0066"/>
                </a:solidFill>
                <a:latin typeface="Times New Roman" pitchFamily="18" charset="0"/>
                <a:cs typeface="Times New Roman" pitchFamily="18" charset="0"/>
              </a:rPr>
              <a:t>  C</a:t>
            </a:r>
            <a:r>
              <a:rPr lang="en-US" sz="3600" b="1" baseline="-25000" smtClean="0">
                <a:solidFill>
                  <a:srgbClr val="FF0066"/>
                </a:solidFill>
                <a:latin typeface="Times New Roman" pitchFamily="18" charset="0"/>
                <a:cs typeface="Times New Roman" pitchFamily="18" charset="0"/>
              </a:rPr>
              <a:t>2</a:t>
            </a:r>
            <a:r>
              <a:rPr lang="en-US" sz="3600" b="1" smtClean="0">
                <a:solidFill>
                  <a:srgbClr val="FF0066"/>
                </a:solidFill>
                <a:latin typeface="Times New Roman" pitchFamily="18" charset="0"/>
                <a:cs typeface="Times New Roman" pitchFamily="18" charset="0"/>
              </a:rPr>
              <a:t>H</a:t>
            </a:r>
            <a:r>
              <a:rPr lang="en-US" sz="3600" b="1" baseline="-25000" smtClean="0">
                <a:solidFill>
                  <a:srgbClr val="FF0066"/>
                </a:solidFill>
                <a:latin typeface="Times New Roman" pitchFamily="18" charset="0"/>
                <a:cs typeface="Times New Roman" pitchFamily="18" charset="0"/>
              </a:rPr>
              <a:t>5</a:t>
            </a:r>
            <a:r>
              <a:rPr lang="en-US" sz="3600" b="1" smtClean="0">
                <a:solidFill>
                  <a:srgbClr val="FF0066"/>
                </a:solidFill>
                <a:latin typeface="Times New Roman" pitchFamily="18" charset="0"/>
                <a:cs typeface="Times New Roman" pitchFamily="18" charset="0"/>
              </a:rPr>
              <a:t>OH có phải là công thức phân tử hay không? Vì sao?</a:t>
            </a:r>
            <a:endParaRPr lang="en-US" sz="3600" b="1">
              <a:solidFill>
                <a:srgbClr val="FF0066"/>
              </a:solidFill>
              <a:latin typeface="Times New Roman" pitchFamily="18" charset="0"/>
              <a:cs typeface="Times New Roman" pitchFamily="18" charset="0"/>
            </a:endParaRPr>
          </a:p>
        </p:txBody>
      </p:sp>
      <p:sp>
        <p:nvSpPr>
          <p:cNvPr id="12" name="Rectangle: Rounded Corners 25">
            <a:extLst>
              <a:ext uri="{FF2B5EF4-FFF2-40B4-BE49-F238E27FC236}">
                <a16:creationId xmlns="" xmlns:a16="http://schemas.microsoft.com/office/drawing/2014/main" id="{0AFBFE54-4CC1-AB76-9C9F-2A675A1B6939}"/>
              </a:ext>
            </a:extLst>
          </p:cNvPr>
          <p:cNvSpPr/>
          <p:nvPr/>
        </p:nvSpPr>
        <p:spPr>
          <a:xfrm>
            <a:off x="5597612" y="1380328"/>
            <a:ext cx="1447333" cy="431080"/>
          </a:xfrm>
          <a:prstGeom prst="roundRect">
            <a:avLst>
              <a:gd name="adj" fmla="val 50000"/>
            </a:avLst>
          </a:prstGeom>
          <a:solidFill>
            <a:srgbClr val="FF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smtClean="0"/>
              <a:t>Trả lời</a:t>
            </a:r>
            <a:endParaRPr lang="en-US" sz="2800" b="1"/>
          </a:p>
        </p:txBody>
      </p:sp>
      <p:sp>
        <p:nvSpPr>
          <p:cNvPr id="13" name="Rectangle 12"/>
          <p:cNvSpPr/>
          <p:nvPr/>
        </p:nvSpPr>
        <p:spPr>
          <a:xfrm>
            <a:off x="764121" y="1919292"/>
            <a:ext cx="11114315" cy="1200329"/>
          </a:xfrm>
          <a:prstGeom prst="rect">
            <a:avLst/>
          </a:prstGeom>
        </p:spPr>
        <p:txBody>
          <a:bodyPr wrap="square">
            <a:spAutoFit/>
          </a:bodyPr>
          <a:lstStyle/>
          <a:p>
            <a:pPr>
              <a:spcBef>
                <a:spcPts val="600"/>
              </a:spcBef>
              <a:spcAft>
                <a:spcPts val="600"/>
              </a:spcAft>
            </a:pPr>
            <a:r>
              <a:rPr lang="en-US" sz="3600" smtClean="0">
                <a:latin typeface="Times New Roman" pitchFamily="18" charset="0"/>
                <a:cs typeface="Times New Roman" pitchFamily="18" charset="0"/>
              </a:rPr>
              <a:t>     C</a:t>
            </a:r>
            <a:r>
              <a:rPr lang="en-US" sz="3600" baseline="-25000" smtClean="0">
                <a:latin typeface="Times New Roman" pitchFamily="18" charset="0"/>
                <a:cs typeface="Times New Roman" pitchFamily="18" charset="0"/>
              </a:rPr>
              <a:t>2</a:t>
            </a:r>
            <a:r>
              <a:rPr lang="en-US" sz="3600" smtClean="0">
                <a:latin typeface="Times New Roman" pitchFamily="18" charset="0"/>
                <a:cs typeface="Times New Roman" pitchFamily="18" charset="0"/>
              </a:rPr>
              <a:t>H</a:t>
            </a:r>
            <a:r>
              <a:rPr lang="en-US" sz="3600" baseline="-25000" smtClean="0">
                <a:latin typeface="Times New Roman" pitchFamily="18" charset="0"/>
                <a:cs typeface="Times New Roman" pitchFamily="18" charset="0"/>
              </a:rPr>
              <a:t>5</a:t>
            </a:r>
            <a:r>
              <a:rPr lang="en-US" sz="3600" smtClean="0">
                <a:latin typeface="Times New Roman" pitchFamily="18" charset="0"/>
                <a:cs typeface="Times New Roman" pitchFamily="18" charset="0"/>
              </a:rPr>
              <a:t>OH </a:t>
            </a:r>
            <a:r>
              <a:rPr lang="en-US" sz="3600" b="1">
                <a:solidFill>
                  <a:srgbClr val="FF0000"/>
                </a:solidFill>
                <a:latin typeface="Times New Roman" pitchFamily="18" charset="0"/>
                <a:cs typeface="Times New Roman" pitchFamily="18" charset="0"/>
              </a:rPr>
              <a:t>không phải </a:t>
            </a:r>
            <a:r>
              <a:rPr lang="en-US" sz="3600">
                <a:latin typeface="Times New Roman" pitchFamily="18" charset="0"/>
                <a:cs typeface="Times New Roman" pitchFamily="18" charset="0"/>
              </a:rPr>
              <a:t>công thức phân </a:t>
            </a:r>
            <a:r>
              <a:rPr lang="en-US" sz="3600" smtClean="0">
                <a:latin typeface="Times New Roman" pitchFamily="18" charset="0"/>
                <a:cs typeface="Times New Roman" pitchFamily="18" charset="0"/>
              </a:rPr>
              <a:t>tử. Vì </a:t>
            </a:r>
            <a:r>
              <a:rPr lang="en-US" sz="3600">
                <a:latin typeface="Times New Roman" pitchFamily="18" charset="0"/>
                <a:cs typeface="Times New Roman" pitchFamily="18" charset="0"/>
              </a:rPr>
              <a:t>nó còn cho biết trật tự liên kết giữa các nguyên tử trong phân tử.</a:t>
            </a:r>
          </a:p>
        </p:txBody>
      </p:sp>
    </p:spTree>
    <p:extLst>
      <p:ext uri="{BB962C8B-B14F-4D97-AF65-F5344CB8AC3E}">
        <p14:creationId xmlns:p14="http://schemas.microsoft.com/office/powerpoint/2010/main" val="277200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1)">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5670"/>
            <a:ext cx="1815792"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pPr algn="just"/>
            <a:r>
              <a:rPr lang="en-US" sz="3600" b="1" smtClean="0">
                <a:solidFill>
                  <a:srgbClr val="FF0066"/>
                </a:solidFill>
                <a:latin typeface="Times New Roman" pitchFamily="18" charset="0"/>
                <a:cs typeface="Times New Roman" pitchFamily="18" charset="0"/>
              </a:rPr>
              <a:t>  VÍ DỤ</a:t>
            </a:r>
            <a:endParaRPr lang="en-US" sz="3600" b="1">
              <a:solidFill>
                <a:srgbClr val="FF0066"/>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33672258"/>
              </p:ext>
            </p:extLst>
          </p:nvPr>
        </p:nvGraphicFramePr>
        <p:xfrm>
          <a:off x="537736" y="853482"/>
          <a:ext cx="11237952" cy="5692284"/>
        </p:xfrm>
        <a:graphic>
          <a:graphicData uri="http://schemas.openxmlformats.org/drawingml/2006/table">
            <a:tbl>
              <a:tblPr firstRow="1" bandRow="1">
                <a:tableStyleId>{D7AC3CCA-C797-4891-BE02-D94E43425B78}</a:tableStyleId>
              </a:tblPr>
              <a:tblGrid>
                <a:gridCol w="3745984"/>
                <a:gridCol w="3745984"/>
                <a:gridCol w="3745984"/>
              </a:tblGrid>
              <a:tr h="847733">
                <a:tc>
                  <a:txBody>
                    <a:bodyPr/>
                    <a:lstStyle/>
                    <a:p>
                      <a:pPr algn="ctr"/>
                      <a:r>
                        <a:rPr lang="en-US" sz="2000" smtClean="0">
                          <a:solidFill>
                            <a:srgbClr val="C00000"/>
                          </a:solidFill>
                          <a:latin typeface="Times New Roman" pitchFamily="18" charset="0"/>
                          <a:cs typeface="Times New Roman" pitchFamily="18" charset="0"/>
                        </a:rPr>
                        <a:t>Công</a:t>
                      </a:r>
                      <a:r>
                        <a:rPr lang="en-US" sz="2000" baseline="0" smtClean="0">
                          <a:solidFill>
                            <a:srgbClr val="C00000"/>
                          </a:solidFill>
                          <a:latin typeface="Times New Roman" pitchFamily="18" charset="0"/>
                          <a:cs typeface="Times New Roman" pitchFamily="18" charset="0"/>
                        </a:rPr>
                        <a:t> thức phân tử</a:t>
                      </a:r>
                      <a:endParaRPr lang="en-US" sz="2000">
                        <a:solidFill>
                          <a:srgbClr val="C00000"/>
                        </a:solidFill>
                        <a:latin typeface="Times New Roman" pitchFamily="18" charset="0"/>
                        <a:cs typeface="Times New Roman" pitchFamily="18" charset="0"/>
                      </a:endParaRPr>
                    </a:p>
                  </a:txBody>
                  <a:tcPr anchor="ctr">
                    <a:solidFill>
                      <a:srgbClr val="FFFF99"/>
                    </a:solidFill>
                  </a:tcPr>
                </a:tc>
                <a:tc>
                  <a:txBody>
                    <a:bodyPr/>
                    <a:lstStyle/>
                    <a:p>
                      <a:pPr algn="ctr"/>
                      <a:r>
                        <a:rPr lang="en-US" sz="2000" smtClean="0">
                          <a:solidFill>
                            <a:srgbClr val="C00000"/>
                          </a:solidFill>
                          <a:latin typeface="Times New Roman" pitchFamily="18" charset="0"/>
                          <a:cs typeface="Times New Roman" pitchFamily="18" charset="0"/>
                        </a:rPr>
                        <a:t>Công</a:t>
                      </a:r>
                      <a:r>
                        <a:rPr lang="en-US" sz="2000" baseline="0" smtClean="0">
                          <a:solidFill>
                            <a:srgbClr val="C00000"/>
                          </a:solidFill>
                          <a:latin typeface="Times New Roman" pitchFamily="18" charset="0"/>
                          <a:cs typeface="Times New Roman" pitchFamily="18" charset="0"/>
                        </a:rPr>
                        <a:t> thức cấu tạo dạng đầy đủ</a:t>
                      </a:r>
                      <a:endParaRPr lang="en-US" sz="2000">
                        <a:solidFill>
                          <a:srgbClr val="C00000"/>
                        </a:solidFill>
                        <a:latin typeface="Times New Roman" pitchFamily="18" charset="0"/>
                        <a:cs typeface="Times New Roman" pitchFamily="18" charset="0"/>
                      </a:endParaRPr>
                    </a:p>
                  </a:txBody>
                  <a:tcPr anchor="ctr">
                    <a:solidFill>
                      <a:srgbClr val="FFFF99"/>
                    </a:solidFill>
                  </a:tcPr>
                </a:tc>
                <a:tc>
                  <a:txBody>
                    <a:bodyPr/>
                    <a:lstStyle/>
                    <a:p>
                      <a:pPr algn="ctr"/>
                      <a:r>
                        <a:rPr lang="en-US" sz="2000" smtClean="0">
                          <a:solidFill>
                            <a:srgbClr val="C00000"/>
                          </a:solidFill>
                          <a:latin typeface="Times New Roman" pitchFamily="18" charset="0"/>
                          <a:cs typeface="Times New Roman" pitchFamily="18" charset="0"/>
                        </a:rPr>
                        <a:t>Công</a:t>
                      </a:r>
                      <a:r>
                        <a:rPr lang="en-US" sz="2000" baseline="0" smtClean="0">
                          <a:solidFill>
                            <a:srgbClr val="C00000"/>
                          </a:solidFill>
                          <a:latin typeface="Times New Roman" pitchFamily="18" charset="0"/>
                          <a:cs typeface="Times New Roman" pitchFamily="18" charset="0"/>
                        </a:rPr>
                        <a:t> thức cấu tạo dạng thu gọn</a:t>
                      </a:r>
                      <a:endParaRPr lang="en-US" sz="2000">
                        <a:solidFill>
                          <a:srgbClr val="C00000"/>
                        </a:solidFill>
                        <a:latin typeface="Times New Roman" pitchFamily="18" charset="0"/>
                        <a:cs typeface="Times New Roman" pitchFamily="18" charset="0"/>
                      </a:endParaRPr>
                    </a:p>
                  </a:txBody>
                  <a:tcPr anchor="ctr">
                    <a:solidFill>
                      <a:srgbClr val="FFFF99"/>
                    </a:solidFill>
                  </a:tcPr>
                </a:tc>
              </a:tr>
              <a:tr h="2426933">
                <a:tc>
                  <a:txBody>
                    <a:bodyPr/>
                    <a:lstStyle/>
                    <a:p>
                      <a:pPr algn="ctr"/>
                      <a:r>
                        <a:rPr lang="en-US" sz="4800" smtClean="0">
                          <a:solidFill>
                            <a:schemeClr val="tx1"/>
                          </a:solidFill>
                          <a:latin typeface="Times New Roman" pitchFamily="18" charset="0"/>
                          <a:cs typeface="Times New Roman" pitchFamily="18" charset="0"/>
                        </a:rPr>
                        <a:t>C</a:t>
                      </a:r>
                      <a:r>
                        <a:rPr lang="en-US" sz="4800" baseline="-25000" smtClean="0">
                          <a:solidFill>
                            <a:schemeClr val="tx1"/>
                          </a:solidFill>
                          <a:latin typeface="Times New Roman" pitchFamily="18" charset="0"/>
                          <a:cs typeface="Times New Roman" pitchFamily="18" charset="0"/>
                        </a:rPr>
                        <a:t>2</a:t>
                      </a:r>
                      <a:r>
                        <a:rPr lang="en-US" sz="4800" baseline="0" smtClean="0">
                          <a:solidFill>
                            <a:schemeClr val="tx1"/>
                          </a:solidFill>
                          <a:latin typeface="Times New Roman" pitchFamily="18" charset="0"/>
                          <a:cs typeface="Times New Roman" pitchFamily="18" charset="0"/>
                        </a:rPr>
                        <a:t>H</a:t>
                      </a:r>
                      <a:r>
                        <a:rPr lang="en-US" sz="4800" baseline="-25000" smtClean="0">
                          <a:solidFill>
                            <a:schemeClr val="tx1"/>
                          </a:solidFill>
                          <a:latin typeface="Times New Roman" pitchFamily="18" charset="0"/>
                          <a:cs typeface="Times New Roman" pitchFamily="18" charset="0"/>
                        </a:rPr>
                        <a:t>6</a:t>
                      </a:r>
                      <a:endParaRPr lang="en-US" sz="4800">
                        <a:solidFill>
                          <a:schemeClr val="tx1"/>
                        </a:solidFill>
                        <a:latin typeface="Times New Roman" pitchFamily="18" charset="0"/>
                        <a:cs typeface="Times New Roman" pitchFamily="18" charset="0"/>
                      </a:endParaRPr>
                    </a:p>
                  </a:txBody>
                  <a:tcPr anchor="ctr">
                    <a:solidFill>
                      <a:schemeClr val="bg1"/>
                    </a:solidFill>
                  </a:tcPr>
                </a:tc>
                <a:tc>
                  <a:txBody>
                    <a:bodyPr/>
                    <a:lstStyle/>
                    <a:p>
                      <a:pPr algn="ctr"/>
                      <a:endParaRPr lang="en-US" sz="4800">
                        <a:solidFill>
                          <a:schemeClr val="tx1"/>
                        </a:solidFill>
                        <a:latin typeface="Times New Roman" pitchFamily="18" charset="0"/>
                        <a:cs typeface="Times New Roman" pitchFamily="18" charset="0"/>
                      </a:endParaRPr>
                    </a:p>
                  </a:txBody>
                  <a:tcPr anchor="ctr">
                    <a:solidFill>
                      <a:schemeClr val="bg1"/>
                    </a:solidFill>
                  </a:tcPr>
                </a:tc>
                <a:tc>
                  <a:txBody>
                    <a:bodyPr/>
                    <a:lstStyle/>
                    <a:p>
                      <a:pPr algn="ctr"/>
                      <a:r>
                        <a:rPr lang="en-US" sz="4800" smtClean="0">
                          <a:solidFill>
                            <a:schemeClr val="tx1"/>
                          </a:solidFill>
                          <a:latin typeface="Times New Roman" pitchFamily="18" charset="0"/>
                          <a:cs typeface="Times New Roman" pitchFamily="18" charset="0"/>
                        </a:rPr>
                        <a:t>CH</a:t>
                      </a:r>
                      <a:r>
                        <a:rPr lang="en-US" sz="4800" baseline="-25000" smtClean="0">
                          <a:solidFill>
                            <a:schemeClr val="tx1"/>
                          </a:solidFill>
                          <a:latin typeface="Times New Roman" pitchFamily="18" charset="0"/>
                          <a:cs typeface="Times New Roman" pitchFamily="18" charset="0"/>
                        </a:rPr>
                        <a:t>3</a:t>
                      </a:r>
                      <a:r>
                        <a:rPr lang="en-US" sz="4800" baseline="0" smtClean="0">
                          <a:solidFill>
                            <a:schemeClr val="tx1"/>
                          </a:solidFill>
                          <a:latin typeface="Times New Roman" pitchFamily="18" charset="0"/>
                          <a:cs typeface="Times New Roman" pitchFamily="18" charset="0"/>
                        </a:rPr>
                        <a:t> – CH</a:t>
                      </a:r>
                      <a:r>
                        <a:rPr lang="en-US" sz="4800" baseline="-25000" smtClean="0">
                          <a:solidFill>
                            <a:schemeClr val="tx1"/>
                          </a:solidFill>
                          <a:latin typeface="Times New Roman" pitchFamily="18" charset="0"/>
                          <a:cs typeface="Times New Roman" pitchFamily="18" charset="0"/>
                        </a:rPr>
                        <a:t>3</a:t>
                      </a:r>
                      <a:r>
                        <a:rPr lang="en-US" sz="4800" baseline="0" smtClean="0">
                          <a:solidFill>
                            <a:schemeClr val="tx1"/>
                          </a:solidFill>
                          <a:latin typeface="Times New Roman" pitchFamily="18" charset="0"/>
                          <a:cs typeface="Times New Roman" pitchFamily="18" charset="0"/>
                        </a:rPr>
                        <a:t> </a:t>
                      </a:r>
                      <a:endParaRPr lang="en-US" sz="4800">
                        <a:solidFill>
                          <a:schemeClr val="tx1"/>
                        </a:solidFill>
                        <a:latin typeface="Times New Roman" pitchFamily="18" charset="0"/>
                        <a:cs typeface="Times New Roman" pitchFamily="18" charset="0"/>
                      </a:endParaRPr>
                    </a:p>
                  </a:txBody>
                  <a:tcPr anchor="ctr">
                    <a:solidFill>
                      <a:schemeClr val="bg1"/>
                    </a:solidFill>
                  </a:tcPr>
                </a:tc>
              </a:tr>
              <a:tr h="2417618">
                <a:tc>
                  <a:txBody>
                    <a:bodyPr/>
                    <a:lstStyle/>
                    <a:p>
                      <a:pPr algn="ctr"/>
                      <a:r>
                        <a:rPr lang="en-US" sz="4800" smtClean="0">
                          <a:solidFill>
                            <a:schemeClr val="tx1"/>
                          </a:solidFill>
                          <a:latin typeface="Times New Roman" pitchFamily="18" charset="0"/>
                          <a:cs typeface="Times New Roman" pitchFamily="18" charset="0"/>
                        </a:rPr>
                        <a:t>C</a:t>
                      </a:r>
                      <a:r>
                        <a:rPr lang="en-US" sz="4800" baseline="-25000" smtClean="0">
                          <a:solidFill>
                            <a:schemeClr val="tx1"/>
                          </a:solidFill>
                          <a:latin typeface="Times New Roman" pitchFamily="18" charset="0"/>
                          <a:cs typeface="Times New Roman" pitchFamily="18" charset="0"/>
                        </a:rPr>
                        <a:t>2</a:t>
                      </a:r>
                      <a:r>
                        <a:rPr lang="en-US" sz="4800" baseline="0" smtClean="0">
                          <a:solidFill>
                            <a:schemeClr val="tx1"/>
                          </a:solidFill>
                          <a:latin typeface="Times New Roman" pitchFamily="18" charset="0"/>
                          <a:cs typeface="Times New Roman" pitchFamily="18" charset="0"/>
                        </a:rPr>
                        <a:t>H</a:t>
                      </a:r>
                      <a:r>
                        <a:rPr lang="en-US" sz="4800" baseline="-25000" smtClean="0">
                          <a:solidFill>
                            <a:schemeClr val="tx1"/>
                          </a:solidFill>
                          <a:latin typeface="Times New Roman" pitchFamily="18" charset="0"/>
                          <a:cs typeface="Times New Roman" pitchFamily="18" charset="0"/>
                        </a:rPr>
                        <a:t>4</a:t>
                      </a:r>
                      <a:endParaRPr lang="en-US" sz="4800">
                        <a:solidFill>
                          <a:schemeClr val="tx1"/>
                        </a:solidFill>
                        <a:latin typeface="Times New Roman" pitchFamily="18" charset="0"/>
                        <a:cs typeface="Times New Roman" pitchFamily="18" charset="0"/>
                      </a:endParaRPr>
                    </a:p>
                  </a:txBody>
                  <a:tcPr anchor="ctr">
                    <a:solidFill>
                      <a:schemeClr val="bg1"/>
                    </a:solidFill>
                  </a:tcPr>
                </a:tc>
                <a:tc>
                  <a:txBody>
                    <a:bodyPr/>
                    <a:lstStyle/>
                    <a:p>
                      <a:pPr algn="ctr"/>
                      <a:endParaRPr lang="en-US" sz="4800">
                        <a:solidFill>
                          <a:schemeClr val="tx1"/>
                        </a:solidFill>
                        <a:latin typeface="Times New Roman" pitchFamily="18" charset="0"/>
                        <a:cs typeface="Times New Roman" pitchFamily="18" charset="0"/>
                      </a:endParaRPr>
                    </a:p>
                  </a:txBody>
                  <a:tcPr anchor="ctr">
                    <a:solidFill>
                      <a:schemeClr val="bg1"/>
                    </a:solidFill>
                  </a:tcPr>
                </a:tc>
                <a:tc>
                  <a:txBody>
                    <a:bodyPr/>
                    <a:lstStyle/>
                    <a:p>
                      <a:pPr algn="ctr"/>
                      <a:r>
                        <a:rPr lang="en-US" sz="4800" smtClean="0">
                          <a:solidFill>
                            <a:schemeClr val="tx1"/>
                          </a:solidFill>
                          <a:latin typeface="Times New Roman" pitchFamily="18" charset="0"/>
                          <a:cs typeface="Times New Roman" pitchFamily="18" charset="0"/>
                        </a:rPr>
                        <a:t>CH</a:t>
                      </a:r>
                      <a:r>
                        <a:rPr lang="en-US" sz="4800" baseline="-25000" smtClean="0">
                          <a:solidFill>
                            <a:schemeClr val="tx1"/>
                          </a:solidFill>
                          <a:latin typeface="Times New Roman" pitchFamily="18" charset="0"/>
                          <a:cs typeface="Times New Roman" pitchFamily="18" charset="0"/>
                        </a:rPr>
                        <a:t>2</a:t>
                      </a:r>
                      <a:r>
                        <a:rPr lang="en-US" sz="4800" baseline="0" smtClean="0">
                          <a:solidFill>
                            <a:schemeClr val="tx1"/>
                          </a:solidFill>
                          <a:latin typeface="Times New Roman" pitchFamily="18" charset="0"/>
                          <a:cs typeface="Times New Roman" pitchFamily="18" charset="0"/>
                        </a:rPr>
                        <a:t> = CH</a:t>
                      </a:r>
                      <a:r>
                        <a:rPr lang="en-US" sz="4800" baseline="-25000" smtClean="0">
                          <a:solidFill>
                            <a:schemeClr val="tx1"/>
                          </a:solidFill>
                          <a:latin typeface="Times New Roman" pitchFamily="18" charset="0"/>
                          <a:cs typeface="Times New Roman" pitchFamily="18" charset="0"/>
                        </a:rPr>
                        <a:t>2</a:t>
                      </a:r>
                      <a:endParaRPr lang="en-US" sz="4800">
                        <a:solidFill>
                          <a:schemeClr val="tx1"/>
                        </a:solidFill>
                        <a:latin typeface="Times New Roman" pitchFamily="18" charset="0"/>
                        <a:cs typeface="Times New Roman" pitchFamily="18" charset="0"/>
                      </a:endParaRPr>
                    </a:p>
                  </a:txBody>
                  <a:tcPr anchor="ctr">
                    <a:solidFill>
                      <a:schemeClr val="bg1"/>
                    </a:solidFill>
                  </a:tcPr>
                </a:tc>
              </a:tr>
            </a:tbl>
          </a:graphicData>
        </a:graphic>
      </p:graphicFrame>
      <p:pic>
        <p:nvPicPr>
          <p:cNvPr id="4109" name="Picture 13" descr="E:\Ethane-flat-1024x77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8831" y="1837644"/>
            <a:ext cx="2862942" cy="2161186"/>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E:\etilen-la-gi-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9841" y="4223648"/>
            <a:ext cx="2318642" cy="2176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83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4109"/>
                                        </p:tgtEl>
                                        <p:attrNameLst>
                                          <p:attrName>style.visibility</p:attrName>
                                        </p:attrNameLst>
                                      </p:cBhvr>
                                      <p:to>
                                        <p:strVal val="visible"/>
                                      </p:to>
                                    </p:set>
                                    <p:animEffect transition="in" filter="circle(in)">
                                      <p:cBhvr>
                                        <p:cTn id="15" dur="2000"/>
                                        <p:tgtEl>
                                          <p:spTgt spid="4109"/>
                                        </p:tgtEl>
                                      </p:cBhvr>
                                    </p:animEffect>
                                  </p:childTnLst>
                                </p:cTn>
                              </p:par>
                              <p:par>
                                <p:cTn id="16" presetID="6" presetClass="entr" presetSubtype="16" fill="hold" nodeType="withEffect">
                                  <p:stCondLst>
                                    <p:cond delay="0"/>
                                  </p:stCondLst>
                                  <p:childTnLst>
                                    <p:set>
                                      <p:cBhvr>
                                        <p:cTn id="17" dur="1" fill="hold">
                                          <p:stCondLst>
                                            <p:cond delay="0"/>
                                          </p:stCondLst>
                                        </p:cTn>
                                        <p:tgtEl>
                                          <p:spTgt spid="4110"/>
                                        </p:tgtEl>
                                        <p:attrNameLst>
                                          <p:attrName>style.visibility</p:attrName>
                                        </p:attrNameLst>
                                      </p:cBhvr>
                                      <p:to>
                                        <p:strVal val="visible"/>
                                      </p:to>
                                    </p:set>
                                    <p:animEffect transition="in" filter="circle(in)">
                                      <p:cBhvr>
                                        <p:cTn id="18" dur="2000"/>
                                        <p:tgtEl>
                                          <p:spTgt spid="4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4BE00C4F-499C-46B5-25B1-C0D9744F9331}"/>
              </a:ext>
            </a:extLst>
          </p:cNvPr>
          <p:cNvGrpSpPr/>
          <p:nvPr/>
        </p:nvGrpSpPr>
        <p:grpSpPr>
          <a:xfrm>
            <a:off x="82967" y="87343"/>
            <a:ext cx="722552" cy="642257"/>
            <a:chOff x="4647732" y="4092360"/>
            <a:chExt cx="1102330" cy="1102330"/>
          </a:xfrm>
        </p:grpSpPr>
        <p:sp>
          <p:nvSpPr>
            <p:cNvPr id="11" name="Flowchart: Connector 10">
              <a:extLst>
                <a:ext uri="{FF2B5EF4-FFF2-40B4-BE49-F238E27FC236}">
                  <a16:creationId xmlns="" xmlns:a16="http://schemas.microsoft.com/office/drawing/2014/main" id="{4E648CB0-D710-DBFA-7A9E-28CCA4707802}"/>
                </a:ext>
              </a:extLst>
            </p:cNvPr>
            <p:cNvSpPr/>
            <p:nvPr/>
          </p:nvSpPr>
          <p:spPr>
            <a:xfrm>
              <a:off x="4647732" y="4092360"/>
              <a:ext cx="1102330" cy="1102330"/>
            </a:xfrm>
            <a:prstGeom prst="flowChartConnector">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6" descr="waving hand&quot; Emoji - Download for free – Iconduck">
              <a:extLst>
                <a:ext uri="{FF2B5EF4-FFF2-40B4-BE49-F238E27FC236}">
                  <a16:creationId xmlns="" xmlns:a16="http://schemas.microsoft.com/office/drawing/2014/main" id="{D2155126-F298-5FAD-81F2-F076623EC6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764122" y="49123"/>
            <a:ext cx="11114315" cy="830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pPr algn="just"/>
            <a:r>
              <a:rPr lang="en-US" sz="2400">
                <a:solidFill>
                  <a:srgbClr val="FF0000"/>
                </a:solidFill>
                <a:latin typeface="Arial" panose="020B0604020202020204" pitchFamily="34" charset="0"/>
                <a:cs typeface="Arial" panose="020B0604020202020204" pitchFamily="34" charset="0"/>
              </a:rPr>
              <a:t>1. Em hãy cho biết trong các công thức từ (1) đến (6) trong Hình 22.2. công thức nào là công thức phân tử và công thức nào là công thức cấu tạo?</a:t>
            </a:r>
            <a:endParaRPr lang="en-US" sz="2400" b="1">
              <a:solidFill>
                <a:srgbClr val="FF0066"/>
              </a:solidFill>
              <a:latin typeface="Times New Roman" pitchFamily="18" charset="0"/>
              <a:cs typeface="Times New Roman" pitchFamily="18" charset="0"/>
            </a:endParaRPr>
          </a:p>
        </p:txBody>
      </p:sp>
      <p:pic>
        <p:nvPicPr>
          <p:cNvPr id="14" name="Picture 13">
            <a:extLst>
              <a:ext uri="{FF2B5EF4-FFF2-40B4-BE49-F238E27FC236}">
                <a16:creationId xmlns="" xmlns:a16="http://schemas.microsoft.com/office/drawing/2014/main" id="{188BB6F3-8A37-2F1F-D852-DEF4C01FC3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23" y="846333"/>
            <a:ext cx="11250591" cy="4084895"/>
          </a:xfrm>
          <a:prstGeom prst="rect">
            <a:avLst/>
          </a:prstGeom>
        </p:spPr>
      </p:pic>
      <p:sp>
        <p:nvSpPr>
          <p:cNvPr id="15" name="TextBox 14"/>
          <p:cNvSpPr txBox="1"/>
          <p:nvPr/>
        </p:nvSpPr>
        <p:spPr>
          <a:xfrm>
            <a:off x="842199" y="4883530"/>
            <a:ext cx="11114315"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pPr algn="just"/>
            <a:r>
              <a:rPr lang="en-US" sz="2400" smtClean="0">
                <a:solidFill>
                  <a:srgbClr val="FF0000"/>
                </a:solidFill>
                <a:latin typeface="Arial" panose="020B0604020202020204" pitchFamily="34" charset="0"/>
                <a:cs typeface="Arial" panose="020B0604020202020204" pitchFamily="34" charset="0"/>
              </a:rPr>
              <a:t>2</a:t>
            </a:r>
            <a:r>
              <a:rPr lang="en-US" sz="2400">
                <a:solidFill>
                  <a:srgbClr val="FF0000"/>
                </a:solidFill>
                <a:latin typeface="Arial" panose="020B0604020202020204" pitchFamily="34" charset="0"/>
                <a:cs typeface="Arial" panose="020B0604020202020204" pitchFamily="34" charset="0"/>
              </a:rPr>
              <a:t>. H</a:t>
            </a:r>
            <a:r>
              <a:rPr lang="vi-VN" sz="2400">
                <a:solidFill>
                  <a:srgbClr val="FF0000"/>
                </a:solidFill>
                <a:latin typeface="Arial" panose="020B0604020202020204" pitchFamily="34" charset="0"/>
                <a:cs typeface="Arial" panose="020B0604020202020204" pitchFamily="34" charset="0"/>
              </a:rPr>
              <a:t>ãy viết các công thức cấu tạo đầy đủ ở Hình 22.2 dưới dạng thu gọn.</a:t>
            </a:r>
            <a:endParaRPr lang="en-US" sz="2400" b="1">
              <a:solidFill>
                <a:srgbClr val="FF0066"/>
              </a:solidFill>
              <a:latin typeface="Times New Roman" pitchFamily="18" charset="0"/>
              <a:cs typeface="Times New Roman" pitchFamily="18" charset="0"/>
            </a:endParaRPr>
          </a:p>
        </p:txBody>
      </p:sp>
      <p:sp>
        <p:nvSpPr>
          <p:cNvPr id="16" name="TextBox 15"/>
          <p:cNvSpPr txBox="1"/>
          <p:nvPr/>
        </p:nvSpPr>
        <p:spPr>
          <a:xfrm>
            <a:off x="842195" y="5373396"/>
            <a:ext cx="11114315" cy="1200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r>
              <a:rPr lang="en-US" sz="2400">
                <a:solidFill>
                  <a:srgbClr val="FF0000"/>
                </a:solidFill>
                <a:latin typeface="Arial" panose="020B0604020202020204" pitchFamily="34" charset="0"/>
                <a:cs typeface="Arial" panose="020B0604020202020204" pitchFamily="34" charset="0"/>
              </a:rPr>
              <a:t>3. So sánh công thức phân tử của:</a:t>
            </a:r>
            <a:br>
              <a:rPr lang="en-US" sz="2400">
                <a:solidFill>
                  <a:srgbClr val="FF0000"/>
                </a:solidFill>
                <a:latin typeface="Arial" panose="020B0604020202020204" pitchFamily="34" charset="0"/>
                <a:cs typeface="Arial" panose="020B0604020202020204" pitchFamily="34" charset="0"/>
              </a:rPr>
            </a:br>
            <a:r>
              <a:rPr lang="en-US" sz="2400" smtClean="0">
                <a:solidFill>
                  <a:srgbClr val="FF0000"/>
                </a:solidFill>
                <a:latin typeface="Arial" panose="020B0604020202020204" pitchFamily="34" charset="0"/>
                <a:cs typeface="Arial" panose="020B0604020202020204" pitchFamily="34" charset="0"/>
              </a:rPr>
              <a:t>a. </a:t>
            </a:r>
            <a:r>
              <a:rPr lang="en-US" sz="2400">
                <a:solidFill>
                  <a:srgbClr val="FF0000"/>
                </a:solidFill>
                <a:latin typeface="Arial" panose="020B0604020202020204" pitchFamily="34" charset="0"/>
                <a:cs typeface="Arial" panose="020B0604020202020204" pitchFamily="34" charset="0"/>
              </a:rPr>
              <a:t>Hợp chất (2) và (3);</a:t>
            </a:r>
            <a:br>
              <a:rPr lang="en-US" sz="2400">
                <a:solidFill>
                  <a:srgbClr val="FF0000"/>
                </a:solidFill>
                <a:latin typeface="Arial" panose="020B0604020202020204" pitchFamily="34" charset="0"/>
                <a:cs typeface="Arial" panose="020B0604020202020204" pitchFamily="34" charset="0"/>
              </a:rPr>
            </a:br>
            <a:r>
              <a:rPr lang="en-US" sz="2400" smtClean="0">
                <a:solidFill>
                  <a:srgbClr val="FF0000"/>
                </a:solidFill>
                <a:latin typeface="Arial" panose="020B0604020202020204" pitchFamily="34" charset="0"/>
                <a:cs typeface="Arial" panose="020B0604020202020204" pitchFamily="34" charset="0"/>
              </a:rPr>
              <a:t>b. </a:t>
            </a:r>
            <a:r>
              <a:rPr lang="en-US" sz="2400">
                <a:solidFill>
                  <a:srgbClr val="FF0000"/>
                </a:solidFill>
                <a:latin typeface="Arial" panose="020B0604020202020204" pitchFamily="34" charset="0"/>
                <a:cs typeface="Arial" panose="020B0604020202020204" pitchFamily="34" charset="0"/>
              </a:rPr>
              <a:t>Hợp chất (5) và (6</a:t>
            </a:r>
            <a:r>
              <a:rPr lang="en-US" sz="2400" smtClean="0">
                <a:solidFill>
                  <a:srgbClr val="FF0000"/>
                </a:solidFill>
                <a:latin typeface="Arial" panose="020B0604020202020204" pitchFamily="34" charset="0"/>
                <a:cs typeface="Arial" panose="020B0604020202020204" pitchFamily="34" charset="0"/>
              </a:rPr>
              <a:t>).</a:t>
            </a:r>
            <a:endParaRPr lang="en-US" sz="2400" b="1">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249164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2000"/>
                                        <p:tgtEl>
                                          <p:spTgt spid="14"/>
                                        </p:tgtEl>
                                      </p:cBhvr>
                                    </p:animEffect>
                                  </p:childTnLst>
                                </p:cTn>
                              </p:par>
                            </p:childTnLst>
                          </p:cTn>
                        </p:par>
                        <p:par>
                          <p:cTn id="18" fill="hold">
                            <p:stCondLst>
                              <p:cond delay="2000"/>
                            </p:stCondLst>
                            <p:childTnLst>
                              <p:par>
                                <p:cTn id="19" presetID="6" presetClass="entr" presetSubtype="1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in)">
                                      <p:cBhvr>
                                        <p:cTn id="21" dur="2000"/>
                                        <p:tgtEl>
                                          <p:spTgt spid="15"/>
                                        </p:tgtEl>
                                      </p:cBhvr>
                                    </p:animEffect>
                                  </p:childTnLst>
                                </p:cTn>
                              </p:par>
                            </p:childTnLst>
                          </p:cTn>
                        </p:par>
                        <p:par>
                          <p:cTn id="22" fill="hold">
                            <p:stCondLst>
                              <p:cond delay="4000"/>
                            </p:stCondLst>
                            <p:childTnLst>
                              <p:par>
                                <p:cTn id="23" presetID="6"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88BB6F3-8A37-2F1F-D852-DEF4C01FC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2661"/>
            <a:ext cx="12192000" cy="4441373"/>
          </a:xfrm>
          <a:prstGeom prst="rect">
            <a:avLst/>
          </a:prstGeom>
        </p:spPr>
      </p:pic>
      <p:sp>
        <p:nvSpPr>
          <p:cNvPr id="5" name="TextBox 4"/>
          <p:cNvSpPr txBox="1"/>
          <p:nvPr/>
        </p:nvSpPr>
        <p:spPr>
          <a:xfrm>
            <a:off x="219836" y="4719094"/>
            <a:ext cx="11732678" cy="830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pPr algn="just"/>
            <a:r>
              <a:rPr lang="en-US" sz="2400" b="1" smtClean="0">
                <a:latin typeface="Times New Roman" pitchFamily="18" charset="0"/>
                <a:cs typeface="Times New Roman" pitchFamily="18" charset="0"/>
              </a:rPr>
              <a:t>1. Công thức phân tử: 1 và 4</a:t>
            </a:r>
          </a:p>
          <a:p>
            <a:pPr algn="just"/>
            <a:r>
              <a:rPr lang="en-US" sz="2400" b="1" smtClean="0">
                <a:latin typeface="Times New Roman" pitchFamily="18" charset="0"/>
                <a:cs typeface="Times New Roman" pitchFamily="18" charset="0"/>
              </a:rPr>
              <a:t>    Công thức cấu tạo: 2, </a:t>
            </a:r>
            <a:r>
              <a:rPr lang="en-US" sz="2400" b="1" smtClean="0">
                <a:latin typeface="Times New Roman" pitchFamily="18" charset="0"/>
                <a:cs typeface="Times New Roman" pitchFamily="18" charset="0"/>
              </a:rPr>
              <a:t>3, </a:t>
            </a:r>
            <a:r>
              <a:rPr lang="en-US" sz="2400" b="1" smtClean="0">
                <a:latin typeface="Times New Roman" pitchFamily="18" charset="0"/>
                <a:cs typeface="Times New Roman" pitchFamily="18" charset="0"/>
              </a:rPr>
              <a:t>5 và 6</a:t>
            </a:r>
            <a:endParaRPr 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380006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88BB6F3-8A37-2F1F-D852-DEF4C01FC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2661"/>
            <a:ext cx="12192000" cy="2074919"/>
          </a:xfrm>
          <a:prstGeom prst="rect">
            <a:avLst/>
          </a:prstGeom>
        </p:spPr>
      </p:pic>
      <p:sp>
        <p:nvSpPr>
          <p:cNvPr id="5" name="TextBox 4"/>
          <p:cNvSpPr txBox="1"/>
          <p:nvPr/>
        </p:nvSpPr>
        <p:spPr>
          <a:xfrm>
            <a:off x="229662" y="2187767"/>
            <a:ext cx="11732678"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pPr algn="just"/>
            <a:r>
              <a:rPr lang="en-US" sz="2400" b="1" smtClean="0">
                <a:latin typeface="Times New Roman" pitchFamily="18" charset="0"/>
                <a:cs typeface="Times New Roman" pitchFamily="18" charset="0"/>
              </a:rPr>
              <a:t>2. Viết CTCT dạng thu gọn:</a:t>
            </a:r>
          </a:p>
        </p:txBody>
      </p:sp>
      <p:pic>
        <p:nvPicPr>
          <p:cNvPr id="6146" name="Picture 2" descr="E:\tinh-chat-cua-butan-c4h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662" y="2832991"/>
            <a:ext cx="3807079" cy="1704975"/>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4337824" y="3356517"/>
            <a:ext cx="1538869" cy="490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735336" y="3311915"/>
            <a:ext cx="4817328"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pPr algn="ctr"/>
            <a:r>
              <a:rPr lang="en-US" sz="3600" smtClean="0">
                <a:latin typeface="Times New Roman" pitchFamily="18" charset="0"/>
                <a:cs typeface="Times New Roman" pitchFamily="18" charset="0"/>
              </a:rPr>
              <a:t>CH</a:t>
            </a:r>
            <a:r>
              <a:rPr lang="en-US" sz="3600" baseline="-25000" smtClean="0">
                <a:latin typeface="Times New Roman" pitchFamily="18" charset="0"/>
                <a:cs typeface="Times New Roman" pitchFamily="18" charset="0"/>
              </a:rPr>
              <a:t>3</a:t>
            </a:r>
            <a:r>
              <a:rPr lang="en-US" sz="3600" smtClean="0">
                <a:latin typeface="Times New Roman" pitchFamily="18" charset="0"/>
                <a:cs typeface="Times New Roman" pitchFamily="18" charset="0"/>
              </a:rPr>
              <a:t> – CH</a:t>
            </a:r>
            <a:r>
              <a:rPr lang="en-US" sz="3600" baseline="-25000" smtClean="0">
                <a:latin typeface="Times New Roman" pitchFamily="18" charset="0"/>
                <a:cs typeface="Times New Roman" pitchFamily="18" charset="0"/>
              </a:rPr>
              <a:t>2</a:t>
            </a:r>
            <a:r>
              <a:rPr lang="en-US" sz="3600">
                <a:latin typeface="Times New Roman" pitchFamily="18" charset="0"/>
                <a:cs typeface="Times New Roman" pitchFamily="18" charset="0"/>
              </a:rPr>
              <a:t> </a:t>
            </a:r>
            <a:r>
              <a:rPr lang="en-US" sz="3600" smtClean="0">
                <a:latin typeface="Times New Roman" pitchFamily="18" charset="0"/>
                <a:cs typeface="Times New Roman" pitchFamily="18" charset="0"/>
              </a:rPr>
              <a:t>– CH</a:t>
            </a:r>
            <a:r>
              <a:rPr lang="en-US" sz="3600" baseline="-25000" smtClean="0">
                <a:latin typeface="Times New Roman" pitchFamily="18" charset="0"/>
                <a:cs typeface="Times New Roman" pitchFamily="18" charset="0"/>
              </a:rPr>
              <a:t>2</a:t>
            </a:r>
            <a:r>
              <a:rPr lang="en-US" sz="3600" smtClean="0">
                <a:latin typeface="Times New Roman" pitchFamily="18" charset="0"/>
                <a:cs typeface="Times New Roman" pitchFamily="18" charset="0"/>
              </a:rPr>
              <a:t> – CH</a:t>
            </a:r>
            <a:r>
              <a:rPr lang="en-US" sz="3600" baseline="-25000" smtClean="0">
                <a:latin typeface="Times New Roman" pitchFamily="18" charset="0"/>
                <a:cs typeface="Times New Roman" pitchFamily="18" charset="0"/>
              </a:rPr>
              <a:t>3</a:t>
            </a:r>
            <a:endParaRPr lang="en-US" sz="3600">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661" y="4518850"/>
            <a:ext cx="2870377" cy="2282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4133385" y="5414738"/>
            <a:ext cx="1538869" cy="490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787368" y="4946606"/>
            <a:ext cx="4817328" cy="175432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pPr algn="ctr"/>
            <a:r>
              <a:rPr lang="en-US" sz="3600" smtClean="0">
                <a:latin typeface="Times New Roman" pitchFamily="18" charset="0"/>
                <a:cs typeface="Times New Roman" pitchFamily="18" charset="0"/>
              </a:rPr>
              <a:t>CH</a:t>
            </a:r>
            <a:r>
              <a:rPr lang="en-US" sz="3600" baseline="-25000" smtClean="0">
                <a:latin typeface="Times New Roman" pitchFamily="18" charset="0"/>
                <a:cs typeface="Times New Roman" pitchFamily="18" charset="0"/>
              </a:rPr>
              <a:t>3</a:t>
            </a:r>
            <a:endParaRPr lang="en-US" sz="3600" smtClean="0">
              <a:latin typeface="Times New Roman" pitchFamily="18" charset="0"/>
              <a:cs typeface="Times New Roman" pitchFamily="18" charset="0"/>
            </a:endParaRPr>
          </a:p>
          <a:p>
            <a:pPr algn="ctr"/>
            <a:r>
              <a:rPr lang="en-US" sz="3600" smtClean="0">
                <a:latin typeface="Times New Roman" pitchFamily="18" charset="0"/>
                <a:cs typeface="Times New Roman" pitchFamily="18" charset="0"/>
              </a:rPr>
              <a:t>|</a:t>
            </a:r>
          </a:p>
          <a:p>
            <a:pPr algn="ctr"/>
            <a:r>
              <a:rPr lang="en-US" sz="3600" smtClean="0">
                <a:latin typeface="Times New Roman" pitchFamily="18" charset="0"/>
                <a:cs typeface="Times New Roman" pitchFamily="18" charset="0"/>
              </a:rPr>
              <a:t>CH</a:t>
            </a:r>
            <a:r>
              <a:rPr lang="en-US" sz="3600" baseline="-25000" smtClean="0">
                <a:latin typeface="Times New Roman" pitchFamily="18" charset="0"/>
                <a:cs typeface="Times New Roman" pitchFamily="18" charset="0"/>
              </a:rPr>
              <a:t>3</a:t>
            </a:r>
            <a:r>
              <a:rPr lang="en-US" sz="3600" smtClean="0">
                <a:latin typeface="Times New Roman" pitchFamily="18" charset="0"/>
                <a:cs typeface="Times New Roman" pitchFamily="18" charset="0"/>
              </a:rPr>
              <a:t> – CH – CH</a:t>
            </a:r>
            <a:r>
              <a:rPr lang="en-US" sz="3600" baseline="-25000" smtClean="0">
                <a:latin typeface="Times New Roman" pitchFamily="18" charset="0"/>
                <a:cs typeface="Times New Roman" pitchFamily="18" charset="0"/>
              </a:rPr>
              <a:t>3</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418388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circle(in)">
                                      <p:cBhvr>
                                        <p:cTn id="12" dur="20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147"/>
                                        </p:tgtEl>
                                        <p:attrNameLst>
                                          <p:attrName>style.visibility</p:attrName>
                                        </p:attrNameLst>
                                      </p:cBhvr>
                                      <p:to>
                                        <p:strVal val="visible"/>
                                      </p:to>
                                    </p:set>
                                    <p:animEffect transition="in" filter="wipe(down)">
                                      <p:cBhvr>
                                        <p:cTn id="29" dur="500"/>
                                        <p:tgtEl>
                                          <p:spTgt spid="6147"/>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1)">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3070</TotalTime>
  <Words>960</Words>
  <Application>Microsoft Office PowerPoint</Application>
  <PresentationFormat>Custom</PresentationFormat>
  <Paragraphs>125</Paragraphs>
  <Slides>21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Times New Roman</vt:lpstr>
      <vt:lpstr>Calibri Light</vt:lpstr>
      <vt:lpstr>Calibri</vt:lpstr>
      <vt:lpstr>.VnPark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ĐÁP ÁN: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Hoạt động 1: KHỞI ĐỘNG</dc:title>
  <dc:creator>Thèn Tươi</dc:creator>
  <cp:keywords>VnTeach.Com</cp:keywords>
  <cp:lastModifiedBy>Windows User</cp:lastModifiedBy>
  <cp:revision>89</cp:revision>
  <dcterms:created xsi:type="dcterms:W3CDTF">2018-10-29T09:59:00Z</dcterms:created>
  <dcterms:modified xsi:type="dcterms:W3CDTF">2024-09-14T14:14:22Z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961E1A8B0B684DC5986D651E5E0E087B</vt:lpwstr>
  </property>
  <property fmtid="{D5CDD505-2E9C-101B-9397-08002B2CF9AE}" pid="3" name="KSOProductBuildVer">
    <vt:lpwstr>1033-11.2.0.11537</vt:lpwstr>
  </property>
</Properties>
</file>