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8" r:id="rId4"/>
    <p:sldId id="260" r:id="rId5"/>
    <p:sldId id="262" r:id="rId6"/>
    <p:sldId id="264" r:id="rId7"/>
    <p:sldId id="279" r:id="rId8"/>
    <p:sldId id="291" r:id="rId9"/>
    <p:sldId id="257" r:id="rId10"/>
    <p:sldId id="267" r:id="rId11"/>
    <p:sldId id="269" r:id="rId12"/>
    <p:sldId id="271" r:id="rId13"/>
    <p:sldId id="273" r:id="rId14"/>
    <p:sldId id="274" r:id="rId15"/>
    <p:sldId id="28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>
      <p:cViewPr varScale="1">
        <p:scale>
          <a:sx n="67" d="100"/>
          <a:sy n="67" d="100"/>
        </p:scale>
        <p:origin x="6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F363F-0A64-4BC9-912A-EC529CEC9E5F}" type="datetimeFigureOut">
              <a:rPr lang="en-US" smtClean="0"/>
              <a:pPr/>
              <a:t>22-Apr-25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B33C6-831D-4D75-97A9-714159402B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0" y="152400"/>
            <a:ext cx="9821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HÙNG VƯƠNG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(18 </a:t>
            </a:r>
            <a:r>
              <a:rPr lang="en-US" dirty="0" err="1">
                <a:solidFill>
                  <a:schemeClr val="tx1"/>
                </a:solidFill>
              </a:rPr>
              <a:t>đời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2400"/>
            <a:ext cx="1066800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BẮT ĐẦU</a:t>
            </a:r>
          </a:p>
        </p:txBody>
      </p:sp>
      <p:sp>
        <p:nvSpPr>
          <p:cNvPr id="6" name="Rectangle 5"/>
          <p:cNvSpPr/>
          <p:nvPr/>
        </p:nvSpPr>
        <p:spPr>
          <a:xfrm>
            <a:off x="2116667" y="152400"/>
            <a:ext cx="9821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AN DƯƠNG VƯƠNG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8800" y="152400"/>
            <a:ext cx="9821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 BÀ TRƯNG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080933" y="152400"/>
            <a:ext cx="9821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 TRIỆU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2400" y="971550"/>
            <a:ext cx="1066800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CHXHCN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 NAM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" y="1790700"/>
            <a:ext cx="1066800" cy="952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VIỆT NAM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THỜI KHÁNG CHIẾN CHỐNG MỸ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" y="2743200"/>
            <a:ext cx="1065341" cy="971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VIỆT NAM 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THỜI</a:t>
            </a:r>
          </a:p>
          <a:p>
            <a:pPr algn="ctr"/>
            <a:r>
              <a:rPr lang="en-US" sz="1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PHÁP THUỘC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400" y="3733800"/>
            <a:ext cx="1066800" cy="10096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BẢO ĐẠI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2400" y="4724400"/>
            <a:ext cx="1065341" cy="11210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ĐỜI VUA NHÀ NGUYỄN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19800" y="152400"/>
            <a:ext cx="10075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TRIỆU VIỆT VƯƠNG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27333" y="152400"/>
            <a:ext cx="9821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MAI THÚC LOAN, PHÙNG HƯNG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09467" y="152400"/>
            <a:ext cx="11345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sứ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KHÚC THỪA DỤ,DƯƠNG ĐÌNH NGHỆ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09467" y="971550"/>
            <a:ext cx="11345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NGÔ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QUYỀN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009467" y="1790700"/>
            <a:ext cx="11345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ĐINH BỘ LĨNH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009467" y="2609850"/>
            <a:ext cx="11345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LÊ HOÀN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009467" y="3429000"/>
            <a:ext cx="11345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LÝ CÔNG UẨN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001000" y="5105400"/>
            <a:ext cx="1143000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LÝ CHIÊU HOÀNG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001000" y="5943600"/>
            <a:ext cx="1143000" cy="742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TRẦN CẢNH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010400" y="5867400"/>
            <a:ext cx="9821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11 ĐỜI VUA NHÀ TRẦN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2400" y="5867400"/>
            <a:ext cx="1066800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NGUYỄN ÁNH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19200" y="5867400"/>
            <a:ext cx="914400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QUANG TRUNG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133600" y="5867400"/>
            <a:ext cx="914400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VUA LÊ CHÚA TRỊNH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048000" y="5867400"/>
            <a:ext cx="9821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MẠC ĐĂNG DUNG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038600" y="5867400"/>
            <a:ext cx="1100666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ĐỜI VUA NHÀ LÊ SƠ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05400" y="5867400"/>
            <a:ext cx="914400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 LỢI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19800" y="5867400"/>
            <a:ext cx="9821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HỒ QUÝ LY</a:t>
            </a:r>
          </a:p>
        </p:txBody>
      </p:sp>
      <p:sp>
        <p:nvSpPr>
          <p:cNvPr id="35" name="Flowchart: Punched Tape 34"/>
          <p:cNvSpPr/>
          <p:nvPr/>
        </p:nvSpPr>
        <p:spPr>
          <a:xfrm>
            <a:off x="1219200" y="990600"/>
            <a:ext cx="9144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VĂN LANG</a:t>
            </a:r>
          </a:p>
        </p:txBody>
      </p:sp>
      <p:sp>
        <p:nvSpPr>
          <p:cNvPr id="36" name="Flowchart: Punched Tape 35"/>
          <p:cNvSpPr/>
          <p:nvPr/>
        </p:nvSpPr>
        <p:spPr>
          <a:xfrm>
            <a:off x="2209800" y="990600"/>
            <a:ext cx="8382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   ÂU LẠC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029200" y="152400"/>
            <a:ext cx="982133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LÝ NAM ĐẾ</a:t>
            </a:r>
          </a:p>
        </p:txBody>
      </p:sp>
      <p:sp>
        <p:nvSpPr>
          <p:cNvPr id="41" name="Flowchart: Punched Tape 40"/>
          <p:cNvSpPr/>
          <p:nvPr/>
        </p:nvSpPr>
        <p:spPr>
          <a:xfrm>
            <a:off x="5105400" y="990600"/>
            <a:ext cx="9144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VẠN XUÂN</a:t>
            </a:r>
          </a:p>
        </p:txBody>
      </p:sp>
      <p:sp>
        <p:nvSpPr>
          <p:cNvPr id="42" name="Flowchart: Punched Tape 41"/>
          <p:cNvSpPr/>
          <p:nvPr/>
        </p:nvSpPr>
        <p:spPr>
          <a:xfrm>
            <a:off x="6019800" y="990600"/>
            <a:ext cx="9144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VẠN XUÂN</a:t>
            </a:r>
          </a:p>
        </p:txBody>
      </p:sp>
      <p:sp>
        <p:nvSpPr>
          <p:cNvPr id="45" name="Flowchart: Punched Tape 44"/>
          <p:cNvSpPr/>
          <p:nvPr/>
        </p:nvSpPr>
        <p:spPr>
          <a:xfrm rot="5400000">
            <a:off x="7315200" y="2286000"/>
            <a:ext cx="10668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CỒ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6" name="Flowchart: Punched Tape 45"/>
          <p:cNvSpPr/>
          <p:nvPr/>
        </p:nvSpPr>
        <p:spPr>
          <a:xfrm rot="5400000">
            <a:off x="7315200" y="3352800"/>
            <a:ext cx="10668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CỒ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7" name="Flowchart: Punched Tape 46"/>
          <p:cNvSpPr/>
          <p:nvPr/>
        </p:nvSpPr>
        <p:spPr>
          <a:xfrm rot="5400000">
            <a:off x="7467600" y="4343400"/>
            <a:ext cx="7620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8" name="Flowchart: Punched Tape 47"/>
          <p:cNvSpPr/>
          <p:nvPr/>
        </p:nvSpPr>
        <p:spPr>
          <a:xfrm rot="5400000">
            <a:off x="7380466" y="5219206"/>
            <a:ext cx="82341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4" name="Flowchart: Punched Tape 43"/>
          <p:cNvSpPr/>
          <p:nvPr/>
        </p:nvSpPr>
        <p:spPr>
          <a:xfrm>
            <a:off x="6096000" y="5562600"/>
            <a:ext cx="874423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 NGU</a:t>
            </a:r>
          </a:p>
        </p:txBody>
      </p:sp>
      <p:sp>
        <p:nvSpPr>
          <p:cNvPr id="43" name="Flowchart: Punched Tape 42"/>
          <p:cNvSpPr/>
          <p:nvPr/>
        </p:nvSpPr>
        <p:spPr>
          <a:xfrm>
            <a:off x="5232399" y="5584580"/>
            <a:ext cx="7620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7010400" y="5562600"/>
            <a:ext cx="7620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4191000" y="5562600"/>
            <a:ext cx="7620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3318933" y="5499651"/>
            <a:ext cx="7620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2" name="Flowchart: Punched Tape 51"/>
          <p:cNvSpPr/>
          <p:nvPr/>
        </p:nvSpPr>
        <p:spPr>
          <a:xfrm>
            <a:off x="2391074" y="5513572"/>
            <a:ext cx="7620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54" name="Flowchart: Punched Tape 53"/>
          <p:cNvSpPr/>
          <p:nvPr/>
        </p:nvSpPr>
        <p:spPr>
          <a:xfrm rot="5400000">
            <a:off x="903003" y="4807501"/>
            <a:ext cx="97714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r>
              <a:rPr lang="en-US" sz="1200" b="1" dirty="0">
                <a:solidFill>
                  <a:schemeClr val="tx1"/>
                </a:solidFill>
              </a:rPr>
              <a:t> NAM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429000"/>
            <a:ext cx="3476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438400"/>
            <a:ext cx="3476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Rectangle 55"/>
          <p:cNvSpPr/>
          <p:nvPr/>
        </p:nvSpPr>
        <p:spPr>
          <a:xfrm>
            <a:off x="8001000" y="4267200"/>
            <a:ext cx="1143000" cy="819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7 ĐỜI VUA NHÀ LÝ</a:t>
            </a:r>
          </a:p>
        </p:txBody>
      </p:sp>
      <p:pic>
        <p:nvPicPr>
          <p:cNvPr id="5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3476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Kết quả hình ảnh cho trống đồng"/>
          <p:cNvPicPr>
            <a:picLocks noChangeAspect="1" noChangeArrowheads="1"/>
          </p:cNvPicPr>
          <p:nvPr/>
        </p:nvPicPr>
        <p:blipFill>
          <a:blip r:embed="rId3" cstate="print">
            <a:lum bright="31000" contrast="-52000"/>
          </a:blip>
          <a:srcRect/>
          <a:stretch>
            <a:fillRect/>
          </a:stretch>
        </p:blipFill>
        <p:spPr bwMode="auto">
          <a:xfrm>
            <a:off x="2590800" y="1371600"/>
            <a:ext cx="4019550" cy="4019551"/>
          </a:xfrm>
          <a:prstGeom prst="rect">
            <a:avLst/>
          </a:prstGeom>
          <a:noFill/>
        </p:spPr>
      </p:pic>
      <p:sp>
        <p:nvSpPr>
          <p:cNvPr id="2050" name="AutoShape 2" descr="Kết quả hình ảnh cho trống đồ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2774821" y="2667000"/>
            <a:ext cx="34161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TRÒ CHƠI 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LỊCH SỬ VIỆT NAM</a:t>
            </a:r>
          </a:p>
        </p:txBody>
      </p:sp>
      <p:sp>
        <p:nvSpPr>
          <p:cNvPr id="55" name="Flowchart: Punched Tape 54"/>
          <p:cNvSpPr/>
          <p:nvPr/>
        </p:nvSpPr>
        <p:spPr>
          <a:xfrm>
            <a:off x="1371600" y="5486400"/>
            <a:ext cx="762000" cy="304800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1"/>
                </a:solidFill>
              </a:rPr>
              <a:t>ĐẠI </a:t>
            </a:r>
            <a:r>
              <a:rPr lang="en-US" sz="1200" b="1" dirty="0" err="1">
                <a:solidFill>
                  <a:schemeClr val="tx1"/>
                </a:solidFill>
              </a:rPr>
              <a:t>ViỆT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14. </a:t>
            </a:r>
            <a:r>
              <a:rPr lang="vi-VN" sz="3200" b="1" dirty="0" smtClean="0">
                <a:solidFill>
                  <a:srgbClr val="FF0000"/>
                </a:solidFill>
              </a:rPr>
              <a:t>11</a:t>
            </a:r>
            <a:r>
              <a:rPr lang="en-US" sz="3200" b="1" dirty="0" smtClean="0">
                <a:solidFill>
                  <a:srgbClr val="FF0000"/>
                </a:solidFill>
              </a:rPr>
              <a:t> ĐỜI VUA NHÀ TRẦN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308" y="914400"/>
            <a:ext cx="4087091" cy="45259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Thái Tổ (1225-1258)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Thánh Tông (1258-1278)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Nhân Tông (1278-1293)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Anh Tông (1293-1314)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Minh Tông (1314-1329)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Hiến Tông (1329-1341)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Duệ Tông (1341-1369)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Phế Đế (1369-1370)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Dụ Tông (1370-1372)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Nghệ Tông (1372-1377)</a:t>
            </a:r>
          </a:p>
          <a:p>
            <a:pPr marL="514350" indent="-514350"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</a:rPr>
              <a:t>Trần Hạo (1377-1388)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90800" y="76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15.</a:t>
            </a:r>
            <a:r>
              <a:rPr lang="vi-VN" sz="3200" b="1" dirty="0" smtClean="0">
                <a:solidFill>
                  <a:srgbClr val="FF0000"/>
                </a:solidFill>
              </a:rPr>
              <a:t>Hồ Quý Ly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0600" y="1143000"/>
            <a:ext cx="5029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vi-VN" sz="2000" dirty="0" smtClean="0">
              <a:solidFill>
                <a:srgbClr val="FF0000"/>
              </a:solidFill>
              <a:latin typeface="Times New Roman (Headings)"/>
            </a:endParaRPr>
          </a:p>
          <a:p>
            <a:r>
              <a:rPr lang="vi-VN" sz="2000" dirty="0" smtClean="0">
                <a:solidFill>
                  <a:srgbClr val="FF0000"/>
                </a:solidFill>
                <a:latin typeface="Times New Roman (Headings)"/>
              </a:rPr>
              <a:t>Hồ Quý Ly thành lập nhà Hồ.</a:t>
            </a:r>
          </a:p>
          <a:p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Thời</a:t>
            </a: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gian</a:t>
            </a: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:</a:t>
            </a:r>
            <a:r>
              <a:rPr lang="vi-VN" sz="2000" dirty="0" smtClean="0">
                <a:solidFill>
                  <a:srgbClr val="FF0000"/>
                </a:solidFill>
                <a:latin typeface="Times New Roman (Headings)"/>
              </a:rPr>
              <a:t>1400 đến năm 1407</a:t>
            </a:r>
            <a:endParaRPr lang="en-US" sz="2000" dirty="0" smtClean="0">
              <a:solidFill>
                <a:srgbClr val="FF0000"/>
              </a:solidFill>
              <a:latin typeface="Times New Roman (Headings)"/>
            </a:endParaRPr>
          </a:p>
          <a:p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Ông</a:t>
            </a: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thực</a:t>
            </a: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hiện</a:t>
            </a: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nhiều</a:t>
            </a: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cải</a:t>
            </a: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cách</a:t>
            </a:r>
            <a:endParaRPr lang="en-US" sz="2000" dirty="0" smtClean="0">
              <a:solidFill>
                <a:srgbClr val="FF0000"/>
              </a:solidFill>
              <a:latin typeface="Times New Roman (Headings)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          </a:t>
            </a:r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cho</a:t>
            </a: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đất</a:t>
            </a:r>
            <a:r>
              <a:rPr lang="en-US" sz="2000" dirty="0" smtClean="0">
                <a:solidFill>
                  <a:srgbClr val="FF0000"/>
                </a:solidFill>
                <a:latin typeface="Times New Roman (Headings)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 (Headings)"/>
              </a:rPr>
              <a:t>nước</a:t>
            </a:r>
            <a:endParaRPr lang="vi-VN" sz="2000" dirty="0">
              <a:solidFill>
                <a:srgbClr val="FF0000"/>
              </a:solidFill>
              <a:latin typeface="Times New Roman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07175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0" y="29679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16.</a:t>
            </a:r>
            <a:r>
              <a:rPr lang="vi-VN" sz="3200" b="1" dirty="0" smtClean="0">
                <a:solidFill>
                  <a:srgbClr val="FF0000"/>
                </a:solidFill>
              </a:rPr>
              <a:t>Lê </a:t>
            </a:r>
            <a:r>
              <a:rPr lang="vi-VN" sz="3200" b="1" dirty="0">
                <a:solidFill>
                  <a:srgbClr val="FF0000"/>
                </a:solidFill>
              </a:rPr>
              <a:t>Lợi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75303"/>
            <a:ext cx="4457700" cy="4525963"/>
          </a:xfrm>
        </p:spPr>
        <p:txBody>
          <a:bodyPr>
            <a:normAutofit/>
          </a:bodyPr>
          <a:lstStyle/>
          <a:p>
            <a:r>
              <a:rPr lang="vi-VN" sz="2000" dirty="0">
                <a:solidFill>
                  <a:srgbClr val="FF0000"/>
                </a:solidFill>
                <a:latin typeface="+mj-lt"/>
              </a:rPr>
              <a:t>Lê Lợi là một vị tướng và nhà lãnh đạo dân tộc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ông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lãnh đạo cuộc kháng chiến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chống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lại sự thống trị của quân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Minh.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Diễn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ra từ năm 1418 đến năm 1433. 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Xảy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ra ở Thanh Hóa và Đông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Kinh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.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Sau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khi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thắng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trận Chi Lăng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.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Lợi lên ngôi vua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và thành lập triều đại nhà Lê.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Nổi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tiếng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với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câu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chuyện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hồ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Gươm</a:t>
            </a:r>
            <a:endParaRPr lang="vi-VN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49091" y="1496942"/>
            <a:ext cx="371301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Đại Hành (980-1005)</a:t>
            </a:r>
          </a:p>
          <a:p>
            <a:pPr marL="514350" indent="-514350">
              <a:buFont typeface="+mj-lt"/>
              <a:buAutoNum type="arabicPeriod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Đại Hàn (1005-1028)</a:t>
            </a:r>
          </a:p>
          <a:p>
            <a:pPr marL="514350" indent="-514350">
              <a:buFont typeface="+mj-lt"/>
              <a:buAutoNum type="arabicPeriod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Trung Tông (1028-1054)</a:t>
            </a:r>
          </a:p>
          <a:p>
            <a:pPr marL="514350" indent="-514350">
              <a:buFont typeface="+mj-lt"/>
              <a:buAutoNum type="arabicPeriod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Thái Tông (1054-1072)</a:t>
            </a:r>
          </a:p>
          <a:p>
            <a:pPr marL="514350" indent="-514350">
              <a:buFont typeface="+mj-lt"/>
              <a:buAutoNum type="arabicPeriod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Thánh Tông (1072-1127)</a:t>
            </a:r>
          </a:p>
          <a:p>
            <a:pPr marL="514350" indent="-514350">
              <a:buFont typeface="+mj-lt"/>
              <a:buAutoNum type="arabicPeriod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Anh Tông (1138-1175)</a:t>
            </a:r>
          </a:p>
          <a:p>
            <a:pPr marL="514350" indent="-514350">
              <a:buFont typeface="+mj-lt"/>
              <a:buAutoNum type="arabicPeriod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Thần Tông (1175-1210)</a:t>
            </a:r>
          </a:p>
          <a:p>
            <a:pPr marL="514350" indent="-514350">
              <a:buFont typeface="+mj-lt"/>
              <a:buAutoNum type="arabicPeriod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Nh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â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n Tông (1225-1258)</a:t>
            </a:r>
          </a:p>
          <a:p>
            <a:pPr marL="514350" indent="-514350">
              <a:buFont typeface="+mj-lt"/>
              <a:buAutoNum type="arabicPeriod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Lê Duẩn Tông (1428-1433)</a:t>
            </a:r>
            <a:endParaRPr lang="vi-VN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86400" y="419724"/>
            <a:ext cx="5029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16.</a:t>
            </a: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9 </a:t>
            </a: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đời vua</a:t>
            </a:r>
            <a:r>
              <a:rPr lang="en-US" sz="3200" dirty="0">
                <a:solidFill>
                  <a:srgbClr val="FF0000"/>
                </a:solidFill>
                <a:ea typeface="+mj-ea"/>
                <a:cs typeface="+mj-cs"/>
              </a:rPr>
              <a:t/>
            </a:r>
            <a:br>
              <a:rPr lang="en-US" sz="3200" dirty="0">
                <a:solidFill>
                  <a:srgbClr val="FF0000"/>
                </a:solidFill>
                <a:ea typeface="+mj-ea"/>
                <a:cs typeface="+mj-cs"/>
              </a:rPr>
            </a:b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 nhà Lê sơ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4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291251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17.</a:t>
            </a:r>
            <a:r>
              <a:rPr lang="vi-VN" sz="3200" dirty="0" smtClean="0">
                <a:solidFill>
                  <a:srgbClr val="FF0000"/>
                </a:solidFill>
              </a:rPr>
              <a:t>Mạc </a:t>
            </a:r>
            <a:r>
              <a:rPr lang="vi-VN" sz="3200" dirty="0">
                <a:solidFill>
                  <a:srgbClr val="FF0000"/>
                </a:solidFill>
              </a:rPr>
              <a:t>Đăng Dung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34251"/>
            <a:ext cx="8229600" cy="4525963"/>
          </a:xfrm>
        </p:spPr>
        <p:txBody>
          <a:bodyPr>
            <a:normAutofit/>
          </a:bodyPr>
          <a:lstStyle/>
          <a:p>
            <a:r>
              <a:rPr lang="vi-VN" sz="2000" dirty="0">
                <a:solidFill>
                  <a:srgbClr val="FF0000"/>
                </a:solidFill>
                <a:latin typeface="+mj-lt"/>
              </a:rPr>
              <a:t>Mạc Đăng Dung (1527-1592):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Ông thành lập triều đại Mạc 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dirty="0">
                <a:solidFill>
                  <a:srgbClr val="FF0000"/>
                </a:solidFill>
                <a:latin typeface="+mj-lt"/>
              </a:rPr>
              <a:t>và thống trị miền Bắc Việt Nam.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333482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18.</a:t>
            </a:r>
            <a:r>
              <a:rPr lang="vi-VN" sz="3200" b="1" dirty="0" smtClean="0">
                <a:solidFill>
                  <a:srgbClr val="FF0000"/>
                </a:solidFill>
              </a:rPr>
              <a:t>Vua Lê Chúa Trịnh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lvl="0" algn="l">
              <a:spcBef>
                <a:spcPct val="20000"/>
              </a:spcBef>
            </a:pPr>
            <a:r>
              <a:rPr lang="en-US" sz="3200" b="1" dirty="0">
                <a:solidFill>
                  <a:srgbClr val="FF0000"/>
                </a:solidFill>
                <a:ea typeface="+mn-ea"/>
                <a:cs typeface="+mn-cs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a typeface="+mn-ea"/>
                <a:cs typeface="+mn-cs"/>
              </a:rPr>
              <a:t>                                  </a:t>
            </a:r>
            <a:r>
              <a:rPr lang="vi-VN" sz="3200" b="1" dirty="0" smtClean="0">
                <a:solidFill>
                  <a:srgbClr val="FF0000"/>
                </a:solidFill>
                <a:ea typeface="+mn-ea"/>
                <a:cs typeface="+mn-cs"/>
              </a:rPr>
              <a:t>(</a:t>
            </a:r>
            <a:r>
              <a:rPr lang="vi-VN" sz="3200" b="1" dirty="0">
                <a:solidFill>
                  <a:srgbClr val="FF0000"/>
                </a:solidFill>
                <a:ea typeface="+mn-ea"/>
                <a:cs typeface="+mn-cs"/>
              </a:rPr>
              <a:t>1592-1789)</a:t>
            </a:r>
          </a:p>
          <a:p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14800" y="4475203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Nhà Trịnh thống trị miền Bắc 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0">
              <a:spcBef>
                <a:spcPct val="20000"/>
              </a:spcBef>
            </a:pPr>
            <a:r>
              <a:rPr lang="vi-VN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Việt 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Nam trong suốt giai đoạn này, trong khi nhà Nguyễn thống trị miền Nam.</a:t>
            </a:r>
          </a:p>
        </p:txBody>
      </p:sp>
    </p:spTree>
    <p:extLst>
      <p:ext uri="{BB962C8B-B14F-4D97-AF65-F5344CB8AC3E}">
        <p14:creationId xmlns:p14="http://schemas.microsoft.com/office/powerpoint/2010/main" val="332103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526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19.</a:t>
            </a:r>
            <a:r>
              <a:rPr lang="vi-VN" sz="3200" b="1" dirty="0" smtClean="0">
                <a:solidFill>
                  <a:srgbClr val="FF0000"/>
                </a:solidFill>
              </a:rPr>
              <a:t>Quang </a:t>
            </a:r>
            <a:r>
              <a:rPr lang="vi-VN" sz="3200" b="1" dirty="0">
                <a:solidFill>
                  <a:srgbClr val="FF0000"/>
                </a:solidFill>
              </a:rPr>
              <a:t>Trung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4648200" cy="5181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000" b="1" dirty="0">
                <a:solidFill>
                  <a:srgbClr val="FF0000"/>
                </a:solidFill>
                <a:latin typeface="+mj-lt"/>
              </a:rPr>
              <a:t>Quang Trung - Nguyễn Huệ</a:t>
            </a:r>
            <a:endParaRPr lang="en-US" sz="20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            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(1788-1792)</a:t>
            </a:r>
          </a:p>
          <a:p>
            <a:pPr>
              <a:lnSpc>
                <a:spcPct val="120000"/>
              </a:lnSpc>
            </a:pPr>
            <a:r>
              <a:rPr lang="vi-VN" sz="2000" b="1" dirty="0">
                <a:solidFill>
                  <a:srgbClr val="FF0000"/>
                </a:solidFill>
                <a:latin typeface="+mj-lt"/>
              </a:rPr>
              <a:t> Nguyễn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Huệ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là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một vị tướng xuất sắc của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Việt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Nam. Ông lãnh đạo cuộc kháng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chiến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chống lại quân xâm lược Trung Quốc và đánh bại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quân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xâm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lược trong trận Chi Lăng (1789). </a:t>
            </a:r>
          </a:p>
          <a:p>
            <a:pPr>
              <a:lnSpc>
                <a:spcPct val="120000"/>
              </a:lnSpc>
            </a:pPr>
            <a:r>
              <a:rPr lang="vi-VN" sz="2000" b="1" dirty="0">
                <a:solidFill>
                  <a:srgbClr val="FF0000"/>
                </a:solidFill>
                <a:latin typeface="+mj-lt"/>
              </a:rPr>
              <a:t>Quang Trung thống nhất cả miền Bắc 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và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miền Nam Việt Nam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trong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một thời gian ngắn.</a:t>
            </a:r>
          </a:p>
        </p:txBody>
      </p:sp>
    </p:spTree>
    <p:extLst>
      <p:ext uri="{BB962C8B-B14F-4D97-AF65-F5344CB8AC3E}">
        <p14:creationId xmlns:p14="http://schemas.microsoft.com/office/powerpoint/2010/main" val="169612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05000" y="9698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20. </a:t>
            </a:r>
            <a:r>
              <a:rPr lang="vi-VN" sz="3200" b="1" dirty="0" smtClean="0">
                <a:solidFill>
                  <a:srgbClr val="FF0000"/>
                </a:solidFill>
              </a:rPr>
              <a:t>Nguyễn Ánh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6644"/>
            <a:ext cx="4191000" cy="4525963"/>
          </a:xfrm>
        </p:spPr>
        <p:txBody>
          <a:bodyPr>
            <a:noAutofit/>
          </a:bodyPr>
          <a:lstStyle/>
          <a:p>
            <a:r>
              <a:rPr lang="vi-VN" sz="2000" dirty="0">
                <a:solidFill>
                  <a:srgbClr val="FF0000"/>
                </a:solidFill>
                <a:latin typeface="+mj-lt"/>
              </a:rPr>
              <a:t>Thời gian: từ năm 1771 đến năm 1802.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Nguyễn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Ánh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thống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nhất đất nước và khôi phục lại chế độ quân chủ tối cao.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Và lập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ra triều đại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Nguyễn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.</a:t>
            </a:r>
            <a:endParaRPr lang="vi-VN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57800" y="1371600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Gia Long (1802-1820)</a:t>
            </a:r>
          </a:p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Minh Mạng (1820-1841)</a:t>
            </a:r>
          </a:p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Thiệu Trị (1841-1847)</a:t>
            </a:r>
          </a:p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Tự Đức (1847-1883)</a:t>
            </a:r>
          </a:p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Hàm Nghi (1884-1885)</a:t>
            </a:r>
          </a:p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Đồng Khánh (1885-1889)</a:t>
            </a:r>
          </a:p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Thành Thái (1889-1907)</a:t>
            </a:r>
          </a:p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Duy Tân (1907)</a:t>
            </a:r>
          </a:p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Khải Định (1916-1925)</a:t>
            </a:r>
          </a:p>
          <a:p>
            <a:pPr>
              <a:buFont typeface="+mj-lt"/>
              <a:buAutoNum type="arabicPeriod"/>
            </a:pPr>
            <a:r>
              <a:rPr lang="vi-VN" sz="2000" dirty="0">
                <a:solidFill>
                  <a:srgbClr val="FF0000"/>
                </a:solidFill>
                <a:latin typeface="helvetica neue"/>
              </a:rPr>
              <a:t>Bảo Đại (1926-1945)</a:t>
            </a:r>
          </a:p>
          <a:p>
            <a:endParaRPr lang="vi-VN" sz="2000" i="0" dirty="0">
              <a:solidFill>
                <a:srgbClr val="FF0000"/>
              </a:solidFill>
              <a:effectLst/>
              <a:latin typeface="helvetica neue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90800" y="5171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21. </a:t>
            </a:r>
            <a:r>
              <a:rPr lang="vi-VN" sz="3200" b="1" dirty="0" smtClean="0">
                <a:solidFill>
                  <a:srgbClr val="FF0000"/>
                </a:solidFill>
              </a:rPr>
              <a:t>11 đời nhà Nguyễn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6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52600" y="-145473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32. </a:t>
            </a:r>
            <a:r>
              <a:rPr lang="vi-VN" sz="3200" b="1" dirty="0" smtClean="0">
                <a:solidFill>
                  <a:srgbClr val="FF0000"/>
                </a:solidFill>
              </a:rPr>
              <a:t>Bảo Đại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42109"/>
            <a:ext cx="4676513" cy="6096000"/>
          </a:xfrm>
        </p:spPr>
        <p:txBody>
          <a:bodyPr>
            <a:normAutofit/>
          </a:bodyPr>
          <a:lstStyle/>
          <a:p>
            <a:r>
              <a:rPr lang="vi-VN" sz="2000" b="1" dirty="0">
                <a:solidFill>
                  <a:srgbClr val="FF0000"/>
                </a:solidFill>
                <a:latin typeface="+mj-lt"/>
              </a:rPr>
              <a:t>Năm 1926: Bảo Đại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là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vị vua thứ 13 của triều đại Nguyễn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.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+mj-lt"/>
              </a:rPr>
              <a:t>S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au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cách mạng tháng Tám, Bảo Đại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buộc phải thoái vị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2115" r="19231" b="49118"/>
          <a:stretch/>
        </p:blipFill>
        <p:spPr>
          <a:xfrm>
            <a:off x="4739462" y="304800"/>
            <a:ext cx="4063019" cy="21162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48643"/>
          <a:stretch/>
        </p:blipFill>
        <p:spPr>
          <a:xfrm>
            <a:off x="4413843" y="2857500"/>
            <a:ext cx="4126313" cy="2169162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-152400" y="4769084"/>
            <a:ext cx="5791200" cy="2521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      CỘNG HOÀ XHCN  VIỆT NAM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         (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năm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1976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</a:rPr>
              <a:t>đến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 nay)</a:t>
            </a:r>
            <a:endParaRPr lang="vi-VN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584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68582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1</a:t>
            </a:r>
            <a:r>
              <a:rPr lang="en-US" sz="3200" dirty="0" smtClean="0">
                <a:solidFill>
                  <a:srgbClr val="FF0000"/>
                </a:solidFill>
              </a:rPr>
              <a:t>. 11 </a:t>
            </a:r>
            <a:r>
              <a:rPr lang="en-US" sz="3200" dirty="0" err="1" smtClean="0">
                <a:solidFill>
                  <a:srgbClr val="FF0000"/>
                </a:solidFill>
              </a:rPr>
              <a:t>đời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Vua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Hùng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0" y="1046018"/>
            <a:ext cx="3886200" cy="29787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8000" dirty="0">
                <a:solidFill>
                  <a:srgbClr val="FF0000"/>
                </a:solidFill>
              </a:rPr>
              <a:t>1.Hùng </a:t>
            </a:r>
            <a:r>
              <a:rPr lang="en-US" sz="8000" dirty="0" err="1">
                <a:solidFill>
                  <a:srgbClr val="FF0000"/>
                </a:solidFill>
              </a:rPr>
              <a:t>Vương</a:t>
            </a:r>
            <a:endParaRPr lang="en-US" sz="80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  <a:latin typeface="+mj-lt"/>
              </a:rPr>
              <a:t>    </a:t>
            </a:r>
            <a:r>
              <a:rPr lang="vi-VN" sz="4400" dirty="0" smtClean="0">
                <a:solidFill>
                  <a:srgbClr val="FF0000"/>
                </a:solidFill>
                <a:latin typeface="+mj-lt"/>
              </a:rPr>
              <a:t>Theo </a:t>
            </a:r>
            <a:r>
              <a:rPr lang="vi-VN" sz="4400" dirty="0">
                <a:solidFill>
                  <a:srgbClr val="FF0000"/>
                </a:solidFill>
                <a:latin typeface="+mj-lt"/>
              </a:rPr>
              <a:t>Đại Việt Sử ký Toàn thư, tính từ thời Kinh Dương Vương (2879 TCN) cho đến hết thời Hùng Vương (năm 258 TCN) kéo dài 2.622 năm.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066800"/>
            <a:ext cx="5105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vi-VN" dirty="0" smtClean="0">
                <a:solidFill>
                  <a:srgbClr val="FF0000"/>
                </a:solidFill>
                <a:latin typeface="helvetica neue"/>
              </a:rPr>
              <a:t>Kinh Dương Vương</a:t>
            </a:r>
          </a:p>
          <a:p>
            <a:pPr>
              <a:buFont typeface="+mj-lt"/>
              <a:buAutoNum type="arabicPeriod"/>
            </a:pPr>
            <a:r>
              <a:rPr lang="vi-VN" dirty="0" smtClean="0">
                <a:solidFill>
                  <a:srgbClr val="FF0000"/>
                </a:solidFill>
                <a:latin typeface="helvetica neue"/>
              </a:rPr>
              <a:t>Lạc </a:t>
            </a:r>
            <a:r>
              <a:rPr lang="vi-VN" dirty="0">
                <a:solidFill>
                  <a:srgbClr val="FF0000"/>
                </a:solidFill>
                <a:latin typeface="helvetica neue"/>
              </a:rPr>
              <a:t>Long Quân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I - Kinh Dương Vương II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II - Lạc Long Quân II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III - Lạc Long Quân III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IV - Lạc Long Quân IV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V - Lạc Long Quân V</a:t>
            </a:r>
          </a:p>
          <a:p>
            <a:pPr>
              <a:buFont typeface="+mj-lt"/>
              <a:buAutoNum type="arabicPeriod"/>
            </a:pPr>
            <a:r>
              <a:rPr lang="vi-VN" dirty="0" smtClean="0">
                <a:solidFill>
                  <a:srgbClr val="FF0000"/>
                </a:solidFill>
                <a:latin typeface="helvetica neue"/>
              </a:rPr>
              <a:t>Hùng Vương VI - Lạc Long Quân VI</a:t>
            </a:r>
          </a:p>
          <a:p>
            <a:pPr>
              <a:buFont typeface="+mj-lt"/>
              <a:buAutoNum type="arabicPeriod"/>
            </a:pPr>
            <a:r>
              <a:rPr lang="vi-VN" dirty="0" smtClean="0">
                <a:solidFill>
                  <a:srgbClr val="FF0000"/>
                </a:solidFill>
                <a:latin typeface="helvetica neue"/>
              </a:rPr>
              <a:t>Hùng </a:t>
            </a:r>
            <a:r>
              <a:rPr lang="vi-VN" dirty="0">
                <a:solidFill>
                  <a:srgbClr val="FF0000"/>
                </a:solidFill>
                <a:latin typeface="helvetica neue"/>
              </a:rPr>
              <a:t>Vương VII - Lạc Long Quân VII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VIII - Lạc Long Quân VIII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IX - Lạc Long Quân IX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X - Lạc Long Quân X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XI - Lạc Long Quân XI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XII - Lạc Long Quân XII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XIII - Lạc Long Quân XIII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XIV - Lạc Long Quân XIV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XV - Lạc Long Quân XV</a:t>
            </a:r>
          </a:p>
          <a:p>
            <a:pPr>
              <a:buFont typeface="+mj-lt"/>
              <a:buAutoNum type="arabicPeriod"/>
            </a:pPr>
            <a:r>
              <a:rPr lang="vi-VN" dirty="0">
                <a:solidFill>
                  <a:srgbClr val="FF0000"/>
                </a:solidFill>
                <a:latin typeface="helvetica neue"/>
              </a:rPr>
              <a:t>Hùng Vương XVI - Lạc Long Quân XVI</a:t>
            </a:r>
            <a:endParaRPr lang="vi-VN" b="0" i="0" dirty="0">
              <a:solidFill>
                <a:srgbClr val="FF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926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954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2.</a:t>
            </a:r>
            <a:r>
              <a:rPr lang="vi-VN" sz="3600" b="1" dirty="0" smtClean="0">
                <a:solidFill>
                  <a:srgbClr val="FF0000"/>
                </a:solidFill>
              </a:rPr>
              <a:t>An </a:t>
            </a:r>
            <a:r>
              <a:rPr lang="vi-VN" sz="3600" b="1" dirty="0">
                <a:solidFill>
                  <a:srgbClr val="FF0000"/>
                </a:solidFill>
              </a:rPr>
              <a:t>Dương Vương</a:t>
            </a:r>
            <a:r>
              <a:rPr lang="vi-VN" b="1" dirty="0">
                <a:solidFill>
                  <a:srgbClr val="FF0000"/>
                </a:solidFill>
              </a:rPr>
              <a:t/>
            </a:r>
            <a:br>
              <a:rPr lang="vi-VN" b="1" dirty="0">
                <a:solidFill>
                  <a:srgbClr val="FF0000"/>
                </a:solidFill>
              </a:rPr>
            </a:b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1" y="1104900"/>
            <a:ext cx="4495800" cy="549332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vi-VN" sz="2000" b="1" dirty="0">
                <a:solidFill>
                  <a:srgbClr val="FF0000"/>
                </a:solidFill>
                <a:latin typeface="+mj-lt"/>
              </a:rPr>
              <a:t>An Dương Vương là vị vua cuối cùng của Văn Lang - Âu Lạc. Ông chỉ huy xây dựng thành cổ Cổ Loa và lập quốc gia Âu Lạc.</a:t>
            </a:r>
          </a:p>
          <a:p>
            <a:pPr>
              <a:lnSpc>
                <a:spcPct val="120000"/>
              </a:lnSpc>
            </a:pPr>
            <a:r>
              <a:rPr lang="vi-VN" sz="2000" b="1" dirty="0">
                <a:solidFill>
                  <a:srgbClr val="FF0000"/>
                </a:solidFill>
                <a:latin typeface="+mj-lt"/>
              </a:rPr>
              <a:t>Diễn ra từ năm 257 TCN đến năm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179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TCN.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05112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3.</a:t>
            </a:r>
            <a:r>
              <a:rPr lang="vi-VN" sz="3200" b="1" dirty="0" smtClean="0">
                <a:solidFill>
                  <a:srgbClr val="FF0000"/>
                </a:solidFill>
              </a:rPr>
              <a:t>Hai Bà Trưng</a:t>
            </a:r>
            <a:br>
              <a:rPr lang="vi-VN" sz="3200" b="1" dirty="0" smtClean="0">
                <a:solidFill>
                  <a:srgbClr val="FF0000"/>
                </a:solidFill>
              </a:rPr>
            </a:b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938712" y="1166018"/>
            <a:ext cx="4724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Hai Bà Trưng là Trưng Trắc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và Trưng Nhị, hai chị em công chúa 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      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của vương triều Giao Chỉ.</a:t>
            </a:r>
          </a:p>
          <a:p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Họ lãnh đạo cuộc khởi nghĩa 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       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chống lại sự thôn tính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          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của quân Trung Hoa 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D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iễn ra từ năm 40 đến năm 43.</a:t>
            </a:r>
            <a:endParaRPr lang="vi-VN" sz="2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907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574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4.</a:t>
            </a:r>
            <a:r>
              <a:rPr lang="vi-VN" sz="3200" b="1" dirty="0" smtClean="0">
                <a:solidFill>
                  <a:srgbClr val="FF0000"/>
                </a:solidFill>
              </a:rPr>
              <a:t>Bà </a:t>
            </a:r>
            <a:r>
              <a:rPr lang="vi-VN" sz="3200" b="1" dirty="0">
                <a:solidFill>
                  <a:srgbClr val="FF0000"/>
                </a:solidFill>
              </a:rPr>
              <a:t>Triệu</a:t>
            </a:r>
            <a:br>
              <a:rPr lang="vi-VN" sz="3200" b="1" dirty="0">
                <a:solidFill>
                  <a:srgbClr val="FF0000"/>
                </a:solidFill>
              </a:rPr>
            </a:b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vi-VN" sz="2000" dirty="0">
                <a:solidFill>
                  <a:srgbClr val="FF0000"/>
                </a:solidFill>
                <a:latin typeface="+mj-lt"/>
              </a:rPr>
              <a:t>Bà Triệu là một nữ anh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hùng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    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dân tộc Việt Nam.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Bà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lãnh đạo cuộc khởi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nghĩa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chống lại sự thôn tính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của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quân Trung Hoa.</a:t>
            </a:r>
          </a:p>
          <a:p>
            <a:r>
              <a:rPr lang="vi-VN" sz="2000" dirty="0">
                <a:solidFill>
                  <a:srgbClr val="FF0000"/>
                </a:solidFill>
                <a:latin typeface="+mj-lt"/>
              </a:rPr>
              <a:t>Cuộc khởi nghĩa diễn ra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từ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năm 248 đến năm 248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.</a:t>
            </a:r>
            <a:endParaRPr lang="vi-VN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24400" y="106679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dirty="0" smtClean="0">
                <a:solidFill>
                  <a:srgbClr val="FF0000"/>
                </a:solidFill>
                <a:latin typeface="+mj-lt"/>
              </a:rPr>
              <a:t>  5. </a:t>
            </a:r>
            <a:r>
              <a:rPr lang="en-US" sz="4400" dirty="0" err="1" smtClean="0">
                <a:solidFill>
                  <a:srgbClr val="FF0000"/>
                </a:solidFill>
                <a:latin typeface="+mj-lt"/>
              </a:rPr>
              <a:t>Lý</a:t>
            </a:r>
            <a:r>
              <a:rPr lang="en-US" sz="4400" dirty="0" smtClean="0">
                <a:solidFill>
                  <a:srgbClr val="FF0000"/>
                </a:solidFill>
                <a:latin typeface="+mj-lt"/>
              </a:rPr>
              <a:t> Nam </a:t>
            </a:r>
            <a:r>
              <a:rPr lang="en-US" sz="4400" dirty="0" err="1" smtClean="0">
                <a:solidFill>
                  <a:srgbClr val="FF0000"/>
                </a:solidFill>
                <a:latin typeface="+mj-lt"/>
              </a:rPr>
              <a:t>Đế</a:t>
            </a:r>
            <a:endParaRPr lang="en-US" sz="4400" dirty="0" smtClean="0">
              <a:solidFill>
                <a:srgbClr val="FF0000"/>
              </a:solidFill>
              <a:latin typeface="+mj-lt"/>
            </a:endParaRP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Lý Nam Đế là vị vua đầu tiên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Font typeface="Arial" pitchFamily="34" charset="0"/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của triều đại Lý. Ông lãnh đạo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Font typeface="Arial" pitchFamily="34" charset="0"/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khởi nghĩa chiếm Vạn Xuân,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Font typeface="Arial" pitchFamily="34" charset="0"/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đánh bại quân Tùy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Font typeface="Arial" pitchFamily="34" charset="0"/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và lập nền độc lập cho nước Việt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Diễn ra từ năm 544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         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đến năm 548.</a:t>
            </a:r>
            <a:endParaRPr lang="vi-VN" sz="2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319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2533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6.</a:t>
            </a:r>
            <a:r>
              <a:rPr lang="vi-VN" sz="3200" dirty="0" smtClean="0">
                <a:solidFill>
                  <a:srgbClr val="FF0000"/>
                </a:solidFill>
              </a:rPr>
              <a:t>Triệu </a:t>
            </a:r>
            <a:r>
              <a:rPr lang="vi-VN" sz="3200" dirty="0">
                <a:solidFill>
                  <a:srgbClr val="FF0000"/>
                </a:solidFill>
              </a:rPr>
              <a:t>Việt Vương</a:t>
            </a:r>
            <a:br>
              <a:rPr lang="vi-VN" sz="3200" dirty="0">
                <a:solidFill>
                  <a:srgbClr val="FF0000"/>
                </a:solidFill>
              </a:rPr>
            </a:br>
            <a:endParaRPr lang="vi-V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6138"/>
            <a:ext cx="4343400" cy="464026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L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à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một trong những nhà lãnh đạo khởi nghĩa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,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gi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ành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tự chủ thời Bắc thuộc ở Việt Nam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C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ai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trị từ năm 548 đến năm 571.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Ông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có công kế tục Lý Nam Đế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đánh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đuổi quân xâm lược nhà Lương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,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giữ nền độc lập cho nước Vạn Xuân.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797541" y="274638"/>
            <a:ext cx="4572000" cy="458587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     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7.</a:t>
            </a: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Mai </a:t>
            </a: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Thúc </a:t>
            </a: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Loan</a:t>
            </a:r>
            <a:endParaRPr lang="en-US" sz="320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          </a:t>
            </a: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– </a:t>
            </a:r>
            <a:r>
              <a:rPr lang="vi-VN" sz="32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Phùng </a:t>
            </a:r>
            <a:r>
              <a:rPr lang="vi-VN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Hưng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</a:p>
          <a:p>
            <a:pPr lvl="0">
              <a:spcBef>
                <a:spcPct val="20000"/>
              </a:spcBef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  *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Khởi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Mai </a:t>
            </a:r>
            <a:r>
              <a:rPr lang="vi-VN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Thúc Loan: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Diễn </a:t>
            </a:r>
            <a:r>
              <a:rPr lang="vi-VN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ra từ năm 722 đến năm 723.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Kết </a:t>
            </a:r>
            <a:r>
              <a:rPr lang="vi-VN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quả:quân Đường đàn áp, Mai Thúc Loan bị bắt và xử tử.</a:t>
            </a:r>
          </a:p>
          <a:p>
            <a:pPr lvl="0">
              <a:spcBef>
                <a:spcPct val="20000"/>
              </a:spcBef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 *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Khới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nghĩa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sz="2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Phùng </a:t>
            </a:r>
            <a:r>
              <a:rPr lang="vi-VN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Hưng: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2200" dirty="0">
                <a:solidFill>
                  <a:srgbClr val="FF0000"/>
                </a:solidFill>
                <a:latin typeface="Times New Roman" panose="02020603050405020304" pitchFamily="18" charset="0"/>
              </a:rPr>
              <a:t>Diễn ra từ năm 791 đến năm 798.</a:t>
            </a:r>
          </a:p>
          <a:p>
            <a:endParaRPr lang="en-US" sz="440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+mj-cs"/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76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93213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8.</a:t>
            </a:r>
            <a:r>
              <a:rPr lang="vi-VN" sz="3200" b="1" dirty="0" smtClean="0">
                <a:solidFill>
                  <a:srgbClr val="FF0000"/>
                </a:solidFill>
              </a:rPr>
              <a:t>Tiết </a:t>
            </a:r>
            <a:r>
              <a:rPr lang="vi-VN" sz="3200" b="1" dirty="0">
                <a:solidFill>
                  <a:srgbClr val="FF0000"/>
                </a:solidFill>
              </a:rPr>
              <a:t>độ sứ </a:t>
            </a:r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Khúc </a:t>
            </a:r>
            <a:r>
              <a:rPr lang="vi-VN" sz="3200" b="1" dirty="0">
                <a:solidFill>
                  <a:srgbClr val="FF0000"/>
                </a:solidFill>
              </a:rPr>
              <a:t>Thừa </a:t>
            </a:r>
            <a:r>
              <a:rPr lang="vi-VN" sz="3200" b="1" dirty="0" smtClean="0">
                <a:solidFill>
                  <a:srgbClr val="FF0000"/>
                </a:solidFill>
              </a:rPr>
              <a:t>Dụ</a:t>
            </a:r>
            <a:r>
              <a:rPr lang="en-US" sz="3200" b="1" dirty="0" smtClean="0">
                <a:solidFill>
                  <a:srgbClr val="FF0000"/>
                </a:solidFill>
              </a:rPr>
              <a:t/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vi-VN" sz="3200" b="1" dirty="0" smtClean="0">
                <a:solidFill>
                  <a:srgbClr val="FF0000"/>
                </a:solidFill>
              </a:rPr>
              <a:t> 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229600" cy="4525963"/>
          </a:xfrm>
        </p:spPr>
        <p:txBody>
          <a:bodyPr>
            <a:normAutofit/>
          </a:bodyPr>
          <a:lstStyle/>
          <a:p>
            <a:r>
              <a:rPr lang="vi-VN" sz="2000" b="1" dirty="0">
                <a:solidFill>
                  <a:srgbClr val="FF0000"/>
                </a:solidFill>
                <a:latin typeface="+mj-lt"/>
              </a:rPr>
              <a:t>Khúc Thừa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Dụ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(chữ Hán: </a:t>
            </a:r>
            <a:r>
              <a:rPr lang="ja-JP" altLang="en-US" sz="2000" b="1" dirty="0">
                <a:solidFill>
                  <a:srgbClr val="FF0000"/>
                </a:solidFill>
                <a:latin typeface="+mj-lt"/>
              </a:rPr>
              <a:t>曲承裕</a:t>
            </a:r>
            <a:r>
              <a:rPr lang="en-US" altLang="ja-JP" sz="2000" b="1" dirty="0">
                <a:solidFill>
                  <a:srgbClr val="FF0000"/>
                </a:solidFill>
                <a:latin typeface="+mj-lt"/>
              </a:rPr>
              <a:t>;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trị vì: 905-907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là người đặt cơ sở cho nền độc lập 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dân tộc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Việt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sau gần 1000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năm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b="1" dirty="0">
                <a:solidFill>
                  <a:srgbClr val="FF0000"/>
                </a:solidFill>
                <a:latin typeface="+mj-lt"/>
              </a:rPr>
              <a:t>bị các triều đại Trung Hoa đô hộ.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76299" y="35718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9. </a:t>
            </a:r>
            <a:r>
              <a:rPr lang="vi-VN" sz="3200" b="1" dirty="0" smtClean="0">
                <a:solidFill>
                  <a:srgbClr val="FF0000"/>
                </a:solidFill>
              </a:rPr>
              <a:t>Ngô Quyền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DFE3F198-6210-39B0-8357-7031DAA3BFD2}"/>
              </a:ext>
            </a:extLst>
          </p:cNvPr>
          <p:cNvSpPr txBox="1">
            <a:spLocks/>
          </p:cNvSpPr>
          <p:nvPr/>
        </p:nvSpPr>
        <p:spPr>
          <a:xfrm>
            <a:off x="4686300" y="1295400"/>
            <a:ext cx="7391400" cy="3901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000" b="1" dirty="0" smtClean="0">
                <a:solidFill>
                  <a:srgbClr val="FF0000"/>
                </a:solidFill>
              </a:rPr>
              <a:t>Ngô Quyền là vị tướng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vi-VN" sz="2000" b="1" dirty="0" smtClean="0">
                <a:solidFill>
                  <a:srgbClr val="FF0000"/>
                </a:solidFill>
              </a:rPr>
              <a:t>của Đại Việt.Thời gian: 938 - 944.</a:t>
            </a:r>
          </a:p>
          <a:p>
            <a:r>
              <a:rPr lang="vi-VN" sz="2000" b="1" dirty="0" smtClean="0">
                <a:solidFill>
                  <a:srgbClr val="FF0000"/>
                </a:solidFill>
              </a:rPr>
              <a:t>Chiến thắng trận Bạch Đằng,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vi-VN" sz="2000" b="1" dirty="0" smtClean="0">
                <a:solidFill>
                  <a:srgbClr val="FF0000"/>
                </a:solidFill>
              </a:rPr>
              <a:t>đánh bại quân Nam Hán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vi-VN" sz="2000" b="1" dirty="0" smtClean="0">
                <a:solidFill>
                  <a:srgbClr val="FF0000"/>
                </a:solidFill>
              </a:rPr>
              <a:t>xâm lược.</a:t>
            </a:r>
          </a:p>
          <a:p>
            <a:r>
              <a:rPr lang="vi-VN" sz="2000" b="1" dirty="0" smtClean="0">
                <a:solidFill>
                  <a:srgbClr val="FF0000"/>
                </a:solidFill>
              </a:rPr>
              <a:t>Kết quả: Giành lại độc lập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vi-VN" sz="2000" b="1" dirty="0" smtClean="0">
                <a:solidFill>
                  <a:srgbClr val="FF0000"/>
                </a:solidFill>
              </a:rPr>
              <a:t>cho Đại Việt,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vi-VN" sz="2000" b="1" dirty="0" smtClean="0">
                <a:solidFill>
                  <a:srgbClr val="FF0000"/>
                </a:solidFill>
              </a:rPr>
              <a:t>kết thúc thời kỳ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vi-VN" sz="2000" b="1" dirty="0" smtClean="0">
                <a:solidFill>
                  <a:srgbClr val="FF0000"/>
                </a:solidFill>
              </a:rPr>
              <a:t>thuộc địa Trung Quốc.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067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907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10.Đinh </a:t>
            </a:r>
            <a:r>
              <a:rPr lang="en-US" sz="3200" b="1" dirty="0" err="1">
                <a:solidFill>
                  <a:srgbClr val="FF0000"/>
                </a:solidFill>
              </a:rPr>
              <a:t>Bộ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Lĩnh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010780"/>
            <a:ext cx="3733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FF0000"/>
                </a:solidFill>
                <a:latin typeface="+mj-lt"/>
              </a:rPr>
              <a:t>Đinh Bộ Lĩnh:Là vị hoàng đế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    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đầu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tiên của triều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Đinh.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      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Dẹp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loạn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12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sứ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quân</a:t>
            </a:r>
            <a:endParaRPr lang="vi-VN" sz="2000" dirty="0" smtClean="0">
              <a:solidFill>
                <a:srgbClr val="FF0000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Thời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gian: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năm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968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- 979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Kinh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đô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: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Hoa Lư,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Ninh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Bình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66938" y="31095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</a:rPr>
              <a:t>11. </a:t>
            </a:r>
            <a:r>
              <a:rPr lang="en-US" sz="3200" b="1" dirty="0" err="1" smtClean="0">
                <a:solidFill>
                  <a:srgbClr val="FF0000"/>
                </a:solidFill>
              </a:rPr>
              <a:t>Lê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Hoàn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33925" y="1081514"/>
            <a:ext cx="38385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dirty="0">
                <a:solidFill>
                  <a:srgbClr val="FF0000"/>
                </a:solidFill>
                <a:latin typeface="arial" panose="020B0604020202020204" pitchFamily="34" charset="0"/>
              </a:rPr>
              <a:t>Lê Đại Hành </a:t>
            </a:r>
            <a:r>
              <a:rPr lang="vi-VN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(9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  <a:r>
              <a:rPr lang="vi-VN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1 </a:t>
            </a:r>
            <a:r>
              <a:rPr lang="vi-VN" sz="2000" dirty="0">
                <a:solidFill>
                  <a:srgbClr val="FF0000"/>
                </a:solidFill>
                <a:latin typeface="arial" panose="020B0604020202020204" pitchFamily="34" charset="0"/>
              </a:rPr>
              <a:t>- </a:t>
            </a:r>
            <a:r>
              <a:rPr lang="vi-VN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1005</a:t>
            </a:r>
            <a:r>
              <a:rPr lang="vi-VN" sz="2000" dirty="0">
                <a:solidFill>
                  <a:srgbClr val="FF0000"/>
                </a:solidFill>
                <a:latin typeface="arial" panose="020B0604020202020204" pitchFamily="34" charset="0"/>
              </a:rPr>
              <a:t>) là vị Hoàng đế sáng lập nhà Tiền Lê nước Đại Cồ Việt, trị vì </a:t>
            </a:r>
            <a:r>
              <a:rPr lang="vi-VN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nướ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c </a:t>
            </a:r>
            <a:r>
              <a:rPr lang="vi-VN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Đại</a:t>
            </a:r>
            <a:r>
              <a:rPr lang="vi-VN" sz="2000" dirty="0">
                <a:solidFill>
                  <a:srgbClr val="FF0000"/>
                </a:solidFill>
                <a:latin typeface="arial" panose="020B0604020202020204" pitchFamily="34" charset="0"/>
              </a:rPr>
              <a:t> Cồ Việt trong 24 năm.</a:t>
            </a:r>
          </a:p>
          <a:p>
            <a:r>
              <a:rPr lang="vi-VN" sz="2000" dirty="0">
                <a:solidFill>
                  <a:srgbClr val="FF0000"/>
                </a:solidFill>
                <a:latin typeface="arial" panose="020B0604020202020204" pitchFamily="34" charset="0"/>
              </a:rPr>
              <a:t/>
            </a:r>
            <a:br>
              <a:rPr lang="vi-VN" sz="2000" dirty="0">
                <a:solidFill>
                  <a:srgbClr val="FF0000"/>
                </a:solidFill>
                <a:latin typeface="arial" panose="020B0604020202020204" pitchFamily="34" charset="0"/>
              </a:rPr>
            </a:br>
            <a:endParaRPr lang="vi-VN" sz="2000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327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50292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   HỘP LỊCH SỬ</a:t>
            </a:r>
          </a:p>
          <a:p>
            <a:pPr marL="0" indent="0">
              <a:buNone/>
            </a:pPr>
            <a:endParaRPr lang="en-US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“</a:t>
            </a:r>
            <a:r>
              <a:rPr lang="en-US" sz="4000" b="1" dirty="0" err="1" smtClean="0">
                <a:solidFill>
                  <a:srgbClr val="FF0000"/>
                </a:solidFill>
              </a:rPr>
              <a:t>Mở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chiếc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hộp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này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ra</a:t>
            </a:r>
            <a:r>
              <a:rPr lang="en-US" sz="4000" b="1" dirty="0" smtClean="0">
                <a:solidFill>
                  <a:srgbClr val="FF0000"/>
                </a:solidFill>
              </a:rPr>
              <a:t>, </a:t>
            </a: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FF0000"/>
                </a:solidFill>
              </a:rPr>
              <a:t>bạn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sẽ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đi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xuyên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suốt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FF0000"/>
                </a:solidFill>
              </a:rPr>
              <a:t>chiều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dài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lịch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sử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</a:rPr>
              <a:t> Nam.”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1828800"/>
            <a:ext cx="2286000" cy="361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6000" b="1" dirty="0" smtClean="0">
                <a:solidFill>
                  <a:srgbClr val="FF0000"/>
                </a:solidFill>
              </a:rPr>
              <a:t>   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306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93149" y="8538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13.Lý </a:t>
            </a:r>
            <a:r>
              <a:rPr lang="en-US" sz="3200" b="1" dirty="0" err="1">
                <a:solidFill>
                  <a:srgbClr val="FF0000"/>
                </a:solidFill>
              </a:rPr>
              <a:t>Công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Uẩn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890587"/>
            <a:ext cx="6096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vi-VN" sz="2000" dirty="0">
                <a:solidFill>
                  <a:srgbClr val="FF0000"/>
                </a:solidFill>
                <a:latin typeface="+mj-lt"/>
              </a:rPr>
              <a:t>Lý Công Uẩn:Là vị hoàng đế 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đầu tiên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của triều 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Lý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                                                         </a:t>
            </a:r>
            <a:endParaRPr lang="vi-VN" sz="2000" dirty="0" smtClean="0">
              <a:solidFill>
                <a:srgbClr val="FF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Thời gian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trị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vì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: </a:t>
            </a:r>
            <a:r>
              <a:rPr lang="vi-VN" sz="2000" dirty="0">
                <a:solidFill>
                  <a:srgbClr val="FF0000"/>
                </a:solidFill>
                <a:latin typeface="+mj-lt"/>
              </a:rPr>
              <a:t>1009 - 1028</a:t>
            </a:r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.</a:t>
            </a:r>
            <a:endParaRPr lang="en-US" sz="2000" dirty="0" smtClean="0">
              <a:solidFill>
                <a:srgbClr val="FF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Ông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đã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dời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đô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về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Thăng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 Long</a:t>
            </a:r>
          </a:p>
          <a:p>
            <a:endParaRPr lang="vi-VN" sz="20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1007082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Lý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 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Thái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Tổ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(1010 - 1028)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Lý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 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Thái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Tông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(1028-1954)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Lý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 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Thánh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Tông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(1054-1072)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Lý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 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Nhân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Tông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(1072-1127)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Lý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 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Thần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Tông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(1127-1138)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Lý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 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Anh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Tông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(1138-1175)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Lý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 Cao 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Tông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(1175-1210)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Lý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 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Huệ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Google Sans"/>
              </a:rPr>
              <a:t>Tông</a:t>
            </a:r>
            <a:r>
              <a:rPr lang="en-US" sz="2000" dirty="0">
                <a:solidFill>
                  <a:srgbClr val="FF0000"/>
                </a:solidFill>
                <a:latin typeface="Google Sans"/>
              </a:rPr>
              <a:t> (1210-1224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-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Lý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Chiêu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Hoàng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: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vị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vua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cuối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cùng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, </a:t>
            </a:r>
          </a:p>
          <a:p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đã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nhường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ngôi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cho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nhà</a:t>
            </a:r>
            <a:r>
              <a:rPr lang="en-US" sz="2000" dirty="0" smtClean="0">
                <a:solidFill>
                  <a:srgbClr val="FF0000"/>
                </a:solidFill>
                <a:latin typeface="Google Sans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Google Sans"/>
              </a:rPr>
              <a:t>Trần</a:t>
            </a:r>
            <a:endParaRPr lang="en-US" sz="2000" i="0" dirty="0">
              <a:solidFill>
                <a:srgbClr val="FF0000"/>
              </a:solidFill>
              <a:effectLst/>
              <a:latin typeface="Google San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415380"/>
            <a:ext cx="35856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a typeface="+mj-ea"/>
                <a:cs typeface="+mj-cs"/>
              </a:rPr>
              <a:t>13. 7 </a:t>
            </a:r>
            <a:r>
              <a:rPr lang="en-US" sz="3200" b="1" dirty="0" err="1">
                <a:solidFill>
                  <a:srgbClr val="FF0000"/>
                </a:solidFill>
                <a:ea typeface="+mj-ea"/>
                <a:cs typeface="+mj-cs"/>
              </a:rPr>
              <a:t>đời</a:t>
            </a:r>
            <a:r>
              <a:rPr lang="en-US" sz="32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a typeface="+mj-ea"/>
                <a:cs typeface="+mj-cs"/>
              </a:rPr>
              <a:t>vua</a:t>
            </a:r>
            <a:r>
              <a:rPr lang="en-US" sz="32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a typeface="+mj-ea"/>
                <a:cs typeface="+mj-cs"/>
              </a:rPr>
              <a:t>nhà</a:t>
            </a:r>
            <a:r>
              <a:rPr lang="en-US" sz="3200" b="1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a typeface="+mj-ea"/>
                <a:cs typeface="+mj-cs"/>
              </a:rPr>
              <a:t>Lý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1358</Words>
  <Application>Microsoft Office PowerPoint</Application>
  <PresentationFormat>On-screen Show (4:3)</PresentationFormat>
  <Paragraphs>233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arial</vt:lpstr>
      <vt:lpstr>Calibri</vt:lpstr>
      <vt:lpstr>Google Sans</vt:lpstr>
      <vt:lpstr>helvetica neue</vt:lpstr>
      <vt:lpstr>Times New Roman</vt:lpstr>
      <vt:lpstr>Times New Roman (Headings)</vt:lpstr>
      <vt:lpstr>Office Theme</vt:lpstr>
      <vt:lpstr>PowerPoint Presentation</vt:lpstr>
      <vt:lpstr>1. 11 đời Vua Hùng </vt:lpstr>
      <vt:lpstr>2.An Dương Vương </vt:lpstr>
      <vt:lpstr>4.Bà Triệu </vt:lpstr>
      <vt:lpstr>6.Triệu Việt Vương </vt:lpstr>
      <vt:lpstr>8.Tiết độ sứ  Khúc Thừa Dụ  </vt:lpstr>
      <vt:lpstr>10.Đinh Bộ Lĩnh</vt:lpstr>
      <vt:lpstr>PowerPoint Presentation</vt:lpstr>
      <vt:lpstr>13.Lý Công Uẩn</vt:lpstr>
      <vt:lpstr>14. 11 ĐỜI VUA NHÀ TRẦN</vt:lpstr>
      <vt:lpstr>16.Lê Lợi</vt:lpstr>
      <vt:lpstr>17.Mạc Đăng Dung</vt:lpstr>
      <vt:lpstr>19.Quang Trung </vt:lpstr>
      <vt:lpstr>20. Nguyễn Ánh</vt:lpstr>
      <vt:lpstr>32. Bảo Đại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85</cp:revision>
  <dcterms:created xsi:type="dcterms:W3CDTF">2016-09-10T01:06:26Z</dcterms:created>
  <dcterms:modified xsi:type="dcterms:W3CDTF">2025-04-22T13:23:22Z</dcterms:modified>
</cp:coreProperties>
</file>