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83" r:id="rId2"/>
    <p:sldId id="284" r:id="rId3"/>
    <p:sldId id="380" r:id="rId4"/>
    <p:sldId id="382" r:id="rId5"/>
    <p:sldId id="383" r:id="rId6"/>
    <p:sldId id="385" r:id="rId7"/>
    <p:sldId id="378" r:id="rId8"/>
    <p:sldId id="379" r:id="rId9"/>
    <p:sldId id="384" r:id="rId10"/>
    <p:sldId id="413" r:id="rId11"/>
    <p:sldId id="415" r:id="rId12"/>
    <p:sldId id="414" r:id="rId13"/>
    <p:sldId id="416" r:id="rId14"/>
    <p:sldId id="417" r:id="rId15"/>
    <p:sldId id="418" r:id="rId16"/>
    <p:sldId id="419" r:id="rId17"/>
    <p:sldId id="421" r:id="rId18"/>
    <p:sldId id="424" r:id="rId19"/>
    <p:sldId id="426" r:id="rId20"/>
    <p:sldId id="428" r:id="rId21"/>
    <p:sldId id="437" r:id="rId22"/>
    <p:sldId id="436" r:id="rId23"/>
    <p:sldId id="435" r:id="rId24"/>
    <p:sldId id="430" r:id="rId25"/>
    <p:sldId id="431" r:id="rId26"/>
    <p:sldId id="432" r:id="rId27"/>
    <p:sldId id="433" r:id="rId28"/>
    <p:sldId id="438" r:id="rId29"/>
    <p:sldId id="439" r:id="rId30"/>
    <p:sldId id="258" r:id="rId31"/>
    <p:sldId id="356" r:id="rId32"/>
    <p:sldId id="440" r:id="rId33"/>
    <p:sldId id="289" r:id="rId34"/>
    <p:sldId id="441" r:id="rId35"/>
    <p:sldId id="443" r:id="rId36"/>
    <p:sldId id="355" r:id="rId37"/>
    <p:sldId id="282" r:id="rId3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C"/>
    <a:srgbClr val="0000FF"/>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1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9/4/2023</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11</a:t>
            </a:fld>
            <a:endParaRPr lang="en-US" altLang="zh-CN" dirty="0"/>
          </a:p>
        </p:txBody>
      </p:sp>
      <p:sp>
        <p:nvSpPr>
          <p:cNvPr id="6147" name="Rectangle 2"/>
          <p:cNvSpPr>
            <a:spLocks noGrp="1" noRot="1" noChangeAspect="1" noTextEdit="1"/>
          </p:cNvSpPr>
          <p:nvPr>
            <p:ph type="sldImg"/>
          </p:nvPr>
        </p:nvSpPr>
        <p:spPr>
          <a:xfrm>
            <a:off x="242888" y="1431925"/>
            <a:ext cx="6872287" cy="3865563"/>
          </a:xfrm>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2023/9/4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E0A4D7F3-03D1-9657-1CD7-3EEECC69AB3C}"/>
              </a:ext>
            </a:extLst>
          </p:cNvPr>
          <p:cNvSpPr/>
          <p:nvPr/>
        </p:nvSpPr>
        <p:spPr>
          <a:xfrm>
            <a:off x="919794" y="843677"/>
            <a:ext cx="10352411" cy="2585323"/>
          </a:xfrm>
          <a:prstGeom prst="rect">
            <a:avLst/>
          </a:prstGeom>
          <a:noFill/>
        </p:spPr>
        <p:txBody>
          <a:bodyPr wrap="square" lIns="91440" tIns="45720" rIns="91440" bIns="45720">
            <a:spAutoFit/>
          </a:bodyPr>
          <a:lstStyle/>
          <a:p>
            <a:pPr algn="ct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mj-lt"/>
              </a:rPr>
              <a:t>Bài</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mj-lt"/>
              </a:rPr>
              <a:t> 1: SỬ DỤNG MỘT SỐ HÓA CHẤT, THIẾT BỊ CƠ BẢN</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mj-lt"/>
              </a:rPr>
              <a:t>TRONG PHÒNG THÍ NGHIỆM</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80" name="Picture 8" descr="8"/>
          <p:cNvPicPr>
            <a:picLocks noChangeAspect="1"/>
          </p:cNvPicPr>
          <p:nvPr/>
        </p:nvPicPr>
        <p:blipFill>
          <a:blip r:embed="rId3"/>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4"/>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lstStyle/>
          <a:p>
            <a:pPr indent="266700"/>
            <a:r>
              <a:rPr lang="en-US" sz="2800" dirty="0" err="1">
                <a:latin typeface="Arial" panose="020B0604020202020204" pitchFamily="34" charset="0"/>
                <a:cs typeface="Arial" panose="020B0604020202020204" pitchFamily="34" charset="0"/>
              </a:rPr>
              <a:t>Đọc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hóa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ý </a:t>
            </a:r>
            <a:r>
              <a:rPr lang="en-US" sz="2800" dirty="0" err="1">
                <a:latin typeface="Arial" panose="020B0604020202020204" pitchFamily="34" charset="0"/>
                <a:cs typeface="Arial" panose="020B0604020202020204" pitchFamily="34" charset="0"/>
              </a:rPr>
              <a:t>nghĩa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hóa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chất</a:t>
            </a:r>
            <a:endParaRPr lang="en-US" sz="2800" dirty="0">
              <a:latin typeface="Arial" panose="020B0604020202020204" pitchFamily="34" charset="0"/>
              <a:cs typeface="Arial" panose="020B0604020202020204" pitchFamily="34" charset="0"/>
            </a:endParaRP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lstStyle/>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lstStyle/>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p>
        </p:txBody>
      </p:sp>
      <p:sp>
        <p:nvSpPr>
          <p:cNvPr id="11" name="Text Box 10"/>
          <p:cNvSpPr txBox="1"/>
          <p:nvPr/>
        </p:nvSpPr>
        <p:spPr>
          <a:xfrm>
            <a:off x="3111500" y="3546475"/>
            <a:ext cx="8030845" cy="2676525"/>
          </a:xfrm>
          <a:prstGeom prst="rect">
            <a:avLst/>
          </a:prstGeom>
          <a:noFill/>
          <a:ln w="9525">
            <a:noFill/>
          </a:ln>
        </p:spPr>
        <p:txBody>
          <a:bodyPr wrap="square">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32" fill="hold" grpId="0" nodeType="clickEffect">
                                  <p:stCondLst>
                                    <p:cond delay="0"/>
                                  </p:stCondLst>
                                  <p:childTnLst>
                                    <p:animEffect transition="out" filter="diamond(out)">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82"/>
                                        </p:tgtEl>
                                        <p:attrNameLst>
                                          <p:attrName>style.visibility</p:attrName>
                                        </p:attrNameLst>
                                      </p:cBhvr>
                                      <p:to>
                                        <p:strVal val="visible"/>
                                      </p:to>
                                    </p:set>
                                    <p:animEffect transition="in" filter="circle(in)">
                                      <p:cBhvr>
                                        <p:cTn id="24" dur="2000"/>
                                        <p:tgtEl>
                                          <p:spTgt spid="3082"/>
                                        </p:tgtEl>
                                      </p:cBhvr>
                                    </p:animEffect>
                                  </p:childTnLst>
                                </p:cTn>
                              </p:par>
                            </p:childTnLst>
                          </p:cTn>
                        </p:par>
                        <p:par>
                          <p:cTn id="25" fill="hold">
                            <p:stCondLst>
                              <p:cond delay="2000"/>
                            </p:stCondLst>
                            <p:childTnLst>
                              <p:par>
                                <p:cTn id="26" presetID="21" presetClass="entr" presetSubtype="1" fill="hold" grpId="1"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par>
                          <p:cTn id="34" fill="hold">
                            <p:stCondLst>
                              <p:cond delay="2000"/>
                            </p:stCondLst>
                            <p:childTnLst>
                              <p:par>
                                <p:cTn id="35" presetID="3"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8" grpId="1"/>
      <p:bldP spid="9" grpId="0"/>
      <p:bldP spid="9" grpId="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dirty="0">
                <a:solidFill>
                  <a:schemeClr val="tx1"/>
                </a:solidFill>
                <a:latin typeface="Times New Roman" panose="02020603050405020304" pitchFamily="18" charset="0"/>
                <a:cs typeface="Times New Roman" panose="02020603050405020304" pitchFamily="18" charset="0"/>
              </a:rPr>
              <a:t>- Trong </a:t>
            </a:r>
            <a:r>
              <a:rPr lang="en-US" altLang="zh-CN" sz="3200" b="1" dirty="0" err="1">
                <a:solidFill>
                  <a:schemeClr val="tx1"/>
                </a:solidFill>
                <a:latin typeface="Times New Roman" panose="02020603050405020304" pitchFamily="18" charset="0"/>
                <a:cs typeface="Times New Roman" panose="02020603050405020304" pitchFamily="18" charset="0"/>
              </a:rPr>
              <a:t>phòng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thí</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nghiệm</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cần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tuân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thủ</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nội</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quy</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hướng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dẫn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của</a:t>
            </a:r>
            <a:r>
              <a:rPr lang="en-US" altLang="zh-CN" sz="3200" b="1" dirty="0">
                <a:solidFill>
                  <a:schemeClr val="tx1"/>
                </a:solidFill>
                <a:latin typeface="Times New Roman" panose="02020603050405020304" pitchFamily="18" charset="0"/>
                <a:cs typeface="Times New Roman" panose="02020603050405020304" pitchFamily="18" charset="0"/>
              </a:rPr>
              <a:t> GV </a:t>
            </a:r>
            <a:r>
              <a:rPr lang="en-US" altLang="zh-CN" sz="3200" b="1" dirty="0" err="1">
                <a:solidFill>
                  <a:schemeClr val="tx1"/>
                </a:solidFill>
                <a:latin typeface="Times New Roman" panose="02020603050405020304" pitchFamily="18" charset="0"/>
                <a:cs typeface="Times New Roman" panose="02020603050405020304" pitchFamily="18" charset="0"/>
              </a:rPr>
              <a:t>và</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đọc</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kỹ</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thông</a:t>
            </a:r>
            <a:r>
              <a:rPr lang="en-US" altLang="zh-CN" sz="3200" b="1" dirty="0">
                <a:solidFill>
                  <a:schemeClr val="tx1"/>
                </a:solidFill>
                <a:latin typeface="Times New Roman" panose="02020603050405020304" pitchFamily="18" charset="0"/>
                <a:cs typeface="Times New Roman" panose="02020603050405020304" pitchFamily="18" charset="0"/>
              </a:rPr>
              <a:t> tin </a:t>
            </a:r>
            <a:r>
              <a:rPr lang="en-US" altLang="zh-CN" sz="3200" b="1" dirty="0" err="1">
                <a:solidFill>
                  <a:schemeClr val="tx1"/>
                </a:solidFill>
                <a:latin typeface="Times New Roman" panose="02020603050405020304" pitchFamily="18" charset="0"/>
                <a:cs typeface="Times New Roman" panose="02020603050405020304" pitchFamily="18" charset="0"/>
              </a:rPr>
              <a:t>trên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nhãn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hóa</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chất</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như</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tên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chất</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công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thức</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hóa</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học</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các</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kí</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hiệu</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cảnh</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báo</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hạn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sử</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dụng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trước</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khi</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sử</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dụng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Không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sử</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dụng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hóa</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chất</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đựng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trong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đồ</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chứa</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không</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có</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nhãn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hoặc</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nhãn</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mờ</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mất</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chemeClr val="tx1"/>
                </a:solidFill>
                <a:latin typeface="Times New Roman" panose="02020603050405020304" pitchFamily="18" charset="0"/>
                <a:cs typeface="Times New Roman" panose="02020603050405020304" pitchFamily="18" charset="0"/>
              </a:rPr>
              <a:t>chữ</a:t>
            </a:r>
            <a:r>
              <a:rPr lang="en-US" altLang="zh-CN" sz="3200" b="1" dirty="0">
                <a:solidFill>
                  <a:schemeClr val="tx1"/>
                </a:solidFill>
                <a:latin typeface="Times New Roman" panose="02020603050405020304" pitchFamily="18" charset="0"/>
                <a:cs typeface="Times New Roman" panose="02020603050405020304" pitchFamily="18" charset="0"/>
              </a:rPr>
              <a:t>.</a:t>
            </a:r>
          </a:p>
          <a:p>
            <a:pPr algn="l"/>
            <a:r>
              <a:rPr lang="en-US" altLang="zh-CN" sz="3200" b="1" dirty="0">
                <a:solidFill>
                  <a:schemeClr val="tx1"/>
                </a:solidFill>
                <a:latin typeface="Times New Roman" panose="02020603050405020304" pitchFamily="18" charset="0"/>
                <a:cs typeface="Times New Roman" panose="02020603050405020304" pitchFamily="18" charset="0"/>
              </a:rPr>
              <a:t>-</a:t>
            </a:r>
            <a:r>
              <a:rPr lang="zh-CN" altLang="en-US" sz="3200" b="1" dirty="0">
                <a:solidFill>
                  <a:schemeClr val="tx1"/>
                </a:solidFill>
                <a:latin typeface="Times New Roman" panose="02020603050405020304" pitchFamily="18" charset="0"/>
                <a:cs typeface="Times New Roman" panose="02020603050405020304" pitchFamily="18" charset="0"/>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190494" y="3155094"/>
            <a:ext cx="10218420" cy="889628"/>
            <a:chOff x="5575443" y="2105687"/>
            <a:chExt cx="10218420" cy="889628"/>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28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Nhận biết hóa chất và quy tắc sử dụng hóa chất an toàn trong  phòng thí nghiệm</a:t>
              </a:r>
              <a:endParaRPr lang="zh-CN" altLang="en-US" sz="28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45" name="圆角矩形 44"/>
            <p:cNvSpPr/>
            <p:nvPr/>
          </p:nvSpPr>
          <p:spPr>
            <a:xfrm>
              <a:off x="6047379" y="2105687"/>
              <a:ext cx="480422"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1199680" y="4398734"/>
            <a:ext cx="10218420" cy="913765"/>
            <a:chOff x="5980982" y="2533015"/>
            <a:chExt cx="11740338" cy="913733"/>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Giới thiệu một số dụng cụ thí nghiệm, thiết bị và cách sử dụng  </a:t>
              </a:r>
            </a:p>
          </p:txBody>
        </p:sp>
        <p:sp>
          <p:nvSpPr>
            <p:cNvPr id="48" name="圆角矩形 5"/>
            <p:cNvSpPr/>
            <p:nvPr/>
          </p:nvSpPr>
          <p:spPr>
            <a:xfrm>
              <a:off x="6480145" y="2747638"/>
              <a:ext cx="628310"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Times New Roman" panose="02020603050405020304" pitchFamily="18" charset="0"/>
                  <a:ea typeface="Microsoft YaHei" panose="020B0503020204020204" charset="-122"/>
                  <a:cs typeface="Times New Roman" panose="02020603050405020304" pitchFamily="18" charset="0"/>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37" y="-13556"/>
            <a:ext cx="4602480" cy="2954020"/>
          </a:xfrm>
          <a:prstGeom prst="rect">
            <a:avLst/>
          </a:prstGeom>
        </p:spPr>
      </p:pic>
      <p:sp>
        <p:nvSpPr>
          <p:cNvPr id="6" name="Text Box 5"/>
          <p:cNvSpPr txBox="1"/>
          <p:nvPr/>
        </p:nvSpPr>
        <p:spPr>
          <a:xfrm>
            <a:off x="267919" y="1457246"/>
            <a:ext cx="3324860" cy="768350"/>
          </a:xfrm>
          <a:prstGeom prst="rect">
            <a:avLst/>
          </a:prstGeom>
          <a:noFill/>
        </p:spPr>
        <p:txBody>
          <a:bodyPr wrap="square" rtlCol="0">
            <a:spAutoFit/>
          </a:bodyPr>
          <a:lstStyle/>
          <a:p>
            <a:pPr algn="ctr"/>
            <a:r>
              <a:rPr lang="en-US" sz="4400" b="1" dirty="0">
                <a:latin typeface="Cambria" panose="02040503050406030204" pitchFamily="18" charset="0"/>
                <a:cs typeface="Cambria" panose="02040503050406030204" pitchFamily="18" charset="0"/>
              </a:rPr>
              <a:t> NỘI DUNG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24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Giới thiệu về một số dụng cụ thí nghiệm, thiết bị và cách sử dụng</a:t>
            </a:r>
            <a:endParaRPr lang="en-US" altLang="zh-CN" sz="2400" b="1" dirty="0">
              <a:solidFill>
                <a:schemeClr val="accent4">
                  <a:lumMod val="50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45" name="圆角矩形 44"/>
          <p:cNvSpPr/>
          <p:nvPr/>
        </p:nvSpPr>
        <p:spPr>
          <a:xfrm>
            <a:off x="1357744" y="64652"/>
            <a:ext cx="588241"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sp>
        <p:nvSpPr>
          <p:cNvPr id="15" name="圆角矩形 14"/>
          <p:cNvSpPr/>
          <p:nvPr/>
        </p:nvSpPr>
        <p:spPr bwMode="auto">
          <a:xfrm>
            <a:off x="0" y="822964"/>
            <a:ext cx="6614160" cy="574409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lstStyle/>
          <a:p>
            <a:pPr algn="ctr" defTabSz="815975"/>
            <a:r>
              <a:rPr lang="en-US" altLang="zh-CN" sz="3000" b="1" dirty="0">
                <a:gradFill>
                  <a:gsLst>
                    <a:gs pos="0">
                      <a:srgbClr val="012D86"/>
                    </a:gs>
                    <a:gs pos="100000">
                      <a:srgbClr val="0E2557"/>
                    </a:gs>
                  </a:gsLst>
                  <a:lin scaled="0"/>
                </a:gradFill>
                <a:latin typeface="Times New Roman" panose="02020603050405020304" pitchFamily="18" charset="0"/>
                <a:ea typeface="Microsoft YaHei" panose="020B0503020204020204" charset="-122"/>
                <a:cs typeface="Times New Roman" panose="02020603050405020304" pitchFamily="18"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Times New Roman" panose="02020603050405020304" pitchFamily="18" charset="0"/>
                <a:cs typeface="Times New Roman" panose="02020603050405020304" pitchFamily="18" charset="0"/>
              </a:rPr>
              <a:t>Nhóm A</a:t>
            </a:r>
          </a:p>
          <a:p>
            <a:pPr algn="ctr"/>
            <a:r>
              <a:rPr lang="en-US" altLang="zh-CN" sz="2800" dirty="0">
                <a:solidFill>
                  <a:schemeClr val="accent1"/>
                </a:solidFill>
                <a:latin typeface="Times New Roman" panose="02020603050405020304" pitchFamily="18" charset="0"/>
                <a:cs typeface="Times New Roman" panose="02020603050405020304" pitchFamily="18" charset="0"/>
              </a:rPr>
              <a:t>( Tổ 1,3)</a:t>
            </a: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Times New Roman" panose="02020603050405020304" pitchFamily="18" charset="0"/>
                <a:cs typeface="Times New Roman" panose="02020603050405020304" pitchFamily="18" charset="0"/>
              </a:rPr>
              <a:t>Nhóm B</a:t>
            </a:r>
          </a:p>
          <a:p>
            <a:pPr algn="ctr"/>
            <a:r>
              <a:rPr lang="en-US" altLang="zh-CN" sz="2800" dirty="0">
                <a:solidFill>
                  <a:schemeClr val="accent1"/>
                </a:solidFill>
                <a:latin typeface="Times New Roman" panose="02020603050405020304" pitchFamily="18" charset="0"/>
                <a:cs typeface="Times New Roman" panose="02020603050405020304" pitchFamily="18" charset="0"/>
              </a:rPr>
              <a:t>(Tổ 2,4)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bldLvl="0" animBg="1"/>
      <p:bldP spid="15" grpId="0" bldLvl="0" animBg="1"/>
      <p:bldP spid="6" grpId="0" bldLvl="0" animBg="1"/>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accent6">
                    <a:lumMod val="50000"/>
                  </a:schemeClr>
                </a:solidFill>
              </a:rPr>
              <a:t>TRẠM NHÓM A</a:t>
            </a: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solidFill>
                  <a:schemeClr val="accent6">
                    <a:lumMod val="50000"/>
                  </a:schemeClr>
                </a:solidFill>
              </a:rPr>
              <a:t>TRẠM NHÓM B</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a:solidFill>
                            <a:srgbClr val="000000"/>
                          </a:solidFill>
                          <a:latin typeface="Arial" panose="020B0604020202020204" pitchFamily="34" charset="0"/>
                          <a:cs typeface="Arial" panose="020B0604020202020204" pitchFamily="34" charset="0"/>
                        </a:rPr>
                        <a:t>   ............................................................................................................................................</a:t>
                      </a: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80" y="-92539"/>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dirty="0">
                <a:latin typeface="Cambria" panose="02040503050406030204" pitchFamily="18" charset="0"/>
                <a:cs typeface="Cambria" panose="02040503050406030204" pitchFamily="18" charset="0"/>
              </a:rPr>
              <a:t>HOẠT ĐỘNG 1: </a:t>
            </a:r>
          </a:p>
          <a:p>
            <a:pPr algn="ctr"/>
            <a:r>
              <a:rPr lang="en-US" sz="4400" b="1" dirty="0">
                <a:latin typeface="Cambria" panose="02040503050406030204" pitchFamily="18" charset="0"/>
                <a:cs typeface="Cambria" panose="02040503050406030204" pitchFamily="18" charset="0"/>
              </a:rPr>
              <a:t>MỞ ĐẦU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90" y="1748155"/>
            <a:ext cx="3890645" cy="1325880"/>
          </a:xfrm>
        </p:spPr>
        <p:txBody>
          <a:bodyPr/>
          <a:lstStyle/>
          <a:p>
            <a:endParaRPr lang="en-US"/>
          </a:p>
        </p:txBody>
      </p:sp>
      <p:pic>
        <p:nvPicPr>
          <p:cNvPr id="44041" name="图片 44040" descr="11"/>
          <p:cNvPicPr>
            <a:picLocks noGrp="1" noChangeAspect="1"/>
          </p:cNvPicPr>
          <p:nvPr>
            <p:ph idx="1"/>
          </p:nvPr>
        </p:nvPicPr>
        <p:blipFill>
          <a:blip r:embed="rId2"/>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lstStyle/>
          <a:p>
            <a:r>
              <a:rPr lang="en-US" sz="4000">
                <a:solidFill>
                  <a:schemeClr val="accent5">
                    <a:lumMod val="75000"/>
                  </a:schemeClr>
                </a:solidFill>
              </a:rPr>
              <a:t>NỘP SẢN PHẨM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图片 44040" descr="11"/>
          <p:cNvPicPr>
            <a:picLocks noGrp="1" noChangeAspect="1"/>
          </p:cNvPicPr>
          <p:nvPr>
            <p:ph idx="1"/>
          </p:nvPr>
        </p:nvPicPr>
        <p:blipFill>
          <a:blip r:embed="rId2"/>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lstStyle/>
          <a:p>
            <a:r>
              <a:rPr lang="en-US" sz="3600">
                <a:solidFill>
                  <a:schemeClr val="accent3">
                    <a:lumMod val="50000"/>
                  </a:schemeClr>
                </a:solidFill>
              </a:rPr>
              <a:t>Hoàn thiện các nhiệm vụ 3 ở phiếu học tập (trạm) 1,2,3 theo dạng bài trình chiếu powerpoint ở nhà, nộp lại và trình bày vào tiết sau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5073650">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tblGrid>
              <a:tr h="1036955">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Trả</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lời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đúng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câu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hỏi</a:t>
                      </a:r>
                      <a:r>
                        <a:rPr lang="en-US" sz="2000" b="0" dirty="0">
                          <a:solidFill>
                            <a:srgbClr val="000000"/>
                          </a:solidFill>
                          <a:latin typeface="Arial" panose="020B0604020202020204" pitchFamily="34" charset="0"/>
                          <a:cs typeface="Arial" panose="020B0604020202020204" pitchFamily="34" charset="0"/>
                        </a:rPr>
                        <a:t>.</a:t>
                      </a:r>
                    </a:p>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Làm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đúng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thao</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thực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hành</a:t>
                      </a:r>
                      <a:r>
                        <a:rPr lang="en-US" sz="2000" b="0" dirty="0">
                          <a:solidFill>
                            <a:srgbClr val="000000"/>
                          </a:solidFill>
                          <a:latin typeface="Arial" panose="020B0604020202020204" pitchFamily="34" charset="0"/>
                          <a:cs typeface="Arial" panose="020B0604020202020204" pitchFamily="34" charset="0"/>
                        </a:rPr>
                        <a:t>.</a:t>
                      </a:r>
                    </a:p>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Trình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bày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sản</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phẩm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như</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hình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ảnh</a:t>
                      </a:r>
                      <a:r>
                        <a:rPr lang="en-US" sz="2000" b="0" dirty="0">
                          <a:solidFill>
                            <a:srgbClr val="000000"/>
                          </a:solidFill>
                          <a:latin typeface="Arial" panose="020B0604020202020204" pitchFamily="34" charset="0"/>
                          <a:cs typeface="Arial" panose="020B0604020202020204" pitchFamily="34" charset="0"/>
                        </a:rPr>
                        <a:t>, video </a:t>
                      </a:r>
                      <a:r>
                        <a:rPr lang="en-US" sz="2000" b="0" dirty="0" err="1">
                          <a:solidFill>
                            <a:srgbClr val="000000"/>
                          </a:solidFill>
                          <a:latin typeface="Arial" panose="020B0604020202020204" pitchFamily="34" charset="0"/>
                          <a:cs typeface="Arial" panose="020B0604020202020204" pitchFamily="34" charset="0"/>
                        </a:rPr>
                        <a:t>của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nhóm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sáng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tạo</a:t>
                      </a:r>
                      <a:r>
                        <a:rPr lang="en-US" sz="2000" b="0" dirty="0">
                          <a:solidFill>
                            <a:srgbClr val="000000"/>
                          </a:solidFill>
                          <a:latin typeface="Arial" panose="020B0604020202020204" pitchFamily="34" charset="0"/>
                          <a:cs typeface="Arial" panose="020B0604020202020204" pitchFamily="34" charset="0"/>
                        </a:rPr>
                        <a:t>.</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1"/>
                  </a:ext>
                </a:extLst>
              </a:tr>
              <a:tr h="1416050">
                <a:tc>
                  <a:txBody>
                    <a:bodyPr/>
                    <a:lstStyle/>
                    <a:p>
                      <a:pPr indent="0">
                        <a:buNone/>
                      </a:pPr>
                      <a:r>
                        <a:rPr lang="en-US" sz="2000" b="0" dirty="0" err="1">
                          <a:solidFill>
                            <a:srgbClr val="000000"/>
                          </a:solidFill>
                          <a:latin typeface="Arial" panose="020B0604020202020204" pitchFamily="34" charset="0"/>
                          <a:cs typeface="Arial" panose="020B0604020202020204" pitchFamily="34" charset="0"/>
                        </a:rPr>
                        <a:t>Tốt</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Trả</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lời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đúng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câu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hỏi</a:t>
                      </a:r>
                      <a:r>
                        <a:rPr lang="en-US" sz="2000" b="0" dirty="0">
                          <a:solidFill>
                            <a:srgbClr val="000000"/>
                          </a:solidFill>
                          <a:latin typeface="Arial" panose="020B0604020202020204" pitchFamily="34" charset="0"/>
                          <a:cs typeface="Arial" panose="020B0604020202020204" pitchFamily="34" charset="0"/>
                        </a:rPr>
                        <a:t>.</a:t>
                      </a:r>
                    </a:p>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Làm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đúng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thao</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thực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hành</a:t>
                      </a:r>
                      <a:r>
                        <a:rPr lang="en-US" sz="2000" b="0" dirty="0">
                          <a:solidFill>
                            <a:srgbClr val="000000"/>
                          </a:solidFill>
                          <a:latin typeface="Arial" panose="020B0604020202020204" pitchFamily="34" charset="0"/>
                          <a:cs typeface="Arial" panose="020B0604020202020204" pitchFamily="34" charset="0"/>
                        </a:rPr>
                        <a:t>.</a:t>
                      </a:r>
                    </a:p>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Trình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bày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sản</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phẩm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như</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hình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ảnh</a:t>
                      </a:r>
                      <a:r>
                        <a:rPr lang="en-US" sz="2000" b="0" dirty="0">
                          <a:solidFill>
                            <a:srgbClr val="000000"/>
                          </a:solidFill>
                          <a:latin typeface="Arial" panose="020B0604020202020204" pitchFamily="34" charset="0"/>
                          <a:cs typeface="Arial" panose="020B0604020202020204" pitchFamily="34" charset="0"/>
                        </a:rPr>
                        <a:t>, video </a:t>
                      </a:r>
                      <a:r>
                        <a:rPr lang="en-US" sz="2000" b="0" dirty="0" err="1">
                          <a:solidFill>
                            <a:srgbClr val="000000"/>
                          </a:solidFill>
                          <a:latin typeface="Arial" panose="020B0604020202020204" pitchFamily="34" charset="0"/>
                          <a:cs typeface="Arial" panose="020B0604020202020204" pitchFamily="34" charset="0"/>
                        </a:rPr>
                        <a:t>của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nhóm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tốt</a:t>
                      </a:r>
                      <a:r>
                        <a:rPr lang="en-US" sz="2000" b="0" dirty="0">
                          <a:solidFill>
                            <a:srgbClr val="000000"/>
                          </a:solidFill>
                          <a:latin typeface="Arial" panose="020B0604020202020204" pitchFamily="34" charset="0"/>
                          <a:cs typeface="Arial" panose="020B0604020202020204" pitchFamily="34" charset="0"/>
                        </a:rPr>
                        <a:t>.</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2"/>
                  </a:ext>
                </a:extLst>
              </a:tr>
              <a:tr h="1415415">
                <a:tc>
                  <a:txBody>
                    <a:bodyPr/>
                    <a:lstStyle/>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Trả</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lời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còn</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thiếu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ít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câu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hỏi</a:t>
                      </a:r>
                      <a:r>
                        <a:rPr lang="en-US" sz="2000" b="0" dirty="0">
                          <a:solidFill>
                            <a:srgbClr val="000000"/>
                          </a:solidFill>
                          <a:latin typeface="Arial" panose="020B0604020202020204" pitchFamily="34" charset="0"/>
                          <a:cs typeface="Arial" panose="020B0604020202020204" pitchFamily="34" charset="0"/>
                        </a:rPr>
                        <a:t>.</a:t>
                      </a:r>
                    </a:p>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Làm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chưa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tốt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thao</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thực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hành</a:t>
                      </a:r>
                      <a:r>
                        <a:rPr lang="en-US" sz="2000" b="0" dirty="0">
                          <a:solidFill>
                            <a:srgbClr val="000000"/>
                          </a:solidFill>
                          <a:latin typeface="Arial" panose="020B0604020202020204" pitchFamily="34" charset="0"/>
                          <a:cs typeface="Arial" panose="020B0604020202020204" pitchFamily="34" charset="0"/>
                        </a:rPr>
                        <a:t>.</a:t>
                      </a:r>
                    </a:p>
                    <a:p>
                      <a:pPr indent="0">
                        <a:buNone/>
                      </a:pP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Trình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bày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sản</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phẩm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như</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hình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ảnh</a:t>
                      </a:r>
                      <a:r>
                        <a:rPr lang="en-US" sz="2000" b="0" dirty="0">
                          <a:solidFill>
                            <a:srgbClr val="000000"/>
                          </a:solidFill>
                          <a:latin typeface="Arial" panose="020B0604020202020204" pitchFamily="34" charset="0"/>
                          <a:cs typeface="Arial" panose="020B0604020202020204" pitchFamily="34" charset="0"/>
                        </a:rPr>
                        <a:t>, video </a:t>
                      </a:r>
                      <a:r>
                        <a:rPr lang="en-US" sz="2000" b="0" dirty="0" err="1">
                          <a:solidFill>
                            <a:srgbClr val="000000"/>
                          </a:solidFill>
                          <a:latin typeface="Arial" panose="020B0604020202020204" pitchFamily="34" charset="0"/>
                          <a:cs typeface="Arial" panose="020B0604020202020204" pitchFamily="34" charset="0"/>
                        </a:rPr>
                        <a:t>của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nhóm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chưa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tốt</a:t>
                      </a:r>
                      <a:r>
                        <a:rPr lang="en-US" sz="2000" b="0" dirty="0">
                          <a:solidFill>
                            <a:srgbClr val="000000"/>
                          </a:solidFill>
                          <a:latin typeface="Arial" panose="020B0604020202020204" pitchFamily="34" charset="0"/>
                          <a:cs typeface="Arial" panose="020B0604020202020204" pitchFamily="34" charset="0"/>
                        </a:rPr>
                        <a:t>.</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3"/>
                  </a:ext>
                </a:extLst>
              </a:tr>
              <a:tr h="1573530">
                <a:tc>
                  <a:txBody>
                    <a:bodyPr/>
                    <a:lstStyle/>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dirty="0">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a:solidFill>
                            <a:schemeClr val="accent5">
                              <a:lumMod val="50000"/>
                            </a:schemeClr>
                          </a:solidFill>
                          <a:latin typeface="Arial" panose="020B0604020202020204" pitchFamily="34" charset="0"/>
                          <a:cs typeface="Arial" panose="020B0604020202020204" pitchFamily="34" charset="0"/>
                        </a:rPr>
                        <a:t>1. </a:t>
                      </a:r>
                      <a:r>
                        <a:rPr lang="en-US" sz="2400" b="0" dirty="0" err="1">
                          <a:solidFill>
                            <a:schemeClr val="accent5">
                              <a:lumMod val="50000"/>
                            </a:schemeClr>
                          </a:solidFill>
                          <a:latin typeface="Arial" panose="020B0604020202020204" pitchFamily="34" charset="0"/>
                          <a:cs typeface="Arial" panose="020B0604020202020204" pitchFamily="34" charset="0"/>
                        </a:rPr>
                        <a:t>Kể</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tên</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một</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số</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dụng</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cụ</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thí</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nghiệm</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thông</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dụng</a:t>
                      </a:r>
                      <a:r>
                        <a:rPr lang="en-US" sz="2400" b="0" dirty="0">
                          <a:solidFill>
                            <a:schemeClr val="accent5">
                              <a:lumMod val="50000"/>
                            </a:schemeClr>
                          </a:solidFill>
                          <a:latin typeface="Arial" panose="020B0604020202020204" pitchFamily="34" charset="0"/>
                          <a:cs typeface="Arial" panose="020B0604020202020204" pitchFamily="34" charset="0"/>
                        </a:rPr>
                        <a:t>:</a:t>
                      </a:r>
                    </a:p>
                    <a:p>
                      <a:pPr indent="0" algn="l">
                        <a:buNone/>
                      </a:pP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cốc</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thủy</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tinh</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bình</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nón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phễu</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lọc</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đong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hút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nhỏ</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giọt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kẹp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gỗ</a:t>
                      </a:r>
                      <a:r>
                        <a:rPr lang="en-US" sz="2400" b="0" u="dotted" dirty="0">
                          <a:solidFill>
                            <a:srgbClr val="000000"/>
                          </a:solidFill>
                          <a:latin typeface="Arial" panose="020B0604020202020204" pitchFamily="34" charset="0"/>
                          <a:cs typeface="Arial" panose="020B0604020202020204" pitchFamily="34" charset="0"/>
                        </a:rPr>
                        <a:t>....</a:t>
                      </a:r>
                    </a:p>
                    <a:p>
                      <a:pPr indent="0" algn="l">
                        <a:buNone/>
                      </a:pPr>
                      <a:r>
                        <a:rPr lang="en-US" sz="2400" b="0" dirty="0">
                          <a:solidFill>
                            <a:schemeClr val="accent5">
                              <a:lumMod val="50000"/>
                            </a:schemeClr>
                          </a:solidFill>
                          <a:latin typeface="Arial" panose="020B0604020202020204" pitchFamily="34" charset="0"/>
                          <a:cs typeface="Arial" panose="020B0604020202020204" pitchFamily="34" charset="0"/>
                        </a:rPr>
                        <a:t>2.a. </a:t>
                      </a:r>
                      <a:r>
                        <a:rPr lang="en-US" sz="2400" b="0" dirty="0" err="1">
                          <a:solidFill>
                            <a:schemeClr val="accent5">
                              <a:lumMod val="50000"/>
                            </a:schemeClr>
                          </a:solidFill>
                          <a:latin typeface="Arial" panose="020B0604020202020204" pitchFamily="34" charset="0"/>
                          <a:cs typeface="Arial" panose="020B0604020202020204" pitchFamily="34" charset="0"/>
                        </a:rPr>
                        <a:t>Nêu</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cách</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sử</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dụng</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ống</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nghiệm</a:t>
                      </a:r>
                      <a:endParaRPr lang="en-US" sz="2400" b="0" dirty="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dirty="0">
                          <a:solidFill>
                            <a:srgbClr val="000000"/>
                          </a:solidFill>
                          <a:latin typeface="Arial" panose="020B0604020202020204" pitchFamily="34" charset="0"/>
                          <a:cs typeface="Arial" panose="020B0604020202020204" pitchFamily="34" charset="0"/>
                        </a:rPr>
                        <a:t>   - Khi </a:t>
                      </a:r>
                      <a:r>
                        <a:rPr lang="en-US" sz="2400" b="0" u="dotted" dirty="0" err="1">
                          <a:solidFill>
                            <a:srgbClr val="000000"/>
                          </a:solidFill>
                          <a:latin typeface="Arial" panose="020B0604020202020204" pitchFamily="34" charset="0"/>
                          <a:cs typeface="Arial" panose="020B0604020202020204" pitchFamily="34" charset="0"/>
                        </a:rPr>
                        <a:t>thực</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hiện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thí</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giữ</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bằng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kẹp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gỗ</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với</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tay</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không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thuận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tay</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thuận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để</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lấy</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hóa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chất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a:t>
                      </a:r>
                    </a:p>
                    <a:p>
                      <a:pPr indent="0" algn="l">
                        <a:buNone/>
                      </a:pPr>
                      <a:r>
                        <a:rPr lang="en-US" sz="2400" b="0" u="dotted" dirty="0">
                          <a:solidFill>
                            <a:srgbClr val="000000"/>
                          </a:solidFill>
                          <a:latin typeface="Arial" panose="020B0604020202020204" pitchFamily="34" charset="0"/>
                          <a:cs typeface="Arial" panose="020B0604020202020204" pitchFamily="34" charset="0"/>
                        </a:rPr>
                        <a:t>   - Khi </a:t>
                      </a:r>
                      <a:r>
                        <a:rPr lang="en-US" sz="2400" b="0" u="dotted" dirty="0" err="1">
                          <a:solidFill>
                            <a:srgbClr val="000000"/>
                          </a:solidFill>
                          <a:latin typeface="Arial" panose="020B0604020202020204" pitchFamily="34" charset="0"/>
                          <a:cs typeface="Arial" panose="020B0604020202020204" pitchFamily="34" charset="0"/>
                        </a:rPr>
                        <a:t>đun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nóng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hóa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chất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trong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cần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kẹp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bằng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kẹp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gỗ</a:t>
                      </a:r>
                      <a:r>
                        <a:rPr lang="en-US" sz="2400" b="0" u="dotted" dirty="0">
                          <a:solidFill>
                            <a:srgbClr val="000000"/>
                          </a:solidFill>
                          <a:latin typeface="Arial" panose="020B0604020202020204" pitchFamily="34" charset="0"/>
                          <a:cs typeface="Arial" panose="020B0604020202020204" pitchFamily="34" charset="0"/>
                        </a:rPr>
                        <a:t> ở </a:t>
                      </a:r>
                      <a:r>
                        <a:rPr lang="en-US" sz="2400" b="0" u="dotted" dirty="0" err="1">
                          <a:solidFill>
                            <a:srgbClr val="000000"/>
                          </a:solidFill>
                          <a:latin typeface="Arial" panose="020B0604020202020204" pitchFamily="34" charset="0"/>
                          <a:cs typeface="Arial" panose="020B0604020202020204" pitchFamily="34" charset="0"/>
                        </a:rPr>
                        <a:t>khoảng</a:t>
                      </a:r>
                      <a:r>
                        <a:rPr lang="en-US" sz="2400" b="0" u="dotted" dirty="0">
                          <a:solidFill>
                            <a:srgbClr val="000000"/>
                          </a:solidFill>
                          <a:latin typeface="Arial" panose="020B0604020202020204" pitchFamily="34" charset="0"/>
                          <a:cs typeface="Arial" panose="020B0604020202020204" pitchFamily="34" charset="0"/>
                        </a:rPr>
                        <a:t> 1/3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tính</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từ</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miệng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Đưa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từ</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từ</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làm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nóng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đều</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trên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ngọn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lửa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đèn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cồn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rồi</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mới</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đun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trực</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tiếp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tại</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chỗ</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hóa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chất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Miệng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hướng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về</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phía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không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người</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điều</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chỉnh</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đáy</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phù</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hợp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không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để</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sát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bấc</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đèn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cồn</a:t>
                      </a:r>
                      <a:r>
                        <a:rPr lang="en-US" sz="2400" b="0" u="dotted" dirty="0">
                          <a:solidFill>
                            <a:srgbClr val="000000"/>
                          </a:solidFill>
                          <a:latin typeface="Arial" panose="020B0604020202020204" pitchFamily="34" charset="0"/>
                          <a:cs typeface="Arial" panose="020B0604020202020204" pitchFamily="34" charset="0"/>
                        </a:rPr>
                        <a:t>.</a:t>
                      </a:r>
                    </a:p>
                    <a:p>
                      <a:pPr indent="0" algn="l">
                        <a:buNone/>
                      </a:pPr>
                      <a:r>
                        <a:rPr lang="en-US" sz="2400" b="0" dirty="0">
                          <a:solidFill>
                            <a:schemeClr val="accent5">
                              <a:lumMod val="50000"/>
                            </a:schemeClr>
                          </a:solidFill>
                          <a:latin typeface="Arial" panose="020B0604020202020204" pitchFamily="34" charset="0"/>
                          <a:cs typeface="Arial" panose="020B0604020202020204" pitchFamily="34" charset="0"/>
                        </a:rPr>
                        <a:t>  b. </a:t>
                      </a:r>
                      <a:r>
                        <a:rPr lang="en-US" sz="2400" b="0" dirty="0" err="1">
                          <a:solidFill>
                            <a:schemeClr val="accent5">
                              <a:lumMod val="50000"/>
                            </a:schemeClr>
                          </a:solidFill>
                          <a:latin typeface="Arial" panose="020B0604020202020204" pitchFamily="34" charset="0"/>
                          <a:cs typeface="Arial" panose="020B0604020202020204" pitchFamily="34" charset="0"/>
                        </a:rPr>
                        <a:t>Nêu</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cách</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sử</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dụng</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ống</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hút</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nhỏ</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giọt</a:t>
                      </a:r>
                      <a:endParaRPr lang="en-US" sz="2400" b="0" dirty="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Đưa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hút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nhỏ</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giọt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lọ</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hóa</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chất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bọp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chặt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giữ</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chặt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quả</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bóp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cao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su</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thả</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chậm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quả</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bóp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cao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su</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để</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hút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chất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lỏng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lên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Chuyển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hút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nhỏ</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giọt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đến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bóp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nhẹ</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quả</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bóp</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cao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su</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để</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chuyển</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từng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giọt</a:t>
                      </a:r>
                      <a:r>
                        <a:rPr lang="en-US" sz="2400" b="0" u="dotted" dirty="0">
                          <a:solidFill>
                            <a:srgbClr val="000000"/>
                          </a:solidFill>
                          <a:latin typeface="Arial" panose="020B0604020202020204" pitchFamily="34" charset="0"/>
                          <a:cs typeface="Arial" panose="020B0604020202020204" pitchFamily="34" charset="0"/>
                        </a:rPr>
                        <a:t> dung </a:t>
                      </a:r>
                      <a:r>
                        <a:rPr lang="en-US" sz="2400" b="0" u="dotted" dirty="0" err="1">
                          <a:solidFill>
                            <a:srgbClr val="000000"/>
                          </a:solidFill>
                          <a:latin typeface="Arial" panose="020B0604020202020204" pitchFamily="34" charset="0"/>
                          <a:cs typeface="Arial" panose="020B0604020202020204" pitchFamily="34" charset="0"/>
                        </a:rPr>
                        <a:t>dịch</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Không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chạm</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đầu</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hút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nhỏ</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giọt</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vào</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thành</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ống</a:t>
                      </a:r>
                      <a:r>
                        <a:rPr lang="en-US" sz="2400" b="0" u="dotted" dirty="0">
                          <a:solidFill>
                            <a:srgbClr val="000000"/>
                          </a:solidFill>
                          <a:latin typeface="Arial" panose="020B0604020202020204" pitchFamily="34" charset="0"/>
                          <a:cs typeface="Arial" panose="020B0604020202020204" pitchFamily="34" charset="0"/>
                        </a:rPr>
                        <a:t> </a:t>
                      </a:r>
                      <a:r>
                        <a:rPr lang="en-US" sz="2400" b="0" u="dotted" dirty="0" err="1">
                          <a:solidFill>
                            <a:srgbClr val="000000"/>
                          </a:solidFill>
                          <a:latin typeface="Arial" panose="020B0604020202020204" pitchFamily="34" charset="0"/>
                          <a:cs typeface="Arial" panose="020B0604020202020204" pitchFamily="34" charset="0"/>
                        </a:rPr>
                        <a:t>nghiệm</a:t>
                      </a:r>
                      <a:r>
                        <a:rPr lang="en-US" sz="2400" b="0" u="dotted" dirty="0">
                          <a:solidFill>
                            <a:srgbClr val="000000"/>
                          </a:solidFill>
                          <a:latin typeface="Arial" panose="020B0604020202020204" pitchFamily="34" charset="0"/>
                          <a:cs typeface="Arial" panose="020B0604020202020204" pitchFamily="34" charset="0"/>
                        </a:rPr>
                        <a:t>.</a:t>
                      </a:r>
                    </a:p>
                    <a:p>
                      <a:pPr indent="0" algn="l">
                        <a:buNone/>
                      </a:pPr>
                      <a:r>
                        <a:rPr lang="en-US" sz="2400" b="0" dirty="0">
                          <a:solidFill>
                            <a:schemeClr val="accent5">
                              <a:lumMod val="50000"/>
                            </a:schemeClr>
                          </a:solidFill>
                          <a:latin typeface="Arial" panose="020B0604020202020204" pitchFamily="34" charset="0"/>
                          <a:cs typeface="Arial" panose="020B0604020202020204" pitchFamily="34" charset="0"/>
                        </a:rPr>
                        <a:t>3. </a:t>
                      </a:r>
                      <a:r>
                        <a:rPr lang="en-US" sz="2400" b="0" dirty="0" err="1">
                          <a:solidFill>
                            <a:schemeClr val="accent5">
                              <a:lumMod val="50000"/>
                            </a:schemeClr>
                          </a:solidFill>
                          <a:latin typeface="Arial" panose="020B0604020202020204" pitchFamily="34" charset="0"/>
                          <a:cs typeface="Arial" panose="020B0604020202020204" pitchFamily="34" charset="0"/>
                        </a:rPr>
                        <a:t>Thực</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hiện</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thí</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nghiệm</a:t>
                      </a:r>
                      <a:r>
                        <a:rPr lang="en-US" sz="2400" b="0" dirty="0">
                          <a:solidFill>
                            <a:schemeClr val="accent5">
                              <a:lumMod val="50000"/>
                            </a:schemeClr>
                          </a:solidFill>
                          <a:latin typeface="Arial" panose="020B0604020202020204" pitchFamily="34" charset="0"/>
                          <a:cs typeface="Arial" panose="020B0604020202020204" pitchFamily="34" charset="0"/>
                        </a:rPr>
                        <a:t> </a:t>
                      </a:r>
                      <a:r>
                        <a:rPr lang="en-US" sz="2400" b="0" dirty="0" err="1">
                          <a:solidFill>
                            <a:schemeClr val="accent5">
                              <a:lumMod val="50000"/>
                            </a:schemeClr>
                          </a:solidFill>
                          <a:latin typeface="Arial" panose="020B0604020202020204" pitchFamily="34" charset="0"/>
                          <a:cs typeface="Arial" panose="020B0604020202020204" pitchFamily="34" charset="0"/>
                        </a:rPr>
                        <a:t>sau</a:t>
                      </a:r>
                      <a:r>
                        <a:rPr lang="en-US" sz="2400" b="0" dirty="0">
                          <a:solidFill>
                            <a:schemeClr val="accent5">
                              <a:lumMod val="50000"/>
                            </a:schemeClr>
                          </a:solidFill>
                          <a:latin typeface="Arial" panose="020B0604020202020204" pitchFamily="34" charset="0"/>
                          <a:cs typeface="Arial" panose="020B0604020202020204" pitchFamily="34" charset="0"/>
                        </a:rPr>
                        <a:t>:</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Dùng</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ống</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hút</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nhỏ</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giọt</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lấy</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một</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ít</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nước</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cho</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vào</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ống</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nghiệm</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và</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đun</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nóng</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trên</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đèn</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cồn</a:t>
                      </a:r>
                      <a:r>
                        <a:rPr lang="en-US" sz="2400" b="0" dirty="0">
                          <a:solidFill>
                            <a:srgbClr val="000000"/>
                          </a:solidFill>
                          <a:latin typeface="Arial" panose="020B0604020202020204" pitchFamily="34" charset="0"/>
                          <a:cs typeface="Arial" panose="020B0604020202020204" pitchFamily="34" charset="0"/>
                        </a:rPr>
                        <a:t>. Quay </a:t>
                      </a:r>
                      <a:r>
                        <a:rPr lang="en-US" sz="2400" b="0" dirty="0" err="1">
                          <a:solidFill>
                            <a:srgbClr val="000000"/>
                          </a:solidFill>
                          <a:latin typeface="Arial" panose="020B0604020202020204" pitchFamily="34" charset="0"/>
                          <a:cs typeface="Arial" panose="020B0604020202020204" pitchFamily="34" charset="0"/>
                        </a:rPr>
                        <a:t>lại</a:t>
                      </a:r>
                      <a:r>
                        <a:rPr lang="en-US" sz="2400" b="0" dirty="0">
                          <a:solidFill>
                            <a:srgbClr val="000000"/>
                          </a:solidFill>
                          <a:latin typeface="Arial" panose="020B0604020202020204" pitchFamily="34" charset="0"/>
                          <a:cs typeface="Arial" panose="020B0604020202020204" pitchFamily="34" charset="0"/>
                        </a:rPr>
                        <a:t> video </a:t>
                      </a:r>
                      <a:r>
                        <a:rPr lang="en-US" sz="2400" b="0" dirty="0" err="1">
                          <a:solidFill>
                            <a:srgbClr val="000000"/>
                          </a:solidFill>
                          <a:latin typeface="Arial" panose="020B0604020202020204" pitchFamily="34" charset="0"/>
                          <a:cs typeface="Arial" panose="020B0604020202020204" pitchFamily="34" charset="0"/>
                        </a:rPr>
                        <a:t>thí</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nghiệm</a:t>
                      </a:r>
                      <a:r>
                        <a:rPr lang="en-US" sz="2400" b="0" dirty="0">
                          <a:solidFill>
                            <a:srgbClr val="000000"/>
                          </a:solidFill>
                          <a:latin typeface="Arial" panose="020B0604020202020204" pitchFamily="34" charset="0"/>
                          <a:cs typeface="Arial" panose="020B0604020202020204" pitchFamily="34" charset="0"/>
                        </a:rPr>
                        <a:t>.  </a:t>
                      </a:r>
                      <a:endPar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ctr">
                        <a:buNone/>
                      </a:pPr>
                      <a:r>
                        <a:rPr lang="en-US" sz="2400" b="1" dirty="0">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Kể</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tên</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pH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thông</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dụng</a:t>
                      </a:r>
                      <a:endPar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Máy</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pH,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bút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a:t>
                      </a:r>
                      <a:endPar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Nêu</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cách</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sử</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dụng</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pH</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cực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vào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dung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dịch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cần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pH,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giá</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pH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dung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dịch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sẽ</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hiện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trên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đó</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Thực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hiện</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thí</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nghiệm</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sau</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Sử</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dụng</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pH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để</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xác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định</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pH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mẫu</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sau</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nước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máy</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nước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mưa</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nước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ao</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hồ</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nước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chanh</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nước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cam,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nước</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vôi</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trong</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lại</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kết</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quả</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bảng</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sau</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dirty="0">
                          <a:solidFill>
                            <a:srgbClr val="000000"/>
                          </a:solidFill>
                          <a:latin typeface="Arial" panose="020B0604020202020204" pitchFamily="34" charset="0"/>
                          <a:cs typeface="Arial" panose="020B0604020202020204" pitchFamily="34" charset="0"/>
                        </a:rPr>
                        <a:t>PHIẾU HỌC TẬP Ở TRẠM 4</a:t>
                      </a:r>
                    </a:p>
                    <a:p>
                      <a:pPr indent="0" algn="l">
                        <a:buNone/>
                      </a:pP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Kể</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tên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loại</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nguồn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điện</a:t>
                      </a:r>
                      <a:endPar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cung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cấp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biến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áp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sử</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dụng</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biến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áp</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nguồn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cần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lưu</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ý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điều</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gì</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Lựa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chọn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loại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áp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đầu</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ra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phù</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hợp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Lựa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chọn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giá</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áp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đầu</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ra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phù</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hợp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giá</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định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mức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trong</a:t>
                      </a:r>
                      <a:endPar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Cấm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đúng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chốt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dương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màu</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đỏ</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và</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chốt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âm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màu</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đen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để</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cung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cấp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từ</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biến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áp</a:t>
                      </a:r>
                      <a:endPar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Cần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mắc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chính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xác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và</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kiểm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trước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khi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bật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công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tác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biến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áp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Kể</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tên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và</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khi</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sử</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dụng</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cần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lưu</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ý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điều</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gì</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để</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đảm</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bảo</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an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toàn</a:t>
                      </a:r>
                      <a:r>
                        <a:rPr lang="en-US" sz="2400" b="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ampe</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kế</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vôn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kế</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joulemeter…</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Điều</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lưu</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ý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khi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sử</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dụng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để</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đảm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bảo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an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toàn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Lựa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chọn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có</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thang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phải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hợp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Cắm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dây</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vào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chốt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cắm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phù</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hợp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chức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rằng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Mắc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đúng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quy</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tắc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kiểm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tra</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kỹ</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trước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khi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cấp</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cho</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Kể</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tên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loại</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sử</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dụng</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và</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hỗ</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trợ</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trong</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phòng</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thí</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nghiệm</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sử</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dụng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biến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trở</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điôt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phát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quang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bóng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đèn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pin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kèm</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đui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3V…</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Thiết</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điện</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hỗ</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trợ</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công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tắc</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cầu</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chì</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ống</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dây</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nối</a:t>
                      </a: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0"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2400" b="1" dirty="0">
                <a:solidFill>
                  <a:schemeClr val="tx1"/>
                </a:solidFill>
                <a:latin typeface="Times New Roman" panose="02020603050405020304" pitchFamily="18" charset="0"/>
                <a:cs typeface="Times New Roman" panose="02020603050405020304" pitchFamily="18" charset="0"/>
              </a:rPr>
              <a:t> -</a:t>
            </a:r>
            <a:r>
              <a:rPr lang="zh-CN" altLang="en-US" sz="2400" b="1" dirty="0">
                <a:solidFill>
                  <a:schemeClr val="tx1"/>
                </a:solidFill>
                <a:latin typeface="Times New Roman" panose="02020603050405020304" pitchFamily="18" charset="0"/>
                <a:cs typeface="Times New Roman" panose="02020603050405020304" pitchFamily="18" charset="0"/>
              </a:rPr>
              <a:t> Các dụng cụ thí nghiệm và cách sử dụng an toàn.</a:t>
            </a:r>
          </a:p>
          <a:p>
            <a:pPr algn="l"/>
            <a:r>
              <a:rPr lang="en-US" altLang="zh-CN" sz="2400" b="1" dirty="0">
                <a:solidFill>
                  <a:schemeClr val="tx1"/>
                </a:solidFill>
                <a:latin typeface="Times New Roman" panose="02020603050405020304" pitchFamily="18" charset="0"/>
                <a:cs typeface="Times New Roman" panose="02020603050405020304" pitchFamily="18" charset="0"/>
              </a:rPr>
              <a:t> -</a:t>
            </a:r>
            <a:r>
              <a:rPr lang="zh-CN" altLang="en-US" sz="2400" b="1" dirty="0">
                <a:solidFill>
                  <a:schemeClr val="tx1"/>
                </a:solidFill>
                <a:latin typeface="Times New Roman" panose="02020603050405020304" pitchFamily="18" charset="0"/>
                <a:cs typeface="Times New Roman" panose="02020603050405020304" pitchFamily="18" charset="0"/>
              </a:rPr>
              <a:t> Các thiết bị trong phòng thí nghiệm và cách sử dụng an toàn.</a:t>
            </a:r>
          </a:p>
          <a:p>
            <a:pPr algn="l"/>
            <a:r>
              <a:rPr lang="en-US" altLang="zh-CN" sz="2400" b="1" dirty="0">
                <a:solidFill>
                  <a:schemeClr val="tx1"/>
                </a:solidFill>
                <a:latin typeface="Times New Roman" panose="02020603050405020304" pitchFamily="18" charset="0"/>
                <a:cs typeface="Times New Roman" panose="02020603050405020304" pitchFamily="18" charset="0"/>
              </a:rPr>
              <a:t> -</a:t>
            </a:r>
            <a:r>
              <a:rPr lang="zh-CN" altLang="en-US" sz="2400" b="1" dirty="0">
                <a:solidFill>
                  <a:schemeClr val="tx1"/>
                </a:solidFill>
                <a:latin typeface="Times New Roman" panose="02020603050405020304" pitchFamily="18" charset="0"/>
                <a:cs typeface="Times New Roman" panose="02020603050405020304" pitchFamily="18" charset="0"/>
              </a:rPr>
              <a:t> Chú ý: Để sử dụng an toàn các thiết bị điện, tránh làm hỏng thiết bị diện và gây nguy hiểm cho người sử dụng, cần lưu ý:</a:t>
            </a:r>
          </a:p>
          <a:p>
            <a:pPr algn="l"/>
            <a:r>
              <a:rPr lang="en-US" altLang="zh-CN" sz="2400" b="1" dirty="0">
                <a:solidFill>
                  <a:schemeClr val="tx1"/>
                </a:solidFill>
                <a:latin typeface="Times New Roman" panose="02020603050405020304" pitchFamily="18" charset="0"/>
                <a:cs typeface="Times New Roman" panose="02020603050405020304" pitchFamily="18" charset="0"/>
              </a:rPr>
              <a:t>  + </a:t>
            </a:r>
            <a:r>
              <a:rPr lang="zh-CN" altLang="en-US" sz="2400" b="1" dirty="0">
                <a:solidFill>
                  <a:schemeClr val="tx1"/>
                </a:solidFill>
                <a:latin typeface="Times New Roman" panose="02020603050405020304" pitchFamily="18" charset="0"/>
                <a:cs typeface="Times New Roman" panose="02020603050405020304" pitchFamily="18" charset="0"/>
              </a:rPr>
              <a:t>Đọc kĩ hướng dẫn sử dụng thiết bị và quan sát các chỉ dẫn các kí hiệu trên các thiết bị thí nghiệm.</a:t>
            </a:r>
          </a:p>
          <a:p>
            <a:pPr algn="l"/>
            <a:r>
              <a:rPr lang="en-US" altLang="zh-CN" sz="2400" b="1" dirty="0">
                <a:solidFill>
                  <a:schemeClr val="tx1"/>
                </a:solidFill>
                <a:latin typeface="Times New Roman" panose="02020603050405020304" pitchFamily="18" charset="0"/>
                <a:cs typeface="Times New Roman" panose="02020603050405020304" pitchFamily="18" charset="0"/>
              </a:rPr>
              <a:t>  + </a:t>
            </a:r>
            <a:r>
              <a:rPr lang="zh-CN" altLang="en-US" sz="2400" b="1" dirty="0">
                <a:solidFill>
                  <a:schemeClr val="tx1"/>
                </a:solidFill>
                <a:latin typeface="Times New Roman" panose="02020603050405020304" pitchFamily="18" charset="0"/>
                <a:cs typeface="Times New Roman" panose="02020603050405020304" pitchFamily="18" charset="0"/>
              </a:rPr>
              <a:t>Kiểm tra cẩn thận thiết bị phương tiện, dụng cụ thí nghiệm trước khi sử dụng.</a:t>
            </a:r>
          </a:p>
          <a:p>
            <a:pPr algn="l"/>
            <a:r>
              <a:rPr lang="en-US" altLang="zh-CN" sz="2400" b="1" dirty="0">
                <a:solidFill>
                  <a:schemeClr val="tx1"/>
                </a:solidFill>
                <a:latin typeface="Times New Roman" panose="02020603050405020304" pitchFamily="18" charset="0"/>
                <a:cs typeface="Times New Roman" panose="02020603050405020304" pitchFamily="18" charset="0"/>
              </a:rPr>
              <a:t>  + </a:t>
            </a:r>
            <a:r>
              <a:rPr lang="zh-CN" altLang="en-US" sz="2400" b="1" dirty="0">
                <a:solidFill>
                  <a:schemeClr val="tx1"/>
                </a:solidFill>
                <a:latin typeface="Times New Roman" panose="02020603050405020304" pitchFamily="18" charset="0"/>
                <a:cs typeface="Times New Roman" panose="02020603050405020304" pitchFamily="18" charset="0"/>
              </a:rPr>
              <a:t>Tắt công tắc nguồn thiết bị điện trước khi cầm hoặc tháo thiết bị điện.</a:t>
            </a:r>
          </a:p>
          <a:p>
            <a:pPr algn="l"/>
            <a:r>
              <a:rPr lang="en-US" altLang="zh-CN" sz="2400" b="1" dirty="0">
                <a:solidFill>
                  <a:schemeClr val="tx1"/>
                </a:solidFill>
                <a:latin typeface="Times New Roman" panose="02020603050405020304" pitchFamily="18" charset="0"/>
                <a:cs typeface="Times New Roman" panose="02020603050405020304" pitchFamily="18" charset="0"/>
              </a:rPr>
              <a:t>  + </a:t>
            </a:r>
            <a:r>
              <a:rPr lang="zh-CN" altLang="en-US" sz="2400" b="1" dirty="0">
                <a:solidFill>
                  <a:schemeClr val="tx1"/>
                </a:solidFill>
                <a:latin typeface="Times New Roman" panose="02020603050405020304" pitchFamily="18" charset="0"/>
                <a:cs typeface="Times New Roman" panose="02020603050405020304" pitchFamily="18" charset="0"/>
              </a:rPr>
              <a:t>Chỉ cắm dây cắm của thiết bị điện vào ổ cắm khi điện áp của nguồn điện tương ứng với điện áp của dụng cụ.</a:t>
            </a:r>
          </a:p>
          <a:p>
            <a:pPr algn="l"/>
            <a:r>
              <a:rPr lang="en-US" altLang="zh-CN" sz="2400" b="1" dirty="0">
                <a:solidFill>
                  <a:schemeClr val="tx1"/>
                </a:solidFill>
                <a:latin typeface="Times New Roman" panose="02020603050405020304" pitchFamily="18" charset="0"/>
                <a:cs typeface="Times New Roman" panose="02020603050405020304" pitchFamily="18" charset="0"/>
              </a:rPr>
              <a:t>  + </a:t>
            </a:r>
            <a:r>
              <a:rPr lang="zh-CN" altLang="en-US" sz="2400" b="1" dirty="0">
                <a:solidFill>
                  <a:schemeClr val="tx1"/>
                </a:solidFill>
                <a:latin typeface="Times New Roman" panose="02020603050405020304" pitchFamily="18" charset="0"/>
                <a:cs typeface="Times New Roman" panose="02020603050405020304" pitchFamily="18" charset="0"/>
              </a:rPr>
              <a:t>Không đặt mạch điện gần nơi ẩm ướt hoặc các vật liệu dễ cháy. Phải bố trí dây điện gọn gàng, không bị vướng khi qua lại.</a:t>
            </a:r>
          </a:p>
          <a:p>
            <a:pPr algn="l"/>
            <a:r>
              <a:rPr lang="en-US" altLang="zh-CN" sz="2400" b="1" dirty="0">
                <a:solidFill>
                  <a:schemeClr val="tx1"/>
                </a:solidFill>
                <a:latin typeface="Times New Roman" panose="02020603050405020304" pitchFamily="18" charset="0"/>
                <a:cs typeface="Times New Roman" panose="02020603050405020304" pitchFamily="18" charset="0"/>
              </a:rPr>
              <a:t>  + </a:t>
            </a:r>
            <a:r>
              <a:rPr lang="zh-CN" altLang="en-US" sz="2400" b="1" dirty="0">
                <a:solidFill>
                  <a:schemeClr val="tx1"/>
                </a:solidFill>
                <a:latin typeface="Times New Roman" panose="02020603050405020304" pitchFamily="18" charset="0"/>
                <a:cs typeface="Times New Roman" panose="02020603050405020304" pitchFamily="18" charset="0"/>
              </a:rPr>
              <a:t>Phải vệ sinh, sắp xếp gọn gàng các thiết bị và chung cụ thí nghiệm, bỏ rác thải thí nghiệm vào đúng nơi quy định sau khi tiến hành thí nghiệm.</a:t>
            </a: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Times New Roman" panose="02020603050405020304" pitchFamily="18" charset="0"/>
                <a:cs typeface="Times New Roman" panose="02020603050405020304" pitchFamily="18" charset="0"/>
              </a:rPr>
              <a:t>  </a:t>
            </a:r>
            <a:r>
              <a:rPr lang="en-US" sz="2800" b="1">
                <a:solidFill>
                  <a:schemeClr val="accent2">
                    <a:lumMod val="50000"/>
                  </a:schemeClr>
                </a:solidFill>
                <a:latin typeface="Times New Roman" panose="02020603050405020304" pitchFamily="18" charset="0"/>
                <a:cs typeface="Times New Roman" panose="02020603050405020304" pitchFamily="18" charset="0"/>
              </a:rPr>
              <a:t>Thảo luận nhóm 5’, hoàn thành cột 1,2 - Phiếu học tập 1:</a:t>
            </a:r>
          </a:p>
          <a:p>
            <a:pPr indent="0"/>
            <a:endParaRPr lang="en-US" sz="2800" b="1">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dirty="0" err="1">
                <a:latin typeface="Times New Roman" panose="02020603050405020304" pitchFamily="18" charset="0"/>
                <a:cs typeface="Times New Roman" panose="02020603050405020304" pitchFamily="18" charset="0"/>
                <a:sym typeface="+mn-ea"/>
              </a:rPr>
              <a:t>Phiếu</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học</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tập</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số</a:t>
            </a:r>
            <a:r>
              <a:rPr lang="en-US" sz="2800" b="1" dirty="0">
                <a:latin typeface="Times New Roman" panose="02020603050405020304" pitchFamily="18" charset="0"/>
                <a:cs typeface="Times New Roman" panose="02020603050405020304" pitchFamily="18" charset="0"/>
                <a:sym typeface="+mn-ea"/>
              </a:rPr>
              <a:t> 1:</a:t>
            </a:r>
          </a:p>
          <a:p>
            <a:pPr indent="0"/>
            <a:r>
              <a:rPr lang="en-US" sz="2800" b="1" dirty="0">
                <a:latin typeface="Times New Roman" panose="02020603050405020304" pitchFamily="18" charset="0"/>
                <a:cs typeface="Times New Roman" panose="02020603050405020304" pitchFamily="18" charset="0"/>
                <a:sym typeface="+mn-ea"/>
              </a:rPr>
              <a:t> </a:t>
            </a:r>
            <a:r>
              <a:rPr lang="en-US" sz="2400" dirty="0">
                <a:latin typeface="Times New Roman" panose="02020603050405020304" pitchFamily="18" charset="0"/>
                <a:cs typeface="Times New Roman" panose="02020603050405020304" pitchFamily="18" charset="0"/>
                <a:sym typeface="+mn-ea"/>
              </a:rPr>
              <a:t>Trong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trình</a:t>
            </a:r>
            <a:r>
              <a:rPr lang="en-US" sz="2400" dirty="0">
                <a:latin typeface="Times New Roman" panose="02020603050405020304" pitchFamily="18" charset="0"/>
                <a:cs typeface="Times New Roman" panose="02020603050405020304" pitchFamily="18" charset="0"/>
                <a:sym typeface="+mn-ea"/>
              </a:rPr>
              <a:t> KHTN 6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7, </a:t>
            </a:r>
            <a:r>
              <a:rPr lang="en-US" sz="2400" dirty="0" err="1">
                <a:latin typeface="Times New Roman" panose="02020603050405020304" pitchFamily="18" charset="0"/>
                <a:cs typeface="Times New Roman" panose="02020603050405020304" pitchFamily="18" charset="0"/>
                <a:sym typeface="+mn-ea"/>
              </a:rPr>
              <a:t>em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đã</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những</a:t>
            </a:r>
            <a:endParaRPr lang="en-US" sz="2400" dirty="0">
              <a:latin typeface="Times New Roman" panose="02020603050405020304" pitchFamily="18" charset="0"/>
              <a:cs typeface="Times New Roman" panose="02020603050405020304" pitchFamily="18" charset="0"/>
              <a:sym typeface="+mn-ea"/>
            </a:endParaRPr>
          </a:p>
          <a:p>
            <a:pPr indent="0"/>
            <a:r>
              <a:rPr lang="en-US" sz="2400" dirty="0" err="1">
                <a:latin typeface="Times New Roman" panose="02020603050405020304" pitchFamily="18" charset="0"/>
                <a:cs typeface="Times New Roman" panose="02020603050405020304" pitchFamily="18" charset="0"/>
                <a:sym typeface="+mn-ea"/>
              </a:rPr>
              <a:t>nội</a:t>
            </a:r>
            <a:r>
              <a:rPr lang="en-US" sz="2400" dirty="0">
                <a:latin typeface="Times New Roman" panose="02020603050405020304" pitchFamily="18" charset="0"/>
                <a:cs typeface="Times New Roman" panose="02020603050405020304" pitchFamily="18" charset="0"/>
                <a:sym typeface="+mn-ea"/>
              </a:rPr>
              <a:t> dung </a:t>
            </a:r>
            <a:r>
              <a:rPr lang="en-US" sz="2400" dirty="0" err="1">
                <a:latin typeface="Times New Roman" panose="02020603050405020304" pitchFamily="18" charset="0"/>
                <a:cs typeface="Times New Roman" panose="02020603050405020304" pitchFamily="18" charset="0"/>
                <a:sym typeface="+mn-ea"/>
              </a:rPr>
              <a:t>nào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liên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về</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các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cụ</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cụ</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thí</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nghiệm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hãy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trả</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bảng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sau</a:t>
            </a:r>
            <a:r>
              <a:rPr lang="en-US" sz="2400" dirty="0">
                <a:latin typeface="Times New Roman" panose="02020603050405020304" pitchFamily="18" charset="0"/>
                <a:cs typeface="Times New Roman" panose="02020603050405020304" pitchFamily="18" charset="0"/>
                <a:sym typeface="+mn-ea"/>
              </a:rPr>
              <a:t>:</a:t>
            </a:r>
          </a:p>
          <a:p>
            <a:pPr indent="0"/>
            <a:endParaRPr lang="en-US" sz="2400" dirty="0">
              <a:latin typeface="Times New Roman" panose="02020603050405020304" pitchFamily="18" charset="0"/>
              <a:cs typeface="Times New Roman" panose="02020603050405020304" pitchFamily="18" charset="0"/>
              <a:sym typeface="+mn-ea"/>
            </a:endParaRPr>
          </a:p>
          <a:p>
            <a:pPr indent="0"/>
            <a:endParaRPr lang="en-US" sz="2800" dirty="0">
              <a:latin typeface="Times New Roman" panose="02020603050405020304" pitchFamily="18" charset="0"/>
              <a:cs typeface="Times New Roman" panose="02020603050405020304" pitchFamily="18" charset="0"/>
              <a:sym typeface="+mn-ea"/>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p:nvPr>
            <p:extLst>
              <p:ext uri="{D42A27DB-BD31-4B8C-83A1-F6EECF244321}">
                <p14:modId xmlns:p14="http://schemas.microsoft.com/office/powerpoint/2010/main" val="2282274993"/>
              </p:ext>
            </p:extLst>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1654175">
                <a:tc>
                  <a:txBody>
                    <a:bodyPr/>
                    <a:lstStyle/>
                    <a:p>
                      <a:pPr algn="ctr">
                        <a:buNone/>
                      </a:pPr>
                      <a:r>
                        <a:rPr lang="en-US" sz="2400" b="1" dirty="0">
                          <a:solidFill>
                            <a:schemeClr val="bg1"/>
                          </a:solidFill>
                          <a:latin typeface="Times New Roman" panose="02020603050405020304" pitchFamily="18" charset="0"/>
                          <a:cs typeface="Times New Roman" panose="02020603050405020304" pitchFamily="18" charset="0"/>
                          <a:sym typeface="+mn-ea"/>
                        </a:rPr>
                        <a:t>1.Điều </a:t>
                      </a:r>
                      <a:r>
                        <a:rPr lang="en-US" sz="2400" b="1" dirty="0" err="1">
                          <a:solidFill>
                            <a:schemeClr val="bg1"/>
                          </a:solidFill>
                          <a:latin typeface="Times New Roman" panose="02020603050405020304" pitchFamily="18" charset="0"/>
                          <a:cs typeface="Times New Roman" panose="02020603050405020304" pitchFamily="18" charset="0"/>
                          <a:sym typeface="+mn-ea"/>
                        </a:rPr>
                        <a:t>em</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đã</a:t>
                      </a:r>
                      <a:r>
                        <a:rPr lang="en-US" sz="2400" b="1" dirty="0">
                          <a:solidFill>
                            <a:schemeClr val="bg1"/>
                          </a:solidFill>
                          <a:latin typeface="Times New Roman" panose="02020603050405020304" pitchFamily="18" charset="0"/>
                          <a:cs typeface="Times New Roman" panose="02020603050405020304" pitchFamily="18" charset="0"/>
                          <a:sym typeface="+mn-ea"/>
                        </a:rPr>
                        <a:t> </a:t>
                      </a:r>
                      <a:r>
                        <a:rPr lang="en-US" sz="2400" b="1" dirty="0" err="1">
                          <a:solidFill>
                            <a:schemeClr val="bg1"/>
                          </a:solidFill>
                          <a:latin typeface="Times New Roman" panose="02020603050405020304" pitchFamily="18" charset="0"/>
                          <a:cs typeface="Times New Roman" panose="02020603050405020304" pitchFamily="18" charset="0"/>
                          <a:sym typeface="+mn-ea"/>
                        </a:rPr>
                        <a:t>biết</a:t>
                      </a:r>
                      <a:r>
                        <a:rPr lang="en-US" sz="2400" b="1" dirty="0">
                          <a:solidFill>
                            <a:schemeClr val="bg1"/>
                          </a:solidFill>
                          <a:latin typeface="Times New Roman" panose="02020603050405020304" pitchFamily="18" charset="0"/>
                          <a:cs typeface="Times New Roman" panose="02020603050405020304" pitchFamily="18" charset="0"/>
                          <a:sym typeface="+mn-ea"/>
                        </a:rPr>
                        <a:t> (K)</a:t>
                      </a:r>
                      <a:endPar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p>
                  </a:txBody>
                  <a:tcPr/>
                </a:tc>
                <a:tc>
                  <a:txBody>
                    <a:bodyPr/>
                    <a:lstStyle/>
                    <a:p>
                      <a:pPr algn="ctr">
                        <a:buNone/>
                      </a:pPr>
                      <a:r>
                        <a:rPr lang="en-US" sz="2400" b="1">
                          <a:solidFill>
                            <a:schemeClr val="bg1"/>
                          </a:solidFill>
                          <a:latin typeface="Times New Roman" panose="02020603050405020304" pitchFamily="18" charset="0"/>
                          <a:cs typeface="Times New Roman" panose="02020603050405020304" pitchFamily="18" charset="0"/>
                          <a:sym typeface="+mn-ea"/>
                        </a:rPr>
                        <a:t>2.Điều em muốn biết (W)</a:t>
                      </a:r>
                      <a:endPar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buNone/>
                      </a:pPr>
                      <a:r>
                        <a:rPr lang="en-US" sz="2400" b="1">
                          <a:solidFill>
                            <a:schemeClr val="bg1"/>
                          </a:solidFill>
                          <a:latin typeface="Times New Roman" panose="02020603050405020304" pitchFamily="18" charset="0"/>
                          <a:cs typeface="Times New Roman" panose="02020603050405020304" pitchFamily="18" charset="0"/>
                          <a:sym typeface="+mn-ea"/>
                        </a:rPr>
                        <a:t>3.Điều em học được (L)</a:t>
                      </a:r>
                      <a:endPar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512695">
                <a:tc>
                  <a:txBody>
                    <a:bodyPr/>
                    <a:lstStyle/>
                    <a:p>
                      <a:pPr>
                        <a:buNone/>
                      </a:pPr>
                      <a:endParaRPr lang="en-US" sz="2400" dirty="0">
                        <a:latin typeface="Times New Roman" panose="02020603050405020304" pitchFamily="18" charset="0"/>
                        <a:cs typeface="Times New Roman" panose="02020603050405020304" pitchFamily="18" charset="0"/>
                      </a:endParaRP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20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200" b="1">
                <a:latin typeface="Arial" panose="020B0604020202020204" pitchFamily="34" charset="0"/>
                <a:cs typeface="Arial" panose="020B0604020202020204" pitchFamily="34" charset="0"/>
              </a:rPr>
              <a:t>                                            Bài tập trắc nghiệm trên phần mềm quizziz:</a:t>
            </a:r>
          </a:p>
          <a:p>
            <a:pPr indent="0" algn="l"/>
            <a:r>
              <a:rPr lang="en-US" sz="2200" b="1">
                <a:latin typeface="Arial" panose="020B0604020202020204" pitchFamily="34" charset="0"/>
                <a:cs typeface="Arial" panose="020B0604020202020204" pitchFamily="34" charset="0"/>
              </a:rPr>
              <a:t>Câu 1:</a:t>
            </a:r>
            <a:r>
              <a:rPr lang="en-US" sz="2200" b="0">
                <a:latin typeface="Arial" panose="020B0604020202020204" pitchFamily="34" charset="0"/>
                <a:cs typeface="Arial" panose="020B0604020202020204" pitchFamily="34" charset="0"/>
              </a:rPr>
              <a:t> Thiết bị nào sau đây dùng để đo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a:t>
            </a:r>
          </a:p>
          <a:p>
            <a:pPr indent="0" algn="l"/>
            <a:r>
              <a:rPr lang="en-US" sz="2200" b="0">
                <a:latin typeface="Arial" panose="020B0604020202020204" pitchFamily="34" charset="0"/>
                <a:cs typeface="Arial" panose="020B0604020202020204" pitchFamily="34" charset="0"/>
              </a:rPr>
              <a:t>  A. Huyết áp kế, ampe kế.			B. Bút đo pH, máy đo pH.	</a:t>
            </a:r>
          </a:p>
          <a:p>
            <a:pPr indent="0" algn="l"/>
            <a:r>
              <a:rPr lang="en-US" sz="2200" b="0">
                <a:latin typeface="Arial" panose="020B0604020202020204" pitchFamily="34" charset="0"/>
                <a:cs typeface="Arial" panose="020B0604020202020204" pitchFamily="34" charset="0"/>
              </a:rPr>
              <a:t>  C. Bút đo pH, huyết áp kế.		            D. Vôn kế, joulemeter.</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a:t>
            </a:r>
          </a:p>
          <a:p>
            <a:pPr indent="0" algn="l"/>
            <a:r>
              <a:rPr lang="en-US" sz="2200" b="0">
                <a:latin typeface="Arial" panose="020B0604020202020204" pitchFamily="34" charset="0"/>
                <a:cs typeface="Arial" panose="020B0604020202020204" pitchFamily="34" charset="0"/>
              </a:rPr>
              <a:t>   A. Hóa chất rắn              			B. Hóa chất rắn ở dạng hạt nhỏ, bột                            </a:t>
            </a:r>
          </a:p>
          <a:p>
            <a:pPr indent="0" algn="l"/>
            <a:r>
              <a:rPr lang="en-US" sz="2200" b="0">
                <a:latin typeface="Arial" panose="020B0604020202020204" pitchFamily="34" charset="0"/>
                <a:cs typeface="Arial" panose="020B0604020202020204" pitchFamily="34" charset="0"/>
              </a:rPr>
              <a:t>   C. Hóa chất lỏng				D. Hóa chất rắn ở dạng hạt to, dây, thanh</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4:</a:t>
            </a:r>
            <a:r>
              <a:rPr lang="en-US" sz="2200" b="0">
                <a:latin typeface="Arial" panose="020B0604020202020204" pitchFamily="34" charset="0"/>
                <a:cs typeface="Arial" panose="020B0604020202020204" pitchFamily="34" charset="0"/>
              </a:rPr>
              <a:t> Thiết bị nào sau đây là thiết bị hỗ trợ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a:t>
            </a:r>
          </a:p>
          <a:p>
            <a:pPr indent="0" algn="l"/>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5148580" y="6547485"/>
            <a:ext cx="433705" cy="43370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extLst>
              <p:ext uri="{D42A27DB-BD31-4B8C-83A1-F6EECF244321}">
                <p14:modId xmlns:p14="http://schemas.microsoft.com/office/powerpoint/2010/main" val="306826327"/>
              </p:ext>
            </p:extLst>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r>
                        <a:rPr lang="en-US" sz="2400" dirty="0"/>
                        <a:t>SGK </a:t>
                      </a:r>
                      <a:r>
                        <a:rPr lang="en-US" sz="2400" dirty="0" err="1"/>
                        <a:t>trang</a:t>
                      </a:r>
                      <a:r>
                        <a:rPr lang="en-US" sz="2400" dirty="0"/>
                        <a:t> 10 -  KHTN8.KNTT</a:t>
                      </a:r>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Dụng</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cụ</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đo</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thời</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gian</a:t>
            </a:r>
            <a:endParaRPr lang="en-US" sz="2800" dirty="0">
              <a:gradFill>
                <a:gsLst>
                  <a:gs pos="0">
                    <a:srgbClr val="012D86"/>
                  </a:gs>
                  <a:gs pos="100000">
                    <a:srgbClr val="0E2557"/>
                  </a:gs>
                </a:gsLst>
                <a:lin scaled="0"/>
              </a:gradFill>
            </a:endParaRPr>
          </a:p>
          <a:p>
            <a:pPr>
              <a:buNone/>
            </a:pP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Cổng</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quang</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điện</a:t>
            </a:r>
            <a:endParaRPr lang="en-US" sz="2800" dirty="0">
              <a:gradFill>
                <a:gsLst>
                  <a:gs pos="0">
                    <a:srgbClr val="012D86"/>
                  </a:gs>
                  <a:gs pos="100000">
                    <a:srgbClr val="0E2557"/>
                  </a:gs>
                </a:gsLst>
                <a:lin scaled="0"/>
              </a:gradFill>
            </a:endParaRPr>
          </a:p>
          <a:p>
            <a:pPr>
              <a:buNone/>
            </a:pP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Dụng</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cụ</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đo</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chiều</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dài</a:t>
            </a:r>
            <a:endParaRPr lang="en-US" sz="2800" dirty="0">
              <a:gradFill>
                <a:gsLst>
                  <a:gs pos="0">
                    <a:srgbClr val="012D86"/>
                  </a:gs>
                  <a:gs pos="100000">
                    <a:srgbClr val="0E2557"/>
                  </a:gs>
                </a:gsLst>
                <a:lin scaled="0"/>
              </a:gradFill>
            </a:endParaRPr>
          </a:p>
          <a:p>
            <a:pPr>
              <a:buNone/>
            </a:pP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Dụng</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cụ</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đo</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khối</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lượng</a:t>
            </a:r>
            <a:endParaRPr lang="en-US" sz="2800" dirty="0">
              <a:gradFill>
                <a:gsLst>
                  <a:gs pos="0">
                    <a:srgbClr val="012D86"/>
                  </a:gs>
                  <a:gs pos="100000">
                    <a:srgbClr val="0E2557"/>
                  </a:gs>
                </a:gsLst>
                <a:lin scaled="0"/>
              </a:gradFill>
            </a:endParaRPr>
          </a:p>
          <a:p>
            <a:pPr>
              <a:buNone/>
            </a:pP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Dụng</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cụ</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đo</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thể</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tích</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chất</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lỏng</a:t>
            </a:r>
            <a:endParaRPr lang="en-US" sz="2800" dirty="0">
              <a:gradFill>
                <a:gsLst>
                  <a:gs pos="0">
                    <a:srgbClr val="012D86"/>
                  </a:gs>
                  <a:gs pos="100000">
                    <a:srgbClr val="0E2557"/>
                  </a:gs>
                </a:gsLst>
                <a:lin scaled="0"/>
              </a:gradFill>
            </a:endParaRPr>
          </a:p>
          <a:p>
            <a:pPr>
              <a:buNone/>
            </a:pP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Dụng</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cụ</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đo</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nhiệt</a:t>
            </a:r>
            <a:r>
              <a:rPr lang="en-US" sz="2800" dirty="0">
                <a:gradFill>
                  <a:gsLst>
                    <a:gs pos="0">
                      <a:srgbClr val="012D86"/>
                    </a:gs>
                    <a:gs pos="100000">
                      <a:srgbClr val="0E2557"/>
                    </a:gs>
                  </a:gsLst>
                  <a:lin scaled="0"/>
                </a:gradFill>
                <a:sym typeface="+mn-ea"/>
              </a:rPr>
              <a:t> </a:t>
            </a:r>
            <a:r>
              <a:rPr lang="en-US" sz="2800" dirty="0" err="1">
                <a:gradFill>
                  <a:gsLst>
                    <a:gs pos="0">
                      <a:srgbClr val="012D86"/>
                    </a:gs>
                    <a:gs pos="100000">
                      <a:srgbClr val="0E2557"/>
                    </a:gs>
                  </a:gsLst>
                  <a:lin scaled="0"/>
                </a:gradFill>
                <a:sym typeface="+mn-ea"/>
              </a:rPr>
              <a:t>độ</a:t>
            </a:r>
            <a:endParaRPr lang="en-US" sz="2800" dirty="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dirty="0" err="1">
                <a:solidFill>
                  <a:schemeClr val="accent5">
                    <a:lumMod val="75000"/>
                  </a:schemeClr>
                </a:solidFill>
                <a:sym typeface="+mn-ea"/>
              </a:rPr>
              <a:t>Các</a:t>
            </a:r>
            <a:r>
              <a:rPr lang="en-US" sz="2800" dirty="0">
                <a:solidFill>
                  <a:schemeClr val="accent5">
                    <a:lumMod val="75000"/>
                  </a:schemeClr>
                </a:solidFill>
                <a:sym typeface="+mn-ea"/>
              </a:rPr>
              <a:t> </a:t>
            </a:r>
            <a:r>
              <a:rPr lang="en-US" sz="2800" dirty="0" err="1">
                <a:solidFill>
                  <a:schemeClr val="accent5">
                    <a:lumMod val="75000"/>
                  </a:schemeClr>
                </a:solidFill>
                <a:sym typeface="+mn-ea"/>
              </a:rPr>
              <a:t>dụng</a:t>
            </a:r>
            <a:r>
              <a:rPr lang="en-US" sz="2800" dirty="0">
                <a:solidFill>
                  <a:schemeClr val="accent5">
                    <a:lumMod val="75000"/>
                  </a:schemeClr>
                </a:solidFill>
                <a:sym typeface="+mn-ea"/>
              </a:rPr>
              <a:t> </a:t>
            </a:r>
            <a:r>
              <a:rPr lang="en-US" sz="2800" dirty="0" err="1">
                <a:solidFill>
                  <a:schemeClr val="accent5">
                    <a:lumMod val="75000"/>
                  </a:schemeClr>
                </a:solidFill>
                <a:sym typeface="+mn-ea"/>
              </a:rPr>
              <a:t>cụ</a:t>
            </a:r>
            <a:r>
              <a:rPr lang="en-US" sz="2800" dirty="0">
                <a:solidFill>
                  <a:schemeClr val="accent5">
                    <a:lumMod val="75000"/>
                  </a:schemeClr>
                </a:solidFill>
                <a:sym typeface="+mn-ea"/>
              </a:rPr>
              <a:t>, </a:t>
            </a:r>
            <a:r>
              <a:rPr lang="en-US" sz="2800" dirty="0" err="1">
                <a:solidFill>
                  <a:schemeClr val="accent5">
                    <a:lumMod val="75000"/>
                  </a:schemeClr>
                </a:solidFill>
                <a:sym typeface="+mn-ea"/>
              </a:rPr>
              <a:t>thiết</a:t>
            </a:r>
            <a:r>
              <a:rPr lang="en-US" sz="2800" dirty="0">
                <a:solidFill>
                  <a:schemeClr val="accent5">
                    <a:lumMod val="75000"/>
                  </a:schemeClr>
                </a:solidFill>
                <a:sym typeface="+mn-ea"/>
              </a:rPr>
              <a:t> </a:t>
            </a:r>
            <a:r>
              <a:rPr lang="en-US" sz="2800" dirty="0" err="1">
                <a:solidFill>
                  <a:schemeClr val="accent5">
                    <a:lumMod val="75000"/>
                  </a:schemeClr>
                </a:solidFill>
                <a:sym typeface="+mn-ea"/>
              </a:rPr>
              <a:t>bị</a:t>
            </a:r>
            <a:r>
              <a:rPr lang="en-US" sz="2800" dirty="0">
                <a:solidFill>
                  <a:schemeClr val="accent5">
                    <a:lumMod val="75000"/>
                  </a:schemeClr>
                </a:solidFill>
                <a:sym typeface="+mn-ea"/>
              </a:rPr>
              <a:t> </a:t>
            </a:r>
            <a:r>
              <a:rPr lang="en-US" sz="2800" dirty="0" err="1">
                <a:solidFill>
                  <a:schemeClr val="accent5">
                    <a:lumMod val="75000"/>
                  </a:schemeClr>
                </a:solidFill>
                <a:sym typeface="+mn-ea"/>
              </a:rPr>
              <a:t>khác</a:t>
            </a:r>
            <a:r>
              <a:rPr lang="en-US" sz="2800" dirty="0">
                <a:solidFill>
                  <a:schemeClr val="accent5">
                    <a:lumMod val="75000"/>
                  </a:schemeClr>
                </a:solidFill>
                <a:sym typeface="+mn-ea"/>
              </a:rPr>
              <a:t> </a:t>
            </a:r>
            <a:r>
              <a:rPr lang="en-US" sz="2800" dirty="0" err="1">
                <a:solidFill>
                  <a:schemeClr val="accent5">
                    <a:lumMod val="75000"/>
                  </a:schemeClr>
                </a:solidFill>
                <a:sym typeface="+mn-ea"/>
              </a:rPr>
              <a:t>và</a:t>
            </a:r>
            <a:r>
              <a:rPr lang="en-US" sz="2800" dirty="0">
                <a:solidFill>
                  <a:schemeClr val="accent5">
                    <a:lumMod val="75000"/>
                  </a:schemeClr>
                </a:solidFill>
                <a:sym typeface="+mn-ea"/>
              </a:rPr>
              <a:t> </a:t>
            </a:r>
            <a:r>
              <a:rPr lang="en-US" sz="2800" dirty="0" err="1">
                <a:solidFill>
                  <a:schemeClr val="accent5">
                    <a:lumMod val="75000"/>
                  </a:schemeClr>
                </a:solidFill>
                <a:sym typeface="+mn-ea"/>
              </a:rPr>
              <a:t>cách</a:t>
            </a:r>
            <a:r>
              <a:rPr lang="en-US" sz="2800" dirty="0">
                <a:solidFill>
                  <a:schemeClr val="accent5">
                    <a:lumMod val="75000"/>
                  </a:schemeClr>
                </a:solidFill>
                <a:sym typeface="+mn-ea"/>
              </a:rPr>
              <a:t> </a:t>
            </a:r>
            <a:r>
              <a:rPr lang="en-US" sz="2800" dirty="0" err="1">
                <a:solidFill>
                  <a:schemeClr val="accent5">
                    <a:lumMod val="75000"/>
                  </a:schemeClr>
                </a:solidFill>
                <a:sym typeface="+mn-ea"/>
              </a:rPr>
              <a:t>sử</a:t>
            </a:r>
            <a:r>
              <a:rPr lang="en-US" sz="2800" dirty="0">
                <a:solidFill>
                  <a:schemeClr val="accent5">
                    <a:lumMod val="75000"/>
                  </a:schemeClr>
                </a:solidFill>
                <a:sym typeface="+mn-ea"/>
              </a:rPr>
              <a:t> </a:t>
            </a:r>
            <a:r>
              <a:rPr lang="en-US" sz="2800" dirty="0" err="1">
                <a:solidFill>
                  <a:schemeClr val="accent5">
                    <a:lumMod val="75000"/>
                  </a:schemeClr>
                </a:solidFill>
                <a:sym typeface="+mn-ea"/>
              </a:rPr>
              <a:t>dụng</a:t>
            </a:r>
            <a:r>
              <a:rPr lang="en-US" dirty="0">
                <a:solidFill>
                  <a:schemeClr val="accent5">
                    <a:lumMod val="75000"/>
                  </a:schemeClr>
                </a:solidFill>
                <a:sym typeface="+mn-ea"/>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dirty="0" err="1">
                <a:latin typeface="Times New Roman" panose="02020603050405020304" pitchFamily="18" charset="0"/>
                <a:cs typeface="Times New Roman" panose="02020603050405020304" pitchFamily="18" charset="0"/>
                <a:sym typeface="+mn-ea"/>
              </a:rPr>
              <a:t>Phiếu</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học</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tập</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số</a:t>
            </a:r>
            <a:r>
              <a:rPr lang="en-US" sz="2800" b="1" dirty="0">
                <a:latin typeface="Times New Roman" panose="02020603050405020304" pitchFamily="18" charset="0"/>
                <a:cs typeface="Times New Roman" panose="02020603050405020304" pitchFamily="18" charset="0"/>
                <a:sym typeface="+mn-ea"/>
              </a:rPr>
              <a:t> 1:</a:t>
            </a:r>
          </a:p>
          <a:p>
            <a:pPr indent="0"/>
            <a:r>
              <a:rPr lang="en-US" sz="2800" b="1" dirty="0">
                <a:latin typeface="Times New Roman" panose="02020603050405020304" pitchFamily="18" charset="0"/>
                <a:cs typeface="Times New Roman" panose="02020603050405020304" pitchFamily="18" charset="0"/>
                <a:sym typeface="+mn-ea"/>
              </a:rPr>
              <a:t> </a:t>
            </a:r>
            <a:r>
              <a:rPr lang="en-US" sz="2400" dirty="0">
                <a:latin typeface="Times New Roman" panose="02020603050405020304" pitchFamily="18" charset="0"/>
                <a:cs typeface="Times New Roman" panose="02020603050405020304" pitchFamily="18" charset="0"/>
                <a:sym typeface="+mn-ea"/>
              </a:rPr>
              <a:t>Trong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trình</a:t>
            </a:r>
            <a:r>
              <a:rPr lang="en-US" sz="2400" dirty="0">
                <a:latin typeface="Times New Roman" panose="02020603050405020304" pitchFamily="18" charset="0"/>
                <a:cs typeface="Times New Roman" panose="02020603050405020304" pitchFamily="18" charset="0"/>
                <a:sym typeface="+mn-ea"/>
              </a:rPr>
              <a:t> KHTN 6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7, </a:t>
            </a:r>
            <a:r>
              <a:rPr lang="en-US" sz="2400" dirty="0" err="1">
                <a:latin typeface="Times New Roman" panose="02020603050405020304" pitchFamily="18" charset="0"/>
                <a:cs typeface="Times New Roman" panose="02020603050405020304" pitchFamily="18" charset="0"/>
                <a:sym typeface="+mn-ea"/>
              </a:rPr>
              <a:t>em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đã</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những</a:t>
            </a:r>
            <a:endParaRPr lang="en-US" sz="2400" dirty="0">
              <a:latin typeface="Times New Roman" panose="02020603050405020304" pitchFamily="18" charset="0"/>
              <a:cs typeface="Times New Roman" panose="02020603050405020304" pitchFamily="18" charset="0"/>
              <a:sym typeface="+mn-ea"/>
            </a:endParaRPr>
          </a:p>
          <a:p>
            <a:pPr indent="0"/>
            <a:r>
              <a:rPr lang="en-US" sz="2400" dirty="0" err="1">
                <a:latin typeface="Times New Roman" panose="02020603050405020304" pitchFamily="18" charset="0"/>
                <a:cs typeface="Times New Roman" panose="02020603050405020304" pitchFamily="18" charset="0"/>
                <a:sym typeface="+mn-ea"/>
              </a:rPr>
              <a:t>nội</a:t>
            </a:r>
            <a:r>
              <a:rPr lang="en-US" sz="2400" dirty="0">
                <a:latin typeface="Times New Roman" panose="02020603050405020304" pitchFamily="18" charset="0"/>
                <a:cs typeface="Times New Roman" panose="02020603050405020304" pitchFamily="18" charset="0"/>
                <a:sym typeface="+mn-ea"/>
              </a:rPr>
              <a:t> dung </a:t>
            </a:r>
            <a:r>
              <a:rPr lang="en-US" sz="2400" dirty="0" err="1">
                <a:latin typeface="Times New Roman" panose="02020603050405020304" pitchFamily="18" charset="0"/>
                <a:cs typeface="Times New Roman" panose="02020603050405020304" pitchFamily="18" charset="0"/>
                <a:sym typeface="+mn-ea"/>
              </a:rPr>
              <a:t>nào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liên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về</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các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cụ</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cụ</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thí</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nghiệm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hãy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trả</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bảng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sau</a:t>
            </a:r>
            <a:r>
              <a:rPr lang="en-US" sz="2400" dirty="0">
                <a:latin typeface="Times New Roman" panose="02020603050405020304" pitchFamily="18" charset="0"/>
                <a:cs typeface="Times New Roman" panose="02020603050405020304" pitchFamily="18" charset="0"/>
                <a:sym typeface="+mn-ea"/>
              </a:rPr>
              <a:t>:</a:t>
            </a:r>
          </a:p>
          <a:p>
            <a:pPr indent="0"/>
            <a:endParaRPr lang="en-US" sz="2400" dirty="0">
              <a:latin typeface="Times New Roman" panose="02020603050405020304" pitchFamily="18" charset="0"/>
              <a:cs typeface="Times New Roman" panose="02020603050405020304" pitchFamily="18" charset="0"/>
              <a:sym typeface="+mn-ea"/>
            </a:endParaRPr>
          </a:p>
          <a:p>
            <a:pPr indent="0"/>
            <a:endParaRPr lang="en-US" sz="2400" dirty="0">
              <a:latin typeface="Times New Roman" panose="02020603050405020304" pitchFamily="18" charset="0"/>
              <a:cs typeface="Times New Roman" panose="02020603050405020304" pitchFamily="18" charset="0"/>
              <a:sym typeface="+mn-ea"/>
            </a:endParaRPr>
          </a:p>
          <a:p>
            <a:pPr indent="0"/>
            <a:endParaRPr lang="en-US" sz="2400" dirty="0">
              <a:latin typeface="Times New Roman" panose="02020603050405020304" pitchFamily="18" charset="0"/>
              <a:cs typeface="Times New Roman" panose="02020603050405020304" pitchFamily="18" charset="0"/>
              <a:sym typeface="+mn-ea"/>
            </a:endParaRPr>
          </a:p>
          <a:p>
            <a:pPr indent="0"/>
            <a:endParaRPr lang="en-US" sz="2800" dirty="0">
              <a:latin typeface="Times New Roman" panose="02020603050405020304" pitchFamily="18" charset="0"/>
              <a:cs typeface="Times New Roman" panose="02020603050405020304" pitchFamily="18" charset="0"/>
              <a:sym typeface="+mn-ea"/>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a:p>
            <a:pPr indent="0"/>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p:nvPr>
            <p:extLst>
              <p:ext uri="{D42A27DB-BD31-4B8C-83A1-F6EECF244321}">
                <p14:modId xmlns:p14="http://schemas.microsoft.com/office/powerpoint/2010/main" val="1074230648"/>
              </p:ext>
            </p:extLst>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dirty="0">
                          <a:solidFill>
                            <a:schemeClr val="bg1"/>
                          </a:solidFill>
                          <a:latin typeface="Times New Roman" panose="02020603050405020304" pitchFamily="18" charset="0"/>
                          <a:cs typeface="Times New Roman" panose="02020603050405020304" pitchFamily="18" charset="0"/>
                          <a:sym typeface="+mn-ea"/>
                        </a:rPr>
                        <a:t>1.Điều </a:t>
                      </a:r>
                      <a:r>
                        <a:rPr lang="en-US" sz="2800" b="1" dirty="0" err="1">
                          <a:solidFill>
                            <a:schemeClr val="bg1"/>
                          </a:solidFill>
                          <a:latin typeface="Times New Roman" panose="02020603050405020304" pitchFamily="18" charset="0"/>
                          <a:cs typeface="Times New Roman" panose="02020603050405020304" pitchFamily="18" charset="0"/>
                          <a:sym typeface="+mn-ea"/>
                        </a:rPr>
                        <a:t>em</a:t>
                      </a:r>
                      <a:r>
                        <a:rPr lang="en-US" sz="2800" b="1" dirty="0">
                          <a:solidFill>
                            <a:schemeClr val="bg1"/>
                          </a:solidFill>
                          <a:latin typeface="Times New Roman" panose="02020603050405020304" pitchFamily="18" charset="0"/>
                          <a:cs typeface="Times New Roman" panose="02020603050405020304" pitchFamily="18" charset="0"/>
                          <a:sym typeface="+mn-ea"/>
                        </a:rPr>
                        <a:t> </a:t>
                      </a:r>
                      <a:r>
                        <a:rPr lang="en-US" sz="2800" b="1" dirty="0" err="1">
                          <a:solidFill>
                            <a:schemeClr val="bg1"/>
                          </a:solidFill>
                          <a:latin typeface="Times New Roman" panose="02020603050405020304" pitchFamily="18" charset="0"/>
                          <a:cs typeface="Times New Roman" panose="02020603050405020304" pitchFamily="18" charset="0"/>
                          <a:sym typeface="+mn-ea"/>
                        </a:rPr>
                        <a:t>đã</a:t>
                      </a:r>
                      <a:r>
                        <a:rPr lang="en-US" sz="2800" b="1" dirty="0">
                          <a:solidFill>
                            <a:schemeClr val="bg1"/>
                          </a:solidFill>
                          <a:latin typeface="Times New Roman" panose="02020603050405020304" pitchFamily="18" charset="0"/>
                          <a:cs typeface="Times New Roman" panose="02020603050405020304" pitchFamily="18" charset="0"/>
                          <a:sym typeface="+mn-ea"/>
                        </a:rPr>
                        <a:t> </a:t>
                      </a:r>
                      <a:r>
                        <a:rPr lang="en-US" sz="2800" b="1" dirty="0" err="1">
                          <a:solidFill>
                            <a:schemeClr val="bg1"/>
                          </a:solidFill>
                          <a:latin typeface="Times New Roman" panose="02020603050405020304" pitchFamily="18" charset="0"/>
                          <a:cs typeface="Times New Roman" panose="02020603050405020304" pitchFamily="18" charset="0"/>
                          <a:sym typeface="+mn-ea"/>
                        </a:rPr>
                        <a:t>biết</a:t>
                      </a:r>
                      <a:r>
                        <a:rPr lang="en-US" sz="2800" b="1" dirty="0">
                          <a:solidFill>
                            <a:schemeClr val="bg1"/>
                          </a:solidFill>
                          <a:latin typeface="Times New Roman" panose="02020603050405020304" pitchFamily="18" charset="0"/>
                          <a:cs typeface="Times New Roman" panose="02020603050405020304" pitchFamily="18" charset="0"/>
                          <a:sym typeface="+mn-ea"/>
                        </a:rPr>
                        <a:t> (K)</a:t>
                      </a:r>
                      <a:endPar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buNone/>
                      </a:pPr>
                      <a:r>
                        <a:rPr lang="en-US" sz="2800" b="1">
                          <a:solidFill>
                            <a:schemeClr val="bg1"/>
                          </a:solidFill>
                          <a:latin typeface="Times New Roman" panose="02020603050405020304" pitchFamily="18" charset="0"/>
                          <a:cs typeface="Times New Roman" panose="02020603050405020304" pitchFamily="18" charset="0"/>
                          <a:sym typeface="+mn-ea"/>
                        </a:rPr>
                        <a:t>2.Điều em muốn biết (W)</a:t>
                      </a:r>
                      <a:endParaRPr lang="en-US" sz="28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buNone/>
                      </a:pPr>
                      <a:r>
                        <a:rPr lang="en-US" sz="2800" b="1">
                          <a:solidFill>
                            <a:schemeClr val="bg1"/>
                          </a:solidFill>
                          <a:latin typeface="Times New Roman" panose="02020603050405020304" pitchFamily="18" charset="0"/>
                          <a:cs typeface="Times New Roman" panose="02020603050405020304" pitchFamily="18" charset="0"/>
                          <a:sym typeface="+mn-ea"/>
                        </a:rPr>
                        <a:t>3.Điều em học được (L)</a:t>
                      </a:r>
                      <a:endParaRPr lang="en-US" sz="28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28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txBody>
                  <a:tcPr/>
                </a:tc>
                <a:tc>
                  <a:txBody>
                    <a:bodyPr/>
                    <a:lstStyle/>
                    <a:p>
                      <a:pPr>
                        <a:buNone/>
                      </a:pPr>
                      <a:endParaRPr lang="en-US" sz="2800">
                        <a:solidFill>
                          <a:schemeClr val="accent5">
                            <a:lumMod val="7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Times New Roman" panose="02020603050405020304" pitchFamily="18" charset="0"/>
                <a:cs typeface="Times New Roman" panose="02020603050405020304" pitchFamily="18" charset="0"/>
              </a:rPr>
              <a:t>  </a:t>
            </a:r>
            <a:r>
              <a:rPr lang="en-US" sz="4000" b="1">
                <a:solidFill>
                  <a:schemeClr val="accent2">
                    <a:lumMod val="50000"/>
                  </a:schemeClr>
                </a:solidFill>
                <a:latin typeface="Times New Roman" panose="02020603050405020304" pitchFamily="18" charset="0"/>
                <a:cs typeface="Times New Roman" panose="02020603050405020304" pitchFamily="18" charset="0"/>
              </a:rPr>
              <a:t>Báo cáo, thảo luận:</a:t>
            </a:r>
          </a:p>
          <a:p>
            <a:pPr indent="0"/>
            <a:endParaRPr lang="en-US" sz="4000" b="1">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Dụng</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cụ</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đo</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thời</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gian</a:t>
            </a:r>
            <a:endPar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buNone/>
            </a:pP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Cổng</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quang</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điện</a:t>
            </a:r>
            <a:endPar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buNone/>
            </a:pP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Dụng</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cụ</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đo</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chiều</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dài</a:t>
            </a:r>
            <a:endPar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buNone/>
            </a:pP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Dụng</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cụ</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đo</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khối</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lượng</a:t>
            </a:r>
            <a:endPar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buNone/>
            </a:pP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Dụng</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cụ</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đo</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thể</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tích</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chất</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lỏng</a:t>
            </a:r>
            <a:endPar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buNone/>
            </a:pP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Dụng</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cụ</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đo</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nhiệt</a:t>
            </a:r>
            <a:r>
              <a:rPr lang="en-US"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độ</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latin typeface="Times New Roman" panose="02020603050405020304" pitchFamily="18" charset="0"/>
                <a:cs typeface="Times New Roman" panose="02020603050405020304" pitchFamily="18" charset="0"/>
                <a:sym typeface="+mn-ea"/>
              </a:rPr>
              <a:t>Các dụng cụ, thiết bị khác và cách sử dụng</a:t>
            </a:r>
            <a:r>
              <a:rPr lang="en-US">
                <a:solidFill>
                  <a:schemeClr val="accent5">
                    <a:lumMod val="75000"/>
                  </a:schemeClr>
                </a:solidFill>
                <a:latin typeface="Times New Roman" panose="02020603050405020304" pitchFamily="18" charset="0"/>
                <a:cs typeface="Times New Roman" panose="02020603050405020304" pitchFamily="18" charset="0"/>
                <a:sym typeface="+mn-ea"/>
              </a:rPr>
              <a:t>.</a:t>
            </a:r>
            <a:endParaRPr 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4" presetClass="entr" presetSubtype="16"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20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443" y="18475"/>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dirty="0">
                <a:latin typeface="Cambria" panose="02040503050406030204" pitchFamily="18" charset="0"/>
                <a:cs typeface="Times New Roman" panose="02020603050405020304" pitchFamily="18" charset="0"/>
              </a:rPr>
              <a:t>HOẠT ĐỘNG 2: </a:t>
            </a:r>
          </a:p>
          <a:p>
            <a:pPr algn="ctr"/>
            <a:r>
              <a:rPr lang="en-US" sz="4400" b="1" dirty="0">
                <a:latin typeface="Cambria" panose="02040503050406030204" pitchFamily="18" charset="0"/>
                <a:cs typeface="Times New Roman" panose="02020603050405020304" pitchFamily="18" charset="0"/>
              </a:rPr>
              <a:t>HÌNH THÀNH KIẾN THỨC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28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Nhận biết hóa chất và quy tắc sử dụng hóa chất an toàn trong  phòng thí nghiệm</a:t>
              </a:r>
              <a:endParaRPr lang="zh-CN" altLang="en-US" sz="28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070350" y="1096645"/>
            <a:ext cx="7972425" cy="4038600"/>
            <a:chOff x="1019" y="234"/>
            <a:chExt cx="6501" cy="2481"/>
          </a:xfrm>
        </p:grpSpPr>
        <p:pic>
          <p:nvPicPr>
            <p:cNvPr id="1073742939" name="docshape66"/>
            <p:cNvPicPr>
              <a:picLocks noChangeAspect="1"/>
            </p:cNvPicPr>
            <p:nvPr/>
          </p:nvPicPr>
          <p:blipFill>
            <a:blip r:embed="rId2"/>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txBody>
            <a:bodyPr/>
            <a:lstStyle/>
            <a:p>
              <a:endParaRPr lang="en-US"/>
            </a:p>
          </p:txBody>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txBody>
            <a:bodyPr/>
            <a:lstStyle/>
            <a:p>
              <a:endParaRPr lang="en-US"/>
            </a:p>
          </p:txBody>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txBody>
            <a:bodyPr/>
            <a:lstStyle/>
            <a:p>
              <a:endParaRPr lang="en-US"/>
            </a:p>
          </p:txBody>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a:t>SODIUM HYDROXIDE</a:t>
              </a:r>
            </a:p>
            <a:p>
              <a:pPr indent="0" algn="ctr">
                <a:spcBef>
                  <a:spcPts val="235"/>
                </a:spcBef>
              </a:pPr>
              <a:r>
                <a:rPr lang="en-US" sz="2400" b="1"/>
                <a:t>NaOH</a:t>
              </a:r>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highlight>
                  <a:srgbClr val="C0C0C0"/>
                </a:highlight>
              </a:rPr>
              <a:t>Hình</a:t>
            </a:r>
            <a:r>
              <a:rPr lang="en-US" sz="2000" dirty="0">
                <a:highlight>
                  <a:srgbClr val="C0C0C0"/>
                </a:highlight>
              </a:rPr>
              <a:t> 1.1</a:t>
            </a:r>
            <a:r>
              <a:rPr lang="en-US" sz="2000" dirty="0"/>
              <a:t>    </a:t>
            </a:r>
            <a:r>
              <a:rPr lang="en-US" sz="2000" dirty="0" err="1"/>
              <a:t>Một</a:t>
            </a:r>
            <a:r>
              <a:rPr lang="en-US" sz="2000" dirty="0"/>
              <a:t> </a:t>
            </a:r>
            <a:r>
              <a:rPr lang="en-US" sz="2000" dirty="0" err="1"/>
              <a:t>số</a:t>
            </a:r>
            <a:r>
              <a:rPr lang="en-US" sz="2000" dirty="0"/>
              <a:t> </a:t>
            </a:r>
            <a:r>
              <a:rPr lang="en-US" sz="2000" dirty="0" err="1"/>
              <a:t>nhãn</a:t>
            </a:r>
            <a:r>
              <a:rPr lang="en-US" sz="2000" dirty="0"/>
              <a:t> </a:t>
            </a:r>
            <a:r>
              <a:rPr lang="en-US" sz="2000" dirty="0" err="1"/>
              <a:t>hóa</a:t>
            </a:r>
            <a:r>
              <a:rPr lang="en-US" sz="2000" dirty="0"/>
              <a:t> </a:t>
            </a:r>
            <a:r>
              <a:rPr lang="en-US" sz="2000" dirty="0" err="1"/>
              <a:t>chất</a:t>
            </a:r>
            <a:endParaRPr lang="en-US" sz="2000" dirty="0"/>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n>
                  <a:noFill/>
                </a:ln>
              </a:rPr>
              <a:t>a) </a:t>
            </a:r>
            <a:r>
              <a:rPr lang="en-US" sz="2000" dirty="0" err="1">
                <a:ln>
                  <a:noFill/>
                </a:ln>
              </a:rPr>
              <a:t>Chất</a:t>
            </a:r>
            <a:r>
              <a:rPr lang="en-US" sz="2000" dirty="0">
                <a:ln>
                  <a:noFill/>
                </a:ln>
              </a:rPr>
              <a:t> </a:t>
            </a:r>
            <a:r>
              <a:rPr lang="en-US" sz="2000" dirty="0" err="1">
                <a:ln>
                  <a:noFill/>
                </a:ln>
              </a:rPr>
              <a:t>rắn</a:t>
            </a:r>
            <a:r>
              <a:rPr lang="en-US" sz="2000" dirty="0">
                <a:ln>
                  <a:noFill/>
                </a:ln>
              </a:rPr>
              <a:t>                                     b) </a:t>
            </a:r>
            <a:r>
              <a:rPr lang="en-US" sz="2000" dirty="0" err="1">
                <a:ln>
                  <a:noFill/>
                </a:ln>
              </a:rPr>
              <a:t>Chất</a:t>
            </a:r>
            <a:r>
              <a:rPr lang="en-US" sz="2000" dirty="0">
                <a:ln>
                  <a:noFill/>
                </a:ln>
              </a:rPr>
              <a:t> </a:t>
            </a:r>
            <a:r>
              <a:rPr lang="en-US" sz="2000" dirty="0" err="1">
                <a:ln>
                  <a:noFill/>
                </a:ln>
              </a:rPr>
              <a:t>lỏng</a:t>
            </a:r>
            <a:r>
              <a:rPr lang="en-US" sz="2000" dirty="0">
                <a:ln>
                  <a:noFill/>
                </a:ln>
              </a:rPr>
              <a:t>                c) </a:t>
            </a:r>
            <a:r>
              <a:rPr lang="en-US" sz="2000" dirty="0" err="1">
                <a:ln>
                  <a:noFill/>
                </a:ln>
              </a:rPr>
              <a:t>Chất</a:t>
            </a:r>
            <a:r>
              <a:rPr lang="en-US" sz="2000" dirty="0">
                <a:ln>
                  <a:noFill/>
                </a:ln>
              </a:rPr>
              <a:t> </a:t>
            </a:r>
            <a:r>
              <a:rPr lang="en-US" sz="2000" dirty="0" err="1">
                <a:ln>
                  <a:noFill/>
                </a:ln>
              </a:rPr>
              <a:t>khí</a:t>
            </a:r>
            <a:r>
              <a:rPr lang="en-US" sz="2000" dirty="0">
                <a:ln>
                  <a:noFill/>
                </a:ln>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3440" y="267970"/>
            <a:ext cx="5800090" cy="645160"/>
          </a:xfrm>
          <a:prstGeom prst="rect">
            <a:avLst/>
          </a:prstGeom>
          <a:noFill/>
          <a:ln w="9525">
            <a:noFill/>
          </a:ln>
        </p:spPr>
        <p:txBody>
          <a:bodyPr wrap="square">
            <a:spAutoFit/>
          </a:bodyPr>
          <a:lstStyle/>
          <a:p>
            <a:pPr indent="0"/>
            <a:r>
              <a:rPr lang="en-US" sz="1400" b="0" dirty="0">
                <a:latin typeface="Times New Roman" panose="02020603050405020304" pitchFamily="18" charset="0"/>
                <a:cs typeface="Calibri" panose="020F0502020204030204" charset="0"/>
              </a:rPr>
              <a:t> </a:t>
            </a:r>
            <a:r>
              <a:rPr lang="en-US" sz="3600" b="1" dirty="0" err="1">
                <a:latin typeface="Arial" panose="020B0604020202020204" pitchFamily="34" charset="0"/>
                <a:cs typeface="Arial" panose="020B0604020202020204" pitchFamily="34" charset="0"/>
              </a:rPr>
              <a:t>Phiếu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học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tập</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số</a:t>
            </a:r>
            <a:r>
              <a:rPr lang="en-US" sz="3600" b="1" dirty="0">
                <a:latin typeface="Arial" panose="020B0604020202020204" pitchFamily="34" charset="0"/>
                <a:cs typeface="Arial" panose="020B0604020202020204" pitchFamily="34" charset="0"/>
              </a:rPr>
              <a:t> 2:</a:t>
            </a:r>
            <a:endParaRPr lang="en-US" sz="3600" dirty="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29585">
                  <a:extLst>
                    <a:ext uri="{9D8B030D-6E8A-4147-A177-3AD203B41FA5}">
                      <a16:colId xmlns:a16="http://schemas.microsoft.com/office/drawing/2014/main" val="20002"/>
                    </a:ext>
                  </a:extLst>
                </a:gridCol>
                <a:gridCol w="3028950">
                  <a:extLst>
                    <a:ext uri="{9D8B030D-6E8A-4147-A177-3AD203B41FA5}">
                      <a16:colId xmlns:a16="http://schemas.microsoft.com/office/drawing/2014/main" val="20003"/>
                    </a:ext>
                  </a:extLst>
                </a:gridCol>
              </a:tblGrid>
              <a:tr h="1294765">
                <a:tc>
                  <a:txBody>
                    <a:bodyPr/>
                    <a:lstStyle/>
                    <a:p>
                      <a:pPr indent="0">
                        <a:buNone/>
                      </a:pPr>
                      <a:r>
                        <a:rPr lang="en-US" sz="2800" b="0" dirty="0" err="1">
                          <a:solidFill>
                            <a:srgbClr val="000000"/>
                          </a:solidFill>
                          <a:latin typeface="Arial" panose="020B0604020202020204" pitchFamily="34" charset="0"/>
                          <a:cs typeface="Arial" panose="020B0604020202020204" pitchFamily="34" charset="0"/>
                        </a:rPr>
                        <a:t>Một</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số</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nhãn</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hóa</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chất</a:t>
                      </a:r>
                      <a:endParaRPr lang="en-US" sz="28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800" b="0" dirty="0" err="1">
                          <a:solidFill>
                            <a:srgbClr val="000000"/>
                          </a:solidFill>
                          <a:latin typeface="Arial" panose="020B0604020202020204" pitchFamily="34" charset="0"/>
                          <a:cs typeface="Arial" panose="020B0604020202020204" pitchFamily="34" charset="0"/>
                        </a:rPr>
                        <a:t>Hình</a:t>
                      </a:r>
                      <a:r>
                        <a:rPr lang="en-US" sz="2800" b="0" dirty="0">
                          <a:solidFill>
                            <a:srgbClr val="000000"/>
                          </a:solidFill>
                          <a:latin typeface="Arial" panose="020B0604020202020204" pitchFamily="34" charset="0"/>
                          <a:cs typeface="Arial" panose="020B0604020202020204" pitchFamily="34" charset="0"/>
                        </a:rPr>
                        <a:t> 1.1.a</a:t>
                      </a:r>
                      <a:endParaRPr lang="en-US" sz="28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52575">
                <a:tc>
                  <a:txBody>
                    <a:bodyPr/>
                    <a:lstStyle/>
                    <a:p>
                      <a:pPr indent="0">
                        <a:buNone/>
                      </a:pPr>
                      <a:r>
                        <a:rPr lang="en-US" sz="2800" b="0" dirty="0">
                          <a:solidFill>
                            <a:srgbClr val="000000"/>
                          </a:solidFill>
                          <a:latin typeface="Arial" panose="020B0604020202020204" pitchFamily="34" charset="0"/>
                          <a:cs typeface="Arial" panose="020B0604020202020204" pitchFamily="34" charset="0"/>
                        </a:rPr>
                        <a:t>Thông tin </a:t>
                      </a:r>
                      <a:r>
                        <a:rPr lang="en-US" sz="2800" b="0" dirty="0" err="1">
                          <a:solidFill>
                            <a:srgbClr val="000000"/>
                          </a:solidFill>
                          <a:latin typeface="Arial" panose="020B0604020202020204" pitchFamily="34" charset="0"/>
                          <a:cs typeface="Arial" panose="020B0604020202020204" pitchFamily="34" charset="0"/>
                        </a:rPr>
                        <a:t>trên</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nhãn</a:t>
                      </a:r>
                      <a:endParaRPr lang="en-US" sz="28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8165">
                <a:tc>
                  <a:txBody>
                    <a:bodyPr/>
                    <a:lstStyle/>
                    <a:p>
                      <a:pPr indent="0">
                        <a:buNone/>
                      </a:pPr>
                      <a:r>
                        <a:rPr lang="en-US" sz="2800" b="0" dirty="0" err="1">
                          <a:solidFill>
                            <a:srgbClr val="000000"/>
                          </a:solidFill>
                          <a:latin typeface="Arial" panose="020B0604020202020204" pitchFamily="34" charset="0"/>
                          <a:cs typeface="Arial" panose="020B0604020202020204" pitchFamily="34" charset="0"/>
                        </a:rPr>
                        <a:t>Cách</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lấy</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hóa</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chất</a:t>
                      </a:r>
                      <a:r>
                        <a:rPr lang="en-US" sz="2800" b="0" dirty="0">
                          <a:solidFill>
                            <a:srgbClr val="000000"/>
                          </a:solidFill>
                          <a:latin typeface="Arial" panose="020B0604020202020204" pitchFamily="34" charset="0"/>
                          <a:cs typeface="Arial" panose="020B0604020202020204" pitchFamily="34" charset="0"/>
                        </a:rPr>
                        <a:t> an </a:t>
                      </a:r>
                      <a:r>
                        <a:rPr lang="en-US" sz="2800" b="0" dirty="0" err="1">
                          <a:solidFill>
                            <a:srgbClr val="000000"/>
                          </a:solidFill>
                          <a:latin typeface="Arial" panose="020B0604020202020204" pitchFamily="34" charset="0"/>
                          <a:cs typeface="Arial" panose="020B0604020202020204" pitchFamily="34" charset="0"/>
                        </a:rPr>
                        <a:t>toàn</a:t>
                      </a:r>
                      <a:endParaRPr lang="en-US" sz="28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b="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2000" b="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b="0" i="1" dirty="0">
                          <a:solidFill>
                            <a:srgbClr val="000000"/>
                          </a:solidFill>
                          <a:latin typeface="Arial" panose="020B0604020202020204" pitchFamily="34" charset="0"/>
                          <a:ea typeface="Times New Roman" panose="02020603050405020304" pitchFamily="18" charset="0"/>
                          <a:cs typeface="Arial" panose="020B0604020202020204" pitchFamily="34" charset="0"/>
                        </a:rPr>
                        <a:t> ô </a:t>
                      </a:r>
                      <a:r>
                        <a:rPr lang="en-US" sz="2000" b="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endParaRPr lang="en-US" sz="2000" b="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Báo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cáo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thảo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luận</a:t>
            </a:r>
            <a:r>
              <a:rPr lang="en-US" sz="4000" b="1" dirty="0">
                <a:solidFill>
                  <a:schemeClr val="accent2">
                    <a:lumMod val="50000"/>
                  </a:schemeClr>
                </a:solidFill>
                <a:latin typeface="Arial" panose="020B0604020202020204" pitchFamily="34" charset="0"/>
                <a:cs typeface="Arial" panose="020B0604020202020204" pitchFamily="34" charset="0"/>
              </a:rPr>
              <a:t>:</a:t>
            </a:r>
          </a:p>
          <a:p>
            <a:pPr indent="0"/>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4230</Words>
  <Application>Microsoft Office PowerPoint</Application>
  <PresentationFormat>Màn hình rộng</PresentationFormat>
  <Paragraphs>405</Paragraphs>
  <Slides>37</Slides>
  <Notes>2</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37</vt:i4>
      </vt:variant>
    </vt:vector>
  </HeadingPairs>
  <TitlesOfParts>
    <vt:vector size="47" baseType="lpstr">
      <vt:lpstr>Microsoft YaHei</vt:lpstr>
      <vt:lpstr>Arial</vt:lpstr>
      <vt:lpstr>Calibri</vt:lpstr>
      <vt:lpstr>Calibri Light</vt:lpstr>
      <vt:lpstr>Cambria</vt:lpstr>
      <vt:lpstr>Impact</vt:lpstr>
      <vt:lpstr>Impact MT Std</vt:lpstr>
      <vt:lpstr>Times New Roman</vt:lpstr>
      <vt:lpstr>VNI-Times</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Hương Ngọc</cp:lastModifiedBy>
  <cp:revision>31</cp:revision>
  <dcterms:created xsi:type="dcterms:W3CDTF">2017-05-28T12:28:00Z</dcterms:created>
  <dcterms:modified xsi:type="dcterms:W3CDTF">2023-09-04T14:52:51Z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