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528" r:id="rId2"/>
    <p:sldId id="529" r:id="rId3"/>
    <p:sldId id="530" r:id="rId4"/>
    <p:sldId id="531" r:id="rId5"/>
    <p:sldId id="503" r:id="rId6"/>
    <p:sldId id="534" r:id="rId7"/>
    <p:sldId id="532" r:id="rId8"/>
    <p:sldId id="574" r:id="rId9"/>
    <p:sldId id="573" r:id="rId10"/>
    <p:sldId id="577" r:id="rId11"/>
    <p:sldId id="575" r:id="rId12"/>
    <p:sldId id="576" r:id="rId13"/>
    <p:sldId id="578" r:id="rId14"/>
    <p:sldId id="579" r:id="rId15"/>
    <p:sldId id="584" r:id="rId16"/>
    <p:sldId id="585" r:id="rId17"/>
    <p:sldId id="581" r:id="rId18"/>
    <p:sldId id="582" r:id="rId19"/>
    <p:sldId id="583" r:id="rId20"/>
    <p:sldId id="572" r:id="rId21"/>
    <p:sldId id="545" r:id="rId22"/>
    <p:sldId id="546" r:id="rId23"/>
    <p:sldId id="640" r:id="rId24"/>
    <p:sldId id="635" r:id="rId25"/>
    <p:sldId id="657" r:id="rId26"/>
    <p:sldId id="648" r:id="rId27"/>
    <p:sldId id="641" r:id="rId28"/>
    <p:sldId id="549" r:id="rId29"/>
    <p:sldId id="642" r:id="rId30"/>
    <p:sldId id="649" r:id="rId31"/>
    <p:sldId id="643" r:id="rId32"/>
    <p:sldId id="552" r:id="rId33"/>
    <p:sldId id="638" r:id="rId34"/>
    <p:sldId id="644" r:id="rId35"/>
    <p:sldId id="650" r:id="rId36"/>
    <p:sldId id="645" r:id="rId37"/>
    <p:sldId id="555" r:id="rId38"/>
    <p:sldId id="556" r:id="rId39"/>
    <p:sldId id="557" r:id="rId40"/>
    <p:sldId id="559" r:id="rId41"/>
    <p:sldId id="558" r:id="rId42"/>
    <p:sldId id="646" r:id="rId43"/>
    <p:sldId id="561" r:id="rId44"/>
    <p:sldId id="653" r:id="rId45"/>
    <p:sldId id="656" r:id="rId46"/>
    <p:sldId id="655" r:id="rId47"/>
    <p:sldId id="654" r:id="rId48"/>
    <p:sldId id="560" r:id="rId49"/>
    <p:sldId id="569" r:id="rId50"/>
    <p:sldId id="527" r:id="rId51"/>
    <p:sldId id="519" r:id="rId52"/>
    <p:sldId id="570" r:id="rId53"/>
    <p:sldId id="571" r:id="rId54"/>
    <p:sldId id="523" r:id="rId55"/>
    <p:sldId id="647" r:id="rId56"/>
    <p:sldId id="651" r:id="rId57"/>
    <p:sldId id="65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9" d="100"/>
          <a:sy n="59" d="100"/>
        </p:scale>
        <p:origin x="152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dày đặc</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khắp</a:t>
          </a:r>
          <a:r>
            <a:rPr lang="en-US" sz="2200" dirty="0">
              <a:latin typeface="Cambria" pitchFamily="18" charset="0"/>
              <a:ea typeface="Cambria" pitchFamily="18" charset="0"/>
            </a:rPr>
            <a:t> </a:t>
          </a:r>
          <a:r>
            <a:rPr lang="en-US" sz="2200" dirty="0" err="1">
              <a:latin typeface="Cambria" pitchFamily="18" charset="0"/>
              <a:ea typeface="Cambria" pitchFamily="18" charset="0"/>
            </a:rPr>
            <a:t>cả</a:t>
          </a:r>
          <a:r>
            <a:rPr lang="en-US" sz="2200" dirty="0">
              <a:latin typeface="Cambria" pitchFamily="18" charset="0"/>
              <a:ea typeface="Cambria" pitchFamily="18" charset="0"/>
            </a:rPr>
            <a:t> </a:t>
          </a:r>
          <a:r>
            <a:rPr lang="en-US" sz="2200" dirty="0" err="1">
              <a:latin typeface="Cambria" pitchFamily="18" charset="0"/>
              <a:ea typeface="Cambria" pitchFamily="18" charset="0"/>
            </a:rPr>
            <a:t>nước</a:t>
          </a:r>
          <a:r>
            <a:rPr lang="vi-VN" sz="2200" dirty="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Mạng lưới sông ngòi dày đặc</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phân</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bố</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rộng</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khắp</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cả</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nước</a:t>
          </a:r>
          <a:r>
            <a:rPr lang="vi-VN" sz="2200" kern="1200" dirty="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28319-1D47-4DB5-A083-897E335DAC7C}" type="slidenum">
              <a:rPr lang="en-US" smtClean="0"/>
              <a:t>7</a:t>
            </a:fld>
            <a:endParaRPr lang="en-US"/>
          </a:p>
        </p:txBody>
      </p:sp>
    </p:spTree>
    <p:extLst>
      <p:ext uri="{BB962C8B-B14F-4D97-AF65-F5344CB8AC3E}">
        <p14:creationId xmlns:p14="http://schemas.microsoft.com/office/powerpoint/2010/main" val="187744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28319-1D47-4DB5-A083-897E335DAC7C}" type="slidenum">
              <a:rPr lang="en-US" smtClean="0"/>
              <a:t>13</a:t>
            </a:fld>
            <a:endParaRPr lang="en-US"/>
          </a:p>
        </p:txBody>
      </p:sp>
    </p:spTree>
    <p:extLst>
      <p:ext uri="{BB962C8B-B14F-4D97-AF65-F5344CB8AC3E}">
        <p14:creationId xmlns:p14="http://schemas.microsoft.com/office/powerpoint/2010/main" val="26145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QuickStyle" Target="../diagrams/quickStyle1.xml"/><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diagramData" Target="../diagrams/data1.xml"/><Relationship Id="rId5" Type="http://schemas.openxmlformats.org/officeDocument/2006/relationships/image" Target="../media/image15.jpeg"/><Relationship Id="rId15" Type="http://schemas.microsoft.com/office/2007/relationships/diagramDrawing" Target="../diagrams/drawing1.xml"/><Relationship Id="rId10" Type="http://schemas.openxmlformats.org/officeDocument/2006/relationships/image" Target="../media/image18.jpe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447800" y="137293"/>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42900" y="914400"/>
            <a:ext cx="8534400" cy="2339102"/>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đỏ nặng phù sa?</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96137"/>
            <a:ext cx="4419600" cy="30567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253502"/>
            <a:ext cx="4267200" cy="29993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625286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5463283" y="6259042"/>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4850C5-9162-68F6-4065-64AA10BA5E3F}"/>
              </a:ext>
            </a:extLst>
          </p:cNvPr>
          <p:cNvSpPr txBox="1"/>
          <p:nvPr/>
        </p:nvSpPr>
        <p:spPr>
          <a:xfrm>
            <a:off x="304800" y="762000"/>
            <a:ext cx="8534400" cy="2308324"/>
          </a:xfrm>
          <a:prstGeom prst="rect">
            <a:avLst/>
          </a:prstGeom>
          <a:noFill/>
        </p:spPr>
        <p:txBody>
          <a:bodyPr wrap="square">
            <a:spAutoFit/>
          </a:bodyPr>
          <a:lstStyle/>
          <a:p>
            <a:pPr algn="just"/>
            <a:r>
              <a:rPr lang="en-US" sz="3600" i="1" dirty="0">
                <a:solidFill>
                  <a:srgbClr val="FF0000"/>
                </a:solidFill>
                <a:latin typeface="Cambria" panose="02040503050406030204" pitchFamily="18" charset="0"/>
                <a:ea typeface="Cambria" panose="02040503050406030204" pitchFamily="18" charset="0"/>
              </a:rPr>
              <a:t>Quan </a:t>
            </a:r>
            <a:r>
              <a:rPr lang="en-US" sz="3600" i="1" dirty="0" err="1">
                <a:solidFill>
                  <a:srgbClr val="FF0000"/>
                </a:solidFill>
                <a:latin typeface="Cambria" panose="02040503050406030204" pitchFamily="18" charset="0"/>
                <a:ea typeface="Cambria" panose="02040503050406030204" pitchFamily="18" charset="0"/>
              </a:rPr>
              <a:t>sát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hình</a:t>
            </a:r>
            <a:r>
              <a:rPr lang="en-US" sz="3600" i="1" dirty="0">
                <a:solidFill>
                  <a:srgbClr val="FF0000"/>
                </a:solidFill>
                <a:latin typeface="Cambria" panose="02040503050406030204" pitchFamily="18" charset="0"/>
                <a:ea typeface="Cambria" panose="02040503050406030204" pitchFamily="18" charset="0"/>
              </a:rPr>
              <a:t> 1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kiến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thức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đã</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học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hãy</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giải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vì</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nước</a:t>
            </a:r>
            <a:r>
              <a:rPr lang="en-US" sz="3600" i="1" dirty="0">
                <a:solidFill>
                  <a:srgbClr val="FF0000"/>
                </a:solidFill>
                <a:latin typeface="Cambria" panose="02040503050406030204" pitchFamily="18" charset="0"/>
                <a:ea typeface="Cambria" panose="02040503050406030204" pitchFamily="18" charset="0"/>
              </a:rPr>
              <a:t> ta </a:t>
            </a:r>
            <a:r>
              <a:rPr lang="en-US" sz="3600" i="1" dirty="0" err="1">
                <a:solidFill>
                  <a:srgbClr val="FF0000"/>
                </a:solidFill>
                <a:latin typeface="Cambria" panose="02040503050406030204" pitchFamily="18" charset="0"/>
                <a:ea typeface="Cambria" panose="02040503050406030204" pitchFamily="18" charset="0"/>
              </a:rPr>
              <a:t>có</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mạng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lưới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sông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ngòi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dày</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đặc</a:t>
            </a:r>
            <a:r>
              <a:rPr lang="en-US" sz="3600" i="1" dirty="0">
                <a:solidFill>
                  <a:srgbClr val="FF0000"/>
                </a:solidFill>
                <a:latin typeface="Cambria" panose="02040503050406030204" pitchFamily="18" charset="0"/>
                <a:ea typeface="Cambria" panose="02040503050406030204" pitchFamily="18" charset="0"/>
              </a:rPr>
              <a:t> </a:t>
            </a:r>
            <a:r>
              <a:rPr lang="vi-VN" sz="36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3600" i="1" dirty="0">
                <a:solidFill>
                  <a:srgbClr val="FF0000"/>
                </a:solidFill>
                <a:latin typeface="Cambria" panose="02040503050406030204" pitchFamily="18" charset="0"/>
                <a:ea typeface="Cambria" panose="02040503050406030204" pitchFamily="18" charset="0"/>
              </a:rPr>
              <a:t>?</a:t>
            </a:r>
            <a:endParaRPr lang="vi-VN" sz="3600" i="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2CF7E3-0AC1-D934-8671-13229EBF5D22}"/>
              </a:ext>
            </a:extLst>
          </p:cNvPr>
          <p:cNvSpPr txBox="1"/>
          <p:nvPr/>
        </p:nvSpPr>
        <p:spPr>
          <a:xfrm>
            <a:off x="495300" y="3374268"/>
            <a:ext cx="8153400" cy="2308324"/>
          </a:xfrm>
          <a:prstGeom prst="rect">
            <a:avLst/>
          </a:prstGeom>
          <a:noFill/>
        </p:spPr>
        <p:txBody>
          <a:bodyPr wrap="square">
            <a:spAutoFit/>
          </a:bodyPr>
          <a:lstStyle/>
          <a:p>
            <a:pPr algn="just">
              <a:spcBef>
                <a:spcPts val="600"/>
              </a:spcBef>
              <a:spcAft>
                <a:spcPts val="0"/>
              </a:spcAft>
            </a:pPr>
            <a:r>
              <a:rPr lang="en-US" sz="3600" dirty="0">
                <a:latin typeface="Cambria" pitchFamily="18" charset="0"/>
                <a:ea typeface="Cambria" pitchFamily="18" charset="0"/>
                <a:cs typeface="Times New Roman"/>
              </a:rPr>
              <a:t>- D</a:t>
            </a:r>
            <a:r>
              <a:rPr lang="vi-VN" sz="3600" dirty="0">
                <a:latin typeface="Cambria" pitchFamily="18" charset="0"/>
                <a:ea typeface="Cambria" pitchFamily="18" charset="0"/>
                <a:cs typeface="Times New Roman"/>
              </a:rPr>
              <a:t>o nước ta có lượng mưa</a:t>
            </a:r>
            <a:r>
              <a:rPr lang="en-US" sz="3600" dirty="0">
                <a:latin typeface="Cambria" pitchFamily="18" charset="0"/>
                <a:ea typeface="Cambria" pitchFamily="18" charset="0"/>
                <a:cs typeface="Times New Roman"/>
              </a:rPr>
              <a:t> </a:t>
            </a:r>
            <a:r>
              <a:rPr lang="vi-VN" sz="3600" dirty="0">
                <a:latin typeface="Cambria" pitchFamily="18" charset="0"/>
                <a:ea typeface="Cambria" pitchFamily="18" charset="0"/>
                <a:cs typeface="Times New Roman"/>
              </a:rPr>
              <a:t>nhiều là nguồn cấp nước chính cho sông, địa hình hẹp ngang, ¾ diện tích là đồi núi, núi lan ra sát biển.</a:t>
            </a:r>
          </a:p>
        </p:txBody>
      </p:sp>
    </p:spTree>
    <p:extLst>
      <p:ext uri="{BB962C8B-B14F-4D97-AF65-F5344CB8AC3E}">
        <p14:creationId xmlns:p14="http://schemas.microsoft.com/office/powerpoint/2010/main" val="2205764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21E4B5-4CAF-AB68-A86D-F3D1C58775ED}"/>
              </a:ext>
            </a:extLst>
          </p:cNvPr>
          <p:cNvSpPr txBox="1"/>
          <p:nvPr/>
        </p:nvSpPr>
        <p:spPr>
          <a:xfrm>
            <a:off x="128427" y="0"/>
            <a:ext cx="8610600" cy="1077218"/>
          </a:xfrm>
          <a:prstGeom prst="rect">
            <a:avLst/>
          </a:prstGeom>
          <a:noFill/>
        </p:spPr>
        <p:txBody>
          <a:bodyPr wrap="square">
            <a:spAutoFit/>
          </a:bodyPr>
          <a:lstStyle/>
          <a:p>
            <a:pPr algn="just"/>
            <a:r>
              <a:rPr lang="en-US" sz="3200" i="1" dirty="0">
                <a:solidFill>
                  <a:srgbClr val="FF0000"/>
                </a:solidFill>
                <a:latin typeface="Cambria" panose="02040503050406030204" pitchFamily="18" charset="0"/>
                <a:ea typeface="Cambria" panose="02040503050406030204" pitchFamily="18" charset="0"/>
              </a:rPr>
              <a:t>Quan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tr10, </a:t>
            </a:r>
            <a:r>
              <a:rPr lang="en-US" sz="3200" i="1" dirty="0" err="1">
                <a:solidFill>
                  <a:srgbClr val="FF0000"/>
                </a:solidFill>
                <a:latin typeface="Cambria" panose="02040503050406030204" pitchFamily="18" charset="0"/>
                <a:ea typeface="Cambria" panose="02040503050406030204" pitchFamily="18" charset="0"/>
              </a:rPr>
              <a:t>hãy</a:t>
            </a:r>
            <a:r>
              <a:rPr lang="en-US" sz="3200" i="1" dirty="0">
                <a:solidFill>
                  <a:srgbClr val="FF0000"/>
                </a:solidFill>
                <a:latin typeface="Cambria" panose="02040503050406030204" pitchFamily="18" charset="0"/>
                <a:ea typeface="Cambria" panose="02040503050406030204" pitchFamily="18" charset="0"/>
              </a:rPr>
              <a:t> x</a:t>
            </a:r>
            <a:r>
              <a:rPr lang="vi-VN" sz="3200" i="1" dirty="0">
                <a:solidFill>
                  <a:srgbClr val="FF0000"/>
                </a:solidFill>
                <a:latin typeface="Cambria" panose="02040503050406030204" pitchFamily="18" charset="0"/>
                <a:ea typeface="Cambria" panose="02040503050406030204" pitchFamily="18" charset="0"/>
              </a:rPr>
              <a:t>ác định trên bản đồ </a:t>
            </a:r>
            <a:r>
              <a:rPr lang="en-US" sz="3200" i="1" dirty="0">
                <a:solidFill>
                  <a:srgbClr val="FF0000"/>
                </a:solidFill>
                <a:latin typeface="Cambria" panose="02040503050406030204" pitchFamily="18" charset="0"/>
                <a:ea typeface="Cambria" panose="02040503050406030204" pitchFamily="18" charset="0"/>
              </a:rPr>
              <a:t>9 </a:t>
            </a:r>
            <a:r>
              <a:rPr lang="vi-VN" sz="3200" i="1" dirty="0">
                <a:solidFill>
                  <a:srgbClr val="FF0000"/>
                </a:solidFill>
                <a:latin typeface="Cambria" panose="02040503050406030204" pitchFamily="18" charset="0"/>
                <a:ea typeface="Cambria" panose="02040503050406030204" pitchFamily="18" charset="0"/>
              </a:rPr>
              <a:t>lưu vực của các hệ thống sông lớn.</a:t>
            </a:r>
          </a:p>
        </p:txBody>
      </p:sp>
      <p:pic>
        <p:nvPicPr>
          <p:cNvPr id="8" name="Picture 2">
            <a:extLst>
              <a:ext uri="{FF2B5EF4-FFF2-40B4-BE49-F238E27FC236}">
                <a16:creationId xmlns:a16="http://schemas.microsoft.com/office/drawing/2014/main" id="{3B11B8D4-4DEE-130E-5C18-D5161EA4E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027" y="1077218"/>
            <a:ext cx="5334000" cy="5704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7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8083F-B14D-53EA-7A5E-E35AF38D3305}"/>
              </a:ext>
            </a:extLst>
          </p:cNvPr>
          <p:cNvSpPr txBox="1"/>
          <p:nvPr/>
        </p:nvSpPr>
        <p:spPr>
          <a:xfrm>
            <a:off x="304800" y="381000"/>
            <a:ext cx="7924800" cy="5709255"/>
          </a:xfrm>
          <a:prstGeom prst="rect">
            <a:avLst/>
          </a:prstGeom>
          <a:noFill/>
        </p:spPr>
        <p:txBody>
          <a:bodyPr wrap="square">
            <a:spAutoFit/>
          </a:bodyPr>
          <a:lstStyle/>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9 lưu vực của các hệ thống sông lớn: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Sông Hồng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Thái Bình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Kì Cùng – Bằng Giang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S</a:t>
            </a:r>
            <a:r>
              <a:rPr lang="vi-VN" sz="3200" dirty="0">
                <a:latin typeface="Times New Roman" panose="02020603050405020304" pitchFamily="18" charset="0"/>
                <a:ea typeface="Cambria" pitchFamily="18" charset="0"/>
                <a:cs typeface="Times New Roman" panose="02020603050405020304" pitchFamily="18" charset="0"/>
              </a:rPr>
              <a:t>ông Mã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Sông Cả,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Thu Bồn,</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a:t>
            </a: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Đà Rằng, </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Đồng Nai,</a:t>
            </a:r>
            <a:endParaRPr lang="en-US" sz="3200" dirty="0">
              <a:latin typeface="Times New Roman" panose="02020603050405020304" pitchFamily="18" charset="0"/>
              <a:ea typeface="Cambria" pitchFamily="18" charset="0"/>
              <a:cs typeface="Times New Roman" panose="02020603050405020304" pitchFamily="18" charset="0"/>
            </a:endParaRPr>
          </a:p>
          <a:p>
            <a:pPr>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a:t>
            </a: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Mê Công.</a:t>
            </a:r>
          </a:p>
        </p:txBody>
      </p:sp>
    </p:spTree>
    <p:extLst>
      <p:ext uri="{BB962C8B-B14F-4D97-AF65-F5344CB8AC3E}">
        <p14:creationId xmlns:p14="http://schemas.microsoft.com/office/powerpoint/2010/main" val="83743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7C3FC4-9BF5-DE5A-7F0F-16A5629FEA5E}"/>
              </a:ext>
            </a:extLst>
          </p:cNvPr>
          <p:cNvSpPr txBox="1"/>
          <p:nvPr/>
        </p:nvSpPr>
        <p:spPr>
          <a:xfrm>
            <a:off x="228600" y="838200"/>
            <a:ext cx="8382000" cy="5078313"/>
          </a:xfrm>
          <a:prstGeom prst="rect">
            <a:avLst/>
          </a:prstGeom>
          <a:noFill/>
        </p:spPr>
        <p:txBody>
          <a:bodyPr wrap="square">
            <a:spAutoFit/>
          </a:bodyPr>
          <a:lstStyle/>
          <a:p>
            <a:pPr algn="just"/>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ngòi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chính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TB – ĐN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cung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TB – ĐN: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Hồng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Mã</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Gâm</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600" dirty="0">
                <a:latin typeface="Times New Roman" panose="02020603050405020304" pitchFamily="18" charset="0"/>
                <a:ea typeface="Cambria" panose="02040503050406030204" pitchFamily="18" charset="0"/>
                <a:cs typeface="Times New Roman" panose="02020603050405020304" pitchFamily="18" charset="0"/>
              </a:rPr>
              <a:t>: h</a:t>
            </a:r>
            <a:r>
              <a:rPr lang="vi-VN" sz="3600" dirty="0">
                <a:latin typeface="Times New Roman" panose="02020603050405020304" pitchFamily="18" charset="0"/>
                <a:ea typeface="Cambria" panose="02040503050406030204" pitchFamily="18" charset="0"/>
                <a:cs typeface="Times New Roman" panose="02020603050405020304" pitchFamily="18" charset="0"/>
              </a:rPr>
              <a:t>ướng nghiêng TB- ĐN và vòng cung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ea typeface="Cambria" panose="02040503050406030204" pitchFamily="18" charset="0"/>
                <a:cs typeface="Times New Roman" panose="02020603050405020304" pitchFamily="18" charset="0"/>
              </a:rPr>
              <a:t>địa hình ảnh hưởng đến hướng chảy sông ngòi</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6171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951A18BE-62A5-60A1-0C84-61140BB3941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43000" y="152400"/>
            <a:ext cx="5943600" cy="6705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75460" y="1866899"/>
            <a:ext cx="8783239" cy="4870665"/>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25926" y="2122176"/>
            <a:ext cx="8692148" cy="2831544"/>
          </a:xfrm>
          <a:prstGeom prst="rect">
            <a:avLst/>
          </a:prstGeom>
        </p:spPr>
        <p:txBody>
          <a:bodyPr wrap="square">
            <a:spAutoFit/>
          </a:bodyPr>
          <a:lstStyle/>
          <a:p>
            <a:pPr algn="just">
              <a:spcBef>
                <a:spcPts val="600"/>
              </a:spcBef>
              <a:spcAft>
                <a:spcPts val="0"/>
              </a:spcAft>
            </a:pPr>
            <a:r>
              <a:rPr lang="vi-VN" sz="28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8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800" dirty="0">
                <a:latin typeface="Cambria" pitchFamily="18" charset="0"/>
                <a:ea typeface="Cambria" pitchFamily="18" charset="0"/>
              </a:rPr>
              <a:t>- Chế độ dòng chảy  phân 2 mùa rất rõ rệt: mùa lũ và mùa cạn.</a:t>
            </a:r>
          </a:p>
        </p:txBody>
      </p:sp>
      <p:sp>
        <p:nvSpPr>
          <p:cNvPr id="20" name="Text Box 9"/>
          <p:cNvSpPr txBox="1">
            <a:spLocks noChangeArrowheads="1"/>
          </p:cNvSpPr>
          <p:nvPr/>
        </p:nvSpPr>
        <p:spPr bwMode="auto">
          <a:xfrm>
            <a:off x="452586" y="1295399"/>
            <a:ext cx="4424214" cy="52322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Đặc</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điểm</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chung</a:t>
            </a:r>
            <a:endParaRPr lang="vi-VN" sz="28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81229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75460" y="1866899"/>
            <a:ext cx="8783239" cy="4870665"/>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25926" y="2122176"/>
            <a:ext cx="8692148" cy="3770263"/>
          </a:xfrm>
          <a:prstGeom prst="rect">
            <a:avLst/>
          </a:prstGeom>
        </p:spPr>
        <p:txBody>
          <a:bodyPr wrap="square">
            <a:spAutoFit/>
          </a:bodyPr>
          <a:lstStyle/>
          <a:p>
            <a:pPr algn="just">
              <a:spcBef>
                <a:spcPts val="600"/>
              </a:spcBef>
              <a:spcAft>
                <a:spcPts val="0"/>
              </a:spcAft>
            </a:pPr>
            <a:r>
              <a:rPr lang="vi-VN" sz="28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8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8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800" dirty="0">
                <a:latin typeface="Cambria" pitchFamily="18" charset="0"/>
                <a:ea typeface="Cambria" pitchFamily="18" charset="0"/>
              </a:rPr>
              <a:t>- Sông ngòi nước ta nhiều nước (hơn 800 tỉ </a:t>
            </a:r>
            <a:r>
              <a:rPr lang="en-US" sz="2800" dirty="0">
                <a:latin typeface="Cambria" pitchFamily="18" charset="0"/>
                <a:ea typeface="Cambria" pitchFamily="18" charset="0"/>
              </a:rPr>
              <a:t>m</a:t>
            </a:r>
            <a:r>
              <a:rPr lang="en-US" sz="2800" baseline="30000" dirty="0">
                <a:latin typeface="Cambria" pitchFamily="18" charset="0"/>
                <a:ea typeface="Cambria" pitchFamily="18" charset="0"/>
              </a:rPr>
              <a:t>3</a:t>
            </a:r>
            <a:r>
              <a:rPr lang="vi-VN" sz="2800" dirty="0">
                <a:latin typeface="Cambria" pitchFamily="18" charset="0"/>
                <a:ea typeface="Cambria" pitchFamily="18" charset="0"/>
              </a:rPr>
              <a:t>/năm) và lượng phù sa khá lớn (khoảng 200 triệu tấn/năm)</a:t>
            </a:r>
          </a:p>
        </p:txBody>
      </p:sp>
      <p:sp>
        <p:nvSpPr>
          <p:cNvPr id="20" name="Text Box 9"/>
          <p:cNvSpPr txBox="1">
            <a:spLocks noChangeArrowheads="1"/>
          </p:cNvSpPr>
          <p:nvPr/>
        </p:nvSpPr>
        <p:spPr bwMode="auto">
          <a:xfrm>
            <a:off x="452586" y="1295399"/>
            <a:ext cx="4424214" cy="52322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Đặc</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điểm</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chung</a:t>
            </a:r>
            <a:endParaRPr lang="vi-VN" sz="28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94993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92A3B6E-4FBF-F23B-671F-5AC67917C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267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42341A75-3BC5-89B1-0CE6-A15D300AF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267200" cy="3505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3C7CCB9-4151-E128-64CC-481FD3FD46D8}"/>
              </a:ext>
            </a:extLst>
          </p:cNvPr>
          <p:cNvSpPr txBox="1"/>
          <p:nvPr/>
        </p:nvSpPr>
        <p:spPr>
          <a:xfrm>
            <a:off x="-304800" y="3581400"/>
            <a:ext cx="4572000" cy="369332"/>
          </a:xfrm>
          <a:prstGeom prst="rect">
            <a:avLst/>
          </a:prstGeom>
          <a:noFill/>
        </p:spPr>
        <p:txBody>
          <a:bodyPr wrap="square">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9" name="TextBox 8">
            <a:extLst>
              <a:ext uri="{FF2B5EF4-FFF2-40B4-BE49-F238E27FC236}">
                <a16:creationId xmlns:a16="http://schemas.microsoft.com/office/drawing/2014/main" id="{EDC02A8E-180A-5FB1-7004-8D5298A31272}"/>
              </a:ext>
            </a:extLst>
          </p:cNvPr>
          <p:cNvSpPr txBox="1"/>
          <p:nvPr/>
        </p:nvSpPr>
        <p:spPr>
          <a:xfrm>
            <a:off x="4114800" y="3918466"/>
            <a:ext cx="4726112" cy="369332"/>
          </a:xfrm>
          <a:prstGeom prst="rect">
            <a:avLst/>
          </a:prstGeom>
          <a:noFill/>
        </p:spPr>
        <p:txBody>
          <a:bodyPr wrap="square">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2546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9DC944-3459-1F4E-DB39-0F2D26642191}"/>
              </a:ext>
            </a:extLst>
          </p:cNvPr>
          <p:cNvSpPr txBox="1"/>
          <p:nvPr/>
        </p:nvSpPr>
        <p:spPr>
          <a:xfrm>
            <a:off x="266700" y="685800"/>
            <a:ext cx="8610600" cy="1569660"/>
          </a:xfrm>
          <a:prstGeom prst="rect">
            <a:avLst/>
          </a:prstGeom>
          <a:noFill/>
        </p:spPr>
        <p:txBody>
          <a:bodyPr wrap="square">
            <a:spAutoFit/>
          </a:bodyPr>
          <a:lstStyle/>
          <a:p>
            <a:pPr algn="just"/>
            <a:r>
              <a:rPr lang="en-US" sz="3200" i="1" dirty="0">
                <a:solidFill>
                  <a:srgbClr val="FF0000"/>
                </a:solidFill>
                <a:latin typeface="Cambria" panose="02040503050406030204" pitchFamily="18" charset="0"/>
                <a:ea typeface="Cambria" panose="02040503050406030204" pitchFamily="18" charset="0"/>
              </a:rPr>
              <a:t>Quan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các</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hình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ảnh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a:t>
            </a:r>
            <a:r>
              <a:rPr lang="en-US" sz="3200" i="1" dirty="0" err="1">
                <a:solidFill>
                  <a:srgbClr val="FF0000"/>
                </a:solidFill>
                <a:latin typeface="Cambria" panose="02040503050406030204" pitchFamily="18" charset="0"/>
                <a:ea typeface="Cambria" panose="02040503050406030204" pitchFamily="18" charset="0"/>
              </a:rPr>
              <a:t>hãy</a:t>
            </a:r>
            <a:r>
              <a:rPr lang="en-US" sz="3200" i="1" dirty="0">
                <a:solidFill>
                  <a:srgbClr val="FF0000"/>
                </a:solidFill>
                <a:latin typeface="Cambria" panose="02040503050406030204" pitchFamily="18" charset="0"/>
                <a:ea typeface="Cambria" panose="02040503050406030204" pitchFamily="18" charset="0"/>
              </a:rPr>
              <a:t> c</a:t>
            </a:r>
            <a:r>
              <a:rPr lang="vi-VN" sz="32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r>
              <a:rPr lang="vi-VN" sz="1800" i="1" dirty="0">
                <a:solidFill>
                  <a:srgbClr val="FF0000"/>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FFEA5022-BF1D-405A-2331-9617010429C8}"/>
              </a:ext>
            </a:extLst>
          </p:cNvPr>
          <p:cNvSpPr txBox="1"/>
          <p:nvPr/>
        </p:nvSpPr>
        <p:spPr>
          <a:xfrm>
            <a:off x="152400" y="2514600"/>
            <a:ext cx="8382000" cy="3046988"/>
          </a:xfrm>
          <a:prstGeom prst="rect">
            <a:avLst/>
          </a:prstGeom>
          <a:noFill/>
        </p:spPr>
        <p:txBody>
          <a:bodyPr wrap="square">
            <a:spAutoFit/>
          </a:bodyPr>
          <a:lstStyle/>
          <a:p>
            <a:pPr algn="just">
              <a:spcBef>
                <a:spcPts val="600"/>
              </a:spcBef>
              <a:spcAft>
                <a:spcPts val="0"/>
              </a:spcAft>
            </a:pPr>
            <a:r>
              <a:rPr lang="nl-NL" sz="3200" dirty="0">
                <a:latin typeface="Times New Roman"/>
                <a:ea typeface="Times New Roman"/>
              </a:rPr>
              <a:t>Tổng lượng nước lớn</a:t>
            </a:r>
            <a:r>
              <a:rPr lang="vi-VN" sz="3200" dirty="0">
                <a:latin typeface="Times New Roman"/>
                <a:ea typeface="Times New Roman"/>
              </a:rPr>
              <a:t> hơn </a:t>
            </a:r>
            <a:r>
              <a:rPr lang="nl-NL" sz="3200" dirty="0">
                <a:latin typeface="Times New Roman"/>
                <a:ea typeface="Times New Roman"/>
              </a:rPr>
              <a:t>8</a:t>
            </a:r>
            <a:r>
              <a:rPr lang="vi-VN" sz="3200" dirty="0">
                <a:latin typeface="Times New Roman"/>
                <a:ea typeface="Times New Roman"/>
              </a:rPr>
              <a:t>00</a:t>
            </a:r>
            <a:r>
              <a:rPr lang="nl-NL" sz="3200" dirty="0">
                <a:latin typeface="Times New Roman"/>
                <a:ea typeface="Times New Roman"/>
              </a:rPr>
              <a:t> tỉ m</a:t>
            </a:r>
            <a:r>
              <a:rPr lang="nl-NL" sz="3200" baseline="30000" dirty="0">
                <a:latin typeface="Times New Roman"/>
                <a:ea typeface="Times New Roman"/>
              </a:rPr>
              <a:t>3</a:t>
            </a:r>
            <a:r>
              <a:rPr lang="nl-NL" sz="3200" dirty="0">
                <a:latin typeface="Times New Roman"/>
                <a:ea typeface="Times New Roman"/>
              </a:rPr>
              <a:t>/năm. </a:t>
            </a:r>
            <a:endParaRPr lang="en-US" sz="3200" dirty="0"/>
          </a:p>
          <a:p>
            <a:pPr algn="just"/>
            <a:r>
              <a:rPr lang="nl-NL" sz="3200" dirty="0">
                <a:latin typeface="Times New Roman"/>
                <a:ea typeface="Times New Roman"/>
              </a:rPr>
              <a:t>- Tổng lượng phù sa </a:t>
            </a:r>
            <a:r>
              <a:rPr lang="vi-VN" sz="3200" dirty="0">
                <a:latin typeface="Times New Roman"/>
                <a:ea typeface="Times New Roman"/>
              </a:rPr>
              <a:t>khá</a:t>
            </a:r>
            <a:r>
              <a:rPr lang="nl-NL" sz="3200" dirty="0">
                <a:latin typeface="Times New Roman"/>
                <a:ea typeface="Times New Roman"/>
              </a:rPr>
              <a:t> lớn khoảng 200 triệu tấn/năm. </a:t>
            </a:r>
          </a:p>
          <a:p>
            <a:pPr algn="just"/>
            <a:r>
              <a:rPr lang="nl-NL" sz="3200" dirty="0">
                <a:latin typeface="Cambria" pitchFamily="18" charset="0"/>
                <a:ea typeface="Cambria" pitchFamily="18" charset="0"/>
              </a:rPr>
              <a:t>- Nguyên nhân: ¾ diện tích là đồi núi, dốc nên nước sông bào mòn mạnh địa hình tạo ra phù sa.</a:t>
            </a:r>
            <a:endParaRPr lang="en-US" sz="3200" dirty="0">
              <a:effectLst/>
              <a:latin typeface="Cambria" pitchFamily="18" charset="0"/>
              <a:ea typeface="Cambria" pitchFamily="18" charset="0"/>
            </a:endParaRPr>
          </a:p>
        </p:txBody>
      </p:sp>
    </p:spTree>
    <p:extLst>
      <p:ext uri="{BB962C8B-B14F-4D97-AF65-F5344CB8AC3E}">
        <p14:creationId xmlns:p14="http://schemas.microsoft.com/office/powerpoint/2010/main" val="38825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EEAAD37-B513-4F8A-6BD8-09B92DBDB9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4114800" cy="3886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D15403F-A0B1-A323-42FF-2E00ADAD8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33400"/>
            <a:ext cx="4495800" cy="3810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D3ADD47-106C-CD18-EA13-7130B7D6FD53}"/>
              </a:ext>
            </a:extLst>
          </p:cNvPr>
          <p:cNvSpPr txBox="1"/>
          <p:nvPr/>
        </p:nvSpPr>
        <p:spPr>
          <a:xfrm>
            <a:off x="-533400" y="4572000"/>
            <a:ext cx="4572000" cy="369332"/>
          </a:xfrm>
          <a:prstGeom prst="rect">
            <a:avLst/>
          </a:prstGeom>
          <a:noFill/>
        </p:spPr>
        <p:txBody>
          <a:bodyPr wrap="square">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9" name="TextBox 8">
            <a:extLst>
              <a:ext uri="{FF2B5EF4-FFF2-40B4-BE49-F238E27FC236}">
                <a16:creationId xmlns:a16="http://schemas.microsoft.com/office/drawing/2014/main" id="{A266269A-591E-B4B4-7852-BAE83F3C07C4}"/>
              </a:ext>
            </a:extLst>
          </p:cNvPr>
          <p:cNvSpPr txBox="1"/>
          <p:nvPr/>
        </p:nvSpPr>
        <p:spPr>
          <a:xfrm>
            <a:off x="3810000" y="4648200"/>
            <a:ext cx="4839128" cy="369332"/>
          </a:xfrm>
          <a:prstGeom prst="rect">
            <a:avLst/>
          </a:prstGeom>
          <a:noFill/>
        </p:spPr>
        <p:txBody>
          <a:bodyPr wrap="square">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627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2831544"/>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Làng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họ</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có</a:t>
            </a:r>
            <a:r>
              <a:rPr lang="en-US" sz="3200" i="1" dirty="0">
                <a:solidFill>
                  <a:srgbClr val="FF0000"/>
                </a:solidFill>
                <a:latin typeface="Cambria" pitchFamily="18" charset="0"/>
                <a:ea typeface="Cambria" pitchFamily="18" charset="0"/>
              </a:rPr>
              <a:t> con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Hỏi</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dòng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ấy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là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tên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gì</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tên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xanh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685800" y="625286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5419" y="625286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2" y="2925128"/>
            <a:ext cx="4744368" cy="32470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4210968" cy="32836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18" name="Text Box 9"/>
          <p:cNvSpPr txBox="1">
            <a:spLocks noChangeArrowheads="1"/>
          </p:cNvSpPr>
          <p:nvPr/>
        </p:nvSpPr>
        <p:spPr bwMode="auto">
          <a:xfrm>
            <a:off x="452586" y="1295399"/>
            <a:ext cx="83104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4000" b="1" dirty="0">
                <a:solidFill>
                  <a:srgbClr val="CC0000"/>
                </a:solidFill>
                <a:latin typeface="Times New Roman" pitchFamily="18" charset="0"/>
                <a:cs typeface="Times New Roman" pitchFamily="18" charset="0"/>
              </a:rPr>
              <a:t>b. </a:t>
            </a:r>
            <a:r>
              <a:rPr lang="en-US" sz="4000" b="1" dirty="0" err="1">
                <a:solidFill>
                  <a:srgbClr val="CC0000"/>
                </a:solidFill>
                <a:latin typeface="Times New Roman" pitchFamily="18" charset="0"/>
                <a:cs typeface="Times New Roman" pitchFamily="18" charset="0"/>
              </a:rPr>
              <a:t>Một</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số</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hệ</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thống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sông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lớn</a:t>
            </a:r>
            <a:endParaRPr lang="vi-VN" sz="4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6095999" cy="6172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0EE130-6A71-FE69-46A0-7E2D11E12123}"/>
              </a:ext>
            </a:extLst>
          </p:cNvPr>
          <p:cNvSpPr txBox="1"/>
          <p:nvPr/>
        </p:nvSpPr>
        <p:spPr>
          <a:xfrm>
            <a:off x="0" y="1371600"/>
            <a:ext cx="9018814" cy="646331"/>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a:t>
            </a:r>
            <a:r>
              <a:rPr lang="vi-VN" sz="3600" b="1" dirty="0">
                <a:solidFill>
                  <a:srgbClr val="FF0000"/>
                </a:solidFill>
                <a:latin typeface="+mj-lt"/>
                <a:ea typeface="Cambria" pitchFamily="18" charset="0"/>
              </a:rPr>
              <a:t>Hệ thống sông Hồng</a:t>
            </a:r>
          </a:p>
        </p:txBody>
      </p:sp>
      <p:sp>
        <p:nvSpPr>
          <p:cNvPr id="7" name="TextBox 6">
            <a:extLst>
              <a:ext uri="{FF2B5EF4-FFF2-40B4-BE49-F238E27FC236}">
                <a16:creationId xmlns:a16="http://schemas.microsoft.com/office/drawing/2014/main" id="{BF31D017-563D-92FF-814D-37D152ECBA6D}"/>
              </a:ext>
            </a:extLst>
          </p:cNvPr>
          <p:cNvSpPr txBox="1"/>
          <p:nvPr/>
        </p:nvSpPr>
        <p:spPr>
          <a:xfrm>
            <a:off x="0" y="457200"/>
            <a:ext cx="8458200" cy="646331"/>
          </a:xfrm>
          <a:prstGeom prst="rect">
            <a:avLst/>
          </a:prstGeom>
          <a:noFill/>
        </p:spPr>
        <p:txBody>
          <a:bodyPr wrap="square">
            <a:spAutoFit/>
          </a:bodyPr>
          <a:lstStyle/>
          <a:p>
            <a:pPr algn="just">
              <a:spcBef>
                <a:spcPct val="50000"/>
              </a:spcBef>
            </a:pPr>
            <a:r>
              <a:rPr lang="en-US" sz="3600" b="1" dirty="0">
                <a:solidFill>
                  <a:srgbClr val="CC0000"/>
                </a:solidFill>
                <a:latin typeface="Times New Roman" pitchFamily="18" charset="0"/>
                <a:cs typeface="Times New Roman" pitchFamily="18" charset="0"/>
              </a:rPr>
              <a:t>b. </a:t>
            </a:r>
            <a:r>
              <a:rPr lang="en-US" sz="3600" b="1" dirty="0" err="1">
                <a:solidFill>
                  <a:srgbClr val="CC0000"/>
                </a:solidFill>
                <a:latin typeface="Times New Roman" pitchFamily="18" charset="0"/>
                <a:cs typeface="Times New Roman" pitchFamily="18" charset="0"/>
              </a:rPr>
              <a:t>Một</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số</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hệ</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thống</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sông</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lớn</a:t>
            </a:r>
            <a:endParaRPr lang="en-US" sz="36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8956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3D7286-ACD2-E245-BE54-499EA6F6A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21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456C8-5EE8-A7FD-414C-33FAFEC759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0E5CD6-7A85-6F39-F5E2-D411E9F7904B}"/>
              </a:ext>
            </a:extLst>
          </p:cNvPr>
          <p:cNvSpPr txBox="1"/>
          <p:nvPr/>
        </p:nvSpPr>
        <p:spPr>
          <a:xfrm>
            <a:off x="0" y="1371600"/>
            <a:ext cx="9018814" cy="3647152"/>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a:t>
            </a:r>
            <a:r>
              <a:rPr lang="vi-VN" sz="3600" b="1" dirty="0">
                <a:solidFill>
                  <a:srgbClr val="FF0000"/>
                </a:solidFill>
                <a:latin typeface="+mj-lt"/>
                <a:ea typeface="Cambria" pitchFamily="18" charset="0"/>
              </a:rPr>
              <a:t>Hệ thống sông Hồng</a:t>
            </a:r>
          </a:p>
          <a:p>
            <a:pPr algn="just">
              <a:spcBef>
                <a:spcPts val="600"/>
              </a:spcBef>
              <a:spcAft>
                <a:spcPts val="0"/>
              </a:spcAft>
            </a:pPr>
            <a:r>
              <a:rPr lang="vi-VN" sz="3600" b="1" i="1" dirty="0">
                <a:latin typeface="+mj-lt"/>
                <a:ea typeface="Cambria" pitchFamily="18" charset="0"/>
              </a:rPr>
              <a:t>- Đặc điểm mạng lưới sông:</a:t>
            </a:r>
          </a:p>
          <a:p>
            <a:pPr algn="just">
              <a:spcBef>
                <a:spcPts val="600"/>
              </a:spcBef>
              <a:spcAft>
                <a:spcPts val="0"/>
              </a:spcAft>
            </a:pPr>
            <a:r>
              <a:rPr lang="vi-VN" sz="3600" dirty="0">
                <a:latin typeface="+mj-lt"/>
                <a:ea typeface="Cambria" pitchFamily="18" charset="0"/>
              </a:rPr>
              <a:t>+ Là hệ thống sông lớn thứ 2 cả nước.</a:t>
            </a:r>
          </a:p>
          <a:p>
            <a:pPr algn="just">
              <a:spcBef>
                <a:spcPts val="600"/>
              </a:spcBef>
              <a:spcAft>
                <a:spcPts val="0"/>
              </a:spcAft>
            </a:pPr>
            <a:r>
              <a:rPr lang="vi-VN" sz="3600" dirty="0">
                <a:latin typeface="+mj-lt"/>
                <a:ea typeface="Cambria" pitchFamily="18" charset="0"/>
              </a:rPr>
              <a:t>+ Tất cả các phụ lưu lớn hợp với dòng chính sông Hồng tạo thành một mạng lưới sông hình nan quạt.</a:t>
            </a:r>
          </a:p>
        </p:txBody>
      </p:sp>
      <p:sp>
        <p:nvSpPr>
          <p:cNvPr id="7" name="TextBox 6">
            <a:extLst>
              <a:ext uri="{FF2B5EF4-FFF2-40B4-BE49-F238E27FC236}">
                <a16:creationId xmlns:a16="http://schemas.microsoft.com/office/drawing/2014/main" id="{53F4B8E0-EA5B-B392-0AE5-D01DEEF7255B}"/>
              </a:ext>
            </a:extLst>
          </p:cNvPr>
          <p:cNvSpPr txBox="1"/>
          <p:nvPr/>
        </p:nvSpPr>
        <p:spPr>
          <a:xfrm>
            <a:off x="0" y="457200"/>
            <a:ext cx="8458200" cy="646331"/>
          </a:xfrm>
          <a:prstGeom prst="rect">
            <a:avLst/>
          </a:prstGeom>
          <a:noFill/>
        </p:spPr>
        <p:txBody>
          <a:bodyPr wrap="square">
            <a:spAutoFit/>
          </a:bodyPr>
          <a:lstStyle/>
          <a:p>
            <a:pPr algn="just">
              <a:spcBef>
                <a:spcPct val="50000"/>
              </a:spcBef>
            </a:pPr>
            <a:r>
              <a:rPr lang="en-US" sz="3600" b="1" dirty="0">
                <a:solidFill>
                  <a:srgbClr val="CC0000"/>
                </a:solidFill>
                <a:latin typeface="Times New Roman" pitchFamily="18" charset="0"/>
                <a:cs typeface="Times New Roman" pitchFamily="18" charset="0"/>
              </a:rPr>
              <a:t>b. </a:t>
            </a:r>
            <a:r>
              <a:rPr lang="en-US" sz="3600" b="1" dirty="0" err="1">
                <a:solidFill>
                  <a:srgbClr val="CC0000"/>
                </a:solidFill>
                <a:latin typeface="Times New Roman" pitchFamily="18" charset="0"/>
                <a:cs typeface="Times New Roman" pitchFamily="18" charset="0"/>
              </a:rPr>
              <a:t>Một</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số</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hệ</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thống</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sông</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lớn</a:t>
            </a:r>
            <a:endParaRPr lang="en-US" sz="36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4439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749D0-5B73-9773-5AE5-F258C7CEBF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F6629D-B2C4-ECB4-28AB-68EEFBB6E09E}"/>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a:extLst>
              <a:ext uri="{FF2B5EF4-FFF2-40B4-BE49-F238E27FC236}">
                <a16:creationId xmlns:a16="http://schemas.microsoft.com/office/drawing/2014/main" id="{DA1D11E0-595F-B047-BFFC-BFF8291C65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4BDDC053-489B-C22D-E5BE-93F5E55CAB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extLst>
              <a:ext uri="{FF2B5EF4-FFF2-40B4-BE49-F238E27FC236}">
                <a16:creationId xmlns:a16="http://schemas.microsoft.com/office/drawing/2014/main" id="{44450D29-917B-E0CB-0BB8-C1D02F370D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96B91B4-06A7-19E6-67D0-EA1A525762C5}"/>
              </a:ext>
            </a:extLst>
          </p:cNvPr>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a:extLst>
              <a:ext uri="{FF2B5EF4-FFF2-40B4-BE49-F238E27FC236}">
                <a16:creationId xmlns:a16="http://schemas.microsoft.com/office/drawing/2014/main" id="{4BCCFF0C-709E-0748-21E1-84826C90E588}"/>
              </a:ext>
            </a:extLst>
          </p:cNvPr>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a:extLst>
              <a:ext uri="{FF2B5EF4-FFF2-40B4-BE49-F238E27FC236}">
                <a16:creationId xmlns:a16="http://schemas.microsoft.com/office/drawing/2014/main" id="{F1AD8855-40BB-1F30-F4D2-33E745E59BEF}"/>
              </a:ext>
            </a:extLst>
          </p:cNvPr>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394279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51A80-B90E-E11B-59AA-0D9299260B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5973A4-F86A-92C7-9EAD-E4A03482BB9E}"/>
              </a:ext>
            </a:extLst>
          </p:cNvPr>
          <p:cNvSpPr txBox="1"/>
          <p:nvPr/>
        </p:nvSpPr>
        <p:spPr>
          <a:xfrm>
            <a:off x="0" y="457200"/>
            <a:ext cx="9018814" cy="3647152"/>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a:t>
            </a:r>
            <a:r>
              <a:rPr lang="vi-VN" sz="3600" b="1" dirty="0">
                <a:solidFill>
                  <a:srgbClr val="FF0000"/>
                </a:solidFill>
                <a:latin typeface="+mj-lt"/>
                <a:ea typeface="Cambria" pitchFamily="18" charset="0"/>
              </a:rPr>
              <a:t>Hệ thống sông Hồng</a:t>
            </a:r>
          </a:p>
          <a:p>
            <a:pPr algn="just">
              <a:spcBef>
                <a:spcPts val="600"/>
              </a:spcBef>
              <a:spcAft>
                <a:spcPts val="0"/>
              </a:spcAft>
            </a:pPr>
            <a:r>
              <a:rPr lang="vi-VN" sz="3600" b="1" i="1" dirty="0">
                <a:latin typeface="+mj-lt"/>
                <a:ea typeface="Cambria" pitchFamily="18" charset="0"/>
              </a:rPr>
              <a:t>- Chế độ nước sông: </a:t>
            </a:r>
          </a:p>
          <a:p>
            <a:pPr algn="just">
              <a:spcBef>
                <a:spcPts val="600"/>
              </a:spcBef>
              <a:spcAft>
                <a:spcPts val="0"/>
              </a:spcAft>
            </a:pPr>
            <a:r>
              <a:rPr lang="vi-VN" sz="3600" dirty="0">
                <a:latin typeface="+mj-lt"/>
                <a:ea typeface="Cambria" pitchFamily="18" charset="0"/>
              </a:rPr>
              <a:t>+ Mùa lũ: từ tháng 6 - tháng 10, chiếm khoảng 75% tổng lượng nước cả năm.</a:t>
            </a:r>
          </a:p>
          <a:p>
            <a:pPr algn="just">
              <a:spcBef>
                <a:spcPts val="600"/>
              </a:spcBef>
              <a:spcAft>
                <a:spcPts val="0"/>
              </a:spcAft>
            </a:pPr>
            <a:r>
              <a:rPr lang="vi-VN" sz="3600" dirty="0">
                <a:latin typeface="+mj-lt"/>
                <a:ea typeface="Cambria" pitchFamily="18" charset="0"/>
              </a:rPr>
              <a:t>+ Mùa cạn: từ tháng 11 đến tháng 5 năm sau, chiếm khoảng 25% tổng lượng nước cả năm.</a:t>
            </a:r>
          </a:p>
        </p:txBody>
      </p:sp>
    </p:spTree>
    <p:extLst>
      <p:ext uri="{BB962C8B-B14F-4D97-AF65-F5344CB8AC3E}">
        <p14:creationId xmlns:p14="http://schemas.microsoft.com/office/powerpoint/2010/main" val="450723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228600"/>
            <a:ext cx="4927117" cy="6477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C8D89D-93F0-38EF-D043-DEBF34F6F785}"/>
              </a:ext>
            </a:extLst>
          </p:cNvPr>
          <p:cNvSpPr txBox="1"/>
          <p:nvPr/>
        </p:nvSpPr>
        <p:spPr>
          <a:xfrm>
            <a:off x="27214" y="381000"/>
            <a:ext cx="8686800" cy="3468322"/>
          </a:xfrm>
          <a:prstGeom prst="rect">
            <a:avLst/>
          </a:prstGeom>
          <a:noFill/>
        </p:spPr>
        <p:txBody>
          <a:bodyPr wrap="square">
            <a:spAutoFit/>
          </a:bodyPr>
          <a:lstStyle/>
          <a:p>
            <a:pPr algn="just">
              <a:lnSpc>
                <a:spcPct val="115000"/>
              </a:lnSpc>
              <a:spcBef>
                <a:spcPts val="600"/>
              </a:spcBef>
              <a:spcAft>
                <a:spcPts val="0"/>
              </a:spcAft>
            </a:pPr>
            <a:r>
              <a:rPr lang="vi-VN" sz="3600" b="1" dirty="0">
                <a:latin typeface="+mj-lt"/>
                <a:ea typeface="Cambria" pitchFamily="18" charset="0"/>
                <a:cs typeface="Times New Roman"/>
              </a:rPr>
              <a:t>*</a:t>
            </a:r>
            <a:r>
              <a:rPr lang="nl-NL" sz="3600" b="1" dirty="0">
                <a:latin typeface="+mj-lt"/>
                <a:ea typeface="Cambria" pitchFamily="18" charset="0"/>
                <a:cs typeface="Times New Roman"/>
              </a:rPr>
              <a:t> Hệ thống sông Thu Bồn</a:t>
            </a:r>
            <a:endParaRPr lang="en-US" sz="3600" dirty="0">
              <a:latin typeface="+mj-lt"/>
              <a:ea typeface="Cambria" pitchFamily="18" charset="0"/>
              <a:cs typeface="Times New Roman"/>
            </a:endParaRPr>
          </a:p>
          <a:p>
            <a:pPr algn="just">
              <a:lnSpc>
                <a:spcPct val="115000"/>
              </a:lnSpc>
              <a:spcBef>
                <a:spcPts val="600"/>
              </a:spcBef>
              <a:spcAft>
                <a:spcPts val="0"/>
              </a:spcAft>
            </a:pPr>
            <a:r>
              <a:rPr lang="nl-NL" sz="3600" b="1" i="1" dirty="0">
                <a:latin typeface="+mj-lt"/>
                <a:ea typeface="Cambria" pitchFamily="18" charset="0"/>
                <a:cs typeface="Times New Roman"/>
              </a:rPr>
              <a:t>- </a:t>
            </a:r>
            <a:r>
              <a:rPr lang="vi-VN" sz="3600" b="1" i="1" dirty="0">
                <a:latin typeface="+mj-lt"/>
                <a:ea typeface="Cambria" pitchFamily="18" charset="0"/>
                <a:cs typeface="Times New Roman"/>
              </a:rPr>
              <a:t>Đặc điểm mạng lưới sông:</a:t>
            </a:r>
            <a:endParaRPr lang="en-US" sz="3600" b="1" i="1" dirty="0">
              <a:latin typeface="+mj-lt"/>
              <a:ea typeface="Cambria" pitchFamily="18" charset="0"/>
              <a:cs typeface="Times New Roman"/>
            </a:endParaRPr>
          </a:p>
          <a:p>
            <a:pPr algn="just">
              <a:lnSpc>
                <a:spcPct val="115000"/>
              </a:lnSpc>
              <a:spcBef>
                <a:spcPts val="600"/>
              </a:spcBef>
              <a:spcAft>
                <a:spcPts val="0"/>
              </a:spcAft>
            </a:pPr>
            <a:r>
              <a:rPr lang="vi-VN" sz="3600" dirty="0">
                <a:latin typeface="+mj-lt"/>
                <a:ea typeface="Cambria" pitchFamily="18" charset="0"/>
                <a:cs typeface="Times New Roman"/>
              </a:rPr>
              <a:t>- Có 78 phụ lưu dài trên 10km.</a:t>
            </a:r>
            <a:endParaRPr lang="en-US" sz="3600" dirty="0">
              <a:latin typeface="+mj-lt"/>
              <a:ea typeface="Cambria" pitchFamily="18" charset="0"/>
              <a:cs typeface="Times New Roman"/>
            </a:endParaRPr>
          </a:p>
          <a:p>
            <a:pPr algn="just">
              <a:lnSpc>
                <a:spcPct val="115000"/>
              </a:lnSpc>
              <a:spcBef>
                <a:spcPts val="600"/>
              </a:spcBef>
              <a:spcAft>
                <a:spcPts val="0"/>
              </a:spcAft>
            </a:pPr>
            <a:r>
              <a:rPr lang="vi-VN" sz="3600" dirty="0">
                <a:latin typeface="+mj-lt"/>
                <a:ea typeface="Cambria" pitchFamily="18" charset="0"/>
                <a:cs typeface="Times New Roman"/>
              </a:rPr>
              <a:t>- Hệ thống sông thường ngắn, dốc, phân thành nhiều lưu vực nhỏ độc lập có dạng nan quạt.</a:t>
            </a:r>
            <a:endParaRPr lang="en-US" sz="3600" dirty="0">
              <a:latin typeface="+mj-lt"/>
              <a:ea typeface="Cambria" pitchFamily="18" charset="0"/>
              <a:cs typeface="Times New Roman"/>
            </a:endParaRPr>
          </a:p>
        </p:txBody>
      </p:sp>
    </p:spTree>
    <p:extLst>
      <p:ext uri="{BB962C8B-B14F-4D97-AF65-F5344CB8AC3E}">
        <p14:creationId xmlns:p14="http://schemas.microsoft.com/office/powerpoint/2010/main" val="244585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67800" cy="2831544"/>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itchFamily="18" charset="0"/>
                <a:cs typeface="Times New Roman" panose="02020603050405020304" pitchFamily="18" charset="0"/>
              </a:rPr>
              <a:t>Sông gì tiếng vó ngựa phi vang trời?</a:t>
            </a:r>
          </a:p>
          <a:p>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itchFamily="18" charset="0"/>
                <a:cs typeface="Times New Roman" panose="02020603050405020304" pitchFamily="18" charset="0"/>
              </a:rPr>
              <a:t>Sông gì chẳng thể nổi lên. Bởi tên của nó gắn liền dưới sâu</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a:t>
            </a:r>
            <a:endParaRPr lang="vi-VN" sz="3200" dirty="0">
              <a:solidFill>
                <a:srgbClr val="FF0000"/>
              </a:solidFill>
              <a:latin typeface="Times New Roman" panose="02020603050405020304" pitchFamily="18" charset="0"/>
              <a:ea typeface="Cambria" pitchFamily="18" charset="0"/>
              <a:cs typeface="Times New Roman" panose="02020603050405020304" pitchFamily="18" charset="0"/>
            </a:endParaRPr>
          </a:p>
          <a:p>
            <a:endParaRPr lang="en-US" dirty="0"/>
          </a:p>
        </p:txBody>
      </p:sp>
      <p:sp>
        <p:nvSpPr>
          <p:cNvPr id="3" name="TextBox 2"/>
          <p:cNvSpPr txBox="1"/>
          <p:nvPr/>
        </p:nvSpPr>
        <p:spPr>
          <a:xfrm>
            <a:off x="2286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4102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62199"/>
            <a:ext cx="4724400" cy="40341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362200"/>
            <a:ext cx="4267200" cy="40341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A5DC-5F6A-ADA7-B371-69F59ED741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6422D6-E3B2-178C-E57B-40FC2583499D}"/>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a:extLst>
              <a:ext uri="{FF2B5EF4-FFF2-40B4-BE49-F238E27FC236}">
                <a16:creationId xmlns:a16="http://schemas.microsoft.com/office/drawing/2014/main" id="{38948536-E7D3-B722-1750-BA7BB0DF6A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FC996EA9-A679-D87C-FE38-59E5193E9B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extLst>
              <a:ext uri="{FF2B5EF4-FFF2-40B4-BE49-F238E27FC236}">
                <a16:creationId xmlns:a16="http://schemas.microsoft.com/office/drawing/2014/main" id="{D96EB60F-D983-AF6C-F390-89DA3C55DE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BC7A48B-A91F-4276-E2AA-2B516E588838}"/>
              </a:ext>
            </a:extLst>
          </p:cNvPr>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a:extLst>
              <a:ext uri="{FF2B5EF4-FFF2-40B4-BE49-F238E27FC236}">
                <a16:creationId xmlns:a16="http://schemas.microsoft.com/office/drawing/2014/main" id="{367C00F9-5C93-015E-8829-E019C556E139}"/>
              </a:ext>
            </a:extLst>
          </p:cNvPr>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a:extLst>
              <a:ext uri="{FF2B5EF4-FFF2-40B4-BE49-F238E27FC236}">
                <a16:creationId xmlns:a16="http://schemas.microsoft.com/office/drawing/2014/main" id="{7DD2BC4C-EDCB-0475-1B58-37F55B6979F2}"/>
              </a:ext>
            </a:extLst>
          </p:cNvPr>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125704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BBD8-CD86-93DA-2182-D0356FAF6B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7A3197-1039-D975-19DE-16BBF3D2F9F4}"/>
              </a:ext>
            </a:extLst>
          </p:cNvPr>
          <p:cNvSpPr txBox="1"/>
          <p:nvPr/>
        </p:nvSpPr>
        <p:spPr>
          <a:xfrm>
            <a:off x="0" y="27214"/>
            <a:ext cx="8686800" cy="4105419"/>
          </a:xfrm>
          <a:prstGeom prst="rect">
            <a:avLst/>
          </a:prstGeom>
          <a:noFill/>
        </p:spPr>
        <p:txBody>
          <a:bodyPr wrap="square">
            <a:spAutoFit/>
          </a:bodyPr>
          <a:lstStyle/>
          <a:p>
            <a:pPr algn="just">
              <a:lnSpc>
                <a:spcPct val="115000"/>
              </a:lnSpc>
              <a:spcBef>
                <a:spcPts val="600"/>
              </a:spcBef>
              <a:spcAft>
                <a:spcPts val="0"/>
              </a:spcAft>
            </a:pPr>
            <a:r>
              <a:rPr lang="vi-VN" sz="3600" b="1" dirty="0">
                <a:latin typeface="+mj-lt"/>
                <a:ea typeface="Cambria" pitchFamily="18" charset="0"/>
                <a:cs typeface="Times New Roman"/>
              </a:rPr>
              <a:t>*</a:t>
            </a:r>
            <a:r>
              <a:rPr lang="nl-NL" sz="3600" b="1" dirty="0">
                <a:latin typeface="+mj-lt"/>
                <a:ea typeface="Cambria" pitchFamily="18" charset="0"/>
                <a:cs typeface="Times New Roman"/>
              </a:rPr>
              <a:t> Hệ thống sông Thu Bồn</a:t>
            </a:r>
            <a:endParaRPr lang="en-US" sz="3600" dirty="0">
              <a:latin typeface="+mj-lt"/>
              <a:ea typeface="Cambria" pitchFamily="18" charset="0"/>
              <a:cs typeface="Times New Roman"/>
            </a:endParaRPr>
          </a:p>
          <a:p>
            <a:pPr algn="just">
              <a:lnSpc>
                <a:spcPct val="115000"/>
              </a:lnSpc>
              <a:spcBef>
                <a:spcPts val="600"/>
              </a:spcBef>
              <a:spcAft>
                <a:spcPts val="0"/>
              </a:spcAft>
            </a:pPr>
            <a:r>
              <a:rPr lang="vi-VN" sz="3600" b="1" i="1" dirty="0">
                <a:latin typeface="+mj-lt"/>
                <a:ea typeface="Cambria" pitchFamily="18" charset="0"/>
                <a:cs typeface="Times New Roman"/>
              </a:rPr>
              <a:t>- Chế độ nước sông:</a:t>
            </a:r>
            <a:endParaRPr lang="en-US" sz="3600" b="1" i="1" dirty="0">
              <a:latin typeface="+mj-lt"/>
              <a:ea typeface="Cambria" pitchFamily="18" charset="0"/>
              <a:cs typeface="Times New Roman"/>
            </a:endParaRPr>
          </a:p>
          <a:p>
            <a:pPr algn="just">
              <a:lnSpc>
                <a:spcPct val="115000"/>
              </a:lnSpc>
              <a:spcBef>
                <a:spcPts val="600"/>
              </a:spcBef>
              <a:spcAft>
                <a:spcPts val="0"/>
              </a:spcAft>
            </a:pPr>
            <a:r>
              <a:rPr lang="vi-VN" sz="3600" dirty="0">
                <a:latin typeface="+mj-lt"/>
                <a:ea typeface="Cambria" pitchFamily="18" charset="0"/>
                <a:cs typeface="Times New Roman"/>
              </a:rPr>
              <a:t>+ Mùa lũ: từ tháng </a:t>
            </a:r>
            <a:r>
              <a:rPr lang="en-US" sz="3600" dirty="0">
                <a:latin typeface="+mj-lt"/>
                <a:ea typeface="Cambria" pitchFamily="18" charset="0"/>
                <a:cs typeface="Times New Roman"/>
              </a:rPr>
              <a:t>9</a:t>
            </a:r>
            <a:r>
              <a:rPr lang="vi-VN" sz="3600" dirty="0">
                <a:latin typeface="+mj-lt"/>
                <a:ea typeface="Cambria" pitchFamily="18" charset="0"/>
                <a:cs typeface="Times New Roman"/>
              </a:rPr>
              <a:t> - tháng 12, chiếm khoảng 65% tổng lượng nước cả năm.</a:t>
            </a:r>
            <a:endParaRPr lang="en-US" sz="3600" dirty="0">
              <a:latin typeface="+mj-lt"/>
              <a:ea typeface="Cambria" pitchFamily="18" charset="0"/>
              <a:cs typeface="Times New Roman"/>
            </a:endParaRPr>
          </a:p>
          <a:p>
            <a:pPr algn="just">
              <a:lnSpc>
                <a:spcPct val="115000"/>
              </a:lnSpc>
              <a:spcBef>
                <a:spcPts val="600"/>
              </a:spcBef>
              <a:spcAft>
                <a:spcPts val="0"/>
              </a:spcAft>
            </a:pPr>
            <a:r>
              <a:rPr lang="vi-VN" sz="3600" dirty="0">
                <a:latin typeface="+mj-lt"/>
                <a:ea typeface="Cambria" pitchFamily="18" charset="0"/>
                <a:cs typeface="Times New Roman"/>
              </a:rPr>
              <a:t>+ Mùa cạn: từ tháng 1 đến tháng </a:t>
            </a:r>
            <a:r>
              <a:rPr lang="en-US" sz="3600" dirty="0">
                <a:latin typeface="+mj-lt"/>
                <a:ea typeface="Cambria" pitchFamily="18" charset="0"/>
                <a:cs typeface="Times New Roman"/>
              </a:rPr>
              <a:t>8</a:t>
            </a:r>
            <a:r>
              <a:rPr lang="vi-VN" sz="3600" dirty="0">
                <a:latin typeface="+mj-lt"/>
                <a:ea typeface="Cambria" pitchFamily="18" charset="0"/>
                <a:cs typeface="Times New Roman"/>
              </a:rPr>
              <a:t>, chiếm khoảng 35% tổng lượng nước cả năm.</a:t>
            </a:r>
            <a:endParaRPr lang="en-US" sz="3600" dirty="0">
              <a:latin typeface="+mj-lt"/>
              <a:ea typeface="Cambria" pitchFamily="18" charset="0"/>
              <a:cs typeface="Times New Roman"/>
            </a:endParaRPr>
          </a:p>
        </p:txBody>
      </p:sp>
    </p:spTree>
    <p:extLst>
      <p:ext uri="{BB962C8B-B14F-4D97-AF65-F5344CB8AC3E}">
        <p14:creationId xmlns:p14="http://schemas.microsoft.com/office/powerpoint/2010/main" val="731773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228600"/>
            <a:ext cx="4622317" cy="6477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095C5E6-42F8-FE1D-AEF3-81E6EFEC2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2881"/>
            <a:ext cx="9144000" cy="647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64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78C75A-363A-5E43-C43F-749C0789E2BD}"/>
              </a:ext>
            </a:extLst>
          </p:cNvPr>
          <p:cNvSpPr txBox="1"/>
          <p:nvPr/>
        </p:nvSpPr>
        <p:spPr>
          <a:xfrm>
            <a:off x="152400" y="381000"/>
            <a:ext cx="9144000" cy="3454407"/>
          </a:xfrm>
          <a:prstGeom prst="rect">
            <a:avLst/>
          </a:prstGeom>
          <a:noFill/>
        </p:spPr>
        <p:txBody>
          <a:bodyPr wrap="square">
            <a:spAutoFit/>
          </a:bodyPr>
          <a:lstStyle/>
          <a:p>
            <a:pPr algn="just">
              <a:lnSpc>
                <a:spcPct val="115000"/>
              </a:lnSpc>
              <a:spcBef>
                <a:spcPts val="600"/>
              </a:spcBef>
              <a:spcAft>
                <a:spcPts val="0"/>
              </a:spcAft>
            </a:pPr>
            <a:r>
              <a:rPr lang="vi-VN" sz="3600" b="1" dirty="0">
                <a:solidFill>
                  <a:srgbClr val="FF0000"/>
                </a:solidFill>
                <a:latin typeface="+mj-lt"/>
                <a:ea typeface="Cambria" pitchFamily="18" charset="0"/>
                <a:cs typeface="Times New Roman"/>
              </a:rPr>
              <a:t>*</a:t>
            </a:r>
            <a:r>
              <a:rPr lang="nl-NL" sz="3600" b="1" dirty="0">
                <a:solidFill>
                  <a:srgbClr val="FF0000"/>
                </a:solidFill>
                <a:latin typeface="+mj-lt"/>
                <a:ea typeface="Cambria" pitchFamily="18" charset="0"/>
                <a:cs typeface="Times New Roman"/>
              </a:rPr>
              <a:t> Hệ thống sông </a:t>
            </a:r>
            <a:r>
              <a:rPr lang="en-US" sz="3600" b="1" dirty="0" err="1">
                <a:solidFill>
                  <a:srgbClr val="FF0000"/>
                </a:solidFill>
                <a:latin typeface="+mj-lt"/>
                <a:ea typeface="Cambria" pitchFamily="18" charset="0"/>
                <a:cs typeface="Times New Roman"/>
              </a:rPr>
              <a:t>Mê</a:t>
            </a:r>
            <a:r>
              <a:rPr lang="en-US" sz="3600" b="1" dirty="0">
                <a:solidFill>
                  <a:srgbClr val="FF0000"/>
                </a:solidFill>
                <a:latin typeface="+mj-lt"/>
                <a:ea typeface="Cambria" pitchFamily="18" charset="0"/>
                <a:cs typeface="Times New Roman"/>
              </a:rPr>
              <a:t> </a:t>
            </a:r>
            <a:r>
              <a:rPr lang="en-US" sz="3600" b="1" dirty="0" err="1">
                <a:solidFill>
                  <a:srgbClr val="FF0000"/>
                </a:solidFill>
                <a:latin typeface="+mj-lt"/>
                <a:ea typeface="Cambria" pitchFamily="18" charset="0"/>
                <a:cs typeface="Times New Roman"/>
              </a:rPr>
              <a:t>Công</a:t>
            </a:r>
            <a:r>
              <a:rPr lang="en-US" sz="3600" b="1" dirty="0">
                <a:solidFill>
                  <a:srgbClr val="FF0000"/>
                </a:solidFill>
                <a:latin typeface="+mj-lt"/>
                <a:ea typeface="Cambria" pitchFamily="18" charset="0"/>
                <a:cs typeface="Times New Roman"/>
              </a:rPr>
              <a:t>:</a:t>
            </a:r>
            <a:endParaRPr lang="en-US" sz="3600" dirty="0">
              <a:solidFill>
                <a:srgbClr val="FF0000"/>
              </a:solidFill>
              <a:latin typeface="+mj-lt"/>
              <a:ea typeface="Cambria" pitchFamily="18" charset="0"/>
              <a:cs typeface="Times New Roman"/>
            </a:endParaRPr>
          </a:p>
          <a:p>
            <a:pPr algn="just">
              <a:lnSpc>
                <a:spcPct val="115000"/>
              </a:lnSpc>
              <a:spcBef>
                <a:spcPts val="600"/>
              </a:spcBef>
              <a:spcAft>
                <a:spcPts val="0"/>
              </a:spcAft>
            </a:pPr>
            <a:r>
              <a:rPr lang="nl-NL" sz="3600" b="1" i="1" dirty="0">
                <a:latin typeface="Cambria" pitchFamily="18" charset="0"/>
                <a:ea typeface="Cambria" pitchFamily="18" charset="0"/>
                <a:cs typeface="Times New Roman"/>
              </a:rPr>
              <a:t>- </a:t>
            </a:r>
            <a:r>
              <a:rPr lang="vi-VN" sz="3600" b="1" i="1" dirty="0">
                <a:latin typeface="Cambria" pitchFamily="18" charset="0"/>
                <a:ea typeface="Cambria" pitchFamily="18" charset="0"/>
                <a:cs typeface="Times New Roman"/>
              </a:rPr>
              <a:t>Đặc điểm mạng lưới sông:</a:t>
            </a:r>
            <a:endParaRPr lang="en-US" sz="36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3600" dirty="0">
                <a:latin typeface="Cambria" pitchFamily="18" charset="0"/>
                <a:ea typeface="Cambria" pitchFamily="18" charset="0"/>
                <a:cs typeface="Times New Roman"/>
              </a:rPr>
              <a:t>+ Có 286 phụ lưu, mạng lưới sông có hình lông chim</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công</a:t>
            </a:r>
            <a:r>
              <a:rPr lang="en-US" sz="3600" dirty="0">
                <a:latin typeface="Cambria" pitchFamily="18" charset="0"/>
                <a:ea typeface="Cambria" pitchFamily="18" charset="0"/>
                <a:cs typeface="Times New Roman"/>
              </a:rPr>
              <a:t>.</a:t>
            </a:r>
            <a:endParaRPr lang="vi-VN" sz="3600" dirty="0">
              <a:latin typeface="Cambria" pitchFamily="18" charset="0"/>
              <a:ea typeface="Cambria" pitchFamily="18" charset="0"/>
              <a:cs typeface="Times New Roman"/>
            </a:endParaRPr>
          </a:p>
          <a:p>
            <a:pPr algn="just">
              <a:lnSpc>
                <a:spcPct val="115000"/>
              </a:lnSpc>
              <a:spcBef>
                <a:spcPts val="600"/>
              </a:spcBef>
              <a:spcAft>
                <a:spcPts val="0"/>
              </a:spcAft>
            </a:pPr>
            <a:r>
              <a:rPr lang="vi-VN" sz="3600" dirty="0">
                <a:latin typeface="Cambria" pitchFamily="18" charset="0"/>
                <a:ea typeface="Cambria" pitchFamily="18" charset="0"/>
                <a:cs typeface="Times New Roman"/>
              </a:rPr>
              <a:t>+ Hệ thống kênh rạch chằng chịt.</a:t>
            </a:r>
          </a:p>
        </p:txBody>
      </p:sp>
    </p:spTree>
    <p:extLst>
      <p:ext uri="{BB962C8B-B14F-4D97-AF65-F5344CB8AC3E}">
        <p14:creationId xmlns:p14="http://schemas.microsoft.com/office/powerpoint/2010/main" val="62913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77D8D-8716-1FE3-EE7F-00CC511FFE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571CDF-ABD4-62A3-FC08-FA424124E6B5}"/>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a:extLst>
              <a:ext uri="{FF2B5EF4-FFF2-40B4-BE49-F238E27FC236}">
                <a16:creationId xmlns:a16="http://schemas.microsoft.com/office/drawing/2014/main" id="{0F49BD90-9D1A-CEE4-21EC-97BF4C1D85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4743054A-42D2-B2EF-57EC-661E1D5900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extLst>
              <a:ext uri="{FF2B5EF4-FFF2-40B4-BE49-F238E27FC236}">
                <a16:creationId xmlns:a16="http://schemas.microsoft.com/office/drawing/2014/main" id="{B22D7297-A022-A0CD-450F-09440BC98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73E13C35-4E62-A44B-7F9F-0AFB74A0A340}"/>
              </a:ext>
            </a:extLst>
          </p:cNvPr>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a:extLst>
              <a:ext uri="{FF2B5EF4-FFF2-40B4-BE49-F238E27FC236}">
                <a16:creationId xmlns:a16="http://schemas.microsoft.com/office/drawing/2014/main" id="{81367D60-AF06-A75B-5547-22DC20E47F8A}"/>
              </a:ext>
            </a:extLst>
          </p:cNvPr>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a:extLst>
              <a:ext uri="{FF2B5EF4-FFF2-40B4-BE49-F238E27FC236}">
                <a16:creationId xmlns:a16="http://schemas.microsoft.com/office/drawing/2014/main" id="{A7DB4AAE-9815-3119-456E-5E2E1BB513BC}"/>
              </a:ext>
            </a:extLst>
          </p:cNvPr>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457983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C753-F908-4D93-1856-558C280728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2090C1-E84A-E006-4EDB-CC3B27384847}"/>
              </a:ext>
            </a:extLst>
          </p:cNvPr>
          <p:cNvSpPr txBox="1"/>
          <p:nvPr/>
        </p:nvSpPr>
        <p:spPr>
          <a:xfrm>
            <a:off x="0" y="152400"/>
            <a:ext cx="9144000" cy="4091505"/>
          </a:xfrm>
          <a:prstGeom prst="rect">
            <a:avLst/>
          </a:prstGeom>
          <a:noFill/>
        </p:spPr>
        <p:txBody>
          <a:bodyPr wrap="square">
            <a:spAutoFit/>
          </a:bodyPr>
          <a:lstStyle/>
          <a:p>
            <a:pPr algn="just">
              <a:lnSpc>
                <a:spcPct val="115000"/>
              </a:lnSpc>
              <a:spcBef>
                <a:spcPts val="600"/>
              </a:spcBef>
              <a:spcAft>
                <a:spcPts val="0"/>
              </a:spcAft>
            </a:pPr>
            <a:r>
              <a:rPr lang="vi-VN" sz="3600" b="1" dirty="0">
                <a:solidFill>
                  <a:srgbClr val="FF0000"/>
                </a:solidFill>
                <a:latin typeface="Cambria" pitchFamily="18" charset="0"/>
                <a:ea typeface="Cambria" pitchFamily="18" charset="0"/>
                <a:cs typeface="Times New Roman"/>
              </a:rPr>
              <a:t>*</a:t>
            </a:r>
            <a:r>
              <a:rPr lang="nl-NL" sz="3600" b="1" dirty="0">
                <a:solidFill>
                  <a:srgbClr val="FF0000"/>
                </a:solidFill>
                <a:latin typeface="Cambria" pitchFamily="18" charset="0"/>
                <a:ea typeface="Cambria" pitchFamily="18" charset="0"/>
                <a:cs typeface="Times New Roman"/>
              </a:rPr>
              <a:t> Hệ thống sông </a:t>
            </a:r>
            <a:r>
              <a:rPr lang="en-US" sz="3600" b="1" dirty="0" err="1">
                <a:solidFill>
                  <a:srgbClr val="FF0000"/>
                </a:solidFill>
                <a:latin typeface="Cambria" pitchFamily="18" charset="0"/>
                <a:ea typeface="Cambria" pitchFamily="18" charset="0"/>
                <a:cs typeface="Times New Roman"/>
              </a:rPr>
              <a:t>Mê</a:t>
            </a:r>
            <a:r>
              <a:rPr lang="en-US" sz="3600" b="1" dirty="0">
                <a:solidFill>
                  <a:srgbClr val="FF0000"/>
                </a:solidFill>
                <a:latin typeface="Cambria" pitchFamily="18" charset="0"/>
                <a:ea typeface="Cambria" pitchFamily="18" charset="0"/>
                <a:cs typeface="Times New Roman"/>
              </a:rPr>
              <a:t> </a:t>
            </a:r>
            <a:r>
              <a:rPr lang="en-US" sz="3600" b="1" dirty="0" err="1">
                <a:solidFill>
                  <a:srgbClr val="FF0000"/>
                </a:solidFill>
                <a:latin typeface="Cambria" pitchFamily="18" charset="0"/>
                <a:ea typeface="Cambria" pitchFamily="18" charset="0"/>
                <a:cs typeface="Times New Roman"/>
              </a:rPr>
              <a:t>Công</a:t>
            </a:r>
            <a:r>
              <a:rPr lang="en-US" sz="3600" b="1" dirty="0">
                <a:solidFill>
                  <a:srgbClr val="FF0000"/>
                </a:solidFill>
                <a:latin typeface="Cambria" pitchFamily="18" charset="0"/>
                <a:ea typeface="Cambria" pitchFamily="18" charset="0"/>
                <a:cs typeface="Times New Roman"/>
              </a:rPr>
              <a:t>:</a:t>
            </a:r>
            <a:endParaRPr lang="en-US" sz="3600" dirty="0">
              <a:solidFill>
                <a:srgbClr val="FF0000"/>
              </a:solidFill>
              <a:latin typeface="Cambria" pitchFamily="18" charset="0"/>
              <a:ea typeface="Cambria" pitchFamily="18" charset="0"/>
              <a:cs typeface="Times New Roman"/>
            </a:endParaRPr>
          </a:p>
          <a:p>
            <a:pPr algn="just">
              <a:lnSpc>
                <a:spcPct val="115000"/>
              </a:lnSpc>
              <a:spcBef>
                <a:spcPts val="600"/>
              </a:spcBef>
              <a:spcAft>
                <a:spcPts val="0"/>
              </a:spcAft>
            </a:pPr>
            <a:r>
              <a:rPr lang="vi-VN" sz="3600"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sz="3600"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sz="3600" dirty="0">
                <a:latin typeface="Cambria" pitchFamily="18" charset="0"/>
                <a:ea typeface="Cambria" pitchFamily="18" charset="0"/>
                <a:cs typeface="Times New Roman"/>
              </a:rPr>
              <a:t>+ Mùa cạn: từ tháng 12 đến tháng 6 năm sau, chiếm khoảng 20% tổng lượng nước cả năm.</a:t>
            </a:r>
          </a:p>
        </p:txBody>
      </p:sp>
    </p:spTree>
    <p:extLst>
      <p:ext uri="{BB962C8B-B14F-4D97-AF65-F5344CB8AC3E}">
        <p14:creationId xmlns:p14="http://schemas.microsoft.com/office/powerpoint/2010/main" val="2824043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2208" y="107212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61353" y="1326952"/>
            <a:ext cx="4948440" cy="2062103"/>
          </a:xfrm>
          <a:prstGeom prst="rect">
            <a:avLst/>
          </a:prstGeom>
          <a:solidFill>
            <a:srgbClr val="BCFCD4"/>
          </a:solidFill>
          <a:ln w="12700">
            <a:solidFill>
              <a:srgbClr val="009900"/>
            </a:solidFill>
          </a:ln>
        </p:spPr>
        <p:txBody>
          <a:bodyPr wrap="square">
            <a:spAutoFit/>
          </a:bodyPr>
          <a:lstStyle/>
          <a:p>
            <a:pPr algn="just"/>
            <a:r>
              <a:rPr lang="en-US" sz="3200" i="1" dirty="0" err="1">
                <a:solidFill>
                  <a:srgbClr val="FF0000"/>
                </a:solidFill>
                <a:latin typeface="Cambria" panose="02040503050406030204" pitchFamily="18" charset="0"/>
                <a:ea typeface="Cambria" panose="02040503050406030204" pitchFamily="18" charset="0"/>
              </a:rPr>
              <a:t>Quan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tr10, </a:t>
            </a:r>
            <a:r>
              <a:rPr lang="en-US" sz="3200" i="1" dirty="0" err="1">
                <a:solidFill>
                  <a:srgbClr val="FF0000"/>
                </a:solidFill>
                <a:latin typeface="Cambria" panose="02040503050406030204" pitchFamily="18" charset="0"/>
                <a:ea typeface="Cambria" panose="02040503050406030204" pitchFamily="18" charset="0"/>
              </a:rPr>
              <a:t>hãy</a:t>
            </a:r>
            <a:r>
              <a:rPr lang="en-US" sz="3200" i="1" dirty="0">
                <a:solidFill>
                  <a:srgbClr val="FF0000"/>
                </a:solidFill>
                <a:latin typeface="Cambria" panose="02040503050406030204" pitchFamily="18" charset="0"/>
                <a:ea typeface="Cambria" panose="02040503050406030204" pitchFamily="18" charset="0"/>
              </a:rPr>
              <a:t> k</a:t>
            </a:r>
            <a:r>
              <a:rPr lang="vi-VN" sz="3200" i="1" dirty="0">
                <a:solidFill>
                  <a:srgbClr val="FF0000"/>
                </a:solidFill>
                <a:latin typeface="Cambria" panose="02040503050406030204" pitchFamily="18" charset="0"/>
                <a:ea typeface="Cambria" panose="02040503050406030204" pitchFamily="18" charset="0"/>
              </a:rPr>
              <a:t>ể tên và xác định các hồ, đầm </a:t>
            </a:r>
            <a:r>
              <a:rPr lang="vi-VN" sz="3200" i="1" u="sng" dirty="0">
                <a:solidFill>
                  <a:srgbClr val="FF0000"/>
                </a:solidFill>
                <a:latin typeface="Cambria" panose="02040503050406030204" pitchFamily="18" charset="0"/>
                <a:ea typeface="Cambria" panose="02040503050406030204" pitchFamily="18" charset="0"/>
              </a:rPr>
              <a:t>tự nhiên </a:t>
            </a:r>
            <a:r>
              <a:rPr lang="vi-VN" sz="32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
        <p:nvSpPr>
          <p:cNvPr id="25" name="Rectangle 24"/>
          <p:cNvSpPr/>
          <p:nvPr/>
        </p:nvSpPr>
        <p:spPr>
          <a:xfrm>
            <a:off x="233160" y="3693855"/>
            <a:ext cx="4910880" cy="255454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H</a:t>
            </a:r>
            <a:r>
              <a:rPr lang="vi-VN" sz="3200" dirty="0">
                <a:latin typeface="Times New Roman" panose="02020603050405020304" pitchFamily="18" charset="0"/>
                <a:ea typeface="Cambria" pitchFamily="18" charset="0"/>
                <a:cs typeface="Times New Roman" panose="02020603050405020304" pitchFamily="18" charset="0"/>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2"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6357" y="1080452"/>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76212" y="1487003"/>
            <a:ext cx="4876800" cy="2062103"/>
          </a:xfrm>
          <a:prstGeom prst="rect">
            <a:avLst/>
          </a:prstGeom>
          <a:solidFill>
            <a:srgbClr val="BCFCD4"/>
          </a:solidFill>
          <a:ln w="12700">
            <a:solidFill>
              <a:srgbClr val="009900"/>
            </a:solidFill>
          </a:ln>
        </p:spPr>
        <p:txBody>
          <a:bodyPr wrap="square">
            <a:spAutoFit/>
          </a:bodyPr>
          <a:lstStyle/>
          <a:p>
            <a:pPr algn="just"/>
            <a:r>
              <a:rPr lang="en-US" sz="3200" i="1" dirty="0" err="1">
                <a:solidFill>
                  <a:srgbClr val="FF0000"/>
                </a:solidFill>
                <a:latin typeface="Cambria" panose="02040503050406030204" pitchFamily="18" charset="0"/>
                <a:ea typeface="Cambria" panose="02040503050406030204" pitchFamily="18" charset="0"/>
              </a:rPr>
              <a:t>Quan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tr10, </a:t>
            </a:r>
            <a:r>
              <a:rPr lang="en-US" sz="3200" i="1" dirty="0" err="1">
                <a:solidFill>
                  <a:srgbClr val="FF0000"/>
                </a:solidFill>
                <a:latin typeface="Cambria" panose="02040503050406030204" pitchFamily="18" charset="0"/>
                <a:ea typeface="Cambria" panose="02040503050406030204" pitchFamily="18" charset="0"/>
              </a:rPr>
              <a:t>hãy</a:t>
            </a:r>
            <a:r>
              <a:rPr lang="en-US" sz="3200" i="1" dirty="0">
                <a:solidFill>
                  <a:srgbClr val="FF0000"/>
                </a:solidFill>
                <a:latin typeface="Cambria" panose="02040503050406030204" pitchFamily="18" charset="0"/>
                <a:ea typeface="Cambria" panose="02040503050406030204" pitchFamily="18" charset="0"/>
              </a:rPr>
              <a:t> k</a:t>
            </a:r>
            <a:r>
              <a:rPr lang="vi-VN" sz="3200" i="1" dirty="0">
                <a:solidFill>
                  <a:srgbClr val="FF0000"/>
                </a:solidFill>
                <a:latin typeface="Cambria" panose="02040503050406030204" pitchFamily="18" charset="0"/>
                <a:ea typeface="Cambria" panose="02040503050406030204" pitchFamily="18" charset="0"/>
              </a:rPr>
              <a:t>ể tên và xác định các hồ</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nhân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tạo</a:t>
            </a:r>
            <a:r>
              <a:rPr lang="en-US" sz="3200"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
        <p:nvSpPr>
          <p:cNvPr id="25" name="Rectangle 24"/>
          <p:cNvSpPr/>
          <p:nvPr/>
        </p:nvSpPr>
        <p:spPr>
          <a:xfrm>
            <a:off x="214941" y="3867491"/>
            <a:ext cx="5035250" cy="224676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8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13639" y="1059462"/>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89263" y="1311233"/>
            <a:ext cx="2149137" cy="4524315"/>
          </a:xfrm>
          <a:prstGeom prst="rect">
            <a:avLst/>
          </a:prstGeom>
          <a:solidFill>
            <a:srgbClr val="BCFCD4"/>
          </a:solidFill>
          <a:ln w="12700">
            <a:solidFill>
              <a:srgbClr val="009900"/>
            </a:solidFill>
          </a:ln>
        </p:spPr>
        <p:txBody>
          <a:bodyPr wrap="square">
            <a:spAutoFit/>
          </a:bodyPr>
          <a:lstStyle/>
          <a:p>
            <a:pPr algn="just"/>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ảnh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kênh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SGK, </a:t>
            </a:r>
            <a:r>
              <a:rPr lang="en-US" sz="3200" dirty="0" err="1">
                <a:solidFill>
                  <a:srgbClr val="FF0000"/>
                </a:solidFill>
                <a:latin typeface="Cambria" panose="02040503050406030204" pitchFamily="18" charset="0"/>
                <a:ea typeface="Cambria" panose="02040503050406030204" pitchFamily="18" charset="0"/>
              </a:rPr>
              <a:t>nêu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vai trò của hồ, đầm đối với sản xuất</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35" name="Picture 34"/>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2438400" y="1295399"/>
            <a:ext cx="6400801"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534400" cy="2431435"/>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itchFamily="18" charset="0"/>
                <a:cs typeface="Times New Roman" panose="02020603050405020304" pitchFamily="18" charset="0"/>
              </a:rPr>
              <a:t>Hai dòng sông trước sông sau. Hỏi hai dòng sông ấy ở đâu? Sông nào?</a:t>
            </a:r>
          </a:p>
          <a:p>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itchFamily="18" charset="0"/>
                <a:cs typeface="Times New Roman" panose="02020603050405020304" pitchFamily="18" charset="0"/>
              </a:rPr>
              <a:t>Sông nào nơi ấy sóng trào. Vạn quân Nam Hán ta đào mồ chôn?</a:t>
            </a:r>
          </a:p>
        </p:txBody>
      </p:sp>
      <p:sp>
        <p:nvSpPr>
          <p:cNvPr id="3" name="TextBox 2"/>
          <p:cNvSpPr txBox="1"/>
          <p:nvPr/>
        </p:nvSpPr>
        <p:spPr>
          <a:xfrm>
            <a:off x="533401" y="6340867"/>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5257801" y="632203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63572"/>
            <a:ext cx="4648199" cy="34584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2863571"/>
            <a:ext cx="4495801" cy="345845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12054" y="1205475"/>
            <a:ext cx="8887505" cy="5606545"/>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89263" y="1326042"/>
            <a:ext cx="8568046" cy="4201150"/>
          </a:xfrm>
          <a:prstGeom prst="rect">
            <a:avLst/>
          </a:prstGeom>
        </p:spPr>
        <p:txBody>
          <a:bodyPr wrap="square">
            <a:spAutoFit/>
          </a:bodyPr>
          <a:lstStyle/>
          <a:p>
            <a:pPr algn="just">
              <a:spcBef>
                <a:spcPts val="600"/>
              </a:spcBef>
              <a:spcAft>
                <a:spcPts val="0"/>
              </a:spcAft>
            </a:pPr>
            <a:r>
              <a:rPr lang="vi-VN" sz="3600" b="1" dirty="0">
                <a:latin typeface="+mj-lt"/>
                <a:ea typeface="Cambria" pitchFamily="18" charset="0"/>
              </a:rPr>
              <a:t>- Đối với sản xuất:</a:t>
            </a:r>
          </a:p>
          <a:p>
            <a:pPr algn="just">
              <a:spcBef>
                <a:spcPts val="600"/>
              </a:spcBef>
              <a:spcAft>
                <a:spcPts val="0"/>
              </a:spcAft>
            </a:pPr>
            <a:r>
              <a:rPr lang="vi-VN" sz="3600" dirty="0">
                <a:latin typeface="+mj-lt"/>
                <a:ea typeface="Cambria" pitchFamily="18" charset="0"/>
              </a:rPr>
              <a:t>+ Nông nghiệp: cung cấp nước cho trồng trọt và chăn nuôi, nuôi trồng, đánh bắt thuỷ sản.</a:t>
            </a:r>
          </a:p>
          <a:p>
            <a:pPr algn="just">
              <a:spcBef>
                <a:spcPts val="600"/>
              </a:spcBef>
              <a:spcAft>
                <a:spcPts val="0"/>
              </a:spcAft>
            </a:pPr>
            <a:r>
              <a:rPr lang="vi-VN" sz="3600" dirty="0">
                <a:latin typeface="+mj-lt"/>
                <a:ea typeface="Cambria" pitchFamily="18" charset="0"/>
              </a:rPr>
              <a:t>+ Công nghiệp: phát triển thuỷ điện,  cung cấp nước cho các ngành công nghiệp.</a:t>
            </a:r>
          </a:p>
          <a:p>
            <a:pPr algn="just">
              <a:spcBef>
                <a:spcPts val="600"/>
              </a:spcBef>
              <a:spcAft>
                <a:spcPts val="0"/>
              </a:spcAft>
            </a:pPr>
            <a:r>
              <a:rPr lang="vi-VN" sz="3600" dirty="0">
                <a:latin typeface="+mj-lt"/>
                <a:ea typeface="Cambria" pitchFamily="18" charset="0"/>
              </a:rPr>
              <a:t>+ Dịch vụ: có giá trị về giao thông, phát triển du lịch.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HỒ, ĐẦM</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63426" y="1204908"/>
            <a:ext cx="8675773" cy="1077218"/>
          </a:xfrm>
          <a:prstGeom prst="rect">
            <a:avLst/>
          </a:prstGeom>
          <a:solidFill>
            <a:srgbClr val="BCFCD4"/>
          </a:solidFill>
          <a:ln w="12700">
            <a:solidFill>
              <a:srgbClr val="009900"/>
            </a:solidFill>
          </a:ln>
        </p:spPr>
        <p:txBody>
          <a:bodyPr wrap="square">
            <a:spAutoFit/>
          </a:bodyPr>
          <a:lstStyle/>
          <a:p>
            <a:pPr algn="just"/>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vai trò của hồ, đầm đối với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môi</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HỒ, ĐẦM</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 y="3092459"/>
            <a:ext cx="3986984" cy="2421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43388" y="3081573"/>
            <a:ext cx="4724400"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30629" y="572555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randombar(horizontal)">
                                      <p:cBhvr>
                                        <p:cTn id="12" dur="500"/>
                                        <p:tgtEl>
                                          <p:spTgt spid="9219"/>
                                        </p:tgtEl>
                                      </p:cBhvr>
                                    </p:animEffect>
                                  </p:childTnLst>
                                </p:cTn>
                              </p:par>
                              <p:par>
                                <p:cTn id="13" presetID="14" presetClass="entr" presetSubtype="1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D16B58-C0C1-2694-8246-EFC253845E30}"/>
              </a:ext>
            </a:extLst>
          </p:cNvPr>
          <p:cNvSpPr txBox="1"/>
          <p:nvPr/>
        </p:nvSpPr>
        <p:spPr>
          <a:xfrm>
            <a:off x="304800" y="609600"/>
            <a:ext cx="8077200" cy="1908215"/>
          </a:xfrm>
          <a:prstGeom prst="rect">
            <a:avLst/>
          </a:prstGeom>
          <a:noFill/>
        </p:spPr>
        <p:txBody>
          <a:bodyPr wrap="square">
            <a:spAutoFit/>
          </a:bodyPr>
          <a:lstStyle/>
          <a:p>
            <a:pPr algn="just">
              <a:spcBef>
                <a:spcPts val="600"/>
              </a:spcBef>
              <a:spcAft>
                <a:spcPts val="0"/>
              </a:spcAft>
            </a:pPr>
            <a:r>
              <a:rPr lang="vi-VN" sz="3600" b="1" dirty="0">
                <a:latin typeface="Cambria" pitchFamily="18" charset="0"/>
                <a:ea typeface="Cambria" pitchFamily="18" charset="0"/>
              </a:rPr>
              <a:t>- Đối với sinh hoạt:</a:t>
            </a:r>
          </a:p>
          <a:p>
            <a:pPr algn="just">
              <a:spcBef>
                <a:spcPts val="600"/>
              </a:spcBef>
              <a:spcAft>
                <a:spcPts val="0"/>
              </a:spcAft>
            </a:pPr>
            <a:r>
              <a:rPr lang="vi-VN" sz="3600" dirty="0">
                <a:latin typeface="Cambria" pitchFamily="18" charset="0"/>
                <a:ea typeface="Cambria" pitchFamily="18" charset="0"/>
              </a:rPr>
              <a:t>+ Phục vụ nhu cầu nước trong sinh hoạt.</a:t>
            </a:r>
          </a:p>
          <a:p>
            <a:pPr algn="just">
              <a:spcBef>
                <a:spcPts val="600"/>
              </a:spcBef>
              <a:spcAft>
                <a:spcPts val="0"/>
              </a:spcAft>
            </a:pPr>
            <a:r>
              <a:rPr lang="vi-VN" sz="3600" dirty="0">
                <a:latin typeface="Cambria" pitchFamily="18" charset="0"/>
                <a:ea typeface="Cambria" pitchFamily="18" charset="0"/>
              </a:rPr>
              <a:t>+ Đảm bảo an ninh nguồn nước.</a:t>
            </a:r>
          </a:p>
        </p:txBody>
      </p:sp>
    </p:spTree>
    <p:extLst>
      <p:ext uri="{BB962C8B-B14F-4D97-AF65-F5344CB8AC3E}">
        <p14:creationId xmlns:p14="http://schemas.microsoft.com/office/powerpoint/2010/main" val="2067315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07212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04803" y="1447800"/>
            <a:ext cx="4876797" cy="1815882"/>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vi-VN" sz="2800" i="1" dirty="0">
                <a:solidFill>
                  <a:srgbClr val="FF0000"/>
                </a:solidFill>
                <a:latin typeface="Cambria" panose="02040503050406030204" pitchFamily="18" charset="0"/>
                <a:ea typeface="Cambria" panose="02040503050406030204" pitchFamily="18" charset="0"/>
              </a:rPr>
              <a:t>cho biết nước ngầm là gì?</a:t>
            </a:r>
            <a:r>
              <a:rPr lang="en-US" sz="2800" i="1" dirty="0">
                <a:solidFill>
                  <a:srgbClr val="FF0000"/>
                </a:solidFill>
                <a:latin typeface="Cambria" panose="02040503050406030204" pitchFamily="18" charset="0"/>
                <a:ea typeface="Cambria" panose="02040503050406030204" pitchFamily="18" charset="0"/>
              </a:rPr>
              <a:t> N</a:t>
            </a:r>
            <a:r>
              <a:rPr lang="vi-VN" sz="2800" i="1" dirty="0">
                <a:solidFill>
                  <a:srgbClr val="FF0000"/>
                </a:solidFill>
                <a:latin typeface="Cambria" panose="02040503050406030204" pitchFamily="18" charset="0"/>
                <a:ea typeface="Cambria" panose="02040503050406030204" pitchFamily="18" charset="0"/>
              </a:rPr>
              <a:t>êu vai trò của nước ngầm đối với </a:t>
            </a:r>
            <a:r>
              <a:rPr lang="en-US" sz="2800" i="1" dirty="0" err="1">
                <a:solidFill>
                  <a:srgbClr val="FF0000"/>
                </a:solidFill>
                <a:latin typeface="Cambria" panose="02040503050406030204" pitchFamily="18" charset="0"/>
                <a:ea typeface="Cambria" panose="02040503050406030204" pitchFamily="18" charset="0"/>
              </a:rPr>
              <a:t>sinh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hoạt</a:t>
            </a:r>
            <a:r>
              <a:rPr lang="en-US" sz="2800" i="1" dirty="0">
                <a:solidFill>
                  <a:srgbClr val="FF0000"/>
                </a:solidFill>
                <a:latin typeface="Cambria" panose="02040503050406030204" pitchFamily="18" charset="0"/>
                <a:ea typeface="Cambria" panose="02040503050406030204" pitchFamily="18" charset="0"/>
              </a:rPr>
              <a:t>.</a:t>
            </a:r>
            <a:endParaRPr lang="vi-VN" sz="28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5472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    </a:t>
            </a:r>
            <a:r>
              <a:rPr lang="vi-VN" sz="2800" b="1" dirty="0">
                <a:solidFill>
                  <a:srgbClr val="FF0000"/>
                </a:solidFill>
                <a:latin typeface="Cambria" pitchFamily="18" charset="0"/>
              </a:rPr>
              <a:t>NƯỚC NGẦM</a:t>
            </a:r>
            <a:r>
              <a:rPr lang="en-US" sz="2800" b="1" dirty="0">
                <a:solidFill>
                  <a:srgbClr val="FF0000"/>
                </a:solidFill>
                <a:latin typeface="Cambria" pitchFamily="18" charset="0"/>
              </a:rPr>
              <a:t>( TT)</a:t>
            </a:r>
          </a:p>
        </p:txBody>
      </p:sp>
      <p:sp>
        <p:nvSpPr>
          <p:cNvPr id="25" name="Rectangle 24"/>
          <p:cNvSpPr/>
          <p:nvPr/>
        </p:nvSpPr>
        <p:spPr>
          <a:xfrm>
            <a:off x="182690" y="3524302"/>
            <a:ext cx="5005069"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Vai trò đối với sinh hoạt:</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Nước ngầm là nguồn nước quan trọng phục vụ cho sinh hoạt của người dân ở nước 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3" dur="500"/>
                                        <p:tgtEl>
                                          <p:spTgt spid="2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9A1425-9944-049E-887B-D15332C15A01}"/>
              </a:ext>
            </a:extLst>
          </p:cNvPr>
          <p:cNvSpPr txBox="1"/>
          <p:nvPr/>
        </p:nvSpPr>
        <p:spPr>
          <a:xfrm>
            <a:off x="21771" y="381000"/>
            <a:ext cx="8763000" cy="2139047"/>
          </a:xfrm>
          <a:prstGeom prst="rect">
            <a:avLst/>
          </a:prstGeom>
          <a:noFill/>
        </p:spPr>
        <p:txBody>
          <a:bodyPr wrap="square">
            <a:spAutoFit/>
          </a:bodyPr>
          <a:lstStyle/>
          <a:p>
            <a:pPr algn="just">
              <a:spcBef>
                <a:spcPts val="600"/>
              </a:spcBef>
              <a:spcAft>
                <a:spcPts val="0"/>
              </a:spcAft>
            </a:pPr>
            <a:r>
              <a:rPr lang="en-US" sz="3200" b="1" dirty="0">
                <a:latin typeface="Times New Roman" panose="02020603050405020304" pitchFamily="18" charset="0"/>
                <a:ea typeface="Cambria" pitchFamily="18" charset="0"/>
                <a:cs typeface="Times New Roman" panose="02020603050405020304" pitchFamily="18" charset="0"/>
              </a:rPr>
              <a:t>- </a:t>
            </a:r>
            <a:r>
              <a:rPr lang="vi-VN" sz="3200" b="1" dirty="0">
                <a:latin typeface="Times New Roman" panose="02020603050405020304" pitchFamily="18" charset="0"/>
                <a:ea typeface="Cambria" pitchFamily="18" charset="0"/>
                <a:cs typeface="Times New Roman" panose="02020603050405020304" pitchFamily="18" charset="0"/>
              </a:rPr>
              <a:t>Đối với sản xuất: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Nông nghiệp: cung cấp nước cho sản xuất nông nghiệp (trồng trọt, chăn nuôi, nuôi trồng thuỷ sản,...).</a:t>
            </a:r>
          </a:p>
        </p:txBody>
      </p:sp>
    </p:spTree>
    <p:extLst>
      <p:ext uri="{BB962C8B-B14F-4D97-AF65-F5344CB8AC3E}">
        <p14:creationId xmlns:p14="http://schemas.microsoft.com/office/powerpoint/2010/main" val="791697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4678-E929-E946-9C88-20D893C649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56F75A-4CB3-991E-3315-C29EAF929761}"/>
              </a:ext>
            </a:extLst>
          </p:cNvPr>
          <p:cNvSpPr txBox="1"/>
          <p:nvPr/>
        </p:nvSpPr>
        <p:spPr>
          <a:xfrm>
            <a:off x="27214" y="152400"/>
            <a:ext cx="8763000" cy="3693319"/>
          </a:xfrm>
          <a:prstGeom prst="rect">
            <a:avLst/>
          </a:prstGeom>
          <a:noFill/>
        </p:spPr>
        <p:txBody>
          <a:bodyPr wrap="square">
            <a:spAutoFit/>
          </a:bodyPr>
          <a:lstStyle/>
          <a:p>
            <a:pPr algn="just">
              <a:spcBef>
                <a:spcPts val="600"/>
              </a:spcBef>
              <a:spcAft>
                <a:spcPts val="0"/>
              </a:spcAft>
            </a:pPr>
            <a:r>
              <a:rPr lang="en-US" sz="3200" b="1" dirty="0">
                <a:latin typeface="Times New Roman" panose="02020603050405020304" pitchFamily="18" charset="0"/>
                <a:ea typeface="Cambria" pitchFamily="18" charset="0"/>
                <a:cs typeface="Times New Roman" panose="02020603050405020304" pitchFamily="18" charset="0"/>
              </a:rPr>
              <a:t>- </a:t>
            </a:r>
            <a:r>
              <a:rPr lang="vi-VN" sz="3200" b="1" dirty="0">
                <a:latin typeface="Times New Roman" panose="02020603050405020304" pitchFamily="18" charset="0"/>
                <a:ea typeface="Cambria" pitchFamily="18" charset="0"/>
                <a:cs typeface="Times New Roman" panose="02020603050405020304" pitchFamily="18" charset="0"/>
              </a:rPr>
              <a:t>Đối với sản xuất: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Nông nghiệp: cung cấp nước cho sản xuất nông nghiệp (trồng trọt, chăn nuôi, nuôi trồng thuỷ sản,...).</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Công nghiệp: được sử dụng trong nhiều ngành công nghiệp như: chế biến lương thực - thực phẩm, sản xuất giấy,...</a:t>
            </a:r>
          </a:p>
        </p:txBody>
      </p:sp>
    </p:spTree>
    <p:extLst>
      <p:ext uri="{BB962C8B-B14F-4D97-AF65-F5344CB8AC3E}">
        <p14:creationId xmlns:p14="http://schemas.microsoft.com/office/powerpoint/2010/main" val="517427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3887-D602-6EE3-3CED-60BF4BDE0B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4D0188-91CD-2234-BD7B-CA994F1C833D}"/>
              </a:ext>
            </a:extLst>
          </p:cNvPr>
          <p:cNvSpPr txBox="1"/>
          <p:nvPr/>
        </p:nvSpPr>
        <p:spPr>
          <a:xfrm>
            <a:off x="190500" y="1143000"/>
            <a:ext cx="8763000" cy="5247590"/>
          </a:xfrm>
          <a:prstGeom prst="rect">
            <a:avLst/>
          </a:prstGeom>
          <a:noFill/>
        </p:spPr>
        <p:txBody>
          <a:bodyPr wrap="square">
            <a:spAutoFit/>
          </a:bodyPr>
          <a:lstStyle/>
          <a:p>
            <a:pPr algn="just">
              <a:spcBef>
                <a:spcPts val="600"/>
              </a:spcBef>
              <a:spcAft>
                <a:spcPts val="0"/>
              </a:spcAft>
            </a:pPr>
            <a:r>
              <a:rPr lang="en-US" sz="3200" b="1" dirty="0">
                <a:latin typeface="Times New Roman" panose="02020603050405020304" pitchFamily="18" charset="0"/>
                <a:ea typeface="Cambria" pitchFamily="18" charset="0"/>
                <a:cs typeface="Times New Roman" panose="02020603050405020304" pitchFamily="18" charset="0"/>
              </a:rPr>
              <a:t>- </a:t>
            </a:r>
            <a:r>
              <a:rPr lang="vi-VN" sz="3200" b="1" dirty="0">
                <a:latin typeface="Times New Roman" panose="02020603050405020304" pitchFamily="18" charset="0"/>
                <a:ea typeface="Cambria" pitchFamily="18" charset="0"/>
                <a:cs typeface="Times New Roman" panose="02020603050405020304" pitchFamily="18" charset="0"/>
              </a:rPr>
              <a:t>Đối với sản xuất: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Nông nghiệp: cung cấp nước cho sản xuất nông nghiệp (trồng trọt, chăn nuôi, nuôi trồng thuỷ sản,...).</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Dịch vụ: Một số nguồn nước nóng, nước khoáng được khai thác để chữa bệnh và phát triển du lịch nghỉ dưỡng.</a:t>
            </a:r>
          </a:p>
        </p:txBody>
      </p:sp>
      <p:sp>
        <p:nvSpPr>
          <p:cNvPr id="3" name="TextBox 2">
            <a:extLst>
              <a:ext uri="{FF2B5EF4-FFF2-40B4-BE49-F238E27FC236}">
                <a16:creationId xmlns:a16="http://schemas.microsoft.com/office/drawing/2014/main" id="{59669F49-B414-F9B6-EFED-B97C61A58519}"/>
              </a:ext>
            </a:extLst>
          </p:cNvPr>
          <p:cNvSpPr txBox="1"/>
          <p:nvPr/>
        </p:nvSpPr>
        <p:spPr>
          <a:xfrm>
            <a:off x="228600" y="381000"/>
            <a:ext cx="4572000" cy="523220"/>
          </a:xfrm>
          <a:prstGeom prst="rect">
            <a:avLst/>
          </a:prstGeom>
          <a:noFill/>
        </p:spPr>
        <p:txBody>
          <a:bodyPr wrap="square">
            <a:spAutoFit/>
          </a:bodyPr>
          <a:lstStyle/>
          <a:p>
            <a:r>
              <a:rPr lang="en-US" sz="2800" b="1" dirty="0">
                <a:solidFill>
                  <a:srgbClr val="FF0000"/>
                </a:solidFill>
                <a:latin typeface="Cambria" pitchFamily="18" charset="0"/>
              </a:rPr>
              <a:t>3. </a:t>
            </a:r>
            <a:r>
              <a:rPr lang="vi-VN" sz="2800" b="1" dirty="0">
                <a:solidFill>
                  <a:srgbClr val="FF0000"/>
                </a:solidFill>
                <a:latin typeface="Cambria" pitchFamily="18" charset="0"/>
              </a:rPr>
              <a:t>NƯỚC NGẦM</a:t>
            </a:r>
            <a:r>
              <a:rPr lang="en-US" sz="2800" b="1" dirty="0">
                <a:solidFill>
                  <a:srgbClr val="FF0000"/>
                </a:solidFill>
                <a:latin typeface="Cambria" pitchFamily="18" charset="0"/>
              </a:rPr>
              <a:t>( TT)</a:t>
            </a:r>
            <a:endParaRPr lang="en-US" sz="2800" dirty="0"/>
          </a:p>
        </p:txBody>
      </p:sp>
    </p:spTree>
    <p:extLst>
      <p:ext uri="{BB962C8B-B14F-4D97-AF65-F5344CB8AC3E}">
        <p14:creationId xmlns:p14="http://schemas.microsoft.com/office/powerpoint/2010/main" val="509291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F9B1-C183-4BB0-9D86-5B8B49EAFD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3CBDE5-C9E1-5670-3EBE-EC6EEB0F44D8}"/>
              </a:ext>
            </a:extLst>
          </p:cNvPr>
          <p:cNvSpPr txBox="1"/>
          <p:nvPr/>
        </p:nvSpPr>
        <p:spPr>
          <a:xfrm>
            <a:off x="10886" y="609600"/>
            <a:ext cx="8763000" cy="1077218"/>
          </a:xfrm>
          <a:prstGeom prst="rect">
            <a:avLst/>
          </a:prstGeom>
          <a:noFill/>
        </p:spPr>
        <p:txBody>
          <a:bodyPr wrap="square">
            <a:spAutoFit/>
          </a:bodyPr>
          <a:lstStyle/>
          <a:p>
            <a:pPr algn="just">
              <a:spcBef>
                <a:spcPts val="600"/>
              </a:spcBef>
              <a:spcAft>
                <a:spcPts val="0"/>
              </a:spcAft>
            </a:pPr>
            <a:r>
              <a:rPr lang="vi-VN" sz="3200" b="1" dirty="0">
                <a:latin typeface="Times New Roman" panose="02020603050405020304" pitchFamily="18" charset="0"/>
                <a:ea typeface="Cambria" pitchFamily="18" charset="0"/>
                <a:cs typeface="Times New Roman" panose="02020603050405020304" pitchFamily="18" charset="0"/>
              </a:rPr>
              <a:t>- Đối với sinh hoạt: </a:t>
            </a:r>
            <a:r>
              <a:rPr lang="vi-VN" sz="3200" dirty="0">
                <a:latin typeface="Times New Roman" panose="02020603050405020304" pitchFamily="18" charset="0"/>
                <a:ea typeface="Cambria" pitchFamily="18" charset="0"/>
                <a:cs typeface="Times New Roman" panose="02020603050405020304" pitchFamily="18" charset="0"/>
              </a:rPr>
              <a:t>là nguồn nước quan trọng phục vụ cho sinh hoạt của người dân</a:t>
            </a:r>
            <a:r>
              <a:rPr lang="vi-VN" sz="1800" dirty="0">
                <a:latin typeface="Cambria" pitchFamily="18" charset="0"/>
                <a:ea typeface="Cambria" pitchFamily="18" charset="0"/>
              </a:rPr>
              <a:t>.</a:t>
            </a:r>
          </a:p>
        </p:txBody>
      </p:sp>
    </p:spTree>
    <p:extLst>
      <p:ext uri="{BB962C8B-B14F-4D97-AF65-F5344CB8AC3E}">
        <p14:creationId xmlns:p14="http://schemas.microsoft.com/office/powerpoint/2010/main" val="3113256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569" y="107212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398724"/>
            <a:ext cx="8679709"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sp>
        <p:nvSpPr>
          <p:cNvPr id="26" name="TextBox 25"/>
          <p:cNvSpPr txBox="1"/>
          <p:nvPr/>
        </p:nvSpPr>
        <p:spPr>
          <a:xfrm>
            <a:off x="282376" y="5407853"/>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960" y="2506227"/>
            <a:ext cx="3808195" cy="27243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357" y="2455890"/>
            <a:ext cx="4272643" cy="27746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randombar(horizontal)">
                                      <p:cBhvr>
                                        <p:cTn id="12" dur="500"/>
                                        <p:tgtEl>
                                          <p:spTgt spid="1024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randombar(horizontal)">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265695" y="1282123"/>
            <a:ext cx="8553070" cy="5455442"/>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373906" y="1282123"/>
            <a:ext cx="8456580" cy="5139869"/>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Đối với sản xuất:</a:t>
            </a:r>
          </a:p>
          <a:p>
            <a:pPr algn="just">
              <a:spcBef>
                <a:spcPts val="600"/>
              </a:spcBef>
              <a:spcAft>
                <a:spcPts val="0"/>
              </a:spcAft>
            </a:pPr>
            <a:r>
              <a:rPr lang="vi-VN" sz="28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8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8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800" b="1" dirty="0">
                <a:latin typeface="Cambria" pitchFamily="18" charset="0"/>
                <a:ea typeface="Cambria" pitchFamily="18" charset="0"/>
              </a:rPr>
              <a:t>- Đối với sinh hoạt: </a:t>
            </a:r>
            <a:r>
              <a:rPr lang="vi-VN" sz="28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NƯỚC NGẦM</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2084" y="42435"/>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422284" y="145962"/>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effectLst>
                  <a:outerShdw blurRad="38100" dist="38100" dir="2700000" algn="tl">
                    <a:srgbClr val="000000">
                      <a:alpha val="43137"/>
                    </a:srgbClr>
                  </a:outerShdw>
                </a:effectLst>
                <a:latin typeface="Cambria" pitchFamily="18" charset="0"/>
              </a:rPr>
              <a:t>BÀI 6</a:t>
            </a:r>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xit" presetSubtype="1" fill="hold" grpId="0" nodeType="after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0-ppt_h/2"/>
                                          </p:val>
                                        </p:tav>
                                      </p:tavLst>
                                    </p:anim>
                                    <p:set>
                                      <p:cBhvr>
                                        <p:cTn id="22" dur="1" fill="hold">
                                          <p:stCondLst>
                                            <p:cond delay="499"/>
                                          </p:stCondLst>
                                        </p:cTn>
                                        <p:tgtEl>
                                          <p:spTgt spid="11"/>
                                        </p:tgtEl>
                                        <p:attrNameLst>
                                          <p:attrName>style.visibility</p:attrName>
                                        </p:attrNameLst>
                                      </p:cBhvr>
                                      <p:to>
                                        <p:strVal val="hidden"/>
                                      </p:to>
                                    </p:set>
                                  </p:childTnLst>
                                </p:cTn>
                              </p:par>
                              <p:par>
                                <p:cTn id="23" presetID="2" presetClass="exit" presetSubtype="1" fill="hold" grpId="0"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1" fill="hold" grpId="0" nodeType="withEffect" nodePh="1">
                                  <p:stCondLst>
                                    <p:cond delay="0"/>
                                  </p:stCondLst>
                                  <p:endCondLst>
                                    <p:cond evt="begin" delay="0">
                                      <p:tn val="27"/>
                                    </p:cond>
                                  </p:end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0-ppt_h/2"/>
                                          </p:val>
                                        </p:tav>
                                      </p:tavLst>
                                    </p:anim>
                                    <p:set>
                                      <p:cBhvr>
                                        <p:cTn id="30" dur="1" fill="hold">
                                          <p:stCondLst>
                                            <p:cond delay="499"/>
                                          </p:stCondLst>
                                        </p:cTn>
                                        <p:tgtEl>
                                          <p:spTgt spid="10"/>
                                        </p:tgtEl>
                                        <p:attrNameLst>
                                          <p:attrName>style.visibility</p:attrName>
                                        </p:attrNameLst>
                                      </p:cBhvr>
                                      <p:to>
                                        <p:strVal val="hidden"/>
                                      </p:to>
                                    </p:set>
                                  </p:childTnLst>
                                </p:cTn>
                              </p:par>
                              <p:par>
                                <p:cTn id="31" presetID="2" presetClass="exit" presetSubtype="1" fill="hold" grpId="1" nodeType="with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0-ppt_h/2"/>
                                          </p:val>
                                        </p:tav>
                                      </p:tavLst>
                                    </p:anim>
                                    <p:set>
                                      <p:cBhvr>
                                        <p:cTn id="34" dur="1" fill="hold">
                                          <p:stCondLst>
                                            <p:cond delay="499"/>
                                          </p:stCondLst>
                                        </p:cTn>
                                        <p:tgtEl>
                                          <p:spTgt spid="1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4"/>
                                        </p:tgtEl>
                                        <p:attrNameLst>
                                          <p:attrName>ppt_x</p:attrName>
                                        </p:attrNameLst>
                                      </p:cBhvr>
                                      <p:tavLst>
                                        <p:tav tm="0">
                                          <p:val>
                                            <p:strVal val="ppt_x"/>
                                          </p:val>
                                        </p:tav>
                                        <p:tav tm="100000">
                                          <p:val>
                                            <p:strVal val="ppt_x"/>
                                          </p:val>
                                        </p:tav>
                                      </p:tavLst>
                                    </p:anim>
                                    <p:anim calcmode="lin" valueType="num">
                                      <p:cBhvr additive="base">
                                        <p:cTn id="37" dur="500"/>
                                        <p:tgtEl>
                                          <p:spTgt spid="24"/>
                                        </p:tgtEl>
                                        <p:attrNameLst>
                                          <p:attrName>ppt_y</p:attrName>
                                        </p:attrNameLst>
                                      </p:cBhvr>
                                      <p:tavLst>
                                        <p:tav tm="0">
                                          <p:val>
                                            <p:strVal val="ppt_y"/>
                                          </p:val>
                                        </p:tav>
                                        <p:tav tm="100000">
                                          <p:val>
                                            <p:strVal val="1+ppt_h/2"/>
                                          </p:val>
                                        </p:tav>
                                      </p:tavLst>
                                    </p:anim>
                                    <p:set>
                                      <p:cBhvr>
                                        <p:cTn id="38" dur="1" fill="hold">
                                          <p:stCondLst>
                                            <p:cond delay="499"/>
                                          </p:stCondLst>
                                        </p:cTn>
                                        <p:tgtEl>
                                          <p:spTgt spid="24"/>
                                        </p:tgtEl>
                                        <p:attrNameLst>
                                          <p:attrName>style.visibility</p:attrName>
                                        </p:attrNameLst>
                                      </p:cBhvr>
                                      <p:to>
                                        <p:strVal val="hidden"/>
                                      </p:to>
                                    </p:set>
                                  </p:childTnLst>
                                </p:cTn>
                              </p:par>
                              <p:par>
                                <p:cTn id="39" presetID="2" presetClass="exit" presetSubtype="4" fill="hold" grpId="0" nodeType="withEffect">
                                  <p:stCondLst>
                                    <p:cond delay="0"/>
                                  </p:stCondLst>
                                  <p:iterate type="lt">
                                    <p:tmPct val="0"/>
                                  </p:iterate>
                                  <p:childTnLst>
                                    <p:anim calcmode="lin" valueType="num">
                                      <p:cBhvr additive="base">
                                        <p:cTn id="40" dur="500"/>
                                        <p:tgtEl>
                                          <p:spTgt spid="23"/>
                                        </p:tgtEl>
                                        <p:attrNameLst>
                                          <p:attrName>ppt_x</p:attrName>
                                        </p:attrNameLst>
                                      </p:cBhvr>
                                      <p:tavLst>
                                        <p:tav tm="0">
                                          <p:val>
                                            <p:strVal val="ppt_x"/>
                                          </p:val>
                                        </p:tav>
                                        <p:tav tm="100000">
                                          <p:val>
                                            <p:strVal val="ppt_x"/>
                                          </p:val>
                                        </p:tav>
                                      </p:tavLst>
                                    </p:anim>
                                    <p:anim calcmode="lin" valueType="num">
                                      <p:cBhvr additive="base">
                                        <p:cTn id="41" dur="500"/>
                                        <p:tgtEl>
                                          <p:spTgt spid="23"/>
                                        </p:tgtEl>
                                        <p:attrNameLst>
                                          <p:attrName>ppt_y</p:attrName>
                                        </p:attrNameLst>
                                      </p:cBhvr>
                                      <p:tavLst>
                                        <p:tav tm="0">
                                          <p:val>
                                            <p:strVal val="ppt_y"/>
                                          </p:val>
                                        </p:tav>
                                        <p:tav tm="100000">
                                          <p:val>
                                            <p:strVal val="1+ppt_h/2"/>
                                          </p:val>
                                        </p:tav>
                                      </p:tavLst>
                                    </p:anim>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animBg="1"/>
      <p:bldP spid="18" grpId="1"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72081" y="1238577"/>
            <a:ext cx="8827479" cy="2462213"/>
          </a:xfrm>
          <a:prstGeom prst="rect">
            <a:avLst/>
          </a:prstGeom>
        </p:spPr>
        <p:txBody>
          <a:bodyPr wrap="square">
            <a:spAutoFit/>
          </a:bodyPr>
          <a:lstStyle/>
          <a:p>
            <a:pPr algn="just"/>
            <a:r>
              <a:rPr lang="vi-VN" sz="22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22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120" y="3728004"/>
            <a:ext cx="6629400" cy="285241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362186" y="1905000"/>
            <a:ext cx="8320054" cy="830997"/>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Cho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thời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mùa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lũ</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mùa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hệ</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thống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Hồng</a:t>
            </a:r>
            <a:r>
              <a:rPr lang="en-US" sz="2400" i="1" dirty="0">
                <a:solidFill>
                  <a:srgbClr val="FF0000"/>
                </a:solidFill>
                <a:latin typeface="Cambria" panose="02040503050406030204" pitchFamily="18" charset="0"/>
                <a:ea typeface="Cambria" panose="02040503050406030204" pitchFamily="18" charset="0"/>
              </a:rPr>
              <a:t>, Thu </a:t>
            </a:r>
            <a:r>
              <a:rPr lang="en-US" sz="2400" i="1" dirty="0" err="1">
                <a:solidFill>
                  <a:srgbClr val="FF0000"/>
                </a:solidFill>
                <a:latin typeface="Cambria" panose="02040503050406030204" pitchFamily="18" charset="0"/>
                <a:ea typeface="Cambria" panose="02040503050406030204" pitchFamily="18" charset="0"/>
              </a:rPr>
              <a:t>Bồn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Mê</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theo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mẫu</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74203788"/>
              </p:ext>
            </p:extLst>
          </p:nvPr>
        </p:nvGraphicFramePr>
        <p:xfrm>
          <a:off x="437400" y="2895600"/>
          <a:ext cx="8401800" cy="3695699"/>
        </p:xfrm>
        <a:graphic>
          <a:graphicData uri="http://schemas.openxmlformats.org/drawingml/2006/table">
            <a:tbl>
              <a:tblPr firstRow="1" bandRow="1">
                <a:tableStyleId>{5C22544A-7EE6-4342-B048-85BDC9FD1C3A}</a:tableStyleId>
              </a:tblPr>
              <a:tblGrid>
                <a:gridCol w="2100450">
                  <a:extLst>
                    <a:ext uri="{9D8B030D-6E8A-4147-A177-3AD203B41FA5}">
                      <a16:colId xmlns:a16="http://schemas.microsoft.com/office/drawing/2014/main" val="20000"/>
                    </a:ext>
                  </a:extLst>
                </a:gridCol>
                <a:gridCol w="2100450">
                  <a:extLst>
                    <a:ext uri="{9D8B030D-6E8A-4147-A177-3AD203B41FA5}">
                      <a16:colId xmlns:a16="http://schemas.microsoft.com/office/drawing/2014/main" val="20001"/>
                    </a:ext>
                  </a:extLst>
                </a:gridCol>
                <a:gridCol w="2100450">
                  <a:extLst>
                    <a:ext uri="{9D8B030D-6E8A-4147-A177-3AD203B41FA5}">
                      <a16:colId xmlns:a16="http://schemas.microsoft.com/office/drawing/2014/main" val="20002"/>
                    </a:ext>
                  </a:extLst>
                </a:gridCol>
                <a:gridCol w="2100450">
                  <a:extLst>
                    <a:ext uri="{9D8B030D-6E8A-4147-A177-3AD203B41FA5}">
                      <a16:colId xmlns:a16="http://schemas.microsoft.com/office/drawing/2014/main" val="20003"/>
                    </a:ext>
                  </a:extLst>
                </a:gridCol>
              </a:tblGrid>
              <a:tr h="1129075">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9075">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lũ</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37549">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7284" y="113500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79237" y="2210073"/>
            <a:ext cx="8268911" cy="523220"/>
          </a:xfrm>
          <a:prstGeom prst="rect">
            <a:avLst/>
          </a:prstGeom>
          <a:solidFill>
            <a:srgbClr val="BCFCD4"/>
          </a:solidFill>
          <a:ln w="12700">
            <a:solidFill>
              <a:srgbClr val="009900"/>
            </a:solidFill>
          </a:ln>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800" i="1" dirty="0">
                <a:solidFill>
                  <a:srgbClr val="FF0000"/>
                </a:solidFill>
                <a:latin typeface="Cambria" panose="02040503050406030204" pitchFamily="18" charset="0"/>
                <a:ea typeface="Cambria" panose="02040503050406030204" pitchFamily="18" charset="0"/>
              </a:rPr>
              <a:t>.</a:t>
            </a:r>
            <a:endParaRPr lang="vi-VN" sz="2800" i="1"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9CAC5357-BFAE-8025-8AE2-3CEC8EDAF91D}"/>
              </a:ext>
            </a:extLst>
          </p:cNvPr>
          <p:cNvSpPr txBox="1"/>
          <p:nvPr/>
        </p:nvSpPr>
        <p:spPr>
          <a:xfrm>
            <a:off x="685800" y="3429000"/>
            <a:ext cx="4869950" cy="369332"/>
          </a:xfrm>
          <a:prstGeom prst="rect">
            <a:avLst/>
          </a:prstGeom>
          <a:noFill/>
        </p:spPr>
        <p:txBody>
          <a:bodyPr wrap="square">
            <a:spAutoFit/>
          </a:bodyPr>
          <a:lstStyle/>
          <a:p>
            <a:r>
              <a:rPr lang="en-US" dirty="0"/>
              <a:t>https://youtu.be/0K8SUwNwYV4</a:t>
            </a:r>
          </a:p>
        </p:txBody>
      </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862" y="236306"/>
            <a:ext cx="4622317" cy="61580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33161" y="2035314"/>
            <a:ext cx="8453640"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0DEF82-C861-7F03-0601-7A034A1DCFFD}"/>
              </a:ext>
            </a:extLst>
          </p:cNvPr>
          <p:cNvSpPr txBox="1"/>
          <p:nvPr/>
        </p:nvSpPr>
        <p:spPr>
          <a:xfrm>
            <a:off x="152400" y="304800"/>
            <a:ext cx="8991600" cy="6124754"/>
          </a:xfrm>
          <a:prstGeom prst="rect">
            <a:avLst/>
          </a:prstGeom>
          <a:noFill/>
        </p:spPr>
        <p:txBody>
          <a:bodyPr wrap="square">
            <a:spAutoFit/>
          </a:bodyPr>
          <a:lstStyle/>
          <a:p>
            <a:pPr algn="ctr"/>
            <a:r>
              <a:rPr lang="en-US" sz="2800" b="1" dirty="0">
                <a:latin typeface="Times New Roman" panose="02020603050405020304" pitchFamily="18" charset="0"/>
                <a:ea typeface="Cambria" panose="02040503050406030204" pitchFamily="18" charset="0"/>
                <a:cs typeface="Times New Roman" panose="02020603050405020304" pitchFamily="18" charset="0"/>
              </a:rPr>
              <a:t>HỒ DẦU TIẾNG</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Hồ Dầu Tiếng là hồ thủy lợi xây dựng trên sông Sài Gòn, thuộc địa phận tỉnh Tây Ninh rộng 270 km</a:t>
            </a:r>
            <a:r>
              <a:rPr lang="vi-VN" sz="2800" baseline="30000" dirty="0">
                <a:latin typeface="Times New Roman" panose="02020603050405020304" pitchFamily="18" charset="0"/>
                <a:ea typeface="Cambria" panose="02040503050406030204" pitchFamily="18" charset="0"/>
                <a:cs typeface="Times New Roman" panose="02020603050405020304" pitchFamily="18" charset="0"/>
              </a:rPr>
              <a:t>2</a:t>
            </a:r>
            <a:r>
              <a:rPr lang="vi-VN" sz="2800" dirty="0">
                <a:latin typeface="Times New Roman" panose="02020603050405020304" pitchFamily="18" charset="0"/>
                <a:ea typeface="Cambria" panose="02040503050406030204" pitchFamily="18" charset="0"/>
                <a:cs typeface="Times New Roman" panose="02020603050405020304" pitchFamily="18" charset="0"/>
              </a:rPr>
              <a:t>, chứa 1,5 tỉ m</a:t>
            </a:r>
            <a:r>
              <a:rPr lang="vi-VN" sz="2800" baseline="30000" dirty="0">
                <a:latin typeface="Times New Roman" panose="02020603050405020304" pitchFamily="18" charset="0"/>
                <a:ea typeface="Cambria" panose="02040503050406030204" pitchFamily="18" charset="0"/>
                <a:cs typeface="Times New Roman" panose="02020603050405020304" pitchFamily="18" charset="0"/>
              </a:rPr>
              <a:t>3</a:t>
            </a:r>
            <a:r>
              <a:rPr lang="vi-VN" sz="2800" dirty="0">
                <a:latin typeface="Times New Roman" panose="02020603050405020304" pitchFamily="18" charset="0"/>
                <a:ea typeface="Cambria" panose="02040503050406030204" pitchFamily="18" charset="0"/>
                <a:cs typeface="Times New Roman" panose="02020603050405020304" pitchFamily="18" charset="0"/>
              </a:rPr>
              <a:t> nước.</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Vai trò:</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Tận dụng diện tích mặt nước và dung tích hồ để nuôi cá.</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Phát triển du lịch.</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Cải tạo môi trường, sinh thái.</a:t>
            </a:r>
          </a:p>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1060186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2A0356-5737-9A2E-8077-937F87058C66}"/>
              </a:ext>
            </a:extLst>
          </p:cNvPr>
          <p:cNvSpPr txBox="1"/>
          <p:nvPr/>
        </p:nvSpPr>
        <p:spPr>
          <a:xfrm>
            <a:off x="152400" y="597456"/>
            <a:ext cx="8610600" cy="3170099"/>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KIỂM TRA 15 PHÚT</a:t>
            </a:r>
          </a:p>
          <a:p>
            <a:r>
              <a:rPr lang="en-US" sz="4000" u="sng" dirty="0" err="1">
                <a:latin typeface="Times New Roman" panose="02020603050405020304" pitchFamily="18" charset="0"/>
                <a:ea typeface="Cambria" panose="02040503050406030204" pitchFamily="18" charset="0"/>
                <a:cs typeface="Times New Roman" panose="02020603050405020304" pitchFamily="18" charset="0"/>
              </a:rPr>
              <a:t>Câu</a:t>
            </a:r>
            <a:r>
              <a:rPr lang="en-US" sz="4000" u="sng" dirty="0">
                <a:latin typeface="Times New Roman" panose="02020603050405020304" pitchFamily="18" charset="0"/>
                <a:ea typeface="Cambria" panose="02040503050406030204" pitchFamily="18" charset="0"/>
                <a:cs typeface="Times New Roman" panose="02020603050405020304" pitchFamily="18" charset="0"/>
              </a:rPr>
              <a:t> 1</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vi-VN"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Chứng</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minh</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khí</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hậu</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nước</a:t>
            </a:r>
            <a:r>
              <a:rPr lang="en-US" sz="4000" dirty="0">
                <a:latin typeface="Times New Roman" panose="02020603050405020304" pitchFamily="18" charset="0"/>
                <a:ea typeface="Cambria" pitchFamily="18" charset="0"/>
                <a:cs typeface="Times New Roman" panose="02020603050405020304" pitchFamily="18" charset="0"/>
              </a:rPr>
              <a:t> ta </a:t>
            </a:r>
            <a:r>
              <a:rPr lang="en-US" sz="4000" dirty="0" err="1">
                <a:latin typeface="Times New Roman" panose="02020603050405020304" pitchFamily="18" charset="0"/>
                <a:ea typeface="Cambria" pitchFamily="18" charset="0"/>
                <a:cs typeface="Times New Roman" panose="02020603050405020304" pitchFamily="18" charset="0"/>
              </a:rPr>
              <a:t>phân</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hóa</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theo</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chiều</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Bắc</a:t>
            </a:r>
            <a:r>
              <a:rPr lang="en-US" sz="4000" dirty="0">
                <a:latin typeface="Times New Roman" panose="02020603050405020304" pitchFamily="18" charset="0"/>
                <a:ea typeface="Cambria" pitchFamily="18" charset="0"/>
                <a:cs typeface="Times New Roman" panose="02020603050405020304" pitchFamily="18" charset="0"/>
              </a:rPr>
              <a:t>- Nam?</a:t>
            </a:r>
            <a:r>
              <a:rPr lang="vi-VN" sz="4000" dirty="0">
                <a:latin typeface="Times New Roman" panose="02020603050405020304" pitchFamily="18" charset="0"/>
                <a:ea typeface="Cambria" pitchFamily="18" charset="0"/>
                <a:cs typeface="Times New Roman" panose="02020603050405020304" pitchFamily="18" charset="0"/>
              </a:rPr>
              <a:t> </a:t>
            </a:r>
            <a:endParaRPr lang="en-US" sz="4000" dirty="0">
              <a:latin typeface="Times New Roman" panose="02020603050405020304" pitchFamily="18" charset="0"/>
              <a:ea typeface="Cambria" pitchFamily="18" charset="0"/>
              <a:cs typeface="Times New Roman" panose="02020603050405020304" pitchFamily="18" charset="0"/>
            </a:endParaRPr>
          </a:p>
          <a:p>
            <a:r>
              <a:rPr lang="en-US" sz="4000" u="sng" dirty="0" err="1">
                <a:latin typeface="Times New Roman" panose="02020603050405020304" pitchFamily="18" charset="0"/>
                <a:ea typeface="Cambria" pitchFamily="18" charset="0"/>
                <a:cs typeface="Times New Roman" panose="02020603050405020304" pitchFamily="18" charset="0"/>
              </a:rPr>
              <a:t>Câu</a:t>
            </a:r>
            <a:r>
              <a:rPr lang="en-US" sz="4000" u="sng" dirty="0">
                <a:latin typeface="Times New Roman" panose="02020603050405020304" pitchFamily="18" charset="0"/>
                <a:ea typeface="Cambria" pitchFamily="18" charset="0"/>
                <a:cs typeface="Times New Roman" panose="02020603050405020304" pitchFamily="18" charset="0"/>
              </a:rPr>
              <a:t> 2</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Trình</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bày</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đặc</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điểm</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chế</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độ</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nước</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sông</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Hồng</a:t>
            </a:r>
            <a:r>
              <a:rPr lang="en-US" sz="4000" dirty="0">
                <a:latin typeface="Times New Roman" panose="02020603050405020304" pitchFamily="18" charset="0"/>
                <a:ea typeface="Cambria" pitchFamily="18" charset="0"/>
                <a:cs typeface="Times New Roman" panose="02020603050405020304" pitchFamily="18" charset="0"/>
              </a:rPr>
              <a:t>?</a:t>
            </a:r>
          </a:p>
        </p:txBody>
      </p:sp>
    </p:spTree>
    <p:extLst>
      <p:ext uri="{BB962C8B-B14F-4D97-AF65-F5344CB8AC3E}">
        <p14:creationId xmlns:p14="http://schemas.microsoft.com/office/powerpoint/2010/main" val="2265625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B2ED-EC2C-E882-F042-24BB0A4D27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BD0D3F-FA73-4824-ECA5-A66101B9A387}"/>
              </a:ext>
            </a:extLst>
          </p:cNvPr>
          <p:cNvSpPr txBox="1"/>
          <p:nvPr/>
        </p:nvSpPr>
        <p:spPr>
          <a:xfrm>
            <a:off x="152400" y="597456"/>
            <a:ext cx="8610600" cy="3170099"/>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KIỂM TRA 15 PHÚT</a:t>
            </a:r>
          </a:p>
          <a:p>
            <a:r>
              <a:rPr lang="en-US" sz="4000" u="sng" dirty="0" err="1">
                <a:latin typeface="Times New Roman" panose="02020603050405020304" pitchFamily="18" charset="0"/>
                <a:ea typeface="Cambria" panose="02040503050406030204" pitchFamily="18" charset="0"/>
                <a:cs typeface="Times New Roman" panose="02020603050405020304" pitchFamily="18" charset="0"/>
              </a:rPr>
              <a:t>Câu</a:t>
            </a:r>
            <a:r>
              <a:rPr lang="en-US" sz="4000" u="sng" dirty="0">
                <a:latin typeface="Times New Roman" panose="02020603050405020304" pitchFamily="18" charset="0"/>
                <a:ea typeface="Cambria" panose="02040503050406030204" pitchFamily="18" charset="0"/>
                <a:cs typeface="Times New Roman" panose="02020603050405020304" pitchFamily="18" charset="0"/>
              </a:rPr>
              <a:t> 1</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Phân</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tích</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vấn</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đề</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sử</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dụng</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hợp</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lí</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tài</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nguyên</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khoáng</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sản</a:t>
            </a:r>
            <a:r>
              <a:rPr lang="en-US" sz="4000" dirty="0">
                <a:latin typeface="Times New Roman" panose="02020603050405020304" pitchFamily="18" charset="0"/>
                <a:ea typeface="Cambria" pitchFamily="18" charset="0"/>
                <a:cs typeface="Times New Roman" panose="02020603050405020304" pitchFamily="18" charset="0"/>
              </a:rPr>
              <a:t> ở </a:t>
            </a:r>
            <a:r>
              <a:rPr lang="en-US" sz="4000" dirty="0" err="1">
                <a:latin typeface="Times New Roman" panose="02020603050405020304" pitchFamily="18" charset="0"/>
                <a:ea typeface="Cambria" pitchFamily="18" charset="0"/>
                <a:cs typeface="Times New Roman" panose="02020603050405020304" pitchFamily="18" charset="0"/>
              </a:rPr>
              <a:t>nước</a:t>
            </a:r>
            <a:r>
              <a:rPr lang="en-US" sz="4000" dirty="0">
                <a:latin typeface="Times New Roman" panose="02020603050405020304" pitchFamily="18" charset="0"/>
                <a:ea typeface="Cambria" pitchFamily="18" charset="0"/>
                <a:cs typeface="Times New Roman" panose="02020603050405020304" pitchFamily="18" charset="0"/>
              </a:rPr>
              <a:t> ta?</a:t>
            </a:r>
            <a:r>
              <a:rPr lang="vi-VN" sz="4000" dirty="0">
                <a:latin typeface="Times New Roman" panose="02020603050405020304" pitchFamily="18" charset="0"/>
                <a:ea typeface="Cambria" pitchFamily="18" charset="0"/>
                <a:cs typeface="Times New Roman" panose="02020603050405020304" pitchFamily="18" charset="0"/>
              </a:rPr>
              <a:t> </a:t>
            </a:r>
            <a:endParaRPr lang="en-US" sz="4000" dirty="0">
              <a:latin typeface="Times New Roman" panose="02020603050405020304" pitchFamily="18" charset="0"/>
              <a:ea typeface="Cambria" pitchFamily="18" charset="0"/>
              <a:cs typeface="Times New Roman" panose="02020603050405020304" pitchFamily="18" charset="0"/>
            </a:endParaRPr>
          </a:p>
          <a:p>
            <a:r>
              <a:rPr lang="en-US" sz="4000" u="sng" dirty="0" err="1">
                <a:latin typeface="Times New Roman" panose="02020603050405020304" pitchFamily="18" charset="0"/>
                <a:ea typeface="Cambria" pitchFamily="18" charset="0"/>
                <a:cs typeface="Times New Roman" panose="02020603050405020304" pitchFamily="18" charset="0"/>
              </a:rPr>
              <a:t>Câu</a:t>
            </a:r>
            <a:r>
              <a:rPr lang="en-US" sz="4000" u="sng" dirty="0">
                <a:latin typeface="Times New Roman" panose="02020603050405020304" pitchFamily="18" charset="0"/>
                <a:ea typeface="Cambria" pitchFamily="18" charset="0"/>
                <a:cs typeface="Times New Roman" panose="02020603050405020304" pitchFamily="18" charset="0"/>
              </a:rPr>
              <a:t> 2</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Trình</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bày</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đặc</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điểm</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chế</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độ</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nước</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sông</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Mê</a:t>
            </a:r>
            <a:r>
              <a:rPr lang="en-US" sz="4000" dirty="0">
                <a:latin typeface="Times New Roman" panose="02020603050405020304" pitchFamily="18" charset="0"/>
                <a:ea typeface="Cambria" pitchFamily="18" charset="0"/>
                <a:cs typeface="Times New Roman" panose="02020603050405020304" pitchFamily="18" charset="0"/>
              </a:rPr>
              <a:t> </a:t>
            </a:r>
            <a:r>
              <a:rPr lang="en-US" sz="4000" dirty="0" err="1">
                <a:latin typeface="Times New Roman" panose="02020603050405020304" pitchFamily="18" charset="0"/>
                <a:ea typeface="Cambria" pitchFamily="18" charset="0"/>
                <a:cs typeface="Times New Roman" panose="02020603050405020304" pitchFamily="18" charset="0"/>
              </a:rPr>
              <a:t>Công</a:t>
            </a:r>
            <a:r>
              <a:rPr lang="en-US" sz="4000" dirty="0">
                <a:latin typeface="Times New Roman" panose="02020603050405020304" pitchFamily="18" charset="0"/>
                <a:ea typeface="Cambria" pitchFamily="18" charset="0"/>
                <a:cs typeface="Times New Roman" panose="02020603050405020304" pitchFamily="18" charset="0"/>
              </a:rPr>
              <a:t>?</a:t>
            </a:r>
          </a:p>
        </p:txBody>
      </p:sp>
    </p:spTree>
    <p:extLst>
      <p:ext uri="{BB962C8B-B14F-4D97-AF65-F5344CB8AC3E}">
        <p14:creationId xmlns:p14="http://schemas.microsoft.com/office/powerpoint/2010/main" val="303292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94135" y="250450"/>
            <a:ext cx="7924800" cy="1692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36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36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HỒ, ĐẦM</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1A722E-EBAC-CC96-64F2-2375EB33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096000" cy="6629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0017A65-F698-C5DB-A714-77600EB920CF}"/>
              </a:ext>
            </a:extLst>
          </p:cNvPr>
          <p:cNvSpPr txBox="1"/>
          <p:nvPr/>
        </p:nvSpPr>
        <p:spPr>
          <a:xfrm>
            <a:off x="228600" y="609600"/>
            <a:ext cx="2133600" cy="4524315"/>
          </a:xfrm>
          <a:prstGeom prst="rect">
            <a:avLst/>
          </a:prstGeom>
          <a:noFill/>
        </p:spPr>
        <p:txBody>
          <a:bodyPr wrap="square">
            <a:spAutoFit/>
          </a:bodyPr>
          <a:lstStyle/>
          <a:p>
            <a:pPr algn="just"/>
            <a:r>
              <a:rPr lang="en-US" sz="3200" i="1" dirty="0">
                <a:solidFill>
                  <a:srgbClr val="FF0000"/>
                </a:solidFill>
                <a:latin typeface="Cambria" panose="02040503050406030204" pitchFamily="18" charset="0"/>
                <a:ea typeface="Cambria" panose="02040503050406030204" pitchFamily="18" charset="0"/>
              </a:rPr>
              <a:t>Quan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tr10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a:t>
            </a:r>
            <a:r>
              <a:rPr lang="en-US" sz="3200" i="1" dirty="0" err="1">
                <a:solidFill>
                  <a:srgbClr val="FF0000"/>
                </a:solidFill>
                <a:latin typeface="Cambria" panose="02040503050406030204" pitchFamily="18" charset="0"/>
                <a:ea typeface="Cambria" panose="02040503050406030204" pitchFamily="18" charset="0"/>
              </a:rPr>
              <a:t>hãy</a:t>
            </a:r>
            <a:r>
              <a:rPr lang="en-US" sz="3200" i="1" dirty="0">
                <a:solidFill>
                  <a:srgbClr val="FF0000"/>
                </a:solidFill>
                <a:latin typeface="Cambria" panose="02040503050406030204" pitchFamily="18" charset="0"/>
                <a:ea typeface="Cambria" panose="02040503050406030204" pitchFamily="18" charset="0"/>
              </a:rPr>
              <a:t> c</a:t>
            </a:r>
            <a:r>
              <a:rPr lang="vi-VN" sz="32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3200" i="1" dirty="0">
                <a:solidFill>
                  <a:srgbClr val="FF0000"/>
                </a:solidFill>
                <a:latin typeface="Cambria" panose="02040503050406030204" pitchFamily="18" charset="0"/>
                <a:ea typeface="Cambria" panose="02040503050406030204" pitchFamily="18" charset="0"/>
              </a:rPr>
              <a:t>.</a:t>
            </a:r>
            <a:endParaRPr lang="vi-VN"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68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9DED2E-74A9-BF87-C4B8-4CDF0ECA2AF9}"/>
              </a:ext>
            </a:extLst>
          </p:cNvPr>
          <p:cNvSpPr txBox="1"/>
          <p:nvPr/>
        </p:nvSpPr>
        <p:spPr>
          <a:xfrm>
            <a:off x="381000" y="381000"/>
            <a:ext cx="8382000" cy="1200329"/>
          </a:xfrm>
          <a:prstGeom prst="rect">
            <a:avLst/>
          </a:prstGeom>
          <a:noFill/>
        </p:spPr>
        <p:txBody>
          <a:bodyPr wrap="square">
            <a:spAutoFit/>
          </a:bodyPr>
          <a:lstStyle/>
          <a:p>
            <a:pPr lvl="0" algn="just"/>
            <a:r>
              <a:rPr lang="en-US" sz="3600" dirty="0">
                <a:latin typeface="+mj-lt"/>
                <a:ea typeface="Cambria" pitchFamily="18" charset="0"/>
              </a:rPr>
              <a:t>- </a:t>
            </a:r>
            <a:r>
              <a:rPr lang="vi-VN" sz="3600" dirty="0">
                <a:latin typeface="+mj-lt"/>
                <a:ea typeface="Cambria" pitchFamily="18" charset="0"/>
              </a:rPr>
              <a:t>Mạng lưới sông ngòi dày đặc</a:t>
            </a:r>
            <a:r>
              <a:rPr lang="en-US" sz="3600" dirty="0">
                <a:latin typeface="+mj-lt"/>
                <a:ea typeface="Cambria" pitchFamily="18" charset="0"/>
              </a:rPr>
              <a:t>, </a:t>
            </a:r>
            <a:r>
              <a:rPr lang="en-US" sz="3600" dirty="0" err="1">
                <a:latin typeface="+mj-lt"/>
                <a:ea typeface="Cambria" pitchFamily="18" charset="0"/>
              </a:rPr>
              <a:t>phân</a:t>
            </a:r>
            <a:r>
              <a:rPr lang="en-US" sz="3600" dirty="0">
                <a:latin typeface="+mj-lt"/>
                <a:ea typeface="Cambria" pitchFamily="18" charset="0"/>
              </a:rPr>
              <a:t> </a:t>
            </a:r>
            <a:r>
              <a:rPr lang="en-US" sz="3600" dirty="0" err="1">
                <a:latin typeface="+mj-lt"/>
                <a:ea typeface="Cambria" pitchFamily="18" charset="0"/>
              </a:rPr>
              <a:t>bố</a:t>
            </a:r>
            <a:r>
              <a:rPr lang="en-US" sz="3600" dirty="0">
                <a:latin typeface="+mj-lt"/>
                <a:ea typeface="Cambria" pitchFamily="18" charset="0"/>
              </a:rPr>
              <a:t> </a:t>
            </a:r>
            <a:r>
              <a:rPr lang="en-US" sz="3600" dirty="0" err="1">
                <a:latin typeface="+mj-lt"/>
                <a:ea typeface="Cambria" pitchFamily="18" charset="0"/>
              </a:rPr>
              <a:t>rộng</a:t>
            </a:r>
            <a:r>
              <a:rPr lang="en-US" sz="3600" dirty="0">
                <a:latin typeface="+mj-lt"/>
                <a:ea typeface="Cambria" pitchFamily="18" charset="0"/>
              </a:rPr>
              <a:t> </a:t>
            </a:r>
            <a:r>
              <a:rPr lang="en-US" sz="3600" dirty="0" err="1">
                <a:latin typeface="+mj-lt"/>
                <a:ea typeface="Cambria" pitchFamily="18" charset="0"/>
              </a:rPr>
              <a:t>khắp</a:t>
            </a:r>
            <a:r>
              <a:rPr lang="en-US" sz="3600" dirty="0">
                <a:latin typeface="+mj-lt"/>
                <a:ea typeface="Cambria" pitchFamily="18" charset="0"/>
              </a:rPr>
              <a:t> </a:t>
            </a:r>
            <a:r>
              <a:rPr lang="en-US" sz="3600" dirty="0" err="1">
                <a:latin typeface="+mj-lt"/>
                <a:ea typeface="Cambria" pitchFamily="18" charset="0"/>
              </a:rPr>
              <a:t>cả</a:t>
            </a:r>
            <a:r>
              <a:rPr lang="en-US" sz="3600" dirty="0">
                <a:latin typeface="+mj-lt"/>
                <a:ea typeface="Cambria" pitchFamily="18" charset="0"/>
              </a:rPr>
              <a:t> </a:t>
            </a:r>
            <a:r>
              <a:rPr lang="en-US" sz="3600" dirty="0" err="1">
                <a:latin typeface="+mj-lt"/>
                <a:ea typeface="Cambria" pitchFamily="18" charset="0"/>
              </a:rPr>
              <a:t>nước</a:t>
            </a:r>
            <a:r>
              <a:rPr lang="en-US" sz="3600" dirty="0">
                <a:latin typeface="+mj-lt"/>
                <a:ea typeface="Cambria" pitchFamily="18" charset="0"/>
              </a:rPr>
              <a:t>.</a:t>
            </a:r>
            <a:r>
              <a:rPr lang="vi-VN" sz="3600" dirty="0">
                <a:latin typeface="+mj-lt"/>
                <a:ea typeface="Cambria" pitchFamily="18" charset="0"/>
              </a:rPr>
              <a:t> </a:t>
            </a:r>
            <a:endParaRPr lang="en-US" sz="3600" dirty="0">
              <a:latin typeface="+mj-lt"/>
              <a:ea typeface="Cambria" pitchFamily="18" charset="0"/>
            </a:endParaRPr>
          </a:p>
        </p:txBody>
      </p:sp>
      <p:sp>
        <p:nvSpPr>
          <p:cNvPr id="9" name="TextBox 8">
            <a:extLst>
              <a:ext uri="{FF2B5EF4-FFF2-40B4-BE49-F238E27FC236}">
                <a16:creationId xmlns:a16="http://schemas.microsoft.com/office/drawing/2014/main" id="{8F910167-1723-A1AA-5AB7-D266D73E57F7}"/>
              </a:ext>
            </a:extLst>
          </p:cNvPr>
          <p:cNvSpPr txBox="1"/>
          <p:nvPr/>
        </p:nvSpPr>
        <p:spPr>
          <a:xfrm>
            <a:off x="404116" y="1828800"/>
            <a:ext cx="8587483" cy="646331"/>
          </a:xfrm>
          <a:prstGeom prst="rect">
            <a:avLst/>
          </a:prstGeom>
          <a:noFill/>
        </p:spPr>
        <p:txBody>
          <a:bodyPr wrap="square">
            <a:spAutoFit/>
          </a:bodyPr>
          <a:lstStyle/>
          <a:p>
            <a:pPr lvl="0"/>
            <a:r>
              <a:rPr lang="en-US" sz="3600" dirty="0">
                <a:latin typeface="Cambria" pitchFamily="18" charset="0"/>
                <a:ea typeface="Cambria" pitchFamily="18" charset="0"/>
              </a:rPr>
              <a:t>+ </a:t>
            </a:r>
            <a:r>
              <a:rPr lang="en-US" sz="3600" dirty="0" err="1">
                <a:latin typeface="Cambria" pitchFamily="18" charset="0"/>
                <a:ea typeface="Cambria" pitchFamily="18" charset="0"/>
              </a:rPr>
              <a:t>Có</a:t>
            </a:r>
            <a:r>
              <a:rPr lang="en-US" sz="3600" dirty="0">
                <a:latin typeface="Cambria" pitchFamily="18" charset="0"/>
                <a:ea typeface="Cambria" pitchFamily="18" charset="0"/>
              </a:rPr>
              <a:t> 2360 con </a:t>
            </a:r>
            <a:r>
              <a:rPr lang="en-US" sz="3600" dirty="0" err="1">
                <a:latin typeface="Cambria" pitchFamily="18" charset="0"/>
                <a:ea typeface="Cambria" pitchFamily="18" charset="0"/>
              </a:rPr>
              <a:t>sông</a:t>
            </a:r>
            <a:r>
              <a:rPr lang="en-US" sz="3600" dirty="0">
                <a:latin typeface="Cambria" pitchFamily="18" charset="0"/>
                <a:ea typeface="Cambria" pitchFamily="18" charset="0"/>
              </a:rPr>
              <a:t> </a:t>
            </a:r>
            <a:r>
              <a:rPr lang="en-US" sz="3600" dirty="0" err="1">
                <a:latin typeface="Cambria" pitchFamily="18" charset="0"/>
                <a:ea typeface="Cambria" pitchFamily="18" charset="0"/>
              </a:rPr>
              <a:t>dài</a:t>
            </a:r>
            <a:r>
              <a:rPr lang="en-US" sz="3600" dirty="0">
                <a:latin typeface="Cambria" pitchFamily="18" charset="0"/>
                <a:ea typeface="Cambria" pitchFamily="18" charset="0"/>
              </a:rPr>
              <a:t> </a:t>
            </a:r>
            <a:r>
              <a:rPr lang="en-US" sz="3600" dirty="0" err="1">
                <a:latin typeface="Cambria" pitchFamily="18" charset="0"/>
                <a:ea typeface="Cambria" pitchFamily="18" charset="0"/>
              </a:rPr>
              <a:t>trên</a:t>
            </a:r>
            <a:r>
              <a:rPr lang="en-US" sz="3600" dirty="0">
                <a:latin typeface="Cambria" pitchFamily="18" charset="0"/>
                <a:ea typeface="Cambria" pitchFamily="18" charset="0"/>
              </a:rPr>
              <a:t> 10km</a:t>
            </a:r>
            <a:endParaRPr lang="en-US" sz="3600" dirty="0"/>
          </a:p>
        </p:txBody>
      </p:sp>
      <p:sp>
        <p:nvSpPr>
          <p:cNvPr id="11" name="TextBox 10">
            <a:extLst>
              <a:ext uri="{FF2B5EF4-FFF2-40B4-BE49-F238E27FC236}">
                <a16:creationId xmlns:a16="http://schemas.microsoft.com/office/drawing/2014/main" id="{FBD6E9C4-3B67-2FAF-1E28-9C8BAB4DE082}"/>
              </a:ext>
            </a:extLst>
          </p:cNvPr>
          <p:cNvSpPr txBox="1"/>
          <p:nvPr/>
        </p:nvSpPr>
        <p:spPr>
          <a:xfrm>
            <a:off x="393842" y="2700341"/>
            <a:ext cx="7848600" cy="646331"/>
          </a:xfrm>
          <a:prstGeom prst="rect">
            <a:avLst/>
          </a:prstGeom>
          <a:noFill/>
        </p:spPr>
        <p:txBody>
          <a:bodyPr wrap="square">
            <a:spAutoFit/>
          </a:bodyPr>
          <a:lstStyle/>
          <a:p>
            <a:pPr lvl="0"/>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Chủ</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yếu</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là</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sông</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nhỏ</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ngắn</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và</a:t>
            </a:r>
            <a:r>
              <a:rPr lang="en-US" sz="3600" dirty="0">
                <a:effectLst/>
                <a:latin typeface="Cambria" pitchFamily="18" charset="0"/>
                <a:ea typeface="Cambria" pitchFamily="18" charset="0"/>
              </a:rPr>
              <a:t> </a:t>
            </a:r>
            <a:r>
              <a:rPr lang="en-US" sz="3600" dirty="0" err="1">
                <a:effectLst/>
                <a:latin typeface="Cambria" pitchFamily="18" charset="0"/>
                <a:ea typeface="Cambria" pitchFamily="18" charset="0"/>
              </a:rPr>
              <a:t>dốc</a:t>
            </a:r>
            <a:r>
              <a:rPr lang="en-US" sz="3600" dirty="0">
                <a:effectLst/>
                <a:latin typeface="Cambria" pitchFamily="18" charset="0"/>
                <a:ea typeface="Cambria" pitchFamily="18" charset="0"/>
              </a:rPr>
              <a:t>.</a:t>
            </a:r>
            <a:endParaRPr lang="en-US" sz="3600" dirty="0">
              <a:latin typeface="Cambria" pitchFamily="18" charset="0"/>
              <a:ea typeface="Cambria" pitchFamily="18" charset="0"/>
            </a:endParaRPr>
          </a:p>
        </p:txBody>
      </p:sp>
    </p:spTree>
    <p:extLst>
      <p:ext uri="{BB962C8B-B14F-4D97-AF65-F5344CB8AC3E}">
        <p14:creationId xmlns:p14="http://schemas.microsoft.com/office/powerpoint/2010/main" val="2343684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7410</TotalTime>
  <Words>2513</Words>
  <Application>Microsoft Office PowerPoint</Application>
  <PresentationFormat>On-screen Show (4:3)</PresentationFormat>
  <Paragraphs>271</Paragraphs>
  <Slides>57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ngviethung1309@gmail.com</cp:lastModifiedBy>
  <cp:revision>473</cp:revision>
  <dcterms:created xsi:type="dcterms:W3CDTF">2016-02-15T14:28:12Z</dcterms:created>
  <dcterms:modified xsi:type="dcterms:W3CDTF">2024-12-25T04:14:55Z</dcterms:modified>
</cp:coreProperties>
</file>