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40" r:id="rId2"/>
    <p:sldId id="503" r:id="rId3"/>
    <p:sldId id="539" r:id="rId4"/>
    <p:sldId id="497" r:id="rId5"/>
    <p:sldId id="533" r:id="rId6"/>
    <p:sldId id="528" r:id="rId7"/>
    <p:sldId id="544" r:id="rId8"/>
    <p:sldId id="543" r:id="rId9"/>
    <p:sldId id="530" r:id="rId10"/>
    <p:sldId id="515" r:id="rId11"/>
    <p:sldId id="542" r:id="rId12"/>
    <p:sldId id="534" r:id="rId13"/>
    <p:sldId id="535" r:id="rId14"/>
    <p:sldId id="536" r:id="rId15"/>
    <p:sldId id="537" r:id="rId16"/>
    <p:sldId id="547" r:id="rId17"/>
    <p:sldId id="546" r:id="rId18"/>
    <p:sldId id="545" r:id="rId19"/>
    <p:sldId id="527" r:id="rId20"/>
    <p:sldId id="519" r:id="rId21"/>
    <p:sldId id="524" r:id="rId22"/>
    <p:sldId id="54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9" d="100"/>
          <a:sy n="79" d="100"/>
        </p:scale>
        <p:origin x="1603"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7D850-3FF8-4166-BA9E-6A84DDE2FDDE}" type="doc">
      <dgm:prSet loTypeId="urn:microsoft.com/office/officeart/2005/8/layout/pyramid2" loCatId="list" qsTypeId="urn:microsoft.com/office/officeart/2005/8/quickstyle/simple1" qsCatId="simple" csTypeId="urn:microsoft.com/office/officeart/2005/8/colors/accent1_2" csCatId="accent1" phldr="1"/>
      <dgm:spPr/>
    </dgm:pt>
    <dgm:pt modelId="{C6224179-9310-4EF1-BA4E-0A91C529D343}">
      <dgm:prSet custT="1"/>
      <dgm:spPr/>
      <dgm:t>
        <a:bodyPr/>
        <a:lstStyle/>
        <a:p>
          <a:pPr algn="just"/>
          <a:r>
            <a:rPr lang="vi-VN" sz="1800" dirty="0">
              <a:latin typeface="Cambria" pitchFamily="18" charset="0"/>
              <a:ea typeface="Cambria" pitchFamily="18" charset="0"/>
            </a:rPr>
            <a:t>Miền khí hậu phía Bắc: chè, rau ưa lạnh (su su, su hào, bắp cải,...), cây ăn quả (lê, mận, hồng,...), cá nước lạnh (cá hồi, cá tầm).</a:t>
          </a:r>
          <a:endParaRPr lang="en-US" sz="1800" dirty="0">
            <a:latin typeface="Cambria" pitchFamily="18" charset="0"/>
            <a:ea typeface="Cambria" pitchFamily="18" charset="0"/>
          </a:endParaRPr>
        </a:p>
      </dgm:t>
    </dgm:pt>
    <dgm:pt modelId="{9ECA59FB-A2D8-40CD-8A95-FEF386BBD47C}" type="parTrans" cxnId="{59BF1BC8-6484-401F-A3D9-ED68F7309518}">
      <dgm:prSet/>
      <dgm:spPr/>
      <dgm:t>
        <a:bodyPr/>
        <a:lstStyle/>
        <a:p>
          <a:endParaRPr lang="en-US"/>
        </a:p>
      </dgm:t>
    </dgm:pt>
    <dgm:pt modelId="{43DE3FE6-A3AE-446E-8EF5-ABB3490E3ADF}" type="sibTrans" cxnId="{59BF1BC8-6484-401F-A3D9-ED68F7309518}">
      <dgm:prSet/>
      <dgm:spPr/>
      <dgm:t>
        <a:bodyPr/>
        <a:lstStyle/>
        <a:p>
          <a:endParaRPr lang="en-US"/>
        </a:p>
      </dgm:t>
    </dgm:pt>
    <dgm:pt modelId="{41688481-2984-40F7-8EFD-7551E42FB820}">
      <dgm:prSet custT="1"/>
      <dgm:spPr/>
      <dgm:t>
        <a:bodyPr/>
        <a:lstStyle/>
        <a:p>
          <a:pPr algn="just"/>
          <a:r>
            <a:rPr lang="vi-VN" sz="1800" dirty="0">
              <a:latin typeface="Cambria" pitchFamily="18" charset="0"/>
              <a:ea typeface="Cambria" pitchFamily="18" charset="0"/>
            </a:rPr>
            <a:t>Miền khí hậu phía Nam: </a:t>
          </a:r>
          <a:r>
            <a:rPr lang="en-US" sz="1800" dirty="0" err="1">
              <a:latin typeface="Cambria" pitchFamily="18" charset="0"/>
              <a:ea typeface="Cambria" pitchFamily="18" charset="0"/>
            </a:rPr>
            <a:t>lúa</a:t>
          </a:r>
          <a:r>
            <a:rPr lang="en-US" sz="1800" dirty="0">
              <a:latin typeface="Cambria" pitchFamily="18" charset="0"/>
              <a:ea typeface="Cambria" pitchFamily="18" charset="0"/>
            </a:rPr>
            <a:t>, </a:t>
          </a:r>
          <a:r>
            <a:rPr lang="en-US" sz="1800" dirty="0" err="1">
              <a:latin typeface="Cambria" pitchFamily="18" charset="0"/>
              <a:ea typeface="Cambria" pitchFamily="18" charset="0"/>
            </a:rPr>
            <a:t>cà</a:t>
          </a:r>
          <a:r>
            <a:rPr lang="en-US" sz="1800" dirty="0">
              <a:latin typeface="Cambria" pitchFamily="18" charset="0"/>
              <a:ea typeface="Cambria" pitchFamily="18" charset="0"/>
            </a:rPr>
            <a:t> </a:t>
          </a:r>
          <a:r>
            <a:rPr lang="en-US" sz="1800" dirty="0" err="1">
              <a:latin typeface="Cambria" pitchFamily="18" charset="0"/>
              <a:ea typeface="Cambria" pitchFamily="18" charset="0"/>
            </a:rPr>
            <a:t>phê</a:t>
          </a:r>
          <a:r>
            <a:rPr lang="en-US" sz="1800" dirty="0">
              <a:latin typeface="Cambria" pitchFamily="18" charset="0"/>
              <a:ea typeface="Cambria" pitchFamily="18" charset="0"/>
            </a:rPr>
            <a:t>, </a:t>
          </a:r>
          <a:r>
            <a:rPr lang="en-US" sz="1800" dirty="0" err="1">
              <a:latin typeface="Cambria" pitchFamily="18" charset="0"/>
              <a:ea typeface="Cambria" pitchFamily="18" charset="0"/>
            </a:rPr>
            <a:t>cao</a:t>
          </a:r>
          <a:r>
            <a:rPr lang="en-US" sz="1800" dirty="0">
              <a:latin typeface="Cambria" pitchFamily="18" charset="0"/>
              <a:ea typeface="Cambria" pitchFamily="18" charset="0"/>
            </a:rPr>
            <a:t> </a:t>
          </a:r>
          <a:r>
            <a:rPr lang="en-US" sz="1800" dirty="0" err="1">
              <a:latin typeface="Cambria" pitchFamily="18" charset="0"/>
              <a:ea typeface="Cambria" pitchFamily="18" charset="0"/>
            </a:rPr>
            <a:t>su</a:t>
          </a:r>
          <a:r>
            <a:rPr lang="en-US" sz="1800" dirty="0">
              <a:latin typeface="Cambria" pitchFamily="18" charset="0"/>
              <a:ea typeface="Cambria" pitchFamily="18" charset="0"/>
            </a:rPr>
            <a:t>, </a:t>
          </a:r>
          <a:r>
            <a:rPr lang="en-US" sz="1800" dirty="0" err="1">
              <a:latin typeface="Cambria" pitchFamily="18" charset="0"/>
              <a:ea typeface="Cambria" pitchFamily="18" charset="0"/>
            </a:rPr>
            <a:t>chôm</a:t>
          </a:r>
          <a:r>
            <a:rPr lang="en-US" sz="1800" dirty="0">
              <a:latin typeface="Cambria" pitchFamily="18" charset="0"/>
              <a:ea typeface="Cambria" pitchFamily="18" charset="0"/>
            </a:rPr>
            <a:t> </a:t>
          </a:r>
          <a:r>
            <a:rPr lang="en-US" sz="1800" dirty="0" err="1">
              <a:latin typeface="Cambria" pitchFamily="18" charset="0"/>
              <a:ea typeface="Cambria" pitchFamily="18" charset="0"/>
            </a:rPr>
            <a:t>chôm</a:t>
          </a:r>
          <a:r>
            <a:rPr lang="en-US" sz="1800" dirty="0">
              <a:latin typeface="Cambria" pitchFamily="18" charset="0"/>
              <a:ea typeface="Cambria" pitchFamily="18" charset="0"/>
            </a:rPr>
            <a:t>, </a:t>
          </a:r>
          <a:r>
            <a:rPr lang="en-US" sz="1800" dirty="0" err="1">
              <a:latin typeface="Cambria" pitchFamily="18" charset="0"/>
              <a:ea typeface="Cambria" pitchFamily="18" charset="0"/>
            </a:rPr>
            <a:t>sầu</a:t>
          </a:r>
          <a:r>
            <a:rPr lang="en-US" sz="1800" dirty="0">
              <a:latin typeface="Cambria" pitchFamily="18" charset="0"/>
              <a:ea typeface="Cambria" pitchFamily="18" charset="0"/>
            </a:rPr>
            <a:t> </a:t>
          </a:r>
          <a:r>
            <a:rPr lang="en-US" sz="1800" dirty="0" err="1">
              <a:latin typeface="Cambria" pitchFamily="18" charset="0"/>
              <a:ea typeface="Cambria" pitchFamily="18" charset="0"/>
            </a:rPr>
            <a:t>riêng</a:t>
          </a:r>
          <a:r>
            <a:rPr lang="en-US" sz="1800" dirty="0">
              <a:latin typeface="Cambria" pitchFamily="18" charset="0"/>
              <a:ea typeface="Cambria" pitchFamily="18" charset="0"/>
            </a:rPr>
            <a:t>,...</a:t>
          </a:r>
        </a:p>
      </dgm:t>
    </dgm:pt>
    <dgm:pt modelId="{8CFF4083-61C2-416D-B5B3-CBF2C76AB419}" type="parTrans" cxnId="{3CD97CC4-390C-40BB-A24A-52477E8CD0C9}">
      <dgm:prSet/>
      <dgm:spPr/>
      <dgm:t>
        <a:bodyPr/>
        <a:lstStyle/>
        <a:p>
          <a:endParaRPr lang="en-US"/>
        </a:p>
      </dgm:t>
    </dgm:pt>
    <dgm:pt modelId="{5EBE5F15-7983-4CD7-AD30-B6B89AE58100}" type="sibTrans" cxnId="{3CD97CC4-390C-40BB-A24A-52477E8CD0C9}">
      <dgm:prSet/>
      <dgm:spPr/>
      <dgm:t>
        <a:bodyPr/>
        <a:lstStyle/>
        <a:p>
          <a:endParaRPr lang="en-US"/>
        </a:p>
      </dgm:t>
    </dgm:pt>
    <dgm:pt modelId="{0ADBFB34-D9C2-4AFB-957B-B9566E143B0F}" type="pres">
      <dgm:prSet presAssocID="{2427D850-3FF8-4166-BA9E-6A84DDE2FDDE}" presName="compositeShape" presStyleCnt="0">
        <dgm:presLayoutVars>
          <dgm:dir/>
          <dgm:resizeHandles/>
        </dgm:presLayoutVars>
      </dgm:prSet>
      <dgm:spPr/>
    </dgm:pt>
    <dgm:pt modelId="{C4EFDF76-F7B8-4661-AD4A-3B0C8C61F107}" type="pres">
      <dgm:prSet presAssocID="{2427D850-3FF8-4166-BA9E-6A84DDE2FDDE}" presName="pyramid" presStyleLbl="node1" presStyleIdx="0" presStyleCnt="1" custScaleY="91411" custLinFactNeighborX="-4661"/>
      <dgm:spPr>
        <a:blipFill rotWithShape="0">
          <a:blip xmlns:r="http://schemas.openxmlformats.org/officeDocument/2006/relationships" r:embed="rId1"/>
          <a:stretch>
            <a:fillRect/>
          </a:stretch>
        </a:blipFill>
      </dgm:spPr>
    </dgm:pt>
    <dgm:pt modelId="{FC6FF377-320D-4250-B7B2-44B41B2969AF}" type="pres">
      <dgm:prSet presAssocID="{2427D850-3FF8-4166-BA9E-6A84DDE2FDDE}" presName="theList" presStyleCnt="0"/>
      <dgm:spPr/>
    </dgm:pt>
    <dgm:pt modelId="{DB9FAD99-B33B-42B8-AA57-FD25FED0D15E}" type="pres">
      <dgm:prSet presAssocID="{C6224179-9310-4EF1-BA4E-0A91C529D343}" presName="aNode" presStyleLbl="fgAcc1" presStyleIdx="0" presStyleCnt="2" custScaleX="178378" custScaleY="137181" custLinFactNeighborX="-31097" custLinFactNeighborY="-4927">
        <dgm:presLayoutVars>
          <dgm:bulletEnabled val="1"/>
        </dgm:presLayoutVars>
      </dgm:prSet>
      <dgm:spPr/>
    </dgm:pt>
    <dgm:pt modelId="{7DC7B3E2-2222-48CD-B571-CC1F935A66E2}" type="pres">
      <dgm:prSet presAssocID="{C6224179-9310-4EF1-BA4E-0A91C529D343}" presName="aSpace" presStyleCnt="0"/>
      <dgm:spPr/>
    </dgm:pt>
    <dgm:pt modelId="{CB11A3C2-BD69-4D1C-B307-FCE49CFAB16A}" type="pres">
      <dgm:prSet presAssocID="{41688481-2984-40F7-8EFD-7551E42FB820}" presName="aNode" presStyleLbl="fgAcc1" presStyleIdx="1" presStyleCnt="2" custScaleX="213232" custScaleY="71367" custLinFactNeighborX="-15628" custLinFactNeighborY="78041">
        <dgm:presLayoutVars>
          <dgm:bulletEnabled val="1"/>
        </dgm:presLayoutVars>
      </dgm:prSet>
      <dgm:spPr/>
    </dgm:pt>
    <dgm:pt modelId="{742F971E-D32E-43D5-A6B5-89BBB1EE5044}" type="pres">
      <dgm:prSet presAssocID="{41688481-2984-40F7-8EFD-7551E42FB820}" presName="aSpace" presStyleCnt="0"/>
      <dgm:spPr/>
    </dgm:pt>
  </dgm:ptLst>
  <dgm:cxnLst>
    <dgm:cxn modelId="{5A696D00-8C7D-4BEB-87E7-53C46C48A8A5}" type="presOf" srcId="{2427D850-3FF8-4166-BA9E-6A84DDE2FDDE}" destId="{0ADBFB34-D9C2-4AFB-957B-B9566E143B0F}" srcOrd="0" destOrd="0" presId="urn:microsoft.com/office/officeart/2005/8/layout/pyramid2"/>
    <dgm:cxn modelId="{804C27B7-CD2E-4382-A39B-1BF35DAC4F56}" type="presOf" srcId="{41688481-2984-40F7-8EFD-7551E42FB820}" destId="{CB11A3C2-BD69-4D1C-B307-FCE49CFAB16A}" srcOrd="0" destOrd="0" presId="urn:microsoft.com/office/officeart/2005/8/layout/pyramid2"/>
    <dgm:cxn modelId="{3CD97CC4-390C-40BB-A24A-52477E8CD0C9}" srcId="{2427D850-3FF8-4166-BA9E-6A84DDE2FDDE}" destId="{41688481-2984-40F7-8EFD-7551E42FB820}" srcOrd="1" destOrd="0" parTransId="{8CFF4083-61C2-416D-B5B3-CBF2C76AB419}" sibTransId="{5EBE5F15-7983-4CD7-AD30-B6B89AE58100}"/>
    <dgm:cxn modelId="{59BF1BC8-6484-401F-A3D9-ED68F7309518}" srcId="{2427D850-3FF8-4166-BA9E-6A84DDE2FDDE}" destId="{C6224179-9310-4EF1-BA4E-0A91C529D343}" srcOrd="0" destOrd="0" parTransId="{9ECA59FB-A2D8-40CD-8A95-FEF386BBD47C}" sibTransId="{43DE3FE6-A3AE-446E-8EF5-ABB3490E3ADF}"/>
    <dgm:cxn modelId="{B39F32EF-EA41-44A0-9EDD-E1EBB3899301}" type="presOf" srcId="{C6224179-9310-4EF1-BA4E-0A91C529D343}" destId="{DB9FAD99-B33B-42B8-AA57-FD25FED0D15E}" srcOrd="0" destOrd="0" presId="urn:microsoft.com/office/officeart/2005/8/layout/pyramid2"/>
    <dgm:cxn modelId="{1A105544-A41A-4BAF-A13D-E3ED06C6D967}" type="presParOf" srcId="{0ADBFB34-D9C2-4AFB-957B-B9566E143B0F}" destId="{C4EFDF76-F7B8-4661-AD4A-3B0C8C61F107}" srcOrd="0" destOrd="0" presId="urn:microsoft.com/office/officeart/2005/8/layout/pyramid2"/>
    <dgm:cxn modelId="{5A44C9CE-C7C8-4B35-86B7-3E6264CFA2D5}" type="presParOf" srcId="{0ADBFB34-D9C2-4AFB-957B-B9566E143B0F}" destId="{FC6FF377-320D-4250-B7B2-44B41B2969AF}" srcOrd="1" destOrd="0" presId="urn:microsoft.com/office/officeart/2005/8/layout/pyramid2"/>
    <dgm:cxn modelId="{96D21408-91A0-4469-BADF-4F83FD16694C}" type="presParOf" srcId="{FC6FF377-320D-4250-B7B2-44B41B2969AF}" destId="{DB9FAD99-B33B-42B8-AA57-FD25FED0D15E}" srcOrd="0" destOrd="0" presId="urn:microsoft.com/office/officeart/2005/8/layout/pyramid2"/>
    <dgm:cxn modelId="{1B55747D-B03B-463C-B0CF-84ADB08AFF2D}" type="presParOf" srcId="{FC6FF377-320D-4250-B7B2-44B41B2969AF}" destId="{7DC7B3E2-2222-48CD-B571-CC1F935A66E2}" srcOrd="1" destOrd="0" presId="urn:microsoft.com/office/officeart/2005/8/layout/pyramid2"/>
    <dgm:cxn modelId="{5D65C910-46EF-424D-BA95-864B49FF941D}" type="presParOf" srcId="{FC6FF377-320D-4250-B7B2-44B41B2969AF}" destId="{CB11A3C2-BD69-4D1C-B307-FCE49CFAB16A}" srcOrd="2" destOrd="0" presId="urn:microsoft.com/office/officeart/2005/8/layout/pyramid2"/>
    <dgm:cxn modelId="{0416A383-4520-4D9B-AA45-B42AC4FBA548}" type="presParOf" srcId="{FC6FF377-320D-4250-B7B2-44B41B2969AF}" destId="{742F971E-D32E-43D5-A6B5-89BBB1EE5044}" srcOrd="3"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DF76-F7B8-4661-AD4A-3B0C8C61F107}">
      <dsp:nvSpPr>
        <dsp:cNvPr id="0" name=""/>
        <dsp:cNvSpPr/>
      </dsp:nvSpPr>
      <dsp:spPr>
        <a:xfrm>
          <a:off x="-234224" y="152407"/>
          <a:ext cx="3548896" cy="324408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9FAD99-B33B-42B8-AA57-FD25FED0D15E}">
      <dsp:nvSpPr>
        <dsp:cNvPr id="0" name=""/>
        <dsp:cNvSpPr/>
      </dsp:nvSpPr>
      <dsp:spPr>
        <a:xfrm>
          <a:off x="0" y="350271"/>
          <a:ext cx="4114792" cy="166428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Miền khí hậu phía Bắc: chè, rau ưa lạnh (su su, su hào, bắp cải,...), cây ăn quả (lê, mận, hồng,...), cá nước lạnh (cá hồi, cá tầm).</a:t>
          </a:r>
          <a:endParaRPr lang="en-US" sz="1800" kern="1200" dirty="0">
            <a:latin typeface="Cambria" pitchFamily="18" charset="0"/>
            <a:ea typeface="Cambria" pitchFamily="18" charset="0"/>
          </a:endParaRPr>
        </a:p>
      </dsp:txBody>
      <dsp:txXfrm>
        <a:off x="81244" y="431515"/>
        <a:ext cx="3952304" cy="1501794"/>
      </dsp:txXfrm>
    </dsp:sp>
    <dsp:sp modelId="{CB11A3C2-BD69-4D1C-B307-FCE49CFAB16A}">
      <dsp:nvSpPr>
        <dsp:cNvPr id="0" name=""/>
        <dsp:cNvSpPr/>
      </dsp:nvSpPr>
      <dsp:spPr>
        <a:xfrm>
          <a:off x="0" y="2292025"/>
          <a:ext cx="4918798" cy="8658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Miền khí hậu phía Nam: </a:t>
          </a:r>
          <a:r>
            <a:rPr lang="en-US" sz="1800" kern="1200" dirty="0" err="1">
              <a:latin typeface="Cambria" pitchFamily="18" charset="0"/>
              <a:ea typeface="Cambria" pitchFamily="18" charset="0"/>
            </a:rPr>
            <a:t>lúa</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cà</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phê</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cao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su</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chôm</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chôm</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sầu</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riêng</a:t>
          </a:r>
          <a:r>
            <a:rPr lang="en-US" sz="1800" kern="1200" dirty="0">
              <a:latin typeface="Cambria" pitchFamily="18" charset="0"/>
              <a:ea typeface="Cambria" pitchFamily="18" charset="0"/>
            </a:rPr>
            <a:t>,...</a:t>
          </a:r>
        </a:p>
      </dsp:txBody>
      <dsp:txXfrm>
        <a:off x="42266" y="2334291"/>
        <a:ext cx="4834266" cy="78129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diagramQuickStyle" Target="../diagrams/quickStyle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15.png"/><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image" Target="../media/image8.jpe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nói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địa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điểm</a:t>
            </a:r>
            <a:r>
              <a:rPr lang="en-US" sz="2400" i="1" dirty="0">
                <a:solidFill>
                  <a:srgbClr val="FF0000"/>
                </a:solidFill>
                <a:latin typeface="Cambria" pitchFamily="18" charset="0"/>
                <a:ea typeface="Cambria" pitchFamily="18" charset="0"/>
              </a:rPr>
              <a:t> du </a:t>
            </a:r>
            <a:r>
              <a:rPr lang="en-US" sz="2400" i="1" dirty="0" err="1">
                <a:solidFill>
                  <a:srgbClr val="FF0000"/>
                </a:solidFill>
                <a:latin typeface="Cambria" pitchFamily="18" charset="0"/>
                <a:ea typeface="Cambria" pitchFamily="18" charset="0"/>
              </a:rPr>
              <a:t>lịch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Du </a:t>
            </a:r>
            <a:r>
              <a:rPr lang="en-US" sz="2400" i="1" dirty="0" err="1">
                <a:solidFill>
                  <a:srgbClr val="FF0000"/>
                </a:solidFill>
                <a:latin typeface="Cambria" pitchFamily="18" charset="0"/>
                <a:ea typeface="Cambria" pitchFamily="18" charset="0"/>
              </a:rPr>
              <a:t>lịch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địa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điểm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đẹp</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nhất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thời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gian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r>
              <a:rPr lang="en-US" sz="2400" b="1" dirty="0">
                <a:solidFill>
                  <a:srgbClr val="0D30DD"/>
                </a:solidFill>
                <a:latin typeface="Cambria" pitchFamily="18" charset="0"/>
                <a:ea typeface="Cambria" pitchFamily="18" charset="0"/>
              </a:rPr>
              <a:t>DU LỊCH SA PA ĐẸP NHẤT TỪ THÁNG 5 ĐẾN HẾT THÁNG 9</a:t>
            </a:r>
          </a:p>
        </p:txBody>
      </p:sp>
      <p:pic>
        <p:nvPicPr>
          <p:cNvPr id="6" name="Bai 10">
            <a:hlinkClick r:id="" action="ppaction://media"/>
            <a:extLst>
              <a:ext uri="{FF2B5EF4-FFF2-40B4-BE49-F238E27FC236}">
                <a16:creationId xmlns:a16="http://schemas.microsoft.com/office/drawing/2014/main" id="{BA94E80B-A536-A1ED-57F6-86AD53D11B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828800"/>
            <a:ext cx="8458200" cy="4267200"/>
          </a:xfrm>
          <a:prstGeom prst="rect">
            <a:avLst/>
          </a:prstGeom>
        </p:spPr>
      </p:pic>
    </p:spTree>
    <p:extLst>
      <p:ext uri="{BB962C8B-B14F-4D97-AF65-F5344CB8AC3E}">
        <p14:creationId xmlns:p14="http://schemas.microsoft.com/office/powerpoint/2010/main" val="126512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latin typeface="Cambria" pitchFamily="18" charset="0"/>
              </a:rPr>
              <a:t>ẢNH HƯỞNG CỦA KHÍ HẬU ĐỐI VỚI HOẠT ĐỘNG </a:t>
            </a:r>
          </a:p>
          <a:p>
            <a:pPr algn="just"/>
            <a:r>
              <a:rPr lang="vi-VN" sz="2300" b="1" dirty="0">
                <a:solidFill>
                  <a:srgbClr val="0D30DD"/>
                </a:solidFill>
                <a:latin typeface="Cambria" pitchFamily="18" charset="0"/>
              </a:rPr>
              <a:t>DU LỊCH</a:t>
            </a:r>
            <a:endParaRPr lang="en-US" sz="2300" b="1" dirty="0">
              <a:solidFill>
                <a:srgbClr val="0D30DD"/>
              </a:solidFill>
              <a:latin typeface="Cambria" pitchFamily="18" charset="0"/>
            </a:endParaRPr>
          </a:p>
        </p:txBody>
      </p:sp>
      <p:sp>
        <p:nvSpPr>
          <p:cNvPr id="24" name="TextBox 23"/>
          <p:cNvSpPr txBox="1"/>
          <p:nvPr/>
        </p:nvSpPr>
        <p:spPr>
          <a:xfrm>
            <a:off x="1678365" y="3509162"/>
            <a:ext cx="2282072" cy="369332"/>
          </a:xfrm>
          <a:prstGeom prst="rect">
            <a:avLst/>
          </a:prstGeom>
          <a:noFill/>
        </p:spPr>
        <p:txBody>
          <a:bodyPr wrap="square" rtlCol="0">
            <a:spAutoFit/>
          </a:bodyPr>
          <a:lstStyle/>
          <a:p>
            <a:pPr algn="ctr"/>
            <a:r>
              <a:rPr lang="en-US" dirty="0">
                <a:latin typeface="Cambria" pitchFamily="18" charset="0"/>
                <a:ea typeface="Cambria" pitchFamily="18" charset="0"/>
              </a:rPr>
              <a:t>Du </a:t>
            </a:r>
            <a:r>
              <a:rPr lang="en-US" dirty="0" err="1">
                <a:latin typeface="Cambria" pitchFamily="18" charset="0"/>
                <a:ea typeface="Cambria" pitchFamily="18" charset="0"/>
              </a:rPr>
              <a:t>lịch</a:t>
            </a:r>
            <a:r>
              <a:rPr lang="en-US" dirty="0">
                <a:latin typeface="Cambria" pitchFamily="18" charset="0"/>
                <a:ea typeface="Cambria" pitchFamily="18" charset="0"/>
              </a:rPr>
              <a:t> </a:t>
            </a:r>
            <a:r>
              <a:rPr lang="en-US" dirty="0" err="1">
                <a:latin typeface="Cambria" pitchFamily="18" charset="0"/>
                <a:ea typeface="Cambria" pitchFamily="18" charset="0"/>
              </a:rPr>
              <a:t>nghỉ</a:t>
            </a:r>
            <a:r>
              <a:rPr lang="en-US" dirty="0">
                <a:latin typeface="Cambria" pitchFamily="18" charset="0"/>
                <a:ea typeface="Cambria" pitchFamily="18" charset="0"/>
              </a:rPr>
              <a:t> </a:t>
            </a:r>
            <a:r>
              <a:rPr lang="en-US" dirty="0" err="1">
                <a:latin typeface="Cambria" pitchFamily="18" charset="0"/>
                <a:ea typeface="Cambria" pitchFamily="18" charset="0"/>
              </a:rPr>
              <a:t>dưỡng</a:t>
            </a:r>
            <a:endParaRPr lang="en-US" dirty="0">
              <a:latin typeface="Cambria" pitchFamily="18" charset="0"/>
              <a:ea typeface="Cambria" pitchFamily="18" charset="0"/>
            </a:endParaRPr>
          </a:p>
        </p:txBody>
      </p:sp>
      <p:sp>
        <p:nvSpPr>
          <p:cNvPr id="25" name="TextBox 24"/>
          <p:cNvSpPr txBox="1"/>
          <p:nvPr/>
        </p:nvSpPr>
        <p:spPr>
          <a:xfrm>
            <a:off x="5164729" y="3471239"/>
            <a:ext cx="2895600" cy="338554"/>
          </a:xfrm>
          <a:prstGeom prst="rect">
            <a:avLst/>
          </a:prstGeom>
          <a:noFill/>
        </p:spPr>
        <p:txBody>
          <a:bodyPr wrap="square" rtlCol="0">
            <a:spAutoFit/>
          </a:bodyPr>
          <a:lstStyle/>
          <a:p>
            <a:pPr algn="ctr"/>
            <a:r>
              <a:rPr lang="vi-VN" sz="1600" dirty="0">
                <a:latin typeface="Cambria" pitchFamily="18" charset="0"/>
                <a:ea typeface="Cambria" pitchFamily="18" charset="0"/>
              </a:rPr>
              <a:t>Mưa lớn gây ngập lụt ở Huế</a:t>
            </a:r>
            <a:endParaRPr lang="en-US" sz="1600" dirty="0">
              <a:latin typeface="Cambria" pitchFamily="18" charset="0"/>
              <a:ea typeface="Cambria" pitchFamily="18" charset="0"/>
            </a:endParaRPr>
          </a:p>
        </p:txBody>
      </p:sp>
      <p:sp>
        <p:nvSpPr>
          <p:cNvPr id="27" name="TextBox 26"/>
          <p:cNvSpPr txBox="1"/>
          <p:nvPr/>
        </p:nvSpPr>
        <p:spPr>
          <a:xfrm>
            <a:off x="1529136" y="6145282"/>
            <a:ext cx="1846262" cy="369332"/>
          </a:xfrm>
          <a:prstGeom prst="rect">
            <a:avLst/>
          </a:prstGeom>
          <a:noFill/>
        </p:spPr>
        <p:txBody>
          <a:bodyPr wrap="square" rtlCol="0">
            <a:spAutoFit/>
          </a:bodyPr>
          <a:lstStyle/>
          <a:p>
            <a:pPr algn="ctr"/>
            <a:r>
              <a:rPr lang="vi-VN" dirty="0">
                <a:latin typeface="Cambria" pitchFamily="18" charset="0"/>
                <a:ea typeface="Cambria" pitchFamily="18" charset="0"/>
              </a:rPr>
              <a:t>Sa Pa</a:t>
            </a:r>
            <a:endParaRPr lang="en-US" dirty="0">
              <a:latin typeface="Cambria" pitchFamily="18" charset="0"/>
              <a:ea typeface="Cambria" pitchFamily="18" charset="0"/>
            </a:endParaRPr>
          </a:p>
        </p:txBody>
      </p:sp>
      <p:sp>
        <p:nvSpPr>
          <p:cNvPr id="40" name="TextBox 39"/>
          <p:cNvSpPr txBox="1"/>
          <p:nvPr/>
        </p:nvSpPr>
        <p:spPr>
          <a:xfrm>
            <a:off x="5014613" y="6027675"/>
            <a:ext cx="2743199" cy="369332"/>
          </a:xfrm>
          <a:prstGeom prst="rect">
            <a:avLst/>
          </a:prstGeom>
          <a:noFill/>
        </p:spPr>
        <p:txBody>
          <a:bodyPr wrap="square" rtlCol="0">
            <a:spAutoFit/>
          </a:bodyPr>
          <a:lstStyle/>
          <a:p>
            <a:pPr algn="ctr"/>
            <a:r>
              <a:rPr lang="vi-VN" dirty="0">
                <a:latin typeface="Cambria" pitchFamily="18" charset="0"/>
                <a:ea typeface="Cambria" pitchFamily="18" charset="0"/>
              </a:rPr>
              <a:t>Nha Trang</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1" y="1311233"/>
            <a:ext cx="3124200" cy="20803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Sa Pa nghĩa là gì? Sa Pa hay Sap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1" y="4073702"/>
            <a:ext cx="3158675" cy="19812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7412" y="4024313"/>
            <a:ext cx="3590840" cy="198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Du lịch mùa mưa bão - BestPrice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9957" y="1316442"/>
            <a:ext cx="3590840" cy="21190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randombar(horizontal)">
                                      <p:cBhvr>
                                        <p:cTn id="10" dur="500"/>
                                        <p:tgtEl>
                                          <p:spTgt spid="205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randombar(horizontal)">
                                      <p:cBhvr>
                                        <p:cTn id="22" dur="500"/>
                                        <p:tgtEl>
                                          <p:spTgt spid="205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randombar(horizontal)">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1585-1A1F-E6F6-55D3-BA25AAAD61AB}"/>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69D8C3CE-CF78-9047-6A30-DE7FE5E7A79A}"/>
              </a:ext>
            </a:extLst>
          </p:cNvPr>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a:extLst>
              <a:ext uri="{FF2B5EF4-FFF2-40B4-BE49-F238E27FC236}">
                <a16:creationId xmlns:a16="http://schemas.microsoft.com/office/drawing/2014/main" id="{8C0B0327-DCDD-2150-6717-6DE8551E40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a:extLst>
              <a:ext uri="{FF2B5EF4-FFF2-40B4-BE49-F238E27FC236}">
                <a16:creationId xmlns:a16="http://schemas.microsoft.com/office/drawing/2014/main" id="{753D2B81-AA31-1802-F5B7-2E2DA8A8DD88}"/>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C0724F1C-1387-11BD-1D3E-1489297F19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7FE3DAB-F868-BD40-EE5A-FF239D702DEB}"/>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3C3E954A-8F30-7281-9D55-4E3442CD972B}"/>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a:extLst>
              <a:ext uri="{FF2B5EF4-FFF2-40B4-BE49-F238E27FC236}">
                <a16:creationId xmlns:a16="http://schemas.microsoft.com/office/drawing/2014/main" id="{8C61E48B-C506-F6AB-9F96-51F651FEDEAE}"/>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76DABB22-0C16-E680-278B-642F641712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a:extLst>
              <a:ext uri="{FF2B5EF4-FFF2-40B4-BE49-F238E27FC236}">
                <a16:creationId xmlns:a16="http://schemas.microsoft.com/office/drawing/2014/main" id="{08FB5D6A-2375-EF0F-1129-1D385258FBCC}"/>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31AB3EDA-5609-8718-C18B-2EDF579C784E}"/>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a:extLst>
              <a:ext uri="{FF2B5EF4-FFF2-40B4-BE49-F238E27FC236}">
                <a16:creationId xmlns:a16="http://schemas.microsoft.com/office/drawing/2014/main" id="{31A1BCC4-667E-9340-EAAE-FCA499AB7193}"/>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EF997597-57C6-F8DF-A99C-78713E3BE495}"/>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D7301448-1520-B022-268A-F749F71213A4}"/>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a:extLst>
              <a:ext uri="{FF2B5EF4-FFF2-40B4-BE49-F238E27FC236}">
                <a16:creationId xmlns:a16="http://schemas.microsoft.com/office/drawing/2014/main" id="{5013E02C-387B-28E3-A75B-8EB2BE051590}"/>
              </a:ext>
            </a:extLst>
          </p:cNvPr>
          <p:cNvSpPr/>
          <p:nvPr/>
        </p:nvSpPr>
        <p:spPr>
          <a:xfrm>
            <a:off x="446490" y="1233215"/>
            <a:ext cx="8553070" cy="5442165"/>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a:extLst>
              <a:ext uri="{FF2B5EF4-FFF2-40B4-BE49-F238E27FC236}">
                <a16:creationId xmlns:a16="http://schemas.microsoft.com/office/drawing/2014/main" id="{C4B598FA-66EE-C110-67D2-BE65A2AD2FA6}"/>
              </a:ext>
            </a:extLst>
          </p:cNvPr>
          <p:cNvSpPr/>
          <p:nvPr/>
        </p:nvSpPr>
        <p:spPr>
          <a:xfrm>
            <a:off x="634133" y="1416256"/>
            <a:ext cx="8177784" cy="4708981"/>
          </a:xfrm>
          <a:prstGeom prst="rect">
            <a:avLst/>
          </a:prstGeom>
        </p:spPr>
        <p:txBody>
          <a:bodyPr wrap="square">
            <a:spAutoFit/>
          </a:bodyPr>
          <a:lstStyle/>
          <a:p>
            <a:pPr algn="just">
              <a:spcBef>
                <a:spcPts val="600"/>
              </a:spcBef>
              <a:spcAft>
                <a:spcPts val="0"/>
              </a:spcAft>
            </a:pPr>
            <a:r>
              <a:rPr lang="vi-VN" sz="2800" b="1" dirty="0">
                <a:latin typeface="Cambria" pitchFamily="18" charset="0"/>
                <a:ea typeface="Cambria" pitchFamily="18" charset="0"/>
              </a:rPr>
              <a:t>- Thuận lợi:</a:t>
            </a:r>
          </a:p>
          <a:p>
            <a:pPr algn="just">
              <a:spcBef>
                <a:spcPts val="600"/>
              </a:spcBef>
              <a:spcAft>
                <a:spcPts val="0"/>
              </a:spcAft>
            </a:pPr>
            <a:r>
              <a:rPr lang="vi-VN" sz="2800" dirty="0">
                <a:latin typeface="Cambria" pitchFamily="18" charset="0"/>
                <a:ea typeface="Cambria" pitchFamily="18" charset="0"/>
              </a:rPr>
              <a:t>+ Ảnh hưởng đến một số loại hình du lịch, tác động trực tiếp đến sự hình thành các điểm du lịch, mùa vụ du lịch…</a:t>
            </a:r>
          </a:p>
          <a:p>
            <a:pPr algn="just">
              <a:spcBef>
                <a:spcPts val="600"/>
              </a:spcBef>
              <a:spcAft>
                <a:spcPts val="0"/>
              </a:spcAft>
            </a:pPr>
            <a:r>
              <a:rPr lang="vi-VN" sz="2800" dirty="0">
                <a:latin typeface="Cambria" pitchFamily="18" charset="0"/>
                <a:ea typeface="Cambria" pitchFamily="18" charset="0"/>
              </a:rPr>
              <a:t>+ Tạo điều kiện phát triển các loại hình du lịch như nghỉ dưỡng, tham quan…</a:t>
            </a:r>
          </a:p>
          <a:p>
            <a:pPr algn="just">
              <a:spcBef>
                <a:spcPts val="600"/>
              </a:spcBef>
              <a:spcAft>
                <a:spcPts val="0"/>
              </a:spcAft>
            </a:pPr>
            <a:r>
              <a:rPr lang="vi-VN" sz="2800" dirty="0">
                <a:latin typeface="Cambria" pitchFamily="18" charset="0"/>
                <a:ea typeface="Cambria" pitchFamily="18" charset="0"/>
              </a:rPr>
              <a:t>+ Sự phân hoá của khí hậu giữa miền Bắc và miền Nam ảnh hưởng đến mùa vụ du lịch của hai miền.</a:t>
            </a:r>
          </a:p>
          <a:p>
            <a:pPr algn="just">
              <a:spcBef>
                <a:spcPts val="600"/>
              </a:spcBef>
              <a:spcAft>
                <a:spcPts val="0"/>
              </a:spcAft>
            </a:pPr>
            <a:r>
              <a:rPr lang="vi-VN" sz="2800" b="1" dirty="0">
                <a:latin typeface="Cambria" pitchFamily="18" charset="0"/>
                <a:ea typeface="Cambria" pitchFamily="18" charset="0"/>
              </a:rPr>
              <a:t>- Khó khăn: </a:t>
            </a:r>
            <a:r>
              <a:rPr lang="vi-VN" sz="2800" dirty="0">
                <a:latin typeface="Cambria" pitchFamily="18" charset="0"/>
                <a:ea typeface="Cambria" pitchFamily="18" charset="0"/>
              </a:rPr>
              <a:t>Các hiện tượng thời tiết như mưa lớn</a:t>
            </a:r>
            <a:r>
              <a:rPr lang="en-US" sz="2800" dirty="0">
                <a:latin typeface="Cambria" pitchFamily="18" charset="0"/>
                <a:ea typeface="Cambria" pitchFamily="18" charset="0"/>
              </a:rPr>
              <a:t> </a:t>
            </a:r>
            <a:r>
              <a:rPr lang="vi-VN" sz="2800" dirty="0">
                <a:latin typeface="Cambria" pitchFamily="18" charset="0"/>
                <a:ea typeface="Cambria" pitchFamily="18" charset="0"/>
              </a:rPr>
              <a:t> bão,... là trở ngại đối với hoạt động du lịch ngoài trời.</a:t>
            </a:r>
          </a:p>
        </p:txBody>
      </p:sp>
      <p:sp>
        <p:nvSpPr>
          <p:cNvPr id="22" name="Title 1">
            <a:extLst>
              <a:ext uri="{FF2B5EF4-FFF2-40B4-BE49-F238E27FC236}">
                <a16:creationId xmlns:a16="http://schemas.microsoft.com/office/drawing/2014/main" id="{6FA864A9-EC92-55A9-CE51-91F0C82227D4}"/>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FF0000"/>
                </a:solidFill>
                <a:latin typeface="Cambria" pitchFamily="18" charset="0"/>
              </a:rPr>
              <a:t>ẢNH HƯỞNG CỦA KHÍ HẬU ĐỐI VỚI HOẠT ĐỘNG </a:t>
            </a:r>
          </a:p>
          <a:p>
            <a:pPr algn="just"/>
            <a:r>
              <a:rPr lang="vi-VN" sz="2300" b="1" dirty="0">
                <a:solidFill>
                  <a:srgbClr val="FF0000"/>
                </a:solidFill>
                <a:latin typeface="Cambria" pitchFamily="18" charset="0"/>
              </a:rPr>
              <a:t>DU LỊCH</a:t>
            </a:r>
            <a:endParaRPr lang="en-US" sz="2300" b="1" dirty="0">
              <a:solidFill>
                <a:srgbClr val="FF0000"/>
              </a:solidFill>
              <a:latin typeface="Cambria" pitchFamily="18" charset="0"/>
            </a:endParaRPr>
          </a:p>
        </p:txBody>
      </p:sp>
    </p:spTree>
    <p:extLst>
      <p:ext uri="{BB962C8B-B14F-4D97-AF65-F5344CB8AC3E}">
        <p14:creationId xmlns:p14="http://schemas.microsoft.com/office/powerpoint/2010/main" val="3141442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5" dur="500"/>
                                        <p:tgtEl>
                                          <p:spTgt spid="3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0" dur="500"/>
                                        <p:tgtEl>
                                          <p:spTgt spid="3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35"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446490" y="1233215"/>
            <a:ext cx="8553070" cy="5442165"/>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34133" y="1416256"/>
            <a:ext cx="8177784" cy="4708981"/>
          </a:xfrm>
          <a:prstGeom prst="rect">
            <a:avLst/>
          </a:prstGeom>
        </p:spPr>
        <p:txBody>
          <a:bodyPr wrap="square">
            <a:spAutoFit/>
          </a:bodyPr>
          <a:lstStyle/>
          <a:p>
            <a:pPr algn="just">
              <a:spcBef>
                <a:spcPts val="600"/>
              </a:spcBef>
              <a:spcAft>
                <a:spcPts val="0"/>
              </a:spcAft>
            </a:pPr>
            <a:r>
              <a:rPr lang="vi-VN" sz="2800" b="1" dirty="0">
                <a:latin typeface="Cambria" pitchFamily="18" charset="0"/>
                <a:ea typeface="Cambria" pitchFamily="18" charset="0"/>
              </a:rPr>
              <a:t>- Thuận lợi:</a:t>
            </a:r>
          </a:p>
          <a:p>
            <a:pPr algn="just">
              <a:spcBef>
                <a:spcPts val="600"/>
              </a:spcBef>
              <a:spcAft>
                <a:spcPts val="0"/>
              </a:spcAft>
            </a:pPr>
            <a:r>
              <a:rPr lang="vi-VN" sz="2800" dirty="0">
                <a:latin typeface="Cambria" pitchFamily="18" charset="0"/>
                <a:ea typeface="Cambria" pitchFamily="18" charset="0"/>
              </a:rPr>
              <a:t>+ Ảnh hưởng đến một số loại hình du lịch, tác động trực tiếp đến sự hình thành các điểm du lịch, mùa vụ du lịch…</a:t>
            </a:r>
          </a:p>
          <a:p>
            <a:pPr algn="just">
              <a:spcBef>
                <a:spcPts val="600"/>
              </a:spcBef>
              <a:spcAft>
                <a:spcPts val="0"/>
              </a:spcAft>
            </a:pPr>
            <a:r>
              <a:rPr lang="vi-VN" sz="2800" dirty="0">
                <a:latin typeface="Cambria" pitchFamily="18" charset="0"/>
                <a:ea typeface="Cambria" pitchFamily="18" charset="0"/>
              </a:rPr>
              <a:t>+ Tạo điều kiện phát triển các loại hình du lịch như nghỉ dưỡng, tham quan…</a:t>
            </a:r>
          </a:p>
          <a:p>
            <a:pPr algn="just">
              <a:spcBef>
                <a:spcPts val="600"/>
              </a:spcBef>
              <a:spcAft>
                <a:spcPts val="0"/>
              </a:spcAft>
            </a:pPr>
            <a:r>
              <a:rPr lang="vi-VN" sz="2800" dirty="0">
                <a:latin typeface="Cambria" pitchFamily="18" charset="0"/>
                <a:ea typeface="Cambria" pitchFamily="18" charset="0"/>
              </a:rPr>
              <a:t>+ Sự phân hoá của khí hậu giữa miền Bắc và miền Nam ảnh hưởng đến mùa vụ du lịch của hai miền.</a:t>
            </a:r>
          </a:p>
          <a:p>
            <a:pPr algn="just">
              <a:spcBef>
                <a:spcPts val="600"/>
              </a:spcBef>
              <a:spcAft>
                <a:spcPts val="0"/>
              </a:spcAft>
            </a:pPr>
            <a:r>
              <a:rPr lang="vi-VN" sz="2800" b="1" dirty="0">
                <a:latin typeface="Cambria" pitchFamily="18" charset="0"/>
                <a:ea typeface="Cambria" pitchFamily="18" charset="0"/>
              </a:rPr>
              <a:t>- Khó khăn: </a:t>
            </a:r>
            <a:r>
              <a:rPr lang="vi-VN" sz="2800" dirty="0">
                <a:latin typeface="Cambria" pitchFamily="18" charset="0"/>
                <a:ea typeface="Cambria" pitchFamily="18" charset="0"/>
              </a:rPr>
              <a:t>Các hiện tượng thời tiết như mưa lớn</a:t>
            </a:r>
            <a:r>
              <a:rPr lang="en-US" sz="2800" dirty="0">
                <a:latin typeface="Cambria" pitchFamily="18" charset="0"/>
                <a:ea typeface="Cambria" pitchFamily="18" charset="0"/>
              </a:rPr>
              <a:t> </a:t>
            </a:r>
            <a:r>
              <a:rPr lang="vi-VN" sz="2800" dirty="0">
                <a:latin typeface="Cambria" pitchFamily="18" charset="0"/>
                <a:ea typeface="Cambria" pitchFamily="18" charset="0"/>
              </a:rPr>
              <a:t> bão,... là trở ngại đối với hoạt động du lịch ngoài trời.</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FF0000"/>
                </a:solidFill>
                <a:latin typeface="Cambria" pitchFamily="18" charset="0"/>
              </a:rPr>
              <a:t>ẢNH HƯỞNG CỦA KHÍ HẬU ĐỐI VỚI HOẠT ĐỘNG </a:t>
            </a:r>
          </a:p>
          <a:p>
            <a:pPr algn="just"/>
            <a:r>
              <a:rPr lang="vi-VN" sz="2300" b="1" dirty="0">
                <a:solidFill>
                  <a:srgbClr val="FF0000"/>
                </a:solidFill>
                <a:latin typeface="Cambria" pitchFamily="18" charset="0"/>
              </a:rPr>
              <a:t>DU LỊCH</a:t>
            </a:r>
            <a:endParaRPr lang="en-US" sz="2300" b="1" dirty="0">
              <a:solidFill>
                <a:srgbClr val="FF0000"/>
              </a:solidFill>
              <a:latin typeface="Cambria" pitchFamily="18" charset="0"/>
            </a:endParaRPr>
          </a:p>
        </p:txBody>
      </p:sp>
    </p:spTree>
    <p:extLst>
      <p:ext uri="{BB962C8B-B14F-4D97-AF65-F5344CB8AC3E}">
        <p14:creationId xmlns:p14="http://schemas.microsoft.com/office/powerpoint/2010/main" val="340751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5" dur="500"/>
                                        <p:tgtEl>
                                          <p:spTgt spid="3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0" dur="500"/>
                                        <p:tgtEl>
                                          <p:spTgt spid="3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35"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62185" y="1490008"/>
            <a:ext cx="4819415"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sơ</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mục đích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SỬ DỤNG TỔNG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sp>
        <p:nvSpPr>
          <p:cNvPr id="32" name="Rectangle 31"/>
          <p:cNvSpPr/>
          <p:nvPr/>
        </p:nvSpPr>
        <p:spPr>
          <a:xfrm>
            <a:off x="304800" y="3863876"/>
            <a:ext cx="4876799" cy="1938992"/>
          </a:xfrm>
          <a:prstGeom prst="rect">
            <a:avLst/>
          </a:prstGeom>
          <a:solidFill>
            <a:srgbClr val="FFCCFF"/>
          </a:solidFill>
          <a:ln w="12700">
            <a:solidFill>
              <a:srgbClr val="0070C0"/>
            </a:solidFill>
          </a:ln>
        </p:spPr>
        <p:txBody>
          <a:bodyPr wrap="square">
            <a:spAutoFit/>
          </a:bodyPr>
          <a:lstStyle/>
          <a:p>
            <a:pPr algn="just"/>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thuỷ</a:t>
            </a:r>
            <a:r>
              <a:rPr lang="en-US" sz="2400" dirty="0">
                <a:latin typeface="Cambria" pitchFamily="18" charset="0"/>
                <a:ea typeface="Cambria" pitchFamily="18" charset="0"/>
              </a:rPr>
              <a:t> </a:t>
            </a:r>
            <a:r>
              <a:rPr lang="en-US" sz="2400" dirty="0" err="1">
                <a:latin typeface="Cambria" pitchFamily="18" charset="0"/>
                <a:ea typeface="Cambria" pitchFamily="18" charset="0"/>
              </a:rPr>
              <a:t>điện</a:t>
            </a:r>
            <a:r>
              <a:rPr lang="en-US" sz="2400" dirty="0">
                <a:latin typeface="Cambria" pitchFamily="18" charset="0"/>
                <a:ea typeface="Cambria" pitchFamily="18" charset="0"/>
              </a:rPr>
              <a:t>, du </a:t>
            </a:r>
            <a:r>
              <a:rPr lang="en-US" sz="2400" dirty="0" err="1">
                <a:latin typeface="Cambria" pitchFamily="18" charset="0"/>
                <a:ea typeface="Cambria" pitchFamily="18" charset="0"/>
              </a:rPr>
              <a:t>lịch</a:t>
            </a:r>
            <a:r>
              <a:rPr lang="en-US" sz="2400" dirty="0">
                <a:latin typeface="Cambria" pitchFamily="18" charset="0"/>
                <a:ea typeface="Cambria" pitchFamily="18" charset="0"/>
              </a:rPr>
              <a:t>, </a:t>
            </a:r>
            <a:r>
              <a:rPr lang="en-US" sz="2400" dirty="0" err="1">
                <a:latin typeface="Cambria" pitchFamily="18" charset="0"/>
                <a:ea typeface="Cambria" pitchFamily="18" charset="0"/>
              </a:rPr>
              <a:t>cung</a:t>
            </a:r>
            <a:r>
              <a:rPr lang="en-US" sz="2400" dirty="0">
                <a:latin typeface="Cambria" pitchFamily="18" charset="0"/>
                <a:ea typeface="Cambria" pitchFamily="18" charset="0"/>
              </a:rPr>
              <a:t> </a:t>
            </a:r>
            <a:r>
              <a:rPr lang="en-US" sz="2400" dirty="0" err="1">
                <a:latin typeface="Cambria" pitchFamily="18" charset="0"/>
                <a:ea typeface="Cambria" pitchFamily="18" charset="0"/>
              </a:rPr>
              <a:t>cấp</a:t>
            </a:r>
            <a:r>
              <a:rPr lang="en-US" sz="2400" dirty="0">
                <a:latin typeface="Cambria" pitchFamily="18" charset="0"/>
                <a:ea typeface="Cambria" pitchFamily="18" charset="0"/>
              </a:rPr>
              <a:t>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a:t>
            </a:r>
            <a:r>
              <a:rPr lang="en-US" sz="2400" dirty="0" err="1">
                <a:latin typeface="Cambria" pitchFamily="18" charset="0"/>
                <a:ea typeface="Cambria" pitchFamily="18" charset="0"/>
              </a:rPr>
              <a:t>sinh</a:t>
            </a:r>
            <a:r>
              <a:rPr lang="en-US" sz="2400" dirty="0">
                <a:latin typeface="Cambria" pitchFamily="18" charset="0"/>
                <a:ea typeface="Cambria" pitchFamily="18" charset="0"/>
              </a:rPr>
              <a:t> </a:t>
            </a:r>
            <a:r>
              <a:rPr lang="en-US" sz="2400" dirty="0" err="1">
                <a:latin typeface="Cambria" pitchFamily="18" charset="0"/>
                <a:ea typeface="Cambria" pitchFamily="18" charset="0"/>
              </a:rPr>
              <a:t>hoạt</a:t>
            </a:r>
            <a:r>
              <a:rPr lang="en-US" sz="2400" dirty="0">
                <a:latin typeface="Cambria" pitchFamily="18" charset="0"/>
                <a:ea typeface="Cambria" pitchFamily="18" charset="0"/>
              </a:rPr>
              <a:t>, </a:t>
            </a:r>
            <a:r>
              <a:rPr lang="en-US" sz="2400" dirty="0" err="1">
                <a:latin typeface="Cambria" pitchFamily="18" charset="0"/>
                <a:ea typeface="Cambria" pitchFamily="18" charset="0"/>
              </a:rPr>
              <a:t>cho</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 </a:t>
            </a:r>
            <a:r>
              <a:rPr lang="en-US" sz="2400" dirty="0" err="1">
                <a:latin typeface="Cambria" pitchFamily="18" charset="0"/>
                <a:ea typeface="Cambria" pitchFamily="18" charset="0"/>
              </a:rPr>
              <a:t>xuất</a:t>
            </a:r>
            <a:r>
              <a:rPr lang="en-US" sz="2400" dirty="0">
                <a:latin typeface="Cambria" pitchFamily="18" charset="0"/>
                <a:ea typeface="Cambria" pitchFamily="18" charset="0"/>
              </a:rPr>
              <a:t> </a:t>
            </a:r>
            <a:r>
              <a:rPr lang="en-US" sz="2400" dirty="0" err="1">
                <a:latin typeface="Cambria" pitchFamily="18" charset="0"/>
                <a:ea typeface="Cambria" pitchFamily="18" charset="0"/>
              </a:rPr>
              <a:t>công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nông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giao</a:t>
            </a:r>
            <a:r>
              <a:rPr lang="en-US" sz="2400" dirty="0">
                <a:latin typeface="Cambria" pitchFamily="18" charset="0"/>
                <a:ea typeface="Cambria" pitchFamily="18" charset="0"/>
              </a:rPr>
              <a:t> </a:t>
            </a:r>
            <a:r>
              <a:rPr lang="en-US" sz="2400" dirty="0" err="1">
                <a:latin typeface="Cambria" pitchFamily="18" charset="0"/>
                <a:ea typeface="Cambria" pitchFamily="18" charset="0"/>
              </a:rPr>
              <a:t>thông</a:t>
            </a:r>
            <a:r>
              <a:rPr lang="en-US" sz="2400" dirty="0">
                <a:latin typeface="Cambria" pitchFamily="18" charset="0"/>
                <a:ea typeface="Cambria" pitchFamily="18" charset="0"/>
              </a:rPr>
              <a:t> </a:t>
            </a:r>
            <a:r>
              <a:rPr lang="en-US" sz="2400" dirty="0" err="1">
                <a:latin typeface="Cambria" pitchFamily="18" charset="0"/>
                <a:ea typeface="Cambria" pitchFamily="18" charset="0"/>
              </a:rPr>
              <a:t>đường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nuôi</a:t>
            </a:r>
            <a:r>
              <a:rPr lang="en-US" sz="2400" dirty="0">
                <a:latin typeface="Cambria" pitchFamily="18" charset="0"/>
                <a:ea typeface="Cambria" pitchFamily="18" charset="0"/>
              </a:rPr>
              <a:t> </a:t>
            </a:r>
            <a:r>
              <a:rPr lang="en-US" sz="2400" dirty="0" err="1">
                <a:latin typeface="Cambria" pitchFamily="18" charset="0"/>
                <a:ea typeface="Cambria" pitchFamily="18" charset="0"/>
              </a:rPr>
              <a:t>trồng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7" name="Picture 26" descr="Dựa vào hình 10.4 và thông tin trong bài em hãy lấy ví dụ chứng minh tầm quan trọng"/>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7200"/>
          <a:stretch/>
        </p:blipFill>
        <p:spPr bwMode="auto">
          <a:xfrm>
            <a:off x="5387276" y="1371600"/>
            <a:ext cx="3451924" cy="2209800"/>
          </a:xfrm>
          <a:prstGeom prst="rect">
            <a:avLst/>
          </a:prstGeom>
          <a:noFill/>
          <a:ln>
            <a:solidFill>
              <a:srgbClr val="FF0000"/>
            </a:solidFill>
          </a:ln>
        </p:spPr>
      </p:pic>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7276" y="3823865"/>
            <a:ext cx="3451924" cy="24245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5257800" y="6248400"/>
            <a:ext cx="3733800" cy="369332"/>
          </a:xfrm>
          <a:prstGeom prst="rect">
            <a:avLst/>
          </a:prstGeom>
          <a:noFill/>
        </p:spPr>
        <p:txBody>
          <a:bodyPr wrap="square" rtlCol="0">
            <a:spAutoFit/>
          </a:bodyPr>
          <a:lstStyle/>
          <a:p>
            <a:pPr algn="ctr"/>
            <a:r>
              <a:rPr lang="en-US" dirty="0" err="1">
                <a:latin typeface="Cambria" pitchFamily="18" charset="0"/>
                <a:ea typeface="Cambria" pitchFamily="18" charset="0"/>
              </a:rPr>
              <a:t>Giao</a:t>
            </a:r>
            <a:r>
              <a:rPr lang="en-US" dirty="0">
                <a:latin typeface="Cambria" pitchFamily="18" charset="0"/>
                <a:ea typeface="Cambria" pitchFamily="18" charset="0"/>
              </a:rPr>
              <a:t> </a:t>
            </a:r>
            <a:r>
              <a:rPr lang="en-US" dirty="0" err="1">
                <a:latin typeface="Cambria" pitchFamily="18" charset="0"/>
                <a:ea typeface="Cambria" pitchFamily="18" charset="0"/>
              </a:rPr>
              <a:t>thông</a:t>
            </a:r>
            <a:r>
              <a:rPr lang="en-US" dirty="0">
                <a:latin typeface="Cambria" pitchFamily="18" charset="0"/>
                <a:ea typeface="Cambria" pitchFamily="18" charset="0"/>
              </a:rPr>
              <a:t> </a:t>
            </a:r>
            <a:r>
              <a:rPr lang="en-US" dirty="0" err="1">
                <a:latin typeface="Cambria" pitchFamily="18" charset="0"/>
                <a:ea typeface="Cambria" pitchFamily="18" charset="0"/>
              </a:rPr>
              <a:t>thủy</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314099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nodeType="with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randombar(horizontal)">
                                      <p:cBhvr>
                                        <p:cTn id="15" dur="500"/>
                                        <p:tgtEl>
                                          <p:spTgt spid="717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6"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92665" y="1380470"/>
            <a:ext cx="4989687"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tầm quan trọng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SỬ DỤNG TỔNG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sp>
        <p:nvSpPr>
          <p:cNvPr id="32" name="Rectangle 31"/>
          <p:cNvSpPr/>
          <p:nvPr/>
        </p:nvSpPr>
        <p:spPr>
          <a:xfrm>
            <a:off x="229353" y="3314343"/>
            <a:ext cx="4948256"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a:latin typeface="Cambria" pitchFamily="18" charset="0"/>
                <a:ea typeface="Cambria" pitchFamily="18" charset="0"/>
              </a:rPr>
              <a:t>- Có vai trò quan trọng trong sản xuất và sinh hoạt.</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Mang lại hiệu quả kinh tế cao, đáp ứng được nhu cầu sử dụng nước của các ngành kinh tế.</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Hạn chế lãng phí nước và bảo vệ tài nguyên nước, bảo vệ hệ sinh thái ở lưu vực sông.</a:t>
            </a:r>
            <a:endParaRPr lang="en-US" sz="2000" dirty="0">
              <a:latin typeface="Cambria" pitchFamily="18" charset="0"/>
              <a:ea typeface="Cambria" pitchFamily="18" charset="0"/>
            </a:endParaRPr>
          </a:p>
          <a:p>
            <a:pPr algn="just"/>
            <a:r>
              <a:rPr lang="nl-NL" sz="2000" dirty="0">
                <a:latin typeface="Cambria" pitchFamily="18" charset="0"/>
                <a:ea typeface="Cambria" pitchFamily="18" charset="0"/>
              </a:rPr>
              <a:t>- Góp phần phòng chống thiên tai bão, lũ.</a:t>
            </a:r>
            <a:endParaRPr lang="vi-VN" sz="2000" dirty="0">
              <a:latin typeface="Cambria" panose="02040503050406030204" pitchFamily="18" charset="0"/>
              <a:ea typeface="Cambria" panose="02040503050406030204" pitchFamily="18" charset="0"/>
            </a:endParaRPr>
          </a:p>
        </p:txBody>
      </p:sp>
      <p:sp>
        <p:nvSpPr>
          <p:cNvPr id="34" name="TextBox 33"/>
          <p:cNvSpPr txBox="1"/>
          <p:nvPr/>
        </p:nvSpPr>
        <p:spPr>
          <a:xfrm>
            <a:off x="5257800" y="3581400"/>
            <a:ext cx="3733800" cy="369332"/>
          </a:xfrm>
          <a:prstGeom prst="rect">
            <a:avLst/>
          </a:prstGeom>
          <a:noFill/>
        </p:spPr>
        <p:txBody>
          <a:bodyPr wrap="square" rtlCol="0">
            <a:spAutoFit/>
          </a:bodyPr>
          <a:lstStyle/>
          <a:p>
            <a:pPr algn="ctr"/>
            <a:r>
              <a:rPr lang="en-US" dirty="0" err="1">
                <a:latin typeface="Cambria" pitchFamily="18" charset="0"/>
                <a:ea typeface="Cambria" pitchFamily="18" charset="0"/>
              </a:rPr>
              <a:t>Sử</a:t>
            </a:r>
            <a:r>
              <a:rPr lang="en-US" dirty="0">
                <a:latin typeface="Cambria" pitchFamily="18" charset="0"/>
                <a:ea typeface="Cambria" pitchFamily="18" charset="0"/>
              </a:rPr>
              <a:t> </a:t>
            </a:r>
            <a:r>
              <a:rPr lang="en-US" dirty="0" err="1">
                <a:latin typeface="Cambria" pitchFamily="18" charset="0"/>
                <a:ea typeface="Cambria" pitchFamily="18" charset="0"/>
              </a:rPr>
              <a:t>dụng</a:t>
            </a:r>
            <a:r>
              <a:rPr lang="en-US" dirty="0">
                <a:latin typeface="Cambria" pitchFamily="18" charset="0"/>
                <a:ea typeface="Cambria" pitchFamily="18" charset="0"/>
              </a:rPr>
              <a:t> </a:t>
            </a:r>
            <a:r>
              <a:rPr lang="en-US" dirty="0" err="1">
                <a:latin typeface="Cambria" pitchFamily="18" charset="0"/>
                <a:ea typeface="Cambria" pitchFamily="18" charset="0"/>
              </a:rPr>
              <a:t>tiết</a:t>
            </a:r>
            <a:r>
              <a:rPr lang="en-US" dirty="0">
                <a:latin typeface="Cambria" pitchFamily="18" charset="0"/>
                <a:ea typeface="Cambria" pitchFamily="18" charset="0"/>
              </a:rPr>
              <a:t> </a:t>
            </a:r>
            <a:r>
              <a:rPr lang="en-US" dirty="0" err="1">
                <a:latin typeface="Cambria" pitchFamily="18" charset="0"/>
                <a:ea typeface="Cambria" pitchFamily="18" charset="0"/>
              </a:rPr>
              <a:t>kiệm</a:t>
            </a:r>
            <a:r>
              <a:rPr lang="en-US" dirty="0">
                <a:latin typeface="Cambria" pitchFamily="18" charset="0"/>
                <a:ea typeface="Cambria" pitchFamily="18" charset="0"/>
              </a:rPr>
              <a:t> </a:t>
            </a:r>
            <a:r>
              <a:rPr lang="en-US" dirty="0" err="1">
                <a:latin typeface="Cambria" pitchFamily="18" charset="0"/>
                <a:ea typeface="Cambria" pitchFamily="18" charset="0"/>
              </a:rPr>
              <a:t>nguồn</a:t>
            </a:r>
            <a:r>
              <a:rPr lang="en-US" dirty="0">
                <a:latin typeface="Cambria" pitchFamily="18" charset="0"/>
                <a:ea typeface="Cambria" pitchFamily="18" charset="0"/>
              </a:rPr>
              <a:t> </a:t>
            </a:r>
            <a:r>
              <a:rPr lang="en-US" dirty="0" err="1">
                <a:latin typeface="Cambria" pitchFamily="18" charset="0"/>
                <a:ea typeface="Cambria" pitchFamily="18" charset="0"/>
              </a:rPr>
              <a:t>nước</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4603" y="1349079"/>
            <a:ext cx="3494597" cy="2232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4603" y="4073897"/>
            <a:ext cx="3494597" cy="217450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265760" y="6248400"/>
            <a:ext cx="3733800" cy="369332"/>
          </a:xfrm>
          <a:prstGeom prst="rect">
            <a:avLst/>
          </a:prstGeom>
          <a:noFill/>
        </p:spPr>
        <p:txBody>
          <a:bodyPr wrap="square" rtlCol="0">
            <a:spAutoFit/>
          </a:bodyPr>
          <a:lstStyle/>
          <a:p>
            <a:pPr algn="ctr"/>
            <a:r>
              <a:rPr lang="en-US" dirty="0" err="1">
                <a:latin typeface="Cambria" pitchFamily="18" charset="0"/>
                <a:ea typeface="Cambria" pitchFamily="18" charset="0"/>
              </a:rPr>
              <a:t>Phòng</a:t>
            </a:r>
            <a:r>
              <a:rPr lang="en-US" dirty="0">
                <a:latin typeface="Cambria" pitchFamily="18" charset="0"/>
                <a:ea typeface="Cambria" pitchFamily="18" charset="0"/>
              </a:rPr>
              <a:t> </a:t>
            </a:r>
            <a:r>
              <a:rPr lang="en-US" dirty="0" err="1">
                <a:latin typeface="Cambria" pitchFamily="18" charset="0"/>
                <a:ea typeface="Cambria" pitchFamily="18" charset="0"/>
              </a:rPr>
              <a:t>chống</a:t>
            </a:r>
            <a:r>
              <a:rPr lang="en-US" dirty="0">
                <a:latin typeface="Cambria" pitchFamily="18" charset="0"/>
                <a:ea typeface="Cambria" pitchFamily="18" charset="0"/>
              </a:rPr>
              <a:t> </a:t>
            </a: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lụt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937239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randombar(horizontal)">
                                      <p:cBhvr>
                                        <p:cTn id="12" dur="500"/>
                                        <p:tgtEl>
                                          <p:spTgt spid="819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8195"/>
                                        </p:tgtEl>
                                        <p:attrNameLst>
                                          <p:attrName>style.visibility</p:attrName>
                                        </p:attrNameLst>
                                      </p:cBhvr>
                                      <p:to>
                                        <p:strVal val="visible"/>
                                      </p:to>
                                    </p:set>
                                    <p:animEffect transition="in" filter="randombar(horizontal)">
                                      <p:cBhvr>
                                        <p:cTn id="18" dur="500"/>
                                        <p:tgtEl>
                                          <p:spTgt spid="819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62185" y="1371600"/>
            <a:ext cx="4819415"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l</a:t>
            </a:r>
            <a:r>
              <a:rPr lang="vi-VN" sz="2400" i="1" dirty="0">
                <a:solidFill>
                  <a:srgbClr val="FF0000"/>
                </a:solidFill>
                <a:latin typeface="Cambria" panose="02040503050406030204" pitchFamily="18" charset="0"/>
                <a:ea typeface="Cambria" panose="02040503050406030204" pitchFamily="18" charset="0"/>
              </a:rPr>
              <a:t>ấy ví dụ chứng minh được tầm quan trọng của việc sử dụng tổng hợp tài nguyên nước ở một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SỬ DỤNG TỔNG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25" name="Picture 24"/>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371600"/>
            <a:ext cx="3461385" cy="5169932"/>
          </a:xfrm>
          <a:prstGeom prst="rect">
            <a:avLst/>
          </a:prstGeom>
          <a:noFill/>
          <a:ln>
            <a:solidFill>
              <a:srgbClr val="FF0000"/>
            </a:solidFill>
          </a:ln>
        </p:spPr>
      </p:pic>
    </p:spTree>
    <p:extLst>
      <p:ext uri="{BB962C8B-B14F-4D97-AF65-F5344CB8AC3E}">
        <p14:creationId xmlns:p14="http://schemas.microsoft.com/office/powerpoint/2010/main" val="3285935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19277A-E14C-23D9-7F92-CB57637CB384}"/>
              </a:ext>
            </a:extLst>
          </p:cNvPr>
          <p:cNvSpPr txBox="1"/>
          <p:nvPr/>
        </p:nvSpPr>
        <p:spPr>
          <a:xfrm>
            <a:off x="228600" y="914400"/>
            <a:ext cx="8458200" cy="2062103"/>
          </a:xfrm>
          <a:prstGeom prst="rect">
            <a:avLst/>
          </a:prstGeom>
          <a:noFill/>
        </p:spPr>
        <p:txBody>
          <a:bodyPr wrap="square">
            <a:spAutoFit/>
          </a:bodyPr>
          <a:lstStyle/>
          <a:p>
            <a:pPr algn="just"/>
            <a:r>
              <a:rPr lang="vi-VN" sz="3200" dirty="0">
                <a:latin typeface="+mj-lt"/>
                <a:ea typeface="Cambria" pitchFamily="18" charset="0"/>
              </a:rPr>
              <a:t>Ở lưu vực sông Hồng có </a:t>
            </a:r>
            <a:r>
              <a:rPr lang="en-US" sz="3200" dirty="0" err="1">
                <a:latin typeface="+mj-lt"/>
                <a:ea typeface="Cambria" pitchFamily="18" charset="0"/>
              </a:rPr>
              <a:t>hồ</a:t>
            </a:r>
            <a:r>
              <a:rPr lang="en-US" sz="3200" dirty="0">
                <a:latin typeface="+mj-lt"/>
                <a:ea typeface="Cambria" pitchFamily="18" charset="0"/>
              </a:rPr>
              <a:t> </a:t>
            </a:r>
            <a:r>
              <a:rPr lang="en-US" sz="3200" dirty="0" err="1">
                <a:latin typeface="+mj-lt"/>
                <a:ea typeface="Cambria" pitchFamily="18" charset="0"/>
              </a:rPr>
              <a:t>Hòa</a:t>
            </a:r>
            <a:r>
              <a:rPr lang="en-US" sz="3200" dirty="0">
                <a:latin typeface="+mj-lt"/>
                <a:ea typeface="Cambria" pitchFamily="18" charset="0"/>
              </a:rPr>
              <a:t> Bình </a:t>
            </a:r>
            <a:r>
              <a:rPr lang="vi-VN" sz="3200" dirty="0">
                <a:latin typeface="+mj-lt"/>
                <a:ea typeface="Cambria" pitchFamily="18" charset="0"/>
              </a:rPr>
              <a:t>xây dựng với nhiều mục đích: phát triển thuỷ điện, </a:t>
            </a:r>
            <a:r>
              <a:rPr lang="en-US" sz="3200" dirty="0" err="1">
                <a:latin typeface="+mj-lt"/>
                <a:ea typeface="Cambria" pitchFamily="18" charset="0"/>
              </a:rPr>
              <a:t>tham</a:t>
            </a:r>
            <a:r>
              <a:rPr lang="en-US" sz="3200" dirty="0">
                <a:latin typeface="+mj-lt"/>
                <a:ea typeface="Cambria" pitchFamily="18" charset="0"/>
              </a:rPr>
              <a:t> </a:t>
            </a:r>
            <a:r>
              <a:rPr lang="en-US" sz="3200" dirty="0" err="1">
                <a:latin typeface="+mj-lt"/>
                <a:ea typeface="Cambria" pitchFamily="18" charset="0"/>
              </a:rPr>
              <a:t>quan</a:t>
            </a:r>
            <a:r>
              <a:rPr lang="en-US" sz="3200" dirty="0">
                <a:latin typeface="+mj-lt"/>
                <a:ea typeface="Cambria" pitchFamily="18" charset="0"/>
              </a:rPr>
              <a:t> du </a:t>
            </a:r>
            <a:r>
              <a:rPr lang="en-US" sz="3200" dirty="0" err="1">
                <a:latin typeface="+mj-lt"/>
                <a:ea typeface="Cambria" pitchFamily="18" charset="0"/>
              </a:rPr>
              <a:t>lịch</a:t>
            </a:r>
            <a:r>
              <a:rPr lang="en-US" sz="3200" dirty="0">
                <a:latin typeface="+mj-lt"/>
                <a:ea typeface="Cambria" pitchFamily="18" charset="0"/>
              </a:rPr>
              <a:t> </a:t>
            </a:r>
            <a:r>
              <a:rPr lang="en-US" sz="3200" dirty="0" err="1">
                <a:latin typeface="+mj-lt"/>
                <a:ea typeface="Cambria" pitchFamily="18" charset="0"/>
              </a:rPr>
              <a:t>bằng</a:t>
            </a:r>
            <a:r>
              <a:rPr lang="en-US" sz="3200" dirty="0">
                <a:latin typeface="+mj-lt"/>
                <a:ea typeface="Cambria" pitchFamily="18" charset="0"/>
              </a:rPr>
              <a:t> </a:t>
            </a:r>
            <a:r>
              <a:rPr lang="en-US" sz="3200" dirty="0" err="1">
                <a:latin typeface="+mj-lt"/>
                <a:ea typeface="Cambria" pitchFamily="18" charset="0"/>
              </a:rPr>
              <a:t>thuyền</a:t>
            </a:r>
            <a:r>
              <a:rPr lang="en-US" sz="3200" dirty="0">
                <a:latin typeface="+mj-lt"/>
                <a:ea typeface="Cambria" pitchFamily="18" charset="0"/>
              </a:rPr>
              <a:t>, </a:t>
            </a:r>
            <a:r>
              <a:rPr lang="vi-VN" sz="3200" dirty="0">
                <a:latin typeface="+mj-lt"/>
                <a:ea typeface="Cambria" pitchFamily="18" charset="0"/>
              </a:rPr>
              <a:t>du lịch</a:t>
            </a:r>
            <a:r>
              <a:rPr lang="en-US" sz="3200" dirty="0">
                <a:latin typeface="+mj-lt"/>
                <a:ea typeface="Cambria" pitchFamily="18" charset="0"/>
              </a:rPr>
              <a:t> </a:t>
            </a:r>
            <a:r>
              <a:rPr lang="en-US" sz="3200" dirty="0" err="1">
                <a:latin typeface="+mj-lt"/>
                <a:ea typeface="Cambria" pitchFamily="18" charset="0"/>
              </a:rPr>
              <a:t>và</a:t>
            </a:r>
            <a:r>
              <a:rPr lang="en-US" sz="3200" dirty="0">
                <a:latin typeface="+mj-lt"/>
                <a:ea typeface="Cambria" pitchFamily="18" charset="0"/>
              </a:rPr>
              <a:t> </a:t>
            </a:r>
            <a:r>
              <a:rPr lang="en-US" sz="3200" dirty="0" err="1">
                <a:latin typeface="+mj-lt"/>
                <a:ea typeface="Cambria" pitchFamily="18" charset="0"/>
              </a:rPr>
              <a:t>nuôi</a:t>
            </a:r>
            <a:r>
              <a:rPr lang="en-US" sz="3200" dirty="0">
                <a:latin typeface="+mj-lt"/>
                <a:ea typeface="Cambria" pitchFamily="18" charset="0"/>
              </a:rPr>
              <a:t> </a:t>
            </a:r>
            <a:r>
              <a:rPr lang="en-US" sz="3200" dirty="0" err="1">
                <a:latin typeface="+mj-lt"/>
                <a:ea typeface="Cambria" pitchFamily="18" charset="0"/>
              </a:rPr>
              <a:t>cá</a:t>
            </a:r>
            <a:r>
              <a:rPr lang="en-US" sz="3200" dirty="0">
                <a:latin typeface="+mj-lt"/>
                <a:ea typeface="Cambria" pitchFamily="18" charset="0"/>
              </a:rPr>
              <a:t> </a:t>
            </a:r>
            <a:r>
              <a:rPr lang="en-US" sz="3200" dirty="0" err="1">
                <a:latin typeface="+mj-lt"/>
                <a:ea typeface="Cambria" pitchFamily="18" charset="0"/>
              </a:rPr>
              <a:t>lồng</a:t>
            </a:r>
            <a:r>
              <a:rPr lang="en-US" sz="3200" dirty="0">
                <a:latin typeface="+mj-lt"/>
                <a:ea typeface="Cambria" pitchFamily="18" charset="0"/>
              </a:rPr>
              <a:t> </a:t>
            </a:r>
            <a:r>
              <a:rPr lang="en-US" sz="3200" dirty="0" err="1">
                <a:latin typeface="+mj-lt"/>
                <a:ea typeface="Cambria" pitchFamily="18" charset="0"/>
              </a:rPr>
              <a:t>trên</a:t>
            </a:r>
            <a:r>
              <a:rPr lang="en-US" sz="3200" dirty="0">
                <a:latin typeface="+mj-lt"/>
                <a:ea typeface="Cambria" pitchFamily="18" charset="0"/>
              </a:rPr>
              <a:t> </a:t>
            </a:r>
            <a:r>
              <a:rPr lang="en-US" sz="3200" dirty="0" err="1">
                <a:latin typeface="+mj-lt"/>
                <a:ea typeface="Cambria" pitchFamily="18" charset="0"/>
              </a:rPr>
              <a:t>hồ</a:t>
            </a:r>
            <a:r>
              <a:rPr lang="en-US" sz="3200" dirty="0">
                <a:latin typeface="+mj-lt"/>
                <a:ea typeface="Cambria" pitchFamily="18" charset="0"/>
              </a:rPr>
              <a:t> </a:t>
            </a:r>
            <a:r>
              <a:rPr lang="en-US" sz="3200" dirty="0" err="1">
                <a:latin typeface="+mj-lt"/>
                <a:ea typeface="Cambria" pitchFamily="18" charset="0"/>
              </a:rPr>
              <a:t>thủy</a:t>
            </a:r>
            <a:r>
              <a:rPr lang="en-US" sz="3200" dirty="0">
                <a:latin typeface="+mj-lt"/>
                <a:ea typeface="Cambria" pitchFamily="18" charset="0"/>
              </a:rPr>
              <a:t> </a:t>
            </a:r>
            <a:r>
              <a:rPr lang="en-US" sz="3200" dirty="0" err="1">
                <a:latin typeface="+mj-lt"/>
                <a:ea typeface="Cambria" pitchFamily="18" charset="0"/>
              </a:rPr>
              <a:t>điện</a:t>
            </a:r>
            <a:r>
              <a:rPr lang="en-US" sz="3200" dirty="0">
                <a:latin typeface="+mj-lt"/>
                <a:ea typeface="Cambria" pitchFamily="18" charset="0"/>
              </a:rPr>
              <a:t>.</a:t>
            </a:r>
            <a:endParaRPr lang="vi-VN" sz="3200" dirty="0">
              <a:latin typeface="+mj-lt"/>
              <a:ea typeface="Cambria" panose="02040503050406030204" pitchFamily="18" charset="0"/>
            </a:endParaRPr>
          </a:p>
        </p:txBody>
      </p:sp>
    </p:spTree>
    <p:extLst>
      <p:ext uri="{BB962C8B-B14F-4D97-AF65-F5344CB8AC3E}">
        <p14:creationId xmlns:p14="http://schemas.microsoft.com/office/powerpoint/2010/main" val="864369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53CCE0-DA5A-834A-E8E2-6DFB1909AC55}"/>
              </a:ext>
            </a:extLst>
          </p:cNvPr>
          <p:cNvSpPr txBox="1"/>
          <p:nvPr/>
        </p:nvSpPr>
        <p:spPr>
          <a:xfrm>
            <a:off x="266700" y="228600"/>
            <a:ext cx="8610600" cy="830997"/>
          </a:xfrm>
          <a:prstGeom prst="rect">
            <a:avLst/>
          </a:prstGeom>
          <a:noFill/>
        </p:spPr>
        <p:txBody>
          <a:bodyPr wrap="square">
            <a:spAutoFit/>
          </a:bodyPr>
          <a:lstStyle/>
          <a:p>
            <a:pPr algn="just"/>
            <a:r>
              <a:rPr lang="en-US" sz="2400" dirty="0">
                <a:solidFill>
                  <a:srgbClr val="FF0000"/>
                </a:solidFill>
                <a:latin typeface="+mj-lt"/>
                <a:ea typeface="Cambria" pitchFamily="18" charset="0"/>
              </a:rPr>
              <a:t>3.</a:t>
            </a:r>
            <a:r>
              <a:rPr lang="vi-VN" sz="2400" dirty="0">
                <a:solidFill>
                  <a:srgbClr val="FF0000"/>
                </a:solidFill>
                <a:latin typeface="+mj-lt"/>
                <a:ea typeface="Cambria" pitchFamily="18" charset="0"/>
              </a:rPr>
              <a:t> </a:t>
            </a:r>
            <a:r>
              <a:rPr lang="vi-VN" sz="2400" b="1" dirty="0">
                <a:solidFill>
                  <a:srgbClr val="FF0000"/>
                </a:solidFill>
                <a:latin typeface="Cambria" pitchFamily="18" charset="0"/>
              </a:rPr>
              <a:t>TẦM QUAN TRỌNG CỦA VIỆC SỬ DỤNG TỔNG HỢP TÀI NGUYÊN NƯỚC Ở LƯU VỰC SÔNG </a:t>
            </a:r>
            <a:endParaRPr lang="en-US" sz="2400" b="1" dirty="0">
              <a:solidFill>
                <a:srgbClr val="FF0000"/>
              </a:solidFill>
              <a:latin typeface="Cambria" pitchFamily="18" charset="0"/>
            </a:endParaRPr>
          </a:p>
        </p:txBody>
      </p:sp>
      <p:sp>
        <p:nvSpPr>
          <p:cNvPr id="7" name="TextBox 6">
            <a:extLst>
              <a:ext uri="{FF2B5EF4-FFF2-40B4-BE49-F238E27FC236}">
                <a16:creationId xmlns:a16="http://schemas.microsoft.com/office/drawing/2014/main" id="{1FA92909-670A-91BB-0B37-3507D28914A3}"/>
              </a:ext>
            </a:extLst>
          </p:cNvPr>
          <p:cNvSpPr txBox="1"/>
          <p:nvPr/>
        </p:nvSpPr>
        <p:spPr>
          <a:xfrm>
            <a:off x="244929" y="1466924"/>
            <a:ext cx="8229600" cy="3770263"/>
          </a:xfrm>
          <a:prstGeom prst="rect">
            <a:avLst/>
          </a:prstGeom>
          <a:noFill/>
        </p:spPr>
        <p:txBody>
          <a:bodyPr wrap="square">
            <a:spAutoFit/>
          </a:bodyPr>
          <a:lstStyle/>
          <a:p>
            <a:pPr algn="just">
              <a:spcBef>
                <a:spcPts val="600"/>
              </a:spcBef>
              <a:spcAft>
                <a:spcPts val="0"/>
              </a:spcAft>
            </a:pPr>
            <a:r>
              <a:rPr lang="en-US" sz="3200" dirty="0">
                <a:latin typeface="Times New Roman" panose="02020603050405020304" pitchFamily="18" charset="0"/>
                <a:ea typeface="Cambria"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Có vai trò</a:t>
            </a:r>
            <a:r>
              <a:rPr lang="en-US" sz="3200" dirty="0">
                <a:latin typeface="Times New Roman" panose="02020603050405020304" pitchFamily="18" charset="0"/>
                <a:ea typeface="Cambria"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quan trọng trong sản xuất và sinh hoạt.</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Mang lại hiệu quả kinh tế cao, đáp ứng được nhu cầu sử dụng nước của các ngành kinh tế.</a:t>
            </a:r>
          </a:p>
          <a:p>
            <a:pPr algn="just">
              <a:spcBef>
                <a:spcPts val="600"/>
              </a:spcBef>
            </a:pPr>
            <a:r>
              <a:rPr lang="vi-VN" sz="3200" dirty="0">
                <a:latin typeface="Times New Roman" panose="02020603050405020304" pitchFamily="18" charset="0"/>
                <a:ea typeface="Cambria" pitchFamily="18" charset="0"/>
                <a:cs typeface="Times New Roman" panose="02020603050405020304" pitchFamily="18" charset="0"/>
              </a:rPr>
              <a:t>- Góp phần phòng chống thiên tai bão, lũ.</a:t>
            </a:r>
          </a:p>
          <a:p>
            <a:pPr algn="just">
              <a:spcBef>
                <a:spcPts val="600"/>
              </a:spcBef>
              <a:spcAft>
                <a:spcPts val="0"/>
              </a:spcAft>
            </a:pPr>
            <a:r>
              <a:rPr lang="vi-VN" sz="3200" dirty="0">
                <a:latin typeface="Times New Roman" panose="02020603050405020304" pitchFamily="18" charset="0"/>
                <a:ea typeface="Cambria" pitchFamily="18" charset="0"/>
                <a:cs typeface="Times New Roman" panose="02020603050405020304" pitchFamily="18" charset="0"/>
              </a:rPr>
              <a:t>- Hạn chế lãng phí nước và bảo vệ tài nguyên nước, bảo vệ hệ sinh thái ở lưu vực sông.</a:t>
            </a:r>
          </a:p>
        </p:txBody>
      </p:sp>
    </p:spTree>
    <p:extLst>
      <p:ext uri="{BB962C8B-B14F-4D97-AF65-F5344CB8AC3E}">
        <p14:creationId xmlns:p14="http://schemas.microsoft.com/office/powerpoint/2010/main" val="4114599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E511B-973B-3EE4-042D-D655F6A4EF1E}"/>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3993E759-056E-F347-D14E-32E08FE4D156}"/>
              </a:ext>
            </a:extLst>
          </p:cNvPr>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a:extLst>
              <a:ext uri="{FF2B5EF4-FFF2-40B4-BE49-F238E27FC236}">
                <a16:creationId xmlns:a16="http://schemas.microsoft.com/office/drawing/2014/main" id="{7251A70D-38F1-8A42-0C0D-B4884BEE0A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a:extLst>
              <a:ext uri="{FF2B5EF4-FFF2-40B4-BE49-F238E27FC236}">
                <a16:creationId xmlns:a16="http://schemas.microsoft.com/office/drawing/2014/main" id="{B87DCDE3-D872-63CF-A576-770FCC4E8FC2}"/>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DBEFCA89-15BB-6167-6D78-E149A124E5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69BFAD69-5675-6C69-EF48-241552946C1F}"/>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5C14C1CC-66C8-6397-045D-3DD58924AD0C}"/>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a:extLst>
              <a:ext uri="{FF2B5EF4-FFF2-40B4-BE49-F238E27FC236}">
                <a16:creationId xmlns:a16="http://schemas.microsoft.com/office/drawing/2014/main" id="{1833FCB1-AAFC-C519-C068-AB38E1804DA7}"/>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DB5F665E-4C1B-E01E-069B-66DB3EDBB0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a:extLst>
              <a:ext uri="{FF2B5EF4-FFF2-40B4-BE49-F238E27FC236}">
                <a16:creationId xmlns:a16="http://schemas.microsoft.com/office/drawing/2014/main" id="{2AC3895F-49C0-9024-2852-8E94A3134A4B}"/>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BD6815FD-A5D5-3FCD-8F24-0FB3D23B945D}"/>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a:extLst>
              <a:ext uri="{FF2B5EF4-FFF2-40B4-BE49-F238E27FC236}">
                <a16:creationId xmlns:a16="http://schemas.microsoft.com/office/drawing/2014/main" id="{DADD0433-3538-FCD1-32D7-E40C7455001A}"/>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2BFDB0C4-CEF5-0494-A615-939DA424715C}"/>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722B4E9B-FDFF-A990-342E-C3BF2C814FAD}"/>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a:extLst>
              <a:ext uri="{FF2B5EF4-FFF2-40B4-BE49-F238E27FC236}">
                <a16:creationId xmlns:a16="http://schemas.microsoft.com/office/drawing/2014/main" id="{123717B6-055C-1D72-0BB2-840D02E1F07D}"/>
              </a:ext>
            </a:extLst>
          </p:cNvPr>
          <p:cNvSpPr/>
          <p:nvPr/>
        </p:nvSpPr>
        <p:spPr>
          <a:xfrm>
            <a:off x="285923" y="1455038"/>
            <a:ext cx="8392710" cy="4895283"/>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a:extLst>
              <a:ext uri="{FF2B5EF4-FFF2-40B4-BE49-F238E27FC236}">
                <a16:creationId xmlns:a16="http://schemas.microsoft.com/office/drawing/2014/main" id="{B68ADB42-4D4D-F692-6614-765E4E8CE734}"/>
              </a:ext>
            </a:extLst>
          </p:cNvPr>
          <p:cNvSpPr/>
          <p:nvPr/>
        </p:nvSpPr>
        <p:spPr>
          <a:xfrm>
            <a:off x="488939" y="1424818"/>
            <a:ext cx="8241320" cy="3770263"/>
          </a:xfrm>
          <a:prstGeom prst="rect">
            <a:avLst/>
          </a:prstGeom>
        </p:spPr>
        <p:txBody>
          <a:bodyPr wrap="square">
            <a:spAutoFit/>
          </a:bodyPr>
          <a:lstStyle/>
          <a:p>
            <a:pPr algn="just">
              <a:spcBef>
                <a:spcPts val="600"/>
              </a:spcBef>
              <a:spcAft>
                <a:spcPts val="0"/>
              </a:spcAft>
            </a:pPr>
            <a:r>
              <a:rPr lang="vi-VN" sz="3200" dirty="0">
                <a:latin typeface="Cambria" pitchFamily="18" charset="0"/>
                <a:ea typeface="Cambria" pitchFamily="18" charset="0"/>
              </a:rPr>
              <a:t>- Có vai trò quan trọng trong sản xuất và sinh hoạt.</a:t>
            </a:r>
          </a:p>
          <a:p>
            <a:pPr algn="just">
              <a:spcBef>
                <a:spcPts val="600"/>
              </a:spcBef>
              <a:spcAft>
                <a:spcPts val="0"/>
              </a:spcAft>
            </a:pPr>
            <a:r>
              <a:rPr lang="vi-VN" sz="3200" dirty="0">
                <a:latin typeface="Cambria" pitchFamily="18" charset="0"/>
                <a:ea typeface="Cambria" pitchFamily="18" charset="0"/>
              </a:rPr>
              <a:t>- Mang lại hiệu quả kinh tế cao, đáp ứng được nhu cầu sử dụng nước của các ngành kinh tế.</a:t>
            </a:r>
          </a:p>
          <a:p>
            <a:pPr algn="just">
              <a:spcBef>
                <a:spcPts val="600"/>
              </a:spcBef>
            </a:pPr>
            <a:r>
              <a:rPr lang="vi-VN" sz="3200" dirty="0">
                <a:latin typeface="Cambria" pitchFamily="18" charset="0"/>
                <a:ea typeface="Cambria" pitchFamily="18" charset="0"/>
              </a:rPr>
              <a:t>- Góp phần phòng chống thiên tai bão, lũ.</a:t>
            </a:r>
          </a:p>
          <a:p>
            <a:pPr algn="just">
              <a:spcBef>
                <a:spcPts val="600"/>
              </a:spcBef>
              <a:spcAft>
                <a:spcPts val="0"/>
              </a:spcAft>
            </a:pPr>
            <a:r>
              <a:rPr lang="vi-VN" sz="3200" dirty="0">
                <a:latin typeface="Cambria" pitchFamily="18" charset="0"/>
                <a:ea typeface="Cambria" pitchFamily="18" charset="0"/>
              </a:rPr>
              <a:t>- Hạn chế lãng phí nước và bảo vệ tài nguyên nước, bảo vệ hệ sinh thái ở lưu vực sông.</a:t>
            </a:r>
          </a:p>
        </p:txBody>
      </p:sp>
      <p:sp>
        <p:nvSpPr>
          <p:cNvPr id="39" name="Title 1">
            <a:extLst>
              <a:ext uri="{FF2B5EF4-FFF2-40B4-BE49-F238E27FC236}">
                <a16:creationId xmlns:a16="http://schemas.microsoft.com/office/drawing/2014/main" id="{A56914AF-4EF3-504D-F663-3373A93F65E2}"/>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SỬ DỤNG TỔNG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142477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25" dur="500"/>
                                        <p:tgtEl>
                                          <p:spTgt spid="3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0"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128589" y="1174790"/>
            <a:ext cx="8735289" cy="2677656"/>
          </a:xfrm>
          <a:prstGeom prst="rect">
            <a:avLst/>
          </a:prstGeom>
        </p:spPr>
        <p:txBody>
          <a:bodyPr wrap="square">
            <a:spAutoFit/>
          </a:bodyPr>
          <a:lstStyle/>
          <a:p>
            <a:pPr algn="just"/>
            <a:r>
              <a:rPr lang="vi-VN" sz="2400" dirty="0">
                <a:solidFill>
                  <a:srgbClr val="0000FF"/>
                </a:solidFill>
                <a:latin typeface="Cambria" panose="02040503050406030204" pitchFamily="18" charset="0"/>
                <a:ea typeface="Cambria" panose="02040503050406030204" pitchFamily="18" charset="0"/>
              </a:rPr>
              <a:t>Mùa du lịch của thành phố biển Đà Nẵng là vào mùa khô. Thời tiết mùa này ít biến động, không khí có độ ẩn thấp, do ảnh hưởng trực tiếp từ gió Lào nên có cảm giác nóng bức</a:t>
            </a:r>
            <a:r>
              <a:rPr lang="en-US" sz="2400" dirty="0">
                <a:solidFill>
                  <a:srgbClr val="0000FF"/>
                </a:solidFill>
                <a:latin typeface="Cambria" panose="02040503050406030204" pitchFamily="18" charset="0"/>
                <a:ea typeface="Cambria" panose="02040503050406030204" pitchFamily="18" charset="0"/>
              </a:rPr>
              <a:t>, l</a:t>
            </a:r>
            <a:r>
              <a:rPr lang="vi-VN" sz="2400" dirty="0">
                <a:solidFill>
                  <a:srgbClr val="0000FF"/>
                </a:solidFill>
                <a:latin typeface="Cambria" panose="02040503050406030204" pitchFamily="18" charset="0"/>
                <a:ea typeface="Cambria" panose="02040503050406030204" pitchFamily="18" charset="0"/>
              </a:rPr>
              <a:t>ượng mưa của mùa khô rất ít</a:t>
            </a:r>
            <a:r>
              <a:rPr lang="en-US" sz="2400" dirty="0">
                <a:solidFill>
                  <a:srgbClr val="0000FF"/>
                </a:solidFill>
                <a:latin typeface="Cambria" panose="02040503050406030204" pitchFamily="18" charset="0"/>
                <a:ea typeface="Cambria" panose="02040503050406030204" pitchFamily="18" charset="0"/>
              </a:rPr>
              <a:t>, </a:t>
            </a:r>
            <a:r>
              <a:rPr lang="vi-VN" sz="2400" dirty="0">
                <a:solidFill>
                  <a:srgbClr val="0000FF"/>
                </a:solidFill>
                <a:latin typeface="Cambria" panose="02040503050406030204" pitchFamily="18" charset="0"/>
                <a:ea typeface="Cambria" panose="02040503050406030204" pitchFamily="18" charset="0"/>
              </a:rPr>
              <a:t>khô ráo phù hợp cho các hoạt động tắm biển, vãn cảnh, leo núi. Tuy nhiên để tham gia các hoạt động ngoài trời bạn cần phải có biện pháp chống nắng, giảm thiểu những tác hại của nắng nóng. </a:t>
            </a:r>
            <a:endParaRPr lang="en-US" sz="2400" dirty="0">
              <a:solidFill>
                <a:srgbClr val="0000FF"/>
              </a:solidFill>
              <a:latin typeface="Cambria" panose="02040503050406030204" pitchFamily="18" charset="0"/>
              <a:ea typeface="Cambria" panose="02040503050406030204" pitchFamily="18" charset="0"/>
            </a:endParaRPr>
          </a:p>
        </p:txBody>
      </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012511"/>
            <a:ext cx="6096000" cy="2662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fade">
                                      <p:cBhvr>
                                        <p:cTn id="12" dur="1000"/>
                                        <p:tgtEl>
                                          <p:spTgt spid="9219"/>
                                        </p:tgtEl>
                                      </p:cBhvr>
                                    </p:animEffect>
                                    <p:anim calcmode="lin" valueType="num">
                                      <p:cBhvr>
                                        <p:cTn id="13" dur="1000" fill="hold"/>
                                        <p:tgtEl>
                                          <p:spTgt spid="9219"/>
                                        </p:tgtEl>
                                        <p:attrNameLst>
                                          <p:attrName>ppt_x</p:attrName>
                                        </p:attrNameLst>
                                      </p:cBhvr>
                                      <p:tavLst>
                                        <p:tav tm="0">
                                          <p:val>
                                            <p:strVal val="#ppt_x"/>
                                          </p:val>
                                        </p:tav>
                                        <p:tav tm="100000">
                                          <p:val>
                                            <p:strVal val="#ppt_x"/>
                                          </p:val>
                                        </p:tav>
                                      </p:tavLst>
                                    </p:anim>
                                    <p:anim calcmode="lin" valueType="num">
                                      <p:cBhvr>
                                        <p:cTn id="14"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52400" y="1066800"/>
            <a:ext cx="5430672" cy="2093010"/>
          </a:xfrm>
        </p:spPr>
        <p:txBody>
          <a:bodyPr>
            <a:noAutofit/>
          </a:bodyPr>
          <a:lstStyle/>
          <a:p>
            <a:r>
              <a:rPr lang="en-US" sz="2400" b="1" dirty="0">
                <a:ln w="10541" cmpd="sng">
                  <a:solidFill>
                    <a:schemeClr val="accent1">
                      <a:shade val="88000"/>
                      <a:satMod val="110000"/>
                    </a:schemeClr>
                  </a:solidFill>
                  <a:prstDash val="solid"/>
                </a:ln>
                <a:solidFill>
                  <a:srgbClr val="FF0000"/>
                </a:solidFill>
                <a:latin typeface="Cambria" pitchFamily="18" charset="0"/>
              </a:rPr>
              <a:t>VAI TRÒ CỦA TÀI NGUYÊN </a:t>
            </a:r>
            <a:br>
              <a:rPr lang="en-US" sz="2400" b="1" dirty="0">
                <a:ln w="10541" cmpd="sng">
                  <a:solidFill>
                    <a:schemeClr val="accent1">
                      <a:shade val="88000"/>
                      <a:satMod val="110000"/>
                    </a:schemeClr>
                  </a:solidFill>
                  <a:prstDash val="solid"/>
                </a:ln>
                <a:solidFill>
                  <a:srgbClr val="FF0000"/>
                </a:solidFill>
                <a:latin typeface="Cambria" pitchFamily="18" charset="0"/>
              </a:rPr>
            </a:br>
            <a:r>
              <a:rPr lang="en-US" sz="2400" b="1" dirty="0">
                <a:ln w="10541" cmpd="sng">
                  <a:solidFill>
                    <a:schemeClr val="accent1">
                      <a:shade val="88000"/>
                      <a:satMod val="110000"/>
                    </a:schemeClr>
                  </a:solidFill>
                  <a:prstDash val="solid"/>
                </a:ln>
                <a:solidFill>
                  <a:srgbClr val="FF0000"/>
                </a:solidFill>
                <a:latin typeface="Cambria" pitchFamily="18" charset="0"/>
              </a:rPr>
              <a:t>KHÍ HẬU VÀ TÀI NGUYÊN NƯỚC ĐỐI VỚI SỰ PHÁT TRIỂN </a:t>
            </a:r>
            <a:br>
              <a:rPr lang="en-US" sz="2400" b="1" dirty="0">
                <a:ln w="10541" cmpd="sng">
                  <a:solidFill>
                    <a:schemeClr val="accent1">
                      <a:shade val="88000"/>
                      <a:satMod val="110000"/>
                    </a:schemeClr>
                  </a:solidFill>
                  <a:prstDash val="solid"/>
                </a:ln>
                <a:solidFill>
                  <a:srgbClr val="FF0000"/>
                </a:solidFill>
                <a:latin typeface="Cambria" pitchFamily="18" charset="0"/>
              </a:rPr>
            </a:br>
            <a:r>
              <a:rPr lang="en-US" sz="2400" b="1" dirty="0">
                <a:ln w="10541" cmpd="sng">
                  <a:solidFill>
                    <a:schemeClr val="accent1">
                      <a:shade val="88000"/>
                      <a:satMod val="110000"/>
                    </a:schemeClr>
                  </a:solidFill>
                  <a:prstDash val="solid"/>
                </a:ln>
                <a:solidFill>
                  <a:srgbClr val="FF0000"/>
                </a:solidFill>
                <a:latin typeface="Cambria" pitchFamily="18" charset="0"/>
              </a:rPr>
              <a:t>KINH TẾ - XÃ HỘI CỦA NƯỚC TA</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425003" y="315415"/>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7</a:t>
            </a:r>
          </a:p>
        </p:txBody>
      </p:sp>
      <p:sp>
        <p:nvSpPr>
          <p:cNvPr id="18" name="Rectangle 17"/>
          <p:cNvSpPr/>
          <p:nvPr/>
        </p:nvSpPr>
        <p:spPr>
          <a:xfrm>
            <a:off x="100504" y="3705321"/>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33160" y="1905000"/>
            <a:ext cx="8449079"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kiến thức đã học, em hãy cho biết sự phân hoá khí hậu ở nước ta có ảnh hưởng như thế nào đến hoạt động du lịch? </a:t>
            </a:r>
          </a:p>
        </p:txBody>
      </p:sp>
      <p:sp>
        <p:nvSpPr>
          <p:cNvPr id="3" name="Rectangle 2"/>
          <p:cNvSpPr/>
          <p:nvPr/>
        </p:nvSpPr>
        <p:spPr>
          <a:xfrm>
            <a:off x="192665" y="2876014"/>
            <a:ext cx="8489574" cy="3477875"/>
          </a:xfrm>
          <a:prstGeom prst="rect">
            <a:avLst/>
          </a:prstGeom>
          <a:solidFill>
            <a:srgbClr val="FFCCFF"/>
          </a:solidFill>
          <a:ln>
            <a:solidFill>
              <a:srgbClr val="0D30DD"/>
            </a:solidFill>
          </a:ln>
        </p:spPr>
        <p:txBody>
          <a:bodyPr wrap="square">
            <a:spAutoFit/>
          </a:bodyPr>
          <a:lstStyle/>
          <a:p>
            <a:pPr algn="just"/>
            <a:r>
              <a:rPr lang="vi-VN" sz="2000" b="1" dirty="0">
                <a:latin typeface="Cambria" pitchFamily="18" charset="0"/>
                <a:ea typeface="Cambria" pitchFamily="18" charset="0"/>
              </a:rPr>
              <a:t>- Thuận lợi:</a:t>
            </a:r>
          </a:p>
          <a:p>
            <a:pPr algn="just"/>
            <a:r>
              <a:rPr lang="vi-VN" sz="2000" dirty="0">
                <a:latin typeface="Cambria" pitchFamily="18" charset="0"/>
                <a:ea typeface="Cambria" pitchFamily="18" charset="0"/>
              </a:rPr>
              <a:t>+ Ảnh hưởng đến đến một số loại hình du lịch như du lịch biển, du lịch nghỉ dưỡng, du lịch khám phá tự nhiên, tác động trực tiếp đến sự hình thành các điểm du lịch, loại hình du lịch, mùa vụ du lịch…</a:t>
            </a:r>
          </a:p>
          <a:p>
            <a:pPr algn="just"/>
            <a:r>
              <a:rPr lang="vi-VN" sz="2000" dirty="0">
                <a:latin typeface="Cambria" pitchFamily="18" charset="0"/>
                <a:ea typeface="Cambria" pitchFamily="18" charset="0"/>
              </a:rPr>
              <a:t>+ Ở các khu vực đồi núi, sự phân hoá khí hậu theo độ cao tạo điều kiện phát triển các loại hình du lịch như nghỉ dưỡng, tham quan…</a:t>
            </a:r>
          </a:p>
          <a:p>
            <a:pPr algn="just"/>
            <a:r>
              <a:rPr lang="vi-VN" sz="2000" dirty="0">
                <a:latin typeface="Cambria" pitchFamily="18" charset="0"/>
                <a:ea typeface="Cambria" pitchFamily="18" charset="0"/>
              </a:rPr>
              <a:t>+ Sự phân hoá của khí hậu giữa miền Bắc và miền Nam ảnh hưởng đến mùa vụ du lịch của hai miền. Các hoạt động du lịch biển ở miền Bắc hầu như chỉ diễn ra vào mùa hạ còn ở miền Nam có thể diễn ra quanh năm.</a:t>
            </a:r>
          </a:p>
          <a:p>
            <a:pPr algn="just"/>
            <a:r>
              <a:rPr lang="vi-VN" sz="2000" b="1" dirty="0">
                <a:latin typeface="Cambria" pitchFamily="18" charset="0"/>
                <a:ea typeface="Cambria" pitchFamily="18" charset="0"/>
              </a:rPr>
              <a:t>- Khó khăn: </a:t>
            </a:r>
            <a:r>
              <a:rPr lang="vi-VN" sz="2000" dirty="0">
                <a:latin typeface="Cambria" pitchFamily="18" charset="0"/>
                <a:ea typeface="Cambria" pitchFamily="18" charset="0"/>
              </a:rPr>
              <a:t>Các hiện tượng thời tiết như mưa lớn, bão,... là trở ngại đối với hoạt động du lịch ngoài trời.</a:t>
            </a: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33160" y="1981200"/>
            <a:ext cx="8449079"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việc sử dụng tổng hợp tài nguyên nước ở một lưu vực sông của nước ta.</a:t>
            </a:r>
          </a:p>
        </p:txBody>
      </p:sp>
      <p:sp>
        <p:nvSpPr>
          <p:cNvPr id="2" name="Rectangle 1"/>
          <p:cNvSpPr/>
          <p:nvPr/>
        </p:nvSpPr>
        <p:spPr>
          <a:xfrm>
            <a:off x="233160" y="2882692"/>
            <a:ext cx="5782078" cy="3785652"/>
          </a:xfrm>
          <a:prstGeom prst="rect">
            <a:avLst/>
          </a:prstGeom>
          <a:solidFill>
            <a:srgbClr val="FFCCFF"/>
          </a:solidFill>
          <a:ln>
            <a:solidFill>
              <a:srgbClr val="0D30DD"/>
            </a:solidFill>
          </a:ln>
        </p:spPr>
        <p:txBody>
          <a:bodyPr wrap="square">
            <a:spAutoFit/>
          </a:bodyPr>
          <a:lstStyle/>
          <a:p>
            <a:pPr algn="just"/>
            <a:r>
              <a:rPr lang="vi-VN" sz="2400" dirty="0">
                <a:latin typeface="Cambria" pitchFamily="18" charset="0"/>
                <a:ea typeface="Cambria" pitchFamily="18" charset="0"/>
              </a:rPr>
              <a:t>Ở lưu vực sông Cửu Long có tình trạng thiếu nước cho sản xuất và sinh hoạt vào mùa khô và tình trạng hạn hán, xâm nhập mặn ngày càng trầm trọng, để khắc phục tình trạng đó, việc sử dụng tổng hợp tài nguyên nước thông qua các biện pháp mở rộng và cải tạo hệ thống kênh rạch để cung cấp nước cho sản xuất và sinh hoạt, phòng chống thiên tai và bảo vệ chất lượng nguồn nước.</a:t>
            </a:r>
            <a:endParaRPr lang="en-US" sz="2400" dirty="0">
              <a:latin typeface="Cambria" pitchFamily="18" charset="0"/>
              <a:ea typeface="Cambria" pitchFamily="18"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882692"/>
            <a:ext cx="2510039" cy="364715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92B00B-B4EC-5C32-65F3-4C3AF82A2A64}"/>
              </a:ext>
            </a:extLst>
          </p:cNvPr>
          <p:cNvSpPr txBox="1"/>
          <p:nvPr/>
        </p:nvSpPr>
        <p:spPr>
          <a:xfrm>
            <a:off x="533400" y="1292230"/>
            <a:ext cx="8077200" cy="1938992"/>
          </a:xfrm>
          <a:prstGeom prst="rect">
            <a:avLst/>
          </a:prstGeom>
          <a:noFill/>
        </p:spPr>
        <p:txBody>
          <a:bodyPr wrap="square">
            <a:spAutoFit/>
          </a:bodyPr>
          <a:lstStyle/>
          <a:p>
            <a:r>
              <a:rPr lang="en-US" sz="4000" dirty="0" err="1">
                <a:latin typeface="Cambria" pitchFamily="18" charset="0"/>
                <a:ea typeface="Cambria" pitchFamily="18" charset="0"/>
              </a:rPr>
              <a:t>Câu</a:t>
            </a:r>
            <a:r>
              <a:rPr lang="en-US" sz="4000" dirty="0">
                <a:latin typeface="Cambria" pitchFamily="18" charset="0"/>
                <a:ea typeface="Cambria" pitchFamily="18" charset="0"/>
              </a:rPr>
              <a:t> 1. </a:t>
            </a:r>
            <a:r>
              <a:rPr lang="en-US" sz="4000" dirty="0" err="1">
                <a:latin typeface="Cambria" pitchFamily="18" charset="0"/>
                <a:ea typeface="Cambria" pitchFamily="18" charset="0"/>
              </a:rPr>
              <a:t>Nêu</a:t>
            </a:r>
            <a:r>
              <a:rPr lang="en-US" sz="4000" dirty="0">
                <a:latin typeface="Cambria" pitchFamily="18" charset="0"/>
                <a:ea typeface="Cambria" pitchFamily="18" charset="0"/>
              </a:rPr>
              <a:t> ả</a:t>
            </a:r>
            <a:r>
              <a:rPr lang="vi-VN" sz="4000" dirty="0">
                <a:latin typeface="Cambria" pitchFamily="18" charset="0"/>
                <a:ea typeface="Cambria" pitchFamily="18" charset="0"/>
              </a:rPr>
              <a:t>nh hưởng </a:t>
            </a:r>
            <a:r>
              <a:rPr lang="en-US" sz="4000" dirty="0" err="1">
                <a:latin typeface="Cambria" pitchFamily="18" charset="0"/>
                <a:ea typeface="Cambria" pitchFamily="18" charset="0"/>
              </a:rPr>
              <a:t>của</a:t>
            </a:r>
            <a:r>
              <a:rPr lang="en-US" sz="4000" dirty="0">
                <a:latin typeface="Cambria" pitchFamily="18" charset="0"/>
                <a:ea typeface="Cambria" pitchFamily="18" charset="0"/>
              </a:rPr>
              <a:t> </a:t>
            </a:r>
            <a:r>
              <a:rPr lang="en-US" sz="4000" dirty="0" err="1">
                <a:latin typeface="Cambria" pitchFamily="18" charset="0"/>
                <a:ea typeface="Cambria" pitchFamily="18" charset="0"/>
              </a:rPr>
              <a:t>khí</a:t>
            </a:r>
            <a:r>
              <a:rPr lang="en-US" sz="4000" dirty="0">
                <a:latin typeface="Cambria" pitchFamily="18" charset="0"/>
                <a:ea typeface="Cambria" pitchFamily="18" charset="0"/>
              </a:rPr>
              <a:t> </a:t>
            </a:r>
            <a:r>
              <a:rPr lang="en-US" sz="4000" dirty="0" err="1">
                <a:latin typeface="Cambria" pitchFamily="18" charset="0"/>
                <a:ea typeface="Cambria" pitchFamily="18" charset="0"/>
              </a:rPr>
              <a:t>hậu</a:t>
            </a:r>
            <a:r>
              <a:rPr lang="en-US" sz="4000" dirty="0">
                <a:latin typeface="Cambria" pitchFamily="18" charset="0"/>
                <a:ea typeface="Cambria" pitchFamily="18" charset="0"/>
              </a:rPr>
              <a:t> </a:t>
            </a:r>
            <a:r>
              <a:rPr lang="vi-VN" sz="4000" dirty="0">
                <a:latin typeface="Cambria" pitchFamily="18" charset="0"/>
                <a:ea typeface="Cambria" pitchFamily="18" charset="0"/>
              </a:rPr>
              <a:t>đến </a:t>
            </a:r>
            <a:r>
              <a:rPr lang="en-US" sz="4000" dirty="0">
                <a:latin typeface="Cambria" pitchFamily="18" charset="0"/>
                <a:ea typeface="Cambria" pitchFamily="18" charset="0"/>
              </a:rPr>
              <a:t> </a:t>
            </a:r>
            <a:r>
              <a:rPr lang="en-US" sz="4000" dirty="0" err="1">
                <a:latin typeface="Cambria" pitchFamily="18" charset="0"/>
                <a:ea typeface="Cambria" pitchFamily="18" charset="0"/>
              </a:rPr>
              <a:t>sản</a:t>
            </a:r>
            <a:r>
              <a:rPr lang="en-US" sz="4000" dirty="0">
                <a:latin typeface="Cambria" pitchFamily="18" charset="0"/>
                <a:ea typeface="Cambria" pitchFamily="18" charset="0"/>
              </a:rPr>
              <a:t> </a:t>
            </a:r>
            <a:r>
              <a:rPr lang="en-US" sz="4000" dirty="0" err="1">
                <a:latin typeface="Cambria" pitchFamily="18" charset="0"/>
                <a:ea typeface="Cambria" pitchFamily="18" charset="0"/>
              </a:rPr>
              <a:t>xuất</a:t>
            </a:r>
            <a:r>
              <a:rPr lang="en-US" sz="4000" dirty="0">
                <a:latin typeface="Cambria" pitchFamily="18" charset="0"/>
                <a:ea typeface="Cambria" pitchFamily="18" charset="0"/>
              </a:rPr>
              <a:t>  </a:t>
            </a:r>
            <a:r>
              <a:rPr lang="en-US" sz="4000" dirty="0" err="1">
                <a:latin typeface="Cambria" pitchFamily="18" charset="0"/>
                <a:ea typeface="Cambria" pitchFamily="18" charset="0"/>
              </a:rPr>
              <a:t>nông</a:t>
            </a:r>
            <a:r>
              <a:rPr lang="en-US" sz="4000" dirty="0">
                <a:latin typeface="Cambria" pitchFamily="18" charset="0"/>
                <a:ea typeface="Cambria" pitchFamily="18" charset="0"/>
              </a:rPr>
              <a:t> </a:t>
            </a:r>
            <a:r>
              <a:rPr lang="en-US" sz="4000" dirty="0" err="1">
                <a:latin typeface="Cambria" pitchFamily="18" charset="0"/>
                <a:ea typeface="Cambria" pitchFamily="18" charset="0"/>
              </a:rPr>
              <a:t>nghiệp</a:t>
            </a:r>
            <a:r>
              <a:rPr lang="en-US" sz="4000" dirty="0">
                <a:latin typeface="Cambria" pitchFamily="18" charset="0"/>
                <a:ea typeface="Cambria" pitchFamily="18" charset="0"/>
              </a:rPr>
              <a:t> ở </a:t>
            </a:r>
            <a:r>
              <a:rPr lang="en-US" sz="4000" dirty="0" err="1">
                <a:latin typeface="Cambria" pitchFamily="18" charset="0"/>
                <a:ea typeface="Cambria" pitchFamily="18" charset="0"/>
              </a:rPr>
              <a:t>nước</a:t>
            </a:r>
            <a:r>
              <a:rPr lang="en-US" sz="4000" dirty="0">
                <a:latin typeface="Cambria" pitchFamily="18" charset="0"/>
                <a:ea typeface="Cambria" pitchFamily="18" charset="0"/>
              </a:rPr>
              <a:t> ta?</a:t>
            </a:r>
            <a:endParaRPr lang="en-US" sz="4000" dirty="0"/>
          </a:p>
        </p:txBody>
      </p:sp>
      <p:sp>
        <p:nvSpPr>
          <p:cNvPr id="7" name="TextBox 6">
            <a:extLst>
              <a:ext uri="{FF2B5EF4-FFF2-40B4-BE49-F238E27FC236}">
                <a16:creationId xmlns:a16="http://schemas.microsoft.com/office/drawing/2014/main" id="{C7A44B37-C5D8-B43F-9ADA-2C85A41C5009}"/>
              </a:ext>
            </a:extLst>
          </p:cNvPr>
          <p:cNvSpPr txBox="1"/>
          <p:nvPr/>
        </p:nvSpPr>
        <p:spPr>
          <a:xfrm>
            <a:off x="2057400" y="447355"/>
            <a:ext cx="4572000" cy="707886"/>
          </a:xfrm>
          <a:prstGeom prst="rect">
            <a:avLst/>
          </a:prstGeom>
          <a:noFill/>
        </p:spPr>
        <p:txBody>
          <a:bodyPr wrap="square">
            <a:spAutoFit/>
          </a:bodyPr>
          <a:lstStyle/>
          <a:p>
            <a:r>
              <a:rPr lang="en-US" sz="4000" dirty="0">
                <a:solidFill>
                  <a:srgbClr val="FF0000"/>
                </a:solidFill>
                <a:latin typeface="Cambria" pitchFamily="18" charset="0"/>
                <a:ea typeface="Cambria" pitchFamily="18" charset="0"/>
              </a:rPr>
              <a:t>KIỂM TRA 15 PHÚT</a:t>
            </a:r>
            <a:r>
              <a:rPr lang="vi-VN" sz="4000" dirty="0">
                <a:solidFill>
                  <a:srgbClr val="FF0000"/>
                </a:solidFill>
                <a:latin typeface="Cambria" pitchFamily="18" charset="0"/>
                <a:ea typeface="Cambria" pitchFamily="18" charset="0"/>
              </a:rPr>
              <a:t> </a:t>
            </a:r>
            <a:endParaRPr lang="en-US" sz="4000" dirty="0">
              <a:solidFill>
                <a:srgbClr val="FF0000"/>
              </a:solidFill>
            </a:endParaRPr>
          </a:p>
        </p:txBody>
      </p:sp>
      <p:sp>
        <p:nvSpPr>
          <p:cNvPr id="9" name="TextBox 8">
            <a:extLst>
              <a:ext uri="{FF2B5EF4-FFF2-40B4-BE49-F238E27FC236}">
                <a16:creationId xmlns:a16="http://schemas.microsoft.com/office/drawing/2014/main" id="{5A41D9BD-BEF5-49B5-4E7E-94250EDAE5C2}"/>
              </a:ext>
            </a:extLst>
          </p:cNvPr>
          <p:cNvSpPr txBox="1"/>
          <p:nvPr/>
        </p:nvSpPr>
        <p:spPr>
          <a:xfrm>
            <a:off x="504290" y="3505200"/>
            <a:ext cx="8077200" cy="1323439"/>
          </a:xfrm>
          <a:prstGeom prst="rect">
            <a:avLst/>
          </a:prstGeom>
          <a:noFill/>
        </p:spPr>
        <p:txBody>
          <a:bodyPr wrap="square">
            <a:spAutoFit/>
          </a:bodyPr>
          <a:lstStyle/>
          <a:p>
            <a:r>
              <a:rPr lang="en-US" sz="4000" dirty="0" err="1">
                <a:latin typeface="Cambria" pitchFamily="18" charset="0"/>
                <a:ea typeface="Cambria" pitchFamily="18" charset="0"/>
              </a:rPr>
              <a:t>Câu</a:t>
            </a:r>
            <a:r>
              <a:rPr lang="en-US" sz="4000" dirty="0">
                <a:latin typeface="Cambria" pitchFamily="18" charset="0"/>
                <a:ea typeface="Cambria" pitchFamily="18" charset="0"/>
              </a:rPr>
              <a:t> 2. </a:t>
            </a:r>
            <a:r>
              <a:rPr lang="en-US" sz="4000" dirty="0" err="1">
                <a:latin typeface="Cambria" pitchFamily="18" charset="0"/>
                <a:ea typeface="Cambria" pitchFamily="18" charset="0"/>
              </a:rPr>
              <a:t>Nêu</a:t>
            </a:r>
            <a:r>
              <a:rPr lang="en-US" sz="4000" dirty="0">
                <a:latin typeface="Cambria" pitchFamily="18" charset="0"/>
                <a:ea typeface="Cambria" pitchFamily="18" charset="0"/>
              </a:rPr>
              <a:t> ả</a:t>
            </a:r>
            <a:r>
              <a:rPr lang="vi-VN" sz="4000" dirty="0">
                <a:latin typeface="Cambria" pitchFamily="18" charset="0"/>
                <a:ea typeface="Cambria" pitchFamily="18" charset="0"/>
              </a:rPr>
              <a:t>nh hưởng </a:t>
            </a:r>
            <a:r>
              <a:rPr lang="en-US" sz="4000" dirty="0" err="1">
                <a:latin typeface="Cambria" pitchFamily="18" charset="0"/>
                <a:ea typeface="Cambria" pitchFamily="18" charset="0"/>
              </a:rPr>
              <a:t>của</a:t>
            </a:r>
            <a:r>
              <a:rPr lang="en-US" sz="4000" dirty="0">
                <a:latin typeface="Cambria" pitchFamily="18" charset="0"/>
                <a:ea typeface="Cambria" pitchFamily="18" charset="0"/>
              </a:rPr>
              <a:t> </a:t>
            </a:r>
            <a:r>
              <a:rPr lang="en-US" sz="4000" dirty="0" err="1">
                <a:latin typeface="Cambria" pitchFamily="18" charset="0"/>
                <a:ea typeface="Cambria" pitchFamily="18" charset="0"/>
              </a:rPr>
              <a:t>khí</a:t>
            </a:r>
            <a:r>
              <a:rPr lang="en-US" sz="4000" dirty="0">
                <a:latin typeface="Cambria" pitchFamily="18" charset="0"/>
                <a:ea typeface="Cambria" pitchFamily="18" charset="0"/>
              </a:rPr>
              <a:t> </a:t>
            </a:r>
            <a:r>
              <a:rPr lang="en-US" sz="4000" dirty="0" err="1">
                <a:latin typeface="Cambria" pitchFamily="18" charset="0"/>
                <a:ea typeface="Cambria" pitchFamily="18" charset="0"/>
              </a:rPr>
              <a:t>hậu</a:t>
            </a:r>
            <a:r>
              <a:rPr lang="en-US" sz="4000" dirty="0">
                <a:latin typeface="Cambria" pitchFamily="18" charset="0"/>
                <a:ea typeface="Cambria" pitchFamily="18" charset="0"/>
              </a:rPr>
              <a:t> </a:t>
            </a:r>
            <a:r>
              <a:rPr lang="vi-VN" sz="4000" dirty="0">
                <a:latin typeface="Cambria" pitchFamily="18" charset="0"/>
                <a:ea typeface="Cambria" pitchFamily="18" charset="0"/>
              </a:rPr>
              <a:t>đến </a:t>
            </a:r>
            <a:r>
              <a:rPr lang="en-US" sz="4000" dirty="0">
                <a:latin typeface="Cambria" pitchFamily="18" charset="0"/>
                <a:ea typeface="Cambria" pitchFamily="18" charset="0"/>
              </a:rPr>
              <a:t> Du </a:t>
            </a:r>
            <a:r>
              <a:rPr lang="en-US" sz="4000" dirty="0" err="1">
                <a:latin typeface="Cambria" pitchFamily="18" charset="0"/>
                <a:ea typeface="Cambria" pitchFamily="18" charset="0"/>
              </a:rPr>
              <a:t>lịch</a:t>
            </a:r>
            <a:r>
              <a:rPr lang="en-US" sz="4000" dirty="0">
                <a:latin typeface="Cambria" pitchFamily="18" charset="0"/>
                <a:ea typeface="Cambria" pitchFamily="18" charset="0"/>
              </a:rPr>
              <a:t> ở </a:t>
            </a:r>
            <a:r>
              <a:rPr lang="en-US" sz="4000" dirty="0" err="1">
                <a:latin typeface="Cambria" pitchFamily="18" charset="0"/>
                <a:ea typeface="Cambria" pitchFamily="18" charset="0"/>
              </a:rPr>
              <a:t>nước</a:t>
            </a:r>
            <a:r>
              <a:rPr lang="en-US" sz="4000" dirty="0">
                <a:latin typeface="Cambria" pitchFamily="18" charset="0"/>
                <a:ea typeface="Cambria" pitchFamily="18" charset="0"/>
              </a:rPr>
              <a:t> ta?</a:t>
            </a:r>
            <a:endParaRPr lang="en-US" sz="4000" dirty="0"/>
          </a:p>
        </p:txBody>
      </p:sp>
    </p:spTree>
    <p:extLst>
      <p:ext uri="{BB962C8B-B14F-4D97-AF65-F5344CB8AC3E}">
        <p14:creationId xmlns:p14="http://schemas.microsoft.com/office/powerpoint/2010/main" val="3194067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09600" y="216120"/>
            <a:ext cx="8298104" cy="21426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7. </a:t>
            </a:r>
            <a:r>
              <a:rPr lang="vi-VN" sz="2400" b="1" dirty="0">
                <a:solidFill>
                  <a:srgbClr val="FF0000"/>
                </a:solidFill>
                <a:effectLst>
                  <a:outerShdw blurRad="38100" dist="38100" dir="2700000" algn="tl">
                    <a:srgbClr val="000000">
                      <a:alpha val="43137"/>
                    </a:srgbClr>
                  </a:outerShdw>
                </a:effectLst>
                <a:latin typeface="Cambria" pitchFamily="18" charset="0"/>
              </a:rPr>
              <a:t>VAI TRÒ CỦA TÀI NGUYÊN </a:t>
            </a:r>
            <a:br>
              <a:rPr lang="vi-VN" sz="2400" b="1" dirty="0">
                <a:solidFill>
                  <a:srgbClr val="FF0000"/>
                </a:solidFill>
                <a:effectLst>
                  <a:outerShdw blurRad="38100" dist="38100" dir="2700000" algn="tl">
                    <a:srgbClr val="000000">
                      <a:alpha val="43137"/>
                    </a:srgbClr>
                  </a:outerShdw>
                </a:effectLst>
                <a:latin typeface="Cambria" pitchFamily="18" charset="0"/>
              </a:rPr>
            </a:br>
            <a:r>
              <a:rPr lang="vi-VN" sz="2400" b="1" dirty="0">
                <a:solidFill>
                  <a:srgbClr val="FF0000"/>
                </a:solidFill>
                <a:effectLst>
                  <a:outerShdw blurRad="38100" dist="38100" dir="2700000" algn="tl">
                    <a:srgbClr val="000000">
                      <a:alpha val="43137"/>
                    </a:srgbClr>
                  </a:outerShdw>
                </a:effectLst>
                <a:latin typeface="Cambria" pitchFamily="18" charset="0"/>
              </a:rPr>
              <a:t>KHÍ HẬU VÀ TÀI NGUYÊN NƯỚC ĐỐI VỚI SỰ PHÁT TRIỂN </a:t>
            </a:r>
            <a:br>
              <a:rPr lang="vi-VN" sz="2400" b="1" dirty="0">
                <a:solidFill>
                  <a:srgbClr val="FF0000"/>
                </a:solidFill>
                <a:effectLst>
                  <a:outerShdw blurRad="38100" dist="38100" dir="2700000" algn="tl">
                    <a:srgbClr val="000000">
                      <a:alpha val="43137"/>
                    </a:srgbClr>
                  </a:outerShdw>
                </a:effectLst>
                <a:latin typeface="Cambria" pitchFamily="18" charset="0"/>
              </a:rPr>
            </a:br>
            <a:r>
              <a:rPr lang="vi-VN" sz="2400" b="1" dirty="0">
                <a:solidFill>
                  <a:srgbClr val="FF0000"/>
                </a:solidFill>
                <a:effectLst>
                  <a:outerShdw blurRad="38100" dist="38100" dir="2700000" algn="tl">
                    <a:srgbClr val="000000">
                      <a:alpha val="43137"/>
                    </a:srgbClr>
                  </a:outerShdw>
                </a:effectLst>
                <a:latin typeface="Cambria" pitchFamily="18" charset="0"/>
              </a:rPr>
              <a:t>KINH TẾ - XÃ HỘI CỦA NƯỚC TA</a:t>
            </a:r>
            <a:endParaRPr lang="en-US"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ẢNH HƯỞNG CỦA KHÍ HẬU ĐỐI VỚI SẢN XUẤT NÔNG NGHIỆP</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ẢNH HƯỞNG CỦA KHÍ HẬU ĐỐI VỚI HOẠT ĐỘNG       DU LỊCH</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TẦM QUAN TRỌNG CỦA VIỆC SỬ DỤNG TỔNG HỢP TÀI NGUYÊN NƯỚC Ở LƯU VỰC SÔNG </a:t>
            </a:r>
          </a:p>
        </p:txBody>
      </p:sp>
      <p:sp>
        <p:nvSpPr>
          <p:cNvPr id="33" name="Rounded Rectangle 32"/>
          <p:cNvSpPr/>
          <p:nvPr/>
        </p:nvSpPr>
        <p:spPr>
          <a:xfrm>
            <a:off x="507769" y="2362200"/>
            <a:ext cx="8102831" cy="42585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2395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3" grpId="0" animBg="1"/>
      <p:bldP spid="34" grpId="0" animBg="1"/>
      <p:bldP spid="35" grpId="0" animBg="1"/>
      <p:bldP spid="36" grpId="0"/>
      <p:bldP spid="37" grpId="0"/>
      <p:bldP spid="38" grpId="0" animBg="1"/>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62185" y="1311233"/>
            <a:ext cx="486665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chứng</a:t>
            </a:r>
            <a:r>
              <a:rPr lang="en-US" sz="2400" i="1" dirty="0">
                <a:solidFill>
                  <a:srgbClr val="FF0000"/>
                </a:solidFill>
                <a:latin typeface="Cambria" panose="02040503050406030204" pitchFamily="18" charset="0"/>
                <a:ea typeface="Cambria" panose="02040503050406030204" pitchFamily="18" charset="0"/>
              </a:rPr>
              <a:t> minh </a:t>
            </a:r>
            <a:r>
              <a:rPr lang="en-US" sz="2400" i="1" dirty="0" err="1">
                <a:solidFill>
                  <a:srgbClr val="FF0000"/>
                </a:solidFill>
                <a:latin typeface="Cambria" panose="02040503050406030204" pitchFamily="18" charset="0"/>
                <a:ea typeface="Cambria" panose="02040503050406030204" pitchFamily="18" charset="0"/>
              </a:rPr>
              <a:t>khí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hậu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phép</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triển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nền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nghiệp</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nhiệt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đới</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KHÍ HẬU ĐỐI VỚI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SẢN XUẤT NÔNG NGHIỆP</a:t>
            </a:r>
          </a:p>
        </p:txBody>
      </p:sp>
      <p:sp>
        <p:nvSpPr>
          <p:cNvPr id="32" name="Rectangle 31"/>
          <p:cNvSpPr/>
          <p:nvPr/>
        </p:nvSpPr>
        <p:spPr>
          <a:xfrm>
            <a:off x="233160" y="3429000"/>
            <a:ext cx="4995675" cy="1938992"/>
          </a:xfrm>
          <a:prstGeom prst="rect">
            <a:avLst/>
          </a:prstGeom>
          <a:solidFill>
            <a:srgbClr val="FFCCFF"/>
          </a:solidFill>
          <a:ln w="12700">
            <a:solidFill>
              <a:srgbClr val="0070C0"/>
            </a:solidFill>
          </a:ln>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cao</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Nguồn nhiệt ẩm dồi dào thuận lợi cho cây trồng vật nuôi phát triển quanh năm, tăng vụ, tăng năng suất.</a:t>
            </a: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Thu </a:t>
            </a:r>
            <a:r>
              <a:rPr lang="en-US" dirty="0" err="1">
                <a:latin typeface="Cambria" pitchFamily="18" charset="0"/>
                <a:ea typeface="Cambria" pitchFamily="18" charset="0"/>
              </a:rPr>
              <a:t>hoạch</a:t>
            </a:r>
            <a:r>
              <a:rPr lang="en-US" dirty="0">
                <a:latin typeface="Cambria" pitchFamily="18" charset="0"/>
                <a:ea typeface="Cambria" pitchFamily="18" charset="0"/>
              </a:rPr>
              <a:t> </a:t>
            </a:r>
            <a:r>
              <a:rPr lang="en-US" dirty="0" err="1">
                <a:latin typeface="Cambria" pitchFamily="18" charset="0"/>
                <a:ea typeface="Cambria" pitchFamily="18" charset="0"/>
              </a:rPr>
              <a:t>lúa</a:t>
            </a:r>
            <a:r>
              <a:rPr lang="en-US" dirty="0">
                <a:latin typeface="Cambria" pitchFamily="18" charset="0"/>
                <a:ea typeface="Cambria" pitchFamily="18" charset="0"/>
              </a:rPr>
              <a:t> </a:t>
            </a:r>
            <a:r>
              <a:rPr lang="en-US" dirty="0" err="1">
                <a:latin typeface="Cambria" pitchFamily="18" charset="0"/>
                <a:ea typeface="Cambria" pitchFamily="18" charset="0"/>
              </a:rPr>
              <a:t>hè</a:t>
            </a:r>
            <a:r>
              <a:rPr lang="en-US" dirty="0">
                <a:latin typeface="Cambria" pitchFamily="18" charset="0"/>
                <a:ea typeface="Cambria" pitchFamily="18" charset="0"/>
              </a:rPr>
              <a:t> </a:t>
            </a:r>
            <a:r>
              <a:rPr lang="en-US" dirty="0" err="1">
                <a:latin typeface="Cambria" pitchFamily="18" charset="0"/>
                <a:ea typeface="Cambria" pitchFamily="18" charset="0"/>
              </a:rPr>
              <a:t>thu</a:t>
            </a:r>
            <a:endParaRPr lang="en-US" dirty="0">
              <a:latin typeface="Cambria" pitchFamily="18" charset="0"/>
              <a:ea typeface="Cambria" pitchFamily="18" charset="0"/>
            </a:endParaRPr>
          </a:p>
        </p:txBody>
      </p:sp>
      <p:sp>
        <p:nvSpPr>
          <p:cNvPr id="55" name="TextBox 54"/>
          <p:cNvSpPr txBox="1"/>
          <p:nvPr/>
        </p:nvSpPr>
        <p:spPr>
          <a:xfrm>
            <a:off x="5327206" y="6260068"/>
            <a:ext cx="3664394" cy="369332"/>
          </a:xfrm>
          <a:prstGeom prst="rect">
            <a:avLst/>
          </a:prstGeom>
          <a:noFill/>
        </p:spPr>
        <p:txBody>
          <a:bodyPr wrap="square" rtlCol="0">
            <a:spAutoFit/>
          </a:bodyPr>
          <a:lstStyle/>
          <a:p>
            <a:pPr algn="ctr"/>
            <a:r>
              <a:rPr lang="vi-VN" dirty="0">
                <a:latin typeface="Cambria" pitchFamily="18" charset="0"/>
                <a:ea typeface="Cambria" pitchFamily="18" charset="0"/>
              </a:rPr>
              <a:t>Sầu riêng – cây ăn quả có giá trị cao</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2890" y="1295399"/>
            <a:ext cx="347630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2889" y="3965548"/>
            <a:ext cx="3476309" cy="22945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45856" y="4545724"/>
            <a:ext cx="8553070" cy="1569660"/>
          </a:xfrm>
          <a:prstGeom prst="rect">
            <a:avLst/>
          </a:prstGeom>
          <a:solidFill>
            <a:srgbClr val="BCFCD4"/>
          </a:solidFill>
          <a:ln w="12700">
            <a:solidFill>
              <a:srgbClr val="009900"/>
            </a:solidFill>
          </a:ln>
        </p:spPr>
        <p:txBody>
          <a:bodyPr wrap="square">
            <a:spAutoFit/>
          </a:bodyPr>
          <a:lstStyle/>
          <a:p>
            <a:pPr algn="just"/>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khí hậu phân hóa ảnh hưởng như thế nào đến sản xuất nông nghiệp?</a:t>
            </a:r>
          </a:p>
        </p:txBody>
      </p:sp>
      <p:sp>
        <p:nvSpPr>
          <p:cNvPr id="38" name="TextBox 37"/>
          <p:cNvSpPr txBox="1"/>
          <p:nvPr/>
        </p:nvSpPr>
        <p:spPr>
          <a:xfrm>
            <a:off x="81789" y="3796536"/>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Cây</a:t>
            </a:r>
            <a:r>
              <a:rPr lang="en-US" dirty="0">
                <a:latin typeface="Cambria" pitchFamily="18" charset="0"/>
                <a:ea typeface="Cambria" pitchFamily="18" charset="0"/>
              </a:rPr>
              <a:t> </a:t>
            </a:r>
            <a:r>
              <a:rPr lang="en-US" dirty="0" err="1">
                <a:latin typeface="Cambria" pitchFamily="18" charset="0"/>
                <a:ea typeface="Cambria" pitchFamily="18" charset="0"/>
              </a:rPr>
              <a:t>hồ</a:t>
            </a:r>
            <a:r>
              <a:rPr lang="en-US" dirty="0">
                <a:latin typeface="Cambria" pitchFamily="18" charset="0"/>
                <a:ea typeface="Cambria" pitchFamily="18" charset="0"/>
              </a:rPr>
              <a:t> </a:t>
            </a:r>
            <a:r>
              <a:rPr lang="en-US" dirty="0" err="1">
                <a:latin typeface="Cambria" pitchFamily="18" charset="0"/>
                <a:ea typeface="Cambria" pitchFamily="18" charset="0"/>
              </a:rPr>
              <a:t>tiêu</a:t>
            </a:r>
            <a:endParaRPr lang="en-US" dirty="0">
              <a:latin typeface="Cambria" pitchFamily="18" charset="0"/>
              <a:ea typeface="Cambria" pitchFamily="18" charset="0"/>
            </a:endParaRPr>
          </a:p>
        </p:txBody>
      </p:sp>
      <p:sp>
        <p:nvSpPr>
          <p:cNvPr id="55" name="TextBox 54"/>
          <p:cNvSpPr txBox="1"/>
          <p:nvPr/>
        </p:nvSpPr>
        <p:spPr>
          <a:xfrm>
            <a:off x="4876800" y="3796536"/>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Cây</a:t>
            </a:r>
            <a:r>
              <a:rPr lang="en-US" dirty="0">
                <a:latin typeface="Cambria" pitchFamily="18" charset="0"/>
                <a:ea typeface="Cambria" pitchFamily="18" charset="0"/>
              </a:rPr>
              <a:t> </a:t>
            </a:r>
            <a:r>
              <a:rPr lang="en-US" dirty="0" err="1">
                <a:latin typeface="Cambria" pitchFamily="18" charset="0"/>
                <a:ea typeface="Cambria" pitchFamily="18" charset="0"/>
              </a:rPr>
              <a:t>mận</a:t>
            </a:r>
            <a:endParaRPr lang="en-US" dirty="0">
              <a:latin typeface="Cambria" pitchFamily="18" charset="0"/>
              <a:ea typeface="Cambria"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85" y="1367848"/>
            <a:ext cx="3801011" cy="22056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0" y="1447184"/>
            <a:ext cx="441540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KHÍ HẬU ĐỐI VỚI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SẢN XUẤT NÔNG NGHIỆP</a:t>
            </a:r>
          </a:p>
        </p:txBody>
      </p:sp>
    </p:spTree>
    <p:extLst>
      <p:ext uri="{BB962C8B-B14F-4D97-AF65-F5344CB8AC3E}">
        <p14:creationId xmlns:p14="http://schemas.microsoft.com/office/powerpoint/2010/main" val="323540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500"/>
                                        <p:tgtEl>
                                          <p:spTgt spid="3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randombar(horizontal)">
                                      <p:cBhvr>
                                        <p:cTn id="16" dur="500"/>
                                        <p:tgtEl>
                                          <p:spTgt spid="5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8" name="TextBox 37"/>
          <p:cNvSpPr txBox="1"/>
          <p:nvPr/>
        </p:nvSpPr>
        <p:spPr>
          <a:xfrm>
            <a:off x="5410200" y="3316069"/>
            <a:ext cx="3276600" cy="646331"/>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chè</a:t>
            </a:r>
            <a:r>
              <a:rPr lang="en-US" dirty="0">
                <a:latin typeface="Cambria" pitchFamily="18" charset="0"/>
                <a:ea typeface="Cambria" pitchFamily="18" charset="0"/>
              </a:rPr>
              <a:t> ở </a:t>
            </a:r>
            <a:r>
              <a:rPr lang="en-US" dirty="0" err="1">
                <a:latin typeface="Cambria" pitchFamily="18" charset="0"/>
                <a:ea typeface="Cambria" pitchFamily="18" charset="0"/>
              </a:rPr>
              <a:t>Trung</a:t>
            </a:r>
            <a:r>
              <a:rPr lang="en-US" dirty="0">
                <a:latin typeface="Cambria" pitchFamily="18" charset="0"/>
                <a:ea typeface="Cambria" pitchFamily="18" charset="0"/>
              </a:rPr>
              <a:t> du </a:t>
            </a:r>
            <a:r>
              <a:rPr lang="en-US" dirty="0" err="1">
                <a:latin typeface="Cambria" pitchFamily="18" charset="0"/>
                <a:ea typeface="Cambria" pitchFamily="18" charset="0"/>
              </a:rPr>
              <a:t>và</a:t>
            </a:r>
            <a:r>
              <a:rPr lang="en-US" dirty="0">
                <a:latin typeface="Cambria" pitchFamily="18" charset="0"/>
                <a:ea typeface="Cambria" pitchFamily="18" charset="0"/>
              </a:rPr>
              <a:t> </a:t>
            </a:r>
            <a:br>
              <a:rPr lang="en-US" dirty="0">
                <a:latin typeface="Cambria" pitchFamily="18" charset="0"/>
                <a:ea typeface="Cambria" pitchFamily="18" charset="0"/>
              </a:rPr>
            </a:br>
            <a:r>
              <a:rPr lang="en-US" dirty="0" err="1">
                <a:latin typeface="Cambria" pitchFamily="18" charset="0"/>
                <a:ea typeface="Cambria" pitchFamily="18" charset="0"/>
              </a:rPr>
              <a:t>miền</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Bắc</a:t>
            </a:r>
            <a:r>
              <a:rPr lang="en-US" dirty="0">
                <a:latin typeface="Cambria" pitchFamily="18" charset="0"/>
                <a:ea typeface="Cambria" pitchFamily="18" charset="0"/>
              </a:rPr>
              <a:t> </a:t>
            </a:r>
            <a:r>
              <a:rPr lang="en-US" dirty="0" err="1">
                <a:latin typeface="Cambria" pitchFamily="18" charset="0"/>
                <a:ea typeface="Cambria" pitchFamily="18" charset="0"/>
              </a:rPr>
              <a:t>Bộ</a:t>
            </a:r>
            <a:endParaRPr lang="en-US" dirty="0">
              <a:latin typeface="Cambria" pitchFamily="18" charset="0"/>
              <a:ea typeface="Cambria" pitchFamily="18" charset="0"/>
            </a:endParaRPr>
          </a:p>
        </p:txBody>
      </p:sp>
      <p:sp>
        <p:nvSpPr>
          <p:cNvPr id="55" name="TextBox 54"/>
          <p:cNvSpPr txBox="1"/>
          <p:nvPr/>
        </p:nvSpPr>
        <p:spPr>
          <a:xfrm>
            <a:off x="5433373" y="6059269"/>
            <a:ext cx="3276600" cy="646331"/>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lúa</a:t>
            </a:r>
            <a:r>
              <a:rPr lang="en-US" dirty="0">
                <a:latin typeface="Cambria" pitchFamily="18" charset="0"/>
                <a:ea typeface="Cambria" pitchFamily="18" charset="0"/>
              </a:rPr>
              <a:t> ở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p>
          <a:p>
            <a:pPr algn="ct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a:t>
            </a:r>
            <a:r>
              <a:rPr lang="en-US" dirty="0">
                <a:latin typeface="Cambria" pitchFamily="18" charset="0"/>
                <a:ea typeface="Cambria" pitchFamily="18" charset="0"/>
              </a:rPr>
              <a:t> Long</a:t>
            </a:r>
          </a:p>
        </p:txBody>
      </p:sp>
      <p:graphicFrame>
        <p:nvGraphicFramePr>
          <p:cNvPr id="27" name="Diagram 26"/>
          <p:cNvGraphicFramePr/>
          <p:nvPr>
            <p:extLst>
              <p:ext uri="{D42A27DB-BD31-4B8C-83A1-F6EECF244321}">
                <p14:modId xmlns:p14="http://schemas.microsoft.com/office/powerpoint/2010/main" val="379329406"/>
              </p:ext>
            </p:extLst>
          </p:nvPr>
        </p:nvGraphicFramePr>
        <p:xfrm>
          <a:off x="362185" y="2934217"/>
          <a:ext cx="4918790" cy="35488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4122" y="1295399"/>
            <a:ext cx="3525077" cy="20574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121" y="4038599"/>
            <a:ext cx="3525077" cy="20206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304801" y="1295400"/>
            <a:ext cx="4876799"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sự khác biệt về sản phẩm nông nghiệp giữa miền khí hậu phía Bắc và phía Nam.</a:t>
            </a:r>
          </a:p>
        </p:txBody>
      </p:sp>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KHÍ HẬU ĐỐI VỚI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SẢN XUẤT NÔNG NGHIỆP</a:t>
            </a:r>
          </a:p>
        </p:txBody>
      </p:sp>
    </p:spTree>
    <p:extLst>
      <p:ext uri="{BB962C8B-B14F-4D97-AF65-F5344CB8AC3E}">
        <p14:creationId xmlns:p14="http://schemas.microsoft.com/office/powerpoint/2010/main" val="402003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500"/>
                                        <p:tgtEl>
                                          <p:spTgt spid="3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randombar(horizontal)">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5" grpId="0"/>
      <p:bldGraphic spid="27" grpId="0">
        <p:bldAsOne/>
      </p:bldGraphic>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ED515-EAE8-1C7C-5FA7-C93F7178E79A}"/>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CF1DAFB2-E45D-D97A-4FA9-F107F1F37957}"/>
              </a:ext>
            </a:extLst>
          </p:cNvPr>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a:extLst>
              <a:ext uri="{FF2B5EF4-FFF2-40B4-BE49-F238E27FC236}">
                <a16:creationId xmlns:a16="http://schemas.microsoft.com/office/drawing/2014/main" id="{7F961EA6-AF65-127E-5D41-B1173E27B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a:extLst>
              <a:ext uri="{FF2B5EF4-FFF2-40B4-BE49-F238E27FC236}">
                <a16:creationId xmlns:a16="http://schemas.microsoft.com/office/drawing/2014/main" id="{E5A28DC0-E4CB-267C-B977-C0FFB92CF408}"/>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15CFA01A-6AD8-06B8-B652-49B6B70B45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2FA7FFAB-E2CA-DEED-3CA6-494E5B83021D}"/>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DAECAA13-24B4-3046-DADA-0E9B59507F45}"/>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a:extLst>
              <a:ext uri="{FF2B5EF4-FFF2-40B4-BE49-F238E27FC236}">
                <a16:creationId xmlns:a16="http://schemas.microsoft.com/office/drawing/2014/main" id="{3EBD1016-BF95-3C8B-DFE3-226A2DA43C41}"/>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06323A44-444F-C816-A679-E16AF14B84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a:extLst>
              <a:ext uri="{FF2B5EF4-FFF2-40B4-BE49-F238E27FC236}">
                <a16:creationId xmlns:a16="http://schemas.microsoft.com/office/drawing/2014/main" id="{932202AB-61A4-D05F-3DF5-B61760223F4B}"/>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033366AB-3ACE-9244-AF90-60A9276A0005}"/>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a:extLst>
              <a:ext uri="{FF2B5EF4-FFF2-40B4-BE49-F238E27FC236}">
                <a16:creationId xmlns:a16="http://schemas.microsoft.com/office/drawing/2014/main" id="{A63569C3-A22D-2209-4C43-F50DD83DF569}"/>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3B869901-1A0B-7453-B305-61EE7C3FC02A}"/>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03F5752B-E034-15E7-11F8-9D3AE1C795E7}"/>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a:extLst>
              <a:ext uri="{FF2B5EF4-FFF2-40B4-BE49-F238E27FC236}">
                <a16:creationId xmlns:a16="http://schemas.microsoft.com/office/drawing/2014/main" id="{A015F220-FB11-3CE7-B00F-FEA9AD290949}"/>
              </a:ext>
            </a:extLst>
          </p:cNvPr>
          <p:cNvSpPr/>
          <p:nvPr/>
        </p:nvSpPr>
        <p:spPr>
          <a:xfrm>
            <a:off x="245763" y="1395169"/>
            <a:ext cx="8553070" cy="452162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a:extLst>
              <a:ext uri="{FF2B5EF4-FFF2-40B4-BE49-F238E27FC236}">
                <a16:creationId xmlns:a16="http://schemas.microsoft.com/office/drawing/2014/main" id="{4AF96993-C1EC-FD1F-9742-387F2B276DBE}"/>
              </a:ext>
            </a:extLst>
          </p:cNvPr>
          <p:cNvSpPr/>
          <p:nvPr/>
        </p:nvSpPr>
        <p:spPr>
          <a:xfrm>
            <a:off x="430773" y="1473200"/>
            <a:ext cx="8434389" cy="2908489"/>
          </a:xfrm>
          <a:prstGeom prst="rect">
            <a:avLst/>
          </a:prstGeom>
        </p:spPr>
        <p:txBody>
          <a:bodyPr wrap="square">
            <a:spAutoFit/>
          </a:bodyPr>
          <a:lstStyle/>
          <a:p>
            <a:pPr algn="just">
              <a:spcBef>
                <a:spcPts val="600"/>
              </a:spcBef>
              <a:spcAft>
                <a:spcPts val="0"/>
              </a:spcAft>
            </a:pPr>
            <a:r>
              <a:rPr lang="en-US" sz="2800" b="1" dirty="0">
                <a:latin typeface="Cambria" pitchFamily="18" charset="0"/>
                <a:ea typeface="Cambria" pitchFamily="18" charset="0"/>
              </a:rPr>
              <a:t>- </a:t>
            </a:r>
            <a:r>
              <a:rPr lang="vi-VN" sz="2800" b="1" dirty="0">
                <a:latin typeface="Cambria" pitchFamily="18" charset="0"/>
                <a:ea typeface="Cambria" pitchFamily="18" charset="0"/>
              </a:rPr>
              <a:t>Thuận lợi</a:t>
            </a:r>
            <a:r>
              <a:rPr lang="en-US" sz="2800" b="1" dirty="0">
                <a:latin typeface="Cambria" pitchFamily="18" charset="0"/>
                <a:ea typeface="Cambria" pitchFamily="18" charset="0"/>
              </a:rPr>
              <a:t>: </a:t>
            </a:r>
          </a:p>
          <a:p>
            <a:pPr algn="just">
              <a:spcBef>
                <a:spcPts val="600"/>
              </a:spcBef>
              <a:spcAft>
                <a:spcPts val="0"/>
              </a:spcAft>
            </a:pPr>
            <a:r>
              <a:rPr lang="vi-VN" sz="2800" dirty="0">
                <a:latin typeface="Cambria" pitchFamily="18" charset="0"/>
                <a:ea typeface="Cambria" pitchFamily="18" charset="0"/>
              </a:rPr>
              <a:t>+ Nhiều sản phẩm nông nghiệp có giá trị kinh tế cao.</a:t>
            </a:r>
          </a:p>
          <a:p>
            <a:pPr algn="just">
              <a:spcBef>
                <a:spcPts val="600"/>
              </a:spcBef>
              <a:spcAft>
                <a:spcPts val="0"/>
              </a:spcAft>
            </a:pPr>
            <a:r>
              <a:rPr lang="vi-VN" sz="2800" dirty="0">
                <a:latin typeface="Cambria" pitchFamily="18" charset="0"/>
                <a:ea typeface="Cambria" pitchFamily="18" charset="0"/>
              </a:rPr>
              <a:t>+ Nguồn nhiệt ẩm dồi dào thuận lợi cho cây trồng vật nuôi phát triển quanh năm, tăng vụ, tăng năng suất.</a:t>
            </a:r>
          </a:p>
          <a:p>
            <a:pPr algn="just">
              <a:spcBef>
                <a:spcPts val="600"/>
              </a:spcBef>
              <a:spcAft>
                <a:spcPts val="0"/>
              </a:spcAft>
            </a:pPr>
            <a:r>
              <a:rPr lang="vi-VN" sz="2800" dirty="0">
                <a:latin typeface="Cambria" pitchFamily="18" charset="0"/>
                <a:ea typeface="Cambria" pitchFamily="18" charset="0"/>
              </a:rPr>
              <a:t>+ Tạo nên sự khác nhau về mùa vụ giữa các vùng và sự đa dạng về sản phẩm nông nghiệp.</a:t>
            </a:r>
          </a:p>
        </p:txBody>
      </p:sp>
      <p:sp>
        <p:nvSpPr>
          <p:cNvPr id="22" name="Title 1">
            <a:extLst>
              <a:ext uri="{FF2B5EF4-FFF2-40B4-BE49-F238E27FC236}">
                <a16:creationId xmlns:a16="http://schemas.microsoft.com/office/drawing/2014/main" id="{1D3BB307-89E2-7604-075E-834A92888820}"/>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KHÍ HẬU ĐỐI VỚI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SẢN XUẤT NÔNG NGHIỆP</a:t>
            </a:r>
          </a:p>
        </p:txBody>
      </p:sp>
    </p:spTree>
    <p:extLst>
      <p:ext uri="{BB962C8B-B14F-4D97-AF65-F5344CB8AC3E}">
        <p14:creationId xmlns:p14="http://schemas.microsoft.com/office/powerpoint/2010/main" val="36011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5" dur="500"/>
                                        <p:tgtEl>
                                          <p:spTgt spid="3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0"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30B7E9C-4954-FDC7-5BBC-91440A022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876800" cy="3733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61FCEC08-B055-E8F5-5557-6F52D7273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170"/>
            <a:ext cx="4267200" cy="37337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894E1FA-0CEA-04FE-DE6B-4E37755B5A53}"/>
              </a:ext>
            </a:extLst>
          </p:cNvPr>
          <p:cNvSpPr txBox="1"/>
          <p:nvPr/>
        </p:nvSpPr>
        <p:spPr>
          <a:xfrm>
            <a:off x="5562600" y="41910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Sâu</a:t>
            </a:r>
            <a:r>
              <a:rPr lang="en-US" dirty="0">
                <a:latin typeface="Cambria" pitchFamily="18" charset="0"/>
                <a:ea typeface="Cambria" pitchFamily="18" charset="0"/>
              </a:rPr>
              <a:t> </a:t>
            </a:r>
            <a:r>
              <a:rPr lang="en-US" dirty="0" err="1">
                <a:latin typeface="Cambria" pitchFamily="18" charset="0"/>
                <a:ea typeface="Cambria" pitchFamily="18" charset="0"/>
              </a:rPr>
              <a:t>bệnh</a:t>
            </a:r>
            <a:r>
              <a:rPr lang="en-US" dirty="0">
                <a:latin typeface="Cambria" pitchFamily="18" charset="0"/>
                <a:ea typeface="Cambria" pitchFamily="18" charset="0"/>
              </a:rPr>
              <a:t> </a:t>
            </a:r>
            <a:r>
              <a:rPr lang="en-US" dirty="0" err="1">
                <a:latin typeface="Cambria" pitchFamily="18" charset="0"/>
                <a:ea typeface="Cambria" pitchFamily="18" charset="0"/>
              </a:rPr>
              <a:t>hại</a:t>
            </a:r>
            <a:r>
              <a:rPr lang="en-US" dirty="0">
                <a:latin typeface="Cambria" pitchFamily="18" charset="0"/>
                <a:ea typeface="Cambria" pitchFamily="18" charset="0"/>
              </a:rPr>
              <a:t> </a:t>
            </a:r>
            <a:r>
              <a:rPr lang="en-US" dirty="0" err="1">
                <a:latin typeface="Cambria" pitchFamily="18" charset="0"/>
                <a:ea typeface="Cambria" pitchFamily="18" charset="0"/>
              </a:rPr>
              <a:t>cây</a:t>
            </a:r>
            <a:r>
              <a:rPr lang="en-US" dirty="0">
                <a:latin typeface="Cambria" pitchFamily="18" charset="0"/>
                <a:ea typeface="Cambria" pitchFamily="18" charset="0"/>
              </a:rPr>
              <a:t> </a:t>
            </a:r>
            <a:r>
              <a:rPr lang="en-US" dirty="0" err="1">
                <a:latin typeface="Cambria" pitchFamily="18" charset="0"/>
                <a:ea typeface="Cambria" pitchFamily="18" charset="0"/>
              </a:rPr>
              <a:t>trồng</a:t>
            </a:r>
            <a:endParaRPr lang="en-US" dirty="0">
              <a:latin typeface="Cambria" pitchFamily="18" charset="0"/>
              <a:ea typeface="Cambria" pitchFamily="18" charset="0"/>
            </a:endParaRPr>
          </a:p>
        </p:txBody>
      </p:sp>
      <p:sp>
        <p:nvSpPr>
          <p:cNvPr id="8" name="TextBox 7">
            <a:extLst>
              <a:ext uri="{FF2B5EF4-FFF2-40B4-BE49-F238E27FC236}">
                <a16:creationId xmlns:a16="http://schemas.microsoft.com/office/drawing/2014/main" id="{68780AFA-22F6-2F7A-5C32-271D12A3957D}"/>
              </a:ext>
            </a:extLst>
          </p:cNvPr>
          <p:cNvSpPr txBox="1"/>
          <p:nvPr/>
        </p:nvSpPr>
        <p:spPr>
          <a:xfrm>
            <a:off x="-16328" y="4163786"/>
            <a:ext cx="4588328" cy="369332"/>
          </a:xfrm>
          <a:prstGeom prst="rect">
            <a:avLst/>
          </a:prstGeom>
          <a:noFill/>
        </p:spPr>
        <p:txBody>
          <a:bodyPr wrap="square">
            <a:spAutoFit/>
          </a:bodyPr>
          <a:lstStyle/>
          <a:p>
            <a:pPr algn="ct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lụt</a:t>
            </a:r>
            <a:r>
              <a:rPr lang="en-US" dirty="0">
                <a:latin typeface="Cambria" pitchFamily="18" charset="0"/>
                <a:ea typeface="Cambria" pitchFamily="18" charset="0"/>
              </a:rPr>
              <a:t> </a:t>
            </a:r>
            <a:r>
              <a:rPr lang="en-US" dirty="0" err="1">
                <a:latin typeface="Cambria" pitchFamily="18" charset="0"/>
                <a:ea typeface="Cambria" pitchFamily="18" charset="0"/>
              </a:rPr>
              <a:t>gây</a:t>
            </a:r>
            <a:r>
              <a:rPr lang="en-US" dirty="0">
                <a:latin typeface="Cambria" pitchFamily="18" charset="0"/>
                <a:ea typeface="Cambria" pitchFamily="18" charset="0"/>
              </a:rPr>
              <a:t> </a:t>
            </a:r>
            <a:r>
              <a:rPr lang="en-US" dirty="0" err="1">
                <a:latin typeface="Cambria" pitchFamily="18" charset="0"/>
                <a:ea typeface="Cambria" pitchFamily="18" charset="0"/>
              </a:rPr>
              <a:t>ngập</a:t>
            </a:r>
            <a:r>
              <a:rPr lang="en-US" dirty="0">
                <a:latin typeface="Cambria" pitchFamily="18" charset="0"/>
                <a:ea typeface="Cambria" pitchFamily="18" charset="0"/>
              </a:rPr>
              <a:t> </a:t>
            </a:r>
            <a:r>
              <a:rPr lang="en-US" dirty="0" err="1">
                <a:latin typeface="Cambria" pitchFamily="18" charset="0"/>
                <a:ea typeface="Cambria" pitchFamily="18" charset="0"/>
              </a:rPr>
              <a:t>úng</a:t>
            </a:r>
            <a:r>
              <a:rPr lang="en-US" dirty="0">
                <a:latin typeface="Cambria" pitchFamily="18" charset="0"/>
                <a:ea typeface="Cambria" pitchFamily="18" charset="0"/>
              </a:rPr>
              <a:t> </a:t>
            </a:r>
            <a:r>
              <a:rPr lang="en-US" dirty="0" err="1">
                <a:latin typeface="Cambria" pitchFamily="18" charset="0"/>
                <a:ea typeface="Cambria" pitchFamily="18" charset="0"/>
              </a:rPr>
              <a:t>cây</a:t>
            </a:r>
            <a:r>
              <a:rPr lang="en-US" dirty="0">
                <a:latin typeface="Cambria" pitchFamily="18" charset="0"/>
                <a:ea typeface="Cambria" pitchFamily="18" charset="0"/>
              </a:rPr>
              <a:t> </a:t>
            </a:r>
            <a:r>
              <a:rPr lang="en-US" dirty="0" err="1">
                <a:latin typeface="Cambria" pitchFamily="18" charset="0"/>
                <a:ea typeface="Cambria" pitchFamily="18" charset="0"/>
              </a:rPr>
              <a:t>trồng</a:t>
            </a:r>
            <a:endParaRPr lang="en-US" dirty="0">
              <a:latin typeface="Cambria" pitchFamily="18" charset="0"/>
              <a:ea typeface="Cambria" pitchFamily="18" charset="0"/>
            </a:endParaRPr>
          </a:p>
        </p:txBody>
      </p:sp>
      <p:sp>
        <p:nvSpPr>
          <p:cNvPr id="10" name="TextBox 9">
            <a:extLst>
              <a:ext uri="{FF2B5EF4-FFF2-40B4-BE49-F238E27FC236}">
                <a16:creationId xmlns:a16="http://schemas.microsoft.com/office/drawing/2014/main" id="{6C2CD1F9-ECEC-0319-F53D-2B40C41C6C3F}"/>
              </a:ext>
            </a:extLst>
          </p:cNvPr>
          <p:cNvSpPr txBox="1"/>
          <p:nvPr/>
        </p:nvSpPr>
        <p:spPr>
          <a:xfrm>
            <a:off x="40822" y="5181600"/>
            <a:ext cx="9062356" cy="954107"/>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Quan </a:t>
            </a:r>
            <a:r>
              <a:rPr lang="en-US" sz="2800" dirty="0" err="1">
                <a:latin typeface="Cambria" panose="02040503050406030204" pitchFamily="18" charset="0"/>
                <a:ea typeface="Cambria" panose="02040503050406030204" pitchFamily="18" charset="0"/>
              </a:rPr>
              <a:t>sát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ảnh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kênh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SGK,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nghiệp</a:t>
            </a:r>
            <a:r>
              <a:rPr lang="en-US" sz="2800" dirty="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329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245763" y="1395169"/>
            <a:ext cx="8553070" cy="452162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430773" y="1473200"/>
            <a:ext cx="8434389" cy="1754326"/>
          </a:xfrm>
          <a:prstGeom prst="rect">
            <a:avLst/>
          </a:prstGeom>
        </p:spPr>
        <p:txBody>
          <a:bodyPr wrap="square">
            <a:spAutoFit/>
          </a:bodyPr>
          <a:lstStyle/>
          <a:p>
            <a:pPr algn="just">
              <a:spcBef>
                <a:spcPts val="600"/>
              </a:spcBef>
              <a:spcAft>
                <a:spcPts val="0"/>
              </a:spcAft>
            </a:pPr>
            <a:r>
              <a:rPr lang="en-US" sz="2800" b="1" dirty="0">
                <a:latin typeface="Cambria" pitchFamily="18" charset="0"/>
                <a:ea typeface="Cambria" pitchFamily="18" charset="0"/>
              </a:rPr>
              <a:t>- </a:t>
            </a:r>
            <a:r>
              <a:rPr lang="vi-VN" sz="3600" b="1" dirty="0">
                <a:latin typeface="Cambria" pitchFamily="18" charset="0"/>
                <a:ea typeface="Cambria" pitchFamily="18" charset="0"/>
              </a:rPr>
              <a:t>Khó khăn</a:t>
            </a:r>
            <a:r>
              <a:rPr lang="en-US" sz="3600" b="1" dirty="0">
                <a:latin typeface="Cambria" pitchFamily="18" charset="0"/>
                <a:ea typeface="Cambria" pitchFamily="18" charset="0"/>
              </a:rPr>
              <a:t>: </a:t>
            </a:r>
            <a:r>
              <a:rPr lang="en-US" sz="3600" dirty="0" err="1">
                <a:latin typeface="Cambria" pitchFamily="18" charset="0"/>
                <a:ea typeface="Cambria" pitchFamily="18" charset="0"/>
              </a:rPr>
              <a:t>Nhiều</a:t>
            </a:r>
            <a:r>
              <a:rPr lang="en-US" sz="3600" dirty="0">
                <a:latin typeface="Cambria" pitchFamily="18" charset="0"/>
                <a:ea typeface="Cambria" pitchFamily="18" charset="0"/>
              </a:rPr>
              <a:t> </a:t>
            </a:r>
            <a:r>
              <a:rPr lang="en-US" sz="3600" dirty="0" err="1">
                <a:latin typeface="Cambria" pitchFamily="18" charset="0"/>
                <a:ea typeface="Cambria" pitchFamily="18" charset="0"/>
              </a:rPr>
              <a:t>thiên</a:t>
            </a:r>
            <a:r>
              <a:rPr lang="en-US" sz="3600" dirty="0">
                <a:latin typeface="Cambria" pitchFamily="18" charset="0"/>
                <a:ea typeface="Cambria" pitchFamily="18" charset="0"/>
              </a:rPr>
              <a:t> tai: </a:t>
            </a:r>
            <a:r>
              <a:rPr lang="en-US" sz="3600" dirty="0" err="1">
                <a:latin typeface="Cambria" pitchFamily="18" charset="0"/>
                <a:ea typeface="Cambria" pitchFamily="18" charset="0"/>
              </a:rPr>
              <a:t>bão</a:t>
            </a:r>
            <a:r>
              <a:rPr lang="en-US" sz="3600" dirty="0">
                <a:latin typeface="Cambria" pitchFamily="18" charset="0"/>
                <a:ea typeface="Cambria" pitchFamily="18" charset="0"/>
              </a:rPr>
              <a:t>, </a:t>
            </a:r>
            <a:r>
              <a:rPr lang="en-US" sz="3600" dirty="0" err="1">
                <a:latin typeface="Cambria" pitchFamily="18" charset="0"/>
                <a:ea typeface="Cambria" pitchFamily="18" charset="0"/>
              </a:rPr>
              <a:t>lũ</a:t>
            </a:r>
            <a:r>
              <a:rPr lang="en-US" sz="3600" dirty="0">
                <a:latin typeface="Cambria" pitchFamily="18" charset="0"/>
                <a:ea typeface="Cambria" pitchFamily="18" charset="0"/>
              </a:rPr>
              <a:t>, </a:t>
            </a:r>
            <a:r>
              <a:rPr lang="en-US" sz="3600" dirty="0" err="1">
                <a:latin typeface="Cambria" pitchFamily="18" charset="0"/>
                <a:ea typeface="Cambria" pitchFamily="18" charset="0"/>
              </a:rPr>
              <a:t>hạn</a:t>
            </a:r>
            <a:r>
              <a:rPr lang="en-US" sz="3600" dirty="0">
                <a:latin typeface="Cambria" pitchFamily="18" charset="0"/>
                <a:ea typeface="Cambria" pitchFamily="18" charset="0"/>
              </a:rPr>
              <a:t> </a:t>
            </a:r>
            <a:r>
              <a:rPr lang="en-US" sz="3600" dirty="0" err="1">
                <a:latin typeface="Cambria" pitchFamily="18" charset="0"/>
                <a:ea typeface="Cambria" pitchFamily="18" charset="0"/>
              </a:rPr>
              <a:t>hán</a:t>
            </a:r>
            <a:r>
              <a:rPr lang="en-US" sz="3600" dirty="0">
                <a:latin typeface="Cambria" pitchFamily="18" charset="0"/>
                <a:ea typeface="Cambria" pitchFamily="18" charset="0"/>
              </a:rPr>
              <a:t> </a:t>
            </a:r>
            <a:r>
              <a:rPr lang="en-US" sz="3600" dirty="0" err="1">
                <a:latin typeface="Cambria" pitchFamily="18" charset="0"/>
                <a:ea typeface="Cambria" pitchFamily="18" charset="0"/>
              </a:rPr>
              <a:t>và</a:t>
            </a:r>
            <a:r>
              <a:rPr lang="en-US" sz="3600" dirty="0">
                <a:latin typeface="Cambria" pitchFamily="18" charset="0"/>
                <a:ea typeface="Cambria" pitchFamily="18" charset="0"/>
              </a:rPr>
              <a:t> </a:t>
            </a:r>
            <a:r>
              <a:rPr lang="en-US" sz="3600" dirty="0" err="1">
                <a:latin typeface="Cambria" pitchFamily="18" charset="0"/>
                <a:ea typeface="Cambria" pitchFamily="18" charset="0"/>
              </a:rPr>
              <a:t>sâu</a:t>
            </a:r>
            <a:r>
              <a:rPr lang="en-US" sz="3600" dirty="0">
                <a:latin typeface="Cambria" pitchFamily="18" charset="0"/>
                <a:ea typeface="Cambria" pitchFamily="18" charset="0"/>
              </a:rPr>
              <a:t> </a:t>
            </a:r>
            <a:r>
              <a:rPr lang="en-US" sz="3600" dirty="0" err="1">
                <a:latin typeface="Cambria" pitchFamily="18" charset="0"/>
                <a:ea typeface="Cambria" pitchFamily="18" charset="0"/>
              </a:rPr>
              <a:t>bệnh</a:t>
            </a:r>
            <a:r>
              <a:rPr lang="en-US" sz="3600" dirty="0">
                <a:latin typeface="Cambria" pitchFamily="18" charset="0"/>
                <a:ea typeface="Cambria" pitchFamily="18" charset="0"/>
              </a:rPr>
              <a:t> </a:t>
            </a:r>
            <a:r>
              <a:rPr lang="en-US" sz="3600" dirty="0" err="1">
                <a:latin typeface="Cambria" pitchFamily="18" charset="0"/>
                <a:ea typeface="Cambria" pitchFamily="18" charset="0"/>
              </a:rPr>
              <a:t>phát</a:t>
            </a:r>
            <a:r>
              <a:rPr lang="en-US" sz="3600" dirty="0">
                <a:latin typeface="Cambria" pitchFamily="18" charset="0"/>
                <a:ea typeface="Cambria" pitchFamily="18" charset="0"/>
              </a:rPr>
              <a:t> </a:t>
            </a:r>
            <a:r>
              <a:rPr lang="en-US" sz="3600" dirty="0" err="1">
                <a:latin typeface="Cambria" pitchFamily="18" charset="0"/>
                <a:ea typeface="Cambria" pitchFamily="18" charset="0"/>
              </a:rPr>
              <a:t>triển</a:t>
            </a:r>
            <a:r>
              <a:rPr lang="en-US" sz="3600" dirty="0">
                <a:latin typeface="Cambria" pitchFamily="18" charset="0"/>
                <a:ea typeface="Cambria" pitchFamily="18" charset="0"/>
              </a:rPr>
              <a:t> </a:t>
            </a:r>
            <a:r>
              <a:rPr lang="vi-VN" sz="3600" dirty="0">
                <a:latin typeface="Cambria" pitchFamily="18" charset="0"/>
                <a:ea typeface="Cambria" pitchFamily="18" charset="0"/>
              </a:rPr>
              <a:t>ảnh hưởng đến sản lượng và chất lượng nông sản.</a:t>
            </a:r>
            <a:endParaRPr lang="en-US" sz="3600" dirty="0">
              <a:effectLst/>
              <a:latin typeface="Cambria" pitchFamily="18" charset="0"/>
              <a:ea typeface="Cambria"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KHÍ HẬU ĐỐI VỚI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SẢN XUẤT NÔNG NGHIỆP</a:t>
            </a:r>
          </a:p>
        </p:txBody>
      </p:sp>
    </p:spTree>
    <p:extLst>
      <p:ext uri="{BB962C8B-B14F-4D97-AF65-F5344CB8AC3E}">
        <p14:creationId xmlns:p14="http://schemas.microsoft.com/office/powerpoint/2010/main" val="294383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5741</TotalTime>
  <Words>1791</Words>
  <Application>Microsoft Office PowerPoint</Application>
  <PresentationFormat>On-screen Show (4:3)</PresentationFormat>
  <Paragraphs>142</Paragraphs>
  <Slides>22</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Times New Roman</vt:lpstr>
      <vt:lpstr>Office Theme</vt:lpstr>
      <vt:lpstr>KHỞI ĐỘNG</vt:lpstr>
      <vt:lpstr>VAI TRÒ CỦA TÀI NGUYÊN  KHÍ HẬU VÀ TÀI NGUYÊN NƯỚC ĐỐI VỚI SỰ PHÁT TRIỂN  KINH TẾ - XÃ HỘI CỦA NƯỚC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ngviethung1309@gmail.com</cp:lastModifiedBy>
  <cp:revision>434</cp:revision>
  <dcterms:created xsi:type="dcterms:W3CDTF">2016-02-15T14:28:12Z</dcterms:created>
  <dcterms:modified xsi:type="dcterms:W3CDTF">2025-01-08T03:56:27Z</dcterms:modified>
</cp:coreProperties>
</file>