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503" r:id="rId2"/>
    <p:sldId id="525" r:id="rId3"/>
    <p:sldId id="532" r:id="rId4"/>
    <p:sldId id="529" r:id="rId5"/>
    <p:sldId id="534" r:id="rId6"/>
    <p:sldId id="530" r:id="rId7"/>
    <p:sldId id="539" r:id="rId8"/>
    <p:sldId id="497" r:id="rId9"/>
    <p:sldId id="542" r:id="rId10"/>
    <p:sldId id="533" r:id="rId11"/>
    <p:sldId id="543" r:id="rId12"/>
    <p:sldId id="535" r:id="rId13"/>
    <p:sldId id="510" r:id="rId14"/>
    <p:sldId id="536" r:id="rId15"/>
    <p:sldId id="538" r:id="rId16"/>
    <p:sldId id="511" r:id="rId17"/>
    <p:sldId id="513" r:id="rId18"/>
    <p:sldId id="540" r:id="rId19"/>
    <p:sldId id="541" r:id="rId20"/>
    <p:sldId id="514" r:id="rId21"/>
    <p:sldId id="515" r:id="rId22"/>
    <p:sldId id="518" r:id="rId23"/>
    <p:sldId id="544" r:id="rId24"/>
    <p:sldId id="528" r:id="rId25"/>
    <p:sldId id="545" r:id="rId26"/>
    <p:sldId id="546" r:id="rId27"/>
    <p:sldId id="547" r:id="rId28"/>
    <p:sldId id="548" r:id="rId29"/>
    <p:sldId id="549" r:id="rId30"/>
    <p:sldId id="550" r:id="rId31"/>
    <p:sldId id="551" r:id="rId32"/>
    <p:sldId id="552" r:id="rId33"/>
    <p:sldId id="52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BCFCD4"/>
    <a:srgbClr val="99FF66"/>
    <a:srgbClr val="33CCFF"/>
    <a:srgbClr val="009900"/>
    <a:srgbClr val="F11BAA"/>
    <a:srgbClr val="0D30DD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2616" autoAdjust="0"/>
  </p:normalViewPr>
  <p:slideViewPr>
    <p:cSldViewPr>
      <p:cViewPr varScale="1">
        <p:scale>
          <a:sx n="77" d="100"/>
          <a:sy n="77" d="100"/>
        </p:scale>
        <p:origin x="1651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2.jpeg"/><Relationship Id="rId9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3805271"/>
            <a:ext cx="9176083" cy="3052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3" y="1066800"/>
            <a:ext cx="5430672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ĐỘNG CỦA BIẾN ĐỔI </a:t>
            </a:r>
            <a:b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ĐỐI VỚI KHÍ HẬU </a:t>
            </a:r>
            <a:b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THỦY VĂN VIỆT NAM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2443" y="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8" grpId="0" animBg="1"/>
      <p:bldP spid="18" grpId="1" animBg="1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Đọc thông tin mục 1 và bảng 8.1 8.2 hãy phân tích tác động của biến đổi khí hậu ">
            <a:extLst>
              <a:ext uri="{FF2B5EF4-FFF2-40B4-BE49-F238E27FC236}">
                <a16:creationId xmlns:a16="http://schemas.microsoft.com/office/drawing/2014/main" id="{FABD41E5-3AC5-99E5-735C-1A4B21139187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0" y="609600"/>
            <a:ext cx="8839200" cy="381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9138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01CC3E-D7EB-D756-C516-9D9F19752480}"/>
              </a:ext>
            </a:extLst>
          </p:cNvPr>
          <p:cNvSpPr txBox="1"/>
          <p:nvPr/>
        </p:nvSpPr>
        <p:spPr>
          <a:xfrm>
            <a:off x="342900" y="457200"/>
            <a:ext cx="8458200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độ trung bình năm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tăng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0,89</a:t>
            </a:r>
            <a:r>
              <a:rPr lang="vi-VN" sz="32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1958 – 2018.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3200" baseline="-25000" dirty="0">
                <a:latin typeface="Cambria" pitchFamily="18" charset="0"/>
                <a:ea typeface="Cambria" pitchFamily="18" charset="0"/>
              </a:rPr>
              <a:t>+</a:t>
            </a:r>
            <a:r>
              <a:rPr lang="vi-VN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  (Hà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1,1</a:t>
            </a:r>
            <a:r>
              <a:rPr lang="en-US" sz="32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C.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latin typeface="Cambria" pitchFamily="18" charset="0"/>
                <a:ea typeface="Cambria" pitchFamily="18" charset="0"/>
              </a:rPr>
              <a:t>+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0,4</a:t>
            </a:r>
            <a:r>
              <a:rPr lang="en-US" sz="32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C.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latin typeface="Cambria" pitchFamily="18" charset="0"/>
                <a:ea typeface="Cambria" pitchFamily="18" charset="0"/>
              </a:rPr>
              <a:t>+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Tân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(TPHCM):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1,2</a:t>
            </a:r>
            <a:r>
              <a:rPr lang="en-US" sz="32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C.</a:t>
            </a:r>
            <a:endParaRPr lang="en-US" sz="3200" dirty="0">
              <a:effectLst/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164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Đọc thông tin mục 1 và bảng 8.1 8.2 hãy phân tích tác động của biến đổi khí hậu ">
            <a:extLst>
              <a:ext uri="{FF2B5EF4-FFF2-40B4-BE49-F238E27FC236}">
                <a16:creationId xmlns:a16="http://schemas.microsoft.com/office/drawing/2014/main" id="{080E1D8D-4A63-547C-F568-4416FB23BC28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" t="50000" r="9130"/>
          <a:stretch/>
        </p:blipFill>
        <p:spPr bwMode="auto">
          <a:xfrm>
            <a:off x="457200" y="33867"/>
            <a:ext cx="8532120" cy="3429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33D92F-B0F7-55C9-1CC8-6E7A15AF695D}"/>
              </a:ext>
            </a:extLst>
          </p:cNvPr>
          <p:cNvSpPr/>
          <p:nvPr/>
        </p:nvSpPr>
        <p:spPr>
          <a:xfrm>
            <a:off x="154680" y="3429000"/>
            <a:ext cx="8989320" cy="3200876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Trạm Láng (Hà Nội): lượng mưa trung bình năm tăng 278,4mm.</a:t>
            </a:r>
            <a:endParaRPr lang="en-US" sz="32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3200" dirty="0">
                <a:latin typeface="Cambria" pitchFamily="18" charset="0"/>
                <a:ea typeface="Cambria" pitchFamily="18" charset="0"/>
              </a:rPr>
              <a:t>- Trạm Đà Nẵng: lượng mưa trung bình năm tăng 698,1mm.</a:t>
            </a:r>
            <a:endParaRPr lang="en-US" sz="32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3200" dirty="0">
                <a:latin typeface="Cambria" pitchFamily="18" charset="0"/>
                <a:ea typeface="Cambria" pitchFamily="18" charset="0"/>
              </a:rPr>
              <a:t>- Trạm Tân Sơn Hoà (TP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HCM</a:t>
            </a:r>
            <a:r>
              <a:rPr lang="vi-VN" sz="3200" dirty="0">
                <a:latin typeface="Cambria" pitchFamily="18" charset="0"/>
                <a:ea typeface="Cambria" pitchFamily="18" charset="0"/>
              </a:rPr>
              <a:t>): lượng mưa trung bình năm tăng 498,9mm.</a:t>
            </a:r>
            <a:endParaRPr lang="en-US" sz="3200" dirty="0">
              <a:effectLst/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11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446490" y="1320800"/>
            <a:ext cx="8521298" cy="5460728"/>
          </a:xfrm>
          <a:prstGeom prst="wedgeRoundRectCallout">
            <a:avLst>
              <a:gd name="adj1" fmla="val 47893"/>
              <a:gd name="adj2" fmla="val 5748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92339" y="1471541"/>
            <a:ext cx="822960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tăng</a:t>
            </a:r>
            <a:r>
              <a:rPr lang="en-US" sz="36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cực</a:t>
            </a:r>
            <a:r>
              <a:rPr lang="en-US" sz="36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đoan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bão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rét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đậm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rét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hại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…</a:t>
            </a:r>
            <a:endParaRPr lang="en-US" sz="3600" dirty="0">
              <a:effectLst/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KHÍ HẬU</a:t>
            </a:r>
          </a:p>
        </p:txBody>
      </p:sp>
    </p:spTree>
    <p:extLst>
      <p:ext uri="{BB962C8B-B14F-4D97-AF65-F5344CB8AC3E}">
        <p14:creationId xmlns:p14="http://schemas.microsoft.com/office/powerpoint/2010/main" val="227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8383FB-0FA1-B81D-E6EC-38DA1A4AC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391400" cy="5334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921617-5499-8A65-9BAA-BDF8488751AF}"/>
              </a:ext>
            </a:extLst>
          </p:cNvPr>
          <p:cNvSpPr txBox="1"/>
          <p:nvPr/>
        </p:nvSpPr>
        <p:spPr>
          <a:xfrm>
            <a:off x="2057400" y="594360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ngập</a:t>
            </a:r>
            <a:r>
              <a:rPr lang="en-US" sz="32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lụt</a:t>
            </a:r>
            <a:endParaRPr lang="en-US" sz="3200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29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7DB8F8F-ADF8-E901-E049-6D7A54E62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7696200" cy="51317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26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59847" y="931752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2665" y="4797027"/>
            <a:ext cx="8551401" cy="83099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tác động đến tác động đến sông ngòi nước ta như thế nào?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4801" y="4347293"/>
            <a:ext cx="342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úng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174" name="Picture 6" descr="Lũ sông Hồng đột ngột dâng cao, nhấn chìm hoa màu của dân | Báo Dân tr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135004"/>
            <a:ext cx="3823177" cy="316421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THỦY VĂN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64406" y="4337480"/>
            <a:ext cx="358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(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Quảng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Nam)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983" y="1143000"/>
            <a:ext cx="4454209" cy="323655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33160" y="1059462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8159" y="4805305"/>
            <a:ext cx="8641457" cy="83099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tác động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hồ đầm và nước ngầm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280" y="407691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Cạn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ở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An (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Nai</a:t>
            </a:r>
            <a:r>
              <a:rPr lang="en-US" dirty="0"/>
              <a:t>)</a:t>
            </a:r>
          </a:p>
        </p:txBody>
      </p:sp>
      <p:pic>
        <p:nvPicPr>
          <p:cNvPr id="9218" name="Picture 2" descr="Nắng nóng khiến nguồn nước ở miền Trung xuống thấp ở mức báo động | VTV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239793"/>
            <a:ext cx="4351360" cy="257681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495801" y="4118818"/>
            <a:ext cx="4512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Mực</a:t>
            </a:r>
            <a:r>
              <a:rPr lang="en-US" sz="1600" dirty="0"/>
              <a:t> </a:t>
            </a:r>
            <a:r>
              <a:rPr lang="en-US" sz="1600" dirty="0" err="1"/>
              <a:t>nước</a:t>
            </a:r>
            <a:r>
              <a:rPr lang="en-US" sz="1600" dirty="0"/>
              <a:t> </a:t>
            </a:r>
            <a:r>
              <a:rPr lang="en-US" sz="1600" dirty="0" err="1"/>
              <a:t>ngầm</a:t>
            </a:r>
            <a:r>
              <a:rPr lang="en-US" sz="1600" dirty="0"/>
              <a:t> </a:t>
            </a:r>
            <a:r>
              <a:rPr lang="en-US" sz="1600" dirty="0" err="1"/>
              <a:t>xuống</a:t>
            </a:r>
            <a:r>
              <a:rPr lang="en-US" sz="1600" dirty="0"/>
              <a:t> </a:t>
            </a:r>
            <a:r>
              <a:rPr lang="en-US" sz="1600" dirty="0" err="1"/>
              <a:t>thấp</a:t>
            </a:r>
            <a:r>
              <a:rPr lang="en-US" sz="1600" dirty="0"/>
              <a:t> </a:t>
            </a:r>
            <a:r>
              <a:rPr lang="en-US" sz="1600" dirty="0" err="1"/>
              <a:t>báo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ở </a:t>
            </a:r>
            <a:r>
              <a:rPr lang="en-US" sz="1600" dirty="0" err="1"/>
              <a:t>miền</a:t>
            </a:r>
            <a:r>
              <a:rPr lang="en-US" sz="1600" dirty="0"/>
              <a:t> </a:t>
            </a:r>
            <a:r>
              <a:rPr lang="en-US" sz="1600" dirty="0" err="1"/>
              <a:t>Trung</a:t>
            </a:r>
            <a:endParaRPr lang="en-US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48" y="1318039"/>
            <a:ext cx="4151352" cy="245284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THỦY VĂN</a:t>
            </a:r>
          </a:p>
        </p:txBody>
      </p:sp>
    </p:spTree>
    <p:extLst>
      <p:ext uri="{BB962C8B-B14F-4D97-AF65-F5344CB8AC3E}">
        <p14:creationId xmlns:p14="http://schemas.microsoft.com/office/powerpoint/2010/main" val="429283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15743" y="1111055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4483" y="1561386"/>
            <a:ext cx="8733817" cy="15696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SGK,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iến đổi khí hậu tác động đến đến sông ngòi nước ta như thế nào?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THỦY VĂN</a:t>
            </a:r>
          </a:p>
        </p:txBody>
      </p:sp>
    </p:spTree>
    <p:extLst>
      <p:ext uri="{BB962C8B-B14F-4D97-AF65-F5344CB8AC3E}">
        <p14:creationId xmlns:p14="http://schemas.microsoft.com/office/powerpoint/2010/main" val="276065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E7F2E-D9DC-6FF0-B3DA-6BD2AFE7A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D8383E-6D00-55B0-4BB2-1EE3D6B2E5C6}"/>
              </a:ext>
            </a:extLst>
          </p:cNvPr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D76FD37-1901-3DA4-16DB-99265DDF3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8E2879F-44A1-EE3C-46BA-CE4759D0F696}"/>
              </a:ext>
            </a:extLst>
          </p:cNvPr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98D8EA72-0188-0FD4-8342-8FF43363A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B45D82A-7ABF-1B5C-C720-2DCEBC49EC28}"/>
              </a:ext>
            </a:extLst>
          </p:cNvPr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163E32-F952-94F5-ED3A-474EF8F9B54A}"/>
              </a:ext>
            </a:extLst>
          </p:cNvPr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91EDBA0-0574-9C04-CA67-178C2E9BB2F7}"/>
              </a:ext>
            </a:extLst>
          </p:cNvPr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22392D5A-AC48-4539-0BB7-1B78D33250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6C9CCFC-2C29-BC21-5085-0F930B931493}"/>
              </a:ext>
            </a:extLst>
          </p:cNvPr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191E568-A110-D0DB-6FB5-98E3CC97992E}"/>
              </a:ext>
            </a:extLst>
          </p:cNvPr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33BC1B-353A-6750-6D62-0FB48E8BB4FB}"/>
              </a:ext>
            </a:extLst>
          </p:cNvPr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973008-F4BF-BDAE-3DDB-34ADE72FFF55}"/>
              </a:ext>
            </a:extLst>
          </p:cNvPr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134422B1-2E37-ABA5-993E-911F09DC369D}"/>
              </a:ext>
            </a:extLst>
          </p:cNvPr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Rounded Rectangular Callout 35">
            <a:extLst>
              <a:ext uri="{FF2B5EF4-FFF2-40B4-BE49-F238E27FC236}">
                <a16:creationId xmlns:a16="http://schemas.microsoft.com/office/drawing/2014/main" id="{A0131435-0016-BB62-6223-9A47B416C861}"/>
              </a:ext>
            </a:extLst>
          </p:cNvPr>
          <p:cNvSpPr/>
          <p:nvPr/>
        </p:nvSpPr>
        <p:spPr>
          <a:xfrm>
            <a:off x="281557" y="1541005"/>
            <a:ext cx="8521298" cy="3886201"/>
          </a:xfrm>
          <a:prstGeom prst="wedgeRoundRectCallout">
            <a:avLst>
              <a:gd name="adj1" fmla="val 48162"/>
              <a:gd name="adj2" fmla="val 9568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FC8F0C-4AA9-B402-B5FE-4CF7DD68AE62}"/>
              </a:ext>
            </a:extLst>
          </p:cNvPr>
          <p:cNvSpPr/>
          <p:nvPr/>
        </p:nvSpPr>
        <p:spPr>
          <a:xfrm>
            <a:off x="437401" y="1757810"/>
            <a:ext cx="81313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4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mưa</a:t>
            </a:r>
            <a:r>
              <a:rPr lang="en-US" sz="4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lưu</a:t>
            </a:r>
            <a:r>
              <a:rPr lang="en-US" sz="4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theo.</a:t>
            </a:r>
            <a:endParaRPr lang="en-US" sz="4000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9BA04ED-E8A5-8A19-7286-2394887A6BF7}"/>
              </a:ext>
            </a:extLst>
          </p:cNvPr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THỦY VĂN</a:t>
            </a:r>
          </a:p>
        </p:txBody>
      </p:sp>
    </p:spTree>
    <p:extLst>
      <p:ext uri="{BB962C8B-B14F-4D97-AF65-F5344CB8AC3E}">
        <p14:creationId xmlns:p14="http://schemas.microsoft.com/office/powerpoint/2010/main" val="237333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609600" y="0"/>
            <a:ext cx="8305800" cy="1943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8. TÁC ĐỘNG CỦA BIẾN ĐỔI KHÍ HẬU ĐỐI VỚI KHÍ HẬU VÀ THỦY VĂN VIỆT NAM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10665" y="4572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" y="347086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99" y="2438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62340" y="2645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035640" y="3661363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THỦY VĂN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017705" y="4762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BẢO VỆ ĐA DẠNG SINH HỌC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07769" y="2286000"/>
            <a:ext cx="8102831" cy="433478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/>
          <p:cNvSpPr/>
          <p:nvPr/>
        </p:nvSpPr>
        <p:spPr>
          <a:xfrm rot="5400000">
            <a:off x="365991" y="25383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/>
          <p:cNvSpPr/>
          <p:nvPr/>
        </p:nvSpPr>
        <p:spPr>
          <a:xfrm rot="5400000">
            <a:off x="339292" y="3570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4135" y="2642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4135" y="366136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38" name="Round Same Side Corner Rectangle 37"/>
          <p:cNvSpPr/>
          <p:nvPr/>
        </p:nvSpPr>
        <p:spPr>
          <a:xfrm rot="5400000">
            <a:off x="321357" y="46719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6200" y="4762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833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8" grpId="0"/>
      <p:bldP spid="29" grpId="0"/>
      <p:bldP spid="30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3130" y="693840"/>
            <a:ext cx="875351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chênh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lệch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lũ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cạn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tăng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lũ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lũ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tăng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gây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lũ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quét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miền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ngập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lụt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cạn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giảm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tăng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nguy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939" y="122340"/>
            <a:ext cx="811999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2. TÁC ĐỘNG CỦA BIẾN ĐỔI KHÍ HẬU ĐỐI VỚI THỦY VĂN</a:t>
            </a:r>
          </a:p>
        </p:txBody>
      </p:sp>
    </p:spTree>
    <p:extLst>
      <p:ext uri="{BB962C8B-B14F-4D97-AF65-F5344CB8AC3E}">
        <p14:creationId xmlns:p14="http://schemas.microsoft.com/office/powerpoint/2010/main" val="32007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3718" y="1068322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5460" y="3645187"/>
            <a:ext cx="4360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mbria" pitchFamily="18" charset="0"/>
                <a:ea typeface="Cambria" pitchFamily="18" charset="0"/>
              </a:rPr>
              <a:t>Nhà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máy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gió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Mặt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Trời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Ninh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Thuận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91493" y="3554709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mới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538 ha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rừng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Châu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La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801099" y="6172534"/>
            <a:ext cx="602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mbria" pitchFamily="18" charset="0"/>
                <a:ea typeface="Cambria" pitchFamily="18" charset="0"/>
              </a:rPr>
              <a:t>Kênh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ngọt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ở Ba Tri,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Bến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Tre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286606"/>
            <a:ext cx="4046948" cy="226809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1173220"/>
            <a:ext cx="4173923" cy="236555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5" y="4090152"/>
            <a:ext cx="4112159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060" y="4000298"/>
            <a:ext cx="3886201" cy="224548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4137673" y="6253963"/>
            <a:ext cx="4952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mbria" pitchFamily="18" charset="0"/>
                <a:ea typeface="Cambria" pitchFamily="18" charset="0"/>
              </a:rPr>
              <a:t>Giống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lúa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TBR97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cho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năng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suất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cao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Quảng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Ngãi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8001000" y="5777185"/>
            <a:ext cx="966788" cy="8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32657" y="1012954"/>
            <a:ext cx="884357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giải pháp giảm nhẹ biến đổi khí hậu: 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lang="vi-V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Sử dụng tiết kiệm năng lượng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..</a:t>
            </a:r>
            <a:endParaRPr lang="vi-VN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lang="vi-V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Sử dụng tiết kiệm và bảo vệ tài nguyên nước.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vi-V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 và bảo vệ rừng, </a:t>
            </a:r>
            <a:endParaRPr lang="en-US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G</a:t>
            </a:r>
            <a:r>
              <a:rPr lang="vi-V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iảm thiểu và xử lí rác thải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  <a:endParaRPr lang="vi-VN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24209" y="55558"/>
            <a:ext cx="875202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itchFamily="18" charset="0"/>
              </a:rPr>
              <a:t>3. GIẢI PHÁP ỨNG PHÓ VỚI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9307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EA9575-B3E1-0719-AE66-07960B5D09DB}"/>
              </a:ext>
            </a:extLst>
          </p:cNvPr>
          <p:cNvSpPr txBox="1"/>
          <p:nvPr/>
        </p:nvSpPr>
        <p:spPr>
          <a:xfrm>
            <a:off x="152400" y="381000"/>
            <a:ext cx="88392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giải pháp thích ứng với biến đổi khí hậu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nông nghiệp: thay đổi cơ cấu mùa vụ, cây trồng, vật nuôi, nâng cấp hệ thống thủy lợi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Trong công nghiệp: ứng dụng khoa học – công nghệ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..</a:t>
            </a:r>
            <a:endParaRPr lang="vi-VN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Trong dịch vụ: cải tạo, tu bổ, nâng cấp cơ sở hạ tầng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phó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tai (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bơi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giật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lũ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endParaRPr lang="vi-VN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747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437401" y="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EM CÓ BIẾT?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4800" y="685800"/>
            <a:ext cx="8401799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  <a:ea typeface="Cambria" panose="02040503050406030204" pitchFamily="18" charset="0"/>
              </a:rPr>
              <a:t>Trong tháng 10 - 11/2020, 7 cơn bão liên tiếp đổ bộ vào khu vực miền Trung gây ra mưa lớn chưa từng có </a:t>
            </a:r>
            <a:r>
              <a:rPr lang="en-US" sz="2800" dirty="0" err="1">
                <a:latin typeface="+mj-lt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+mj-lt"/>
                <a:ea typeface="Cambria" panose="02040503050406030204" pitchFamily="18" charset="0"/>
              </a:rPr>
              <a:t>ngập lụt trên diện rộng, làm 249 người chết, mất tích; khoảng 50.000 ha lúa, hoa màu bị thiệt hại; nhiều cơ sở hạ tầng và công trình dân sinh bị hư hỏng. Đặc biệt, lũ dữ, sạt lở kinh hoàng tại Thủy điện Rào Trăng 3 (Thừa Thiên - Huế); Nam Trà My và Phước Sơn (Quảng Nam), Hướng Hóa (Quảng Trị) khiến nhiều người chết, mất tích, gây thiệt hại nặng nề cho các địa phương này.</a:t>
            </a:r>
          </a:p>
          <a:p>
            <a:pPr algn="just"/>
            <a:endParaRPr lang="en-US" sz="19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ages.hcmcpv.org.vn/res/news/2020/11/01-11-2020-lu-chong-lu-bao-chong-bao-mien-trung-huy-dong-tong-luc-de-ung-pho-1F592CBF-details.jpg?vs=01112020084546">
            <a:extLst>
              <a:ext uri="{FF2B5EF4-FFF2-40B4-BE49-F238E27FC236}">
                <a16:creationId xmlns:a16="http://schemas.microsoft.com/office/drawing/2014/main" id="{B8FB5477-88A0-B7F8-AA54-D0B8EA7B0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001000" cy="586740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26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3D70CF-7A50-8272-3B10-40C019712719}"/>
              </a:ext>
            </a:extLst>
          </p:cNvPr>
          <p:cNvSpPr txBox="1"/>
          <p:nvPr/>
        </p:nvSpPr>
        <p:spPr>
          <a:xfrm>
            <a:off x="190500" y="838200"/>
            <a:ext cx="8763000" cy="4435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FF0000"/>
                </a:solidFill>
                <a:effectLst/>
                <a:latin typeface="+mj-lt"/>
              </a:rPr>
              <a:t>Câu 1.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+mj-lt"/>
              </a:rPr>
              <a:t> Biểu hiện của sự gia tăng các hiện tượng thời tiết cực đoan ở nước ta là</a:t>
            </a:r>
            <a:endParaRPr lang="en-US" sz="3200" b="0" i="0" dirty="0">
              <a:solidFill>
                <a:srgbClr val="FF0000"/>
              </a:solidFill>
              <a:effectLst/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A. nhiệt độ trung bình qua các năm xu hướng tăng.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B. các đợt mưa phùn xảy ra ngày càng nhiều hơn.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C. nhiều kỉ lục về nhiệt độ, mưa diễn ra quanh năm.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D. số cơn bão mạnh có xu hướng tăng, thất thường.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B4F5FB-1A73-C039-BCEA-BD57FE272B25}"/>
              </a:ext>
            </a:extLst>
          </p:cNvPr>
          <p:cNvSpPr/>
          <p:nvPr/>
        </p:nvSpPr>
        <p:spPr>
          <a:xfrm>
            <a:off x="223630" y="4724400"/>
            <a:ext cx="424069" cy="4373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1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5DB67-909C-D183-C0E4-0C0CB170B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E4BFD6-0DE5-55AD-690B-C0F97295A975}"/>
              </a:ext>
            </a:extLst>
          </p:cNvPr>
          <p:cNvSpPr txBox="1"/>
          <p:nvPr/>
        </p:nvSpPr>
        <p:spPr>
          <a:xfrm>
            <a:off x="609600" y="609600"/>
            <a:ext cx="8001000" cy="4435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FF0000"/>
                </a:solidFill>
                <a:effectLst/>
                <a:latin typeface="+mj-lt"/>
              </a:rPr>
              <a:t>Câu 2.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+mj-lt"/>
              </a:rPr>
              <a:t> Nhiệt độ trung bình năm của nước ta có xu hướng biến động mạnh do tác động của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A. biến đổi khí hậu.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B. nước biển dâng.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C. thời tiết cực đoan.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D. thủng tầng ô-dôn.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203C646-A3F4-2BB9-B6C4-CF170756B1CE}"/>
              </a:ext>
            </a:extLst>
          </p:cNvPr>
          <p:cNvSpPr/>
          <p:nvPr/>
        </p:nvSpPr>
        <p:spPr>
          <a:xfrm>
            <a:off x="586409" y="2286000"/>
            <a:ext cx="424069" cy="4373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BC280-20B6-BA14-DCC2-E949C51C4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448CB-98AD-B7C4-90F4-890EF4F48884}"/>
              </a:ext>
            </a:extLst>
          </p:cNvPr>
          <p:cNvSpPr txBox="1"/>
          <p:nvPr/>
        </p:nvSpPr>
        <p:spPr>
          <a:xfrm>
            <a:off x="457200" y="533400"/>
            <a:ext cx="8382000" cy="4435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FF0000"/>
                </a:solidFill>
                <a:effectLst/>
                <a:latin typeface="+mj-lt"/>
              </a:rPr>
              <a:t>Câu 3.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+mj-lt"/>
              </a:rPr>
              <a:t> Biến đổi khí hậu làm cho nhiệt độ trung bình năm có xu thế tăng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A. các tỉnh ở phía Nam.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B. trên phạm vi cả nước.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C. các tỉnh ở phía Bắc.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D. các tỉnh ở gần ven biển.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7507067-0EFB-C0E4-DC4C-AEF0A167FFAF}"/>
              </a:ext>
            </a:extLst>
          </p:cNvPr>
          <p:cNvSpPr/>
          <p:nvPr/>
        </p:nvSpPr>
        <p:spPr>
          <a:xfrm>
            <a:off x="457200" y="2965174"/>
            <a:ext cx="424069" cy="4373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7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39D37-87EF-EA40-1607-BF8215ACA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1EA1D7-9290-37B1-79B3-D8FECA4871D6}"/>
              </a:ext>
            </a:extLst>
          </p:cNvPr>
          <p:cNvSpPr txBox="1"/>
          <p:nvPr/>
        </p:nvSpPr>
        <p:spPr>
          <a:xfrm>
            <a:off x="457200" y="609600"/>
            <a:ext cx="8077200" cy="4435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FF0000"/>
                </a:solidFill>
                <a:effectLst/>
                <a:latin typeface="+mj-lt"/>
              </a:rPr>
              <a:t>Câu 4. 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+mj-lt"/>
              </a:rPr>
              <a:t>Biến đổi khí hậu 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+mj-lt"/>
              </a:rPr>
              <a:t>không 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+mj-lt"/>
              </a:rPr>
              <a:t>gây nên tác động nào sau đây đối với khí hậu Việt Nam?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A. Biến đổi về nhiệt độ.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B. Biến đổi về lượng mưa.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C. Lưu lượng nước sông bị biến động.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D. Tăng các hiện tượng thời tiết cực đoan.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CE8F0E4-D60E-C444-4E73-12DE4B57EB48}"/>
              </a:ext>
            </a:extLst>
          </p:cNvPr>
          <p:cNvSpPr/>
          <p:nvPr/>
        </p:nvSpPr>
        <p:spPr>
          <a:xfrm>
            <a:off x="460513" y="3810000"/>
            <a:ext cx="424069" cy="4373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9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7738CF-E20F-72C1-A9FE-B88991ABCD11}"/>
              </a:ext>
            </a:extLst>
          </p:cNvPr>
          <p:cNvSpPr txBox="1"/>
          <p:nvPr/>
        </p:nvSpPr>
        <p:spPr>
          <a:xfrm>
            <a:off x="114300" y="304800"/>
            <a:ext cx="838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8. TÁC ĐỘNG CỦA BIẾN ĐỔI KHÍ HẬU ĐỐI VỚI KHÍ HẬU VÀ THỦY VĂN VIỆT NAM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ACEECC-0B74-FB00-F31B-1C904D32A808}"/>
              </a:ext>
            </a:extLst>
          </p:cNvPr>
          <p:cNvSpPr txBox="1"/>
          <p:nvPr/>
        </p:nvSpPr>
        <p:spPr>
          <a:xfrm>
            <a:off x="381000" y="1676400"/>
            <a:ext cx="7696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 </a:t>
            </a:r>
            <a:r>
              <a:rPr lang="vi-VN" sz="36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</a:t>
            </a:r>
            <a:r>
              <a:rPr lang="en-US" sz="36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</a:t>
            </a:r>
            <a:r>
              <a:rPr lang="vi-VN" sz="36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en-US" sz="36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871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7FDEC-E10C-C240-AA69-3BDE2E75A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EE471E-1816-3405-041E-CBEECFBEBF7F}"/>
              </a:ext>
            </a:extLst>
          </p:cNvPr>
          <p:cNvSpPr txBox="1"/>
          <p:nvPr/>
        </p:nvSpPr>
        <p:spPr>
          <a:xfrm>
            <a:off x="609600" y="838200"/>
            <a:ext cx="7848600" cy="4978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3758493-5D47-C784-4792-1559BA4F13C0}"/>
              </a:ext>
            </a:extLst>
          </p:cNvPr>
          <p:cNvSpPr/>
          <p:nvPr/>
        </p:nvSpPr>
        <p:spPr>
          <a:xfrm>
            <a:off x="685800" y="2819400"/>
            <a:ext cx="424069" cy="4373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5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F5188-3E03-4029-C246-95483DA63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C9D657-7546-44CA-2A48-741BC1C7EB31}"/>
              </a:ext>
            </a:extLst>
          </p:cNvPr>
          <p:cNvSpPr txBox="1"/>
          <p:nvPr/>
        </p:nvSpPr>
        <p:spPr>
          <a:xfrm>
            <a:off x="685800" y="685800"/>
            <a:ext cx="8077200" cy="4435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FF0000"/>
                </a:solidFill>
                <a:effectLst/>
                <a:latin typeface="+mj-lt"/>
              </a:rPr>
              <a:t>Câu 7.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+mj-lt"/>
              </a:rPr>
              <a:t> Vào mùa mưa lũ, thiên tai nào thường xảy ra ở khu vực miền núi của Việt Nam?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A. Hạn hán.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B. Ngập lụt.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C. Lũ quét.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D. Động đất.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DA0CED-A489-41E7-C95A-E2A44EDCD5C1}"/>
              </a:ext>
            </a:extLst>
          </p:cNvPr>
          <p:cNvSpPr/>
          <p:nvPr/>
        </p:nvSpPr>
        <p:spPr>
          <a:xfrm>
            <a:off x="685800" y="3810000"/>
            <a:ext cx="424069" cy="4373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57A5F-7796-23D7-F8FC-0AD2DA780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6F7B11-0D1D-4F9D-0C87-B69759C27A14}"/>
              </a:ext>
            </a:extLst>
          </p:cNvPr>
          <p:cNvSpPr txBox="1"/>
          <p:nvPr/>
        </p:nvSpPr>
        <p:spPr>
          <a:xfrm>
            <a:off x="304800" y="-76200"/>
            <a:ext cx="8610600" cy="5174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FF0000"/>
                </a:solidFill>
                <a:effectLst/>
                <a:latin typeface="+mj-lt"/>
              </a:rPr>
              <a:t>Câu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8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+mj-lt"/>
              </a:rPr>
              <a:t>.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+mj-lt"/>
              </a:rPr>
              <a:t> Để ứng phó với biến đổi khí hậu chúng ta cần thực hiện đồng bộ các nhóm giải pháp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A. khai thác hợp lí và tích cực trồng rừng.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B. giảm nhẹ và thích ứng với biến đổi khí hậu.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C. khai thác hợp lí và sử dụng tiết kiệm tài nguyên.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D. giảm nhẹ biến đổi khí hậu và tăng cường bảo vệ rừng.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6852AD2-10A7-A892-3809-EE7D6EAFCBF5}"/>
              </a:ext>
            </a:extLst>
          </p:cNvPr>
          <p:cNvSpPr/>
          <p:nvPr/>
        </p:nvSpPr>
        <p:spPr>
          <a:xfrm>
            <a:off x="304800" y="3810000"/>
            <a:ext cx="424069" cy="4373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3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289263" y="96109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4. LUYỆN TẬP VÀ VẬN DỤNG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6332" y="609601"/>
            <a:ext cx="8762868" cy="67710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một số hành động cụ thể em có thể làm để ứng phó với biến đổi khí hậu.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0774" y="1516725"/>
            <a:ext cx="5766626" cy="4832092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  <a:ea typeface="Cambria" panose="02040503050406030204" pitchFamily="18" charset="0"/>
              </a:rPr>
              <a:t>- Tắt các thiết bị điện khi không sử dụng.</a:t>
            </a:r>
          </a:p>
          <a:p>
            <a:pPr algn="just"/>
            <a:r>
              <a:rPr lang="vi-VN" sz="2800" dirty="0">
                <a:latin typeface="+mj-lt"/>
                <a:ea typeface="Cambria" panose="02040503050406030204" pitchFamily="18" charset="0"/>
              </a:rPr>
              <a:t>- Sử dụng điều hòa ở mức nhiệt độ hợp lí, tiết kiệm điện.</a:t>
            </a:r>
          </a:p>
          <a:p>
            <a:pPr algn="just"/>
            <a:r>
              <a:rPr lang="vi-VN" sz="2800" dirty="0">
                <a:latin typeface="+mj-lt"/>
                <a:ea typeface="Cambria" panose="02040503050406030204" pitchFamily="18" charset="0"/>
              </a:rPr>
              <a:t>- Tăng cường sử dụng phương tiện công cộng.</a:t>
            </a:r>
          </a:p>
          <a:p>
            <a:pPr algn="just"/>
            <a:r>
              <a:rPr lang="vi-VN" sz="2800" dirty="0">
                <a:latin typeface="+mj-lt"/>
                <a:ea typeface="Cambria" panose="02040503050406030204" pitchFamily="18" charset="0"/>
              </a:rPr>
              <a:t>- Sử dụng nước tiết kiệm.</a:t>
            </a:r>
          </a:p>
          <a:p>
            <a:pPr algn="just"/>
            <a:r>
              <a:rPr lang="vi-VN" sz="2800" dirty="0">
                <a:latin typeface="+mj-lt"/>
                <a:ea typeface="Cambria" panose="02040503050406030204" pitchFamily="18" charset="0"/>
              </a:rPr>
              <a:t>- Hạn chế tối đa việc sử dụng túi ni lông.</a:t>
            </a:r>
          </a:p>
          <a:p>
            <a:pPr algn="just"/>
            <a:r>
              <a:rPr lang="vi-VN" sz="2800" dirty="0">
                <a:latin typeface="+mj-lt"/>
                <a:ea typeface="Cambria" panose="02040503050406030204" pitchFamily="18" charset="0"/>
              </a:rPr>
              <a:t>- Bảo vệ cây xanh và các việc làm khác góp phần bảo vệ môi trường.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31306"/>
            <a:ext cx="2947416" cy="23170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11233"/>
            <a:ext cx="2971800" cy="21177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3429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xanh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1200" y="6260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Chạy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xe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đạp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84237"/>
            <a:ext cx="8610600" cy="86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nói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đến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này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xảy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vùng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3246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XÂM NHẬP MẶN GAY GẮT Ở ĐỒNG BẰNG SÔNG CỬU LONG</a:t>
            </a:r>
          </a:p>
        </p:txBody>
      </p:sp>
      <p:pic>
        <p:nvPicPr>
          <p:cNvPr id="6" name="Bai 9 -1">
            <a:hlinkClick r:id="" action="ppaction://media"/>
            <a:extLst>
              <a:ext uri="{FF2B5EF4-FFF2-40B4-BE49-F238E27FC236}">
                <a16:creationId xmlns:a16="http://schemas.microsoft.com/office/drawing/2014/main" id="{DB316762-43E1-3211-A173-9FBBEA781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783270"/>
            <a:ext cx="7938008" cy="44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0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78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26222D5-563E-C7F7-400E-832983472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21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1"/>
            <a:ext cx="92964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hại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gây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hậu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quả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324601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>
                <a:latin typeface="Cambria" pitchFamily="18" charset="0"/>
                <a:ea typeface="Cambria" pitchFamily="18" charset="0"/>
              </a:rPr>
              <a:t>=&gt;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Nhiều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cho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nghỉ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thiệt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súc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hoa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màu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.</a:t>
            </a:r>
          </a:p>
        </p:txBody>
      </p:sp>
      <p:pic>
        <p:nvPicPr>
          <p:cNvPr id="6" name="Bai 9 - 2">
            <a:hlinkClick r:id="" action="ppaction://media"/>
            <a:extLst>
              <a:ext uri="{FF2B5EF4-FFF2-40B4-BE49-F238E27FC236}">
                <a16:creationId xmlns:a16="http://schemas.microsoft.com/office/drawing/2014/main" id="{7DBD8B17-7178-EF97-CFA6-76E5CC37D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990600"/>
            <a:ext cx="838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Đợt rét đậm rét hại ở Bắc Bộ và Trung Bộ kéo dài đến bao giờ?">
            <a:extLst>
              <a:ext uri="{FF2B5EF4-FFF2-40B4-BE49-F238E27FC236}">
                <a16:creationId xmlns:a16="http://schemas.microsoft.com/office/drawing/2014/main" id="{27ED2CFA-121C-B62F-1C3E-C9459F65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81000"/>
            <a:ext cx="7848600" cy="54102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78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83361" y="124942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6212" y="1651805"/>
            <a:ext cx="4930151" cy="2862322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là gì? Nguyên nhân nào gây ra biến đổi khí hậu?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6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39" y="1295399"/>
            <a:ext cx="3515361" cy="222146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Xử lý khí thải từ các nhà máy đảm bảo cho môi trườ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4038600"/>
            <a:ext cx="3535053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không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khí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Khói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bụi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từ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nhà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máy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8" grpId="0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B85F58-1CDD-12A3-3D45-BEEDB7BF5779}"/>
              </a:ext>
            </a:extLst>
          </p:cNvPr>
          <p:cNvSpPr txBox="1"/>
          <p:nvPr/>
        </p:nvSpPr>
        <p:spPr>
          <a:xfrm>
            <a:off x="237067" y="533400"/>
            <a:ext cx="845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 đổi khí hậu là sự thay đổi trạng thái của khí hậu so với trung bình nhiều năm.</a:t>
            </a:r>
            <a:endParaRPr lang="en-US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54F1B-34AF-F68E-0F38-6A1905D623E7}"/>
              </a:ext>
            </a:extLst>
          </p:cNvPr>
          <p:cNvSpPr txBox="1"/>
          <p:nvPr/>
        </p:nvSpPr>
        <p:spPr>
          <a:xfrm>
            <a:off x="228600" y="2438400"/>
            <a:ext cx="8458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vi-V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 động của con người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đốt nhiên liệu như than, dầu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mỏ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vi-V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vi-V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 ra khí giữ nhiệt.</a:t>
            </a:r>
          </a:p>
        </p:txBody>
      </p:sp>
    </p:spTree>
    <p:extLst>
      <p:ext uri="{BB962C8B-B14F-4D97-AF65-F5344CB8AC3E}">
        <p14:creationId xmlns:p14="http://schemas.microsoft.com/office/powerpoint/2010/main" val="1973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5470</TotalTime>
  <Words>1609</Words>
  <Application>Microsoft Office PowerPoint</Application>
  <PresentationFormat>On-screen Show (4:3)</PresentationFormat>
  <Paragraphs>136</Paragraphs>
  <Slides>33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Cambria</vt:lpstr>
      <vt:lpstr>Times New Roman</vt:lpstr>
      <vt:lpstr>Office Theme</vt:lpstr>
      <vt:lpstr>TÁC ĐỘNG CỦA BIẾN ĐỔI  KHÍ HẬU ĐỐI VỚI KHÍ HẬU  VÀ THỦY VĂN VIỆT NAM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ngviethung1309@gmail.com</cp:lastModifiedBy>
  <cp:revision>437</cp:revision>
  <dcterms:created xsi:type="dcterms:W3CDTF">2016-02-15T14:28:12Z</dcterms:created>
  <dcterms:modified xsi:type="dcterms:W3CDTF">2025-01-14T03:50:53Z</dcterms:modified>
</cp:coreProperties>
</file>