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557" r:id="rId2"/>
    <p:sldId id="503" r:id="rId3"/>
    <p:sldId id="525" r:id="rId4"/>
    <p:sldId id="497" r:id="rId5"/>
    <p:sldId id="563" r:id="rId6"/>
    <p:sldId id="549" r:id="rId7"/>
    <p:sldId id="558" r:id="rId8"/>
    <p:sldId id="562" r:id="rId9"/>
    <p:sldId id="559" r:id="rId10"/>
    <p:sldId id="552" r:id="rId11"/>
    <p:sldId id="581" r:id="rId12"/>
    <p:sldId id="554" r:id="rId13"/>
    <p:sldId id="564" r:id="rId14"/>
    <p:sldId id="578" r:id="rId15"/>
    <p:sldId id="579" r:id="rId16"/>
    <p:sldId id="580" r:id="rId17"/>
    <p:sldId id="584" r:id="rId18"/>
    <p:sldId id="515" r:id="rId19"/>
    <p:sldId id="540" r:id="rId20"/>
    <p:sldId id="560" r:id="rId21"/>
    <p:sldId id="561" r:id="rId22"/>
    <p:sldId id="586" r:id="rId23"/>
    <p:sldId id="587" r:id="rId24"/>
    <p:sldId id="589" r:id="rId25"/>
    <p:sldId id="588" r:id="rId26"/>
    <p:sldId id="567" r:id="rId27"/>
    <p:sldId id="566" r:id="rId28"/>
    <p:sldId id="585" r:id="rId29"/>
    <p:sldId id="568" r:id="rId30"/>
    <p:sldId id="569" r:id="rId31"/>
    <p:sldId id="570" r:id="rId32"/>
    <p:sldId id="571" r:id="rId33"/>
    <p:sldId id="572" r:id="rId34"/>
    <p:sldId id="573" r:id="rId35"/>
    <p:sldId id="574" r:id="rId36"/>
    <p:sldId id="575" r:id="rId37"/>
    <p:sldId id="542" r:id="rId38"/>
    <p:sldId id="576" r:id="rId39"/>
    <p:sldId id="577" r:id="rId40"/>
    <p:sldId id="582" r:id="rId41"/>
    <p:sldId id="583"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009900"/>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59" d="100"/>
          <a:sy n="59" d="100"/>
        </p:scale>
        <p:origin x="1524"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2800" dirty="0" err="1">
              <a:latin typeface="Cambria" pitchFamily="18" charset="0"/>
              <a:ea typeface="Cambria" pitchFamily="18" charset="0"/>
            </a:rPr>
            <a:t>Hơn</a:t>
          </a:r>
          <a:r>
            <a:rPr lang="en-US" sz="2800" dirty="0">
              <a:latin typeface="Cambria" pitchFamily="18" charset="0"/>
              <a:ea typeface="Cambria" pitchFamily="18" charset="0"/>
            </a:rPr>
            <a:t> 50000 </a:t>
          </a:r>
          <a:r>
            <a:rPr lang="en-US" sz="2800" dirty="0" err="1">
              <a:latin typeface="Cambria" pitchFamily="18" charset="0"/>
              <a:ea typeface="Cambria" pitchFamily="18" charset="0"/>
            </a:rPr>
            <a:t>loài</a:t>
          </a:r>
          <a:r>
            <a:rPr lang="en-US" sz="2800" dirty="0">
              <a:latin typeface="Cambria" pitchFamily="18" charset="0"/>
              <a:ea typeface="Cambria" pitchFamily="18" charset="0"/>
            </a:rPr>
            <a:t> </a:t>
          </a:r>
          <a:r>
            <a:rPr lang="en-US" sz="2800" dirty="0" err="1">
              <a:latin typeface="Cambria" pitchFamily="18" charset="0"/>
              <a:ea typeface="Cambria" pitchFamily="18" charset="0"/>
            </a:rPr>
            <a:t>sinh</a:t>
          </a:r>
          <a:r>
            <a:rPr lang="en-US" sz="2800" dirty="0">
              <a:latin typeface="Cambria" pitchFamily="18" charset="0"/>
              <a:ea typeface="Cambria" pitchFamily="18" charset="0"/>
            </a:rPr>
            <a:t> </a:t>
          </a:r>
          <a:r>
            <a:rPr lang="en-US" sz="2800" dirty="0" err="1">
              <a:latin typeface="Cambria" pitchFamily="18" charset="0"/>
              <a:ea typeface="Cambria" pitchFamily="18" charset="0"/>
            </a:rPr>
            <a:t>vật</a:t>
          </a:r>
          <a:endParaRPr lang="en-US" sz="2800"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pPr algn="ctr"/>
          <a:r>
            <a:rPr lang="en-US" sz="2400" dirty="0" err="1">
              <a:latin typeface="Cambria" pitchFamily="18" charset="0"/>
              <a:ea typeface="Cambria" pitchFamily="18" charset="0"/>
            </a:rPr>
            <a:t>Các</a:t>
          </a:r>
          <a:r>
            <a:rPr lang="en-US" sz="2400" dirty="0">
              <a:latin typeface="Cambria" pitchFamily="18" charset="0"/>
              <a:ea typeface="Cambria" pitchFamily="18" charset="0"/>
            </a:rPr>
            <a:t> </a:t>
          </a:r>
          <a:r>
            <a:rPr lang="en-US" sz="2400" dirty="0" err="1">
              <a:latin typeface="Cambria" pitchFamily="18" charset="0"/>
              <a:ea typeface="Cambria" pitchFamily="18" charset="0"/>
            </a:rPr>
            <a:t>loài</a:t>
          </a:r>
          <a:r>
            <a:rPr lang="en-US" sz="2400" dirty="0">
              <a:latin typeface="Cambria" pitchFamily="18" charset="0"/>
              <a:ea typeface="Cambria" pitchFamily="18" charset="0"/>
            </a:rPr>
            <a:t> </a:t>
          </a:r>
          <a:r>
            <a:rPr lang="en-US" sz="2400" dirty="0" err="1">
              <a:latin typeface="Cambria" pitchFamily="18" charset="0"/>
              <a:ea typeface="Cambria" pitchFamily="18" charset="0"/>
            </a:rPr>
            <a:t>thực</a:t>
          </a:r>
          <a:r>
            <a:rPr lang="en-US" sz="2400" dirty="0">
              <a:latin typeface="Cambria" pitchFamily="18" charset="0"/>
              <a:ea typeface="Cambria" pitchFamily="18" charset="0"/>
            </a:rPr>
            <a:t> </a:t>
          </a:r>
          <a:r>
            <a:rPr lang="en-US" sz="2400" dirty="0" err="1">
              <a:latin typeface="Cambria" pitchFamily="18" charset="0"/>
              <a:ea typeface="Cambria" pitchFamily="18" charset="0"/>
            </a:rPr>
            <a:t>vật</a:t>
          </a:r>
          <a:r>
            <a:rPr lang="en-US" sz="2400" dirty="0">
              <a:latin typeface="Cambria" pitchFamily="18" charset="0"/>
              <a:ea typeface="Cambria" pitchFamily="18" charset="0"/>
            </a:rPr>
            <a:t> </a:t>
          </a:r>
          <a:r>
            <a:rPr lang="en-US" sz="2400" dirty="0" err="1">
              <a:latin typeface="Cambria" pitchFamily="18" charset="0"/>
              <a:ea typeface="Cambria" pitchFamily="18" charset="0"/>
            </a:rPr>
            <a:t>quý</a:t>
          </a:r>
          <a:r>
            <a:rPr lang="en-US" sz="2400" dirty="0">
              <a:latin typeface="Cambria" pitchFamily="18" charset="0"/>
              <a:ea typeface="Cambria" pitchFamily="18" charset="0"/>
            </a:rPr>
            <a:t> </a:t>
          </a:r>
          <a:r>
            <a:rPr lang="en-US" sz="2400" dirty="0" err="1">
              <a:latin typeface="Cambria" pitchFamily="18" charset="0"/>
              <a:ea typeface="Cambria" pitchFamily="18" charset="0"/>
            </a:rPr>
            <a:t>hiếm</a:t>
          </a:r>
          <a:r>
            <a:rPr lang="en-US" sz="2400" dirty="0">
              <a:latin typeface="Cambria" pitchFamily="18" charset="0"/>
              <a:ea typeface="Cambria" pitchFamily="18" charset="0"/>
            </a:rPr>
            <a:t> </a:t>
          </a:r>
          <a:r>
            <a:rPr lang="en-US" sz="2400" dirty="0" err="1">
              <a:latin typeface="Cambria" pitchFamily="18" charset="0"/>
              <a:ea typeface="Cambria" pitchFamily="18" charset="0"/>
            </a:rPr>
            <a:t>như</a:t>
          </a:r>
          <a:r>
            <a:rPr lang="en-US" sz="2400" dirty="0">
              <a:latin typeface="Cambria" pitchFamily="18" charset="0"/>
              <a:ea typeface="Cambria" pitchFamily="18" charset="0"/>
            </a:rPr>
            <a:t>: t</a:t>
          </a:r>
          <a:r>
            <a:rPr lang="vi-VN" sz="2400" dirty="0">
              <a:latin typeface="Cambria" pitchFamily="18" charset="0"/>
              <a:ea typeface="Cambria" pitchFamily="18" charset="0"/>
            </a:rPr>
            <a:t>rầm hương, trắc, sâm Ngọc Linh,  nghiến,</a:t>
          </a:r>
          <a:r>
            <a:rPr lang="en-US" sz="2400" dirty="0">
              <a:latin typeface="Cambria" pitchFamily="18" charset="0"/>
              <a:ea typeface="Cambria" pitchFamily="18" charset="0"/>
            </a:rPr>
            <a:t>…</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7E2C9AF-3FE6-48DC-BD48-552A9BD510BA}">
      <dgm:prSet phldrT="[Text]" custT="1"/>
      <dgm:spPr/>
      <dgm:t>
        <a:bodyPr/>
        <a:lstStyle/>
        <a:p>
          <a:pPr algn="ctr"/>
          <a:r>
            <a:rPr lang="en-US" sz="2400" dirty="0" err="1">
              <a:latin typeface="Cambria" pitchFamily="18" charset="0"/>
              <a:ea typeface="Cambria" pitchFamily="18" charset="0"/>
            </a:rPr>
            <a:t>Các</a:t>
          </a:r>
          <a:r>
            <a:rPr lang="en-US" sz="2400" dirty="0">
              <a:latin typeface="Cambria" pitchFamily="18" charset="0"/>
              <a:ea typeface="Cambria" pitchFamily="18" charset="0"/>
            </a:rPr>
            <a:t> </a:t>
          </a:r>
          <a:r>
            <a:rPr lang="en-US" sz="2400" dirty="0" err="1">
              <a:latin typeface="Cambria" pitchFamily="18" charset="0"/>
              <a:ea typeface="Cambria" pitchFamily="18" charset="0"/>
            </a:rPr>
            <a:t>loài</a:t>
          </a:r>
          <a:br>
            <a:rPr lang="en-US" sz="2400" dirty="0">
              <a:latin typeface="Cambria" pitchFamily="18" charset="0"/>
              <a:ea typeface="Cambria" pitchFamily="18" charset="0"/>
            </a:rPr>
          </a:br>
          <a:r>
            <a:rPr lang="en-US" sz="2400" dirty="0">
              <a:latin typeface="Cambria" pitchFamily="18" charset="0"/>
              <a:ea typeface="Cambria" pitchFamily="18" charset="0"/>
            </a:rPr>
            <a:t> </a:t>
          </a:r>
          <a:r>
            <a:rPr lang="en-US" sz="2400" dirty="0" err="1">
              <a:latin typeface="Cambria" pitchFamily="18" charset="0"/>
              <a:ea typeface="Cambria" pitchFamily="18" charset="0"/>
            </a:rPr>
            <a:t>động</a:t>
          </a:r>
          <a:r>
            <a:rPr lang="en-US" sz="2400" dirty="0">
              <a:latin typeface="Cambria" pitchFamily="18" charset="0"/>
              <a:ea typeface="Cambria" pitchFamily="18" charset="0"/>
            </a:rPr>
            <a:t> </a:t>
          </a:r>
          <a:r>
            <a:rPr lang="en-US" sz="2400" dirty="0" err="1">
              <a:latin typeface="Cambria" pitchFamily="18" charset="0"/>
              <a:ea typeface="Cambria" pitchFamily="18" charset="0"/>
            </a:rPr>
            <a:t>vật</a:t>
          </a:r>
          <a:r>
            <a:rPr lang="en-US" sz="2400" dirty="0">
              <a:latin typeface="Cambria" pitchFamily="18" charset="0"/>
              <a:ea typeface="Cambria" pitchFamily="18" charset="0"/>
            </a:rPr>
            <a:t> </a:t>
          </a:r>
          <a:r>
            <a:rPr lang="en-US" sz="2400" dirty="0" err="1">
              <a:latin typeface="Cambria" pitchFamily="18" charset="0"/>
              <a:ea typeface="Cambria" pitchFamily="18" charset="0"/>
            </a:rPr>
            <a:t>quý</a:t>
          </a:r>
          <a:r>
            <a:rPr lang="en-US" sz="2400" dirty="0">
              <a:latin typeface="Cambria" pitchFamily="18" charset="0"/>
              <a:ea typeface="Cambria" pitchFamily="18" charset="0"/>
            </a:rPr>
            <a:t> </a:t>
          </a:r>
          <a:r>
            <a:rPr lang="en-US" sz="2400" dirty="0" err="1">
              <a:latin typeface="Cambria" pitchFamily="18" charset="0"/>
              <a:ea typeface="Cambria" pitchFamily="18" charset="0"/>
            </a:rPr>
            <a:t>hiếm</a:t>
          </a:r>
          <a:r>
            <a:rPr lang="en-US" sz="2400" dirty="0">
              <a:latin typeface="Cambria" pitchFamily="18" charset="0"/>
              <a:ea typeface="Cambria" pitchFamily="18" charset="0"/>
            </a:rPr>
            <a:t> </a:t>
          </a:r>
          <a:r>
            <a:rPr lang="en-US" sz="2400" dirty="0" err="1">
              <a:latin typeface="Cambria" pitchFamily="18" charset="0"/>
              <a:ea typeface="Cambria" pitchFamily="18" charset="0"/>
            </a:rPr>
            <a:t>như</a:t>
          </a:r>
          <a:r>
            <a:rPr lang="en-US" sz="2400" dirty="0">
              <a:latin typeface="Cambria" pitchFamily="18" charset="0"/>
              <a:ea typeface="Cambria" pitchFamily="18" charset="0"/>
            </a:rPr>
            <a:t>: </a:t>
          </a:r>
          <a:r>
            <a:rPr lang="it-IT" sz="2400" dirty="0">
              <a:latin typeface="Cambria" pitchFamily="18" charset="0"/>
              <a:ea typeface="Cambria" pitchFamily="18" charset="0"/>
            </a:rPr>
            <a:t>sao la, voi, bò tót, trĩ,…</a:t>
          </a:r>
          <a:endParaRPr lang="en-US" sz="2400" dirty="0">
            <a:latin typeface="Cambria" pitchFamily="18" charset="0"/>
            <a:ea typeface="Cambria" pitchFamily="18" charset="0"/>
          </a:endParaRPr>
        </a:p>
      </dgm:t>
    </dgm:pt>
    <dgm:pt modelId="{B1060600-208A-4921-B3BA-142DAA8358FA}" type="parTrans" cxnId="{65C31770-EF74-4475-9375-370ACC79E674}">
      <dgm:prSet/>
      <dgm:spPr/>
      <dgm:t>
        <a:bodyPr/>
        <a:lstStyle/>
        <a:p>
          <a:endParaRPr lang="en-US"/>
        </a:p>
      </dgm:t>
    </dgm:pt>
    <dgm:pt modelId="{A409D788-D893-4F09-986A-E99F27A3772A}" type="sibTrans" cxnId="{65C31770-EF74-4475-9375-370ACC79E674}">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356953" custScaleY="270516">
        <dgm:presLayoutVars>
          <dgm:chPref val="3"/>
        </dgm:presLayoutVars>
      </dgm:prSet>
      <dgm:spPr/>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2"/>
      <dgm:spPr/>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2" custScaleX="439773" custScaleY="665116" custLinFactNeighborX="-1646" custLinFactNeighborY="15547"/>
      <dgm:spPr/>
    </dgm:pt>
    <dgm:pt modelId="{1AFBA3D9-207A-44DE-8A1A-6C3CC5CE240C}" type="pres">
      <dgm:prSet presAssocID="{451462FA-6989-408F-BA8F-09E372FDA644}" presName="hierChild3" presStyleCnt="0"/>
      <dgm:spPr/>
    </dgm:pt>
    <dgm:pt modelId="{B5C99304-917D-49E0-9151-E32A0AB859FC}" type="pres">
      <dgm:prSet presAssocID="{B1060600-208A-4921-B3BA-142DAA8358FA}" presName="Name19" presStyleLbl="parChTrans1D2" presStyleIdx="1" presStyleCnt="2"/>
      <dgm:spPr/>
    </dgm:pt>
    <dgm:pt modelId="{ED0D0407-1794-4096-90D5-81104A9981D3}" type="pres">
      <dgm:prSet presAssocID="{77E2C9AF-3FE6-48DC-BD48-552A9BD510BA}" presName="Name21" presStyleCnt="0"/>
      <dgm:spPr/>
    </dgm:pt>
    <dgm:pt modelId="{27D381F5-9104-4B6C-B2BD-30E0775303D9}" type="pres">
      <dgm:prSet presAssocID="{77E2C9AF-3FE6-48DC-BD48-552A9BD510BA}" presName="level2Shape" presStyleLbl="node2" presStyleIdx="1" presStyleCnt="2" custScaleX="317513" custScaleY="730311" custLinFactNeighborX="7926" custLinFactNeighborY="-25"/>
      <dgm:spPr/>
    </dgm:pt>
    <dgm:pt modelId="{81A1960F-9FF2-405D-9046-6BA1C37F7B4A}" type="pres">
      <dgm:prSet presAssocID="{77E2C9AF-3FE6-48DC-BD48-552A9BD510B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3B793D0A-ADE2-4E2E-8A8F-52721DC40ED4}" type="presOf" srcId="{DABBB91E-DAF9-47E3-9C1B-82DE845568D0}" destId="{BBF6C64C-7BEA-4E35-B8A5-5E6B3A281518}" srcOrd="0" destOrd="0" presId="urn:microsoft.com/office/officeart/2005/8/layout/hierarchy6"/>
    <dgm:cxn modelId="{BC229114-D687-48EB-BB75-8F686370860A}" type="presOf" srcId="{910BE239-0CC0-4039-8F15-F7C02DB53481}" destId="{D51E557A-1553-48DB-9E8F-9F340370401B}" srcOrd="0" destOrd="0" presId="urn:microsoft.com/office/officeart/2005/8/layout/hierarchy6"/>
    <dgm:cxn modelId="{B33BE415-AC2C-4237-B03E-BB49F2A00EC8}" type="presOf" srcId="{B1060600-208A-4921-B3BA-142DAA8358FA}" destId="{B5C99304-917D-49E0-9151-E32A0AB859FC}" srcOrd="0" destOrd="0" presId="urn:microsoft.com/office/officeart/2005/8/layout/hierarchy6"/>
    <dgm:cxn modelId="{78A5B863-1BEA-4D6B-8CFD-77622B9971BD}" type="presOf" srcId="{451462FA-6989-408F-BA8F-09E372FDA644}" destId="{8FEB5CAE-D4E7-4A10-87E2-8525D06FCC9D}" srcOrd="0" destOrd="0" presId="urn:microsoft.com/office/officeart/2005/8/layout/hierarchy6"/>
    <dgm:cxn modelId="{2B05B06B-5AB0-4EC3-9986-FA2CB701185D}" type="presOf" srcId="{842A6939-AB67-443F-A238-B1594B14F58A}" destId="{647A87F1-B924-42C3-9BFB-B28E010046FA}" srcOrd="0" destOrd="0" presId="urn:microsoft.com/office/officeart/2005/8/layout/hierarchy6"/>
    <dgm:cxn modelId="{65C31770-EF74-4475-9375-370ACC79E674}" srcId="{842A6939-AB67-443F-A238-B1594B14F58A}" destId="{77E2C9AF-3FE6-48DC-BD48-552A9BD510BA}" srcOrd="1" destOrd="0" parTransId="{B1060600-208A-4921-B3BA-142DAA8358FA}" sibTransId="{A409D788-D893-4F09-986A-E99F27A3772A}"/>
    <dgm:cxn modelId="{CA6D227D-955C-41C5-88CE-BF524022B547}" srcId="{DABBB91E-DAF9-47E3-9C1B-82DE845568D0}" destId="{842A6939-AB67-443F-A238-B1594B14F58A}" srcOrd="0" destOrd="0" parTransId="{1E808713-9AEA-4E4B-9042-F201F65702A2}" sibTransId="{B2F25BC8-7F6E-470E-9D72-45A1234FD505}"/>
    <dgm:cxn modelId="{E370E689-474E-43A4-AFE3-2794FFA0B95A}" type="presOf" srcId="{77E2C9AF-3FE6-48DC-BD48-552A9BD510BA}" destId="{27D381F5-9104-4B6C-B2BD-30E0775303D9}" srcOrd="0" destOrd="0" presId="urn:microsoft.com/office/officeart/2005/8/layout/hierarchy6"/>
    <dgm:cxn modelId="{088A1907-CCDA-4326-BE0E-0FDD3EFC1E63}" type="presParOf" srcId="{BBF6C64C-7BEA-4E35-B8A5-5E6B3A281518}" destId="{F5252616-4EF5-4B52-B6BE-6E94E5EDAF7F}" srcOrd="0" destOrd="0" presId="urn:microsoft.com/office/officeart/2005/8/layout/hierarchy6"/>
    <dgm:cxn modelId="{14E9CE3A-9862-47D2-8ED6-1501CA1593E8}" type="presParOf" srcId="{F5252616-4EF5-4B52-B6BE-6E94E5EDAF7F}" destId="{67801FFB-470D-4ED5-9CCF-F2CFCBF26872}" srcOrd="0" destOrd="0" presId="urn:microsoft.com/office/officeart/2005/8/layout/hierarchy6"/>
    <dgm:cxn modelId="{84FA37D2-E3BA-4F99-AD8D-F531C0B2D666}" type="presParOf" srcId="{67801FFB-470D-4ED5-9CCF-F2CFCBF26872}" destId="{230F10DA-5D58-47DA-BA69-54A23D90190D}" srcOrd="0" destOrd="0" presId="urn:microsoft.com/office/officeart/2005/8/layout/hierarchy6"/>
    <dgm:cxn modelId="{81AEDAA4-8517-4D88-A339-43E0BA6D8900}" type="presParOf" srcId="{230F10DA-5D58-47DA-BA69-54A23D90190D}" destId="{647A87F1-B924-42C3-9BFB-B28E010046FA}" srcOrd="0" destOrd="0" presId="urn:microsoft.com/office/officeart/2005/8/layout/hierarchy6"/>
    <dgm:cxn modelId="{0348DC22-745F-4FE8-A27D-5D8BA3DDF98C}" type="presParOf" srcId="{230F10DA-5D58-47DA-BA69-54A23D90190D}" destId="{2618DFD7-C4C4-4C93-84FA-4619F663EA20}" srcOrd="1" destOrd="0" presId="urn:microsoft.com/office/officeart/2005/8/layout/hierarchy6"/>
    <dgm:cxn modelId="{015C8425-7B9E-4C46-AA8C-D0A03D3519A9}" type="presParOf" srcId="{2618DFD7-C4C4-4C93-84FA-4619F663EA20}" destId="{D51E557A-1553-48DB-9E8F-9F340370401B}" srcOrd="0" destOrd="0" presId="urn:microsoft.com/office/officeart/2005/8/layout/hierarchy6"/>
    <dgm:cxn modelId="{154E837F-B81E-4390-889C-61D8FE3E0BBA}" type="presParOf" srcId="{2618DFD7-C4C4-4C93-84FA-4619F663EA20}" destId="{88CD1CA6-17F0-4589-9BF1-D6D33BE6CF03}" srcOrd="1" destOrd="0" presId="urn:microsoft.com/office/officeart/2005/8/layout/hierarchy6"/>
    <dgm:cxn modelId="{E7E94C67-9972-4C08-9E6E-AD3737AE0840}" type="presParOf" srcId="{88CD1CA6-17F0-4589-9BF1-D6D33BE6CF03}" destId="{8FEB5CAE-D4E7-4A10-87E2-8525D06FCC9D}" srcOrd="0" destOrd="0" presId="urn:microsoft.com/office/officeart/2005/8/layout/hierarchy6"/>
    <dgm:cxn modelId="{9BF98F93-048E-4982-AC65-29DEB4726D63}" type="presParOf" srcId="{88CD1CA6-17F0-4589-9BF1-D6D33BE6CF03}" destId="{1AFBA3D9-207A-44DE-8A1A-6C3CC5CE240C}" srcOrd="1" destOrd="0" presId="urn:microsoft.com/office/officeart/2005/8/layout/hierarchy6"/>
    <dgm:cxn modelId="{137E2198-A7C4-402C-80A6-ED04C73CB6BD}" type="presParOf" srcId="{2618DFD7-C4C4-4C93-84FA-4619F663EA20}" destId="{B5C99304-917D-49E0-9151-E32A0AB859FC}" srcOrd="2" destOrd="0" presId="urn:microsoft.com/office/officeart/2005/8/layout/hierarchy6"/>
    <dgm:cxn modelId="{4EB6D9C9-9BF7-4643-9BFD-418F00AB28B5}" type="presParOf" srcId="{2618DFD7-C4C4-4C93-84FA-4619F663EA20}" destId="{ED0D0407-1794-4096-90D5-81104A9981D3}" srcOrd="3" destOrd="0" presId="urn:microsoft.com/office/officeart/2005/8/layout/hierarchy6"/>
    <dgm:cxn modelId="{2475264A-1598-43E7-A239-EBACB7213CD7}" type="presParOf" srcId="{ED0D0407-1794-4096-90D5-81104A9981D3}" destId="{27D381F5-9104-4B6C-B2BD-30E0775303D9}" srcOrd="0" destOrd="0" presId="urn:microsoft.com/office/officeart/2005/8/layout/hierarchy6"/>
    <dgm:cxn modelId="{63D71DD8-037A-4113-8C03-E0D85DC1FC79}" type="presParOf" srcId="{ED0D0407-1794-4096-90D5-81104A9981D3}" destId="{81A1960F-9FF2-405D-9046-6BA1C37F7B4A}" srcOrd="1" destOrd="0" presId="urn:microsoft.com/office/officeart/2005/8/layout/hierarchy6"/>
    <dgm:cxn modelId="{668E729C-B52D-4D01-BC22-D4E07386C391}"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126924" y="59"/>
          <a:ext cx="1803108" cy="9109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Cambria" pitchFamily="18" charset="0"/>
              <a:ea typeface="Cambria" pitchFamily="18" charset="0"/>
            </a:rPr>
            <a:t>Hơn</a:t>
          </a:r>
          <a:r>
            <a:rPr lang="en-US" sz="2800" kern="1200" dirty="0">
              <a:latin typeface="Cambria" pitchFamily="18" charset="0"/>
              <a:ea typeface="Cambria" pitchFamily="18" charset="0"/>
            </a:rPr>
            <a:t> 50000 </a:t>
          </a:r>
          <a:r>
            <a:rPr lang="en-US" sz="2800" kern="1200" dirty="0" err="1">
              <a:latin typeface="Cambria" pitchFamily="18" charset="0"/>
              <a:ea typeface="Cambria" pitchFamily="18" charset="0"/>
            </a:rPr>
            <a:t>loài</a:t>
          </a:r>
          <a:r>
            <a:rPr lang="en-US" sz="2800" kern="1200" dirty="0">
              <a:latin typeface="Cambria" pitchFamily="18" charset="0"/>
              <a:ea typeface="Cambria" pitchFamily="18" charset="0"/>
            </a:rPr>
            <a:t> </a:t>
          </a:r>
          <a:r>
            <a:rPr lang="en-US" sz="2800" kern="1200" dirty="0" err="1">
              <a:latin typeface="Cambria" pitchFamily="18" charset="0"/>
              <a:ea typeface="Cambria" pitchFamily="18" charset="0"/>
            </a:rPr>
            <a:t>sinh</a:t>
          </a:r>
          <a:r>
            <a:rPr lang="en-US" sz="2800" kern="1200" dirty="0">
              <a:latin typeface="Cambria" pitchFamily="18" charset="0"/>
              <a:ea typeface="Cambria" pitchFamily="18" charset="0"/>
            </a:rPr>
            <a:t> </a:t>
          </a:r>
          <a:r>
            <a:rPr lang="en-US" sz="2800" kern="1200" dirty="0" err="1">
              <a:latin typeface="Cambria" pitchFamily="18" charset="0"/>
              <a:ea typeface="Cambria" pitchFamily="18" charset="0"/>
            </a:rPr>
            <a:t>vật</a:t>
          </a:r>
          <a:endParaRPr lang="en-US" sz="2800" kern="1200" dirty="0">
            <a:latin typeface="Cambria" pitchFamily="18" charset="0"/>
            <a:ea typeface="Cambria" pitchFamily="18" charset="0"/>
          </a:endParaRPr>
        </a:p>
      </dsp:txBody>
      <dsp:txXfrm>
        <a:off x="1153606" y="26741"/>
        <a:ext cx="1749744" cy="857623"/>
      </dsp:txXfrm>
    </dsp:sp>
    <dsp:sp modelId="{D51E557A-1553-48DB-9E8F-9F340370401B}">
      <dsp:nvSpPr>
        <dsp:cNvPr id="0" name=""/>
        <dsp:cNvSpPr/>
      </dsp:nvSpPr>
      <dsp:spPr>
        <a:xfrm>
          <a:off x="1142452" y="911047"/>
          <a:ext cx="886026" cy="187059"/>
        </a:xfrm>
        <a:custGeom>
          <a:avLst/>
          <a:gdLst/>
          <a:ahLst/>
          <a:cxnLst/>
          <a:rect l="0" t="0" r="0" b="0"/>
          <a:pathLst>
            <a:path>
              <a:moveTo>
                <a:pt x="886026" y="0"/>
              </a:moveTo>
              <a:lnTo>
                <a:pt x="886026" y="93529"/>
              </a:lnTo>
              <a:lnTo>
                <a:pt x="0" y="93529"/>
              </a:lnTo>
              <a:lnTo>
                <a:pt x="0" y="1870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31720" y="1098106"/>
          <a:ext cx="2221464" cy="22398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Cambria" pitchFamily="18" charset="0"/>
              <a:ea typeface="Cambria" pitchFamily="18" charset="0"/>
            </a:rPr>
            <a:t>Các</a:t>
          </a:r>
          <a:r>
            <a:rPr lang="en-US" sz="2400" kern="1200" dirty="0">
              <a:latin typeface="Cambria" pitchFamily="18" charset="0"/>
              <a:ea typeface="Cambria" pitchFamily="18" charset="0"/>
            </a:rPr>
            <a:t> </a:t>
          </a:r>
          <a:r>
            <a:rPr lang="en-US" sz="2400" kern="1200" dirty="0" err="1">
              <a:latin typeface="Cambria" pitchFamily="18" charset="0"/>
              <a:ea typeface="Cambria" pitchFamily="18" charset="0"/>
            </a:rPr>
            <a:t>loài</a:t>
          </a:r>
          <a:r>
            <a:rPr lang="en-US" sz="2400" kern="1200" dirty="0">
              <a:latin typeface="Cambria" pitchFamily="18" charset="0"/>
              <a:ea typeface="Cambria" pitchFamily="18" charset="0"/>
            </a:rPr>
            <a:t> </a:t>
          </a:r>
          <a:r>
            <a:rPr lang="en-US" sz="2400" kern="1200" dirty="0" err="1">
              <a:latin typeface="Cambria" pitchFamily="18" charset="0"/>
              <a:ea typeface="Cambria" pitchFamily="18" charset="0"/>
            </a:rPr>
            <a:t>thực</a:t>
          </a:r>
          <a:r>
            <a:rPr lang="en-US" sz="2400" kern="1200" dirty="0">
              <a:latin typeface="Cambria" pitchFamily="18" charset="0"/>
              <a:ea typeface="Cambria" pitchFamily="18" charset="0"/>
            </a:rPr>
            <a:t> </a:t>
          </a:r>
          <a:r>
            <a:rPr lang="en-US" sz="2400" kern="1200" dirty="0" err="1">
              <a:latin typeface="Cambria" pitchFamily="18" charset="0"/>
              <a:ea typeface="Cambria" pitchFamily="18" charset="0"/>
            </a:rPr>
            <a:t>vật</a:t>
          </a:r>
          <a:r>
            <a:rPr lang="en-US" sz="2400" kern="1200" dirty="0">
              <a:latin typeface="Cambria" pitchFamily="18" charset="0"/>
              <a:ea typeface="Cambria" pitchFamily="18" charset="0"/>
            </a:rPr>
            <a:t> </a:t>
          </a:r>
          <a:r>
            <a:rPr lang="en-US" sz="2400" kern="1200" dirty="0" err="1">
              <a:latin typeface="Cambria" pitchFamily="18" charset="0"/>
              <a:ea typeface="Cambria" pitchFamily="18" charset="0"/>
            </a:rPr>
            <a:t>quý</a:t>
          </a:r>
          <a:r>
            <a:rPr lang="en-US" sz="2400" kern="1200" dirty="0">
              <a:latin typeface="Cambria" pitchFamily="18" charset="0"/>
              <a:ea typeface="Cambria" pitchFamily="18" charset="0"/>
            </a:rPr>
            <a:t> </a:t>
          </a:r>
          <a:r>
            <a:rPr lang="en-US" sz="2400" kern="1200" dirty="0" err="1">
              <a:latin typeface="Cambria" pitchFamily="18" charset="0"/>
              <a:ea typeface="Cambria" pitchFamily="18" charset="0"/>
            </a:rPr>
            <a:t>hiếm</a:t>
          </a:r>
          <a:r>
            <a:rPr lang="en-US" sz="2400" kern="1200" dirty="0">
              <a:latin typeface="Cambria" pitchFamily="18" charset="0"/>
              <a:ea typeface="Cambria" pitchFamily="18" charset="0"/>
            </a:rPr>
            <a:t> </a:t>
          </a:r>
          <a:r>
            <a:rPr lang="en-US" sz="2400" kern="1200" dirty="0" err="1">
              <a:latin typeface="Cambria" pitchFamily="18" charset="0"/>
              <a:ea typeface="Cambria" pitchFamily="18" charset="0"/>
            </a:rPr>
            <a:t>như</a:t>
          </a:r>
          <a:r>
            <a:rPr lang="en-US" sz="2400" kern="1200" dirty="0">
              <a:latin typeface="Cambria" pitchFamily="18" charset="0"/>
              <a:ea typeface="Cambria" pitchFamily="18" charset="0"/>
            </a:rPr>
            <a:t>: t</a:t>
          </a:r>
          <a:r>
            <a:rPr lang="vi-VN" sz="2400" kern="1200" dirty="0">
              <a:latin typeface="Cambria" pitchFamily="18" charset="0"/>
              <a:ea typeface="Cambria" pitchFamily="18" charset="0"/>
            </a:rPr>
            <a:t>rầm hương, trắc, sâm Ngọc Linh,  nghiến,</a:t>
          </a:r>
          <a:r>
            <a:rPr lang="en-US" sz="2400" kern="1200" dirty="0">
              <a:latin typeface="Cambria" pitchFamily="18" charset="0"/>
              <a:ea typeface="Cambria" pitchFamily="18" charset="0"/>
            </a:rPr>
            <a:t>…</a:t>
          </a:r>
        </a:p>
      </dsp:txBody>
      <dsp:txXfrm>
        <a:off x="96784" y="1163170"/>
        <a:ext cx="2091336" cy="2109711"/>
      </dsp:txXfrm>
    </dsp:sp>
    <dsp:sp modelId="{B5C99304-917D-49E0-9151-E32A0AB859FC}">
      <dsp:nvSpPr>
        <dsp:cNvPr id="0" name=""/>
        <dsp:cNvSpPr/>
      </dsp:nvSpPr>
      <dsp:spPr>
        <a:xfrm>
          <a:off x="2028479" y="911047"/>
          <a:ext cx="1226538" cy="134619"/>
        </a:xfrm>
        <a:custGeom>
          <a:avLst/>
          <a:gdLst/>
          <a:ahLst/>
          <a:cxnLst/>
          <a:rect l="0" t="0" r="0" b="0"/>
          <a:pathLst>
            <a:path>
              <a:moveTo>
                <a:pt x="0" y="0"/>
              </a:moveTo>
              <a:lnTo>
                <a:pt x="0" y="67309"/>
              </a:lnTo>
              <a:lnTo>
                <a:pt x="1226538" y="67309"/>
              </a:lnTo>
              <a:lnTo>
                <a:pt x="1226538" y="1346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D381F5-9104-4B6C-B2BD-30E0775303D9}">
      <dsp:nvSpPr>
        <dsp:cNvPr id="0" name=""/>
        <dsp:cNvSpPr/>
      </dsp:nvSpPr>
      <dsp:spPr>
        <a:xfrm>
          <a:off x="2453076" y="1045666"/>
          <a:ext cx="1603881" cy="24593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Cambria" pitchFamily="18" charset="0"/>
              <a:ea typeface="Cambria" pitchFamily="18" charset="0"/>
            </a:rPr>
            <a:t>Các</a:t>
          </a:r>
          <a:r>
            <a:rPr lang="en-US" sz="2400" kern="1200" dirty="0">
              <a:latin typeface="Cambria" pitchFamily="18" charset="0"/>
              <a:ea typeface="Cambria" pitchFamily="18" charset="0"/>
            </a:rPr>
            <a:t> </a:t>
          </a:r>
          <a:r>
            <a:rPr lang="en-US" sz="2400" kern="1200" dirty="0" err="1">
              <a:latin typeface="Cambria" pitchFamily="18" charset="0"/>
              <a:ea typeface="Cambria" pitchFamily="18" charset="0"/>
            </a:rPr>
            <a:t>loài</a:t>
          </a:r>
          <a:br>
            <a:rPr lang="en-US" sz="2400" kern="1200" dirty="0">
              <a:latin typeface="Cambria" pitchFamily="18" charset="0"/>
              <a:ea typeface="Cambria" pitchFamily="18" charset="0"/>
            </a:rPr>
          </a:br>
          <a:r>
            <a:rPr lang="en-US" sz="2400" kern="1200" dirty="0">
              <a:latin typeface="Cambria" pitchFamily="18" charset="0"/>
              <a:ea typeface="Cambria" pitchFamily="18" charset="0"/>
            </a:rPr>
            <a:t> </a:t>
          </a:r>
          <a:r>
            <a:rPr lang="en-US" sz="2400" kern="1200" dirty="0" err="1">
              <a:latin typeface="Cambria" pitchFamily="18" charset="0"/>
              <a:ea typeface="Cambria" pitchFamily="18" charset="0"/>
            </a:rPr>
            <a:t>động</a:t>
          </a:r>
          <a:r>
            <a:rPr lang="en-US" sz="2400" kern="1200" dirty="0">
              <a:latin typeface="Cambria" pitchFamily="18" charset="0"/>
              <a:ea typeface="Cambria" pitchFamily="18" charset="0"/>
            </a:rPr>
            <a:t> </a:t>
          </a:r>
          <a:r>
            <a:rPr lang="en-US" sz="2400" kern="1200" dirty="0" err="1">
              <a:latin typeface="Cambria" pitchFamily="18" charset="0"/>
              <a:ea typeface="Cambria" pitchFamily="18" charset="0"/>
            </a:rPr>
            <a:t>vật</a:t>
          </a:r>
          <a:r>
            <a:rPr lang="en-US" sz="2400" kern="1200" dirty="0">
              <a:latin typeface="Cambria" pitchFamily="18" charset="0"/>
              <a:ea typeface="Cambria" pitchFamily="18" charset="0"/>
            </a:rPr>
            <a:t> </a:t>
          </a:r>
          <a:r>
            <a:rPr lang="en-US" sz="2400" kern="1200" dirty="0" err="1">
              <a:latin typeface="Cambria" pitchFamily="18" charset="0"/>
              <a:ea typeface="Cambria" pitchFamily="18" charset="0"/>
            </a:rPr>
            <a:t>quý</a:t>
          </a:r>
          <a:r>
            <a:rPr lang="en-US" sz="2400" kern="1200" dirty="0">
              <a:latin typeface="Cambria" pitchFamily="18" charset="0"/>
              <a:ea typeface="Cambria" pitchFamily="18" charset="0"/>
            </a:rPr>
            <a:t> </a:t>
          </a:r>
          <a:r>
            <a:rPr lang="en-US" sz="2400" kern="1200" dirty="0" err="1">
              <a:latin typeface="Cambria" pitchFamily="18" charset="0"/>
              <a:ea typeface="Cambria" pitchFamily="18" charset="0"/>
            </a:rPr>
            <a:t>hiếm</a:t>
          </a:r>
          <a:r>
            <a:rPr lang="en-US" sz="2400" kern="1200" dirty="0">
              <a:latin typeface="Cambria" pitchFamily="18" charset="0"/>
              <a:ea typeface="Cambria" pitchFamily="18" charset="0"/>
            </a:rPr>
            <a:t> </a:t>
          </a:r>
          <a:r>
            <a:rPr lang="en-US" sz="2400" kern="1200" dirty="0" err="1">
              <a:latin typeface="Cambria" pitchFamily="18" charset="0"/>
              <a:ea typeface="Cambria" pitchFamily="18" charset="0"/>
            </a:rPr>
            <a:t>như</a:t>
          </a:r>
          <a:r>
            <a:rPr lang="en-US" sz="2400" kern="1200" dirty="0">
              <a:latin typeface="Cambria" pitchFamily="18" charset="0"/>
              <a:ea typeface="Cambria" pitchFamily="18" charset="0"/>
            </a:rPr>
            <a:t>: </a:t>
          </a:r>
          <a:r>
            <a:rPr lang="it-IT" sz="2400" kern="1200" dirty="0">
              <a:latin typeface="Cambria" pitchFamily="18" charset="0"/>
              <a:ea typeface="Cambria" pitchFamily="18" charset="0"/>
            </a:rPr>
            <a:t>sao la, voi, bò tót, trĩ,…</a:t>
          </a:r>
          <a:endParaRPr lang="en-US" sz="2400" kern="1200" dirty="0">
            <a:latin typeface="Cambria" pitchFamily="18" charset="0"/>
            <a:ea typeface="Cambria" pitchFamily="18" charset="0"/>
          </a:endParaRPr>
        </a:p>
      </dsp:txBody>
      <dsp:txXfrm>
        <a:off x="2500052" y="1092642"/>
        <a:ext cx="1509929" cy="23654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2/24/2025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eg"/><Relationship Id="rId5" Type="http://schemas.openxmlformats.org/officeDocument/2006/relationships/image" Target="../media/image12.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5.jpeg"/></Relationships>
</file>

<file path=ppt/slides/_rels/slide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2.png"/><Relationship Id="rId7" Type="http://schemas.openxmlformats.org/officeDocument/2006/relationships/diagramLayout" Target="../diagrams/layout1.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16.jpeg"/><Relationship Id="rId10" Type="http://schemas.microsoft.com/office/2007/relationships/diagramDrawing" Target="../diagrams/drawing1.xml"/><Relationship Id="rId4" Type="http://schemas.openxmlformats.org/officeDocument/2006/relationships/image" Target="../media/image15.jpeg"/><Relationship Id="rId9"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1. </a:t>
            </a:r>
            <a:r>
              <a:rPr lang="en-US" sz="2400" b="1" dirty="0" err="1">
                <a:latin typeface="Cambria" pitchFamily="18" charset="0"/>
                <a:ea typeface="Cambria" pitchFamily="18" charset="0"/>
              </a:rPr>
              <a:t>Báo</a:t>
            </a:r>
            <a:r>
              <a:rPr lang="en-US" sz="2400" b="1" dirty="0">
                <a:latin typeface="Cambria" pitchFamily="18" charset="0"/>
                <a:ea typeface="Cambria" pitchFamily="18" charset="0"/>
              </a:rPr>
              <a:t> </a:t>
            </a:r>
            <a:r>
              <a:rPr lang="en-US" sz="2400" b="1" dirty="0" err="1">
                <a:latin typeface="Cambria" pitchFamily="18" charset="0"/>
                <a:ea typeface="Cambria" pitchFamily="18" charset="0"/>
              </a:rPr>
              <a:t>Đốm</a:t>
            </a:r>
            <a:r>
              <a:rPr lang="en-US" sz="2400" b="1" dirty="0">
                <a:latin typeface="Cambria" pitchFamily="18" charset="0"/>
                <a:ea typeface="Cambria" pitchFamily="18" charset="0"/>
              </a:rPr>
              <a:t> </a:t>
            </a: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4. </a:t>
            </a:r>
            <a:r>
              <a:rPr lang="en-US" sz="2400" b="1" dirty="0" err="1">
                <a:latin typeface="Cambria" pitchFamily="18" charset="0"/>
                <a:ea typeface="Cambria" pitchFamily="18" charset="0"/>
              </a:rPr>
              <a:t>Tê</a:t>
            </a:r>
            <a:r>
              <a:rPr lang="en-US" sz="2400" b="1" dirty="0">
                <a:latin typeface="Cambria" pitchFamily="18" charset="0"/>
                <a:ea typeface="Cambria" pitchFamily="18" charset="0"/>
              </a:rPr>
              <a:t> </a:t>
            </a:r>
            <a:r>
              <a:rPr lang="en-US" sz="2400" b="1" dirty="0" err="1">
                <a:latin typeface="Cambria" pitchFamily="18" charset="0"/>
                <a:ea typeface="Cambria" pitchFamily="18" charset="0"/>
              </a:rPr>
              <a:t>Giác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2. </a:t>
            </a:r>
            <a:r>
              <a:rPr lang="en-US" sz="2400" b="1" dirty="0" err="1">
                <a:latin typeface="Cambria" pitchFamily="18" charset="0"/>
                <a:ea typeface="Cambria" pitchFamily="18" charset="0"/>
              </a:rPr>
              <a:t>Sư</a:t>
            </a:r>
            <a:r>
              <a:rPr lang="en-US" sz="2400" b="1" dirty="0">
                <a:latin typeface="Cambria" pitchFamily="18" charset="0"/>
                <a:ea typeface="Cambria" pitchFamily="18" charset="0"/>
              </a:rPr>
              <a:t> </a:t>
            </a:r>
            <a:r>
              <a:rPr lang="en-US" sz="2400" b="1" dirty="0" err="1">
                <a:latin typeface="Cambria" pitchFamily="18" charset="0"/>
                <a:ea typeface="Cambria" pitchFamily="18" charset="0"/>
              </a:rPr>
              <a:t>Tử</a:t>
            </a:r>
            <a:r>
              <a:rPr lang="en-US" sz="2400" b="1" dirty="0">
                <a:latin typeface="Cambria" pitchFamily="18" charset="0"/>
                <a:ea typeface="Cambria" pitchFamily="18" charset="0"/>
              </a:rPr>
              <a:t> </a:t>
            </a: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3. Con </a:t>
            </a:r>
            <a:r>
              <a:rPr lang="en-US" sz="2400" b="1" dirty="0" err="1">
                <a:latin typeface="Cambria" pitchFamily="18" charset="0"/>
                <a:ea typeface="Cambria" pitchFamily="18" charset="0"/>
              </a:rPr>
              <a:t>Voi</a:t>
            </a:r>
            <a:r>
              <a:rPr lang="en-US" sz="2400" b="1" dirty="0">
                <a:latin typeface="Cambria" pitchFamily="18" charset="0"/>
                <a:ea typeface="Cambria" pitchFamily="18" charset="0"/>
              </a:rPr>
              <a:t> </a:t>
            </a: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5. </a:t>
            </a:r>
            <a:r>
              <a:rPr lang="en-US" sz="2400" b="1" dirty="0" err="1">
                <a:latin typeface="Cambria" pitchFamily="18" charset="0"/>
                <a:ea typeface="Cambria" pitchFamily="18" charset="0"/>
              </a:rPr>
              <a:t>Hà</a:t>
            </a:r>
            <a:r>
              <a:rPr lang="en-US" sz="2400" b="1" dirty="0">
                <a:latin typeface="Cambria" pitchFamily="18" charset="0"/>
                <a:ea typeface="Cambria" pitchFamily="18" charset="0"/>
              </a:rPr>
              <a:t> </a:t>
            </a:r>
            <a:r>
              <a:rPr lang="en-US" sz="2400" b="1" dirty="0" err="1">
                <a:latin typeface="Cambria" pitchFamily="18" charset="0"/>
                <a:ea typeface="Cambria" pitchFamily="18" charset="0"/>
              </a:rPr>
              <a:t>Mã</a:t>
            </a:r>
            <a:r>
              <a:rPr lang="en-US" sz="2400" b="1" dirty="0">
                <a:latin typeface="Cambria" pitchFamily="18" charset="0"/>
                <a:ea typeface="Cambria" pitchFamily="18" charset="0"/>
              </a:rPr>
              <a:t> </a:t>
            </a: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6. Con </a:t>
            </a:r>
            <a:r>
              <a:rPr lang="en-US" sz="2400" b="1" dirty="0" err="1">
                <a:latin typeface="Cambria" pitchFamily="18" charset="0"/>
                <a:ea typeface="Cambria" pitchFamily="18" charset="0"/>
              </a:rPr>
              <a:t>Cáo</a:t>
            </a:r>
            <a:endParaRPr lang="en-US" sz="2400" b="1" dirty="0">
              <a:latin typeface="Cambria" pitchFamily="18" charset="0"/>
              <a:ea typeface="Cambria" pitchFamily="18" charset="0"/>
            </a:endParaRPr>
          </a:p>
        </p:txBody>
      </p:sp>
      <p:pic>
        <p:nvPicPr>
          <p:cNvPr id="18" name="Picture 17"/>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672" y="1905000"/>
            <a:ext cx="2636584" cy="1828800"/>
          </a:xfrm>
          <a:prstGeom prst="rect">
            <a:avLst/>
          </a:prstGeom>
          <a:noFill/>
          <a:ln>
            <a:solidFill>
              <a:srgbClr val="FF0000"/>
            </a:solidFill>
          </a:ln>
        </p:spPr>
      </p:pic>
      <p:pic>
        <p:nvPicPr>
          <p:cNvPr id="19" name="Picture 18"/>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a:solidFill>
              <a:srgbClr val="FF0000"/>
            </a:solidFill>
          </a:ln>
        </p:spPr>
      </p:pic>
      <p:pic>
        <p:nvPicPr>
          <p:cNvPr id="20" name="Picture 19"/>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34100" y="1889760"/>
            <a:ext cx="2705100" cy="1844040"/>
          </a:xfrm>
          <a:prstGeom prst="rect">
            <a:avLst/>
          </a:prstGeom>
          <a:noFill/>
          <a:ln>
            <a:solidFill>
              <a:srgbClr val="FF0000"/>
            </a:solidFill>
          </a:ln>
        </p:spPr>
      </p:pic>
      <p:pic>
        <p:nvPicPr>
          <p:cNvPr id="21" name="Picture 20"/>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4352" y="4419600"/>
            <a:ext cx="2641664" cy="1889758"/>
          </a:xfrm>
          <a:prstGeom prst="rect">
            <a:avLst/>
          </a:prstGeom>
          <a:noFill/>
          <a:ln>
            <a:solidFill>
              <a:srgbClr val="FF0000"/>
            </a:solidFill>
          </a:ln>
        </p:spPr>
      </p:pic>
      <p:pic>
        <p:nvPicPr>
          <p:cNvPr id="22" name="Picture 2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a:solidFill>
              <a:srgbClr val="FF0000"/>
            </a:solidFill>
          </a:ln>
        </p:spPr>
      </p:pic>
      <p:pic>
        <p:nvPicPr>
          <p:cNvPr id="23" name="Picture 22"/>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44260" y="4419600"/>
            <a:ext cx="2694940" cy="1904998"/>
          </a:xfrm>
          <a:prstGeom prst="rect">
            <a:avLst/>
          </a:prstGeom>
          <a:noFill/>
          <a:ln>
            <a:solidFill>
              <a:srgbClr val="FF0000"/>
            </a:solidFill>
          </a:ln>
        </p:spPr>
      </p:pic>
    </p:spTree>
    <p:extLst>
      <p:ext uri="{BB962C8B-B14F-4D97-AF65-F5344CB8AC3E}">
        <p14:creationId xmlns:p14="http://schemas.microsoft.com/office/powerpoint/2010/main" val="315168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1721" y="1089484"/>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362185" y="1325940"/>
            <a:ext cx="4819415" cy="2246769"/>
          </a:xfrm>
          <a:prstGeom prst="rect">
            <a:avLst/>
          </a:prstGeom>
          <a:solidFill>
            <a:srgbClr val="BCFCD4"/>
          </a:solidFill>
          <a:ln w="12700">
            <a:solidFill>
              <a:srgbClr val="009900"/>
            </a:solidFill>
          </a:ln>
        </p:spPr>
        <p:txBody>
          <a:bodyPr wrap="square">
            <a:spAutoFit/>
          </a:bodyPr>
          <a:lstStyle/>
          <a:p>
            <a:pPr algn="just"/>
            <a:r>
              <a:rPr lang="en-US" sz="2800" i="1" dirty="0" err="1">
                <a:solidFill>
                  <a:srgbClr val="FF0000"/>
                </a:solidFill>
                <a:latin typeface="Cambria" panose="02040503050406030204" pitchFamily="18" charset="0"/>
                <a:ea typeface="Cambria" panose="02040503050406030204" pitchFamily="18" charset="0"/>
              </a:rPr>
              <a:t>Quan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sát</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bản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đồ</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sinh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vật</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Việt</a:t>
            </a:r>
            <a:r>
              <a:rPr lang="en-US" sz="2800" i="1" dirty="0">
                <a:solidFill>
                  <a:srgbClr val="FF0000"/>
                </a:solidFill>
                <a:latin typeface="Cambria" panose="02040503050406030204" pitchFamily="18" charset="0"/>
                <a:ea typeface="Cambria" panose="02040503050406030204" pitchFamily="18" charset="0"/>
              </a:rPr>
              <a:t> Nam, </a:t>
            </a:r>
            <a:r>
              <a:rPr lang="en-US" sz="2800" i="1" dirty="0" err="1">
                <a:solidFill>
                  <a:srgbClr val="FF0000"/>
                </a:solidFill>
                <a:latin typeface="Cambria" panose="02040503050406030204" pitchFamily="18" charset="0"/>
                <a:ea typeface="Cambria" panose="02040503050406030204" pitchFamily="18" charset="0"/>
              </a:rPr>
              <a:t>hãy</a:t>
            </a:r>
            <a:r>
              <a:rPr lang="en-US" sz="2800" i="1" dirty="0">
                <a:solidFill>
                  <a:srgbClr val="FF0000"/>
                </a:solidFill>
                <a:latin typeface="Cambria" panose="02040503050406030204" pitchFamily="18" charset="0"/>
                <a:ea typeface="Cambria" panose="02040503050406030204" pitchFamily="18" charset="0"/>
              </a:rPr>
              <a:t> k</a:t>
            </a:r>
            <a:r>
              <a:rPr lang="vi-VN" sz="2800" i="1" dirty="0">
                <a:solidFill>
                  <a:srgbClr val="FF0000"/>
                </a:solidFill>
                <a:latin typeface="Cambria" panose="02040503050406030204" pitchFamily="18" charset="0"/>
                <a:ea typeface="Cambria" panose="02040503050406030204" pitchFamily="18" charset="0"/>
              </a:rPr>
              <a:t>ể tên và lên xác định trên bản đồ các </a:t>
            </a:r>
            <a:r>
              <a:rPr lang="en-US" sz="2800" i="1" dirty="0" err="1">
                <a:solidFill>
                  <a:srgbClr val="FF0000"/>
                </a:solidFill>
                <a:latin typeface="Cambria" panose="02040503050406030204" pitchFamily="18" charset="0"/>
                <a:ea typeface="Cambria" panose="02040503050406030204" pitchFamily="18" charset="0"/>
              </a:rPr>
              <a:t>vườn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quốc</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gia</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và</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khu</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dự</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trữ</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sinh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quyển</a:t>
            </a:r>
            <a:r>
              <a:rPr lang="en-US" sz="2800" i="1" dirty="0">
                <a:solidFill>
                  <a:srgbClr val="FF0000"/>
                </a:solidFill>
                <a:latin typeface="Cambria" panose="02040503050406030204" pitchFamily="18" charset="0"/>
                <a:ea typeface="Cambria" panose="02040503050406030204" pitchFamily="18" charset="0"/>
              </a:rPr>
              <a:t> ở </a:t>
            </a:r>
            <a:r>
              <a:rPr lang="vi-VN" sz="2800" i="1" dirty="0">
                <a:solidFill>
                  <a:srgbClr val="FF0000"/>
                </a:solidFill>
                <a:latin typeface="Cambria" panose="02040503050406030204" pitchFamily="18" charset="0"/>
                <a:ea typeface="Cambria" panose="02040503050406030204" pitchFamily="18" charset="0"/>
              </a:rPr>
              <a:t>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sp>
        <p:nvSpPr>
          <p:cNvPr id="25" name="Rectangle 24"/>
          <p:cNvSpPr/>
          <p:nvPr/>
        </p:nvSpPr>
        <p:spPr>
          <a:xfrm>
            <a:off x="295827" y="3559970"/>
            <a:ext cx="5106669" cy="31854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a:t>
            </a:r>
            <a:r>
              <a:rPr lang="vi-VN" sz="2800" dirty="0">
                <a:latin typeface="Cambria" pitchFamily="18" charset="0"/>
                <a:ea typeface="Cambria" pitchFamily="18" charset="0"/>
                <a:cs typeface="Times New Roman"/>
              </a:rPr>
              <a:t>Các </a:t>
            </a:r>
            <a:r>
              <a:rPr lang="en-US" sz="2800" dirty="0" err="1">
                <a:latin typeface="Cambria" pitchFamily="18" charset="0"/>
                <a:ea typeface="Cambria" pitchFamily="18" charset="0"/>
                <a:cs typeface="Times New Roman"/>
              </a:rPr>
              <a:t>vườn</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quốc</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gia</a:t>
            </a:r>
            <a:r>
              <a:rPr lang="en-US" sz="2800" dirty="0">
                <a:latin typeface="Cambria" pitchFamily="18" charset="0"/>
                <a:ea typeface="Cambria" pitchFamily="18" charset="0"/>
                <a:cs typeface="Times New Roman"/>
              </a:rPr>
              <a:t>: Ba </a:t>
            </a:r>
            <a:r>
              <a:rPr lang="en-US" sz="2800" dirty="0" err="1">
                <a:latin typeface="Cambria" pitchFamily="18" charset="0"/>
                <a:ea typeface="Cambria" pitchFamily="18" charset="0"/>
                <a:cs typeface="Times New Roman"/>
              </a:rPr>
              <a:t>Bể</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Hoàn</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Liên</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Cúc</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Phương</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Phong</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Nha</a:t>
            </a:r>
            <a:r>
              <a:rPr lang="en-US" sz="2800" dirty="0">
                <a:latin typeface="Cambria" pitchFamily="18" charset="0"/>
                <a:ea typeface="Cambria" pitchFamily="18" charset="0"/>
                <a:cs typeface="Times New Roman"/>
              </a:rPr>
              <a:t> – </a:t>
            </a:r>
            <a:r>
              <a:rPr lang="en-US" sz="2800" dirty="0" err="1">
                <a:latin typeface="Cambria" pitchFamily="18" charset="0"/>
                <a:ea typeface="Cambria" pitchFamily="18" charset="0"/>
                <a:cs typeface="Times New Roman"/>
              </a:rPr>
              <a:t>Kẻ</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Bàng</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Bạch</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Mã</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Yok</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Đôn</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Cát</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Tiên</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Phú</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Quốc</a:t>
            </a:r>
            <a:r>
              <a:rPr lang="en-US" sz="2800" dirty="0">
                <a:latin typeface="Cambria" pitchFamily="18" charset="0"/>
                <a:ea typeface="Cambria" pitchFamily="18" charset="0"/>
                <a:cs typeface="Times New Roman"/>
              </a:rPr>
              <a:t>,…</a:t>
            </a:r>
            <a:endParaRPr lang="vi-VN" sz="2800" dirty="0">
              <a:latin typeface="Cambria" pitchFamily="18" charset="0"/>
              <a:ea typeface="Cambria" pitchFamily="18" charset="0"/>
              <a:cs typeface="Times New Roman"/>
            </a:endParaRPr>
          </a:p>
          <a:p>
            <a:pPr algn="just">
              <a:spcBef>
                <a:spcPts val="600"/>
              </a:spcBef>
              <a:spcAft>
                <a:spcPts val="0"/>
              </a:spcAft>
            </a:pPr>
            <a:r>
              <a:rPr lang="vi-VN" sz="2800" dirty="0">
                <a:latin typeface="Cambria" pitchFamily="18" charset="0"/>
                <a:ea typeface="Cambria" pitchFamily="18" charset="0"/>
                <a:cs typeface="Times New Roman"/>
              </a:rPr>
              <a:t>- Các </a:t>
            </a:r>
            <a:r>
              <a:rPr lang="en-US" sz="2800" dirty="0" err="1">
                <a:latin typeface="Cambria" pitchFamily="18" charset="0"/>
                <a:ea typeface="Cambria" pitchFamily="18" charset="0"/>
                <a:cs typeface="Times New Roman"/>
              </a:rPr>
              <a:t>khu</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dự</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trữ</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sinh</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quyển</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Cát</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Bà</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Tây</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Nghệ</a:t>
            </a:r>
            <a:r>
              <a:rPr lang="en-US" sz="2800" dirty="0">
                <a:latin typeface="Cambria" pitchFamily="18" charset="0"/>
                <a:ea typeface="Cambria" pitchFamily="18" charset="0"/>
                <a:cs typeface="Times New Roman"/>
              </a:rPr>
              <a:t> An, </a:t>
            </a:r>
            <a:r>
              <a:rPr lang="en-US" sz="2800" dirty="0" err="1">
                <a:latin typeface="Cambria" pitchFamily="18" charset="0"/>
                <a:ea typeface="Cambria" pitchFamily="18" charset="0"/>
                <a:cs typeface="Times New Roman"/>
              </a:rPr>
              <a:t>Cù</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lao</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Chàm</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Cà</a:t>
            </a:r>
            <a:r>
              <a:rPr lang="en-US" sz="2800" dirty="0">
                <a:latin typeface="Cambria" pitchFamily="18" charset="0"/>
                <a:ea typeface="Cambria" pitchFamily="18" charset="0"/>
                <a:cs typeface="Times New Roman"/>
              </a:rPr>
              <a:t> Mau,…</a:t>
            </a:r>
            <a:endParaRPr lang="vi-VN" sz="2800" dirty="0">
              <a:latin typeface="Cambria" pitchFamily="18" charset="0"/>
              <a:ea typeface="Cambria" pitchFamily="18" charset="0"/>
              <a:cs typeface="Times New Roman"/>
            </a:endParaRPr>
          </a:p>
        </p:txBody>
      </p:sp>
      <p:pic>
        <p:nvPicPr>
          <p:cNvPr id="26" name="Picture 2" descr="12.jpg">
            <a:extLst>
              <a:ext uri="{FF2B5EF4-FFF2-40B4-BE49-F238E27FC236}">
                <a16:creationId xmlns:a16="http://schemas.microsoft.com/office/drawing/2014/main" id="{663E6A18-C4CF-5319-4608-A7DDE027E06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2497" y="1311233"/>
            <a:ext cx="3436703"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p:cNvSpPr/>
          <p:nvPr/>
        </p:nvSpPr>
        <p:spPr>
          <a:xfrm>
            <a:off x="6324600" y="152060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717244" y="156067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6248400" y="2183106"/>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6389594" y="306431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6930725" y="3505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6858000" y="4648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743700" y="50331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5717244" y="5410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629400" y="212966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5945844" y="25185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7159325" y="368635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6005804" y="59436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2555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24" dur="500"/>
                                        <p:tgtEl>
                                          <p:spTgt spid="2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randombar(horizont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randombar(horizontal)">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randombar(horizont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randombar(horizontal)">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randombar(horizontal)">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randombar(horizontal)">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randombar(horizontal)">
                                      <p:cBhvr>
                                        <p:cTn id="64" dur="500"/>
                                        <p:tgtEl>
                                          <p:spTgt spid="38"/>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69" dur="500"/>
                                        <p:tgtEl>
                                          <p:spTgt spid="25">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randombar(horizontal)">
                                      <p:cBhvr>
                                        <p:cTn id="74" dur="500"/>
                                        <p:tgtEl>
                                          <p:spTgt spid="39"/>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randombar(horizontal)">
                                      <p:cBhvr>
                                        <p:cTn id="79" dur="500"/>
                                        <p:tgtEl>
                                          <p:spTgt spid="40"/>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randombar(horizontal)">
                                      <p:cBhvr>
                                        <p:cTn id="84" dur="5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randombar(horizontal)">
                                      <p:cBhvr>
                                        <p:cTn id="8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P spid="27"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D0F908-5853-1D30-C9D3-12BBCB8BD4E9}"/>
              </a:ext>
            </a:extLst>
          </p:cNvPr>
          <p:cNvSpPr txBox="1"/>
          <p:nvPr/>
        </p:nvSpPr>
        <p:spPr>
          <a:xfrm>
            <a:off x="609600" y="685800"/>
            <a:ext cx="7772400" cy="646331"/>
          </a:xfrm>
          <a:prstGeom prst="rect">
            <a:avLst/>
          </a:prstGeom>
          <a:noFill/>
        </p:spPr>
        <p:txBody>
          <a:bodyPr wrap="square">
            <a:spAutoFit/>
          </a:bodyPr>
          <a:lstStyle/>
          <a:p>
            <a:r>
              <a:rPr lang="en-US" sz="3600" b="1" dirty="0">
                <a:solidFill>
                  <a:srgbClr val="FF0000"/>
                </a:solidFill>
                <a:latin typeface="Cambria" pitchFamily="18" charset="0"/>
                <a:ea typeface="Cambria" pitchFamily="18" charset="0"/>
                <a:cs typeface="Times New Roman"/>
              </a:rPr>
              <a:t>-</a:t>
            </a:r>
            <a:r>
              <a:rPr lang="vi-VN" sz="3600" b="1" dirty="0">
                <a:solidFill>
                  <a:srgbClr val="FF0000"/>
                </a:solidFill>
                <a:latin typeface="Cambria" pitchFamily="18" charset="0"/>
                <a:ea typeface="Cambria" pitchFamily="18" charset="0"/>
                <a:cs typeface="Times New Roman"/>
              </a:rPr>
              <a:t> Đa dạng về</a:t>
            </a:r>
            <a:r>
              <a:rPr lang="en-US" sz="3600" b="1" dirty="0">
                <a:solidFill>
                  <a:srgbClr val="FF0000"/>
                </a:solidFill>
                <a:latin typeface="Cambria" pitchFamily="18" charset="0"/>
                <a:ea typeface="Cambria" pitchFamily="18" charset="0"/>
                <a:cs typeface="Times New Roman"/>
              </a:rPr>
              <a:t> </a:t>
            </a:r>
            <a:r>
              <a:rPr lang="en-US" sz="3600" b="1" dirty="0" err="1">
                <a:solidFill>
                  <a:srgbClr val="FF0000"/>
                </a:solidFill>
                <a:latin typeface="Cambria" pitchFamily="18" charset="0"/>
                <a:ea typeface="Cambria" pitchFamily="18" charset="0"/>
                <a:cs typeface="Times New Roman"/>
              </a:rPr>
              <a:t>hệ</a:t>
            </a:r>
            <a:r>
              <a:rPr lang="en-US" sz="3600" b="1" dirty="0">
                <a:solidFill>
                  <a:srgbClr val="FF0000"/>
                </a:solidFill>
                <a:latin typeface="Cambria" pitchFamily="18" charset="0"/>
                <a:ea typeface="Cambria" pitchFamily="18" charset="0"/>
                <a:cs typeface="Times New Roman"/>
              </a:rPr>
              <a:t> </a:t>
            </a:r>
            <a:r>
              <a:rPr lang="en-US" sz="3600" b="1" dirty="0" err="1">
                <a:solidFill>
                  <a:srgbClr val="FF0000"/>
                </a:solidFill>
                <a:latin typeface="Cambria" pitchFamily="18" charset="0"/>
                <a:ea typeface="Cambria" pitchFamily="18" charset="0"/>
                <a:cs typeface="Times New Roman"/>
              </a:rPr>
              <a:t>sinh</a:t>
            </a:r>
            <a:r>
              <a:rPr lang="en-US" sz="3600" b="1" dirty="0">
                <a:solidFill>
                  <a:srgbClr val="FF0000"/>
                </a:solidFill>
                <a:latin typeface="Cambria" pitchFamily="18" charset="0"/>
                <a:ea typeface="Cambria" pitchFamily="18" charset="0"/>
                <a:cs typeface="Times New Roman"/>
              </a:rPr>
              <a:t> </a:t>
            </a:r>
            <a:r>
              <a:rPr lang="en-US" sz="3600" b="1" dirty="0" err="1">
                <a:solidFill>
                  <a:srgbClr val="FF0000"/>
                </a:solidFill>
                <a:latin typeface="Cambria" pitchFamily="18" charset="0"/>
                <a:ea typeface="Cambria" pitchFamily="18" charset="0"/>
                <a:cs typeface="Times New Roman"/>
              </a:rPr>
              <a:t>thái</a:t>
            </a:r>
            <a:r>
              <a:rPr lang="en-US" sz="3600" b="1" dirty="0">
                <a:solidFill>
                  <a:srgbClr val="FF0000"/>
                </a:solidFill>
                <a:latin typeface="Cambria" pitchFamily="18" charset="0"/>
                <a:ea typeface="Cambria" pitchFamily="18" charset="0"/>
                <a:cs typeface="Times New Roman"/>
                <a:sym typeface="Wingdings" panose="05000000000000000000" pitchFamily="2" charset="2"/>
              </a:rPr>
              <a:t>(HST)</a:t>
            </a:r>
            <a:r>
              <a:rPr lang="vi-VN" sz="3600" b="1" dirty="0">
                <a:solidFill>
                  <a:srgbClr val="FF0000"/>
                </a:solidFill>
                <a:latin typeface="Cambria" pitchFamily="18" charset="0"/>
                <a:ea typeface="Cambria" pitchFamily="18" charset="0"/>
                <a:cs typeface="Times New Roman"/>
              </a:rPr>
              <a:t> </a:t>
            </a:r>
            <a:endParaRPr lang="en-US" sz="3600" dirty="0"/>
          </a:p>
        </p:txBody>
      </p:sp>
    </p:spTree>
    <p:extLst>
      <p:ext uri="{BB962C8B-B14F-4D97-AF65-F5344CB8AC3E}">
        <p14:creationId xmlns:p14="http://schemas.microsoft.com/office/powerpoint/2010/main" val="1053564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err="1">
                <a:latin typeface="Cambria" pitchFamily="18" charset="0"/>
                <a:ea typeface="Cambria" pitchFamily="18" charset="0"/>
              </a:rPr>
              <a:t>Khu</a:t>
            </a:r>
            <a:r>
              <a:rPr lang="en-US" dirty="0">
                <a:latin typeface="Cambria" pitchFamily="18" charset="0"/>
                <a:ea typeface="Cambria" pitchFamily="18" charset="0"/>
              </a:rPr>
              <a:t> </a:t>
            </a:r>
            <a:r>
              <a:rPr lang="en-US" dirty="0" err="1">
                <a:latin typeface="Cambria" pitchFamily="18" charset="0"/>
                <a:ea typeface="Cambria" pitchFamily="18" charset="0"/>
              </a:rPr>
              <a:t>dự</a:t>
            </a:r>
            <a:r>
              <a:rPr lang="en-US" dirty="0">
                <a:latin typeface="Cambria" pitchFamily="18" charset="0"/>
                <a:ea typeface="Cambria" pitchFamily="18" charset="0"/>
              </a:rPr>
              <a:t> </a:t>
            </a:r>
            <a:r>
              <a:rPr lang="en-US" dirty="0" err="1">
                <a:latin typeface="Cambria" pitchFamily="18" charset="0"/>
                <a:ea typeface="Cambria" pitchFamily="18" charset="0"/>
              </a:rPr>
              <a:t>trữ</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quyển</a:t>
            </a:r>
            <a:r>
              <a:rPr lang="en-US" dirty="0">
                <a:latin typeface="Cambria" pitchFamily="18" charset="0"/>
                <a:ea typeface="Cambria" pitchFamily="18" charset="0"/>
              </a:rPr>
              <a:t> </a:t>
            </a:r>
            <a:r>
              <a:rPr lang="en-US" dirty="0" err="1">
                <a:latin typeface="Cambria" pitchFamily="18" charset="0"/>
                <a:ea typeface="Cambria" pitchFamily="18" charset="0"/>
              </a:rPr>
              <a:t>Cát</a:t>
            </a:r>
            <a:r>
              <a:rPr lang="en-US" dirty="0">
                <a:latin typeface="Cambria" pitchFamily="18" charset="0"/>
                <a:ea typeface="Cambria" pitchFamily="18" charset="0"/>
              </a:rPr>
              <a:t> </a:t>
            </a:r>
            <a:r>
              <a:rPr lang="en-US" dirty="0" err="1">
                <a:latin typeface="Cambria" pitchFamily="18" charset="0"/>
                <a:ea typeface="Cambria" pitchFamily="18" charset="0"/>
              </a:rPr>
              <a:t>Bà</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r>
              <a:rPr lang="en-US" dirty="0" err="1">
                <a:latin typeface="Cambria" pitchFamily="18" charset="0"/>
                <a:ea typeface="Cambria" pitchFamily="18" charset="0"/>
              </a:rPr>
              <a:t>Khu</a:t>
            </a:r>
            <a:r>
              <a:rPr lang="en-US" dirty="0">
                <a:latin typeface="Cambria" pitchFamily="18" charset="0"/>
                <a:ea typeface="Cambria" pitchFamily="18" charset="0"/>
              </a:rPr>
              <a:t> </a:t>
            </a:r>
            <a:r>
              <a:rPr lang="en-US" dirty="0" err="1">
                <a:latin typeface="Cambria" pitchFamily="18" charset="0"/>
                <a:ea typeface="Cambria" pitchFamily="18" charset="0"/>
              </a:rPr>
              <a:t>dự</a:t>
            </a:r>
            <a:r>
              <a:rPr lang="en-US" dirty="0">
                <a:latin typeface="Cambria" pitchFamily="18" charset="0"/>
                <a:ea typeface="Cambria" pitchFamily="18" charset="0"/>
              </a:rPr>
              <a:t> </a:t>
            </a:r>
            <a:r>
              <a:rPr lang="en-US" dirty="0" err="1">
                <a:latin typeface="Cambria" pitchFamily="18" charset="0"/>
                <a:ea typeface="Cambria" pitchFamily="18" charset="0"/>
              </a:rPr>
              <a:t>trữ</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quyển</a:t>
            </a:r>
            <a:r>
              <a:rPr lang="en-US" dirty="0">
                <a:latin typeface="Cambria" pitchFamily="18" charset="0"/>
                <a:ea typeface="Cambria" pitchFamily="18" charset="0"/>
              </a:rPr>
              <a:t> </a:t>
            </a:r>
            <a:r>
              <a:rPr lang="en-US" dirty="0" err="1">
                <a:latin typeface="Cambria" pitchFamily="18" charset="0"/>
                <a:ea typeface="Cambria" pitchFamily="18" charset="0"/>
              </a:rPr>
              <a:t>Cà</a:t>
            </a:r>
            <a:r>
              <a:rPr lang="en-US" dirty="0">
                <a:latin typeface="Cambria" pitchFamily="18" charset="0"/>
                <a:ea typeface="Cambria" pitchFamily="18" charset="0"/>
              </a:rPr>
              <a:t> Mau</a:t>
            </a: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Vườn</a:t>
            </a:r>
            <a:r>
              <a:rPr lang="en-US" dirty="0">
                <a:latin typeface="Cambria" pitchFamily="18" charset="0"/>
                <a:ea typeface="Cambria" pitchFamily="18" charset="0"/>
              </a:rPr>
              <a:t> </a:t>
            </a:r>
            <a:r>
              <a:rPr lang="en-US" dirty="0" err="1">
                <a:latin typeface="Cambria" pitchFamily="18" charset="0"/>
                <a:ea typeface="Cambria" pitchFamily="18" charset="0"/>
              </a:rPr>
              <a:t>quốc</a:t>
            </a:r>
            <a:r>
              <a:rPr lang="en-US" dirty="0">
                <a:latin typeface="Cambria" pitchFamily="18" charset="0"/>
                <a:ea typeface="Cambria" pitchFamily="18" charset="0"/>
              </a:rPr>
              <a:t> </a:t>
            </a:r>
            <a:r>
              <a:rPr lang="en-US" dirty="0" err="1">
                <a:latin typeface="Cambria" pitchFamily="18" charset="0"/>
                <a:ea typeface="Cambria" pitchFamily="18" charset="0"/>
              </a:rPr>
              <a:t>gia</a:t>
            </a:r>
            <a:r>
              <a:rPr lang="en-US" dirty="0">
                <a:latin typeface="Cambria" pitchFamily="18" charset="0"/>
                <a:ea typeface="Cambria" pitchFamily="18" charset="0"/>
              </a:rPr>
              <a:t> Ba </a:t>
            </a:r>
            <a:r>
              <a:rPr lang="en-US" dirty="0" err="1">
                <a:latin typeface="Cambria" pitchFamily="18" charset="0"/>
                <a:ea typeface="Cambria" pitchFamily="18" charset="0"/>
              </a:rPr>
              <a:t>Bể</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r>
              <a:rPr lang="en-US" dirty="0" err="1">
                <a:latin typeface="Cambria" pitchFamily="18" charset="0"/>
                <a:ea typeface="Cambria" pitchFamily="18" charset="0"/>
              </a:rPr>
              <a:t>Vườn</a:t>
            </a:r>
            <a:r>
              <a:rPr lang="en-US" dirty="0">
                <a:latin typeface="Cambria" pitchFamily="18" charset="0"/>
                <a:ea typeface="Cambria" pitchFamily="18" charset="0"/>
              </a:rPr>
              <a:t> </a:t>
            </a:r>
            <a:r>
              <a:rPr lang="en-US" dirty="0" err="1">
                <a:latin typeface="Cambria" pitchFamily="18" charset="0"/>
                <a:ea typeface="Cambria" pitchFamily="18" charset="0"/>
              </a:rPr>
              <a:t>quốc</a:t>
            </a:r>
            <a:r>
              <a:rPr lang="en-US" dirty="0">
                <a:latin typeface="Cambria" pitchFamily="18" charset="0"/>
                <a:ea typeface="Cambria" pitchFamily="18" charset="0"/>
              </a:rPr>
              <a:t> </a:t>
            </a:r>
            <a:r>
              <a:rPr lang="en-US" dirty="0" err="1">
                <a:latin typeface="Cambria" pitchFamily="18" charset="0"/>
                <a:ea typeface="Cambria" pitchFamily="18" charset="0"/>
              </a:rPr>
              <a:t>gia</a:t>
            </a:r>
            <a:r>
              <a:rPr lang="en-US" dirty="0">
                <a:latin typeface="Cambria" pitchFamily="18" charset="0"/>
                <a:ea typeface="Cambria" pitchFamily="18" charset="0"/>
              </a:rPr>
              <a:t> </a:t>
            </a:r>
            <a:r>
              <a:rPr lang="en-US" dirty="0" err="1">
                <a:latin typeface="Cambria" pitchFamily="18" charset="0"/>
                <a:ea typeface="Cambria" pitchFamily="18" charset="0"/>
              </a:rPr>
              <a:t>Yok</a:t>
            </a:r>
            <a:r>
              <a:rPr lang="en-US" dirty="0">
                <a:latin typeface="Cambria" pitchFamily="18" charset="0"/>
                <a:ea typeface="Cambria" pitchFamily="18" charset="0"/>
              </a:rPr>
              <a:t> </a:t>
            </a:r>
            <a:r>
              <a:rPr lang="en-US" dirty="0" err="1">
                <a:latin typeface="Cambria" pitchFamily="18" charset="0"/>
                <a:ea typeface="Cambria" pitchFamily="18" charset="0"/>
              </a:rPr>
              <a:t>Đôn</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576" y="4114800"/>
            <a:ext cx="3769023"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4114800"/>
            <a:ext cx="381000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spTree>
    <p:extLst>
      <p:ext uri="{BB962C8B-B14F-4D97-AF65-F5344CB8AC3E}">
        <p14:creationId xmlns:p14="http://schemas.microsoft.com/office/powerpoint/2010/main" val="4228045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803E7F-74BB-DCF4-1766-962CEDD89273}"/>
              </a:ext>
            </a:extLst>
          </p:cNvPr>
          <p:cNvSpPr txBox="1"/>
          <p:nvPr/>
        </p:nvSpPr>
        <p:spPr>
          <a:xfrm>
            <a:off x="228600" y="304800"/>
            <a:ext cx="8534400" cy="1569660"/>
          </a:xfrm>
          <a:prstGeom prst="rect">
            <a:avLst/>
          </a:prstGeom>
          <a:noFill/>
        </p:spPr>
        <p:txBody>
          <a:bodyPr wrap="square">
            <a:spAutoFit/>
          </a:bodyPr>
          <a:lstStyle/>
          <a:p>
            <a:pPr algn="just"/>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chứng minh sinh vật nước ta đa dạng về </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hệ sinh thái.</a:t>
            </a:r>
          </a:p>
        </p:txBody>
      </p:sp>
      <p:sp>
        <p:nvSpPr>
          <p:cNvPr id="7" name="TextBox 6">
            <a:extLst>
              <a:ext uri="{FF2B5EF4-FFF2-40B4-BE49-F238E27FC236}">
                <a16:creationId xmlns:a16="http://schemas.microsoft.com/office/drawing/2014/main" id="{B3BFFE44-BB4F-D070-CCBB-C0172B9FCB4B}"/>
              </a:ext>
            </a:extLst>
          </p:cNvPr>
          <p:cNvSpPr txBox="1"/>
          <p:nvPr/>
        </p:nvSpPr>
        <p:spPr>
          <a:xfrm>
            <a:off x="217714" y="1874460"/>
            <a:ext cx="8686800" cy="1569660"/>
          </a:xfrm>
          <a:prstGeom prst="rect">
            <a:avLst/>
          </a:prstGeom>
          <a:noFill/>
        </p:spPr>
        <p:txBody>
          <a:bodyPr wrap="square">
            <a:spAutoFit/>
          </a:bodyPr>
          <a:lstStyle/>
          <a:p>
            <a:pPr lvl="0"/>
            <a:r>
              <a:rPr lang="en-US" sz="3200" dirty="0">
                <a:latin typeface="Cambria" pitchFamily="18" charset="0"/>
                <a:ea typeface="Cambria" pitchFamily="18" charset="0"/>
              </a:rPr>
              <a:t>- </a:t>
            </a:r>
            <a:r>
              <a:rPr lang="vi-VN" sz="3200" dirty="0">
                <a:latin typeface="Cambria" pitchFamily="18" charset="0"/>
                <a:ea typeface="Cambria" pitchFamily="18" charset="0"/>
              </a:rPr>
              <a:t>Hệ sinh thái tự nhiên trên cạn như rừng</a:t>
            </a:r>
            <a:r>
              <a:rPr lang="en-US" sz="3200" dirty="0">
                <a:latin typeface="Cambria" pitchFamily="18" charset="0"/>
                <a:ea typeface="Cambria" pitchFamily="18" charset="0"/>
              </a:rPr>
              <a:t> </a:t>
            </a:r>
            <a:r>
              <a:rPr lang="en-US" sz="3200" dirty="0" err="1">
                <a:latin typeface="Cambria" pitchFamily="18" charset="0"/>
                <a:ea typeface="Cambria" pitchFamily="18" charset="0"/>
              </a:rPr>
              <a:t>mưa</a:t>
            </a:r>
            <a:r>
              <a:rPr lang="en-US" sz="3200" dirty="0">
                <a:latin typeface="Cambria" pitchFamily="18" charset="0"/>
                <a:ea typeface="Cambria" pitchFamily="18" charset="0"/>
              </a:rPr>
              <a:t> </a:t>
            </a:r>
            <a:r>
              <a:rPr lang="en-US" sz="3200" dirty="0" err="1">
                <a:latin typeface="Cambria" pitchFamily="18" charset="0"/>
                <a:ea typeface="Cambria" pitchFamily="18" charset="0"/>
              </a:rPr>
              <a:t>nhiệt</a:t>
            </a:r>
            <a:r>
              <a:rPr lang="en-US" sz="3200" dirty="0">
                <a:latin typeface="Cambria" pitchFamily="18" charset="0"/>
                <a:ea typeface="Cambria" pitchFamily="18" charset="0"/>
              </a:rPr>
              <a:t> </a:t>
            </a:r>
            <a:r>
              <a:rPr lang="en-US" sz="3200" dirty="0" err="1">
                <a:latin typeface="Cambria" pitchFamily="18" charset="0"/>
                <a:ea typeface="Cambria" pitchFamily="18" charset="0"/>
              </a:rPr>
              <a:t>đới</a:t>
            </a:r>
            <a:r>
              <a:rPr lang="en-US" sz="3200" dirty="0">
                <a:latin typeface="Cambria" pitchFamily="18" charset="0"/>
                <a:ea typeface="Cambria" pitchFamily="18" charset="0"/>
              </a:rPr>
              <a:t>,</a:t>
            </a:r>
            <a:r>
              <a:rPr lang="vi-VN" sz="3200" dirty="0">
                <a:latin typeface="Cambria" pitchFamily="18" charset="0"/>
                <a:ea typeface="Cambria" pitchFamily="18" charset="0"/>
              </a:rPr>
              <a:t> rừng thưa, rừng tre nứa, rừng trên núi đá vôi,</a:t>
            </a:r>
            <a:endParaRPr lang="en-US" sz="3200" dirty="0"/>
          </a:p>
        </p:txBody>
      </p:sp>
      <p:sp>
        <p:nvSpPr>
          <p:cNvPr id="9" name="TextBox 8">
            <a:extLst>
              <a:ext uri="{FF2B5EF4-FFF2-40B4-BE49-F238E27FC236}">
                <a16:creationId xmlns:a16="http://schemas.microsoft.com/office/drawing/2014/main" id="{30355AA2-580E-F062-9381-B3AD8F0B5DE1}"/>
              </a:ext>
            </a:extLst>
          </p:cNvPr>
          <p:cNvSpPr txBox="1"/>
          <p:nvPr/>
        </p:nvSpPr>
        <p:spPr>
          <a:xfrm>
            <a:off x="152400" y="3444120"/>
            <a:ext cx="8686800" cy="1077218"/>
          </a:xfrm>
          <a:prstGeom prst="rect">
            <a:avLst/>
          </a:prstGeom>
          <a:noFill/>
        </p:spPr>
        <p:txBody>
          <a:bodyPr wrap="square">
            <a:spAutoFit/>
          </a:bodyPr>
          <a:lstStyle/>
          <a:p>
            <a:pPr lvl="0" algn="just"/>
            <a:r>
              <a:rPr lang="en-US" sz="3200" dirty="0">
                <a:latin typeface="Cambria" pitchFamily="18" charset="0"/>
                <a:ea typeface="Cambria" pitchFamily="18" charset="0"/>
              </a:rPr>
              <a:t>- </a:t>
            </a:r>
            <a:r>
              <a:rPr lang="vi-VN" sz="3200" dirty="0">
                <a:latin typeface="Cambria" pitchFamily="18" charset="0"/>
                <a:ea typeface="Cambria" pitchFamily="18" charset="0"/>
              </a:rPr>
              <a:t>Hệ sinh thái tự nhiên dưới nước: nước mặn, nước ngọt</a:t>
            </a:r>
            <a:r>
              <a:rPr lang="en-US" sz="3200" dirty="0">
                <a:latin typeface="Cambria" pitchFamily="18" charset="0"/>
                <a:ea typeface="Cambria" pitchFamily="18" charset="0"/>
              </a:rPr>
              <a:t>: </a:t>
            </a:r>
            <a:r>
              <a:rPr lang="en-US" sz="3200" dirty="0" err="1">
                <a:latin typeface="Cambria" pitchFamily="18" charset="0"/>
                <a:ea typeface="Cambria" pitchFamily="18" charset="0"/>
              </a:rPr>
              <a:t>sông</a:t>
            </a:r>
            <a:r>
              <a:rPr lang="en-US" sz="3200" dirty="0">
                <a:latin typeface="Cambria" pitchFamily="18" charset="0"/>
                <a:ea typeface="Cambria" pitchFamily="18" charset="0"/>
              </a:rPr>
              <a:t>, </a:t>
            </a:r>
            <a:r>
              <a:rPr lang="en-US" sz="3200" dirty="0" err="1">
                <a:latin typeface="Cambria" pitchFamily="18" charset="0"/>
                <a:ea typeface="Cambria" pitchFamily="18" charset="0"/>
              </a:rPr>
              <a:t>hồ</a:t>
            </a:r>
            <a:r>
              <a:rPr lang="en-US" sz="3200" dirty="0">
                <a:latin typeface="Cambria" pitchFamily="18" charset="0"/>
                <a:ea typeface="Cambria" pitchFamily="18" charset="0"/>
              </a:rPr>
              <a:t>, </a:t>
            </a:r>
            <a:r>
              <a:rPr lang="en-US" sz="3200" dirty="0" err="1">
                <a:latin typeface="Cambria" pitchFamily="18" charset="0"/>
                <a:ea typeface="Cambria" pitchFamily="18" charset="0"/>
              </a:rPr>
              <a:t>đầm</a:t>
            </a:r>
            <a:r>
              <a:rPr lang="en-US" sz="3200" dirty="0">
                <a:latin typeface="Cambria" pitchFamily="18" charset="0"/>
                <a:ea typeface="Cambria" pitchFamily="18" charset="0"/>
              </a:rPr>
              <a:t>,…</a:t>
            </a:r>
          </a:p>
        </p:txBody>
      </p:sp>
      <p:sp>
        <p:nvSpPr>
          <p:cNvPr id="11" name="TextBox 10">
            <a:extLst>
              <a:ext uri="{FF2B5EF4-FFF2-40B4-BE49-F238E27FC236}">
                <a16:creationId xmlns:a16="http://schemas.microsoft.com/office/drawing/2014/main" id="{82EBBBD5-8D85-86A0-D582-716407316CB9}"/>
              </a:ext>
            </a:extLst>
          </p:cNvPr>
          <p:cNvSpPr txBox="1"/>
          <p:nvPr/>
        </p:nvSpPr>
        <p:spPr>
          <a:xfrm>
            <a:off x="152400" y="4571232"/>
            <a:ext cx="8501744" cy="1754326"/>
          </a:xfrm>
          <a:prstGeom prst="rect">
            <a:avLst/>
          </a:prstGeom>
          <a:noFill/>
        </p:spPr>
        <p:txBody>
          <a:bodyPr wrap="square">
            <a:spAutoFit/>
          </a:bodyPr>
          <a:lstStyle/>
          <a:p>
            <a:pPr lvl="0" algn="just"/>
            <a:r>
              <a:rPr lang="en-US" sz="3600" dirty="0">
                <a:latin typeface="Cambria" pitchFamily="18" charset="0"/>
                <a:ea typeface="Cambria" pitchFamily="18" charset="0"/>
              </a:rPr>
              <a:t>- </a:t>
            </a:r>
            <a:r>
              <a:rPr lang="vi-VN" sz="3600" dirty="0">
                <a:latin typeface="Cambria" pitchFamily="18" charset="0"/>
                <a:ea typeface="Cambria" pitchFamily="18" charset="0"/>
              </a:rPr>
              <a:t>Các hệ sinh thái nông nghiệp: sản xuất nông nghiệp, lâm nghiệp và thuỷ sản của con người.</a:t>
            </a:r>
            <a:endParaRPr lang="en-US" sz="3600" dirty="0">
              <a:latin typeface="Cambria" pitchFamily="18" charset="0"/>
              <a:ea typeface="Cambria" pitchFamily="18" charset="0"/>
            </a:endParaRPr>
          </a:p>
        </p:txBody>
      </p:sp>
    </p:spTree>
    <p:extLst>
      <p:ext uri="{BB962C8B-B14F-4D97-AF65-F5344CB8AC3E}">
        <p14:creationId xmlns:p14="http://schemas.microsoft.com/office/powerpoint/2010/main" val="166552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ừng mưa nhiệt đới Trung Phi dễ bị tổn thương bởi biến đổi khí hậu">
            <a:extLst>
              <a:ext uri="{FF2B5EF4-FFF2-40B4-BE49-F238E27FC236}">
                <a16:creationId xmlns:a16="http://schemas.microsoft.com/office/drawing/2014/main" id="{07DAA568-1FCD-7B1B-E721-B8D4DC0AF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381000"/>
            <a:ext cx="75438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469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ám Phá Tây Nguyên Mùa Rừng Khộp Thay Lá">
            <a:extLst>
              <a:ext uri="{FF2B5EF4-FFF2-40B4-BE49-F238E27FC236}">
                <a16:creationId xmlns:a16="http://schemas.microsoft.com/office/drawing/2014/main" id="{D6C0B387-EF52-1691-785C-09C952547F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66294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774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Ảnh] Mê hoặc rừng khộp giữa mùa khô Tây Nguyên">
            <a:extLst>
              <a:ext uri="{FF2B5EF4-FFF2-40B4-BE49-F238E27FC236}">
                <a16:creationId xmlns:a16="http://schemas.microsoft.com/office/drawing/2014/main" id="{E19EE618-322E-6111-87A5-4E12826BE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66800"/>
            <a:ext cx="7696200" cy="4952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999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C92C37C-79DA-F7E3-5BFA-DCAA4157289B}"/>
              </a:ext>
            </a:extLst>
          </p:cNvPr>
          <p:cNvSpPr txBox="1"/>
          <p:nvPr/>
        </p:nvSpPr>
        <p:spPr>
          <a:xfrm>
            <a:off x="533400" y="2514600"/>
            <a:ext cx="8382000" cy="584775"/>
          </a:xfrm>
          <a:prstGeom prst="rect">
            <a:avLst/>
          </a:prstGeom>
          <a:noFill/>
        </p:spPr>
        <p:txBody>
          <a:bodyPr wrap="square">
            <a:spAutoFit/>
          </a:bodyPr>
          <a:lstStyle/>
          <a:p>
            <a:r>
              <a:rPr lang="en-US" sz="3200" b="1" dirty="0">
                <a:solidFill>
                  <a:srgbClr val="FF0000"/>
                </a:solidFill>
                <a:latin typeface="Times New Roman"/>
                <a:ea typeface="Times New Roman"/>
              </a:rPr>
              <a:t>BÀI 10. SINH VẬT VIỆT NAM (TIẾP THEO)</a:t>
            </a:r>
            <a:r>
              <a:rPr lang="vi-VN" sz="3200" b="1" dirty="0">
                <a:solidFill>
                  <a:srgbClr val="FF0000"/>
                </a:solidFill>
                <a:latin typeface="Times New Roman"/>
                <a:ea typeface="Times New Roman"/>
              </a:rPr>
              <a:t> </a:t>
            </a:r>
            <a:endParaRPr lang="en-US" sz="3200" b="1" dirty="0"/>
          </a:p>
        </p:txBody>
      </p:sp>
      <p:sp>
        <p:nvSpPr>
          <p:cNvPr id="7" name="TextBox 6">
            <a:extLst>
              <a:ext uri="{FF2B5EF4-FFF2-40B4-BE49-F238E27FC236}">
                <a16:creationId xmlns:a16="http://schemas.microsoft.com/office/drawing/2014/main" id="{F09F5B30-671E-719D-F5C0-F90766F76CB9}"/>
              </a:ext>
            </a:extLst>
          </p:cNvPr>
          <p:cNvSpPr txBox="1"/>
          <p:nvPr/>
        </p:nvSpPr>
        <p:spPr>
          <a:xfrm>
            <a:off x="609600" y="685800"/>
            <a:ext cx="4572000" cy="1077218"/>
          </a:xfrm>
          <a:prstGeom prst="rect">
            <a:avLst/>
          </a:prstGeom>
          <a:noFill/>
        </p:spPr>
        <p:txBody>
          <a:bodyPr wrap="square">
            <a:spAutoFit/>
          </a:bodyPr>
          <a:lstStyle/>
          <a:p>
            <a:r>
              <a:rPr lang="en-US" sz="3200" b="1" dirty="0">
                <a:solidFill>
                  <a:srgbClr val="FF0000"/>
                </a:solidFill>
                <a:latin typeface="Times New Roman"/>
                <a:ea typeface="Times New Roman"/>
              </a:rPr>
              <a:t>TUẦN 22</a:t>
            </a:r>
          </a:p>
          <a:p>
            <a:r>
              <a:rPr lang="en-US" sz="3200" b="1" dirty="0">
                <a:solidFill>
                  <a:srgbClr val="FF0000"/>
                </a:solidFill>
                <a:latin typeface="Times New Roman"/>
                <a:ea typeface="Times New Roman"/>
              </a:rPr>
              <a:t>TIẾT: </a:t>
            </a:r>
            <a:r>
              <a:rPr lang="vi-VN" sz="3200" b="1" dirty="0">
                <a:solidFill>
                  <a:srgbClr val="FF0000"/>
                </a:solidFill>
                <a:latin typeface="Times New Roman"/>
                <a:ea typeface="Times New Roman"/>
              </a:rPr>
              <a:t> </a:t>
            </a:r>
            <a:r>
              <a:rPr lang="en-US" sz="3200" b="1" dirty="0">
                <a:solidFill>
                  <a:srgbClr val="FF0000"/>
                </a:solidFill>
                <a:latin typeface="Times New Roman"/>
                <a:ea typeface="Times New Roman"/>
              </a:rPr>
              <a:t>27</a:t>
            </a:r>
            <a:endParaRPr lang="en-US" sz="3200" b="1" dirty="0"/>
          </a:p>
        </p:txBody>
      </p:sp>
    </p:spTree>
    <p:extLst>
      <p:ext uri="{BB962C8B-B14F-4D97-AF65-F5344CB8AC3E}">
        <p14:creationId xmlns:p14="http://schemas.microsoft.com/office/powerpoint/2010/main" val="3738117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BẢO TỒN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ĐA DẠNG SINH HỌC Ở </a:t>
            </a:r>
            <a:r>
              <a:rPr lang="en-US" sz="2400" b="1" dirty="0">
                <a:solidFill>
                  <a:srgbClr val="0D30DD"/>
                </a:solidFill>
                <a:latin typeface="Cambria" pitchFamily="18" charset="0"/>
              </a:rPr>
              <a:t>VIỆT NAM</a:t>
            </a:r>
          </a:p>
        </p:txBody>
      </p:sp>
      <p:pic>
        <p:nvPicPr>
          <p:cNvPr id="18" name="Bai 13">
            <a:hlinkClick r:id="" action="ppaction://media"/>
            <a:extLst>
              <a:ext uri="{FF2B5EF4-FFF2-40B4-BE49-F238E27FC236}">
                <a16:creationId xmlns:a16="http://schemas.microsoft.com/office/drawing/2014/main" id="{CD739F84-B9D5-9079-53C9-62F47EBC7AE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62185" y="1274088"/>
            <a:ext cx="8477015" cy="5279112"/>
          </a:xfrm>
          <a:prstGeom prst="rect">
            <a:avLst/>
          </a:prstGeom>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1F60E6-1F9B-BC4E-6FD9-3D1C47FBD7D4}"/>
              </a:ext>
            </a:extLst>
          </p:cNvPr>
          <p:cNvSpPr txBox="1"/>
          <p:nvPr/>
        </p:nvSpPr>
        <p:spPr>
          <a:xfrm>
            <a:off x="160735" y="960835"/>
            <a:ext cx="8983265" cy="5191678"/>
          </a:xfrm>
          <a:prstGeom prst="rect">
            <a:avLst/>
          </a:prstGeom>
          <a:noFill/>
        </p:spPr>
        <p:txBody>
          <a:bodyPr>
            <a:spAutoFit/>
          </a:bodyPr>
          <a:lstStyle/>
          <a:p>
            <a:pPr algn="ctr">
              <a:lnSpc>
                <a:spcPct val="107000"/>
              </a:lnSpc>
              <a:spcAft>
                <a:spcPts val="600"/>
              </a:spcAft>
              <a:defRPr/>
            </a:pPr>
            <a:r>
              <a:rPr lang="en-US" sz="2700" b="1" kern="100" dirty="0">
                <a:solidFill>
                  <a:srgbClr val="FF0000"/>
                </a:solidFill>
                <a:latin typeface="Times New Roman" panose="02020603050405020304" pitchFamily="18" charset="0"/>
                <a:ea typeface="Aptos" panose="020B0004020202020204" pitchFamily="34" charset="0"/>
                <a:cs typeface="Times New Roman" panose="02020603050405020304" pitchFamily="18" charset="0"/>
              </a:rPr>
              <a:t>THỰC HIỆN KỸ THUẬT CÔNG ĐOẠN </a:t>
            </a:r>
          </a:p>
          <a:p>
            <a:pPr>
              <a:lnSpc>
                <a:spcPct val="107000"/>
              </a:lnSpc>
              <a:spcAft>
                <a:spcPts val="600"/>
              </a:spcAft>
              <a:defRPr/>
            </a:pP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Bước</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1.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Các</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nhóm</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thảo</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luận</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(2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phút</a:t>
            </a:r>
            <a:r>
              <a:rPr lang="en-US" sz="3000" kern="100" dirty="0">
                <a:latin typeface="Times New Roman" panose="02020603050405020304" pitchFamily="18" charset="0"/>
                <a:ea typeface="Aptos" panose="020B0004020202020204" pitchFamily="34" charset="0"/>
                <a:cs typeface="Times New Roman" panose="02020603050405020304" pitchFamily="18" charset="0"/>
              </a:rPr>
              <a:t>)</a:t>
            </a:r>
          </a:p>
          <a:p>
            <a:pPr>
              <a:lnSpc>
                <a:spcPct val="107000"/>
              </a:lnSpc>
              <a:spcAft>
                <a:spcPts val="600"/>
              </a:spcAft>
              <a:defRPr/>
            </a:pP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Bước</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2.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Luân</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chuyển</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phiếu</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học</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tập</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theo</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vòng</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tròn</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phiếu</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học</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tập</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đến</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các</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nhóm</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các</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nhóm</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đọc</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và</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góp</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ý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kiến</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bổ</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sung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cho</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nhóm</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bạn</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Sau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đó</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lại</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tiếp</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tục</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luân</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chuyển</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kết</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quả</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cho</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nhóm</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tiếp</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theo</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khác</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để</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góp</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ý.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Cứ</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như</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vậy</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cho</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đến</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khi</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các</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nhóm</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đã</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nhận</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lại</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phiếu</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học</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tập</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ban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đầu</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(3phút).</a:t>
            </a:r>
          </a:p>
          <a:p>
            <a:pPr>
              <a:lnSpc>
                <a:spcPct val="107000"/>
              </a:lnSpc>
              <a:spcAft>
                <a:spcPts val="600"/>
              </a:spcAft>
              <a:defRPr/>
            </a:pP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Bước</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3. Sau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khi</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hoàn</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thiện</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xong</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nhóm</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sẽ</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treo</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kết</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quả</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thảo</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luận</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lên</a:t>
            </a:r>
            <a:r>
              <a:rPr lang="en-US" sz="3000" kern="100" dirty="0">
                <a:latin typeface="Times New Roman" panose="02020603050405020304" pitchFamily="18" charset="0"/>
                <a:ea typeface="Aptos" panose="020B0004020202020204" pitchFamily="34" charset="0"/>
                <a:cs typeface="Times New Roman" panose="02020603050405020304" pitchFamily="18" charset="0"/>
              </a:rPr>
              <a:t> </a:t>
            </a:r>
            <a:r>
              <a:rPr lang="en-US" sz="3000" kern="100" dirty="0" err="1">
                <a:latin typeface="Times New Roman" panose="02020603050405020304" pitchFamily="18" charset="0"/>
                <a:ea typeface="Aptos" panose="020B0004020202020204" pitchFamily="34" charset="0"/>
                <a:cs typeface="Times New Roman" panose="02020603050405020304" pitchFamily="18" charset="0"/>
              </a:rPr>
              <a:t>bảng</a:t>
            </a:r>
            <a:r>
              <a:rPr lang="en-US" sz="3000" kern="100" dirty="0">
                <a:latin typeface="Times New Roman" panose="02020603050405020304" pitchFamily="18" charset="0"/>
                <a:ea typeface="Aptos" panose="020B0004020202020204" pitchFamily="34" charset="0"/>
                <a:cs typeface="Times New Roman" panose="02020603050405020304" pitchFamily="18" charset="0"/>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4" y="3985456"/>
            <a:ext cx="9176083" cy="2872543"/>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SINH VẬT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795767" y="170791"/>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10</a:t>
            </a:r>
          </a:p>
        </p:txBody>
      </p:sp>
      <p:sp>
        <p:nvSpPr>
          <p:cNvPr id="18" name="Rectangle 17"/>
          <p:cNvSpPr/>
          <p:nvPr/>
        </p:nvSpPr>
        <p:spPr>
          <a:xfrm>
            <a:off x="-54239" y="2167589"/>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000" fill="hold"/>
                                        <p:tgtEl>
                                          <p:spTgt spid="18"/>
                                        </p:tgtEl>
                                        <p:attrNameLst>
                                          <p:attrName>ppt_x</p:attrName>
                                        </p:attrNameLst>
                                      </p:cBhvr>
                                      <p:tavLst>
                                        <p:tav tm="0">
                                          <p:val>
                                            <p:strVal val="0-#ppt_w/2"/>
                                          </p:val>
                                        </p:tav>
                                        <p:tav tm="100000">
                                          <p:val>
                                            <p:strVal val="#ppt_x"/>
                                          </p:val>
                                        </p:tav>
                                      </p:tavLst>
                                    </p:anim>
                                    <p:anim calcmode="lin" valueType="num">
                                      <p:cBhvr additive="base">
                                        <p:cTn id="17" dur="1000" fill="hold"/>
                                        <p:tgtEl>
                                          <p:spTgt spid="18"/>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xit" presetSubtype="1" fill="hold" grpId="0" nodeType="afterEffect">
                                  <p:stCondLst>
                                    <p:cond delay="0"/>
                                  </p:stCondLst>
                                  <p:childTnLst>
                                    <p:anim calcmode="lin" valueType="num">
                                      <p:cBhvr additive="base">
                                        <p:cTn id="20" dur="500"/>
                                        <p:tgtEl>
                                          <p:spTgt spid="11"/>
                                        </p:tgtEl>
                                        <p:attrNameLst>
                                          <p:attrName>ppt_x</p:attrName>
                                        </p:attrNameLst>
                                      </p:cBhvr>
                                      <p:tavLst>
                                        <p:tav tm="0">
                                          <p:val>
                                            <p:strVal val="ppt_x"/>
                                          </p:val>
                                        </p:tav>
                                        <p:tav tm="100000">
                                          <p:val>
                                            <p:strVal val="ppt_x"/>
                                          </p:val>
                                        </p:tav>
                                      </p:tavLst>
                                    </p:anim>
                                    <p:anim calcmode="lin" valueType="num">
                                      <p:cBhvr additive="base">
                                        <p:cTn id="21" dur="500"/>
                                        <p:tgtEl>
                                          <p:spTgt spid="11"/>
                                        </p:tgtEl>
                                        <p:attrNameLst>
                                          <p:attrName>ppt_y</p:attrName>
                                        </p:attrNameLst>
                                      </p:cBhvr>
                                      <p:tavLst>
                                        <p:tav tm="0">
                                          <p:val>
                                            <p:strVal val="ppt_y"/>
                                          </p:val>
                                        </p:tav>
                                        <p:tav tm="100000">
                                          <p:val>
                                            <p:strVal val="0-ppt_h/2"/>
                                          </p:val>
                                        </p:tav>
                                      </p:tavLst>
                                    </p:anim>
                                    <p:set>
                                      <p:cBhvr>
                                        <p:cTn id="22" dur="1" fill="hold">
                                          <p:stCondLst>
                                            <p:cond delay="499"/>
                                          </p:stCondLst>
                                        </p:cTn>
                                        <p:tgtEl>
                                          <p:spTgt spid="11"/>
                                        </p:tgtEl>
                                        <p:attrNameLst>
                                          <p:attrName>style.visibility</p:attrName>
                                        </p:attrNameLst>
                                      </p:cBhvr>
                                      <p:to>
                                        <p:strVal val="hidden"/>
                                      </p:to>
                                    </p:set>
                                  </p:childTnLst>
                                </p:cTn>
                              </p:par>
                              <p:par>
                                <p:cTn id="23" presetID="2" presetClass="exit" presetSubtype="1" fill="hold" grpId="0" nodeType="with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0-ppt_h/2"/>
                                          </p:val>
                                        </p:tav>
                                      </p:tavLst>
                                    </p:anim>
                                    <p:set>
                                      <p:cBhvr>
                                        <p:cTn id="26" dur="1" fill="hold">
                                          <p:stCondLst>
                                            <p:cond delay="499"/>
                                          </p:stCondLst>
                                        </p:cTn>
                                        <p:tgtEl>
                                          <p:spTgt spid="9"/>
                                        </p:tgtEl>
                                        <p:attrNameLst>
                                          <p:attrName>style.visibility</p:attrName>
                                        </p:attrNameLst>
                                      </p:cBhvr>
                                      <p:to>
                                        <p:strVal val="hidden"/>
                                      </p:to>
                                    </p:set>
                                  </p:childTnLst>
                                </p:cTn>
                              </p:par>
                              <p:par>
                                <p:cTn id="27" presetID="2" presetClass="exit" presetSubtype="1" fill="hold" grpId="0" nodeType="withEffect" nodePh="1">
                                  <p:stCondLst>
                                    <p:cond delay="0"/>
                                  </p:stCondLst>
                                  <p:endCondLst>
                                    <p:cond evt="begin" delay="0">
                                      <p:tn val="27"/>
                                    </p:cond>
                                  </p:endCondLst>
                                  <p:childTnLst>
                                    <p:anim calcmode="lin" valueType="num">
                                      <p:cBhvr additive="base">
                                        <p:cTn id="28" dur="500"/>
                                        <p:tgtEl>
                                          <p:spTgt spid="10"/>
                                        </p:tgtEl>
                                        <p:attrNameLst>
                                          <p:attrName>ppt_x</p:attrName>
                                        </p:attrNameLst>
                                      </p:cBhvr>
                                      <p:tavLst>
                                        <p:tav tm="0">
                                          <p:val>
                                            <p:strVal val="ppt_x"/>
                                          </p:val>
                                        </p:tav>
                                        <p:tav tm="100000">
                                          <p:val>
                                            <p:strVal val="ppt_x"/>
                                          </p:val>
                                        </p:tav>
                                      </p:tavLst>
                                    </p:anim>
                                    <p:anim calcmode="lin" valueType="num">
                                      <p:cBhvr additive="base">
                                        <p:cTn id="29" dur="500"/>
                                        <p:tgtEl>
                                          <p:spTgt spid="10"/>
                                        </p:tgtEl>
                                        <p:attrNameLst>
                                          <p:attrName>ppt_y</p:attrName>
                                        </p:attrNameLst>
                                      </p:cBhvr>
                                      <p:tavLst>
                                        <p:tav tm="0">
                                          <p:val>
                                            <p:strVal val="ppt_y"/>
                                          </p:val>
                                        </p:tav>
                                        <p:tav tm="100000">
                                          <p:val>
                                            <p:strVal val="0-ppt_h/2"/>
                                          </p:val>
                                        </p:tav>
                                      </p:tavLst>
                                    </p:anim>
                                    <p:set>
                                      <p:cBhvr>
                                        <p:cTn id="30" dur="1" fill="hold">
                                          <p:stCondLst>
                                            <p:cond delay="499"/>
                                          </p:stCondLst>
                                        </p:cTn>
                                        <p:tgtEl>
                                          <p:spTgt spid="10"/>
                                        </p:tgtEl>
                                        <p:attrNameLst>
                                          <p:attrName>style.visibility</p:attrName>
                                        </p:attrNameLst>
                                      </p:cBhvr>
                                      <p:to>
                                        <p:strVal val="hidden"/>
                                      </p:to>
                                    </p:set>
                                  </p:childTnLst>
                                </p:cTn>
                              </p:par>
                              <p:par>
                                <p:cTn id="31" presetID="2" presetClass="exit" presetSubtype="1" fill="hold" grpId="1" nodeType="withEffect">
                                  <p:stCondLst>
                                    <p:cond delay="0"/>
                                  </p:stCondLst>
                                  <p:childTnLst>
                                    <p:anim calcmode="lin" valueType="num">
                                      <p:cBhvr additive="base">
                                        <p:cTn id="32" dur="500"/>
                                        <p:tgtEl>
                                          <p:spTgt spid="18"/>
                                        </p:tgtEl>
                                        <p:attrNameLst>
                                          <p:attrName>ppt_x</p:attrName>
                                        </p:attrNameLst>
                                      </p:cBhvr>
                                      <p:tavLst>
                                        <p:tav tm="0">
                                          <p:val>
                                            <p:strVal val="ppt_x"/>
                                          </p:val>
                                        </p:tav>
                                        <p:tav tm="100000">
                                          <p:val>
                                            <p:strVal val="ppt_x"/>
                                          </p:val>
                                        </p:tav>
                                      </p:tavLst>
                                    </p:anim>
                                    <p:anim calcmode="lin" valueType="num">
                                      <p:cBhvr additive="base">
                                        <p:cTn id="33" dur="500"/>
                                        <p:tgtEl>
                                          <p:spTgt spid="18"/>
                                        </p:tgtEl>
                                        <p:attrNameLst>
                                          <p:attrName>ppt_y</p:attrName>
                                        </p:attrNameLst>
                                      </p:cBhvr>
                                      <p:tavLst>
                                        <p:tav tm="0">
                                          <p:val>
                                            <p:strVal val="ppt_y"/>
                                          </p:val>
                                        </p:tav>
                                        <p:tav tm="100000">
                                          <p:val>
                                            <p:strVal val="0-ppt_h/2"/>
                                          </p:val>
                                        </p:tav>
                                      </p:tavLst>
                                    </p:anim>
                                    <p:set>
                                      <p:cBhvr>
                                        <p:cTn id="34" dur="1" fill="hold">
                                          <p:stCondLst>
                                            <p:cond delay="499"/>
                                          </p:stCondLst>
                                        </p:cTn>
                                        <p:tgtEl>
                                          <p:spTgt spid="18"/>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24"/>
                                        </p:tgtEl>
                                        <p:attrNameLst>
                                          <p:attrName>ppt_x</p:attrName>
                                        </p:attrNameLst>
                                      </p:cBhvr>
                                      <p:tavLst>
                                        <p:tav tm="0">
                                          <p:val>
                                            <p:strVal val="ppt_x"/>
                                          </p:val>
                                        </p:tav>
                                        <p:tav tm="100000">
                                          <p:val>
                                            <p:strVal val="ppt_x"/>
                                          </p:val>
                                        </p:tav>
                                      </p:tavLst>
                                    </p:anim>
                                    <p:anim calcmode="lin" valueType="num">
                                      <p:cBhvr additive="base">
                                        <p:cTn id="37" dur="500"/>
                                        <p:tgtEl>
                                          <p:spTgt spid="24"/>
                                        </p:tgtEl>
                                        <p:attrNameLst>
                                          <p:attrName>ppt_y</p:attrName>
                                        </p:attrNameLst>
                                      </p:cBhvr>
                                      <p:tavLst>
                                        <p:tav tm="0">
                                          <p:val>
                                            <p:strVal val="ppt_y"/>
                                          </p:val>
                                        </p:tav>
                                        <p:tav tm="100000">
                                          <p:val>
                                            <p:strVal val="1+ppt_h/2"/>
                                          </p:val>
                                        </p:tav>
                                      </p:tavLst>
                                    </p:anim>
                                    <p:set>
                                      <p:cBhvr>
                                        <p:cTn id="38" dur="1" fill="hold">
                                          <p:stCondLst>
                                            <p:cond delay="499"/>
                                          </p:stCondLst>
                                        </p:cTn>
                                        <p:tgtEl>
                                          <p:spTgt spid="24"/>
                                        </p:tgtEl>
                                        <p:attrNameLst>
                                          <p:attrName>style.visibility</p:attrName>
                                        </p:attrNameLst>
                                      </p:cBhvr>
                                      <p:to>
                                        <p:strVal val="hidden"/>
                                      </p:to>
                                    </p:set>
                                  </p:childTnLst>
                                </p:cTn>
                              </p:par>
                              <p:par>
                                <p:cTn id="39" presetID="2" presetClass="exit" presetSubtype="4" fill="hold" grpId="0" nodeType="withEffect">
                                  <p:stCondLst>
                                    <p:cond delay="0"/>
                                  </p:stCondLst>
                                  <p:iterate type="lt">
                                    <p:tmPct val="0"/>
                                  </p:iterate>
                                  <p:childTnLst>
                                    <p:anim calcmode="lin" valueType="num">
                                      <p:cBhvr additive="base">
                                        <p:cTn id="40" dur="500"/>
                                        <p:tgtEl>
                                          <p:spTgt spid="23"/>
                                        </p:tgtEl>
                                        <p:attrNameLst>
                                          <p:attrName>ppt_x</p:attrName>
                                        </p:attrNameLst>
                                      </p:cBhvr>
                                      <p:tavLst>
                                        <p:tav tm="0">
                                          <p:val>
                                            <p:strVal val="ppt_x"/>
                                          </p:val>
                                        </p:tav>
                                        <p:tav tm="100000">
                                          <p:val>
                                            <p:strVal val="ppt_x"/>
                                          </p:val>
                                        </p:tav>
                                      </p:tavLst>
                                    </p:anim>
                                    <p:anim calcmode="lin" valueType="num">
                                      <p:cBhvr additive="base">
                                        <p:cTn id="41" dur="500"/>
                                        <p:tgtEl>
                                          <p:spTgt spid="23"/>
                                        </p:tgtEl>
                                        <p:attrNameLst>
                                          <p:attrName>ppt_y</p:attrName>
                                        </p:attrNameLst>
                                      </p:cBhvr>
                                      <p:tavLst>
                                        <p:tav tm="0">
                                          <p:val>
                                            <p:strVal val="ppt_y"/>
                                          </p:val>
                                        </p:tav>
                                        <p:tav tm="100000">
                                          <p:val>
                                            <p:strVal val="1+ppt_h/2"/>
                                          </p:val>
                                        </p:tav>
                                      </p:tavLst>
                                    </p:anim>
                                    <p:set>
                                      <p:cBhvr>
                                        <p:cTn id="4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8" grpId="0" animBg="1"/>
      <p:bldP spid="18" grpId="1"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23F943-1945-C682-0D2C-A5630E3A7B5C}"/>
              </a:ext>
            </a:extLst>
          </p:cNvPr>
          <p:cNvSpPr txBox="1"/>
          <p:nvPr/>
        </p:nvSpPr>
        <p:spPr>
          <a:xfrm>
            <a:off x="304800" y="103089"/>
            <a:ext cx="8305801" cy="6651821"/>
          </a:xfrm>
          <a:prstGeom prst="rect">
            <a:avLst/>
          </a:prstGeom>
          <a:noFill/>
        </p:spPr>
        <p:txBody>
          <a:bodyPr wrap="square">
            <a:spAutoFit/>
          </a:bodyPr>
          <a:lstStyle/>
          <a:p>
            <a:pPr algn="ctr">
              <a:lnSpc>
                <a:spcPct val="150000"/>
              </a:lnSpc>
            </a:pPr>
            <a:r>
              <a:rPr lang="en-US" sz="3200" b="1" dirty="0">
                <a:latin typeface="Times New Roman" panose="02020603050405020304" pitchFamily="18" charset="0"/>
                <a:ea typeface="Cambria" panose="02040503050406030204" pitchFamily="18" charset="0"/>
                <a:cs typeface="Times New Roman" panose="02020603050405020304" pitchFamily="18" charset="0"/>
              </a:rPr>
              <a:t>HOẠT ĐỘNG NHÓM -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gian</a:t>
            </a:r>
            <a:r>
              <a:rPr lang="en-US" sz="3200" b="1" dirty="0">
                <a:latin typeface="Times New Roman" panose="02020603050405020304" pitchFamily="18" charset="0"/>
                <a:ea typeface="Cambria" panose="02040503050406030204" pitchFamily="18" charset="0"/>
                <a:cs typeface="Times New Roman" panose="02020603050405020304" pitchFamily="18" charset="0"/>
              </a:rPr>
              <a:t>: 5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phút</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pP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a:latin typeface="Times New Roman" panose="02020603050405020304" pitchFamily="18" charset="0"/>
                <a:ea typeface="Cambria" panose="02040503050406030204" pitchFamily="18" charset="0"/>
                <a:cs typeface="Times New Roman" panose="02020603050405020304" pitchFamily="18" charset="0"/>
              </a:rPr>
              <a:t>NHÓM 1. </a:t>
            </a:r>
            <a:r>
              <a:rPr lang="en-US" sz="3200" dirty="0">
                <a:latin typeface="Times New Roman" panose="02020603050405020304" pitchFamily="18" charset="0"/>
                <a:ea typeface="Cambria" panose="02040503050406030204" pitchFamily="18" charset="0"/>
                <a:cs typeface="Times New Roman" panose="02020603050405020304" pitchFamily="18" charset="0"/>
              </a:rPr>
              <a:t>Cho </a:t>
            </a:r>
            <a:r>
              <a:rPr lang="en-US" sz="32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3200" dirty="0">
                <a:latin typeface="Times New Roman" panose="02020603050405020304" pitchFamily="18" charset="0"/>
                <a:ea typeface="Cambria" panose="02040503050406030204" pitchFamily="18" charset="0"/>
                <a:cs typeface="Times New Roman" panose="02020603050405020304" pitchFamily="18" charset="0"/>
              </a:rPr>
              <a:t> n</a:t>
            </a:r>
            <a:r>
              <a:rPr lang="vi-VN" sz="3200" dirty="0">
                <a:latin typeface="Times New Roman" panose="02020603050405020304" pitchFamily="18" charset="0"/>
                <a:ea typeface="Cambria" panose="02040503050406030204" pitchFamily="18" charset="0"/>
                <a:cs typeface="Times New Roman" panose="02020603050405020304" pitchFamily="18" charset="0"/>
              </a:rPr>
              <a:t>guyên nhân nào gây suy giảm đa dạng sinh học ở nước ta?</a:t>
            </a:r>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pP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a:latin typeface="Times New Roman" panose="02020603050405020304" pitchFamily="18" charset="0"/>
                <a:ea typeface="Cambria" panose="02040503050406030204" pitchFamily="18" charset="0"/>
                <a:cs typeface="Times New Roman" panose="02020603050405020304" pitchFamily="18" charset="0"/>
              </a:rPr>
              <a:t>NHÓM 2. </a:t>
            </a:r>
            <a:r>
              <a:rPr lang="en-US" sz="3200" dirty="0" err="1">
                <a:latin typeface="Times New Roman" panose="02020603050405020304" pitchFamily="18" charset="0"/>
                <a:ea typeface="Cambria" panose="02040503050406030204" pitchFamily="18" charset="0"/>
                <a:cs typeface="Times New Roman" panose="02020603050405020304" pitchFamily="18" charset="0"/>
              </a:rPr>
              <a:t>Đa</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dạng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sinh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gây</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ra</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hậu</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quả</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200"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pP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a:latin typeface="Times New Roman" panose="02020603050405020304" pitchFamily="18" charset="0"/>
                <a:ea typeface="Cambria" panose="02040503050406030204" pitchFamily="18" charset="0"/>
                <a:cs typeface="Times New Roman" panose="02020603050405020304" pitchFamily="18" charset="0"/>
              </a:rPr>
              <a:t>NHÓM 3. </a:t>
            </a:r>
            <a:r>
              <a:rPr lang="vi-VN" sz="3200" dirty="0">
                <a:latin typeface="Times New Roman" panose="02020603050405020304" pitchFamily="18" charset="0"/>
                <a:ea typeface="Cambria" panose="02040503050406030204" pitchFamily="18" charset="0"/>
                <a:cs typeface="Times New Roman" panose="02020603050405020304" pitchFamily="18" charset="0"/>
              </a:rPr>
              <a:t>Nêu ý nghĩa của việc bảo tồn đa dạng sinh học.</a:t>
            </a:r>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pP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a:latin typeface="Times New Roman" panose="02020603050405020304" pitchFamily="18" charset="0"/>
                <a:ea typeface="Cambria" panose="02040503050406030204" pitchFamily="18" charset="0"/>
                <a:cs typeface="Times New Roman" panose="02020603050405020304" pitchFamily="18" charset="0"/>
              </a:rPr>
              <a:t>NHÓM 4. </a:t>
            </a:r>
            <a:r>
              <a:rPr lang="vi-VN" sz="3200" dirty="0">
                <a:latin typeface="Times New Roman" panose="02020603050405020304" pitchFamily="18" charset="0"/>
                <a:ea typeface="Cambria" panose="02040503050406030204" pitchFamily="18" charset="0"/>
                <a:cs typeface="Times New Roman" panose="02020603050405020304" pitchFamily="18" charset="0"/>
              </a:rPr>
              <a:t>Nêu một số biện pháp bảo vệ đa dạng sinh học ở nước ta.</a:t>
            </a:r>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77977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EB1DC8-A7D3-E80B-BD0E-11CA2C5E4C0B}"/>
              </a:ext>
            </a:extLst>
          </p:cNvPr>
          <p:cNvSpPr txBox="1"/>
          <p:nvPr/>
        </p:nvSpPr>
        <p:spPr>
          <a:xfrm>
            <a:off x="234043" y="152400"/>
            <a:ext cx="8305800" cy="1077218"/>
          </a:xfrm>
          <a:prstGeom prst="rect">
            <a:avLst/>
          </a:prstGeom>
          <a:noFill/>
        </p:spPr>
        <p:txBody>
          <a:bodyPr wrap="square">
            <a:spAutoFit/>
          </a:bodyPr>
          <a:lstStyle/>
          <a:p>
            <a:pPr algn="just">
              <a:spcBef>
                <a:spcPts val="600"/>
              </a:spcBef>
              <a:spcAft>
                <a:spcPts val="0"/>
              </a:spcAft>
            </a:pPr>
            <a:r>
              <a:rPr lang="en-US" sz="32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itchFamily="18" charset="0"/>
                <a:cs typeface="Times New Roman" panose="02020603050405020304" pitchFamily="18" charset="0"/>
              </a:rPr>
              <a:t>Tính</a:t>
            </a:r>
            <a:r>
              <a:rPr lang="en-US" sz="3200" dirty="0">
                <a:solidFill>
                  <a:srgbClr val="FF0000"/>
                </a:solidFill>
                <a:latin typeface="Times New Roman" panose="02020603050405020304" pitchFamily="18" charset="0"/>
                <a:ea typeface="Cambria" pitchFamily="18" charset="0"/>
                <a:cs typeface="Times New Roman" panose="02020603050405020304" pitchFamily="18" charset="0"/>
              </a:rPr>
              <a:t> đ</a:t>
            </a:r>
            <a:r>
              <a:rPr lang="vi-VN" sz="3200" dirty="0">
                <a:solidFill>
                  <a:srgbClr val="FF0000"/>
                </a:solidFill>
                <a:latin typeface="Times New Roman" panose="02020603050405020304" pitchFamily="18" charset="0"/>
                <a:ea typeface="Cambria" pitchFamily="18" charset="0"/>
                <a:cs typeface="Times New Roman" panose="02020603050405020304" pitchFamily="18" charset="0"/>
              </a:rPr>
              <a:t>a dạng sinh học ở nước ta đang </a:t>
            </a:r>
            <a:r>
              <a:rPr lang="en-US" sz="3200" dirty="0" err="1">
                <a:solidFill>
                  <a:srgbClr val="FF0000"/>
                </a:solidFill>
                <a:latin typeface="Times New Roman" panose="02020603050405020304" pitchFamily="18" charset="0"/>
                <a:ea typeface="Cambria" pitchFamily="18" charset="0"/>
                <a:cs typeface="Times New Roman" panose="02020603050405020304" pitchFamily="18" charset="0"/>
              </a:rPr>
              <a:t>ngày</a:t>
            </a:r>
            <a:r>
              <a:rPr lang="en-US" sz="32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itchFamily="18" charset="0"/>
                <a:cs typeface="Times New Roman" panose="02020603050405020304" pitchFamily="18" charset="0"/>
              </a:rPr>
              <a:t>càng</a:t>
            </a:r>
            <a:r>
              <a:rPr lang="en-US" sz="32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itchFamily="18" charset="0"/>
                <a:cs typeface="Times New Roman" panose="02020603050405020304" pitchFamily="18" charset="0"/>
              </a:rPr>
              <a:t>bị</a:t>
            </a:r>
            <a:r>
              <a:rPr lang="en-US" sz="32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itchFamily="18" charset="0"/>
                <a:cs typeface="Times New Roman" panose="02020603050405020304" pitchFamily="18" charset="0"/>
              </a:rPr>
              <a:t>suy</a:t>
            </a:r>
            <a:r>
              <a:rPr lang="en-US" sz="32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itchFamily="18" charset="0"/>
                <a:cs typeface="Times New Roman" panose="02020603050405020304" pitchFamily="18" charset="0"/>
              </a:rPr>
              <a:t>giảm</a:t>
            </a:r>
            <a:r>
              <a:rPr lang="en-US" sz="32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itchFamily="18" charset="0"/>
                <a:cs typeface="Times New Roman" panose="02020603050405020304" pitchFamily="18" charset="0"/>
              </a:rPr>
              <a:t>nghiêm</a:t>
            </a:r>
            <a:r>
              <a:rPr lang="en-US" sz="32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itchFamily="18" charset="0"/>
                <a:cs typeface="Times New Roman" panose="02020603050405020304" pitchFamily="18" charset="0"/>
              </a:rPr>
              <a:t>trọng</a:t>
            </a:r>
            <a:r>
              <a:rPr lang="en-US" sz="3200" dirty="0">
                <a:solidFill>
                  <a:srgbClr val="FF0000"/>
                </a:solidFill>
                <a:latin typeface="Times New Roman" panose="02020603050405020304" pitchFamily="18" charset="0"/>
                <a:ea typeface="Cambria" pitchFamily="18" charset="0"/>
                <a:cs typeface="Times New Roman" panose="02020603050405020304" pitchFamily="18" charset="0"/>
              </a:rPr>
              <a:t>:</a:t>
            </a:r>
            <a:endParaRPr lang="vi-VN" sz="3200" dirty="0">
              <a:solidFill>
                <a:srgbClr val="FF0000"/>
              </a:solidFill>
              <a:latin typeface="Times New Roman" panose="02020603050405020304" pitchFamily="18" charset="0"/>
              <a:ea typeface="Cambria"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394E03E-E728-C020-8912-CBD4FBB37F1B}"/>
              </a:ext>
            </a:extLst>
          </p:cNvPr>
          <p:cNvSpPr txBox="1"/>
          <p:nvPr/>
        </p:nvSpPr>
        <p:spPr>
          <a:xfrm>
            <a:off x="228600" y="1371600"/>
            <a:ext cx="8686800" cy="5007781"/>
          </a:xfrm>
          <a:prstGeom prst="rect">
            <a:avLst/>
          </a:prstGeom>
          <a:noFill/>
        </p:spPr>
        <p:txBody>
          <a:bodyPr wrap="square">
            <a:spAutoFit/>
          </a:bodyPr>
          <a:lstStyle/>
          <a:p>
            <a:pPr algn="just">
              <a:lnSpc>
                <a:spcPct val="115000"/>
              </a:lnSpc>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loài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loài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hoang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nghiêm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trọng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loài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tuyệt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chủng</a:t>
            </a:r>
            <a:r>
              <a:rPr lang="en-US" sz="2800" dirty="0">
                <a:effectLst/>
                <a:latin typeface="Times New Roman" panose="02020603050405020304" pitchFamily="18" charset="0"/>
                <a:ea typeface="Times New Roman" panose="02020603050405020304" pitchFamily="18" charset="0"/>
              </a:rPr>
              <a:t>. </a:t>
            </a:r>
          </a:p>
          <a:p>
            <a:pPr algn="just">
              <a:lnSpc>
                <a:spcPct val="115000"/>
              </a:lnSpc>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rừng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nguyên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bị</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yếu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rừng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rừng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ngập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mặn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bị</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bởi</a:t>
            </a:r>
            <a:r>
              <a:rPr lang="en-US" sz="2800" dirty="0">
                <a:effectLst/>
                <a:latin typeface="Times New Roman" panose="02020603050405020304" pitchFamily="18" charset="0"/>
                <a:ea typeface="Times New Roman" panose="02020603050405020304" pitchFamily="18" charset="0"/>
              </a:rPr>
              <a:t> con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a:t>
            </a:r>
          </a:p>
          <a:p>
            <a:pPr algn="just">
              <a:lnSpc>
                <a:spcPct val="115000"/>
              </a:lnSpc>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nguồn</a:t>
            </a:r>
            <a:r>
              <a:rPr lang="en-US" sz="2800" dirty="0">
                <a:effectLst/>
                <a:latin typeface="Times New Roman" panose="02020603050405020304" pitchFamily="18" charset="0"/>
                <a:ea typeface="Times New Roman" panose="02020603050405020304" pitchFamily="18" charset="0"/>
              </a:rPr>
              <a:t> gen: </a:t>
            </a:r>
            <a:r>
              <a:rPr lang="en-US" sz="2800" dirty="0" err="1">
                <a:effectLst/>
                <a:latin typeface="Times New Roman" panose="02020603050405020304" pitchFamily="18" charset="0"/>
                <a:ea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loài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nguồn</a:t>
            </a:r>
            <a:r>
              <a:rPr lang="en-US" sz="2800" dirty="0">
                <a:effectLst/>
                <a:latin typeface="Times New Roman" panose="02020603050405020304" pitchFamily="18" charset="0"/>
                <a:ea typeface="Times New Roman" panose="02020603050405020304" pitchFamily="18" charset="0"/>
              </a:rPr>
              <a:t> gen </a:t>
            </a:r>
            <a:r>
              <a:rPr lang="en-US" sz="2800" dirty="0" err="1">
                <a:effectLst/>
                <a:latin typeface="Times New Roman" panose="02020603050405020304" pitchFamily="18" charset="0"/>
                <a:ea typeface="Times New Roman" panose="02020603050405020304" pitchFamily="18" charset="0"/>
              </a:rPr>
              <a:t>suy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giảm</a:t>
            </a:r>
            <a:r>
              <a:rPr lang="en-US" sz="28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1801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Động vật hoang dã bên bờ vực tuyệt chủng | baotintuc.vn">
            <a:extLst>
              <a:ext uri="{FF2B5EF4-FFF2-40B4-BE49-F238E27FC236}">
                <a16:creationId xmlns:a16="http://schemas.microsoft.com/office/drawing/2014/main" id="{E57C9965-356A-22B1-E6AA-414F67DAA9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492" y="381000"/>
            <a:ext cx="7885908" cy="60960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65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hế tài đủ mạnh để chấm dứt nạn phá rừng? | Báo Dân tộc và Phát triển">
            <a:extLst>
              <a:ext uri="{FF2B5EF4-FFF2-40B4-BE49-F238E27FC236}">
                <a16:creationId xmlns:a16="http://schemas.microsoft.com/office/drawing/2014/main" id="{2DCF7D62-0A70-9850-B3EA-5CCFA2B7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533400"/>
            <a:ext cx="8382000" cy="5638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20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TANBAO SAIGON CORP - Chặn đường chung tay bảo vệ động vật quý hiếm tại  Vinpearl">
            <a:extLst>
              <a:ext uri="{FF2B5EF4-FFF2-40B4-BE49-F238E27FC236}">
                <a16:creationId xmlns:a16="http://schemas.microsoft.com/office/drawing/2014/main" id="{3763366A-9A80-0DA8-6AAF-0799E0ABC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077200" cy="55626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11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2E671CD-E23D-B802-73CD-65DA3334D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7543800" cy="517124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119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3C4A9-AB87-1CAC-F4BE-20ED9F65F8F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C9FB0D2-472F-E254-B583-42D84C0DE106}"/>
              </a:ext>
            </a:extLst>
          </p:cNvPr>
          <p:cNvSpPr txBox="1"/>
          <p:nvPr/>
        </p:nvSpPr>
        <p:spPr>
          <a:xfrm>
            <a:off x="228600" y="381000"/>
            <a:ext cx="8556519" cy="1200329"/>
          </a:xfrm>
          <a:prstGeom prst="rect">
            <a:avLst/>
          </a:prstGeom>
          <a:noFill/>
        </p:spPr>
        <p:txBody>
          <a:bodyPr wrap="square">
            <a:spAutoFit/>
          </a:bodyPr>
          <a:lstStyle/>
          <a:p>
            <a:pPr algn="just">
              <a:spcBef>
                <a:spcPts val="600"/>
              </a:spcBef>
              <a:spcAft>
                <a:spcPts val="0"/>
              </a:spcAft>
            </a:pPr>
            <a:r>
              <a:rPr lang="en-US" sz="3600" b="1" dirty="0">
                <a:solidFill>
                  <a:srgbClr val="FF0000"/>
                </a:solidFill>
                <a:latin typeface="Cambria" pitchFamily="18" charset="0"/>
                <a:ea typeface="Cambria" pitchFamily="18" charset="0"/>
                <a:cs typeface="Times New Roman"/>
              </a:rPr>
              <a:t>- </a:t>
            </a:r>
            <a:r>
              <a:rPr lang="vi-VN" sz="3600" b="1" dirty="0">
                <a:solidFill>
                  <a:srgbClr val="FF0000"/>
                </a:solidFill>
                <a:latin typeface="Cambria" pitchFamily="18" charset="0"/>
                <a:ea typeface="Cambria" pitchFamily="18" charset="0"/>
                <a:cs typeface="Times New Roman"/>
              </a:rPr>
              <a:t>Nguyên nhân gây suy giảm đa dạng sinh học</a:t>
            </a:r>
          </a:p>
        </p:txBody>
      </p:sp>
      <p:sp>
        <p:nvSpPr>
          <p:cNvPr id="3" name="TextBox 2">
            <a:extLst>
              <a:ext uri="{FF2B5EF4-FFF2-40B4-BE49-F238E27FC236}">
                <a16:creationId xmlns:a16="http://schemas.microsoft.com/office/drawing/2014/main" id="{131529CE-4FC6-1031-6950-0EAF8615B38D}"/>
              </a:ext>
            </a:extLst>
          </p:cNvPr>
          <p:cNvSpPr txBox="1"/>
          <p:nvPr/>
        </p:nvSpPr>
        <p:spPr>
          <a:xfrm>
            <a:off x="27562" y="1828800"/>
            <a:ext cx="8757556" cy="2939266"/>
          </a:xfrm>
          <a:prstGeom prst="rect">
            <a:avLst/>
          </a:prstGeom>
          <a:noFill/>
        </p:spPr>
        <p:txBody>
          <a:bodyPr wrap="square">
            <a:spAutoFit/>
          </a:bodyPr>
          <a:lstStyle/>
          <a:p>
            <a:pPr algn="just">
              <a:spcBef>
                <a:spcPts val="600"/>
              </a:spcBef>
              <a:spcAft>
                <a:spcPts val="0"/>
              </a:spcAft>
            </a:pPr>
            <a:r>
              <a:rPr lang="en-US" sz="3600" dirty="0">
                <a:latin typeface="Cambria" pitchFamily="18" charset="0"/>
                <a:ea typeface="Cambria" pitchFamily="18" charset="0"/>
                <a:cs typeface="Times New Roman"/>
              </a:rPr>
              <a:t>+</a:t>
            </a:r>
            <a:r>
              <a:rPr lang="vi-VN" sz="3600" dirty="0">
                <a:latin typeface="Cambria" pitchFamily="18" charset="0"/>
                <a:ea typeface="Cambria" pitchFamily="18" charset="0"/>
                <a:cs typeface="Times New Roman"/>
              </a:rPr>
              <a:t> Các yếu tố tự nhiên:</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biến</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đổi</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khí</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hậuvới</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những</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hệ</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quả</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như</a:t>
            </a:r>
            <a:r>
              <a:rPr lang="vi-VN" sz="3600" dirty="0">
                <a:latin typeface="Cambria" pitchFamily="18" charset="0"/>
                <a:ea typeface="Cambria" pitchFamily="18" charset="0"/>
                <a:cs typeface="Times New Roman"/>
              </a:rPr>
              <a:t> bão, lũ lụt,</a:t>
            </a:r>
            <a:r>
              <a:rPr lang="en-US" sz="3600" dirty="0">
                <a:latin typeface="Cambria" pitchFamily="18" charset="0"/>
                <a:ea typeface="Cambria" pitchFamily="18" charset="0"/>
                <a:cs typeface="Times New Roman"/>
              </a:rPr>
              <a:t> </a:t>
            </a:r>
            <a:r>
              <a:rPr lang="vi-VN" sz="3600" dirty="0">
                <a:latin typeface="Cambria" pitchFamily="18" charset="0"/>
                <a:ea typeface="Cambria" pitchFamily="18" charset="0"/>
                <a:cs typeface="Times New Roman"/>
              </a:rPr>
              <a:t>cháy rừn</a:t>
            </a:r>
            <a:r>
              <a:rPr lang="en-US" sz="3600" dirty="0">
                <a:latin typeface="Cambria" pitchFamily="18" charset="0"/>
                <a:ea typeface="Cambria" pitchFamily="18" charset="0"/>
                <a:cs typeface="Times New Roman"/>
              </a:rPr>
              <a:t>g,..</a:t>
            </a:r>
            <a:endParaRPr lang="vi-VN" sz="3600" dirty="0">
              <a:latin typeface="Cambria" pitchFamily="18" charset="0"/>
              <a:ea typeface="Cambria" pitchFamily="18" charset="0"/>
              <a:cs typeface="Times New Roman"/>
            </a:endParaRPr>
          </a:p>
          <a:p>
            <a:pPr algn="just">
              <a:spcBef>
                <a:spcPts val="600"/>
              </a:spcBef>
              <a:spcAft>
                <a:spcPts val="0"/>
              </a:spcAft>
            </a:pPr>
            <a:r>
              <a:rPr lang="en-US" sz="3600" dirty="0">
                <a:latin typeface="Cambria" pitchFamily="18" charset="0"/>
                <a:ea typeface="Cambria" pitchFamily="18" charset="0"/>
                <a:cs typeface="Times New Roman"/>
              </a:rPr>
              <a:t>+</a:t>
            </a:r>
            <a:r>
              <a:rPr lang="vi-VN" sz="3600" dirty="0">
                <a:latin typeface="Cambria" pitchFamily="18" charset="0"/>
                <a:ea typeface="Cambria" pitchFamily="18" charset="0"/>
                <a:cs typeface="Times New Roman"/>
              </a:rPr>
              <a:t> </a:t>
            </a:r>
            <a:r>
              <a:rPr lang="en-US" sz="3600" dirty="0">
                <a:latin typeface="Cambria" pitchFamily="18" charset="0"/>
                <a:ea typeface="Cambria" pitchFamily="18" charset="0"/>
                <a:cs typeface="Times New Roman"/>
              </a:rPr>
              <a:t>Do </a:t>
            </a:r>
            <a:r>
              <a:rPr lang="en-US" sz="3600" dirty="0" err="1">
                <a:latin typeface="Cambria" pitchFamily="18" charset="0"/>
                <a:ea typeface="Cambria" pitchFamily="18" charset="0"/>
                <a:cs typeface="Times New Roman"/>
              </a:rPr>
              <a:t>hoạt</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động</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của</a:t>
            </a:r>
            <a:r>
              <a:rPr lang="en-US" sz="3600" dirty="0">
                <a:latin typeface="Cambria" pitchFamily="18" charset="0"/>
                <a:ea typeface="Cambria" pitchFamily="18" charset="0"/>
                <a:cs typeface="Times New Roman"/>
              </a:rPr>
              <a:t> c</a:t>
            </a:r>
            <a:r>
              <a:rPr lang="vi-VN" sz="3600" dirty="0">
                <a:latin typeface="Cambria" pitchFamily="18" charset="0"/>
                <a:ea typeface="Cambria" pitchFamily="18" charset="0"/>
                <a:cs typeface="Times New Roman"/>
              </a:rPr>
              <a:t>on người:</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khai</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thác</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lâm</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sản</a:t>
            </a:r>
            <a:r>
              <a:rPr lang="vi-VN" sz="3600" dirty="0">
                <a:latin typeface="Cambria" pitchFamily="18" charset="0"/>
                <a:ea typeface="Cambria" pitchFamily="18" charset="0"/>
                <a:cs typeface="Times New Roman"/>
              </a:rPr>
              <a:t>, đốt rừng</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làm</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nương</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rẫy</a:t>
            </a:r>
            <a:r>
              <a:rPr lang="en-US" sz="3600" dirty="0">
                <a:latin typeface="Cambria" pitchFamily="18" charset="0"/>
                <a:ea typeface="Cambria" pitchFamily="18" charset="0"/>
                <a:cs typeface="Times New Roman"/>
              </a:rPr>
              <a:t>,</a:t>
            </a:r>
            <a:r>
              <a:rPr lang="vi-VN"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dánh</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bắt</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thủy</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sản</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quá</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mức</a:t>
            </a:r>
            <a:r>
              <a:rPr lang="en-US" sz="3600" dirty="0">
                <a:latin typeface="Cambria" pitchFamily="18" charset="0"/>
                <a:ea typeface="Cambria" pitchFamily="18" charset="0"/>
                <a:cs typeface="Times New Roman"/>
              </a:rPr>
              <a:t>, ô </a:t>
            </a:r>
            <a:r>
              <a:rPr lang="en-US" sz="3600" dirty="0" err="1">
                <a:latin typeface="Cambria" pitchFamily="18" charset="0"/>
                <a:ea typeface="Cambria" pitchFamily="18" charset="0"/>
                <a:cs typeface="Times New Roman"/>
              </a:rPr>
              <a:t>nhiễm</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môi</a:t>
            </a:r>
            <a:r>
              <a:rPr lang="en-US" sz="3600" dirty="0">
                <a:latin typeface="Cambria" pitchFamily="18" charset="0"/>
                <a:ea typeface="Cambria" pitchFamily="18" charset="0"/>
                <a:cs typeface="Times New Roman"/>
              </a:rPr>
              <a:t> </a:t>
            </a:r>
            <a:r>
              <a:rPr lang="en-US" sz="3600" dirty="0" err="1">
                <a:latin typeface="Cambria" pitchFamily="18" charset="0"/>
                <a:ea typeface="Cambria" pitchFamily="18" charset="0"/>
                <a:cs typeface="Times New Roman"/>
              </a:rPr>
              <a:t>trường</a:t>
            </a:r>
            <a:r>
              <a:rPr lang="en-US" sz="3600" dirty="0">
                <a:latin typeface="Cambria" pitchFamily="18" charset="0"/>
                <a:ea typeface="Cambria" pitchFamily="18" charset="0"/>
                <a:cs typeface="Times New Roman"/>
              </a:rPr>
              <a:t>…</a:t>
            </a:r>
            <a:endParaRPr lang="en-US" sz="3600" dirty="0"/>
          </a:p>
        </p:txBody>
      </p:sp>
    </p:spTree>
    <p:extLst>
      <p:ext uri="{BB962C8B-B14F-4D97-AF65-F5344CB8AC3E}">
        <p14:creationId xmlns:p14="http://schemas.microsoft.com/office/powerpoint/2010/main" val="251415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D76732-06FA-0990-4E17-CC9D2BDCC8F8}"/>
              </a:ext>
            </a:extLst>
          </p:cNvPr>
          <p:cNvSpPr txBox="1"/>
          <p:nvPr/>
        </p:nvSpPr>
        <p:spPr>
          <a:xfrm>
            <a:off x="152400" y="609600"/>
            <a:ext cx="8534400" cy="769441"/>
          </a:xfrm>
          <a:prstGeom prst="rect">
            <a:avLst/>
          </a:prstGeom>
          <a:noFill/>
        </p:spPr>
        <p:txBody>
          <a:bodyPr wrap="square">
            <a:spAutoFit/>
          </a:bodyPr>
          <a:lstStyle/>
          <a:p>
            <a:pPr lvl="0" algn="just"/>
            <a:r>
              <a:rPr lang="vi-VN" sz="4400" b="0" dirty="0">
                <a:solidFill>
                  <a:srgbClr val="FF0000"/>
                </a:solidFill>
                <a:latin typeface="+mj-lt"/>
                <a:ea typeface="Cambria" pitchFamily="18" charset="0"/>
              </a:rPr>
              <a:t>-</a:t>
            </a:r>
            <a:r>
              <a:rPr lang="en-US" sz="4400" b="0" dirty="0">
                <a:solidFill>
                  <a:srgbClr val="FF0000"/>
                </a:solidFill>
                <a:latin typeface="+mj-lt"/>
                <a:ea typeface="Cambria" pitchFamily="18" charset="0"/>
              </a:rPr>
              <a:t> </a:t>
            </a:r>
            <a:r>
              <a:rPr lang="en-US" sz="4400" b="0" dirty="0" err="1">
                <a:solidFill>
                  <a:srgbClr val="FF0000"/>
                </a:solidFill>
                <a:latin typeface="+mj-lt"/>
                <a:ea typeface="Cambria" pitchFamily="18" charset="0"/>
              </a:rPr>
              <a:t>Hậu</a:t>
            </a:r>
            <a:r>
              <a:rPr lang="en-US" sz="4400" b="0" dirty="0">
                <a:solidFill>
                  <a:srgbClr val="FF0000"/>
                </a:solidFill>
                <a:latin typeface="+mj-lt"/>
                <a:ea typeface="Cambria" pitchFamily="18" charset="0"/>
              </a:rPr>
              <a:t> </a:t>
            </a:r>
            <a:r>
              <a:rPr lang="en-US" sz="4400" dirty="0" err="1">
                <a:solidFill>
                  <a:srgbClr val="FF0000"/>
                </a:solidFill>
                <a:latin typeface="+mj-lt"/>
                <a:ea typeface="Cambria" pitchFamily="18" charset="0"/>
              </a:rPr>
              <a:t>q</a:t>
            </a:r>
            <a:r>
              <a:rPr lang="en-US" sz="4400" b="0" dirty="0" err="1">
                <a:solidFill>
                  <a:srgbClr val="FF0000"/>
                </a:solidFill>
                <a:latin typeface="+mj-lt"/>
                <a:ea typeface="Cambria" pitchFamily="18" charset="0"/>
              </a:rPr>
              <a:t>uả</a:t>
            </a:r>
            <a:r>
              <a:rPr lang="en-US" sz="4400" b="0" dirty="0">
                <a:solidFill>
                  <a:srgbClr val="FF0000"/>
                </a:solidFill>
                <a:latin typeface="+mj-lt"/>
                <a:ea typeface="Cambria" pitchFamily="18" charset="0"/>
              </a:rPr>
              <a:t>: </a:t>
            </a:r>
            <a:r>
              <a:rPr lang="vi-VN" sz="4400" b="0" dirty="0">
                <a:solidFill>
                  <a:srgbClr val="FF0000"/>
                </a:solidFill>
                <a:latin typeface="+mj-lt"/>
                <a:ea typeface="Cambria" pitchFamily="18" charset="0"/>
              </a:rPr>
              <a:t> </a:t>
            </a:r>
            <a:endParaRPr lang="en-US" sz="4400" b="0" dirty="0">
              <a:solidFill>
                <a:srgbClr val="FF0000"/>
              </a:solidFill>
              <a:latin typeface="+mj-lt"/>
              <a:ea typeface="Cambria" pitchFamily="18" charset="0"/>
            </a:endParaRPr>
          </a:p>
        </p:txBody>
      </p:sp>
      <p:sp>
        <p:nvSpPr>
          <p:cNvPr id="3" name="TextBox 2">
            <a:extLst>
              <a:ext uri="{FF2B5EF4-FFF2-40B4-BE49-F238E27FC236}">
                <a16:creationId xmlns:a16="http://schemas.microsoft.com/office/drawing/2014/main" id="{79F132ED-A016-94E1-02F4-1FBDD877F3C0}"/>
              </a:ext>
            </a:extLst>
          </p:cNvPr>
          <p:cNvSpPr txBox="1"/>
          <p:nvPr/>
        </p:nvSpPr>
        <p:spPr>
          <a:xfrm>
            <a:off x="174170" y="1600200"/>
            <a:ext cx="8512629" cy="2308324"/>
          </a:xfrm>
          <a:prstGeom prst="rect">
            <a:avLst/>
          </a:prstGeom>
          <a:noFill/>
        </p:spPr>
        <p:txBody>
          <a:bodyPr wrap="square">
            <a:spAutoFit/>
          </a:bodyPr>
          <a:lstStyle/>
          <a:p>
            <a:pPr lvl="0" algn="just"/>
            <a:r>
              <a:rPr lang="en-US" sz="3600" dirty="0">
                <a:latin typeface="+mj-lt"/>
                <a:ea typeface="Cambria" pitchFamily="18" charset="0"/>
              </a:rPr>
              <a:t>+ </a:t>
            </a:r>
            <a:r>
              <a:rPr lang="vi-VN" sz="3600" b="0" dirty="0">
                <a:solidFill>
                  <a:schemeClr val="tx1"/>
                </a:solidFill>
                <a:latin typeface="+mj-lt"/>
                <a:ea typeface="Cambria" pitchFamily="18" charset="0"/>
              </a:rPr>
              <a:t>Mất cân bằng sinh thái, ảnh hưởng đến môi trường sống của con người</a:t>
            </a:r>
            <a:r>
              <a:rPr lang="en-US" sz="3600" b="0" dirty="0">
                <a:solidFill>
                  <a:schemeClr val="tx1"/>
                </a:solidFill>
                <a:latin typeface="+mj-lt"/>
                <a:ea typeface="Cambria" pitchFamily="18" charset="0"/>
              </a:rPr>
              <a:t>.</a:t>
            </a:r>
          </a:p>
          <a:p>
            <a:pPr lvl="0" algn="just"/>
            <a:r>
              <a:rPr lang="en-US" sz="3600" dirty="0">
                <a:latin typeface="+mj-lt"/>
                <a:ea typeface="Cambria" pitchFamily="18" charset="0"/>
              </a:rPr>
              <a:t>+</a:t>
            </a:r>
            <a:r>
              <a:rPr lang="vi-VN" sz="3600" b="0" dirty="0">
                <a:solidFill>
                  <a:schemeClr val="tx1"/>
                </a:solidFill>
                <a:latin typeface="+mj-lt"/>
                <a:ea typeface="Cambria" pitchFamily="18" charset="0"/>
              </a:rPr>
              <a:t> Ảnh hưởng đến an ninh lương thực, suy giảm nguồn gen</a:t>
            </a:r>
            <a:r>
              <a:rPr lang="en-US" sz="3600" b="0" dirty="0">
                <a:solidFill>
                  <a:schemeClr val="tx1"/>
                </a:solidFill>
                <a:latin typeface="+mj-lt"/>
                <a:ea typeface="Cambria" pitchFamily="18" charset="0"/>
              </a:rPr>
              <a:t>, </a:t>
            </a:r>
            <a:r>
              <a:rPr lang="vi-VN" sz="3600" b="0" dirty="0">
                <a:solidFill>
                  <a:schemeClr val="tx1"/>
                </a:solidFill>
                <a:latin typeface="+mj-lt"/>
                <a:ea typeface="Cambria" pitchFamily="18" charset="0"/>
              </a:rPr>
              <a:t>biến đổi khí hậ</a:t>
            </a:r>
            <a:r>
              <a:rPr lang="en-US" sz="3600" b="0" dirty="0">
                <a:solidFill>
                  <a:schemeClr val="tx1"/>
                </a:solidFill>
                <a:latin typeface="+mj-lt"/>
                <a:ea typeface="Cambria" pitchFamily="18" charset="0"/>
              </a:rPr>
              <a:t>u,…</a:t>
            </a:r>
          </a:p>
        </p:txBody>
      </p:sp>
    </p:spTree>
    <p:extLst>
      <p:ext uri="{BB962C8B-B14F-4D97-AF65-F5344CB8AC3E}">
        <p14:creationId xmlns:p14="http://schemas.microsoft.com/office/powerpoint/2010/main" val="293590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D1F124-D794-B26F-FB66-FA1C968F09D2}"/>
              </a:ext>
            </a:extLst>
          </p:cNvPr>
          <p:cNvSpPr txBox="1"/>
          <p:nvPr/>
        </p:nvSpPr>
        <p:spPr>
          <a:xfrm>
            <a:off x="228600" y="585630"/>
            <a:ext cx="8458200" cy="5309146"/>
          </a:xfrm>
          <a:prstGeom prst="rect">
            <a:avLst/>
          </a:prstGeom>
          <a:noFill/>
        </p:spPr>
        <p:txBody>
          <a:bodyPr wrap="square">
            <a:spAutoFit/>
          </a:bodyPr>
          <a:lstStyle/>
          <a:p>
            <a:pPr algn="just">
              <a:spcBef>
                <a:spcPts val="600"/>
              </a:spcBef>
              <a:spcAft>
                <a:spcPts val="0"/>
              </a:spcAft>
            </a:pPr>
            <a:r>
              <a:rPr lang="en-US" sz="3600" b="1" dirty="0">
                <a:solidFill>
                  <a:srgbClr val="FF0000"/>
                </a:solidFill>
                <a:latin typeface="Times New Roman" panose="02020603050405020304" pitchFamily="18" charset="0"/>
                <a:ea typeface="Cambria" pitchFamily="18" charset="0"/>
                <a:cs typeface="Times New Roman" panose="02020603050405020304" pitchFamily="18" charset="0"/>
              </a:rPr>
              <a:t>- </a:t>
            </a:r>
            <a:r>
              <a:rPr lang="vi-VN" sz="3600" b="1" dirty="0">
                <a:solidFill>
                  <a:srgbClr val="FF0000"/>
                </a:solidFill>
                <a:latin typeface="Times New Roman" panose="02020603050405020304" pitchFamily="18" charset="0"/>
                <a:ea typeface="Cambria" pitchFamily="18" charset="0"/>
                <a:cs typeface="Times New Roman" panose="02020603050405020304" pitchFamily="18" charset="0"/>
              </a:rPr>
              <a:t>Một số biện pháp bảo </a:t>
            </a:r>
            <a:r>
              <a:rPr lang="en-US" sz="3600" b="1" dirty="0" err="1">
                <a:solidFill>
                  <a:srgbClr val="FF0000"/>
                </a:solidFill>
                <a:latin typeface="Times New Roman" panose="02020603050405020304" pitchFamily="18" charset="0"/>
                <a:ea typeface="Cambria" pitchFamily="18" charset="0"/>
                <a:cs typeface="Times New Roman" panose="02020603050405020304" pitchFamily="18" charset="0"/>
              </a:rPr>
              <a:t>tồn</a:t>
            </a:r>
            <a:r>
              <a:rPr lang="vi-VN" sz="3600" b="1" dirty="0">
                <a:solidFill>
                  <a:srgbClr val="FF0000"/>
                </a:solidFill>
                <a:latin typeface="Times New Roman" panose="02020603050405020304" pitchFamily="18" charset="0"/>
                <a:ea typeface="Cambria" pitchFamily="18" charset="0"/>
                <a:cs typeface="Times New Roman" panose="02020603050405020304" pitchFamily="18" charset="0"/>
              </a:rPr>
              <a:t> đa dạng sinh học ở nước ta</a:t>
            </a:r>
            <a:endParaRPr lang="en-US" sz="3600" b="1" dirty="0">
              <a:solidFill>
                <a:srgbClr val="FF0000"/>
              </a:solidFill>
              <a:latin typeface="Times New Roman" panose="02020603050405020304" pitchFamily="18" charset="0"/>
              <a:ea typeface="Cambria" pitchFamily="18" charset="0"/>
              <a:cs typeface="Times New Roman" panose="02020603050405020304" pitchFamily="18" charset="0"/>
            </a:endParaRPr>
          </a:p>
          <a:p>
            <a:pPr algn="just">
              <a:spcBef>
                <a:spcPts val="600"/>
              </a:spcBef>
              <a:spcAft>
                <a:spcPts val="0"/>
              </a:spcAft>
            </a:pPr>
            <a:r>
              <a:rPr lang="en-US" sz="3600" dirty="0">
                <a:latin typeface="Times New Roman" panose="02020603050405020304" pitchFamily="18" charset="0"/>
                <a:ea typeface="Cambria" pitchFamily="18" charset="0"/>
                <a:cs typeface="Times New Roman" panose="02020603050405020304" pitchFamily="18" charset="0"/>
              </a:rPr>
              <a:t>+</a:t>
            </a:r>
            <a:r>
              <a:rPr lang="vi-VN" sz="3600" dirty="0">
                <a:latin typeface="Times New Roman" panose="02020603050405020304" pitchFamily="18" charset="0"/>
                <a:ea typeface="Cambria" pitchFamily="18" charset="0"/>
                <a:cs typeface="Times New Roman" panose="02020603050405020304" pitchFamily="18" charset="0"/>
              </a:rPr>
              <a:t> Xây dựng các khu bảo tồn thiên nhiên và vườn quốc gia, trồng và bảo vệ rừng, nâng cao ý thức người dân.</a:t>
            </a:r>
          </a:p>
          <a:p>
            <a:pPr algn="just">
              <a:spcBef>
                <a:spcPts val="600"/>
              </a:spcBef>
              <a:spcAft>
                <a:spcPts val="0"/>
              </a:spcAft>
            </a:pPr>
            <a:r>
              <a:rPr lang="en-US" sz="3600" dirty="0">
                <a:latin typeface="Times New Roman" panose="02020603050405020304" pitchFamily="18" charset="0"/>
                <a:ea typeface="Cambria" pitchFamily="18" charset="0"/>
                <a:cs typeface="Times New Roman" panose="02020603050405020304" pitchFamily="18" charset="0"/>
              </a:rPr>
              <a:t>+</a:t>
            </a:r>
            <a:r>
              <a:rPr lang="vi-VN" sz="3600" dirty="0">
                <a:latin typeface="Times New Roman" panose="02020603050405020304" pitchFamily="18" charset="0"/>
                <a:ea typeface="Cambria" pitchFamily="18" charset="0"/>
                <a:cs typeface="Times New Roman" panose="02020603050405020304" pitchFamily="18" charset="0"/>
              </a:rPr>
              <a:t> Ngăn chặn nạn phá rừng, săn bắt động vật hoang dã.</a:t>
            </a:r>
          </a:p>
          <a:p>
            <a:pPr algn="just">
              <a:spcBef>
                <a:spcPts val="600"/>
              </a:spcBef>
              <a:spcAft>
                <a:spcPts val="0"/>
              </a:spcAft>
            </a:pPr>
            <a:r>
              <a:rPr lang="en-US" sz="3600" dirty="0">
                <a:latin typeface="Times New Roman" panose="02020603050405020304" pitchFamily="18" charset="0"/>
                <a:ea typeface="Cambria" pitchFamily="18" charset="0"/>
                <a:cs typeface="Times New Roman" panose="02020603050405020304" pitchFamily="18" charset="0"/>
              </a:rPr>
              <a:t>+</a:t>
            </a:r>
            <a:r>
              <a:rPr lang="vi-VN" sz="3600" dirty="0">
                <a:latin typeface="Times New Roman" panose="02020603050405020304" pitchFamily="18" charset="0"/>
                <a:ea typeface="Cambria" pitchFamily="18" charset="0"/>
                <a:cs typeface="Times New Roman" panose="02020603050405020304" pitchFamily="18" charset="0"/>
              </a:rPr>
              <a:t> Xử lí các chất thải công nghiệp, nông nghiệp và sinh hoạt.</a:t>
            </a:r>
          </a:p>
        </p:txBody>
      </p:sp>
    </p:spTree>
    <p:extLst>
      <p:ext uri="{BB962C8B-B14F-4D97-AF65-F5344CB8AC3E}">
        <p14:creationId xmlns:p14="http://schemas.microsoft.com/office/powerpoint/2010/main" val="3440451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9EBFCB-C7ED-D1D4-ECA4-BCDCF88D4694}"/>
              </a:ext>
            </a:extLst>
          </p:cNvPr>
          <p:cNvSpPr txBox="1"/>
          <p:nvPr/>
        </p:nvSpPr>
        <p:spPr>
          <a:xfrm>
            <a:off x="152400" y="304800"/>
            <a:ext cx="8839200" cy="4978735"/>
          </a:xfrm>
          <a:prstGeom prst="rect">
            <a:avLst/>
          </a:prstGeom>
          <a:noFill/>
        </p:spPr>
        <p:txBody>
          <a:bodyPr wrap="square">
            <a:spAutoFit/>
          </a:bodyPr>
          <a:lstStyle/>
          <a:p>
            <a:pPr algn="just">
              <a:lnSpc>
                <a:spcPct val="150000"/>
              </a:lnSpc>
            </a:pPr>
            <a:r>
              <a:rPr lang="en-US" sz="3600" b="1" i="0" dirty="0" err="1">
                <a:solidFill>
                  <a:srgbClr val="000000"/>
                </a:solidFill>
                <a:effectLst/>
                <a:latin typeface="Times New Roman" panose="02020603050405020304" pitchFamily="18" charset="0"/>
                <a:cs typeface="Times New Roman" panose="02020603050405020304" pitchFamily="18" charset="0"/>
              </a:rPr>
              <a:t>Câu</a:t>
            </a:r>
            <a:r>
              <a:rPr lang="en-US" sz="3600" b="1" i="0" dirty="0">
                <a:solidFill>
                  <a:srgbClr val="000000"/>
                </a:solidFill>
                <a:effectLst/>
                <a:latin typeface="Times New Roman" panose="02020603050405020304" pitchFamily="18" charset="0"/>
                <a:cs typeface="Times New Roman" panose="02020603050405020304" pitchFamily="18" charset="0"/>
              </a:rPr>
              <a:t> 1.</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Đặc</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điểm</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chung</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của</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sinh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vật</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Viêt</a:t>
            </a:r>
            <a:r>
              <a:rPr lang="en-US" sz="3600" b="0" i="0" dirty="0">
                <a:solidFill>
                  <a:srgbClr val="000000"/>
                </a:solidFill>
                <a:effectLst/>
                <a:latin typeface="Times New Roman" panose="02020603050405020304" pitchFamily="18" charset="0"/>
                <a:cs typeface="Times New Roman" panose="02020603050405020304" pitchFamily="18" charset="0"/>
              </a:rPr>
              <a:t> Nam </a:t>
            </a:r>
            <a:r>
              <a:rPr lang="en-US" sz="3600" b="0" i="0" dirty="0" err="1">
                <a:solidFill>
                  <a:srgbClr val="000000"/>
                </a:solidFill>
                <a:effectLst/>
                <a:latin typeface="Times New Roman" panose="02020603050405020304" pitchFamily="18" charset="0"/>
                <a:cs typeface="Times New Roman" panose="02020603050405020304" pitchFamily="18" charset="0"/>
              </a:rPr>
              <a:t>là</a:t>
            </a:r>
            <a:endParaRPr lang="en-US" sz="3600" b="0" i="0" dirty="0">
              <a:solidFill>
                <a:srgbClr val="000000"/>
              </a:solidFill>
              <a:effectLst/>
              <a:latin typeface="Times New Roman" panose="02020603050405020304" pitchFamily="18" charset="0"/>
              <a:cs typeface="Times New Roman" panose="02020603050405020304" pitchFamily="18" charset="0"/>
            </a:endParaRPr>
          </a:p>
          <a:p>
            <a:pPr algn="just">
              <a:lnSpc>
                <a:spcPct val="150000"/>
              </a:lnSpc>
            </a:pPr>
            <a:r>
              <a:rPr lang="vi-VN" sz="3600" b="0" i="0" dirty="0">
                <a:solidFill>
                  <a:srgbClr val="000000"/>
                </a:solidFill>
                <a:effectLst/>
                <a:latin typeface="Times New Roman" panose="02020603050405020304" pitchFamily="18" charset="0"/>
                <a:cs typeface="Times New Roman" panose="02020603050405020304" pitchFamily="18" charset="0"/>
              </a:rPr>
              <a:t>A. tương đối nhiều loài.</a:t>
            </a:r>
          </a:p>
          <a:p>
            <a:pPr algn="just">
              <a:lnSpc>
                <a:spcPct val="150000"/>
              </a:lnSpc>
            </a:pPr>
            <a:r>
              <a:rPr lang="vi-VN" sz="3600" b="0" i="0" dirty="0">
                <a:solidFill>
                  <a:srgbClr val="000000"/>
                </a:solidFill>
                <a:effectLst/>
                <a:latin typeface="Times New Roman" panose="02020603050405020304" pitchFamily="18" charset="0"/>
                <a:cs typeface="Times New Roman" panose="02020603050405020304" pitchFamily="18" charset="0"/>
              </a:rPr>
              <a:t>B. khá nghèo nàn về loài.</a:t>
            </a:r>
          </a:p>
          <a:p>
            <a:pPr algn="just">
              <a:lnSpc>
                <a:spcPct val="150000"/>
              </a:lnSpc>
            </a:pPr>
            <a:r>
              <a:rPr lang="vi-VN" sz="3600" b="0" i="0" dirty="0">
                <a:solidFill>
                  <a:srgbClr val="000000"/>
                </a:solidFill>
                <a:effectLst/>
                <a:latin typeface="Times New Roman" panose="02020603050405020304" pitchFamily="18" charset="0"/>
                <a:cs typeface="Times New Roman" panose="02020603050405020304" pitchFamily="18" charset="0"/>
              </a:rPr>
              <a:t>C. nhiều loài, ít về gen.</a:t>
            </a:r>
          </a:p>
          <a:p>
            <a:pPr algn="just">
              <a:lnSpc>
                <a:spcPct val="150000"/>
              </a:lnSpc>
            </a:pPr>
            <a:r>
              <a:rPr lang="vi-VN" sz="3600" b="0" i="0" dirty="0">
                <a:solidFill>
                  <a:srgbClr val="000000"/>
                </a:solidFill>
                <a:effectLst/>
                <a:latin typeface="Times New Roman" panose="02020603050405020304" pitchFamily="18" charset="0"/>
                <a:cs typeface="Times New Roman" panose="02020603050405020304" pitchFamily="18" charset="0"/>
              </a:rPr>
              <a:t>D. phong phú và đa dạng.</a:t>
            </a:r>
          </a:p>
        </p:txBody>
      </p:sp>
      <p:sp>
        <p:nvSpPr>
          <p:cNvPr id="6" name="Oval 5">
            <a:extLst>
              <a:ext uri="{FF2B5EF4-FFF2-40B4-BE49-F238E27FC236}">
                <a16:creationId xmlns:a16="http://schemas.microsoft.com/office/drawing/2014/main" id="{B34A0E4C-31A0-9F6C-342A-AC9629B426E7}"/>
              </a:ext>
            </a:extLst>
          </p:cNvPr>
          <p:cNvSpPr/>
          <p:nvPr/>
        </p:nvSpPr>
        <p:spPr>
          <a:xfrm>
            <a:off x="152400" y="4724400"/>
            <a:ext cx="424069" cy="437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90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repeatCount="indefinite"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10.  SINH VẬT VIỆT NAM</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SỰ </a:t>
            </a:r>
            <a:r>
              <a:rPr lang="vi-VN" sz="2400" b="1" dirty="0">
                <a:solidFill>
                  <a:srgbClr val="0D30DD"/>
                </a:solidFill>
                <a:effectLst>
                  <a:outerShdw blurRad="38100" dist="38100" dir="2700000" algn="tl">
                    <a:srgbClr val="000000">
                      <a:alpha val="43137"/>
                    </a:srgbClr>
                  </a:outerShdw>
                </a:effectLst>
                <a:latin typeface="Cambria" pitchFamily="18" charset="0"/>
              </a:rPr>
              <a:t>ĐA DẠNG SINH VẬT </a:t>
            </a:r>
            <a:r>
              <a:rPr lang="en-US" sz="2400" b="1" dirty="0">
                <a:solidFill>
                  <a:srgbClr val="0D30DD"/>
                </a:solidFill>
                <a:effectLst>
                  <a:outerShdw blurRad="38100" dist="38100" dir="2700000" algn="tl">
                    <a:srgbClr val="000000">
                      <a:alpha val="43137"/>
                    </a:srgbClr>
                  </a:outerShdw>
                </a:effectLst>
                <a:latin typeface="Cambria" pitchFamily="18" charset="0"/>
              </a:rPr>
              <a:t>Ở VIỆT NAM</a:t>
            </a: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a:solidFill>
                <a:srgbClr val="0D30DD"/>
              </a:solidFill>
              <a:effectLst>
                <a:outerShdw blurRad="38100" dist="38100" dir="2700000" algn="tl">
                  <a:srgbClr val="000000">
                    <a:alpha val="43137"/>
                  </a:srgbClr>
                </a:outerShdw>
              </a:effectLst>
              <a:latin typeface="Cambria" pitchFamily="18" charset="0"/>
            </a:endParaRPr>
          </a:p>
          <a:p>
            <a:pPr algn="just"/>
            <a:r>
              <a:rPr lang="vi-VN" sz="2400" b="1" dirty="0">
                <a:solidFill>
                  <a:srgbClr val="0D30DD"/>
                </a:solidFill>
                <a:effectLst>
                  <a:outerShdw blurRad="38100" dist="38100" dir="2700000" algn="tl">
                    <a:srgbClr val="000000">
                      <a:alpha val="43137"/>
                    </a:srgbClr>
                  </a:outerShdw>
                </a:effectLst>
                <a:latin typeface="Cambria" pitchFamily="18" charset="0"/>
              </a:rPr>
              <a:t>TÍNH CẤP THIẾT CỦA VẤN ĐỀ BẢO TỒN ĐA DẠNG SINH HỌC Ở </a:t>
            </a:r>
            <a:r>
              <a:rPr lang="en-US" sz="2400" b="1" dirty="0">
                <a:solidFill>
                  <a:srgbClr val="0D30DD"/>
                </a:solidFill>
                <a:effectLst>
                  <a:outerShdw blurRad="38100" dist="38100" dir="2700000" algn="tl">
                    <a:srgbClr val="000000">
                      <a:alpha val="43137"/>
                    </a:srgbClr>
                  </a:outerShdw>
                </a:effectLst>
                <a:latin typeface="Cambria" pitchFamily="18" charset="0"/>
              </a:rPr>
              <a:t>VIỆT NAM</a:t>
            </a:r>
          </a:p>
          <a:p>
            <a:pPr algn="just"/>
            <a:r>
              <a:rPr lang="en-US" sz="2400" b="1" dirty="0">
                <a:solidFill>
                  <a:srgbClr val="0D30DD"/>
                </a:solidFill>
                <a:effectLst>
                  <a:outerShdw blurRad="38100" dist="38100" dir="2700000" algn="tl">
                    <a:srgbClr val="000000">
                      <a:alpha val="43137"/>
                    </a:srgbClr>
                  </a:outerShdw>
                </a:effectLst>
                <a:latin typeface="Cambria" pitchFamily="18" charset="0"/>
              </a:rPr>
              <a:t> </a:t>
            </a: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C35A5B-D75E-AFB5-2521-DD62595C210D}"/>
              </a:ext>
            </a:extLst>
          </p:cNvPr>
          <p:cNvSpPr txBox="1"/>
          <p:nvPr/>
        </p:nvSpPr>
        <p:spPr>
          <a:xfrm>
            <a:off x="228600" y="457200"/>
            <a:ext cx="8839200" cy="4978735"/>
          </a:xfrm>
          <a:prstGeom prst="rect">
            <a:avLst/>
          </a:prstGeom>
          <a:noFill/>
        </p:spPr>
        <p:txBody>
          <a:bodyPr wrap="square">
            <a:spAutoFit/>
          </a:bodyPr>
          <a:lstStyle/>
          <a:p>
            <a:pPr algn="just">
              <a:lnSpc>
                <a:spcPct val="150000"/>
              </a:lnSpc>
            </a:pPr>
            <a:r>
              <a:rPr lang="en-US" sz="3600" b="1" i="0" dirty="0" err="1">
                <a:solidFill>
                  <a:srgbClr val="000000"/>
                </a:solidFill>
                <a:effectLst/>
                <a:latin typeface="Times New Roman" panose="02020603050405020304" pitchFamily="18" charset="0"/>
                <a:cs typeface="Times New Roman" panose="02020603050405020304" pitchFamily="18" charset="0"/>
              </a:rPr>
              <a:t>Câu</a:t>
            </a:r>
            <a:r>
              <a:rPr lang="en-US" sz="3600" b="1" i="0" dirty="0">
                <a:solidFill>
                  <a:srgbClr val="000000"/>
                </a:solidFill>
                <a:effectLst/>
                <a:latin typeface="Times New Roman" panose="02020603050405020304" pitchFamily="18" charset="0"/>
                <a:cs typeface="Times New Roman" panose="02020603050405020304" pitchFamily="18" charset="0"/>
              </a:rPr>
              <a:t> 2.</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Rừng</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trồng</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cây</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lấy</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gỗ</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cây</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công</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nghiệp</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thuộc</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hệ</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sinh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thái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nào</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sau</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đây</a:t>
            </a:r>
            <a:r>
              <a:rPr lang="en-US" sz="3600" b="0" i="0" dirty="0">
                <a:solidFill>
                  <a:srgbClr val="000000"/>
                </a:solidFill>
                <a:effectLst/>
                <a:latin typeface="Times New Roman" panose="02020603050405020304" pitchFamily="18" charset="0"/>
                <a:cs typeface="Times New Roman" panose="02020603050405020304" pitchFamily="18" charset="0"/>
              </a:rPr>
              <a:t>?</a:t>
            </a:r>
          </a:p>
          <a:p>
            <a:pPr algn="just">
              <a:lnSpc>
                <a:spcPct val="150000"/>
              </a:lnSpc>
            </a:pPr>
            <a:r>
              <a:rPr lang="en-US" sz="3600" b="0" i="0" dirty="0">
                <a:solidFill>
                  <a:srgbClr val="000000"/>
                </a:solidFill>
                <a:effectLst/>
                <a:latin typeface="Times New Roman" panose="02020603050405020304" pitchFamily="18" charset="0"/>
                <a:cs typeface="Times New Roman" panose="02020603050405020304" pitchFamily="18" charset="0"/>
              </a:rPr>
              <a:t>A. </a:t>
            </a:r>
            <a:r>
              <a:rPr lang="en-US" sz="3600" b="0" i="0" dirty="0" err="1">
                <a:solidFill>
                  <a:srgbClr val="000000"/>
                </a:solidFill>
                <a:effectLst/>
                <a:latin typeface="Times New Roman" panose="02020603050405020304" pitchFamily="18" charset="0"/>
                <a:cs typeface="Times New Roman" panose="02020603050405020304" pitchFamily="18" charset="0"/>
              </a:rPr>
              <a:t>Hệ</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sinh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thái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nông</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nghiệp</a:t>
            </a:r>
            <a:r>
              <a:rPr lang="en-US" sz="3600" b="0" i="0" dirty="0">
                <a:solidFill>
                  <a:srgbClr val="000000"/>
                </a:solidFill>
                <a:effectLst/>
                <a:latin typeface="Times New Roman" panose="02020603050405020304" pitchFamily="18" charset="0"/>
                <a:cs typeface="Times New Roman" panose="02020603050405020304" pitchFamily="18" charset="0"/>
              </a:rPr>
              <a:t>.</a:t>
            </a:r>
          </a:p>
          <a:p>
            <a:pPr algn="just">
              <a:lnSpc>
                <a:spcPct val="150000"/>
              </a:lnSpc>
            </a:pPr>
            <a:r>
              <a:rPr lang="en-US" sz="3600" b="0" i="0" dirty="0">
                <a:solidFill>
                  <a:srgbClr val="000000"/>
                </a:solidFill>
                <a:effectLst/>
                <a:latin typeface="Times New Roman" panose="02020603050405020304" pitchFamily="18" charset="0"/>
                <a:cs typeface="Times New Roman" panose="02020603050405020304" pitchFamily="18" charset="0"/>
              </a:rPr>
              <a:t>B. </a:t>
            </a:r>
            <a:r>
              <a:rPr lang="en-US" sz="3600" b="0" i="0" dirty="0" err="1">
                <a:solidFill>
                  <a:srgbClr val="000000"/>
                </a:solidFill>
                <a:effectLst/>
                <a:latin typeface="Times New Roman" panose="02020603050405020304" pitchFamily="18" charset="0"/>
                <a:cs typeface="Times New Roman" panose="02020603050405020304" pitchFamily="18" charset="0"/>
              </a:rPr>
              <a:t>Hệ</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sinh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thái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tự</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nhiên</a:t>
            </a:r>
            <a:r>
              <a:rPr lang="en-US" sz="3600" b="0" i="0" dirty="0">
                <a:solidFill>
                  <a:srgbClr val="000000"/>
                </a:solidFill>
                <a:effectLst/>
                <a:latin typeface="Times New Roman" panose="02020603050405020304" pitchFamily="18" charset="0"/>
                <a:cs typeface="Times New Roman" panose="02020603050405020304" pitchFamily="18" charset="0"/>
              </a:rPr>
              <a:t>.</a:t>
            </a:r>
          </a:p>
          <a:p>
            <a:pPr algn="just">
              <a:lnSpc>
                <a:spcPct val="150000"/>
              </a:lnSpc>
            </a:pPr>
            <a:r>
              <a:rPr lang="en-US" sz="3600" b="0" i="0" dirty="0">
                <a:solidFill>
                  <a:srgbClr val="000000"/>
                </a:solidFill>
                <a:effectLst/>
                <a:latin typeface="Times New Roman" panose="02020603050405020304" pitchFamily="18" charset="0"/>
                <a:cs typeface="Times New Roman" panose="02020603050405020304" pitchFamily="18" charset="0"/>
              </a:rPr>
              <a:t>C. </a:t>
            </a:r>
            <a:r>
              <a:rPr lang="en-US" sz="3600" b="0" i="0" dirty="0" err="1">
                <a:solidFill>
                  <a:srgbClr val="000000"/>
                </a:solidFill>
                <a:effectLst/>
                <a:latin typeface="Times New Roman" panose="02020603050405020304" pitchFamily="18" charset="0"/>
                <a:cs typeface="Times New Roman" panose="02020603050405020304" pitchFamily="18" charset="0"/>
              </a:rPr>
              <a:t>Hệ</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sinh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thái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công</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nghiệp</a:t>
            </a:r>
            <a:r>
              <a:rPr lang="en-US" sz="3600" b="0" i="0" dirty="0">
                <a:solidFill>
                  <a:srgbClr val="000000"/>
                </a:solidFill>
                <a:effectLst/>
                <a:latin typeface="Times New Roman" panose="02020603050405020304" pitchFamily="18" charset="0"/>
                <a:cs typeface="Times New Roman" panose="02020603050405020304" pitchFamily="18" charset="0"/>
              </a:rPr>
              <a:t>.</a:t>
            </a:r>
          </a:p>
          <a:p>
            <a:pPr algn="just">
              <a:lnSpc>
                <a:spcPct val="150000"/>
              </a:lnSpc>
            </a:pPr>
            <a:r>
              <a:rPr lang="en-US" sz="3600" b="0" i="0" dirty="0">
                <a:solidFill>
                  <a:srgbClr val="000000"/>
                </a:solidFill>
                <a:effectLst/>
                <a:latin typeface="Times New Roman" panose="02020603050405020304" pitchFamily="18" charset="0"/>
                <a:cs typeface="Times New Roman" panose="02020603050405020304" pitchFamily="18" charset="0"/>
              </a:rPr>
              <a:t>D. </a:t>
            </a:r>
            <a:r>
              <a:rPr lang="en-US" sz="3600" b="0" i="0" dirty="0" err="1">
                <a:solidFill>
                  <a:srgbClr val="000000"/>
                </a:solidFill>
                <a:effectLst/>
                <a:latin typeface="Times New Roman" panose="02020603050405020304" pitchFamily="18" charset="0"/>
                <a:cs typeface="Times New Roman" panose="02020603050405020304" pitchFamily="18" charset="0"/>
              </a:rPr>
              <a:t>Hệ</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sinh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thái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nguyên</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sinh</a:t>
            </a:r>
            <a:r>
              <a:rPr lang="en-US" sz="3600" b="0" i="0" dirty="0">
                <a:solidFill>
                  <a:srgbClr val="000000"/>
                </a:solidFill>
                <a:effectLst/>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id="{EEF96901-9B56-D5CE-36F7-0B77111E099D}"/>
              </a:ext>
            </a:extLst>
          </p:cNvPr>
          <p:cNvSpPr/>
          <p:nvPr/>
        </p:nvSpPr>
        <p:spPr>
          <a:xfrm>
            <a:off x="222115" y="2484926"/>
            <a:ext cx="424069" cy="437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304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repeatCount="indefinite"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AE99D-C16F-4986-236B-2C043FEAC3E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13FB544-DA61-A838-2BA3-D9C55D9C60A2}"/>
              </a:ext>
            </a:extLst>
          </p:cNvPr>
          <p:cNvSpPr txBox="1"/>
          <p:nvPr/>
        </p:nvSpPr>
        <p:spPr>
          <a:xfrm>
            <a:off x="533400" y="533400"/>
            <a:ext cx="8305800" cy="4978735"/>
          </a:xfrm>
          <a:prstGeom prst="rect">
            <a:avLst/>
          </a:prstGeom>
          <a:noFill/>
        </p:spPr>
        <p:txBody>
          <a:bodyPr wrap="square">
            <a:spAutoFit/>
          </a:bodyPr>
          <a:lstStyle/>
          <a:p>
            <a:pPr algn="just">
              <a:lnSpc>
                <a:spcPct val="150000"/>
              </a:lnSpc>
            </a:pPr>
            <a:r>
              <a:rPr lang="en-US" sz="3600" b="1" i="0" dirty="0" err="1">
                <a:solidFill>
                  <a:srgbClr val="000000"/>
                </a:solidFill>
                <a:effectLst/>
                <a:latin typeface="Times New Roman" panose="02020603050405020304" pitchFamily="18" charset="0"/>
                <a:cs typeface="Times New Roman" panose="02020603050405020304" pitchFamily="18" charset="0"/>
              </a:rPr>
              <a:t>Câu</a:t>
            </a:r>
            <a:r>
              <a:rPr lang="en-US" sz="3600" b="1" i="0" dirty="0">
                <a:solidFill>
                  <a:srgbClr val="000000"/>
                </a:solidFill>
                <a:effectLst/>
                <a:latin typeface="Times New Roman" panose="02020603050405020304" pitchFamily="18" charset="0"/>
                <a:cs typeface="Times New Roman" panose="02020603050405020304" pitchFamily="18" charset="0"/>
              </a:rPr>
              <a:t> 3.</a:t>
            </a:r>
            <a:r>
              <a:rPr lang="en-US" sz="3600" b="0" i="0" dirty="0">
                <a:solidFill>
                  <a:srgbClr val="000000"/>
                </a:solidFill>
                <a:effectLst/>
                <a:latin typeface="Times New Roman" panose="02020603050405020304" pitchFamily="18" charset="0"/>
                <a:cs typeface="Times New Roman" panose="02020603050405020304" pitchFamily="18" charset="0"/>
              </a:rPr>
              <a:t> Trong </a:t>
            </a:r>
            <a:r>
              <a:rPr lang="en-US" sz="3600" b="0" i="0" dirty="0" err="1">
                <a:solidFill>
                  <a:srgbClr val="000000"/>
                </a:solidFill>
                <a:effectLst/>
                <a:latin typeface="Times New Roman" panose="02020603050405020304" pitchFamily="18" charset="0"/>
                <a:cs typeface="Times New Roman" panose="02020603050405020304" pitchFamily="18" charset="0"/>
              </a:rPr>
              <a:t>các</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hệ</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sinh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thái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hệ</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sinh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thái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nào</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sau</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đây</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ngày</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càng</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mở</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rộng</a:t>
            </a:r>
            <a:r>
              <a:rPr lang="en-US" sz="3600" b="0" i="0" dirty="0">
                <a:solidFill>
                  <a:srgbClr val="000000"/>
                </a:solidFill>
                <a:effectLst/>
                <a:latin typeface="Times New Roman" panose="02020603050405020304" pitchFamily="18" charset="0"/>
                <a:cs typeface="Times New Roman" panose="02020603050405020304" pitchFamily="18" charset="0"/>
              </a:rPr>
              <a:t>?</a:t>
            </a:r>
          </a:p>
          <a:p>
            <a:pPr algn="just">
              <a:lnSpc>
                <a:spcPct val="150000"/>
              </a:lnSpc>
            </a:pPr>
            <a:r>
              <a:rPr lang="en-US" sz="3600" b="0" i="0" dirty="0">
                <a:solidFill>
                  <a:srgbClr val="000000"/>
                </a:solidFill>
                <a:effectLst/>
                <a:latin typeface="Times New Roman" panose="02020603050405020304" pitchFamily="18" charset="0"/>
                <a:cs typeface="Times New Roman" panose="02020603050405020304" pitchFamily="18" charset="0"/>
              </a:rPr>
              <a:t>A. </a:t>
            </a:r>
            <a:r>
              <a:rPr lang="en-US" sz="3600" b="0" i="0" dirty="0" err="1">
                <a:solidFill>
                  <a:srgbClr val="000000"/>
                </a:solidFill>
                <a:effectLst/>
                <a:latin typeface="Times New Roman" panose="02020603050405020304" pitchFamily="18" charset="0"/>
                <a:cs typeface="Times New Roman" panose="02020603050405020304" pitchFamily="18" charset="0"/>
              </a:rPr>
              <a:t>Hệ</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sinh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thái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nông</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nghiệp</a:t>
            </a:r>
            <a:r>
              <a:rPr lang="en-US" sz="3600" b="0" i="0" dirty="0">
                <a:solidFill>
                  <a:srgbClr val="000000"/>
                </a:solidFill>
                <a:effectLst/>
                <a:latin typeface="Times New Roman" panose="02020603050405020304" pitchFamily="18" charset="0"/>
                <a:cs typeface="Times New Roman" panose="02020603050405020304" pitchFamily="18" charset="0"/>
              </a:rPr>
              <a:t>.</a:t>
            </a:r>
          </a:p>
          <a:p>
            <a:pPr algn="just">
              <a:lnSpc>
                <a:spcPct val="150000"/>
              </a:lnSpc>
            </a:pPr>
            <a:r>
              <a:rPr lang="en-US" sz="3600" b="0" i="0" dirty="0">
                <a:solidFill>
                  <a:srgbClr val="000000"/>
                </a:solidFill>
                <a:effectLst/>
                <a:latin typeface="Times New Roman" panose="02020603050405020304" pitchFamily="18" charset="0"/>
                <a:cs typeface="Times New Roman" panose="02020603050405020304" pitchFamily="18" charset="0"/>
              </a:rPr>
              <a:t>B. </a:t>
            </a:r>
            <a:r>
              <a:rPr lang="en-US" sz="3600" b="0" i="0" dirty="0" err="1">
                <a:solidFill>
                  <a:srgbClr val="000000"/>
                </a:solidFill>
                <a:effectLst/>
                <a:latin typeface="Times New Roman" panose="02020603050405020304" pitchFamily="18" charset="0"/>
                <a:cs typeface="Times New Roman" panose="02020603050405020304" pitchFamily="18" charset="0"/>
              </a:rPr>
              <a:t>Hệ</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sinh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thái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tre</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nứa</a:t>
            </a:r>
            <a:r>
              <a:rPr lang="en-US" sz="3600" b="0" i="0" dirty="0">
                <a:solidFill>
                  <a:srgbClr val="000000"/>
                </a:solidFill>
                <a:effectLst/>
                <a:latin typeface="Times New Roman" panose="02020603050405020304" pitchFamily="18" charset="0"/>
                <a:cs typeface="Times New Roman" panose="02020603050405020304" pitchFamily="18" charset="0"/>
              </a:rPr>
              <a:t>.</a:t>
            </a:r>
          </a:p>
          <a:p>
            <a:pPr algn="just">
              <a:lnSpc>
                <a:spcPct val="150000"/>
              </a:lnSpc>
            </a:pPr>
            <a:r>
              <a:rPr lang="en-US" sz="3600" b="0" i="0" dirty="0">
                <a:solidFill>
                  <a:srgbClr val="000000"/>
                </a:solidFill>
                <a:effectLst/>
                <a:latin typeface="Times New Roman" panose="02020603050405020304" pitchFamily="18" charset="0"/>
                <a:cs typeface="Times New Roman" panose="02020603050405020304" pitchFamily="18" charset="0"/>
              </a:rPr>
              <a:t>C. </a:t>
            </a:r>
            <a:r>
              <a:rPr lang="en-US" sz="3600" b="0" i="0" dirty="0" err="1">
                <a:solidFill>
                  <a:srgbClr val="000000"/>
                </a:solidFill>
                <a:effectLst/>
                <a:latin typeface="Times New Roman" panose="02020603050405020304" pitchFamily="18" charset="0"/>
                <a:cs typeface="Times New Roman" panose="02020603050405020304" pitchFamily="18" charset="0"/>
              </a:rPr>
              <a:t>Hệ</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sinh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thái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nguyên</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sinh</a:t>
            </a:r>
            <a:r>
              <a:rPr lang="en-US" sz="3600" b="0" i="0" dirty="0">
                <a:solidFill>
                  <a:srgbClr val="000000"/>
                </a:solidFill>
                <a:effectLst/>
                <a:latin typeface="Times New Roman" panose="02020603050405020304" pitchFamily="18" charset="0"/>
                <a:cs typeface="Times New Roman" panose="02020603050405020304" pitchFamily="18" charset="0"/>
              </a:rPr>
              <a:t>.</a:t>
            </a:r>
          </a:p>
          <a:p>
            <a:pPr algn="just">
              <a:lnSpc>
                <a:spcPct val="150000"/>
              </a:lnSpc>
            </a:pPr>
            <a:r>
              <a:rPr lang="en-US" sz="3600" b="0" i="0" dirty="0">
                <a:solidFill>
                  <a:srgbClr val="000000"/>
                </a:solidFill>
                <a:effectLst/>
                <a:latin typeface="Times New Roman" panose="02020603050405020304" pitchFamily="18" charset="0"/>
                <a:cs typeface="Times New Roman" panose="02020603050405020304" pitchFamily="18" charset="0"/>
              </a:rPr>
              <a:t>D. </a:t>
            </a:r>
            <a:r>
              <a:rPr lang="en-US" sz="3600" b="0" i="0" dirty="0" err="1">
                <a:solidFill>
                  <a:srgbClr val="000000"/>
                </a:solidFill>
                <a:effectLst/>
                <a:latin typeface="Times New Roman" panose="02020603050405020304" pitchFamily="18" charset="0"/>
                <a:cs typeface="Times New Roman" panose="02020603050405020304" pitchFamily="18" charset="0"/>
              </a:rPr>
              <a:t>Hệ</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sinh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thái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ngập</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mặn</a:t>
            </a:r>
            <a:r>
              <a:rPr lang="en-US" sz="3600" b="0" i="0" dirty="0">
                <a:solidFill>
                  <a:srgbClr val="000000"/>
                </a:solidFill>
                <a:effectLst/>
                <a:latin typeface="Times New Roman" panose="02020603050405020304" pitchFamily="18" charset="0"/>
                <a:cs typeface="Times New Roman" panose="02020603050405020304" pitchFamily="18" charset="0"/>
              </a:rPr>
              <a:t>.</a:t>
            </a:r>
          </a:p>
        </p:txBody>
      </p:sp>
      <p:sp>
        <p:nvSpPr>
          <p:cNvPr id="4" name="Oval 3">
            <a:extLst>
              <a:ext uri="{FF2B5EF4-FFF2-40B4-BE49-F238E27FC236}">
                <a16:creationId xmlns:a16="http://schemas.microsoft.com/office/drawing/2014/main" id="{87753434-EB9D-DBFD-6344-9B1D7F9A7E44}"/>
              </a:ext>
            </a:extLst>
          </p:cNvPr>
          <p:cNvSpPr/>
          <p:nvPr/>
        </p:nvSpPr>
        <p:spPr>
          <a:xfrm>
            <a:off x="533400" y="2551398"/>
            <a:ext cx="424069" cy="437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928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repeatCount="indefinite"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3D961-0D2F-6D5A-DF42-F264919D050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D0C1517-DEED-9B7F-BC63-9DA45ABD7193}"/>
              </a:ext>
            </a:extLst>
          </p:cNvPr>
          <p:cNvSpPr txBox="1"/>
          <p:nvPr/>
        </p:nvSpPr>
        <p:spPr>
          <a:xfrm>
            <a:off x="381000" y="457200"/>
            <a:ext cx="8153400" cy="4978735"/>
          </a:xfrm>
          <a:prstGeom prst="rect">
            <a:avLst/>
          </a:prstGeom>
          <a:noFill/>
        </p:spPr>
        <p:txBody>
          <a:bodyPr wrap="square">
            <a:spAutoFit/>
          </a:bodyPr>
          <a:lstStyle/>
          <a:p>
            <a:pPr algn="just">
              <a:lnSpc>
                <a:spcPct val="150000"/>
              </a:lnSpc>
            </a:pPr>
            <a:r>
              <a:rPr lang="en-US" sz="3600" b="1" i="0" dirty="0" err="1">
                <a:solidFill>
                  <a:srgbClr val="000000"/>
                </a:solidFill>
                <a:effectLst/>
                <a:latin typeface="Times New Roman" panose="02020603050405020304" pitchFamily="18" charset="0"/>
                <a:cs typeface="Times New Roman" panose="02020603050405020304" pitchFamily="18" charset="0"/>
              </a:rPr>
              <a:t>Câu</a:t>
            </a:r>
            <a:r>
              <a:rPr lang="en-US" sz="3600" b="1" i="0" dirty="0">
                <a:solidFill>
                  <a:srgbClr val="000000"/>
                </a:solidFill>
                <a:effectLst/>
                <a:latin typeface="Times New Roman" panose="02020603050405020304" pitchFamily="18" charset="0"/>
                <a:cs typeface="Times New Roman" panose="02020603050405020304" pitchFamily="18" charset="0"/>
              </a:rPr>
              <a:t> 4</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Hệ</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sinh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thái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nông</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nghiệp</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phát</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triển</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chủ</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yếu</a:t>
            </a:r>
            <a:r>
              <a:rPr lang="en-US" sz="3600" b="0" i="0" dirty="0">
                <a:solidFill>
                  <a:srgbClr val="000000"/>
                </a:solidFill>
                <a:effectLst/>
                <a:latin typeface="Times New Roman" panose="02020603050405020304" pitchFamily="18" charset="0"/>
                <a:cs typeface="Times New Roman" panose="02020603050405020304" pitchFamily="18" charset="0"/>
              </a:rPr>
              <a:t> ở </a:t>
            </a:r>
            <a:r>
              <a:rPr lang="en-US" sz="3600" b="0" i="0" dirty="0" err="1">
                <a:solidFill>
                  <a:srgbClr val="000000"/>
                </a:solidFill>
                <a:effectLst/>
                <a:latin typeface="Times New Roman" panose="02020603050405020304" pitchFamily="18" charset="0"/>
                <a:cs typeface="Times New Roman" panose="02020603050405020304" pitchFamily="18" charset="0"/>
              </a:rPr>
              <a:t>vùng</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nào</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sau</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đây</a:t>
            </a:r>
            <a:r>
              <a:rPr lang="en-US" sz="3600" b="0" i="0" dirty="0">
                <a:solidFill>
                  <a:srgbClr val="000000"/>
                </a:solidFill>
                <a:effectLst/>
                <a:latin typeface="Times New Roman" panose="02020603050405020304" pitchFamily="18" charset="0"/>
                <a:cs typeface="Times New Roman" panose="02020603050405020304" pitchFamily="18" charset="0"/>
              </a:rPr>
              <a:t>?</a:t>
            </a:r>
          </a:p>
          <a:p>
            <a:pPr algn="just">
              <a:lnSpc>
                <a:spcPct val="150000"/>
              </a:lnSpc>
            </a:pPr>
            <a:r>
              <a:rPr lang="en-US" sz="3600" b="0" i="0" dirty="0">
                <a:solidFill>
                  <a:srgbClr val="000000"/>
                </a:solidFill>
                <a:effectLst/>
                <a:latin typeface="Times New Roman" panose="02020603050405020304" pitchFamily="18" charset="0"/>
                <a:cs typeface="Times New Roman" panose="02020603050405020304" pitchFamily="18" charset="0"/>
              </a:rPr>
              <a:t>A. Cao </a:t>
            </a:r>
            <a:r>
              <a:rPr lang="en-US" sz="3600" b="0" i="0" dirty="0" err="1">
                <a:solidFill>
                  <a:srgbClr val="000000"/>
                </a:solidFill>
                <a:effectLst/>
                <a:latin typeface="Times New Roman" panose="02020603050405020304" pitchFamily="18" charset="0"/>
                <a:cs typeface="Times New Roman" panose="02020603050405020304" pitchFamily="18" charset="0"/>
              </a:rPr>
              <a:t>nguyên</a:t>
            </a:r>
            <a:r>
              <a:rPr lang="en-US" sz="3600" b="0" i="0" dirty="0">
                <a:solidFill>
                  <a:srgbClr val="000000"/>
                </a:solidFill>
                <a:effectLst/>
                <a:latin typeface="Times New Roman" panose="02020603050405020304" pitchFamily="18" charset="0"/>
                <a:cs typeface="Times New Roman" panose="02020603050405020304" pitchFamily="18" charset="0"/>
              </a:rPr>
              <a:t>.</a:t>
            </a:r>
          </a:p>
          <a:p>
            <a:pPr algn="just">
              <a:lnSpc>
                <a:spcPct val="150000"/>
              </a:lnSpc>
            </a:pPr>
            <a:r>
              <a:rPr lang="en-US" sz="3600" b="0" i="0" dirty="0">
                <a:solidFill>
                  <a:srgbClr val="000000"/>
                </a:solidFill>
                <a:effectLst/>
                <a:latin typeface="Times New Roman" panose="02020603050405020304" pitchFamily="18" charset="0"/>
                <a:cs typeface="Times New Roman" panose="02020603050405020304" pitchFamily="18" charset="0"/>
              </a:rPr>
              <a:t>B. Trung du.</a:t>
            </a:r>
          </a:p>
          <a:p>
            <a:pPr algn="just">
              <a:lnSpc>
                <a:spcPct val="150000"/>
              </a:lnSpc>
            </a:pPr>
            <a:r>
              <a:rPr lang="en-US" sz="3600" b="0" i="0" dirty="0">
                <a:solidFill>
                  <a:srgbClr val="000000"/>
                </a:solidFill>
                <a:effectLst/>
                <a:latin typeface="Times New Roman" panose="02020603050405020304" pitchFamily="18" charset="0"/>
                <a:cs typeface="Times New Roman" panose="02020603050405020304" pitchFamily="18" charset="0"/>
              </a:rPr>
              <a:t>C. </a:t>
            </a:r>
            <a:r>
              <a:rPr lang="en-US" sz="3600" b="0" i="0" dirty="0" err="1">
                <a:solidFill>
                  <a:srgbClr val="000000"/>
                </a:solidFill>
                <a:effectLst/>
                <a:latin typeface="Times New Roman" panose="02020603050405020304" pitchFamily="18" charset="0"/>
                <a:cs typeface="Times New Roman" panose="02020603050405020304" pitchFamily="18" charset="0"/>
              </a:rPr>
              <a:t>Đồng</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bằng</a:t>
            </a:r>
            <a:r>
              <a:rPr lang="en-US" sz="3600" b="0" i="0" dirty="0">
                <a:solidFill>
                  <a:srgbClr val="000000"/>
                </a:solidFill>
                <a:effectLst/>
                <a:latin typeface="Times New Roman" panose="02020603050405020304" pitchFamily="18" charset="0"/>
                <a:cs typeface="Times New Roman" panose="02020603050405020304" pitchFamily="18" charset="0"/>
              </a:rPr>
              <a:t>.</a:t>
            </a:r>
          </a:p>
          <a:p>
            <a:pPr algn="just">
              <a:lnSpc>
                <a:spcPct val="150000"/>
              </a:lnSpc>
            </a:pPr>
            <a:r>
              <a:rPr lang="en-US" sz="3600" b="0" i="0" dirty="0">
                <a:solidFill>
                  <a:srgbClr val="000000"/>
                </a:solidFill>
                <a:effectLst/>
                <a:latin typeface="Times New Roman" panose="02020603050405020304" pitchFamily="18" charset="0"/>
                <a:cs typeface="Times New Roman" panose="02020603050405020304" pitchFamily="18" charset="0"/>
              </a:rPr>
              <a:t>D. </a:t>
            </a:r>
            <a:r>
              <a:rPr lang="en-US" sz="3600" b="0" i="0" dirty="0" err="1">
                <a:solidFill>
                  <a:srgbClr val="000000"/>
                </a:solidFill>
                <a:effectLst/>
                <a:latin typeface="Times New Roman" panose="02020603050405020304" pitchFamily="18" charset="0"/>
                <a:cs typeface="Times New Roman" panose="02020603050405020304" pitchFamily="18" charset="0"/>
              </a:rPr>
              <a:t>Miền</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núi</a:t>
            </a:r>
            <a:r>
              <a:rPr lang="en-US" sz="3600" b="0" i="0" dirty="0">
                <a:solidFill>
                  <a:srgbClr val="000000"/>
                </a:solidFill>
                <a:effectLst/>
                <a:latin typeface="Times New Roman" panose="02020603050405020304" pitchFamily="18" charset="0"/>
                <a:cs typeface="Times New Roman" panose="02020603050405020304" pitchFamily="18" charset="0"/>
              </a:rPr>
              <a:t>.</a:t>
            </a:r>
          </a:p>
        </p:txBody>
      </p:sp>
      <p:sp>
        <p:nvSpPr>
          <p:cNvPr id="4" name="Oval 3">
            <a:extLst>
              <a:ext uri="{FF2B5EF4-FFF2-40B4-BE49-F238E27FC236}">
                <a16:creationId xmlns:a16="http://schemas.microsoft.com/office/drawing/2014/main" id="{CC71C287-7439-0A53-666D-9957402DEEE5}"/>
              </a:ext>
            </a:extLst>
          </p:cNvPr>
          <p:cNvSpPr/>
          <p:nvPr/>
        </p:nvSpPr>
        <p:spPr>
          <a:xfrm>
            <a:off x="384243" y="4038600"/>
            <a:ext cx="424069" cy="437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20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repeatCount="indefinite"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903D0-5221-A2EB-19CB-DF2A35FE40E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95D90A8-603E-D562-2338-1E90EBCE3B8D}"/>
              </a:ext>
            </a:extLst>
          </p:cNvPr>
          <p:cNvSpPr txBox="1"/>
          <p:nvPr/>
        </p:nvSpPr>
        <p:spPr>
          <a:xfrm>
            <a:off x="457200" y="457200"/>
            <a:ext cx="8001000" cy="4978735"/>
          </a:xfrm>
          <a:prstGeom prst="rect">
            <a:avLst/>
          </a:prstGeom>
          <a:noFill/>
        </p:spPr>
        <p:txBody>
          <a:bodyPr wrap="square">
            <a:spAutoFit/>
          </a:bodyPr>
          <a:lstStyle/>
          <a:p>
            <a:pPr algn="just">
              <a:lnSpc>
                <a:spcPct val="150000"/>
              </a:lnSpc>
            </a:pPr>
            <a:r>
              <a:rPr lang="en-US" sz="3600" b="1" i="0" dirty="0" err="1">
                <a:solidFill>
                  <a:srgbClr val="000000"/>
                </a:solidFill>
                <a:effectLst/>
                <a:latin typeface="Times New Roman" panose="02020603050405020304" pitchFamily="18" charset="0"/>
                <a:cs typeface="Times New Roman" panose="02020603050405020304" pitchFamily="18" charset="0"/>
              </a:rPr>
              <a:t>Câu</a:t>
            </a:r>
            <a:r>
              <a:rPr lang="en-US" sz="3600" b="1" i="0" dirty="0">
                <a:solidFill>
                  <a:srgbClr val="000000"/>
                </a:solidFill>
                <a:effectLst/>
                <a:latin typeface="Times New Roman" panose="02020603050405020304" pitchFamily="18" charset="0"/>
                <a:cs typeface="Times New Roman" panose="02020603050405020304" pitchFamily="18" charset="0"/>
              </a:rPr>
              <a:t> 7. </a:t>
            </a:r>
            <a:r>
              <a:rPr lang="en-US" sz="3600" b="0" i="0" dirty="0" err="1">
                <a:solidFill>
                  <a:srgbClr val="000000"/>
                </a:solidFill>
                <a:effectLst/>
                <a:latin typeface="Times New Roman" panose="02020603050405020304" pitchFamily="18" charset="0"/>
                <a:cs typeface="Times New Roman" panose="02020603050405020304" pitchFamily="18" charset="0"/>
              </a:rPr>
              <a:t>Hệ</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sinh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thái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nào</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sau</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đây</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thuộc</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hệ</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sinh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thái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nhân</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tạo</a:t>
            </a:r>
            <a:r>
              <a:rPr lang="en-US" sz="3600" b="0" i="0" dirty="0">
                <a:solidFill>
                  <a:srgbClr val="000000"/>
                </a:solidFill>
                <a:effectLst/>
                <a:latin typeface="Times New Roman" panose="02020603050405020304" pitchFamily="18" charset="0"/>
                <a:cs typeface="Times New Roman" panose="02020603050405020304" pitchFamily="18" charset="0"/>
              </a:rPr>
              <a:t>?</a:t>
            </a:r>
          </a:p>
          <a:p>
            <a:pPr algn="just">
              <a:lnSpc>
                <a:spcPct val="150000"/>
              </a:lnSpc>
            </a:pPr>
            <a:r>
              <a:rPr lang="en-US" sz="3600" b="0" i="0" dirty="0">
                <a:solidFill>
                  <a:srgbClr val="000000"/>
                </a:solidFill>
                <a:effectLst/>
                <a:latin typeface="Times New Roman" panose="02020603050405020304" pitchFamily="18" charset="0"/>
                <a:cs typeface="Times New Roman" panose="02020603050405020304" pitchFamily="18" charset="0"/>
              </a:rPr>
              <a:t>A. </a:t>
            </a:r>
            <a:r>
              <a:rPr lang="en-US" sz="3600" b="0" i="0" dirty="0" err="1">
                <a:solidFill>
                  <a:srgbClr val="000000"/>
                </a:solidFill>
                <a:effectLst/>
                <a:latin typeface="Times New Roman" panose="02020603050405020304" pitchFamily="18" charset="0"/>
                <a:cs typeface="Times New Roman" panose="02020603050405020304" pitchFamily="18" charset="0"/>
              </a:rPr>
              <a:t>Đồng</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ruộng</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rừng</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trồng</a:t>
            </a:r>
            <a:r>
              <a:rPr lang="en-US" sz="3600" b="0" i="0" dirty="0">
                <a:solidFill>
                  <a:srgbClr val="000000"/>
                </a:solidFill>
                <a:effectLst/>
                <a:latin typeface="Times New Roman" panose="02020603050405020304" pitchFamily="18" charset="0"/>
                <a:cs typeface="Times New Roman" panose="02020603050405020304" pitchFamily="18" charset="0"/>
              </a:rPr>
              <a:t>.</a:t>
            </a:r>
          </a:p>
          <a:p>
            <a:pPr algn="just">
              <a:lnSpc>
                <a:spcPct val="150000"/>
              </a:lnSpc>
            </a:pPr>
            <a:r>
              <a:rPr lang="en-US" sz="3600" b="0" i="0" dirty="0">
                <a:solidFill>
                  <a:srgbClr val="000000"/>
                </a:solidFill>
                <a:effectLst/>
                <a:latin typeface="Times New Roman" panose="02020603050405020304" pitchFamily="18" charset="0"/>
                <a:cs typeface="Times New Roman" panose="02020603050405020304" pitchFamily="18" charset="0"/>
              </a:rPr>
              <a:t>B. </a:t>
            </a:r>
            <a:r>
              <a:rPr lang="en-US" sz="3600" b="0" i="0" dirty="0" err="1">
                <a:solidFill>
                  <a:srgbClr val="000000"/>
                </a:solidFill>
                <a:effectLst/>
                <a:latin typeface="Times New Roman" panose="02020603050405020304" pitchFamily="18" charset="0"/>
                <a:cs typeface="Times New Roman" panose="02020603050405020304" pitchFamily="18" charset="0"/>
              </a:rPr>
              <a:t>Rừng</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nhiệt</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đới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gió</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mùa</a:t>
            </a:r>
            <a:r>
              <a:rPr lang="en-US" sz="3600" b="0" i="0" dirty="0">
                <a:solidFill>
                  <a:srgbClr val="000000"/>
                </a:solidFill>
                <a:effectLst/>
                <a:latin typeface="Times New Roman" panose="02020603050405020304" pitchFamily="18" charset="0"/>
                <a:cs typeface="Times New Roman" panose="02020603050405020304" pitchFamily="18" charset="0"/>
              </a:rPr>
              <a:t>.</a:t>
            </a:r>
          </a:p>
          <a:p>
            <a:pPr algn="just">
              <a:lnSpc>
                <a:spcPct val="150000"/>
              </a:lnSpc>
            </a:pPr>
            <a:r>
              <a:rPr lang="en-US" sz="3600" b="0" i="0" dirty="0">
                <a:solidFill>
                  <a:srgbClr val="000000"/>
                </a:solidFill>
                <a:effectLst/>
                <a:latin typeface="Times New Roman" panose="02020603050405020304" pitchFamily="18" charset="0"/>
                <a:cs typeface="Times New Roman" panose="02020603050405020304" pitchFamily="18" charset="0"/>
              </a:rPr>
              <a:t>C. </a:t>
            </a:r>
            <a:r>
              <a:rPr lang="en-US" sz="3600" b="0" i="0" dirty="0" err="1">
                <a:solidFill>
                  <a:srgbClr val="000000"/>
                </a:solidFill>
                <a:effectLst/>
                <a:latin typeface="Times New Roman" panose="02020603050405020304" pitchFamily="18" charset="0"/>
                <a:cs typeface="Times New Roman" panose="02020603050405020304" pitchFamily="18" charset="0"/>
              </a:rPr>
              <a:t>Rừng</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ngập</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mặn</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cỏ</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biển</a:t>
            </a:r>
            <a:r>
              <a:rPr lang="en-US" sz="3600" b="0" i="0" dirty="0">
                <a:solidFill>
                  <a:srgbClr val="000000"/>
                </a:solidFill>
                <a:effectLst/>
                <a:latin typeface="Times New Roman" panose="02020603050405020304" pitchFamily="18" charset="0"/>
                <a:cs typeface="Times New Roman" panose="02020603050405020304" pitchFamily="18" charset="0"/>
              </a:rPr>
              <a:t>.</a:t>
            </a:r>
          </a:p>
          <a:p>
            <a:pPr algn="just">
              <a:lnSpc>
                <a:spcPct val="150000"/>
              </a:lnSpc>
            </a:pPr>
            <a:r>
              <a:rPr lang="en-US" sz="3600" b="0" i="0" dirty="0">
                <a:solidFill>
                  <a:srgbClr val="000000"/>
                </a:solidFill>
                <a:effectLst/>
                <a:latin typeface="Times New Roman" panose="02020603050405020304" pitchFamily="18" charset="0"/>
                <a:cs typeface="Times New Roman" panose="02020603050405020304" pitchFamily="18" charset="0"/>
              </a:rPr>
              <a:t>D. </a:t>
            </a:r>
            <a:r>
              <a:rPr lang="en-US" sz="3600" b="0" i="0" dirty="0" err="1">
                <a:solidFill>
                  <a:srgbClr val="000000"/>
                </a:solidFill>
                <a:effectLst/>
                <a:latin typeface="Times New Roman" panose="02020603050405020304" pitchFamily="18" charset="0"/>
                <a:cs typeface="Times New Roman" panose="02020603050405020304" pitchFamily="18" charset="0"/>
              </a:rPr>
              <a:t>Rạn</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san</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hô</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rừng</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ôn</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đới</a:t>
            </a:r>
            <a:r>
              <a:rPr lang="en-US" sz="3600" b="0" i="0" dirty="0">
                <a:solidFill>
                  <a:srgbClr val="000000"/>
                </a:solidFill>
                <a:effectLst/>
                <a:latin typeface="Times New Roman" panose="02020603050405020304" pitchFamily="18" charset="0"/>
                <a:cs typeface="Times New Roman" panose="02020603050405020304" pitchFamily="18" charset="0"/>
              </a:rPr>
              <a:t>.</a:t>
            </a:r>
          </a:p>
        </p:txBody>
      </p:sp>
      <p:sp>
        <p:nvSpPr>
          <p:cNvPr id="4" name="Oval 3">
            <a:extLst>
              <a:ext uri="{FF2B5EF4-FFF2-40B4-BE49-F238E27FC236}">
                <a16:creationId xmlns:a16="http://schemas.microsoft.com/office/drawing/2014/main" id="{7808599E-82D2-D28A-BB0C-A8F1CB85E744}"/>
              </a:ext>
            </a:extLst>
          </p:cNvPr>
          <p:cNvSpPr/>
          <p:nvPr/>
        </p:nvSpPr>
        <p:spPr>
          <a:xfrm>
            <a:off x="457200" y="2438400"/>
            <a:ext cx="424069" cy="437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57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repeatCount="indefinite"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77773-C807-FFF9-2FD2-AE95802E5B2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DDE12C9-F9A6-9376-F11C-8BBA38551F68}"/>
              </a:ext>
            </a:extLst>
          </p:cNvPr>
          <p:cNvSpPr txBox="1"/>
          <p:nvPr/>
        </p:nvSpPr>
        <p:spPr>
          <a:xfrm>
            <a:off x="533400" y="533400"/>
            <a:ext cx="7772400" cy="4978735"/>
          </a:xfrm>
          <a:prstGeom prst="rect">
            <a:avLst/>
          </a:prstGeom>
          <a:noFill/>
        </p:spPr>
        <p:txBody>
          <a:bodyPr wrap="square">
            <a:spAutoFit/>
          </a:bodyPr>
          <a:lstStyle/>
          <a:p>
            <a:pPr algn="just">
              <a:lnSpc>
                <a:spcPct val="150000"/>
              </a:lnSpc>
            </a:pPr>
            <a:r>
              <a:rPr lang="vi-VN" sz="3600" b="1" i="0" dirty="0">
                <a:solidFill>
                  <a:srgbClr val="000000"/>
                </a:solidFill>
                <a:effectLst/>
                <a:latin typeface="+mj-lt"/>
              </a:rPr>
              <a:t>Câu 8. </a:t>
            </a:r>
            <a:r>
              <a:rPr lang="vi-VN" sz="3600" b="0" i="0" dirty="0">
                <a:solidFill>
                  <a:srgbClr val="000000"/>
                </a:solidFill>
                <a:effectLst/>
                <a:latin typeface="+mj-lt"/>
              </a:rPr>
              <a:t>Hệ sinh thái nào sau đây thuộc hệ sinh thái tự nhiên trên cạn?</a:t>
            </a:r>
          </a:p>
          <a:p>
            <a:pPr algn="just">
              <a:lnSpc>
                <a:spcPct val="150000"/>
              </a:lnSpc>
            </a:pPr>
            <a:r>
              <a:rPr lang="vi-VN" sz="3600" b="0" i="0" dirty="0">
                <a:solidFill>
                  <a:srgbClr val="000000"/>
                </a:solidFill>
                <a:effectLst/>
                <a:latin typeface="+mj-lt"/>
              </a:rPr>
              <a:t>A. Rừng ngập mặn, cỏ biển.</a:t>
            </a:r>
          </a:p>
          <a:p>
            <a:pPr algn="just">
              <a:lnSpc>
                <a:spcPct val="150000"/>
              </a:lnSpc>
            </a:pPr>
            <a:r>
              <a:rPr lang="vi-VN" sz="3600" b="0" i="0" dirty="0">
                <a:solidFill>
                  <a:srgbClr val="000000"/>
                </a:solidFill>
                <a:effectLst/>
                <a:latin typeface="+mj-lt"/>
              </a:rPr>
              <a:t>B. Rừng mưa nhiệt đới.</a:t>
            </a:r>
          </a:p>
          <a:p>
            <a:pPr algn="just">
              <a:lnSpc>
                <a:spcPct val="150000"/>
              </a:lnSpc>
            </a:pPr>
            <a:r>
              <a:rPr lang="vi-VN" sz="3600" b="0" i="0" dirty="0">
                <a:solidFill>
                  <a:srgbClr val="000000"/>
                </a:solidFill>
                <a:effectLst/>
                <a:latin typeface="+mj-lt"/>
              </a:rPr>
              <a:t>C. Đầm phá ven biển.</a:t>
            </a:r>
          </a:p>
          <a:p>
            <a:pPr algn="just">
              <a:lnSpc>
                <a:spcPct val="150000"/>
              </a:lnSpc>
            </a:pPr>
            <a:r>
              <a:rPr lang="vi-VN" sz="3600" b="0" i="0" dirty="0">
                <a:solidFill>
                  <a:srgbClr val="000000"/>
                </a:solidFill>
                <a:effectLst/>
                <a:latin typeface="+mj-lt"/>
              </a:rPr>
              <a:t>D. Rạn san hô, rừng ôn đới.</a:t>
            </a:r>
          </a:p>
        </p:txBody>
      </p:sp>
      <p:sp>
        <p:nvSpPr>
          <p:cNvPr id="4" name="Oval 3">
            <a:extLst>
              <a:ext uri="{FF2B5EF4-FFF2-40B4-BE49-F238E27FC236}">
                <a16:creationId xmlns:a16="http://schemas.microsoft.com/office/drawing/2014/main" id="{6D9D5A2A-AC7F-024E-9B3F-3D78B705CA20}"/>
              </a:ext>
            </a:extLst>
          </p:cNvPr>
          <p:cNvSpPr/>
          <p:nvPr/>
        </p:nvSpPr>
        <p:spPr>
          <a:xfrm>
            <a:off x="533400" y="3276600"/>
            <a:ext cx="424069" cy="437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05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repeatCount="indefinite"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CC974-4375-A094-935C-54E8133EE8A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5FA318F-6139-F330-A2A7-635C7CA2A091}"/>
              </a:ext>
            </a:extLst>
          </p:cNvPr>
          <p:cNvSpPr txBox="1"/>
          <p:nvPr/>
        </p:nvSpPr>
        <p:spPr>
          <a:xfrm>
            <a:off x="533400" y="609600"/>
            <a:ext cx="8077200" cy="4978735"/>
          </a:xfrm>
          <a:prstGeom prst="rect">
            <a:avLst/>
          </a:prstGeom>
          <a:noFill/>
        </p:spPr>
        <p:txBody>
          <a:bodyPr wrap="square">
            <a:spAutoFit/>
          </a:bodyPr>
          <a:lstStyle/>
          <a:p>
            <a:pPr algn="just">
              <a:lnSpc>
                <a:spcPct val="150000"/>
              </a:lnSpc>
            </a:pPr>
            <a:r>
              <a:rPr lang="vi-VN" sz="3600" b="1" i="0" dirty="0">
                <a:solidFill>
                  <a:srgbClr val="000000"/>
                </a:solidFill>
                <a:effectLst/>
                <a:latin typeface="+mj-lt"/>
              </a:rPr>
              <a:t>Câu 9. </a:t>
            </a:r>
            <a:r>
              <a:rPr lang="vi-VN" sz="3600" b="0" i="0" dirty="0">
                <a:solidFill>
                  <a:srgbClr val="000000"/>
                </a:solidFill>
                <a:effectLst/>
                <a:latin typeface="+mj-lt"/>
              </a:rPr>
              <a:t>Hệ sinh thái nào sau đây thuộc hệ sinh thái tự nhiên dưới nước?</a:t>
            </a:r>
          </a:p>
          <a:p>
            <a:pPr algn="just">
              <a:lnSpc>
                <a:spcPct val="150000"/>
              </a:lnSpc>
            </a:pPr>
            <a:r>
              <a:rPr lang="vi-VN" sz="3600" b="0" i="0" dirty="0">
                <a:solidFill>
                  <a:srgbClr val="000000"/>
                </a:solidFill>
                <a:effectLst/>
                <a:latin typeface="+mj-lt"/>
              </a:rPr>
              <a:t>A. Trảng cỏ, cây bụi.</a:t>
            </a:r>
          </a:p>
          <a:p>
            <a:pPr algn="just">
              <a:lnSpc>
                <a:spcPct val="150000"/>
              </a:lnSpc>
            </a:pPr>
            <a:r>
              <a:rPr lang="vi-VN" sz="3600" b="0" i="0" dirty="0">
                <a:solidFill>
                  <a:srgbClr val="000000"/>
                </a:solidFill>
                <a:effectLst/>
                <a:latin typeface="+mj-lt"/>
              </a:rPr>
              <a:t>B. Rừng mưa nhiệt đới.</a:t>
            </a:r>
          </a:p>
          <a:p>
            <a:pPr algn="just">
              <a:lnSpc>
                <a:spcPct val="150000"/>
              </a:lnSpc>
            </a:pPr>
            <a:r>
              <a:rPr lang="vi-VN" sz="3600" b="0" i="0" dirty="0">
                <a:solidFill>
                  <a:srgbClr val="000000"/>
                </a:solidFill>
                <a:effectLst/>
                <a:latin typeface="+mj-lt"/>
              </a:rPr>
              <a:t>C. Rừng nhiệt đới gió mùa.</a:t>
            </a:r>
          </a:p>
          <a:p>
            <a:pPr algn="just">
              <a:lnSpc>
                <a:spcPct val="150000"/>
              </a:lnSpc>
            </a:pPr>
            <a:r>
              <a:rPr lang="vi-VN" sz="3600" b="0" i="0" dirty="0">
                <a:solidFill>
                  <a:srgbClr val="000000"/>
                </a:solidFill>
                <a:effectLst/>
                <a:latin typeface="+mj-lt"/>
              </a:rPr>
              <a:t>D. Rừng ngập mặn, cỏ biển.</a:t>
            </a:r>
          </a:p>
        </p:txBody>
      </p:sp>
      <p:sp>
        <p:nvSpPr>
          <p:cNvPr id="4" name="Oval 3">
            <a:extLst>
              <a:ext uri="{FF2B5EF4-FFF2-40B4-BE49-F238E27FC236}">
                <a16:creationId xmlns:a16="http://schemas.microsoft.com/office/drawing/2014/main" id="{B379DA44-5490-88D3-CDC3-5270DD709EF7}"/>
              </a:ext>
            </a:extLst>
          </p:cNvPr>
          <p:cNvSpPr/>
          <p:nvPr/>
        </p:nvSpPr>
        <p:spPr>
          <a:xfrm>
            <a:off x="533400" y="5029200"/>
            <a:ext cx="424069" cy="437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45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repeatCount="indefinite"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7EDE2-D4A7-0ACA-31EB-2005DD8B218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64DD0D8-C577-0A36-D111-495347F19464}"/>
              </a:ext>
            </a:extLst>
          </p:cNvPr>
          <p:cNvSpPr txBox="1"/>
          <p:nvPr/>
        </p:nvSpPr>
        <p:spPr>
          <a:xfrm>
            <a:off x="190500" y="381000"/>
            <a:ext cx="8763000" cy="5174493"/>
          </a:xfrm>
          <a:prstGeom prst="rect">
            <a:avLst/>
          </a:prstGeom>
          <a:noFill/>
        </p:spPr>
        <p:txBody>
          <a:bodyPr wrap="square">
            <a:spAutoFit/>
          </a:bodyPr>
          <a:lstStyle/>
          <a:p>
            <a:pPr algn="just">
              <a:lnSpc>
                <a:spcPct val="150000"/>
              </a:lnSpc>
            </a:pPr>
            <a:r>
              <a:rPr lang="vi-VN" sz="3200" b="1" i="0" dirty="0">
                <a:solidFill>
                  <a:srgbClr val="000000"/>
                </a:solidFill>
                <a:effectLst/>
                <a:latin typeface="Times New Roman" panose="02020603050405020304" pitchFamily="18" charset="0"/>
                <a:cs typeface="Times New Roman" panose="02020603050405020304" pitchFamily="18" charset="0"/>
              </a:rPr>
              <a:t>Câu 14.</a:t>
            </a:r>
            <a:r>
              <a:rPr lang="vi-VN" sz="3200" b="0" i="0" dirty="0">
                <a:solidFill>
                  <a:srgbClr val="000000"/>
                </a:solidFill>
                <a:effectLst/>
                <a:latin typeface="Times New Roman" panose="02020603050405020304" pitchFamily="18" charset="0"/>
                <a:cs typeface="Times New Roman" panose="02020603050405020304" pitchFamily="18" charset="0"/>
              </a:rPr>
              <a:t> Nguyên nhân tự nhiên nào dẫn đến suy giảm đa dạng sinh học ở Việt Nam?</a:t>
            </a:r>
          </a:p>
          <a:p>
            <a:pPr algn="just">
              <a:lnSpc>
                <a:spcPct val="150000"/>
              </a:lnSpc>
            </a:pPr>
            <a:r>
              <a:rPr lang="vi-VN" sz="3200" b="0" i="0" dirty="0">
                <a:solidFill>
                  <a:srgbClr val="000000"/>
                </a:solidFill>
                <a:effectLst/>
                <a:latin typeface="Times New Roman" panose="02020603050405020304" pitchFamily="18" charset="0"/>
                <a:cs typeface="Times New Roman" panose="02020603050405020304" pitchFamily="18" charset="0"/>
              </a:rPr>
              <a:t>A. Hoạt động khai thác lâm sản của con người.</a:t>
            </a:r>
          </a:p>
          <a:p>
            <a:pPr algn="just">
              <a:lnSpc>
                <a:spcPct val="150000"/>
              </a:lnSpc>
            </a:pPr>
            <a:r>
              <a:rPr lang="vi-VN" sz="3200" b="0" i="0" dirty="0">
                <a:solidFill>
                  <a:srgbClr val="000000"/>
                </a:solidFill>
                <a:effectLst/>
                <a:latin typeface="Times New Roman" panose="02020603050405020304" pitchFamily="18" charset="0"/>
                <a:cs typeface="Times New Roman" panose="02020603050405020304" pitchFamily="18" charset="0"/>
              </a:rPr>
              <a:t>B. Biến đổi khí hậu với các hệ quả: bão, lũ, hạn hán,...</a:t>
            </a:r>
          </a:p>
          <a:p>
            <a:pPr algn="just">
              <a:lnSpc>
                <a:spcPct val="150000"/>
              </a:lnSpc>
            </a:pPr>
            <a:r>
              <a:rPr lang="vi-VN" sz="3200" b="0" i="0" dirty="0">
                <a:solidFill>
                  <a:srgbClr val="000000"/>
                </a:solidFill>
                <a:effectLst/>
                <a:latin typeface="Times New Roman" panose="02020603050405020304" pitchFamily="18" charset="0"/>
                <a:cs typeface="Times New Roman" panose="02020603050405020304" pitchFamily="18" charset="0"/>
              </a:rPr>
              <a:t>C. Hoạt động đánh bắt thủy sản quá mức.</a:t>
            </a:r>
          </a:p>
          <a:p>
            <a:pPr algn="just">
              <a:lnSpc>
                <a:spcPct val="150000"/>
              </a:lnSpc>
            </a:pPr>
            <a:r>
              <a:rPr lang="vi-VN" sz="3200" b="0" i="0" dirty="0">
                <a:solidFill>
                  <a:srgbClr val="000000"/>
                </a:solidFill>
                <a:effectLst/>
                <a:latin typeface="Times New Roman" panose="02020603050405020304" pitchFamily="18" charset="0"/>
                <a:cs typeface="Times New Roman" panose="02020603050405020304" pitchFamily="18" charset="0"/>
              </a:rPr>
              <a:t>D. Tình trạng đốt rừng làm nương rẫy.</a:t>
            </a:r>
          </a:p>
        </p:txBody>
      </p:sp>
      <p:sp>
        <p:nvSpPr>
          <p:cNvPr id="4" name="Oval 3">
            <a:extLst>
              <a:ext uri="{FF2B5EF4-FFF2-40B4-BE49-F238E27FC236}">
                <a16:creationId xmlns:a16="http://schemas.microsoft.com/office/drawing/2014/main" id="{73BAC5E2-4B05-6BF6-47F4-1DA60ECD7A89}"/>
              </a:ext>
            </a:extLst>
          </p:cNvPr>
          <p:cNvSpPr/>
          <p:nvPr/>
        </p:nvSpPr>
        <p:spPr>
          <a:xfrm>
            <a:off x="190500" y="2819400"/>
            <a:ext cx="424069" cy="437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58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repeatCount="indefinite"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253474" y="4279020"/>
            <a:ext cx="8792555" cy="2308324"/>
          </a:xfrm>
          <a:prstGeom prst="rect">
            <a:avLst/>
          </a:prstGeom>
        </p:spPr>
        <p:txBody>
          <a:bodyPr wrap="square">
            <a:spAutoFit/>
          </a:bodyPr>
          <a:lstStyle/>
          <a:p>
            <a:pPr algn="just"/>
            <a:r>
              <a:rPr lang="de-DE" sz="2400" dirty="0">
                <a:solidFill>
                  <a:srgbClr val="FF0000"/>
                </a:solidFill>
                <a:latin typeface="Times New Roman" panose="02020603050405020304" pitchFamily="18" charset="0"/>
                <a:ea typeface="Cambria" pitchFamily="18" charset="0"/>
                <a:cs typeface="Times New Roman" panose="02020603050405020304" pitchFamily="18" charset="0"/>
              </a:rPr>
              <a:t>Sao la là loài thú mới được phát hiện lần đầu tiên trên thế giới tại Việt Nam. Năm 1992, khi đang nghiên cứu Vườn Quốc gia Vũ Quang, Hà Tình, nằm gần biên giới Việt - Lào, các nhà khoa học thuộc Bộ Lâm nghiệp Việt Nam cũ (nay là Bộ Nông nghiệp và Phát triển Nông thôn) và Quỹ Quốc tế Bảo vệ Thiên nhiên (WWF) đã phát hiện loài thú quý hiếm này.</a:t>
            </a:r>
            <a:endPar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173526"/>
            <a:ext cx="4343400" cy="30319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F120E-AD4D-AA0A-0D03-27D6CCAA24F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40B8404-0512-98E3-FF95-41B3AA0703BF}"/>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2270" y="3000495"/>
            <a:ext cx="8458200" cy="3324105"/>
          </a:xfrm>
          <a:prstGeom prst="rect">
            <a:avLst/>
          </a:prstGeom>
          <a:noFill/>
          <a:ln>
            <a:solidFill>
              <a:srgbClr val="FF0000"/>
            </a:solidFill>
          </a:ln>
        </p:spPr>
      </p:pic>
      <p:sp>
        <p:nvSpPr>
          <p:cNvPr id="4" name="TextBox 3">
            <a:extLst>
              <a:ext uri="{FF2B5EF4-FFF2-40B4-BE49-F238E27FC236}">
                <a16:creationId xmlns:a16="http://schemas.microsoft.com/office/drawing/2014/main" id="{69C35861-5BBE-92CE-A272-976168C10F08}"/>
              </a:ext>
            </a:extLst>
          </p:cNvPr>
          <p:cNvSpPr txBox="1"/>
          <p:nvPr/>
        </p:nvSpPr>
        <p:spPr>
          <a:xfrm>
            <a:off x="239484" y="785752"/>
            <a:ext cx="8458199" cy="2062103"/>
          </a:xfrm>
          <a:prstGeom prst="rect">
            <a:avLst/>
          </a:prstGeom>
          <a:noFill/>
        </p:spPr>
        <p:txBody>
          <a:bodyPr wrap="square">
            <a:spAutoFit/>
          </a:bodyPr>
          <a:lstStyle/>
          <a:p>
            <a:pPr algn="just"/>
            <a:r>
              <a:rPr lang="en-US" sz="3200" dirty="0">
                <a:solidFill>
                  <a:srgbClr val="FF0000"/>
                </a:solidFill>
                <a:latin typeface="Cambria" panose="02040503050406030204" pitchFamily="18" charset="0"/>
                <a:ea typeface="Cambria" panose="02040503050406030204" pitchFamily="18" charset="0"/>
              </a:rPr>
              <a:t>Quan </a:t>
            </a:r>
            <a:r>
              <a:rPr lang="en-US" sz="3200" dirty="0" err="1">
                <a:solidFill>
                  <a:srgbClr val="FF0000"/>
                </a:solidFill>
                <a:latin typeface="Cambria" panose="02040503050406030204" pitchFamily="18" charset="0"/>
                <a:ea typeface="Cambria" panose="02040503050406030204" pitchFamily="18" charset="0"/>
              </a:rPr>
              <a:t>sát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bảng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liệu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hãy</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nhận xét sự thay đổi diện tích rừng của nước ta trong giai đoạn 1943 - 202</a:t>
            </a:r>
            <a:r>
              <a:rPr lang="en-US" sz="3200" dirty="0">
                <a:solidFill>
                  <a:srgbClr val="FF0000"/>
                </a:solidFill>
                <a:latin typeface="Cambria" panose="02040503050406030204" pitchFamily="18" charset="0"/>
                <a:ea typeface="Cambria" panose="02040503050406030204" pitchFamily="18" charset="0"/>
              </a:rPr>
              <a:t>0</a:t>
            </a:r>
            <a:r>
              <a:rPr lang="vi-VN" sz="3200" dirty="0">
                <a:solidFill>
                  <a:srgbClr val="FF0000"/>
                </a:solidFill>
                <a:latin typeface="Cambria" panose="02040503050406030204" pitchFamily="18" charset="0"/>
                <a:ea typeface="Cambria" panose="02040503050406030204" pitchFamily="18" charset="0"/>
              </a:rPr>
              <a:t>. Nguyên nhân nào dẫn đến sự thay đổi đó?</a:t>
            </a:r>
          </a:p>
        </p:txBody>
      </p:sp>
      <p:sp>
        <p:nvSpPr>
          <p:cNvPr id="6" name="TextBox 5">
            <a:extLst>
              <a:ext uri="{FF2B5EF4-FFF2-40B4-BE49-F238E27FC236}">
                <a16:creationId xmlns:a16="http://schemas.microsoft.com/office/drawing/2014/main" id="{472125A0-CB5E-8A89-BB16-3BDB60E73DE6}"/>
              </a:ext>
            </a:extLst>
          </p:cNvPr>
          <p:cNvSpPr txBox="1"/>
          <p:nvPr/>
        </p:nvSpPr>
        <p:spPr>
          <a:xfrm>
            <a:off x="239484" y="200977"/>
            <a:ext cx="8142516" cy="584775"/>
          </a:xfrm>
          <a:prstGeom prst="rect">
            <a:avLst/>
          </a:prstGeom>
          <a:noFill/>
        </p:spPr>
        <p:txBody>
          <a:bodyPr wrap="square">
            <a:spAutoFit/>
          </a:bodyPr>
          <a:lstStyle/>
          <a:p>
            <a:pPr algn="just"/>
            <a:r>
              <a:rPr lang="en-US" sz="3200" b="1" dirty="0">
                <a:solidFill>
                  <a:srgbClr val="0D30DD"/>
                </a:solidFill>
                <a:latin typeface="Cambria" pitchFamily="18" charset="0"/>
              </a:rPr>
              <a:t>LUYỆN TẬP VÀ VẬN DỤNG</a:t>
            </a:r>
          </a:p>
        </p:txBody>
      </p:sp>
    </p:spTree>
    <p:extLst>
      <p:ext uri="{BB962C8B-B14F-4D97-AF65-F5344CB8AC3E}">
        <p14:creationId xmlns:p14="http://schemas.microsoft.com/office/powerpoint/2010/main" val="82512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A7A8F-E068-0177-BF5A-36D2DB52380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CB1B8FB-AB6A-DF61-8509-460C0F8EB4A1}"/>
              </a:ext>
            </a:extLst>
          </p:cNvPr>
          <p:cNvSpPr txBox="1"/>
          <p:nvPr/>
        </p:nvSpPr>
        <p:spPr>
          <a:xfrm>
            <a:off x="5442" y="228600"/>
            <a:ext cx="9138557" cy="6571030"/>
          </a:xfrm>
          <a:prstGeom prst="rect">
            <a:avLst/>
          </a:prstGeom>
          <a:noFill/>
        </p:spPr>
        <p:txBody>
          <a:bodyPr wrap="square">
            <a:spAutoFit/>
          </a:bodyPr>
          <a:lstStyle/>
          <a:p>
            <a:pPr algn="just">
              <a:spcBef>
                <a:spcPts val="600"/>
              </a:spcBef>
              <a:spcAft>
                <a:spcPts val="0"/>
              </a:spcAft>
            </a:pPr>
            <a:r>
              <a:rPr lang="vi-VN" sz="3600" b="1" dirty="0">
                <a:latin typeface="+mj-lt"/>
                <a:ea typeface="Cambria" pitchFamily="18" charset="0"/>
                <a:cs typeface="Times New Roman"/>
              </a:rPr>
              <a:t>- Nhận xét:</a:t>
            </a:r>
          </a:p>
          <a:p>
            <a:pPr algn="just">
              <a:spcBef>
                <a:spcPts val="600"/>
              </a:spcBef>
              <a:spcAft>
                <a:spcPts val="0"/>
              </a:spcAft>
            </a:pPr>
            <a:r>
              <a:rPr lang="vi-VN" sz="3600" dirty="0">
                <a:latin typeface="+mj-lt"/>
                <a:ea typeface="Cambria" pitchFamily="18" charset="0"/>
                <a:cs typeface="Times New Roman"/>
              </a:rPr>
              <a:t>+ Giai đoạn 1943 - 1983, diện tích rừng </a:t>
            </a:r>
            <a:r>
              <a:rPr lang="en-US" sz="3600" dirty="0" err="1">
                <a:latin typeface="+mj-lt"/>
                <a:ea typeface="Cambria" pitchFamily="18" charset="0"/>
                <a:cs typeface="Times New Roman"/>
              </a:rPr>
              <a:t>tự</a:t>
            </a:r>
            <a:r>
              <a:rPr lang="en-US" sz="3600" dirty="0">
                <a:latin typeface="+mj-lt"/>
                <a:ea typeface="Cambria" pitchFamily="18" charset="0"/>
                <a:cs typeface="Times New Roman"/>
              </a:rPr>
              <a:t> </a:t>
            </a:r>
            <a:r>
              <a:rPr lang="en-US" sz="3600" dirty="0" err="1">
                <a:latin typeface="+mj-lt"/>
                <a:ea typeface="Cambria" pitchFamily="18" charset="0"/>
                <a:cs typeface="Times New Roman"/>
              </a:rPr>
              <a:t>nhiên</a:t>
            </a:r>
            <a:r>
              <a:rPr lang="en-US" sz="3600" dirty="0">
                <a:latin typeface="+mj-lt"/>
                <a:ea typeface="Cambria" pitchFamily="18" charset="0"/>
                <a:cs typeface="Times New Roman"/>
              </a:rPr>
              <a:t> </a:t>
            </a:r>
            <a:r>
              <a:rPr lang="vi-VN" sz="3600" dirty="0">
                <a:latin typeface="+mj-lt"/>
                <a:ea typeface="Cambria" pitchFamily="18" charset="0"/>
                <a:cs typeface="Times New Roman"/>
              </a:rPr>
              <a:t>giảm 7,</a:t>
            </a:r>
            <a:r>
              <a:rPr lang="en-US" sz="3600" dirty="0">
                <a:latin typeface="+mj-lt"/>
                <a:ea typeface="Cambria" pitchFamily="18" charset="0"/>
                <a:cs typeface="Times New Roman"/>
              </a:rPr>
              <a:t>5</a:t>
            </a:r>
            <a:r>
              <a:rPr lang="vi-VN" sz="3600" dirty="0">
                <a:latin typeface="+mj-lt"/>
                <a:ea typeface="Cambria" pitchFamily="18" charset="0"/>
                <a:cs typeface="Times New Roman"/>
              </a:rPr>
              <a:t> triệu ha.</a:t>
            </a:r>
            <a:r>
              <a:rPr lang="en-US" sz="3600" dirty="0">
                <a:latin typeface="+mj-lt"/>
                <a:ea typeface="Cambria" pitchFamily="18" charset="0"/>
                <a:cs typeface="Times New Roman"/>
              </a:rPr>
              <a:t> </a:t>
            </a:r>
          </a:p>
          <a:p>
            <a:pPr algn="just">
              <a:spcBef>
                <a:spcPts val="600"/>
              </a:spcBef>
              <a:spcAft>
                <a:spcPts val="0"/>
              </a:spcAft>
            </a:pPr>
            <a:r>
              <a:rPr lang="vi-VN" sz="3600" dirty="0">
                <a:latin typeface="+mj-lt"/>
                <a:ea typeface="Cambria" pitchFamily="18" charset="0"/>
                <a:cs typeface="Times New Roman"/>
              </a:rPr>
              <a:t>+ Giai đoạn 1983 - 202</a:t>
            </a:r>
            <a:r>
              <a:rPr lang="en-US" sz="3600" dirty="0">
                <a:latin typeface="+mj-lt"/>
                <a:ea typeface="Cambria" pitchFamily="18" charset="0"/>
                <a:cs typeface="Times New Roman"/>
              </a:rPr>
              <a:t>0</a:t>
            </a:r>
            <a:r>
              <a:rPr lang="vi-VN" sz="3600" dirty="0">
                <a:latin typeface="+mj-lt"/>
                <a:ea typeface="Cambria" pitchFamily="18" charset="0"/>
                <a:cs typeface="Times New Roman"/>
              </a:rPr>
              <a:t>, diện tích rừng </a:t>
            </a:r>
            <a:r>
              <a:rPr lang="en-US" sz="3600" dirty="0" err="1">
                <a:latin typeface="+mj-lt"/>
                <a:ea typeface="Cambria" pitchFamily="18" charset="0"/>
                <a:cs typeface="Times New Roman"/>
              </a:rPr>
              <a:t>tự</a:t>
            </a:r>
            <a:r>
              <a:rPr lang="en-US" sz="3600" dirty="0">
                <a:latin typeface="+mj-lt"/>
                <a:ea typeface="Cambria" pitchFamily="18" charset="0"/>
                <a:cs typeface="Times New Roman"/>
              </a:rPr>
              <a:t> </a:t>
            </a:r>
            <a:r>
              <a:rPr lang="en-US" sz="3600" dirty="0" err="1">
                <a:latin typeface="+mj-lt"/>
                <a:ea typeface="Cambria" pitchFamily="18" charset="0"/>
                <a:cs typeface="Times New Roman"/>
              </a:rPr>
              <a:t>nhiên</a:t>
            </a:r>
            <a:r>
              <a:rPr lang="en-US" sz="3600" dirty="0">
                <a:latin typeface="+mj-lt"/>
                <a:ea typeface="Cambria" pitchFamily="18" charset="0"/>
                <a:cs typeface="Times New Roman"/>
              </a:rPr>
              <a:t> </a:t>
            </a:r>
            <a:r>
              <a:rPr lang="vi-VN" sz="3600" dirty="0">
                <a:latin typeface="+mj-lt"/>
                <a:ea typeface="Cambria" pitchFamily="18" charset="0"/>
                <a:cs typeface="Times New Roman"/>
              </a:rPr>
              <a:t>tăng </a:t>
            </a:r>
            <a:r>
              <a:rPr lang="en-US" sz="3600" dirty="0">
                <a:latin typeface="+mj-lt"/>
                <a:ea typeface="Cambria" pitchFamily="18" charset="0"/>
                <a:cs typeface="Times New Roman"/>
              </a:rPr>
              <a:t>3,5</a:t>
            </a:r>
            <a:r>
              <a:rPr lang="vi-VN" sz="3600" dirty="0">
                <a:latin typeface="+mj-lt"/>
                <a:ea typeface="Cambria" pitchFamily="18" charset="0"/>
                <a:cs typeface="Times New Roman"/>
              </a:rPr>
              <a:t> triệu ha.</a:t>
            </a:r>
            <a:r>
              <a:rPr lang="en-US" sz="3600" dirty="0">
                <a:latin typeface="+mj-lt"/>
                <a:ea typeface="Cambria" pitchFamily="18" charset="0"/>
                <a:cs typeface="Times New Roman"/>
              </a:rPr>
              <a:t> </a:t>
            </a:r>
          </a:p>
          <a:p>
            <a:pPr algn="just">
              <a:spcBef>
                <a:spcPts val="600"/>
              </a:spcBef>
              <a:spcAft>
                <a:spcPts val="0"/>
              </a:spcAft>
            </a:pPr>
            <a:r>
              <a:rPr lang="en-US" sz="3600" b="1" dirty="0">
                <a:latin typeface="+mj-lt"/>
                <a:ea typeface="Cambria" pitchFamily="18" charset="0"/>
                <a:cs typeface="Times New Roman"/>
              </a:rPr>
              <a:t>- </a:t>
            </a:r>
            <a:r>
              <a:rPr lang="vi-VN" sz="3600" b="1" dirty="0">
                <a:latin typeface="+mj-lt"/>
                <a:ea typeface="Cambria" pitchFamily="18" charset="0"/>
                <a:cs typeface="Times New Roman"/>
              </a:rPr>
              <a:t>Nguyên nhân</a:t>
            </a:r>
            <a:r>
              <a:rPr lang="en-US" sz="3600" b="1" dirty="0">
                <a:latin typeface="+mj-lt"/>
                <a:ea typeface="Cambria" pitchFamily="18" charset="0"/>
                <a:cs typeface="Times New Roman"/>
              </a:rPr>
              <a:t>:</a:t>
            </a:r>
          </a:p>
          <a:p>
            <a:pPr algn="just">
              <a:spcBef>
                <a:spcPts val="600"/>
              </a:spcBef>
              <a:spcAft>
                <a:spcPts val="0"/>
              </a:spcAft>
            </a:pPr>
            <a:r>
              <a:rPr lang="en-US" sz="3600" dirty="0">
                <a:latin typeface="+mj-lt"/>
                <a:ea typeface="Cambria" pitchFamily="18" charset="0"/>
                <a:cs typeface="Times New Roman"/>
              </a:rPr>
              <a:t>+</a:t>
            </a:r>
            <a:r>
              <a:rPr lang="vi-VN" sz="3600" dirty="0">
                <a:latin typeface="+mj-lt"/>
                <a:ea typeface="Cambria" pitchFamily="18" charset="0"/>
                <a:cs typeface="Times New Roman"/>
              </a:rPr>
              <a:t> </a:t>
            </a:r>
            <a:r>
              <a:rPr lang="en-US" sz="3600" dirty="0">
                <a:latin typeface="+mj-lt"/>
                <a:ea typeface="Cambria" pitchFamily="18" charset="0"/>
                <a:cs typeface="Times New Roman"/>
              </a:rPr>
              <a:t>D</a:t>
            </a:r>
            <a:r>
              <a:rPr lang="vi-VN" sz="3600" dirty="0">
                <a:latin typeface="+mj-lt"/>
                <a:ea typeface="Cambria" pitchFamily="18" charset="0"/>
                <a:cs typeface="Times New Roman"/>
              </a:rPr>
              <a:t>iện tích rừng giảm, do: chiến tranh</a:t>
            </a:r>
            <a:r>
              <a:rPr lang="en-US" sz="3600" dirty="0">
                <a:latin typeface="+mj-lt"/>
                <a:ea typeface="Cambria" pitchFamily="18" charset="0"/>
                <a:cs typeface="Times New Roman"/>
              </a:rPr>
              <a:t>, </a:t>
            </a:r>
            <a:r>
              <a:rPr lang="en-US" sz="3600" dirty="0" err="1">
                <a:latin typeface="+mj-lt"/>
                <a:ea typeface="Cambria" pitchFamily="18" charset="0"/>
                <a:cs typeface="Times New Roman"/>
              </a:rPr>
              <a:t>phá</a:t>
            </a:r>
            <a:r>
              <a:rPr lang="en-US" sz="3600" dirty="0">
                <a:latin typeface="+mj-lt"/>
                <a:ea typeface="Cambria" pitchFamily="18" charset="0"/>
                <a:cs typeface="Times New Roman"/>
              </a:rPr>
              <a:t> </a:t>
            </a:r>
            <a:r>
              <a:rPr lang="en-US" sz="3600" dirty="0" err="1">
                <a:latin typeface="+mj-lt"/>
                <a:ea typeface="Cambria" pitchFamily="18" charset="0"/>
                <a:cs typeface="Times New Roman"/>
              </a:rPr>
              <a:t>rừng</a:t>
            </a:r>
            <a:r>
              <a:rPr lang="en-US" sz="3600" dirty="0">
                <a:latin typeface="+mj-lt"/>
                <a:ea typeface="Cambria" pitchFamily="18" charset="0"/>
                <a:cs typeface="Times New Roman"/>
              </a:rPr>
              <a:t>, </a:t>
            </a:r>
            <a:r>
              <a:rPr lang="en-US" sz="3600" dirty="0" err="1">
                <a:latin typeface="+mj-lt"/>
                <a:ea typeface="Cambria" pitchFamily="18" charset="0"/>
                <a:cs typeface="Times New Roman"/>
              </a:rPr>
              <a:t>đốt</a:t>
            </a:r>
            <a:r>
              <a:rPr lang="en-US" sz="3600" dirty="0">
                <a:latin typeface="+mj-lt"/>
                <a:ea typeface="Cambria" pitchFamily="18" charset="0"/>
                <a:cs typeface="Times New Roman"/>
              </a:rPr>
              <a:t> </a:t>
            </a:r>
            <a:r>
              <a:rPr lang="en-US" sz="3600" dirty="0" err="1">
                <a:latin typeface="+mj-lt"/>
                <a:ea typeface="Cambria" pitchFamily="18" charset="0"/>
                <a:cs typeface="Times New Roman"/>
              </a:rPr>
              <a:t>rừng</a:t>
            </a:r>
            <a:r>
              <a:rPr lang="en-US" sz="3600" dirty="0">
                <a:latin typeface="+mj-lt"/>
                <a:ea typeface="Cambria" pitchFamily="18" charset="0"/>
                <a:cs typeface="Times New Roman"/>
              </a:rPr>
              <a:t>, </a:t>
            </a:r>
            <a:r>
              <a:rPr lang="en-US" sz="3600" dirty="0" err="1">
                <a:latin typeface="+mj-lt"/>
                <a:ea typeface="Cambria" pitchFamily="18" charset="0"/>
                <a:cs typeface="Times New Roman"/>
              </a:rPr>
              <a:t>cháy</a:t>
            </a:r>
            <a:r>
              <a:rPr lang="en-US" sz="3600" dirty="0">
                <a:latin typeface="+mj-lt"/>
                <a:ea typeface="Cambria" pitchFamily="18" charset="0"/>
                <a:cs typeface="Times New Roman"/>
              </a:rPr>
              <a:t> </a:t>
            </a:r>
            <a:r>
              <a:rPr lang="en-US" sz="3600" dirty="0" err="1">
                <a:latin typeface="+mj-lt"/>
                <a:ea typeface="Cambria" pitchFamily="18" charset="0"/>
                <a:cs typeface="Times New Roman"/>
              </a:rPr>
              <a:t>rừng</a:t>
            </a:r>
            <a:r>
              <a:rPr lang="en-US" sz="3600" dirty="0">
                <a:latin typeface="+mj-lt"/>
                <a:ea typeface="Cambria" pitchFamily="18" charset="0"/>
                <a:cs typeface="Times New Roman"/>
              </a:rPr>
              <a:t>,…</a:t>
            </a:r>
            <a:r>
              <a:rPr lang="vi-VN" sz="3600" dirty="0">
                <a:latin typeface="+mj-lt"/>
                <a:ea typeface="Cambria" pitchFamily="18" charset="0"/>
                <a:cs typeface="Times New Roman"/>
              </a:rPr>
              <a:t> </a:t>
            </a:r>
            <a:endParaRPr lang="en-US" sz="3600" dirty="0">
              <a:latin typeface="+mj-lt"/>
              <a:ea typeface="Cambria" pitchFamily="18" charset="0"/>
              <a:cs typeface="Times New Roman"/>
            </a:endParaRPr>
          </a:p>
          <a:p>
            <a:pPr algn="just">
              <a:spcBef>
                <a:spcPts val="600"/>
              </a:spcBef>
              <a:spcAft>
                <a:spcPts val="0"/>
              </a:spcAft>
            </a:pPr>
            <a:r>
              <a:rPr lang="en-US" sz="3600" dirty="0">
                <a:latin typeface="+mj-lt"/>
                <a:ea typeface="Cambria" pitchFamily="18" charset="0"/>
                <a:cs typeface="Times New Roman"/>
              </a:rPr>
              <a:t>+</a:t>
            </a:r>
            <a:r>
              <a:rPr lang="vi-VN" sz="3600" dirty="0">
                <a:latin typeface="+mj-lt"/>
                <a:ea typeface="Cambria" pitchFamily="18" charset="0"/>
                <a:cs typeface="Times New Roman"/>
              </a:rPr>
              <a:t> </a:t>
            </a:r>
            <a:r>
              <a:rPr lang="en-US" sz="3600" dirty="0">
                <a:latin typeface="+mj-lt"/>
                <a:ea typeface="Cambria" pitchFamily="18" charset="0"/>
                <a:cs typeface="Times New Roman"/>
              </a:rPr>
              <a:t>D</a:t>
            </a:r>
            <a:r>
              <a:rPr lang="vi-VN" sz="3600" dirty="0">
                <a:latin typeface="+mj-lt"/>
                <a:ea typeface="Cambria" pitchFamily="18" charset="0"/>
                <a:cs typeface="Times New Roman"/>
              </a:rPr>
              <a:t>iện tích rừng tăng, do: chính sách bảo vệ, trồng và phát triển rừng của nhà nước</a:t>
            </a:r>
            <a:r>
              <a:rPr lang="en-US" sz="3600" dirty="0">
                <a:latin typeface="+mj-lt"/>
                <a:ea typeface="Cambria" pitchFamily="18" charset="0"/>
                <a:cs typeface="Times New Roman"/>
              </a:rPr>
              <a:t>,</a:t>
            </a:r>
            <a:r>
              <a:rPr lang="vi-VN" sz="3600" dirty="0">
                <a:latin typeface="+mj-lt"/>
                <a:ea typeface="Cambria" pitchFamily="18" charset="0"/>
                <a:cs typeface="Times New Roman"/>
              </a:rPr>
              <a:t> ý thức của người dân được nâng cao.</a:t>
            </a:r>
          </a:p>
        </p:txBody>
      </p:sp>
    </p:spTree>
    <p:extLst>
      <p:ext uri="{BB962C8B-B14F-4D97-AF65-F5344CB8AC3E}">
        <p14:creationId xmlns:p14="http://schemas.microsoft.com/office/powerpoint/2010/main" val="1898053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solidFill>
                <a:prstClr val="black"/>
              </a:solidFill>
            </a:endParaRPr>
          </a:p>
        </p:txBody>
      </p:sp>
      <p:sp>
        <p:nvSpPr>
          <p:cNvPr id="16" name="Rectangle 15"/>
          <p:cNvSpPr/>
          <p:nvPr/>
        </p:nvSpPr>
        <p:spPr>
          <a:xfrm>
            <a:off x="129341" y="1325940"/>
            <a:ext cx="4595059"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vi-VN" sz="2400" i="1" dirty="0">
                <a:solidFill>
                  <a:srgbClr val="FF0000"/>
                </a:solidFill>
                <a:latin typeface="Cambria" panose="02040503050406030204" pitchFamily="18" charset="0"/>
                <a:ea typeface="Cambria" panose="02040503050406030204" pitchFamily="18" charset="0"/>
              </a:rPr>
              <a:t>hãy chứng minh sinh vật nước ta đa dạng về thành phần loài.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pic>
        <p:nvPicPr>
          <p:cNvPr id="3074" name="Picture 2" descr="Hệ Thống Động,Thực Vật Ở Vườn Quốc Gia Phong Nha - Kẻ Bà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2361" y="1311233"/>
            <a:ext cx="4026840" cy="467183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26315" y="5983069"/>
            <a:ext cx="3512885" cy="646331"/>
          </a:xfrm>
          <a:prstGeom prst="rect">
            <a:avLst/>
          </a:prstGeom>
          <a:noFill/>
        </p:spPr>
        <p:txBody>
          <a:bodyPr wrap="square" rtlCol="0">
            <a:spAutoFit/>
          </a:bodyPr>
          <a:lstStyle/>
          <a:p>
            <a:pPr algn="ctr"/>
            <a:r>
              <a:rPr lang="en-US" dirty="0" err="1">
                <a:latin typeface="Cambria" pitchFamily="18" charset="0"/>
                <a:ea typeface="Cambria" pitchFamily="18" charset="0"/>
              </a:rPr>
              <a:t>Hệ</a:t>
            </a:r>
            <a:r>
              <a:rPr lang="en-US" dirty="0">
                <a:latin typeface="Cambria" pitchFamily="18" charset="0"/>
                <a:ea typeface="Cambria" pitchFamily="18" charset="0"/>
              </a:rPr>
              <a:t> </a:t>
            </a:r>
            <a:r>
              <a:rPr lang="en-US" dirty="0" err="1">
                <a:latin typeface="Cambria" pitchFamily="18" charset="0"/>
                <a:ea typeface="Cambria" pitchFamily="18" charset="0"/>
              </a:rPr>
              <a:t>động</a:t>
            </a:r>
            <a:r>
              <a:rPr lang="en-US" dirty="0">
                <a:latin typeface="Cambria" pitchFamily="18" charset="0"/>
                <a:ea typeface="Cambria" pitchFamily="18" charset="0"/>
              </a:rPr>
              <a:t>, </a:t>
            </a:r>
            <a:r>
              <a:rPr lang="en-US" dirty="0" err="1">
                <a:latin typeface="Cambria" pitchFamily="18" charset="0"/>
                <a:ea typeface="Cambria" pitchFamily="18" charset="0"/>
              </a:rPr>
              <a:t>thực</a:t>
            </a:r>
            <a:r>
              <a:rPr lang="en-US" dirty="0">
                <a:latin typeface="Cambria" pitchFamily="18" charset="0"/>
                <a:ea typeface="Cambria" pitchFamily="18" charset="0"/>
              </a:rPr>
              <a:t> </a:t>
            </a:r>
            <a:r>
              <a:rPr lang="en-US" dirty="0" err="1">
                <a:latin typeface="Cambria" pitchFamily="18" charset="0"/>
                <a:ea typeface="Cambria" pitchFamily="18" charset="0"/>
              </a:rPr>
              <a:t>vật</a:t>
            </a:r>
            <a:r>
              <a:rPr lang="en-US" dirty="0">
                <a:latin typeface="Cambria" pitchFamily="18" charset="0"/>
                <a:ea typeface="Cambria" pitchFamily="18" charset="0"/>
              </a:rPr>
              <a:t> ở </a:t>
            </a:r>
            <a:r>
              <a:rPr lang="en-US" dirty="0" err="1">
                <a:latin typeface="Cambria" pitchFamily="18" charset="0"/>
                <a:ea typeface="Cambria" pitchFamily="18" charset="0"/>
              </a:rPr>
              <a:t>vườn</a:t>
            </a:r>
            <a:r>
              <a:rPr lang="en-US" dirty="0">
                <a:latin typeface="Cambria" pitchFamily="18" charset="0"/>
                <a:ea typeface="Cambria" pitchFamily="18" charset="0"/>
              </a:rPr>
              <a:t> </a:t>
            </a:r>
            <a:r>
              <a:rPr lang="en-US" dirty="0" err="1">
                <a:latin typeface="Cambria" pitchFamily="18" charset="0"/>
                <a:ea typeface="Cambria" pitchFamily="18" charset="0"/>
              </a:rPr>
              <a:t>quốc</a:t>
            </a:r>
            <a:r>
              <a:rPr lang="en-US" dirty="0">
                <a:latin typeface="Cambria" pitchFamily="18" charset="0"/>
                <a:ea typeface="Cambria" pitchFamily="18" charset="0"/>
              </a:rPr>
              <a:t> </a:t>
            </a:r>
            <a:r>
              <a:rPr lang="en-US" dirty="0" err="1">
                <a:latin typeface="Cambria" pitchFamily="18" charset="0"/>
                <a:ea typeface="Cambria" pitchFamily="18" charset="0"/>
              </a:rPr>
              <a:t>gia</a:t>
            </a:r>
            <a:r>
              <a:rPr lang="en-US" dirty="0">
                <a:latin typeface="Cambria" pitchFamily="18" charset="0"/>
                <a:ea typeface="Cambria" pitchFamily="18" charset="0"/>
              </a:rPr>
              <a:t> </a:t>
            </a:r>
            <a:r>
              <a:rPr lang="en-US" dirty="0" err="1">
                <a:latin typeface="Cambria" pitchFamily="18" charset="0"/>
                <a:ea typeface="Cambria" pitchFamily="18" charset="0"/>
              </a:rPr>
              <a:t>Phong</a:t>
            </a:r>
            <a:r>
              <a:rPr lang="en-US" dirty="0">
                <a:latin typeface="Cambria" pitchFamily="18" charset="0"/>
                <a:ea typeface="Cambria" pitchFamily="18" charset="0"/>
              </a:rPr>
              <a:t> </a:t>
            </a:r>
            <a:r>
              <a:rPr lang="en-US" dirty="0" err="1">
                <a:latin typeface="Cambria" pitchFamily="18" charset="0"/>
                <a:ea typeface="Cambria" pitchFamily="18" charset="0"/>
              </a:rPr>
              <a:t>Nha</a:t>
            </a:r>
            <a:r>
              <a:rPr lang="en-US" dirty="0">
                <a:latin typeface="Cambria" pitchFamily="18" charset="0"/>
                <a:ea typeface="Cambria" pitchFamily="18" charset="0"/>
              </a:rPr>
              <a:t> – </a:t>
            </a:r>
            <a:r>
              <a:rPr lang="en-US" dirty="0" err="1">
                <a:latin typeface="Cambria" pitchFamily="18" charset="0"/>
                <a:ea typeface="Cambria" pitchFamily="18" charset="0"/>
              </a:rPr>
              <a:t>Kẻ</a:t>
            </a:r>
            <a:r>
              <a:rPr lang="en-US" dirty="0">
                <a:latin typeface="Cambria" pitchFamily="18" charset="0"/>
                <a:ea typeface="Cambria" pitchFamily="18" charset="0"/>
              </a:rPr>
              <a:t> </a:t>
            </a:r>
            <a:r>
              <a:rPr lang="en-US" dirty="0" err="1">
                <a:latin typeface="Cambria" pitchFamily="18" charset="0"/>
                <a:ea typeface="Cambria" pitchFamily="18" charset="0"/>
              </a:rPr>
              <a:t>Bàng</a:t>
            </a:r>
            <a:endParaRPr lang="en-US" dirty="0">
              <a:latin typeface="Cambria" pitchFamily="18" charset="0"/>
              <a:ea typeface="Cambria" pitchFamily="18" charset="0"/>
            </a:endParaRPr>
          </a:p>
        </p:txBody>
      </p:sp>
      <p:graphicFrame>
        <p:nvGraphicFramePr>
          <p:cNvPr id="14" name="Diagram 13"/>
          <p:cNvGraphicFramePr/>
          <p:nvPr>
            <p:extLst>
              <p:ext uri="{D42A27DB-BD31-4B8C-83A1-F6EECF244321}">
                <p14:modId xmlns:p14="http://schemas.microsoft.com/office/powerpoint/2010/main" val="1592520620"/>
              </p:ext>
            </p:extLst>
          </p:nvPr>
        </p:nvGraphicFramePr>
        <p:xfrm>
          <a:off x="515042" y="2913538"/>
          <a:ext cx="4056958" cy="3505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Graphic spid="1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7EB84C-8862-8CA4-9E8A-B9DC382EBBF5}"/>
              </a:ext>
            </a:extLst>
          </p:cNvPr>
          <p:cNvSpPr txBox="1"/>
          <p:nvPr/>
        </p:nvSpPr>
        <p:spPr>
          <a:xfrm>
            <a:off x="228600" y="457200"/>
            <a:ext cx="8763000" cy="2585323"/>
          </a:xfrm>
          <a:prstGeom prst="rect">
            <a:avLst/>
          </a:prstGeom>
          <a:noFill/>
        </p:spPr>
        <p:txBody>
          <a:bodyPr wrap="square">
            <a:spAutoFit/>
          </a:bodyPr>
          <a:lstStyle/>
          <a:p>
            <a:pPr>
              <a:spcBef>
                <a:spcPct val="50000"/>
              </a:spcBef>
            </a:pPr>
            <a:r>
              <a:rPr lang="en-US" sz="3600" b="1" dirty="0">
                <a:solidFill>
                  <a:srgbClr val="CC0000"/>
                </a:solidFill>
                <a:latin typeface="Times New Roman" pitchFamily="18" charset="0"/>
                <a:cs typeface="Times New Roman" pitchFamily="18" charset="0"/>
              </a:rPr>
              <a:t>b. </a:t>
            </a:r>
            <a:r>
              <a:rPr lang="en-US" sz="3600" b="1" dirty="0" err="1">
                <a:solidFill>
                  <a:srgbClr val="CC0000"/>
                </a:solidFill>
                <a:latin typeface="Times New Roman" pitchFamily="18" charset="0"/>
                <a:cs typeface="Times New Roman" pitchFamily="18" charset="0"/>
              </a:rPr>
              <a:t>Vận</a:t>
            </a:r>
            <a:r>
              <a:rPr lang="en-US" sz="3600" b="1" dirty="0">
                <a:solidFill>
                  <a:srgbClr val="CC0000"/>
                </a:solidFill>
                <a:latin typeface="Times New Roman" pitchFamily="18" charset="0"/>
                <a:cs typeface="Times New Roman" pitchFamily="18" charset="0"/>
              </a:rPr>
              <a:t> </a:t>
            </a:r>
            <a:r>
              <a:rPr lang="en-US" sz="3600" b="1" dirty="0" err="1">
                <a:solidFill>
                  <a:srgbClr val="CC0000"/>
                </a:solidFill>
                <a:latin typeface="Times New Roman" pitchFamily="18" charset="0"/>
                <a:cs typeface="Times New Roman" pitchFamily="18" charset="0"/>
              </a:rPr>
              <a:t>dụng</a:t>
            </a:r>
            <a:r>
              <a:rPr lang="en-US" sz="3600" b="1" dirty="0">
                <a:solidFill>
                  <a:srgbClr val="CC0000"/>
                </a:solidFill>
                <a:latin typeface="Times New Roman" pitchFamily="18" charset="0"/>
                <a:cs typeface="Times New Roman" pitchFamily="18" charset="0"/>
              </a:rPr>
              <a:t>: </a:t>
            </a:r>
            <a:r>
              <a:rPr lang="vi-VN" sz="3600" dirty="0">
                <a:solidFill>
                  <a:srgbClr val="FF0000"/>
                </a:solidFill>
                <a:latin typeface="+mj-lt"/>
                <a:ea typeface="Cambria" panose="02040503050406030204" pitchFamily="18" charset="0"/>
              </a:rPr>
              <a:t>Tìm hiểu và viết báo cáo ngắn (15 đến 20 dòng) về một vườn quốc gia ở Việt Nam.</a:t>
            </a:r>
          </a:p>
          <a:p>
            <a:pPr>
              <a:spcBef>
                <a:spcPct val="50000"/>
              </a:spcBef>
            </a:pPr>
            <a:endParaRPr lang="en-US" sz="36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500212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D5553B-824F-A921-30C8-6B4FB3502B17}"/>
              </a:ext>
            </a:extLst>
          </p:cNvPr>
          <p:cNvSpPr txBox="1"/>
          <p:nvPr/>
        </p:nvSpPr>
        <p:spPr>
          <a:xfrm>
            <a:off x="266700" y="-16329"/>
            <a:ext cx="8610600" cy="5262979"/>
          </a:xfrm>
          <a:prstGeom prst="rect">
            <a:avLst/>
          </a:prstGeom>
          <a:noFill/>
        </p:spPr>
        <p:txBody>
          <a:bodyPr wrap="square">
            <a:spAutoFit/>
          </a:bodyPr>
          <a:lstStyle/>
          <a:p>
            <a:pPr algn="ctr"/>
            <a:r>
              <a:rPr lang="vi-VN" sz="2400" b="1" dirty="0">
                <a:solidFill>
                  <a:srgbClr val="0D30DD"/>
                </a:solidFill>
                <a:latin typeface="+mj-lt"/>
                <a:ea typeface="Cambria" pitchFamily="18" charset="0"/>
              </a:rPr>
              <a:t>VƯỜN QUỐC GIA </a:t>
            </a:r>
            <a:r>
              <a:rPr lang="en-US" sz="2400" b="1" dirty="0">
                <a:solidFill>
                  <a:srgbClr val="0D30DD"/>
                </a:solidFill>
                <a:latin typeface="+mj-lt"/>
                <a:ea typeface="Cambria" pitchFamily="18" charset="0"/>
              </a:rPr>
              <a:t>MŨI </a:t>
            </a:r>
            <a:r>
              <a:rPr lang="vi-VN" sz="2400" b="1" dirty="0">
                <a:solidFill>
                  <a:srgbClr val="0D30DD"/>
                </a:solidFill>
                <a:latin typeface="+mj-lt"/>
                <a:ea typeface="Cambria" pitchFamily="18" charset="0"/>
              </a:rPr>
              <a:t>CÀ MAU</a:t>
            </a:r>
          </a:p>
          <a:p>
            <a:pPr algn="just"/>
            <a:r>
              <a:rPr lang="vi-VN" sz="2400" dirty="0">
                <a:latin typeface="+mj-lt"/>
                <a:ea typeface="Cambria" pitchFamily="18" charset="0"/>
              </a:rPr>
              <a:t>      Vườn quốc gia </a:t>
            </a:r>
            <a:r>
              <a:rPr lang="en-US" sz="2400" dirty="0" err="1">
                <a:latin typeface="+mj-lt"/>
                <a:ea typeface="Cambria" pitchFamily="18" charset="0"/>
              </a:rPr>
              <a:t>Mũi</a:t>
            </a:r>
            <a:r>
              <a:rPr lang="en-US" sz="2400" dirty="0">
                <a:latin typeface="+mj-lt"/>
                <a:ea typeface="Cambria" pitchFamily="18" charset="0"/>
              </a:rPr>
              <a:t> </a:t>
            </a:r>
            <a:r>
              <a:rPr lang="vi-VN" sz="2400" dirty="0">
                <a:latin typeface="+mj-lt"/>
                <a:ea typeface="Cambria" pitchFamily="18" charset="0"/>
              </a:rPr>
              <a:t>Cà Mau nằm ở vùng cực Nam của Tổ Quốc. Hiện nay, tại Vườn Quốc Gia tại Cà Mau có khoảng 74 loài chim thuộc 23 họ; trong đó có 28 loài chim di trú và nhiều loài quý hiếm. Đặc biệt, nơi đây còn có nhiều động vật nằm trong sách đỏ của thế giới như: chim Sen; Chẳng bè, Đước đôi và Quao nước,… Thực vật đặc trưng của Vườn Quốc Gia Cà Mau gồm: sú, vẹt, đước, mắm… Động vật: rắn, cua, các loại cá nước lợ, ba khía, sóc, khỉ… Về thủy sản đã xác định được 139 loài cá, thuộc 21 bộ, 55 họ, 89 giống với nhiều loài quý hiếm và có giá trị kinh tế cao. Hiện đã xác định được 53 loài thân mềm thuộc 9 bộ, 28 họ và 8 giống. Đáng lưu ý là các loài cá ngựa đen; cá cháo lớn thuộc họ cá cháo. Bộ cá cháo biển là loài sống ven bờ và cửa sông đang có nguy cơ tuyệt chủng. Cũng như cá mòi không răng và sam ba gai có số lượng giảm mạnh.</a:t>
            </a:r>
          </a:p>
        </p:txBody>
      </p:sp>
    </p:spTree>
    <p:extLst>
      <p:ext uri="{BB962C8B-B14F-4D97-AF65-F5344CB8AC3E}">
        <p14:creationId xmlns:p14="http://schemas.microsoft.com/office/powerpoint/2010/main" val="2515552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ird on a white background&#10;&#10;Description automatically generated">
            <a:extLst>
              <a:ext uri="{FF2B5EF4-FFF2-40B4-BE49-F238E27FC236}">
                <a16:creationId xmlns:a16="http://schemas.microsoft.com/office/drawing/2014/main" id="{23B31650-42E8-B524-4A79-F2E8EBF9E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28600"/>
            <a:ext cx="8382000" cy="6324599"/>
          </a:xfrm>
          <a:prstGeom prst="rect">
            <a:avLst/>
          </a:prstGeom>
        </p:spPr>
      </p:pic>
    </p:spTree>
    <p:extLst>
      <p:ext uri="{BB962C8B-B14F-4D97-AF65-F5344CB8AC3E}">
        <p14:creationId xmlns:p14="http://schemas.microsoft.com/office/powerpoint/2010/main" val="3518323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92665" y="1325940"/>
            <a:ext cx="4988935" cy="1815882"/>
          </a:xfrm>
          <a:prstGeom prst="rect">
            <a:avLst/>
          </a:prstGeom>
          <a:solidFill>
            <a:srgbClr val="BCFCD4"/>
          </a:solidFill>
          <a:ln w="12700">
            <a:solidFill>
              <a:srgbClr val="009900"/>
            </a:solidFill>
          </a:ln>
        </p:spPr>
        <p:txBody>
          <a:bodyPr wrap="square">
            <a:spAutoFit/>
          </a:bodyPr>
          <a:lstStyle/>
          <a:p>
            <a:pPr algn="just"/>
            <a:r>
              <a:rPr lang="en-US" sz="2800" i="1" dirty="0" err="1">
                <a:solidFill>
                  <a:srgbClr val="FF0000"/>
                </a:solidFill>
                <a:latin typeface="Cambria" panose="02040503050406030204" pitchFamily="18" charset="0"/>
                <a:ea typeface="Cambria" panose="02040503050406030204" pitchFamily="18" charset="0"/>
              </a:rPr>
              <a:t>Quan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sát</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bản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đồ</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sinh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vật</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Việt</a:t>
            </a:r>
            <a:r>
              <a:rPr lang="en-US" sz="2800" i="1" dirty="0">
                <a:solidFill>
                  <a:srgbClr val="FF0000"/>
                </a:solidFill>
                <a:latin typeface="Cambria" panose="02040503050406030204" pitchFamily="18" charset="0"/>
                <a:ea typeface="Cambria" panose="02040503050406030204" pitchFamily="18" charset="0"/>
              </a:rPr>
              <a:t> Nam, </a:t>
            </a:r>
            <a:r>
              <a:rPr lang="en-US" sz="2800" i="1" dirty="0" err="1">
                <a:solidFill>
                  <a:srgbClr val="FF0000"/>
                </a:solidFill>
                <a:latin typeface="Cambria" panose="02040503050406030204" pitchFamily="18" charset="0"/>
                <a:ea typeface="Cambria" panose="02040503050406030204" pitchFamily="18" charset="0"/>
              </a:rPr>
              <a:t>hãy</a:t>
            </a:r>
            <a:r>
              <a:rPr lang="en-US" sz="2800" i="1" dirty="0">
                <a:solidFill>
                  <a:srgbClr val="FF0000"/>
                </a:solidFill>
                <a:latin typeface="Cambria" panose="02040503050406030204" pitchFamily="18" charset="0"/>
                <a:ea typeface="Cambria" panose="02040503050406030204" pitchFamily="18" charset="0"/>
              </a:rPr>
              <a:t> k</a:t>
            </a:r>
            <a:r>
              <a:rPr lang="vi-VN" sz="2800" i="1" dirty="0">
                <a:solidFill>
                  <a:srgbClr val="FF0000"/>
                </a:solidFill>
                <a:latin typeface="Cambria" panose="02040503050406030204" pitchFamily="18" charset="0"/>
                <a:ea typeface="Cambria" panose="02040503050406030204" pitchFamily="18" charset="0"/>
              </a:rPr>
              <a:t>ể tên và lên xác định trên bản đồ các loài động vật và thảm thực vật 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sp>
        <p:nvSpPr>
          <p:cNvPr id="25" name="Rectangle 24"/>
          <p:cNvSpPr/>
          <p:nvPr/>
        </p:nvSpPr>
        <p:spPr>
          <a:xfrm>
            <a:off x="12092" y="3276600"/>
            <a:ext cx="5169508" cy="361637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800" dirty="0">
                <a:latin typeface="Cambria" pitchFamily="18" charset="0"/>
                <a:ea typeface="Cambria" pitchFamily="18" charset="0"/>
                <a:cs typeface="Times New Roman"/>
              </a:rPr>
              <a:t>- Các loài động vật: khỉ, vượn, voọc, gấu, hươu, sao la, voi, hổ, yến, tôm,...</a:t>
            </a:r>
          </a:p>
          <a:p>
            <a:pPr algn="just">
              <a:spcBef>
                <a:spcPts val="600"/>
              </a:spcBef>
              <a:spcAft>
                <a:spcPts val="0"/>
              </a:spcAft>
            </a:pPr>
            <a:r>
              <a:rPr lang="vi-VN" sz="2800" dirty="0">
                <a:latin typeface="Cambria" pitchFamily="18" charset="0"/>
                <a:ea typeface="Cambria" pitchFamily="18" charset="0"/>
                <a:cs typeface="Times New Roman"/>
              </a:rPr>
              <a:t>- Các thảm thực vật: rừng kín thường xanh, rừng thưa, rừng tre nứa, rừng ngập mặn, rừng trên núi đá vôi, rừng trồng, thảm cỏ, cây bụi....</a:t>
            </a:r>
          </a:p>
        </p:txBody>
      </p:sp>
      <p:pic>
        <p:nvPicPr>
          <p:cNvPr id="27" name="Picture 2" descr="12.jpg">
            <a:extLst>
              <a:ext uri="{FF2B5EF4-FFF2-40B4-BE49-F238E27FC236}">
                <a16:creationId xmlns:a16="http://schemas.microsoft.com/office/drawing/2014/main" id="{663E6A18-C4CF-5319-4608-A7DDE027E06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23517" y="3276600"/>
            <a:ext cx="1229684"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21771" y="1424818"/>
            <a:ext cx="8521298" cy="475022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160008" y="1487003"/>
            <a:ext cx="8229600" cy="3170099"/>
          </a:xfrm>
          <a:prstGeom prst="rect">
            <a:avLst/>
          </a:prstGeom>
        </p:spPr>
        <p:txBody>
          <a:bodyPr wrap="square">
            <a:spAutoFit/>
          </a:bodyPr>
          <a:lstStyle/>
          <a:p>
            <a:pPr algn="just">
              <a:spcBef>
                <a:spcPts val="600"/>
              </a:spcBef>
              <a:spcAft>
                <a:spcPts val="0"/>
              </a:spcAft>
            </a:pPr>
            <a:r>
              <a:rPr lang="en-US" sz="4000" b="1" dirty="0">
                <a:solidFill>
                  <a:srgbClr val="FF0000"/>
                </a:solidFill>
                <a:latin typeface="Cambria" pitchFamily="18" charset="0"/>
                <a:ea typeface="Cambria" pitchFamily="18" charset="0"/>
                <a:cs typeface="Times New Roman"/>
              </a:rPr>
              <a:t>- </a:t>
            </a:r>
            <a:r>
              <a:rPr lang="vi-VN" sz="4000" b="1" dirty="0">
                <a:solidFill>
                  <a:srgbClr val="FF0000"/>
                </a:solidFill>
                <a:latin typeface="Cambria" pitchFamily="18" charset="0"/>
                <a:ea typeface="Cambria" pitchFamily="18" charset="0"/>
                <a:cs typeface="Times New Roman"/>
              </a:rPr>
              <a:t>Đa dạng về thành phần loài: </a:t>
            </a:r>
            <a:r>
              <a:rPr lang="en-US" sz="4000" dirty="0" err="1">
                <a:latin typeface="Cambria" pitchFamily="18" charset="0"/>
                <a:ea typeface="Cambria" pitchFamily="18" charset="0"/>
                <a:cs typeface="Times New Roman"/>
              </a:rPr>
              <a:t>có</a:t>
            </a:r>
            <a:r>
              <a:rPr lang="en-US" sz="4000" dirty="0">
                <a:latin typeface="Cambria" pitchFamily="18" charset="0"/>
                <a:ea typeface="Cambria" pitchFamily="18" charset="0"/>
                <a:cs typeface="Times New Roman"/>
              </a:rPr>
              <a:t> h</a:t>
            </a:r>
            <a:r>
              <a:rPr lang="vi-VN" sz="4000" dirty="0">
                <a:latin typeface="Cambria" pitchFamily="18" charset="0"/>
                <a:ea typeface="Cambria" pitchFamily="18" charset="0"/>
                <a:cs typeface="Times New Roman"/>
              </a:rPr>
              <a:t>ơn 50.000 loài sinh vật, trong đó </a:t>
            </a:r>
            <a:r>
              <a:rPr lang="en-US" sz="4000" dirty="0" err="1">
                <a:latin typeface="Cambria" pitchFamily="18" charset="0"/>
                <a:ea typeface="Cambria" pitchFamily="18" charset="0"/>
                <a:cs typeface="Times New Roman"/>
              </a:rPr>
              <a:t>có</a:t>
            </a:r>
            <a:r>
              <a:rPr lang="en-US" sz="4000" dirty="0">
                <a:latin typeface="Cambria" pitchFamily="18" charset="0"/>
                <a:ea typeface="Cambria" pitchFamily="18" charset="0"/>
                <a:cs typeface="Times New Roman"/>
              </a:rPr>
              <a:t> </a:t>
            </a:r>
            <a:r>
              <a:rPr lang="en-US" sz="4000" dirty="0" err="1">
                <a:latin typeface="Cambria" pitchFamily="18" charset="0"/>
                <a:ea typeface="Cambria" pitchFamily="18" charset="0"/>
                <a:cs typeface="Times New Roman"/>
              </a:rPr>
              <a:t>nhiều</a:t>
            </a:r>
            <a:r>
              <a:rPr lang="en-US" sz="4000" dirty="0">
                <a:latin typeface="Cambria" pitchFamily="18" charset="0"/>
                <a:ea typeface="Cambria" pitchFamily="18" charset="0"/>
                <a:cs typeface="Times New Roman"/>
              </a:rPr>
              <a:t> </a:t>
            </a:r>
            <a:r>
              <a:rPr lang="en-US" sz="4000" dirty="0" err="1">
                <a:latin typeface="Cambria" pitchFamily="18" charset="0"/>
                <a:ea typeface="Cambria" pitchFamily="18" charset="0"/>
                <a:cs typeface="Times New Roman"/>
              </a:rPr>
              <a:t>loài</a:t>
            </a:r>
            <a:r>
              <a:rPr lang="en-US" sz="4000" dirty="0">
                <a:latin typeface="Cambria" pitchFamily="18" charset="0"/>
                <a:ea typeface="Cambria" pitchFamily="18" charset="0"/>
                <a:cs typeface="Times New Roman"/>
              </a:rPr>
              <a:t> </a:t>
            </a:r>
            <a:r>
              <a:rPr lang="vi-VN" sz="4000" dirty="0">
                <a:latin typeface="Cambria" pitchFamily="18" charset="0"/>
                <a:ea typeface="Cambria" pitchFamily="18" charset="0"/>
                <a:cs typeface="Times New Roman"/>
              </a:rPr>
              <a:t>quý hiếm</a:t>
            </a:r>
            <a:r>
              <a:rPr lang="en-US" sz="4000" dirty="0">
                <a:latin typeface="Cambria" pitchFamily="18" charset="0"/>
                <a:ea typeface="Cambria" pitchFamily="18" charset="0"/>
                <a:cs typeface="Times New Roman"/>
              </a:rPr>
              <a:t> </a:t>
            </a:r>
            <a:r>
              <a:rPr lang="en-US" sz="4000" dirty="0" err="1">
                <a:latin typeface="Cambria" pitchFamily="18" charset="0"/>
                <a:ea typeface="Cambria" pitchFamily="18" charset="0"/>
                <a:cs typeface="Times New Roman"/>
              </a:rPr>
              <a:t>như</a:t>
            </a:r>
            <a:r>
              <a:rPr lang="en-US" sz="4000" dirty="0">
                <a:latin typeface="Cambria" pitchFamily="18" charset="0"/>
                <a:ea typeface="Cambria" pitchFamily="18" charset="0"/>
                <a:cs typeface="Times New Roman"/>
              </a:rPr>
              <a:t> </a:t>
            </a:r>
            <a:r>
              <a:rPr lang="vi-VN" sz="4000" dirty="0">
                <a:latin typeface="Cambria" pitchFamily="18" charset="0"/>
                <a:ea typeface="Cambria" pitchFamily="18" charset="0"/>
                <a:cs typeface="Times New Roman"/>
              </a:rPr>
              <a:t>Trầm hương, trắc, sâm Ngọc Linh</a:t>
            </a:r>
            <a:r>
              <a:rPr lang="en-US" sz="4000" dirty="0">
                <a:latin typeface="Cambria" pitchFamily="18" charset="0"/>
                <a:ea typeface="Cambria" pitchFamily="18" charset="0"/>
                <a:cs typeface="Times New Roman"/>
              </a:rPr>
              <a:t>, s</a:t>
            </a:r>
            <a:r>
              <a:rPr lang="vi-VN" sz="4000" dirty="0">
                <a:latin typeface="Cambria" pitchFamily="18" charset="0"/>
                <a:ea typeface="Cambria" pitchFamily="18" charset="0"/>
                <a:cs typeface="Times New Roman"/>
              </a:rPr>
              <a:t>ao la, voi, bò tót, trĩ….</a:t>
            </a:r>
            <a:endParaRPr lang="en-US" sz="40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spTree>
    <p:extLst>
      <p:ext uri="{BB962C8B-B14F-4D97-AF65-F5344CB8AC3E}">
        <p14:creationId xmlns:p14="http://schemas.microsoft.com/office/powerpoint/2010/main" val="1982632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0269E-2899-4E51-4F38-C6BCB2495044}"/>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89557002-7404-E962-B101-DFAD218F3E85}"/>
              </a:ext>
            </a:extLst>
          </p:cNvPr>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a:extLst>
              <a:ext uri="{FF2B5EF4-FFF2-40B4-BE49-F238E27FC236}">
                <a16:creationId xmlns:a16="http://schemas.microsoft.com/office/drawing/2014/main" id="{328031A7-41EC-85BE-CF56-CC8613FB1F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a:extLst>
              <a:ext uri="{FF2B5EF4-FFF2-40B4-BE49-F238E27FC236}">
                <a16:creationId xmlns:a16="http://schemas.microsoft.com/office/drawing/2014/main" id="{9F109FE3-549C-0CB2-AB05-61F8BF921396}"/>
              </a:ext>
            </a:extLst>
          </p:cNvPr>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a:extLst>
              <a:ext uri="{FF2B5EF4-FFF2-40B4-BE49-F238E27FC236}">
                <a16:creationId xmlns:a16="http://schemas.microsoft.com/office/drawing/2014/main" id="{651BC649-B7C3-6BFE-B5D4-A2239FE62B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0A5507D1-2811-F6D0-3CEA-2E6D94FFB053}"/>
              </a:ext>
            </a:extLst>
          </p:cNvPr>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a:extLst>
              <a:ext uri="{FF2B5EF4-FFF2-40B4-BE49-F238E27FC236}">
                <a16:creationId xmlns:a16="http://schemas.microsoft.com/office/drawing/2014/main" id="{56680C51-B547-9EA9-CC50-3A6EB1D22A9F}"/>
              </a:ext>
            </a:extLst>
          </p:cNvPr>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a:extLst>
              <a:ext uri="{FF2B5EF4-FFF2-40B4-BE49-F238E27FC236}">
                <a16:creationId xmlns:a16="http://schemas.microsoft.com/office/drawing/2014/main" id="{1482153A-BE05-FF3E-CCE7-1C7BA584ABB8}"/>
              </a:ext>
            </a:extLst>
          </p:cNvPr>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a:extLst>
              <a:ext uri="{FF2B5EF4-FFF2-40B4-BE49-F238E27FC236}">
                <a16:creationId xmlns:a16="http://schemas.microsoft.com/office/drawing/2014/main" id="{7AB5092E-D688-1806-75E2-2D9ADCC950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a:extLst>
              <a:ext uri="{FF2B5EF4-FFF2-40B4-BE49-F238E27FC236}">
                <a16:creationId xmlns:a16="http://schemas.microsoft.com/office/drawing/2014/main" id="{6D0FE0BE-6C39-FC55-C6A7-74986AEF167A}"/>
              </a:ext>
            </a:extLst>
          </p:cNvPr>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a:extLst>
              <a:ext uri="{FF2B5EF4-FFF2-40B4-BE49-F238E27FC236}">
                <a16:creationId xmlns:a16="http://schemas.microsoft.com/office/drawing/2014/main" id="{4E80AD04-E51C-EE96-C4FC-7CCF43EC2333}"/>
              </a:ext>
            </a:extLst>
          </p:cNvPr>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a:extLst>
              <a:ext uri="{FF2B5EF4-FFF2-40B4-BE49-F238E27FC236}">
                <a16:creationId xmlns:a16="http://schemas.microsoft.com/office/drawing/2014/main" id="{F747AE71-5065-EAC2-D818-A4B58B5252B5}"/>
              </a:ext>
            </a:extLst>
          </p:cNvPr>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extLst>
              <a:ext uri="{FF2B5EF4-FFF2-40B4-BE49-F238E27FC236}">
                <a16:creationId xmlns:a16="http://schemas.microsoft.com/office/drawing/2014/main" id="{E134E1A1-FD51-6842-0935-DDF8FEC23B60}"/>
              </a:ext>
            </a:extLst>
          </p:cNvPr>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a:extLst>
              <a:ext uri="{FF2B5EF4-FFF2-40B4-BE49-F238E27FC236}">
                <a16:creationId xmlns:a16="http://schemas.microsoft.com/office/drawing/2014/main" id="{58EDEFB3-EA54-C7AF-C23B-F0FF2CF0A1CB}"/>
              </a:ext>
            </a:extLst>
          </p:cNvPr>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a:extLst>
              <a:ext uri="{FF2B5EF4-FFF2-40B4-BE49-F238E27FC236}">
                <a16:creationId xmlns:a16="http://schemas.microsoft.com/office/drawing/2014/main" id="{8617155B-9811-4C94-6C29-4B83C049CE22}"/>
              </a:ext>
            </a:extLst>
          </p:cNvPr>
          <p:cNvSpPr/>
          <p:nvPr/>
        </p:nvSpPr>
        <p:spPr>
          <a:xfrm>
            <a:off x="176213" y="1325940"/>
            <a:ext cx="5005388" cy="1815882"/>
          </a:xfrm>
          <a:prstGeom prst="rect">
            <a:avLst/>
          </a:prstGeom>
          <a:solidFill>
            <a:srgbClr val="BCFCD4"/>
          </a:solidFill>
          <a:ln w="12700">
            <a:solidFill>
              <a:srgbClr val="009900"/>
            </a:solidFill>
          </a:ln>
        </p:spPr>
        <p:txBody>
          <a:bodyPr wrap="square">
            <a:spAutoFit/>
          </a:bodyPr>
          <a:lstStyle/>
          <a:p>
            <a:pPr algn="just"/>
            <a:r>
              <a:rPr lang="en-US" sz="2800" i="1" dirty="0" err="1">
                <a:solidFill>
                  <a:srgbClr val="FF0000"/>
                </a:solidFill>
                <a:latin typeface="Cambria" panose="02040503050406030204" pitchFamily="18" charset="0"/>
                <a:ea typeface="Cambria" panose="02040503050406030204" pitchFamily="18" charset="0"/>
              </a:rPr>
              <a:t>Quan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sát</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hình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ảnh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và</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kiến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thức</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đã</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học</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giải</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thích</a:t>
            </a:r>
            <a:r>
              <a:rPr lang="en-US" sz="2800" i="1" dirty="0">
                <a:solidFill>
                  <a:srgbClr val="FF0000"/>
                </a:solidFill>
                <a:latin typeface="Cambria" panose="02040503050406030204" pitchFamily="18" charset="0"/>
                <a:ea typeface="Cambria" panose="02040503050406030204" pitchFamily="18" charset="0"/>
              </a:rPr>
              <a:t> v</a:t>
            </a:r>
            <a:r>
              <a:rPr lang="vi-VN" sz="2800" i="1" dirty="0">
                <a:solidFill>
                  <a:srgbClr val="FF0000"/>
                </a:solidFill>
                <a:latin typeface="Cambria" panose="02040503050406030204" pitchFamily="18" charset="0"/>
                <a:ea typeface="Cambria" panose="02040503050406030204" pitchFamily="18" charset="0"/>
              </a:rPr>
              <a:t>ì sao sinh vật nước ta lại đa dạng và phong phú?</a:t>
            </a:r>
          </a:p>
        </p:txBody>
      </p:sp>
      <p:sp>
        <p:nvSpPr>
          <p:cNvPr id="25" name="Rectangle 24">
            <a:extLst>
              <a:ext uri="{FF2B5EF4-FFF2-40B4-BE49-F238E27FC236}">
                <a16:creationId xmlns:a16="http://schemas.microsoft.com/office/drawing/2014/main" id="{9FB02C9F-5E95-8ECE-60B7-17422A2BEF21}"/>
              </a:ext>
            </a:extLst>
          </p:cNvPr>
          <p:cNvSpPr/>
          <p:nvPr/>
        </p:nvSpPr>
        <p:spPr>
          <a:xfrm>
            <a:off x="192666" y="3417600"/>
            <a:ext cx="4988934" cy="31854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800" dirty="0">
                <a:latin typeface="Cambria" pitchFamily="18" charset="0"/>
                <a:ea typeface="Cambria" pitchFamily="18" charset="0"/>
                <a:cs typeface="Times New Roman"/>
              </a:rPr>
              <a:t>- Vị trí địa lí nằm trên đường di cư, di lưu của nhiều loài động vật.</a:t>
            </a:r>
          </a:p>
          <a:p>
            <a:pPr algn="just">
              <a:spcBef>
                <a:spcPts val="600"/>
              </a:spcBef>
              <a:spcAft>
                <a:spcPts val="0"/>
              </a:spcAft>
            </a:pPr>
            <a:r>
              <a:rPr lang="vi-VN" sz="2800" dirty="0">
                <a:latin typeface="Cambria" pitchFamily="18" charset="0"/>
                <a:ea typeface="Cambria" pitchFamily="18" charset="0"/>
                <a:cs typeface="Times New Roman"/>
              </a:rPr>
              <a:t>- Môi trường sống thuận lợi: ánh sáng dồi dào, nhiệt độ cao, đủ nước, tầng đất sâu dày, vụn bỡ,…</a:t>
            </a:r>
          </a:p>
        </p:txBody>
      </p:sp>
      <p:pic>
        <p:nvPicPr>
          <p:cNvPr id="6146" name="Picture 2">
            <a:extLst>
              <a:ext uri="{FF2B5EF4-FFF2-40B4-BE49-F238E27FC236}">
                <a16:creationId xmlns:a16="http://schemas.microsoft.com/office/drawing/2014/main" id="{82BBFF9E-FA65-3216-D6B2-1E27FE114D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4147" y="4056476"/>
            <a:ext cx="3451925" cy="22035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a:extLst>
              <a:ext uri="{FF2B5EF4-FFF2-40B4-BE49-F238E27FC236}">
                <a16:creationId xmlns:a16="http://schemas.microsoft.com/office/drawing/2014/main" id="{CFFF67E1-E198-B68F-7837-429453C14D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1075" y="1325940"/>
            <a:ext cx="3451925" cy="217926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6FEB96F8-4475-4A57-F136-8E9160A48960}"/>
              </a:ext>
            </a:extLst>
          </p:cNvPr>
          <p:cNvSpPr txBox="1"/>
          <p:nvPr/>
        </p:nvSpPr>
        <p:spPr>
          <a:xfrm>
            <a:off x="5943600" y="3505200"/>
            <a:ext cx="2286000" cy="369332"/>
          </a:xfrm>
          <a:prstGeom prst="rect">
            <a:avLst/>
          </a:prstGeom>
          <a:noFill/>
        </p:spPr>
        <p:txBody>
          <a:bodyPr wrap="square" rtlCol="0">
            <a:spAutoFit/>
          </a:bodyPr>
          <a:lstStyle/>
          <a:p>
            <a:pPr algn="ctr"/>
            <a:r>
              <a:rPr lang="en-US" dirty="0" err="1">
                <a:latin typeface="Cambria" pitchFamily="18" charset="0"/>
                <a:ea typeface="Cambria" pitchFamily="18" charset="0"/>
              </a:rPr>
              <a:t>Ánh</a:t>
            </a:r>
            <a:r>
              <a:rPr lang="en-US" dirty="0">
                <a:latin typeface="Cambria" pitchFamily="18" charset="0"/>
                <a:ea typeface="Cambria" pitchFamily="18" charset="0"/>
              </a:rPr>
              <a:t> </a:t>
            </a:r>
            <a:r>
              <a:rPr lang="en-US" dirty="0" err="1">
                <a:latin typeface="Cambria" pitchFamily="18" charset="0"/>
                <a:ea typeface="Cambria" pitchFamily="18" charset="0"/>
              </a:rPr>
              <a:t>sáng</a:t>
            </a:r>
            <a:r>
              <a:rPr lang="en-US" dirty="0">
                <a:latin typeface="Cambria" pitchFamily="18" charset="0"/>
                <a:ea typeface="Cambria" pitchFamily="18" charset="0"/>
              </a:rPr>
              <a:t> </a:t>
            </a:r>
            <a:r>
              <a:rPr lang="en-US" dirty="0" err="1">
                <a:latin typeface="Cambria" pitchFamily="18" charset="0"/>
                <a:ea typeface="Cambria" pitchFamily="18" charset="0"/>
              </a:rPr>
              <a:t>dồi</a:t>
            </a:r>
            <a:r>
              <a:rPr lang="en-US" dirty="0">
                <a:latin typeface="Cambria" pitchFamily="18" charset="0"/>
                <a:ea typeface="Cambria" pitchFamily="18" charset="0"/>
              </a:rPr>
              <a:t> </a:t>
            </a:r>
            <a:r>
              <a:rPr lang="en-US" dirty="0" err="1">
                <a:latin typeface="Cambria" pitchFamily="18" charset="0"/>
                <a:ea typeface="Cambria" pitchFamily="18" charset="0"/>
              </a:rPr>
              <a:t>dào</a:t>
            </a:r>
            <a:endParaRPr lang="en-US" dirty="0">
              <a:latin typeface="Cambria" pitchFamily="18" charset="0"/>
              <a:ea typeface="Cambria" pitchFamily="18" charset="0"/>
            </a:endParaRPr>
          </a:p>
        </p:txBody>
      </p:sp>
      <p:sp>
        <p:nvSpPr>
          <p:cNvPr id="27" name="TextBox 26">
            <a:extLst>
              <a:ext uri="{FF2B5EF4-FFF2-40B4-BE49-F238E27FC236}">
                <a16:creationId xmlns:a16="http://schemas.microsoft.com/office/drawing/2014/main" id="{0CB9F15E-0509-0987-128A-6EF46B0E0128}"/>
              </a:ext>
            </a:extLst>
          </p:cNvPr>
          <p:cNvSpPr txBox="1"/>
          <p:nvPr/>
        </p:nvSpPr>
        <p:spPr>
          <a:xfrm>
            <a:off x="6324600" y="6260068"/>
            <a:ext cx="2286000" cy="369332"/>
          </a:xfrm>
          <a:prstGeom prst="rect">
            <a:avLst/>
          </a:prstGeom>
          <a:noFill/>
        </p:spPr>
        <p:txBody>
          <a:bodyPr wrap="square" rtlCol="0">
            <a:spAutoFit/>
          </a:bodyPr>
          <a:lstStyle/>
          <a:p>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Mê</a:t>
            </a:r>
            <a:r>
              <a:rPr lang="en-US" dirty="0">
                <a:latin typeface="Cambria" pitchFamily="18" charset="0"/>
                <a:ea typeface="Cambria" pitchFamily="18" charset="0"/>
              </a:rPr>
              <a:t> </a:t>
            </a:r>
            <a:r>
              <a:rPr lang="en-US" dirty="0" err="1">
                <a:latin typeface="Cambria" pitchFamily="18" charset="0"/>
                <a:ea typeface="Cambria" pitchFamily="18" charset="0"/>
              </a:rPr>
              <a:t>Công</a:t>
            </a:r>
            <a:endParaRPr lang="en-US" dirty="0">
              <a:latin typeface="Cambria" pitchFamily="18" charset="0"/>
              <a:ea typeface="Cambria" pitchFamily="18" charset="0"/>
            </a:endParaRPr>
          </a:p>
        </p:txBody>
      </p:sp>
      <p:sp>
        <p:nvSpPr>
          <p:cNvPr id="26" name="Title 1">
            <a:extLst>
              <a:ext uri="{FF2B5EF4-FFF2-40B4-BE49-F238E27FC236}">
                <a16:creationId xmlns:a16="http://schemas.microsoft.com/office/drawing/2014/main" id="{ABE93622-6170-EB71-0CD3-6DC7100310C0}"/>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spTree>
    <p:extLst>
      <p:ext uri="{BB962C8B-B14F-4D97-AF65-F5344CB8AC3E}">
        <p14:creationId xmlns:p14="http://schemas.microsoft.com/office/powerpoint/2010/main" val="722726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randombar(horizontal)">
                                      <p:cBhvr>
                                        <p:cTn id="12" dur="500"/>
                                        <p:tgtEl>
                                          <p:spTgt spid="614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randombar(horizontal)">
                                      <p:cBhvr>
                                        <p:cTn id="18" dur="500"/>
                                        <p:tgtEl>
                                          <p:spTgt spid="61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3" dur="500"/>
                                        <p:tgtEl>
                                          <p:spTgt spid="2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8"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446490" y="1905000"/>
            <a:ext cx="8521298" cy="475022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609600" y="2133600"/>
            <a:ext cx="8229600" cy="2554545"/>
          </a:xfrm>
          <a:prstGeom prst="rect">
            <a:avLst/>
          </a:prstGeom>
        </p:spPr>
        <p:txBody>
          <a:bodyPr wrap="square">
            <a:spAutoFit/>
          </a:bodyPr>
          <a:lstStyle/>
          <a:p>
            <a:pPr algn="just">
              <a:spcBef>
                <a:spcPts val="600"/>
              </a:spcBef>
              <a:spcAft>
                <a:spcPts val="0"/>
              </a:spcAft>
            </a:pPr>
            <a:r>
              <a:rPr lang="en-US" sz="4000" b="1" dirty="0">
                <a:solidFill>
                  <a:srgbClr val="FF0000"/>
                </a:solidFill>
                <a:latin typeface="Cambria" pitchFamily="18" charset="0"/>
                <a:ea typeface="Cambria" pitchFamily="18" charset="0"/>
                <a:cs typeface="Times New Roman"/>
              </a:rPr>
              <a:t>-</a:t>
            </a:r>
            <a:r>
              <a:rPr lang="vi-VN" sz="4000" b="1" dirty="0">
                <a:solidFill>
                  <a:srgbClr val="FF0000"/>
                </a:solidFill>
                <a:latin typeface="Cambria" pitchFamily="18" charset="0"/>
                <a:ea typeface="Cambria" pitchFamily="18" charset="0"/>
                <a:cs typeface="Times New Roman"/>
              </a:rPr>
              <a:t> Đa dạng về nguồn gen di truyền</a:t>
            </a:r>
            <a:r>
              <a:rPr lang="vi-VN" sz="4000" dirty="0">
                <a:latin typeface="Cambria" pitchFamily="18" charset="0"/>
                <a:ea typeface="Cambria" pitchFamily="18" charset="0"/>
                <a:cs typeface="Times New Roman"/>
              </a:rPr>
              <a:t>: </a:t>
            </a:r>
            <a:r>
              <a:rPr lang="en-US" sz="4000" dirty="0">
                <a:latin typeface="Cambria" pitchFamily="18" charset="0"/>
                <a:ea typeface="Cambria" pitchFamily="18" charset="0"/>
                <a:cs typeface="Times New Roman"/>
              </a:rPr>
              <a:t>t</a:t>
            </a:r>
            <a:r>
              <a:rPr lang="vi-VN" sz="4000" dirty="0">
                <a:latin typeface="Cambria" pitchFamily="18" charset="0"/>
                <a:ea typeface="Cambria" pitchFamily="18" charset="0"/>
                <a:cs typeface="Times New Roman"/>
              </a:rPr>
              <a:t>rong mỗi loài lại có số lượng cá thể rất lớn, tạo nên sự đa dạng của nguồn gen di truyền.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spTree>
    <p:extLst>
      <p:ext uri="{BB962C8B-B14F-4D97-AF65-F5344CB8AC3E}">
        <p14:creationId xmlns:p14="http://schemas.microsoft.com/office/powerpoint/2010/main" val="1668742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6441</TotalTime>
  <Words>2160</Words>
  <Application>Microsoft Office PowerPoint</Application>
  <PresentationFormat>On-screen Show (4:3)</PresentationFormat>
  <Paragraphs>158</Paragraphs>
  <Slides>41</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Cambria</vt:lpstr>
      <vt:lpstr>Times New Roman</vt:lpstr>
      <vt:lpstr>Office Theme</vt:lpstr>
      <vt:lpstr>KHỞI ĐỘNG</vt:lpstr>
      <vt:lpstr>SINH VẬT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ngviethung1309@gmail.com</cp:lastModifiedBy>
  <cp:revision>483</cp:revision>
  <dcterms:created xsi:type="dcterms:W3CDTF">2016-02-15T14:28:12Z</dcterms:created>
  <dcterms:modified xsi:type="dcterms:W3CDTF">2025-02-24T09:39:07Z</dcterms:modified>
</cp:coreProperties>
</file>