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03" r:id="rId2"/>
    <p:sldId id="570" r:id="rId3"/>
    <p:sldId id="294" r:id="rId4"/>
    <p:sldId id="550" r:id="rId5"/>
    <p:sldId id="497" r:id="rId6"/>
    <p:sldId id="573" r:id="rId7"/>
    <p:sldId id="551" r:id="rId8"/>
    <p:sldId id="574" r:id="rId9"/>
    <p:sldId id="552" r:id="rId10"/>
    <p:sldId id="553" r:id="rId11"/>
    <p:sldId id="559" r:id="rId12"/>
    <p:sldId id="554" r:id="rId13"/>
    <p:sldId id="534" r:id="rId14"/>
    <p:sldId id="575" r:id="rId15"/>
    <p:sldId id="569" r:id="rId16"/>
    <p:sldId id="576" r:id="rId17"/>
    <p:sldId id="571" r:id="rId18"/>
    <p:sldId id="577" r:id="rId19"/>
    <p:sldId id="572" r:id="rId20"/>
    <p:sldId id="578" r:id="rId21"/>
    <p:sldId id="579" r:id="rId22"/>
    <p:sldId id="580" r:id="rId23"/>
    <p:sldId id="581" r:id="rId24"/>
    <p:sldId id="583" r:id="rId25"/>
    <p:sldId id="605" r:id="rId26"/>
    <p:sldId id="607" r:id="rId27"/>
    <p:sldId id="582" r:id="rId28"/>
    <p:sldId id="584" r:id="rId29"/>
    <p:sldId id="596" r:id="rId30"/>
    <p:sldId id="585" r:id="rId31"/>
    <p:sldId id="586" r:id="rId32"/>
    <p:sldId id="602" r:id="rId33"/>
    <p:sldId id="604" r:id="rId34"/>
    <p:sldId id="587" r:id="rId35"/>
    <p:sldId id="588" r:id="rId36"/>
    <p:sldId id="597" r:id="rId37"/>
    <p:sldId id="598" r:id="rId38"/>
    <p:sldId id="595" r:id="rId39"/>
    <p:sldId id="603" r:id="rId40"/>
    <p:sldId id="606" r:id="rId41"/>
    <p:sldId id="599" r:id="rId42"/>
    <p:sldId id="600" r:id="rId43"/>
    <p:sldId id="60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BCFCD4"/>
    <a:srgbClr val="33CCFF"/>
    <a:srgbClr val="99FF66"/>
    <a:srgbClr val="FF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9" d="100"/>
          <a:sy n="79" d="100"/>
        </p:scale>
        <p:origin x="1603"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411560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66954" y="-21404"/>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3668122"/>
            <a:ext cx="9176083" cy="3189878"/>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THỔ NHƯỠNG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593557" y="273615"/>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9</a:t>
            </a:r>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6" name="Rounded Rectangular Callout 35"/>
          <p:cNvSpPr/>
          <p:nvPr/>
        </p:nvSpPr>
        <p:spPr>
          <a:xfrm>
            <a:off x="315033" y="1425706"/>
            <a:ext cx="8521298" cy="4140620"/>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spcBef>
                <a:spcPts val="600"/>
              </a:spcBef>
              <a:spcAft>
                <a:spcPts val="0"/>
              </a:spcAft>
            </a:pPr>
            <a:endParaRPr lang="en-US" sz="3200" dirty="0">
              <a:latin typeface="Cambria" pitchFamily="18" charset="0"/>
              <a:ea typeface="Cambria" pitchFamily="18" charset="0"/>
            </a:endParaRPr>
          </a:p>
          <a:p>
            <a:pPr algn="just">
              <a:spcBef>
                <a:spcPts val="600"/>
              </a:spcBef>
              <a:spcAft>
                <a:spcPts val="0"/>
              </a:spcAft>
            </a:pPr>
            <a:endParaRPr lang="en-US" sz="3200" dirty="0">
              <a:latin typeface="Cambria" pitchFamily="18" charset="0"/>
              <a:ea typeface="Cambria" pitchFamily="18" charset="0"/>
            </a:endParaRPr>
          </a:p>
          <a:p>
            <a:pPr algn="just">
              <a:spcBef>
                <a:spcPts val="600"/>
              </a:spcBef>
              <a:spcAft>
                <a:spcPts val="0"/>
              </a:spcAft>
            </a:pPr>
            <a:endParaRPr lang="en-US" sz="3200" dirty="0">
              <a:latin typeface="Cambria" pitchFamily="18" charset="0"/>
              <a:ea typeface="Cambria" pitchFamily="18" charset="0"/>
            </a:endParaRPr>
          </a:p>
          <a:p>
            <a:pPr algn="just">
              <a:spcBef>
                <a:spcPts val="600"/>
              </a:spcBef>
              <a:spcAft>
                <a:spcPts val="0"/>
              </a:spcAft>
            </a:pPr>
            <a:endParaRPr lang="en-US" sz="3200" dirty="0">
              <a:latin typeface="Cambria" pitchFamily="18" charset="0"/>
              <a:ea typeface="Cambria" pitchFamily="18" charset="0"/>
            </a:endParaRPr>
          </a:p>
        </p:txBody>
      </p:sp>
      <p:sp>
        <p:nvSpPr>
          <p:cNvPr id="38" name="Rectangle 37"/>
          <p:cNvSpPr/>
          <p:nvPr/>
        </p:nvSpPr>
        <p:spPr>
          <a:xfrm>
            <a:off x="512457" y="1524000"/>
            <a:ext cx="8316510" cy="2215991"/>
          </a:xfrm>
          <a:prstGeom prst="rect">
            <a:avLst/>
          </a:prstGeom>
        </p:spPr>
        <p:txBody>
          <a:bodyPr wrap="square">
            <a:spAutoFit/>
          </a:bodyPr>
          <a:lstStyle/>
          <a:p>
            <a:pPr algn="just">
              <a:spcBef>
                <a:spcPts val="600"/>
              </a:spcBef>
              <a:spcAft>
                <a:spcPts val="0"/>
              </a:spcAft>
            </a:pPr>
            <a:r>
              <a:rPr lang="vi-VN" sz="3200" dirty="0">
                <a:latin typeface="Cambria" pitchFamily="18" charset="0"/>
                <a:ea typeface="Cambria" pitchFamily="18" charset="0"/>
              </a:rPr>
              <a:t>- Lớp phủ thổ nhưỡng dày.</a:t>
            </a:r>
          </a:p>
          <a:p>
            <a:pPr algn="just">
              <a:spcBef>
                <a:spcPts val="600"/>
              </a:spcBef>
              <a:spcAft>
                <a:spcPts val="0"/>
              </a:spcAft>
            </a:pPr>
            <a:r>
              <a:rPr lang="vi-VN" sz="3200" dirty="0">
                <a:latin typeface="Cambria" pitchFamily="18" charset="0"/>
                <a:ea typeface="Cambria" pitchFamily="18" charset="0"/>
              </a:rPr>
              <a:t>- Quá trình feralit là quá trình hình thành đất đặc trưng của nước ta.</a:t>
            </a:r>
          </a:p>
          <a:p>
            <a:pPr algn="just">
              <a:spcBef>
                <a:spcPts val="600"/>
              </a:spcBef>
              <a:spcAft>
                <a:spcPts val="0"/>
              </a:spcAft>
            </a:pPr>
            <a:r>
              <a:rPr lang="vi-VN" sz="3200" dirty="0">
                <a:latin typeface="Cambria" pitchFamily="18" charset="0"/>
                <a:ea typeface="Cambria" pitchFamily="18" charset="0"/>
              </a:rPr>
              <a:t>- Đất feralit thường bị rửa trôi, xói mòn mạnh.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Tree>
    <p:extLst>
      <p:ext uri="{BB962C8B-B14F-4D97-AF65-F5344CB8AC3E}">
        <p14:creationId xmlns:p14="http://schemas.microsoft.com/office/powerpoint/2010/main" val="195318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 calcmode="lin" valueType="num">
                                      <p:cBhvr additive="base">
                                        <p:cTn id="15"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
                                            <p:txEl>
                                              <p:pRg st="1" end="1"/>
                                            </p:txEl>
                                          </p:spTgt>
                                        </p:tgtEl>
                                        <p:attrNameLst>
                                          <p:attrName>style.visibility</p:attrName>
                                        </p:attrNameLst>
                                      </p:cBhvr>
                                      <p:to>
                                        <p:strVal val="visible"/>
                                      </p:to>
                                    </p:set>
                                    <p:anim calcmode="lin" valueType="num">
                                      <p:cBhvr additive="base">
                                        <p:cTn id="19" dur="500" fill="hold"/>
                                        <p:tgtEl>
                                          <p:spTgt spid="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8">
                                            <p:txEl>
                                              <p:pRg st="2" end="2"/>
                                            </p:txEl>
                                          </p:spTgt>
                                        </p:tgtEl>
                                        <p:attrNameLst>
                                          <p:attrName>style.visibility</p:attrName>
                                        </p:attrNameLst>
                                      </p:cBhvr>
                                      <p:to>
                                        <p:strVal val="visible"/>
                                      </p:to>
                                    </p:set>
                                    <p:anim calcmode="lin" valueType="num">
                                      <p:cBhvr additive="base">
                                        <p:cTn id="23" dur="500" fill="hold"/>
                                        <p:tgtEl>
                                          <p:spTgt spid="3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6553200" cy="6858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5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lúa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Nuôi</a:t>
            </a:r>
            <a:r>
              <a:rPr lang="en-US" dirty="0">
                <a:latin typeface="Cambria" pitchFamily="18" charset="0"/>
                <a:ea typeface="Cambria" pitchFamily="18" charset="0"/>
              </a:rPr>
              <a:t> </a:t>
            </a:r>
            <a:r>
              <a:rPr lang="en-US" dirty="0" err="1">
                <a:latin typeface="Cambria" pitchFamily="18" charset="0"/>
                <a:ea typeface="Cambria" pitchFamily="18" charset="0"/>
              </a:rPr>
              <a:t>tôm</a:t>
            </a:r>
            <a:r>
              <a:rPr lang="en-US" dirty="0">
                <a:latin typeface="Cambria" pitchFamily="18" charset="0"/>
                <a:ea typeface="Cambria" pitchFamily="18" charset="0"/>
              </a:rPr>
              <a:t> ở ĐB.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phê</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đầu</a:t>
            </a:r>
            <a:r>
              <a:rPr lang="en-US" dirty="0">
                <a:latin typeface="Cambria" pitchFamily="18" charset="0"/>
                <a:ea typeface="Cambria" pitchFamily="18" charset="0"/>
              </a:rPr>
              <a:t> </a:t>
            </a:r>
            <a:r>
              <a:rPr lang="en-US" dirty="0" err="1">
                <a:latin typeface="Cambria" pitchFamily="18" charset="0"/>
                <a:ea typeface="Cambria" pitchFamily="18" charset="0"/>
              </a:rPr>
              <a:t>nguồn</a:t>
            </a:r>
            <a:endParaRPr lang="en-US" dirty="0">
              <a:latin typeface="Cambria" pitchFamily="18" charset="0"/>
              <a:ea typeface="Cambria" pitchFamily="18" charset="0"/>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415674"/>
            <a:ext cx="3915037"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372" y="4114800"/>
            <a:ext cx="380622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10217" y="4114800"/>
            <a:ext cx="3924181"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4101"/>
                                        </p:tgtEl>
                                        <p:attrNameLst>
                                          <p:attrName>style.visibility</p:attrName>
                                        </p:attrNameLst>
                                      </p:cBhvr>
                                      <p:to>
                                        <p:strVal val="visible"/>
                                      </p:to>
                                    </p:set>
                                    <p:animEffect transition="in" filter="randombar(horizontal)">
                                      <p:cBhvr>
                                        <p:cTn id="19" dur="500"/>
                                        <p:tgtEl>
                                          <p:spTgt spid="4101"/>
                                        </p:tgtEl>
                                      </p:cBhvr>
                                    </p:animEffect>
                                  </p:childTnLst>
                                </p:cTn>
                              </p:par>
                              <p:par>
                                <p:cTn id="20" presetID="14" presetClass="entr" presetSubtype="10" fill="hold" nodeType="with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randombar(horizontal)">
                                      <p:cBhvr>
                                        <p:cTn id="22" dur="500"/>
                                        <p:tgtEl>
                                          <p:spTgt spid="410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Nhóm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đất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feralit</a:t>
            </a:r>
            <a:endParaRPr lang="vi-VN" sz="2400" b="1" dirty="0">
              <a:solidFill>
                <a:srgbClr val="CC0000"/>
              </a:solidFill>
              <a:latin typeface="Times New Roman" pitchFamily="18" charset="0"/>
              <a:cs typeface="Times New Roman" pitchFamily="18" charset="0"/>
            </a:endParaRPr>
          </a:p>
        </p:txBody>
      </p:sp>
      <p:sp>
        <p:nvSpPr>
          <p:cNvPr id="36" name="Rounded Rectangular Callout 35"/>
          <p:cNvSpPr/>
          <p:nvPr/>
        </p:nvSpPr>
        <p:spPr>
          <a:xfrm>
            <a:off x="72208" y="1757065"/>
            <a:ext cx="8907300" cy="4934248"/>
          </a:xfrm>
          <a:prstGeom prst="wedgeRoundRectCallout">
            <a:avLst>
              <a:gd name="adj1" fmla="val 48431"/>
              <a:gd name="adj2" fmla="val 5479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38" name="Rectangle 37"/>
          <p:cNvSpPr/>
          <p:nvPr/>
        </p:nvSpPr>
        <p:spPr>
          <a:xfrm>
            <a:off x="382733" y="1870650"/>
            <a:ext cx="8665628" cy="469359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Chiếm tới 65% diện tích đất tự nhiên.</a:t>
            </a:r>
          </a:p>
          <a:p>
            <a:pPr algn="just">
              <a:spcBef>
                <a:spcPts val="600"/>
              </a:spcBef>
              <a:spcAft>
                <a:spcPts val="0"/>
              </a:spcAft>
            </a:pPr>
            <a:r>
              <a:rPr lang="vi-VN" sz="2400" b="1" dirty="0">
                <a:latin typeface="Cambria" pitchFamily="18" charset="0"/>
                <a:ea typeface="Cambria" pitchFamily="18" charset="0"/>
              </a:rPr>
              <a:t>- Phân bố</a:t>
            </a:r>
            <a:r>
              <a:rPr lang="en-US" sz="2400" b="1" dirty="0">
                <a:latin typeface="Cambria" pitchFamily="18" charset="0"/>
                <a:ea typeface="Cambria" pitchFamily="18" charset="0"/>
              </a:rPr>
              <a:t>:</a:t>
            </a:r>
            <a:r>
              <a:rPr lang="vi-VN" sz="2400" b="1" dirty="0">
                <a:latin typeface="Cambria" pitchFamily="18" charset="0"/>
                <a:ea typeface="Cambria" pitchFamily="18" charset="0"/>
              </a:rPr>
              <a:t> </a:t>
            </a:r>
            <a:r>
              <a:rPr lang="vi-VN" sz="2400" dirty="0">
                <a:latin typeface="Cambria" pitchFamily="18" charset="0"/>
                <a:ea typeface="Cambria" pitchFamily="18" charset="0"/>
              </a:rPr>
              <a:t>ở các tỉnh trung du và miền núi, từ độ cao 1600 đến 1700m trở xuống. </a:t>
            </a:r>
          </a:p>
          <a:p>
            <a:pPr algn="just">
              <a:spcBef>
                <a:spcPts val="600"/>
              </a:spcBef>
              <a:spcAft>
                <a:spcPts val="0"/>
              </a:spcAft>
            </a:pPr>
            <a:r>
              <a:rPr lang="vi-VN" sz="2400" b="1" dirty="0">
                <a:latin typeface="Cambria" pitchFamily="18" charset="0"/>
                <a:ea typeface="Cambria" pitchFamily="18" charset="0"/>
              </a:rPr>
              <a:t>- Đặc điểm:</a:t>
            </a:r>
          </a:p>
          <a:p>
            <a:pPr algn="just">
              <a:spcBef>
                <a:spcPts val="600"/>
              </a:spcBef>
              <a:spcAft>
                <a:spcPts val="0"/>
              </a:spcAft>
            </a:pPr>
            <a:r>
              <a:rPr lang="vi-VN" sz="2400" dirty="0">
                <a:latin typeface="Cambria" pitchFamily="18" charset="0"/>
                <a:ea typeface="Cambria" pitchFamily="18" charset="0"/>
              </a:rPr>
              <a:t>+ Chứa nhiều oxit sắt và oxit nhôm tạo nên màu đỏ vàng.</a:t>
            </a:r>
          </a:p>
          <a:p>
            <a:pPr algn="just">
              <a:spcBef>
                <a:spcPts val="600"/>
              </a:spcBef>
              <a:spcAft>
                <a:spcPts val="0"/>
              </a:spcAft>
            </a:pPr>
            <a:r>
              <a:rPr lang="vi-VN" sz="2400" dirty="0">
                <a:latin typeface="Cambria" pitchFamily="18" charset="0"/>
                <a:ea typeface="Cambria" pitchFamily="18" charset="0"/>
              </a:rPr>
              <a:t>+ Có lớp vỏ phong hóa dày thoáng khí, dễ thoát nước, đất chua, nghèo các chất badơ và mùn.</a:t>
            </a:r>
          </a:p>
          <a:p>
            <a:pPr algn="just">
              <a:spcBef>
                <a:spcPts val="600"/>
              </a:spcBef>
              <a:spcAft>
                <a:spcPts val="0"/>
              </a:spcAft>
            </a:pPr>
            <a:r>
              <a:rPr lang="vi-VN" sz="2400" b="1" dirty="0">
                <a:latin typeface="Cambria" pitchFamily="18" charset="0"/>
                <a:ea typeface="Cambria" pitchFamily="18" charset="0"/>
              </a:rPr>
              <a:t>- Giá trị sử dụng: </a:t>
            </a:r>
          </a:p>
          <a:p>
            <a:pPr algn="just">
              <a:spcBef>
                <a:spcPts val="600"/>
              </a:spcBef>
              <a:spcAft>
                <a:spcPts val="0"/>
              </a:spcAft>
            </a:pPr>
            <a:r>
              <a:rPr lang="vi-VN" sz="2400" dirty="0">
                <a:latin typeface="Cambria" pitchFamily="18" charset="0"/>
                <a:ea typeface="Cambria" pitchFamily="18" charset="0"/>
              </a:rPr>
              <a:t>+ Trong lâm nghiệp: thích hợp phát triển rừng sản xuất</a:t>
            </a:r>
            <a:r>
              <a:rPr lang="en-US" sz="2400" dirty="0">
                <a:latin typeface="Cambria" pitchFamily="18" charset="0"/>
                <a:ea typeface="Cambria" pitchFamily="18" charset="0"/>
              </a:rPr>
              <a:t>.</a:t>
            </a:r>
            <a:endParaRPr lang="vi-VN" sz="2400" dirty="0">
              <a:latin typeface="Cambria" pitchFamily="18" charset="0"/>
              <a:ea typeface="Cambria" pitchFamily="18" charset="0"/>
            </a:endParaRPr>
          </a:p>
          <a:p>
            <a:pPr algn="just">
              <a:spcBef>
                <a:spcPts val="600"/>
              </a:spcBef>
              <a:spcAft>
                <a:spcPts val="0"/>
              </a:spcAft>
            </a:pPr>
            <a:r>
              <a:rPr lang="en-US" sz="2400" dirty="0">
                <a:latin typeface="Cambria" pitchFamily="18" charset="0"/>
                <a:ea typeface="Cambria" pitchFamily="18" charset="0"/>
              </a:rPr>
              <a:t>+</a:t>
            </a:r>
            <a:r>
              <a:rPr lang="vi-VN" sz="2400" dirty="0">
                <a:latin typeface="Cambria" pitchFamily="18" charset="0"/>
                <a:ea typeface="Cambria" pitchFamily="18" charset="0"/>
              </a:rPr>
              <a:t> Trong nông nghiệp: trồng các cây công nghiệp lâu năm</a:t>
            </a:r>
            <a:r>
              <a:rPr lang="en-US" sz="2400" dirty="0">
                <a:latin typeface="Cambria" pitchFamily="18" charset="0"/>
                <a:ea typeface="Cambria" pitchFamily="18" charset="0"/>
              </a:rPr>
              <a:t>, </a:t>
            </a:r>
            <a:r>
              <a:rPr lang="vi-VN" sz="2400" dirty="0">
                <a:latin typeface="Cambria" pitchFamily="18" charset="0"/>
                <a:ea typeface="Cambria" pitchFamily="18" charset="0"/>
              </a:rPr>
              <a:t>cây dược liệu và các loại cây ăn quả</a:t>
            </a:r>
            <a:r>
              <a:rPr lang="en-US" sz="2400" dirty="0">
                <a:latin typeface="Cambria" pitchFamily="18" charset="0"/>
                <a:ea typeface="Cambria" pitchFamily="18" charset="0"/>
              </a:rPr>
              <a:t>.</a:t>
            </a:r>
            <a:endParaRPr lang="vi-VN" sz="2400" dirty="0">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BA NHÓM ĐẤT CHÍNH</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5" dur="500"/>
                                        <p:tgtEl>
                                          <p:spTgt spid="3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5" dur="500"/>
                                        <p:tgtEl>
                                          <p:spTgt spid="3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0" dur="500"/>
                                        <p:tgtEl>
                                          <p:spTgt spid="3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5" dur="500"/>
                                        <p:tgtEl>
                                          <p:spTgt spid="38">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0" dur="500"/>
                                        <p:tgtEl>
                                          <p:spTgt spid="3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45" dur="500"/>
                                        <p:tgtEl>
                                          <p:spTgt spid="38">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50" dur="500"/>
                                        <p:tgtEl>
                                          <p:spTgt spid="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037887-2337-CC4B-703A-12A524CFAD74}"/>
              </a:ext>
            </a:extLst>
          </p:cNvPr>
          <p:cNvSpPr txBox="1"/>
          <p:nvPr/>
        </p:nvSpPr>
        <p:spPr>
          <a:xfrm>
            <a:off x="5443" y="152400"/>
            <a:ext cx="4572000" cy="584775"/>
          </a:xfrm>
          <a:prstGeom prst="rect">
            <a:avLst/>
          </a:prstGeom>
          <a:noFill/>
        </p:spPr>
        <p:txBody>
          <a:bodyPr wrap="square">
            <a:spAutoFit/>
          </a:bodyPr>
          <a:lstStyle/>
          <a:p>
            <a:pPr>
              <a:spcBef>
                <a:spcPct val="50000"/>
              </a:spcBef>
            </a:pPr>
            <a:r>
              <a:rPr lang="en-US" sz="3200" b="1" dirty="0">
                <a:solidFill>
                  <a:srgbClr val="CC0000"/>
                </a:solidFill>
                <a:latin typeface="Times New Roman" pitchFamily="18" charset="0"/>
                <a:cs typeface="Times New Roman" pitchFamily="18" charset="0"/>
              </a:rPr>
              <a:t>b</a:t>
            </a:r>
            <a:r>
              <a:rPr lang="vi-VN"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Nhóm</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đất</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phù</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sa</a:t>
            </a:r>
            <a:endParaRPr lang="vi-VN" sz="3200" b="1" dirty="0">
              <a:solidFill>
                <a:srgbClr val="CC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8131654-2A0B-198F-CD11-F6D9D0F51B44}"/>
              </a:ext>
            </a:extLst>
          </p:cNvPr>
          <p:cNvSpPr txBox="1"/>
          <p:nvPr/>
        </p:nvSpPr>
        <p:spPr>
          <a:xfrm>
            <a:off x="152400" y="914400"/>
            <a:ext cx="8686800" cy="584775"/>
          </a:xfrm>
          <a:prstGeom prst="rect">
            <a:avLst/>
          </a:prstGeom>
          <a:noFill/>
        </p:spPr>
        <p:txBody>
          <a:bodyPr wrap="square">
            <a:spAutoFit/>
          </a:bodyPr>
          <a:lstStyle/>
          <a:p>
            <a:pPr algn="just">
              <a:spcBef>
                <a:spcPts val="600"/>
              </a:spcBef>
              <a:spcAft>
                <a:spcPts val="0"/>
              </a:spcAft>
            </a:pPr>
            <a:r>
              <a:rPr lang="vi-VN" sz="3200" dirty="0">
                <a:latin typeface="+mj-lt"/>
                <a:ea typeface="Cambria" pitchFamily="18" charset="0"/>
              </a:rPr>
              <a:t>- Chiếm khoảng 24% diện tích đất tự nhiên.</a:t>
            </a:r>
          </a:p>
        </p:txBody>
      </p:sp>
      <p:sp>
        <p:nvSpPr>
          <p:cNvPr id="9" name="TextBox 8">
            <a:extLst>
              <a:ext uri="{FF2B5EF4-FFF2-40B4-BE49-F238E27FC236}">
                <a16:creationId xmlns:a16="http://schemas.microsoft.com/office/drawing/2014/main" id="{91D4D84A-0FF0-844A-5AEB-5A222525278D}"/>
              </a:ext>
            </a:extLst>
          </p:cNvPr>
          <p:cNvSpPr txBox="1"/>
          <p:nvPr/>
        </p:nvSpPr>
        <p:spPr>
          <a:xfrm>
            <a:off x="152400" y="1642636"/>
            <a:ext cx="8534400" cy="1569660"/>
          </a:xfrm>
          <a:prstGeom prst="rect">
            <a:avLst/>
          </a:prstGeom>
          <a:noFill/>
        </p:spPr>
        <p:txBody>
          <a:bodyPr wrap="square">
            <a:spAutoFit/>
          </a:bodyPr>
          <a:lstStyle/>
          <a:p>
            <a:pPr algn="just">
              <a:spcBef>
                <a:spcPts val="600"/>
              </a:spcBef>
              <a:spcAft>
                <a:spcPts val="0"/>
              </a:spcAft>
            </a:pPr>
            <a:r>
              <a:rPr lang="vi-VN" sz="3200" b="1" dirty="0">
                <a:latin typeface="+mj-lt"/>
                <a:ea typeface="Cambria" pitchFamily="18" charset="0"/>
              </a:rPr>
              <a:t>- Phân bố</a:t>
            </a:r>
            <a:r>
              <a:rPr lang="en-US" sz="3200" b="1" dirty="0">
                <a:latin typeface="+mj-lt"/>
                <a:ea typeface="Cambria" pitchFamily="18" charset="0"/>
              </a:rPr>
              <a:t>:</a:t>
            </a:r>
            <a:r>
              <a:rPr lang="vi-VN" sz="3200" b="1" dirty="0">
                <a:latin typeface="+mj-lt"/>
                <a:ea typeface="Cambria" pitchFamily="18" charset="0"/>
              </a:rPr>
              <a:t> </a:t>
            </a:r>
            <a:r>
              <a:rPr lang="vi-VN" sz="3200" dirty="0">
                <a:latin typeface="+mj-lt"/>
                <a:ea typeface="Cambria" pitchFamily="18" charset="0"/>
              </a:rPr>
              <a:t>chủ yếu ở đồng bằng sông Hồng, đồng bằng sông Cửu Long và các đồng bằng duyên hải miền Trung.</a:t>
            </a:r>
          </a:p>
        </p:txBody>
      </p:sp>
      <p:sp>
        <p:nvSpPr>
          <p:cNvPr id="11" name="TextBox 10">
            <a:extLst>
              <a:ext uri="{FF2B5EF4-FFF2-40B4-BE49-F238E27FC236}">
                <a16:creationId xmlns:a16="http://schemas.microsoft.com/office/drawing/2014/main" id="{A7FD9025-AE5C-B00B-9860-0E7864AF4DD9}"/>
              </a:ext>
            </a:extLst>
          </p:cNvPr>
          <p:cNvSpPr txBox="1"/>
          <p:nvPr/>
        </p:nvSpPr>
        <p:spPr>
          <a:xfrm>
            <a:off x="152400" y="3252877"/>
            <a:ext cx="8686800" cy="584775"/>
          </a:xfrm>
          <a:prstGeom prst="rect">
            <a:avLst/>
          </a:prstGeom>
          <a:noFill/>
        </p:spPr>
        <p:txBody>
          <a:bodyPr wrap="square">
            <a:spAutoFit/>
          </a:bodyPr>
          <a:lstStyle/>
          <a:p>
            <a:pPr algn="just">
              <a:spcBef>
                <a:spcPts val="600"/>
              </a:spcBef>
              <a:spcAft>
                <a:spcPts val="0"/>
              </a:spcAft>
            </a:pPr>
            <a:r>
              <a:rPr lang="vi-VN" sz="3200" b="1" dirty="0">
                <a:latin typeface="+mj-lt"/>
                <a:ea typeface="Cambria" pitchFamily="18" charset="0"/>
              </a:rPr>
              <a:t>- Đặc điểm: </a:t>
            </a:r>
            <a:r>
              <a:rPr lang="vi-VN" sz="3200" dirty="0">
                <a:latin typeface="+mj-lt"/>
                <a:ea typeface="Cambria" pitchFamily="18" charset="0"/>
              </a:rPr>
              <a:t>có độ phì cao, rất giàu dinh dưỡng.</a:t>
            </a:r>
          </a:p>
        </p:txBody>
      </p:sp>
      <p:sp>
        <p:nvSpPr>
          <p:cNvPr id="13" name="TextBox 12">
            <a:extLst>
              <a:ext uri="{FF2B5EF4-FFF2-40B4-BE49-F238E27FC236}">
                <a16:creationId xmlns:a16="http://schemas.microsoft.com/office/drawing/2014/main" id="{65C787BA-861F-25FD-5E31-A12EAFCB48E1}"/>
              </a:ext>
            </a:extLst>
          </p:cNvPr>
          <p:cNvSpPr txBox="1"/>
          <p:nvPr/>
        </p:nvSpPr>
        <p:spPr>
          <a:xfrm>
            <a:off x="76200" y="3998548"/>
            <a:ext cx="8686800" cy="2708434"/>
          </a:xfrm>
          <a:prstGeom prst="rect">
            <a:avLst/>
          </a:prstGeom>
          <a:noFill/>
        </p:spPr>
        <p:txBody>
          <a:bodyPr wrap="square">
            <a:spAutoFit/>
          </a:bodyPr>
          <a:lstStyle/>
          <a:p>
            <a:pPr algn="just">
              <a:spcBef>
                <a:spcPts val="600"/>
              </a:spcBef>
              <a:spcAft>
                <a:spcPts val="0"/>
              </a:spcAft>
            </a:pPr>
            <a:r>
              <a:rPr lang="vi-VN" sz="3200" b="1" dirty="0">
                <a:latin typeface="+mj-lt"/>
                <a:ea typeface="Cambria" pitchFamily="18" charset="0"/>
              </a:rPr>
              <a:t>- Giá trị sử dụng: </a:t>
            </a:r>
          </a:p>
          <a:p>
            <a:pPr algn="just">
              <a:spcBef>
                <a:spcPts val="600"/>
              </a:spcBef>
              <a:spcAft>
                <a:spcPts val="0"/>
              </a:spcAft>
            </a:pPr>
            <a:r>
              <a:rPr lang="vi-VN" sz="3200" dirty="0">
                <a:latin typeface="+mj-lt"/>
                <a:ea typeface="Cambria" pitchFamily="18" charset="0"/>
              </a:rPr>
              <a:t>+ Trong nông nghiệp: sản xuất lương thực, cây công nghiệp hàng năm và cây ăn quả.</a:t>
            </a:r>
          </a:p>
          <a:p>
            <a:pPr algn="just">
              <a:spcBef>
                <a:spcPts val="600"/>
              </a:spcBef>
              <a:spcAft>
                <a:spcPts val="0"/>
              </a:spcAft>
            </a:pPr>
            <a:r>
              <a:rPr lang="vi-VN" sz="3200" dirty="0">
                <a:latin typeface="+mj-lt"/>
                <a:ea typeface="Cambria" pitchFamily="18" charset="0"/>
              </a:rPr>
              <a:t>+ Trong thủy sản: thuận lợi cho việc đánh bắt và nuôi trồng thủy sản.</a:t>
            </a:r>
          </a:p>
        </p:txBody>
      </p:sp>
    </p:spTree>
    <p:extLst>
      <p:ext uri="{BB962C8B-B14F-4D97-AF65-F5344CB8AC3E}">
        <p14:creationId xmlns:p14="http://schemas.microsoft.com/office/powerpoint/2010/main" val="38888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5943600" cy="640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6400800"/>
            <a:ext cx="4800600" cy="369332"/>
          </a:xfrm>
          <a:prstGeom prst="rect">
            <a:avLst/>
          </a:prstGeom>
          <a:noFill/>
        </p:spPr>
        <p:txBody>
          <a:bodyPr wrap="square" rtlCol="0">
            <a:spAutoFit/>
          </a:bodyPr>
          <a:lstStyle/>
          <a:p>
            <a:r>
              <a:rPr lang="en-US" b="1" dirty="0">
                <a:solidFill>
                  <a:srgbClr val="0D30DD"/>
                </a:solidFill>
                <a:latin typeface="Cambria" pitchFamily="18" charset="0"/>
                <a:ea typeface="Cambria" pitchFamily="18" charset="0"/>
              </a:rPr>
              <a:t>HỌC SINH XÁC ĐỊNH PHẦN MÀU ĐỎ</a:t>
            </a:r>
          </a:p>
        </p:txBody>
      </p:sp>
    </p:spTree>
    <p:extLst>
      <p:ext uri="{BB962C8B-B14F-4D97-AF65-F5344CB8AC3E}">
        <p14:creationId xmlns:p14="http://schemas.microsoft.com/office/powerpoint/2010/main" val="229447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A14-49B1-6A26-99E7-A043EF22F8E6}"/>
              </a:ext>
            </a:extLst>
          </p:cNvPr>
          <p:cNvSpPr txBox="1"/>
          <p:nvPr/>
        </p:nvSpPr>
        <p:spPr>
          <a:xfrm>
            <a:off x="381000" y="381000"/>
            <a:ext cx="4572000" cy="584775"/>
          </a:xfrm>
          <a:prstGeom prst="rect">
            <a:avLst/>
          </a:prstGeom>
          <a:noFill/>
        </p:spPr>
        <p:txBody>
          <a:bodyPr wrap="square">
            <a:spAutoFit/>
          </a:bodyPr>
          <a:lstStyle/>
          <a:p>
            <a:pPr>
              <a:spcBef>
                <a:spcPct val="50000"/>
              </a:spcBef>
            </a:pPr>
            <a:r>
              <a:rPr lang="en-US" sz="3200" b="1" dirty="0">
                <a:solidFill>
                  <a:srgbClr val="FF0000"/>
                </a:solidFill>
                <a:latin typeface="Times New Roman" pitchFamily="18" charset="0"/>
                <a:cs typeface="Times New Roman" pitchFamily="18" charset="0"/>
              </a:rPr>
              <a:t>c</a:t>
            </a:r>
            <a:r>
              <a:rPr lang="vi-VN"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mùn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núi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cao</a:t>
            </a:r>
            <a:endParaRPr lang="vi-VN" sz="32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6F1C96F7-3D7D-E45B-6D75-BD3C1A9B64E6}"/>
              </a:ext>
            </a:extLst>
          </p:cNvPr>
          <p:cNvSpPr txBox="1"/>
          <p:nvPr/>
        </p:nvSpPr>
        <p:spPr>
          <a:xfrm>
            <a:off x="353786" y="1219200"/>
            <a:ext cx="8409214" cy="646331"/>
          </a:xfrm>
          <a:prstGeom prst="rect">
            <a:avLst/>
          </a:prstGeom>
          <a:noFill/>
        </p:spPr>
        <p:txBody>
          <a:bodyPr wrap="square">
            <a:spAutoFit/>
          </a:bodyPr>
          <a:lstStyle/>
          <a:p>
            <a:pPr algn="just">
              <a:spcBef>
                <a:spcPts val="600"/>
              </a:spcBef>
              <a:spcAft>
                <a:spcPts val="0"/>
              </a:spcAft>
            </a:pPr>
            <a:r>
              <a:rPr lang="vi-VN" sz="3600" dirty="0">
                <a:latin typeface="+mj-lt"/>
                <a:ea typeface="Cambria" pitchFamily="18" charset="0"/>
              </a:rPr>
              <a:t>- Chiếm khoảng 11% diện tích đất tự nhiên.</a:t>
            </a:r>
          </a:p>
        </p:txBody>
      </p:sp>
      <p:sp>
        <p:nvSpPr>
          <p:cNvPr id="9" name="TextBox 8">
            <a:extLst>
              <a:ext uri="{FF2B5EF4-FFF2-40B4-BE49-F238E27FC236}">
                <a16:creationId xmlns:a16="http://schemas.microsoft.com/office/drawing/2014/main" id="{5A2B2D36-5915-CF27-049A-373E48E722DD}"/>
              </a:ext>
            </a:extLst>
          </p:cNvPr>
          <p:cNvSpPr txBox="1"/>
          <p:nvPr/>
        </p:nvSpPr>
        <p:spPr>
          <a:xfrm>
            <a:off x="348342" y="2057400"/>
            <a:ext cx="8186057" cy="1200329"/>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Phân bố</a:t>
            </a:r>
            <a:r>
              <a:rPr lang="en-US" sz="3600" b="1" dirty="0">
                <a:latin typeface="+mj-lt"/>
                <a:ea typeface="Cambria" pitchFamily="18" charset="0"/>
              </a:rPr>
              <a:t>:</a:t>
            </a:r>
            <a:r>
              <a:rPr lang="vi-VN" sz="3600" b="1" dirty="0">
                <a:latin typeface="+mj-lt"/>
                <a:ea typeface="Cambria" pitchFamily="18" charset="0"/>
              </a:rPr>
              <a:t> </a:t>
            </a:r>
            <a:r>
              <a:rPr lang="vi-VN" sz="3600" dirty="0">
                <a:latin typeface="+mj-lt"/>
                <a:ea typeface="Cambria" pitchFamily="18" charset="0"/>
              </a:rPr>
              <a:t>rải rác ở các khu vực núi có độ cao từ 1600 - 1700 m trở lên.</a:t>
            </a:r>
          </a:p>
        </p:txBody>
      </p:sp>
      <p:sp>
        <p:nvSpPr>
          <p:cNvPr id="11" name="TextBox 10">
            <a:extLst>
              <a:ext uri="{FF2B5EF4-FFF2-40B4-BE49-F238E27FC236}">
                <a16:creationId xmlns:a16="http://schemas.microsoft.com/office/drawing/2014/main" id="{525EE800-2848-6D02-E36A-C7366B00674E}"/>
              </a:ext>
            </a:extLst>
          </p:cNvPr>
          <p:cNvSpPr txBox="1"/>
          <p:nvPr/>
        </p:nvSpPr>
        <p:spPr>
          <a:xfrm>
            <a:off x="348342" y="3429000"/>
            <a:ext cx="8033658" cy="646331"/>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Đặc điểm: </a:t>
            </a:r>
            <a:r>
              <a:rPr lang="vi-VN" sz="3600" dirty="0">
                <a:latin typeface="+mj-lt"/>
                <a:ea typeface="Cambria" pitchFamily="18" charset="0"/>
              </a:rPr>
              <a:t>đất giàu mùn, tầng đất mỏng.</a:t>
            </a:r>
          </a:p>
        </p:txBody>
      </p:sp>
      <p:sp>
        <p:nvSpPr>
          <p:cNvPr id="13" name="TextBox 12">
            <a:extLst>
              <a:ext uri="{FF2B5EF4-FFF2-40B4-BE49-F238E27FC236}">
                <a16:creationId xmlns:a16="http://schemas.microsoft.com/office/drawing/2014/main" id="{7C1E3636-5E67-355C-3A60-8E6B41BA2DC0}"/>
              </a:ext>
            </a:extLst>
          </p:cNvPr>
          <p:cNvSpPr txBox="1"/>
          <p:nvPr/>
        </p:nvSpPr>
        <p:spPr>
          <a:xfrm>
            <a:off x="353786" y="4246602"/>
            <a:ext cx="8409214" cy="1200329"/>
          </a:xfrm>
          <a:prstGeom prst="rect">
            <a:avLst/>
          </a:prstGeom>
          <a:noFill/>
        </p:spPr>
        <p:txBody>
          <a:bodyPr wrap="square">
            <a:spAutoFit/>
          </a:bodyPr>
          <a:lstStyle/>
          <a:p>
            <a:pPr algn="just">
              <a:spcBef>
                <a:spcPts val="600"/>
              </a:spcBef>
              <a:spcAft>
                <a:spcPts val="0"/>
              </a:spcAft>
            </a:pPr>
            <a:r>
              <a:rPr lang="vi-VN" sz="3600" b="1" dirty="0">
                <a:latin typeface="+mj-lt"/>
                <a:ea typeface="Cambria" pitchFamily="18" charset="0"/>
              </a:rPr>
              <a:t>- Giá trị sử dụng: </a:t>
            </a:r>
            <a:r>
              <a:rPr lang="vi-VN" sz="3600" dirty="0">
                <a:latin typeface="+mj-lt"/>
                <a:ea typeface="Cambria" pitchFamily="18" charset="0"/>
              </a:rPr>
              <a:t>thích hợp trồng rừng phòng hộ đầu nguồn.</a:t>
            </a:r>
          </a:p>
        </p:txBody>
      </p:sp>
    </p:spTree>
    <p:extLst>
      <p:ext uri="{BB962C8B-B14F-4D97-AF65-F5344CB8AC3E}">
        <p14:creationId xmlns:p14="http://schemas.microsoft.com/office/powerpoint/2010/main" val="24647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719916" y="202779"/>
            <a:ext cx="8231419"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92665" y="133917"/>
            <a:ext cx="9018464"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35548"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21" name="Title 1"/>
          <p:cNvSpPr txBox="1">
            <a:spLocks/>
          </p:cNvSpPr>
          <p:nvPr/>
        </p:nvSpPr>
        <p:spPr>
          <a:xfrm>
            <a:off x="768142" y="76200"/>
            <a:ext cx="8528258"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rPr>
              <a:t>TÍNH CẤP THIẾT CỦA VẤN ĐỀ CHỐNG THOÁI</a:t>
            </a:r>
            <a:r>
              <a:rPr lang="en-US" sz="2400" b="1" dirty="0">
                <a:solidFill>
                  <a:srgbClr val="0D30DD"/>
                </a:solidFill>
              </a:rPr>
              <a:t> </a:t>
            </a:r>
            <a:r>
              <a:rPr lang="vi-VN" sz="2400" b="1" dirty="0">
                <a:solidFill>
                  <a:srgbClr val="0D30DD"/>
                </a:solidFill>
              </a:rPr>
              <a:t>HÓA ĐẤT</a:t>
            </a:r>
            <a:endParaRPr lang="en-US" sz="2400" b="1" dirty="0">
              <a:solidFill>
                <a:srgbClr val="0D30DD"/>
              </a:solidFill>
            </a:endParaRPr>
          </a:p>
        </p:txBody>
      </p:sp>
      <p:pic>
        <p:nvPicPr>
          <p:cNvPr id="18" name="Bai 12">
            <a:hlinkClick r:id="" action="ppaction://media"/>
            <a:extLst>
              <a:ext uri="{FF2B5EF4-FFF2-40B4-BE49-F238E27FC236}">
                <a16:creationId xmlns:a16="http://schemas.microsoft.com/office/drawing/2014/main" id="{1E81DC88-7ABF-7883-29E0-4258E6386C7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299018"/>
            <a:ext cx="8382000" cy="5165539"/>
          </a:xfrm>
          <a:prstGeom prst="rect">
            <a:avLst/>
          </a:prstGeom>
        </p:spPr>
      </p:pic>
    </p:spTree>
    <p:extLst>
      <p:ext uri="{BB962C8B-B14F-4D97-AF65-F5344CB8AC3E}">
        <p14:creationId xmlns:p14="http://schemas.microsoft.com/office/powerpoint/2010/main" val="1791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8FA181-5187-2473-CFF9-6213601756AD}"/>
              </a:ext>
            </a:extLst>
          </p:cNvPr>
          <p:cNvSpPr txBox="1"/>
          <p:nvPr/>
        </p:nvSpPr>
        <p:spPr>
          <a:xfrm>
            <a:off x="228600" y="152400"/>
            <a:ext cx="8610600" cy="5509200"/>
          </a:xfrm>
          <a:prstGeom prst="rect">
            <a:avLst/>
          </a:prstGeom>
          <a:noFill/>
        </p:spPr>
        <p:txBody>
          <a:bodyPr wrap="square">
            <a:spAutoFit/>
          </a:bodyPr>
          <a:lstStyle/>
          <a:p>
            <a:pPr algn="ctr"/>
            <a:r>
              <a:rPr lang="en-US" sz="3200" b="1" dirty="0">
                <a:latin typeface="Times New Roman" panose="02020603050405020304" pitchFamily="18" charset="0"/>
                <a:ea typeface="Cambria" panose="02040503050406030204" pitchFamily="18" charset="0"/>
                <a:cs typeface="Times New Roman" panose="02020603050405020304" pitchFamily="18" charset="0"/>
              </a:rPr>
              <a:t>HOẠT ĐỘNG NHÓM</a:t>
            </a:r>
          </a:p>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 NHÓM 1, 2, 3 VÀ 4: </a:t>
            </a:r>
            <a:r>
              <a:rPr lang="en-US" sz="3200" dirty="0">
                <a:latin typeface="Times New Roman" panose="02020603050405020304" pitchFamily="18" charset="0"/>
                <a:ea typeface="Cambria" panose="02040503050406030204" pitchFamily="18" charset="0"/>
                <a:cs typeface="Times New Roman" panose="02020603050405020304" pitchFamily="18" charset="0"/>
              </a:rPr>
              <a:t>Quan </a:t>
            </a:r>
            <a:r>
              <a:rPr lang="en-US" sz="3200" dirty="0" err="1">
                <a:latin typeface="Times New Roman" panose="02020603050405020304" pitchFamily="18" charset="0"/>
                <a:ea typeface="Cambria" panose="02040503050406030204" pitchFamily="18" charset="0"/>
                <a:cs typeface="Times New Roman" panose="02020603050405020304" pitchFamily="18" charset="0"/>
              </a:rPr>
              <a:t>sát</a:t>
            </a:r>
            <a:r>
              <a:rPr lang="en-US" sz="3200" dirty="0">
                <a:latin typeface="Times New Roman" panose="02020603050405020304" pitchFamily="18" charset="0"/>
                <a:ea typeface="Cambria" panose="02040503050406030204" pitchFamily="18" charset="0"/>
                <a:cs typeface="Times New Roman" panose="02020603050405020304" pitchFamily="18" charset="0"/>
              </a:rPr>
              <a:t> video clip,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kênh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chữ</a:t>
            </a:r>
            <a:r>
              <a:rPr lang="en-US" sz="3200" dirty="0">
                <a:latin typeface="Times New Roman" panose="02020603050405020304" pitchFamily="18" charset="0"/>
                <a:ea typeface="Cambria" panose="02040503050406030204" pitchFamily="18" charset="0"/>
                <a:cs typeface="Times New Roman" panose="02020603050405020304" pitchFamily="18" charset="0"/>
              </a:rPr>
              <a:t> SGK,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hãy</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itchFamily="18" charset="0"/>
                <a:cs typeface="Times New Roman" panose="02020603050405020304" pitchFamily="18" charset="0"/>
              </a:rPr>
              <a:t>Nêu thực trạng thoái hóa đất ở nước ta.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anose="02040503050406030204" pitchFamily="18" charset="0"/>
                <a:cs typeface="Times New Roman" panose="02020603050405020304" pitchFamily="18" charset="0"/>
              </a:rPr>
              <a:t>Nguyên nhân nào gây nên tình trạng thoái hóa đất ở nước ta?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b="1" dirty="0">
                <a:latin typeface="Times New Roman" panose="02020603050405020304" pitchFamily="18" charset="0"/>
                <a:ea typeface="Cambria" panose="02040503050406030204" pitchFamily="18" charset="0"/>
                <a:cs typeface="Times New Roman" panose="02020603050405020304" pitchFamily="18" charset="0"/>
              </a:rPr>
              <a:t>* NHÓM 5, 6, 7 VÀ 8: </a:t>
            </a:r>
            <a:r>
              <a:rPr lang="vi-VN" sz="3200" dirty="0">
                <a:latin typeface="Times New Roman" panose="02020603050405020304" pitchFamily="18" charset="0"/>
                <a:ea typeface="Cambria" panose="02040503050406030204" pitchFamily="18" charset="0"/>
                <a:cs typeface="Times New Roman" panose="02020603050405020304" pitchFamily="18" charset="0"/>
              </a:rPr>
              <a:t>Quan sát </a:t>
            </a:r>
            <a:r>
              <a:rPr lang="en-US" sz="3200" dirty="0">
                <a:latin typeface="Times New Roman" panose="02020603050405020304" pitchFamily="18" charset="0"/>
                <a:ea typeface="Cambria" panose="02040503050406030204" pitchFamily="18" charset="0"/>
                <a:cs typeface="Times New Roman" panose="02020603050405020304" pitchFamily="18" charset="0"/>
              </a:rPr>
              <a:t>video clip,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ảnh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anose="02040503050406030204" pitchFamily="18" charset="0"/>
                <a:cs typeface="Times New Roman" panose="02020603050405020304" pitchFamily="18" charset="0"/>
              </a:rPr>
              <a:t> và kênh chữ SGK, cho biết</a:t>
            </a:r>
            <a:r>
              <a:rPr lang="en-US" sz="32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anose="02040503050406030204" pitchFamily="18" charset="0"/>
                <a:cs typeface="Times New Roman" panose="02020603050405020304" pitchFamily="18" charset="0"/>
              </a:rPr>
              <a:t>Nêu hậu quả của việc thoái hóa đất ở nước ta.</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vi-VN" sz="3200" dirty="0">
                <a:latin typeface="Times New Roman" panose="02020603050405020304" pitchFamily="18" charset="0"/>
                <a:ea typeface="Cambria" panose="02040503050406030204" pitchFamily="18" charset="0"/>
                <a:cs typeface="Times New Roman" panose="02020603050405020304" pitchFamily="18" charset="0"/>
              </a:rPr>
              <a:t>Nêu các biện pháp chống thoái hóa đất ở nước ta hiện nay.</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184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bảo</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rừng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Sử</a:t>
            </a:r>
            <a:r>
              <a:rPr lang="en-US" dirty="0">
                <a:latin typeface="Cambria" pitchFamily="18" charset="0"/>
                <a:ea typeface="Cambria" pitchFamily="18" charset="0"/>
              </a:rPr>
              <a:t> </a:t>
            </a:r>
            <a:r>
              <a:rPr lang="en-US" dirty="0" err="1">
                <a:latin typeface="Cambria" pitchFamily="18" charset="0"/>
                <a:ea typeface="Cambria" pitchFamily="18" charset="0"/>
              </a:rPr>
              <a:t>dụng</a:t>
            </a:r>
            <a:r>
              <a:rPr lang="en-US" dirty="0">
                <a:latin typeface="Cambria" pitchFamily="18" charset="0"/>
                <a:ea typeface="Cambria" pitchFamily="18" charset="0"/>
              </a:rPr>
              <a:t> </a:t>
            </a:r>
            <a:r>
              <a:rPr lang="en-US" dirty="0" err="1">
                <a:latin typeface="Cambria" pitchFamily="18" charset="0"/>
                <a:ea typeface="Cambria" pitchFamily="18" charset="0"/>
              </a:rPr>
              <a:t>bón</a:t>
            </a:r>
            <a:r>
              <a:rPr lang="en-US" dirty="0">
                <a:latin typeface="Cambria" pitchFamily="18" charset="0"/>
                <a:ea typeface="Cambria" pitchFamily="18" charset="0"/>
              </a:rPr>
              <a:t> </a:t>
            </a:r>
            <a:r>
              <a:rPr lang="en-US" dirty="0" err="1">
                <a:latin typeface="Cambria" pitchFamily="18" charset="0"/>
                <a:ea typeface="Cambria" pitchFamily="18" charset="0"/>
              </a:rPr>
              <a:t>phân</a:t>
            </a:r>
            <a:r>
              <a:rPr lang="en-US" dirty="0">
                <a:latin typeface="Cambria" pitchFamily="18" charset="0"/>
                <a:ea typeface="Cambria" pitchFamily="18" charset="0"/>
              </a:rPr>
              <a:t> </a:t>
            </a:r>
            <a:r>
              <a:rPr lang="en-US" dirty="0" err="1">
                <a:latin typeface="Cambria" pitchFamily="18" charset="0"/>
                <a:ea typeface="Cambria" pitchFamily="18" charset="0"/>
              </a:rPr>
              <a:t>hữu</a:t>
            </a:r>
            <a:r>
              <a:rPr lang="en-US" dirty="0">
                <a:latin typeface="Cambria" pitchFamily="18" charset="0"/>
                <a:ea typeface="Cambria" pitchFamily="18" charset="0"/>
              </a:rPr>
              <a:t> </a:t>
            </a:r>
            <a:r>
              <a:rPr lang="en-US" dirty="0" err="1">
                <a:latin typeface="Cambria" pitchFamily="18" charset="0"/>
                <a:ea typeface="Cambria" pitchFamily="18" charset="0"/>
              </a:rPr>
              <a:t>cơ</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a:latin typeface="Cambria" pitchFamily="18" charset="0"/>
                <a:ea typeface="Cambria" pitchFamily="18" charset="0"/>
              </a:rPr>
              <a:t>Xói</a:t>
            </a:r>
            <a:r>
              <a:rPr lang="en-US" dirty="0">
                <a:latin typeface="Cambria" pitchFamily="18" charset="0"/>
                <a:ea typeface="Cambria" pitchFamily="18" charset="0"/>
              </a:rPr>
              <a:t> </a:t>
            </a:r>
            <a:r>
              <a:rPr lang="en-US" dirty="0" err="1">
                <a:latin typeface="Cambria" pitchFamily="18" charset="0"/>
                <a:ea typeface="Cambria" pitchFamily="18" charset="0"/>
              </a:rPr>
              <a:t>mòn</a:t>
            </a:r>
            <a:r>
              <a:rPr lang="en-US" dirty="0">
                <a:latin typeface="Cambria" pitchFamily="18" charset="0"/>
                <a:ea typeface="Cambria" pitchFamily="18" charset="0"/>
              </a:rPr>
              <a:t> </a:t>
            </a:r>
            <a:r>
              <a:rPr lang="en-US" dirty="0" err="1">
                <a:latin typeface="Cambria" pitchFamily="18" charset="0"/>
                <a:ea typeface="Cambria" pitchFamily="18" charset="0"/>
              </a:rPr>
              <a:t>đất</a:t>
            </a:r>
            <a:r>
              <a:rPr lang="en-US" dirty="0">
                <a:latin typeface="Cambria" pitchFamily="18" charset="0"/>
                <a:ea typeface="Cambria" pitchFamily="18" charset="0"/>
              </a:rPr>
              <a:t> </a:t>
            </a:r>
          </a:p>
        </p:txBody>
      </p:sp>
      <p:sp>
        <p:nvSpPr>
          <p:cNvPr id="24" name="TextBox 23"/>
          <p:cNvSpPr txBox="1"/>
          <p:nvPr/>
        </p:nvSpPr>
        <p:spPr>
          <a:xfrm>
            <a:off x="5181600" y="3581400"/>
            <a:ext cx="2895600" cy="369332"/>
          </a:xfrm>
          <a:prstGeom prst="rect">
            <a:avLst/>
          </a:prstGeom>
          <a:noFill/>
        </p:spPr>
        <p:txBody>
          <a:bodyPr wrap="square" rtlCol="0">
            <a:spAutoFit/>
          </a:bodyPr>
          <a:lstStyle/>
          <a:p>
            <a:pPr algn="ctr"/>
            <a:r>
              <a:rPr lang="en-US" dirty="0" err="1">
                <a:latin typeface="Cambria" pitchFamily="18" charset="0"/>
                <a:ea typeface="Cambria" pitchFamily="18" charset="0"/>
              </a:rPr>
              <a:t>Đốt</a:t>
            </a:r>
            <a:r>
              <a:rPr lang="en-US" dirty="0">
                <a:latin typeface="Cambria" pitchFamily="18" charset="0"/>
                <a:ea typeface="Cambria" pitchFamily="18" charset="0"/>
              </a:rPr>
              <a:t> </a:t>
            </a:r>
            <a:r>
              <a:rPr lang="en-US" dirty="0" err="1">
                <a:latin typeface="Cambria" pitchFamily="18" charset="0"/>
                <a:ea typeface="Cambria" pitchFamily="18" charset="0"/>
              </a:rPr>
              <a:t>rừng</a:t>
            </a:r>
            <a:r>
              <a:rPr lang="en-US" dirty="0">
                <a:latin typeface="Cambria" pitchFamily="18" charset="0"/>
                <a:ea typeface="Cambria" pitchFamily="18" charset="0"/>
              </a:rPr>
              <a:t> </a:t>
            </a:r>
            <a:r>
              <a:rPr lang="en-US" dirty="0" err="1">
                <a:latin typeface="Cambria" pitchFamily="18" charset="0"/>
                <a:ea typeface="Cambria" pitchFamily="18" charset="0"/>
              </a:rPr>
              <a:t>làm</a:t>
            </a:r>
            <a:r>
              <a:rPr lang="en-US" dirty="0">
                <a:latin typeface="Cambria" pitchFamily="18" charset="0"/>
                <a:ea typeface="Cambria" pitchFamily="18" charset="0"/>
              </a:rPr>
              <a:t> </a:t>
            </a:r>
            <a:r>
              <a:rPr lang="en-US" dirty="0" err="1">
                <a:latin typeface="Cambria" pitchFamily="18" charset="0"/>
                <a:ea typeface="Cambria" pitchFamily="18" charset="0"/>
              </a:rPr>
              <a:t>nương</a:t>
            </a:r>
            <a:r>
              <a:rPr lang="en-US" dirty="0">
                <a:latin typeface="Cambria" pitchFamily="18" charset="0"/>
                <a:ea typeface="Cambria" pitchFamily="18" charset="0"/>
              </a:rPr>
              <a:t> </a:t>
            </a:r>
            <a:r>
              <a:rPr lang="en-US" dirty="0" err="1">
                <a:latin typeface="Cambria" pitchFamily="18" charset="0"/>
                <a:ea typeface="Cambria" pitchFamily="18" charset="0"/>
              </a:rPr>
              <a:t>rẫy</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CẤP THIẾT CỦA VẤN ĐỀ CHỐNG THOÁI</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 HÓA ĐẤT</a:t>
            </a:r>
            <a:endParaRPr lang="en-US" sz="2400" b="1" dirty="0">
              <a:solidFill>
                <a:srgbClr val="0D30DD"/>
              </a:solidFill>
              <a:latin typeface="Cambria"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 y="1424818"/>
            <a:ext cx="3795268"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1424818"/>
            <a:ext cx="3810000"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492" y="4092498"/>
            <a:ext cx="3771107" cy="21559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1" y="4114466"/>
            <a:ext cx="3810000" cy="211196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44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9" name="TextBox 8">
            <a:extLst>
              <a:ext uri="{FF2B5EF4-FFF2-40B4-BE49-F238E27FC236}">
                <a16:creationId xmlns:a16="http://schemas.microsoft.com/office/drawing/2014/main" id="{211AE945-9C12-803D-412C-69C391F8495F}"/>
              </a:ext>
            </a:extLst>
          </p:cNvPr>
          <p:cNvSpPr txBox="1"/>
          <p:nvPr/>
        </p:nvSpPr>
        <p:spPr>
          <a:xfrm>
            <a:off x="228600" y="1029128"/>
            <a:ext cx="8610600" cy="3785652"/>
          </a:xfrm>
          <a:prstGeom prst="rect">
            <a:avLst/>
          </a:prstGeom>
          <a:noFill/>
        </p:spPr>
        <p:txBody>
          <a:bodyPr wrap="square">
            <a:spAutoFit/>
          </a:bodyPr>
          <a:lstStyle/>
          <a:p>
            <a:pPr algn="ctr"/>
            <a:r>
              <a:rPr lang="en-US" sz="4000" b="1" dirty="0">
                <a:solidFill>
                  <a:srgbClr val="3333CC"/>
                </a:solidFill>
                <a:latin typeface="Times New Roman" panose="02020603050405020304" pitchFamily="18" charset="0"/>
                <a:cs typeface="Times New Roman" panose="02020603050405020304" pitchFamily="18" charset="0"/>
              </a:rPr>
              <a:t>LUẬT CH</a:t>
            </a:r>
            <a:r>
              <a:rPr lang="vi-VN" sz="4000" b="1" dirty="0">
                <a:solidFill>
                  <a:srgbClr val="3333CC"/>
                </a:solidFill>
                <a:latin typeface="Times New Roman" panose="02020603050405020304" pitchFamily="18" charset="0"/>
                <a:cs typeface="Times New Roman" panose="02020603050405020304" pitchFamily="18" charset="0"/>
              </a:rPr>
              <a:t>Ơ</a:t>
            </a:r>
            <a:r>
              <a:rPr lang="en-US" sz="4000" b="1" dirty="0">
                <a:solidFill>
                  <a:srgbClr val="3333CC"/>
                </a:solidFill>
                <a:latin typeface="Times New Roman" panose="02020603050405020304" pitchFamily="18" charset="0"/>
                <a:cs typeface="Times New Roman" panose="02020603050405020304" pitchFamily="18" charset="0"/>
              </a:rPr>
              <a:t>I TÌM TỪ</a:t>
            </a:r>
          </a:p>
          <a:p>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Bảng</a:t>
            </a:r>
            <a:r>
              <a:rPr lang="en-US" sz="4000" dirty="0">
                <a:solidFill>
                  <a:srgbClr val="3333CC"/>
                </a:solidFill>
                <a:latin typeface="Times New Roman" panose="02020603050405020304" pitchFamily="18" charset="0"/>
                <a:cs typeface="Times New Roman" panose="02020603050405020304" pitchFamily="18" charset="0"/>
              </a:rPr>
              <a:t> ô </a:t>
            </a:r>
            <a:r>
              <a:rPr lang="en-US" sz="4000" dirty="0" err="1">
                <a:solidFill>
                  <a:srgbClr val="3333CC"/>
                </a:solidFill>
                <a:latin typeface="Times New Roman" panose="02020603050405020304" pitchFamily="18" charset="0"/>
                <a:cs typeface="Times New Roman" panose="02020603050405020304" pitchFamily="18" charset="0"/>
              </a:rPr>
              <a:t>chữ</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gồm</a:t>
            </a:r>
            <a:r>
              <a:rPr lang="en-US" sz="4000" dirty="0">
                <a:solidFill>
                  <a:srgbClr val="3333CC"/>
                </a:solidFill>
                <a:latin typeface="Times New Roman" panose="02020603050405020304" pitchFamily="18" charset="0"/>
                <a:cs typeface="Times New Roman" panose="02020603050405020304" pitchFamily="18" charset="0"/>
              </a:rPr>
              <a:t> 16 </a:t>
            </a:r>
            <a:r>
              <a:rPr lang="en-US" sz="4000" dirty="0" err="1">
                <a:solidFill>
                  <a:srgbClr val="3333CC"/>
                </a:solidFill>
                <a:latin typeface="Times New Roman" panose="02020603050405020304" pitchFamily="18" charset="0"/>
                <a:cs typeface="Times New Roman" panose="02020603050405020304" pitchFamily="18" charset="0"/>
              </a:rPr>
              <a:t>hàng</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ngang</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và</a:t>
            </a:r>
            <a:r>
              <a:rPr lang="en-US" sz="4000" dirty="0">
                <a:solidFill>
                  <a:srgbClr val="3333CC"/>
                </a:solidFill>
                <a:latin typeface="Times New Roman" panose="02020603050405020304" pitchFamily="18" charset="0"/>
                <a:cs typeface="Times New Roman" panose="02020603050405020304" pitchFamily="18" charset="0"/>
              </a:rPr>
              <a:t> 16  </a:t>
            </a:r>
            <a:r>
              <a:rPr lang="en-US" sz="4000" dirty="0" err="1">
                <a:solidFill>
                  <a:srgbClr val="3333CC"/>
                </a:solidFill>
                <a:latin typeface="Times New Roman" panose="02020603050405020304" pitchFamily="18" charset="0"/>
                <a:cs typeface="Times New Roman" panose="02020603050405020304" pitchFamily="18" charset="0"/>
              </a:rPr>
              <a:t>hàng</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dọc</a:t>
            </a:r>
            <a:endParaRPr lang="en-US" sz="4000" dirty="0">
              <a:solidFill>
                <a:srgbClr val="3333CC"/>
              </a:solidFill>
              <a:latin typeface="Times New Roman" panose="02020603050405020304" pitchFamily="18" charset="0"/>
              <a:cs typeface="Times New Roman" panose="02020603050405020304" pitchFamily="18" charset="0"/>
            </a:endParaRPr>
          </a:p>
          <a:p>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Tìm</a:t>
            </a:r>
            <a:r>
              <a:rPr lang="en-US" sz="4000" dirty="0">
                <a:solidFill>
                  <a:srgbClr val="3333CC"/>
                </a:solidFill>
                <a:latin typeface="Times New Roman" panose="02020603050405020304" pitchFamily="18" charset="0"/>
                <a:cs typeface="Times New Roman" panose="02020603050405020304" pitchFamily="18" charset="0"/>
              </a:rPr>
              <a:t> 5 </a:t>
            </a:r>
            <a:r>
              <a:rPr lang="en-US" sz="4000" dirty="0" err="1">
                <a:solidFill>
                  <a:srgbClr val="3333CC"/>
                </a:solidFill>
                <a:latin typeface="Times New Roman" panose="02020603050405020304" pitchFamily="18" charset="0"/>
                <a:cs typeface="Times New Roman" panose="02020603050405020304" pitchFamily="18" charset="0"/>
              </a:rPr>
              <a:t>cụm</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từ</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chỉ</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về</a:t>
            </a:r>
            <a:r>
              <a:rPr lang="en-US" sz="4000" dirty="0">
                <a:solidFill>
                  <a:srgbClr val="3333CC"/>
                </a:solidFill>
                <a:latin typeface="Times New Roman" panose="02020603050405020304" pitchFamily="18" charset="0"/>
                <a:cs typeface="Times New Roman" panose="02020603050405020304" pitchFamily="18" charset="0"/>
              </a:rPr>
              <a:t> CHỦ ĐỀ </a:t>
            </a:r>
            <a:r>
              <a:rPr lang="en-US" sz="4000" dirty="0" err="1">
                <a:solidFill>
                  <a:srgbClr val="3333CC"/>
                </a:solidFill>
                <a:latin typeface="Times New Roman" panose="02020603050405020304" pitchFamily="18" charset="0"/>
                <a:cs typeface="Times New Roman" panose="02020603050405020304" pitchFamily="18" charset="0"/>
              </a:rPr>
              <a:t>bài</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học</a:t>
            </a:r>
            <a:endParaRPr lang="en-US" sz="4000" dirty="0">
              <a:solidFill>
                <a:srgbClr val="3333CC"/>
              </a:solidFill>
              <a:latin typeface="Times New Roman" panose="02020603050405020304" pitchFamily="18" charset="0"/>
              <a:cs typeface="Times New Roman" panose="02020603050405020304" pitchFamily="18" charset="0"/>
            </a:endParaRPr>
          </a:p>
          <a:p>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Ghi</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lại</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từ</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tìm</a:t>
            </a:r>
            <a:r>
              <a:rPr lang="en-US" sz="4000" dirty="0">
                <a:solidFill>
                  <a:srgbClr val="3333CC"/>
                </a:solidFill>
                <a:latin typeface="Times New Roman" panose="02020603050405020304" pitchFamily="18" charset="0"/>
                <a:cs typeface="Times New Roman" panose="02020603050405020304" pitchFamily="18" charset="0"/>
              </a:rPr>
              <a:t> đ</a:t>
            </a:r>
            <a:r>
              <a:rPr lang="vi-VN" sz="4000" dirty="0">
                <a:solidFill>
                  <a:srgbClr val="3333CC"/>
                </a:solidFill>
                <a:latin typeface="Times New Roman" panose="02020603050405020304" pitchFamily="18" charset="0"/>
                <a:cs typeface="Times New Roman" panose="02020603050405020304" pitchFamily="18" charset="0"/>
              </a:rPr>
              <a:t>ư</a:t>
            </a:r>
            <a:r>
              <a:rPr lang="en-US" sz="4000" dirty="0" err="1">
                <a:solidFill>
                  <a:srgbClr val="3333CC"/>
                </a:solidFill>
                <a:latin typeface="Times New Roman" panose="02020603050405020304" pitchFamily="18" charset="0"/>
                <a:cs typeface="Times New Roman" panose="02020603050405020304" pitchFamily="18" charset="0"/>
              </a:rPr>
              <a:t>ợc</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mỗi</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từ</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đúng</a:t>
            </a:r>
            <a:r>
              <a:rPr lang="en-US" sz="4000" dirty="0">
                <a:solidFill>
                  <a:srgbClr val="3333CC"/>
                </a:solidFill>
                <a:latin typeface="Times New Roman" panose="02020603050405020304" pitchFamily="18" charset="0"/>
                <a:cs typeface="Times New Roman" panose="02020603050405020304" pitchFamily="18" charset="0"/>
              </a:rPr>
              <a:t> đ</a:t>
            </a:r>
            <a:r>
              <a:rPr lang="vi-VN" sz="4000" dirty="0">
                <a:solidFill>
                  <a:srgbClr val="3333CC"/>
                </a:solidFill>
                <a:latin typeface="Times New Roman" panose="02020603050405020304" pitchFamily="18" charset="0"/>
                <a:cs typeface="Times New Roman" panose="02020603050405020304" pitchFamily="18" charset="0"/>
              </a:rPr>
              <a:t>ư</a:t>
            </a:r>
            <a:r>
              <a:rPr lang="en-US" sz="4000" dirty="0" err="1">
                <a:solidFill>
                  <a:srgbClr val="3333CC"/>
                </a:solidFill>
                <a:latin typeface="Times New Roman" panose="02020603050405020304" pitchFamily="18" charset="0"/>
                <a:cs typeface="Times New Roman" panose="02020603050405020304" pitchFamily="18" charset="0"/>
              </a:rPr>
              <a:t>ợc</a:t>
            </a:r>
            <a:r>
              <a:rPr lang="en-US" sz="4000" dirty="0">
                <a:solidFill>
                  <a:srgbClr val="3333CC"/>
                </a:solidFill>
                <a:latin typeface="Times New Roman" panose="02020603050405020304" pitchFamily="18" charset="0"/>
                <a:cs typeface="Times New Roman" panose="02020603050405020304" pitchFamily="18" charset="0"/>
              </a:rPr>
              <a:t> 1 </a:t>
            </a:r>
            <a:r>
              <a:rPr lang="en-US" sz="4000" dirty="0" err="1">
                <a:solidFill>
                  <a:srgbClr val="3333CC"/>
                </a:solidFill>
                <a:latin typeface="Times New Roman" panose="02020603050405020304" pitchFamily="18" charset="0"/>
                <a:cs typeface="Times New Roman" panose="02020603050405020304" pitchFamily="18" charset="0"/>
              </a:rPr>
              <a:t>điểm</a:t>
            </a:r>
            <a:r>
              <a:rPr lang="en-US" sz="4000" dirty="0">
                <a:solidFill>
                  <a:srgbClr val="3333CC"/>
                </a:solidFill>
                <a:latin typeface="Times New Roman" panose="02020603050405020304" pitchFamily="18" charset="0"/>
                <a:cs typeface="Times New Roman" panose="02020603050405020304" pitchFamily="18" charset="0"/>
              </a:rPr>
              <a:t> </a:t>
            </a:r>
            <a:r>
              <a:rPr lang="en-US" sz="4000" dirty="0" err="1">
                <a:solidFill>
                  <a:srgbClr val="3333CC"/>
                </a:solidFill>
                <a:latin typeface="Times New Roman" panose="02020603050405020304" pitchFamily="18" charset="0"/>
                <a:cs typeface="Times New Roman" panose="02020603050405020304" pitchFamily="18" charset="0"/>
              </a:rPr>
              <a:t>thưởng</a:t>
            </a:r>
            <a:endParaRPr lang="en-US" sz="4000"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7213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68C9A4-AD4F-A96C-207B-5BAF111FBD95}"/>
              </a:ext>
            </a:extLst>
          </p:cNvPr>
          <p:cNvSpPr txBox="1"/>
          <p:nvPr/>
        </p:nvSpPr>
        <p:spPr>
          <a:xfrm>
            <a:off x="304800" y="228600"/>
            <a:ext cx="8686800" cy="5925853"/>
          </a:xfrm>
          <a:prstGeom prst="rect">
            <a:avLst/>
          </a:prstGeom>
          <a:noFill/>
        </p:spPr>
        <p:txBody>
          <a:bodyPr wrap="square">
            <a:spAutoFit/>
          </a:bodyPr>
          <a:lstStyle/>
          <a:p>
            <a:pPr algn="just">
              <a:lnSpc>
                <a:spcPct val="115000"/>
              </a:lnSpc>
              <a:spcBef>
                <a:spcPts val="600"/>
              </a:spcBef>
              <a:spcAft>
                <a:spcPts val="0"/>
              </a:spcAft>
            </a:pPr>
            <a:r>
              <a:rPr lang="vi-VN" sz="3600" b="1" dirty="0">
                <a:solidFill>
                  <a:srgbClr val="FF0000"/>
                </a:solidFill>
                <a:latin typeface="Cambria" pitchFamily="18" charset="0"/>
                <a:ea typeface="Cambria" pitchFamily="18" charset="0"/>
                <a:cs typeface="Times New Roman"/>
              </a:rPr>
              <a:t>- Thực trạng: </a:t>
            </a:r>
          </a:p>
          <a:p>
            <a:pPr algn="just">
              <a:lnSpc>
                <a:spcPct val="115000"/>
              </a:lnSpc>
              <a:spcBef>
                <a:spcPts val="600"/>
              </a:spcBef>
              <a:spcAft>
                <a:spcPts val="0"/>
              </a:spcAft>
            </a:pPr>
            <a:r>
              <a:rPr lang="vi-VN" sz="3600" dirty="0">
                <a:latin typeface="Cambria" pitchFamily="18" charset="0"/>
                <a:ea typeface="Cambria" pitchFamily="18" charset="0"/>
                <a:cs typeface="Times New Roman"/>
              </a:rPr>
              <a:t>+ Nhiều diện tích đất ở trung du và miền núi bị rửa trôi, xói mòn, bạc màu, trở nên khô cằn, nghèo dinh dưỡng; nguy cơ hoang mạc hoá có thể xảy ra ở khu vực duyên hải Nam Trung Bộ.</a:t>
            </a:r>
          </a:p>
          <a:p>
            <a:pPr algn="just">
              <a:lnSpc>
                <a:spcPct val="115000"/>
              </a:lnSpc>
              <a:spcBef>
                <a:spcPts val="600"/>
              </a:spcBef>
              <a:spcAft>
                <a:spcPts val="0"/>
              </a:spcAft>
            </a:pPr>
            <a:r>
              <a:rPr lang="vi-VN" sz="3600" dirty="0">
                <a:latin typeface="Cambria" pitchFamily="18" charset="0"/>
                <a:ea typeface="Cambria" pitchFamily="18" charset="0"/>
                <a:cs typeface="Times New Roman"/>
              </a:rPr>
              <a:t>+ Đất ở nhiều vùng cửa sông, ven biển bị suy thoái do nhiễm mặn, nhiễm phèn, ngập úng và có xu hướng ngày càng tăng.</a:t>
            </a:r>
          </a:p>
        </p:txBody>
      </p:sp>
    </p:spTree>
    <p:extLst>
      <p:ext uri="{BB962C8B-B14F-4D97-AF65-F5344CB8AC3E}">
        <p14:creationId xmlns:p14="http://schemas.microsoft.com/office/powerpoint/2010/main" val="3324477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9403AB-D0E4-825A-B092-5B488EF7DC87}"/>
              </a:ext>
            </a:extLst>
          </p:cNvPr>
          <p:cNvSpPr txBox="1"/>
          <p:nvPr/>
        </p:nvSpPr>
        <p:spPr>
          <a:xfrm>
            <a:off x="457200" y="304800"/>
            <a:ext cx="8229600" cy="5909310"/>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Nguyên</a:t>
            </a:r>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nhân</a:t>
            </a:r>
            <a:endParaRPr lang="en-US" sz="3600" b="1" dirty="0">
              <a:solidFill>
                <a:srgbClr val="FF0000"/>
              </a:solidFill>
              <a:latin typeface="Times New Roman" panose="02020603050405020304" pitchFamily="18" charset="0"/>
              <a:ea typeface="Cambria" pitchFamily="18" charset="0"/>
              <a:cs typeface="Times New Roman" panose="02020603050405020304" pitchFamily="18" charset="0"/>
            </a:endParaRPr>
          </a:p>
          <a:p>
            <a:pPr lvl="0" algn="just"/>
            <a:r>
              <a:rPr lang="en-US" sz="3600" dirty="0">
                <a:latin typeface="Times New Roman" panose="02020603050405020304" pitchFamily="18" charset="0"/>
                <a:ea typeface="Cambria" pitchFamily="18" charset="0"/>
                <a:cs typeface="Times New Roman" panose="02020603050405020304" pitchFamily="18" charset="0"/>
              </a:rPr>
              <a:t>+</a:t>
            </a:r>
            <a:r>
              <a:rPr lang="en-US" sz="36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3600" dirty="0">
                <a:solidFill>
                  <a:schemeClr val="tx1"/>
                </a:solidFill>
                <a:latin typeface="Times New Roman" panose="02020603050405020304" pitchFamily="18" charset="0"/>
                <a:ea typeface="Cambria" pitchFamily="18" charset="0"/>
                <a:cs typeface="Times New Roman" panose="02020603050405020304" pitchFamily="18" charset="0"/>
              </a:rPr>
              <a:t>Do tự nhiên: nước ta có ¾ diện tích đất ở vùng đồi núi, có độ dốc cao, lượng mưa lớn và tập trung theo mùa. Biến đổi khí hậu làm gia tăng tình trạng hạn hán, ngập lụt, nước biển dâng.</a:t>
            </a:r>
            <a:endParaRPr lang="en-US" sz="3600" dirty="0">
              <a:solidFill>
                <a:schemeClr val="tx1"/>
              </a:solidFill>
              <a:latin typeface="Times New Roman" panose="02020603050405020304" pitchFamily="18" charset="0"/>
              <a:ea typeface="Cambria" pitchFamily="18" charset="0"/>
              <a:cs typeface="Times New Roman" panose="02020603050405020304" pitchFamily="18" charset="0"/>
            </a:endParaRPr>
          </a:p>
          <a:p>
            <a:pPr algn="just"/>
            <a:r>
              <a:rPr lang="en-US" sz="3600" dirty="0">
                <a:latin typeface="Times New Roman" panose="02020603050405020304" pitchFamily="18" charset="0"/>
                <a:ea typeface="Cambria" pitchFamily="18" charset="0"/>
                <a:cs typeface="Times New Roman" panose="02020603050405020304" pitchFamily="18" charset="0"/>
              </a:rPr>
              <a:t>+</a:t>
            </a:r>
            <a:r>
              <a:rPr lang="en-US" sz="36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3600" dirty="0">
                <a:solidFill>
                  <a:schemeClr val="tx1"/>
                </a:solidFill>
                <a:latin typeface="Times New Roman" panose="02020603050405020304" pitchFamily="18" charset="0"/>
                <a:ea typeface="Cambria" pitchFamily="18" charset="0"/>
                <a:cs typeface="Times New Roman" panose="02020603050405020304" pitchFamily="18" charset="0"/>
              </a:rPr>
              <a:t>Do con người: nạn phá rừng lấy gỗ, đốt rừng làm nương gẫy, chưa quan tâm đến cải tạo đất, lạm dụng chất hóa học trong sản xuất.</a:t>
            </a:r>
            <a:endParaRPr lang="en-US" sz="3600" dirty="0">
              <a:solidFill>
                <a:schemeClr val="tx1"/>
              </a:solidFill>
              <a:latin typeface="Times New Roman" panose="02020603050405020304" pitchFamily="18" charset="0"/>
              <a:ea typeface="Cambria" pitchFamily="18" charset="0"/>
              <a:cs typeface="Times New Roman" panose="02020603050405020304" pitchFamily="18" charset="0"/>
            </a:endParaRPr>
          </a:p>
          <a:p>
            <a:pPr marL="285750" lvl="0" indent="-285750" algn="just">
              <a:buFontTx/>
              <a:buChar char="-"/>
            </a:pPr>
            <a:endParaRPr lang="en-US" sz="1800" dirty="0">
              <a:solidFill>
                <a:schemeClr val="tx1"/>
              </a:solidFill>
              <a:latin typeface="Cambria" pitchFamily="18" charset="0"/>
              <a:ea typeface="Cambria" pitchFamily="18" charset="0"/>
            </a:endParaRPr>
          </a:p>
        </p:txBody>
      </p:sp>
    </p:spTree>
    <p:extLst>
      <p:ext uri="{BB962C8B-B14F-4D97-AF65-F5344CB8AC3E}">
        <p14:creationId xmlns:p14="http://schemas.microsoft.com/office/powerpoint/2010/main" val="2875084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702E7C-47EA-9834-E865-103B1AC97B18}"/>
              </a:ext>
            </a:extLst>
          </p:cNvPr>
          <p:cNvSpPr txBox="1"/>
          <p:nvPr/>
        </p:nvSpPr>
        <p:spPr>
          <a:xfrm>
            <a:off x="228600" y="381000"/>
            <a:ext cx="8305800" cy="3693319"/>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Hậu</a:t>
            </a:r>
            <a:r>
              <a:rPr lang="en-US" sz="3600" b="1"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3600" b="1" dirty="0" err="1">
                <a:solidFill>
                  <a:srgbClr val="FF0000"/>
                </a:solidFill>
                <a:latin typeface="Times New Roman" panose="02020603050405020304" pitchFamily="18" charset="0"/>
                <a:ea typeface="Cambria" pitchFamily="18" charset="0"/>
                <a:cs typeface="Times New Roman" panose="02020603050405020304" pitchFamily="18" charset="0"/>
              </a:rPr>
              <a:t>quả</a:t>
            </a:r>
            <a:endParaRPr lang="en-US" sz="3600" b="1" dirty="0">
              <a:solidFill>
                <a:srgbClr val="FF0000"/>
              </a:solidFill>
              <a:latin typeface="Times New Roman" panose="02020603050405020304" pitchFamily="18" charset="0"/>
              <a:ea typeface="Cambria" pitchFamily="18" charset="0"/>
              <a:cs typeface="Times New Roman" panose="02020603050405020304" pitchFamily="18" charset="0"/>
            </a:endParaRPr>
          </a:p>
          <a:p>
            <a:pPr lvl="0" algn="just"/>
            <a:r>
              <a:rPr lang="en-US" sz="3600" dirty="0">
                <a:solidFill>
                  <a:schemeClr val="tx1"/>
                </a:solidFill>
                <a:latin typeface="Times New Roman" panose="02020603050405020304" pitchFamily="18" charset="0"/>
                <a:ea typeface="Cambria" pitchFamily="18" charset="0"/>
                <a:cs typeface="Times New Roman" panose="02020603050405020304" pitchFamily="18" charset="0"/>
              </a:rPr>
              <a:t>+ Đ</a:t>
            </a:r>
            <a:r>
              <a:rPr lang="vi-VN" sz="3600" dirty="0">
                <a:solidFill>
                  <a:schemeClr val="tx1"/>
                </a:solidFill>
                <a:latin typeface="Times New Roman" panose="02020603050405020304" pitchFamily="18" charset="0"/>
                <a:ea typeface="Cambria" pitchFamily="18" charset="0"/>
                <a:cs typeface="Times New Roman" panose="02020603050405020304" pitchFamily="18" charset="0"/>
              </a:rPr>
              <a:t>ộ phì của đất giảm, mất chất dinh dưỡng, khiến năng suất cây trồng bị ảnh hưởng</a:t>
            </a:r>
            <a:r>
              <a:rPr lang="en-US" sz="3600" dirty="0">
                <a:solidFill>
                  <a:schemeClr val="tx1"/>
                </a:solidFill>
                <a:latin typeface="Times New Roman" panose="02020603050405020304" pitchFamily="18" charset="0"/>
                <a:ea typeface="Cambria" pitchFamily="18" charset="0"/>
                <a:cs typeface="Times New Roman" panose="02020603050405020304" pitchFamily="18" charset="0"/>
              </a:rPr>
              <a:t>.</a:t>
            </a:r>
          </a:p>
          <a:p>
            <a:pPr algn="just"/>
            <a:r>
              <a:rPr lang="en-US" sz="3600" dirty="0">
                <a:solidFill>
                  <a:schemeClr val="tx1"/>
                </a:solidFill>
                <a:latin typeface="Times New Roman" panose="02020603050405020304" pitchFamily="18" charset="0"/>
                <a:ea typeface="Cambria" pitchFamily="18" charset="0"/>
                <a:cs typeface="Times New Roman" panose="02020603050405020304" pitchFamily="18" charset="0"/>
              </a:rPr>
              <a:t>+ N</a:t>
            </a:r>
            <a:r>
              <a:rPr lang="vi-VN" sz="3600" dirty="0">
                <a:solidFill>
                  <a:schemeClr val="tx1"/>
                </a:solidFill>
                <a:latin typeface="Times New Roman" panose="02020603050405020304" pitchFamily="18" charset="0"/>
                <a:ea typeface="Cambria" pitchFamily="18" charset="0"/>
                <a:cs typeface="Times New Roman" panose="02020603050405020304" pitchFamily="18" charset="0"/>
              </a:rPr>
              <a:t>hiều nơi đất bị thoái hóa nặng không thể sử dụng cho trồng trọt.</a:t>
            </a:r>
            <a:endParaRPr lang="en-US" sz="3600" dirty="0">
              <a:solidFill>
                <a:schemeClr val="tx1"/>
              </a:solidFill>
              <a:latin typeface="Times New Roman" panose="02020603050405020304" pitchFamily="18" charset="0"/>
              <a:ea typeface="Cambria" pitchFamily="18" charset="0"/>
              <a:cs typeface="Times New Roman" panose="02020603050405020304" pitchFamily="18" charset="0"/>
            </a:endParaRPr>
          </a:p>
          <a:p>
            <a:pPr lvl="0" algn="just"/>
            <a:endParaRPr lang="en-US" sz="1800" dirty="0">
              <a:solidFill>
                <a:schemeClr val="tx1"/>
              </a:solidFill>
              <a:latin typeface="Cambria" pitchFamily="18" charset="0"/>
              <a:ea typeface="Cambria" pitchFamily="18" charset="0"/>
            </a:endParaRPr>
          </a:p>
        </p:txBody>
      </p:sp>
    </p:spTree>
    <p:extLst>
      <p:ext uri="{BB962C8B-B14F-4D97-AF65-F5344CB8AC3E}">
        <p14:creationId xmlns:p14="http://schemas.microsoft.com/office/powerpoint/2010/main" val="3955553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3B388-5871-AB37-44CB-201BB4FAEE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EE748D-6984-145B-300E-74A376227F93}"/>
              </a:ext>
            </a:extLst>
          </p:cNvPr>
          <p:cNvSpPr txBox="1"/>
          <p:nvPr/>
        </p:nvSpPr>
        <p:spPr>
          <a:xfrm>
            <a:off x="228600" y="457200"/>
            <a:ext cx="8458200" cy="4091505"/>
          </a:xfrm>
          <a:prstGeom prst="rect">
            <a:avLst/>
          </a:prstGeom>
          <a:noFill/>
        </p:spPr>
        <p:txBody>
          <a:bodyPr wrap="square">
            <a:spAutoFit/>
          </a:bodyPr>
          <a:lstStyle/>
          <a:p>
            <a:pPr algn="just">
              <a:lnSpc>
                <a:spcPct val="115000"/>
              </a:lnSpc>
              <a:spcBef>
                <a:spcPts val="600"/>
              </a:spcBef>
              <a:spcAft>
                <a:spcPts val="0"/>
              </a:spcAft>
            </a:pPr>
            <a:r>
              <a:rPr lang="vi-VN" sz="3600" b="1" dirty="0">
                <a:solidFill>
                  <a:srgbClr val="FF0000"/>
                </a:solidFill>
                <a:latin typeface="+mj-lt"/>
                <a:ea typeface="Cambria" pitchFamily="18" charset="0"/>
                <a:cs typeface="Times New Roman"/>
              </a:rPr>
              <a:t>- Biện pháp: </a:t>
            </a:r>
          </a:p>
          <a:p>
            <a:pPr algn="just">
              <a:lnSpc>
                <a:spcPct val="115000"/>
              </a:lnSpc>
              <a:spcBef>
                <a:spcPts val="600"/>
              </a:spcBef>
              <a:spcAft>
                <a:spcPts val="0"/>
              </a:spcAft>
            </a:pPr>
            <a:r>
              <a:rPr lang="vi-VN" sz="3600" dirty="0">
                <a:latin typeface="+mj-lt"/>
                <a:ea typeface="Cambria" pitchFamily="18" charset="0"/>
                <a:cs typeface="Times New Roman"/>
              </a:rPr>
              <a:t>+ Bảo vệ rừng và trồng rừng.</a:t>
            </a:r>
          </a:p>
          <a:p>
            <a:pPr algn="just">
              <a:lnSpc>
                <a:spcPct val="115000"/>
              </a:lnSpc>
              <a:spcBef>
                <a:spcPts val="600"/>
              </a:spcBef>
              <a:spcAft>
                <a:spcPts val="0"/>
              </a:spcAft>
            </a:pPr>
            <a:r>
              <a:rPr lang="vi-VN" sz="3600" dirty="0">
                <a:latin typeface="+mj-lt"/>
                <a:ea typeface="Cambria" pitchFamily="18" charset="0"/>
                <a:cs typeface="Times New Roman"/>
              </a:rPr>
              <a:t>+ Củng cố và hoàn thiện hệ thống đê biển, hệ thống công trình thủy lợi.</a:t>
            </a:r>
          </a:p>
          <a:p>
            <a:pPr algn="just">
              <a:lnSpc>
                <a:spcPct val="115000"/>
              </a:lnSpc>
              <a:spcBef>
                <a:spcPts val="600"/>
              </a:spcBef>
              <a:spcAft>
                <a:spcPts val="0"/>
              </a:spcAft>
            </a:pPr>
            <a:r>
              <a:rPr lang="vi-VN" sz="3600" dirty="0">
                <a:latin typeface="+mj-lt"/>
                <a:ea typeface="Cambria" pitchFamily="18" charset="0"/>
                <a:cs typeface="Times New Roman"/>
              </a:rPr>
              <a:t>+ Bổ sung các chất hữu cơ, các vi sinh vật cho đất và làm tăng độ phì nhiêu của đất.</a:t>
            </a:r>
          </a:p>
        </p:txBody>
      </p:sp>
    </p:spTree>
    <p:extLst>
      <p:ext uri="{BB962C8B-B14F-4D97-AF65-F5344CB8AC3E}">
        <p14:creationId xmlns:p14="http://schemas.microsoft.com/office/powerpoint/2010/main" val="1292956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DF66D9-34E0-B8B9-3267-B12EC2FE749A}"/>
              </a:ext>
            </a:extLst>
          </p:cNvPr>
          <p:cNvSpPr txBox="1"/>
          <p:nvPr/>
        </p:nvSpPr>
        <p:spPr>
          <a:xfrm>
            <a:off x="228600" y="304800"/>
            <a:ext cx="8610600" cy="6463308"/>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EM CÓ BIẾT?</a:t>
            </a:r>
          </a:p>
          <a:p>
            <a:pPr algn="just"/>
            <a:r>
              <a:rPr lang="vi-VN" sz="3600" dirty="0">
                <a:solidFill>
                  <a:srgbClr val="0D30DD"/>
                </a:solidFill>
                <a:latin typeface="Times New Roman" panose="02020603050405020304" pitchFamily="18" charset="0"/>
                <a:ea typeface="Times New Roman"/>
                <a:cs typeface="Times New Roman" panose="02020603050405020304" pitchFamily="18" charset="0"/>
              </a:rPr>
              <a:t>- Đá mẹ là nguồn gốc cung cấp vật chất vô cơ cho đất. Đá mẹ có ảnh hưởng đến màu sắc và tính chất của đất.</a:t>
            </a:r>
          </a:p>
          <a:p>
            <a:pPr algn="just"/>
            <a:r>
              <a:rPr lang="vi-VN" sz="3600" dirty="0">
                <a:solidFill>
                  <a:srgbClr val="0D30DD"/>
                </a:solidFill>
                <a:latin typeface="Times New Roman" panose="02020603050405020304" pitchFamily="18" charset="0"/>
                <a:ea typeface="Times New Roman"/>
                <a:cs typeface="Times New Roman" panose="02020603050405020304" pitchFamily="18" charset="0"/>
              </a:rPr>
              <a:t>- Khí hậu, đặc biệt là nhiệt độ và lượng mưa, quyết định mức độ rửa trôi, thúc đẩy quá trình hòa tan, tích tụ hữu cơ.</a:t>
            </a:r>
          </a:p>
          <a:p>
            <a:pPr algn="just"/>
            <a:r>
              <a:rPr lang="vi-VN" sz="3600" dirty="0">
                <a:solidFill>
                  <a:srgbClr val="0D30DD"/>
                </a:solidFill>
                <a:latin typeface="Times New Roman" panose="02020603050405020304" pitchFamily="18" charset="0"/>
                <a:ea typeface="Times New Roman"/>
                <a:cs typeface="Times New Roman" panose="02020603050405020304" pitchFamily="18" charset="0"/>
              </a:rPr>
              <a:t>- Sinh vật đóng vai trò quan trọng trong quá trình hình thành đất. Thực vât cung cấp vật chất hữu cơ, vi sinh vật phân giải xác súc vật tạo mùn, động vật làm đất tơi xốp hơn.</a:t>
            </a:r>
          </a:p>
          <a:p>
            <a:pPr algn="just"/>
            <a:endParaRPr lang="en-US" sz="1800" b="1" dirty="0">
              <a:solidFill>
                <a:srgbClr val="FF0000"/>
              </a:solidFill>
              <a:latin typeface="Cambria" pitchFamily="18" charset="0"/>
            </a:endParaRPr>
          </a:p>
        </p:txBody>
      </p:sp>
    </p:spTree>
    <p:extLst>
      <p:ext uri="{BB962C8B-B14F-4D97-AF65-F5344CB8AC3E}">
        <p14:creationId xmlns:p14="http://schemas.microsoft.com/office/powerpoint/2010/main" val="2816743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1455D-3CA5-01C4-0627-4C9138500FC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C8A604B-60FC-4572-129F-36A4B862DF2A}"/>
              </a:ext>
            </a:extLst>
          </p:cNvPr>
          <p:cNvGraphicFramePr>
            <a:graphicFrameLocks noGrp="1"/>
          </p:cNvGraphicFramePr>
          <p:nvPr>
            <p:extLst>
              <p:ext uri="{D42A27DB-BD31-4B8C-83A1-F6EECF244321}">
                <p14:modId xmlns:p14="http://schemas.microsoft.com/office/powerpoint/2010/main" val="2002792684"/>
              </p:ext>
            </p:extLst>
          </p:nvPr>
        </p:nvGraphicFramePr>
        <p:xfrm>
          <a:off x="59872" y="879139"/>
          <a:ext cx="9105900" cy="4345084"/>
        </p:xfrm>
        <a:graphic>
          <a:graphicData uri="http://schemas.openxmlformats.org/drawingml/2006/table">
            <a:tbl>
              <a:tblPr firstRow="1" bandRow="1">
                <a:tableStyleId>{5C22544A-7EE6-4342-B048-85BDC9FD1C3A}</a:tableStyleId>
              </a:tblPr>
              <a:tblGrid>
                <a:gridCol w="1421492">
                  <a:extLst>
                    <a:ext uri="{9D8B030D-6E8A-4147-A177-3AD203B41FA5}">
                      <a16:colId xmlns:a16="http://schemas.microsoft.com/office/drawing/2014/main" val="2241749632"/>
                    </a:ext>
                  </a:extLst>
                </a:gridCol>
                <a:gridCol w="7684408">
                  <a:extLst>
                    <a:ext uri="{9D8B030D-6E8A-4147-A177-3AD203B41FA5}">
                      <a16:colId xmlns:a16="http://schemas.microsoft.com/office/drawing/2014/main" val="3940021561"/>
                    </a:ext>
                  </a:extLst>
                </a:gridCol>
              </a:tblGrid>
              <a:tr h="949407">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Nhóm đất</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Giá trị sử dụng</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82076"/>
                  </a:ext>
                </a:extLst>
              </a:tr>
              <a:tr h="1517408">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feralit</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endParaRPr lang="vi-VN" sz="3200" dirty="0">
                        <a:solidFill>
                          <a:schemeClr val="tx1"/>
                        </a:solidFill>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7772486"/>
                  </a:ext>
                </a:extLst>
              </a:tr>
              <a:tr h="1784180">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a:t>
                      </a:r>
                      <a:endParaRPr lang="en-US" sz="3200" dirty="0">
                        <a:solidFill>
                          <a:schemeClr val="tx1"/>
                        </a:solidFill>
                        <a:effectLst/>
                        <a:latin typeface="+mj-lt"/>
                        <a:ea typeface="Cambria" pitchFamily="18" charset="0"/>
                        <a:cs typeface="Times New Roman"/>
                      </a:endParaRPr>
                    </a:p>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phù sa</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endParaRPr lang="vi-VN" sz="3200" dirty="0">
                        <a:solidFill>
                          <a:schemeClr val="tx1"/>
                        </a:solidFill>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1853480"/>
                  </a:ext>
                </a:extLst>
              </a:tr>
            </a:tbl>
          </a:graphicData>
        </a:graphic>
      </p:graphicFrame>
      <p:sp>
        <p:nvSpPr>
          <p:cNvPr id="4" name="TextBox 3">
            <a:extLst>
              <a:ext uri="{FF2B5EF4-FFF2-40B4-BE49-F238E27FC236}">
                <a16:creationId xmlns:a16="http://schemas.microsoft.com/office/drawing/2014/main" id="{BC540300-3C90-C4CC-4EBC-960565694162}"/>
              </a:ext>
            </a:extLst>
          </p:cNvPr>
          <p:cNvSpPr txBox="1"/>
          <p:nvPr/>
        </p:nvSpPr>
        <p:spPr>
          <a:xfrm>
            <a:off x="59872" y="0"/>
            <a:ext cx="9100457" cy="954107"/>
          </a:xfrm>
          <a:prstGeom prst="rect">
            <a:avLst/>
          </a:prstGeom>
          <a:noFill/>
        </p:spPr>
        <p:txBody>
          <a:bodyPr wrap="square">
            <a:spAutoFit/>
          </a:bodyPr>
          <a:lstStyle/>
          <a:p>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Luyện</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tập</a:t>
            </a:r>
            <a:r>
              <a:rPr lang="en-US" sz="2800" b="1" dirty="0">
                <a:solidFill>
                  <a:srgbClr val="CC0000"/>
                </a:solidFill>
                <a:latin typeface="Times New Roman" pitchFamily="18" charset="0"/>
                <a:cs typeface="Times New Roman" pitchFamily="18" charset="0"/>
              </a:rPr>
              <a:t>. </a:t>
            </a:r>
            <a:r>
              <a:rPr lang="vi-VN" sz="2800" dirty="0">
                <a:latin typeface="Cambria" panose="02040503050406030204" pitchFamily="18" charset="0"/>
                <a:ea typeface="Cambria" panose="02040503050406030204" pitchFamily="18" charset="0"/>
              </a:rPr>
              <a:t>Hoàn thành bảng về giá trị sử dụng của đất feralit và đất phù sa vào vở.</a:t>
            </a:r>
            <a:endParaRPr lang="en-US" sz="2800" dirty="0"/>
          </a:p>
        </p:txBody>
      </p:sp>
    </p:spTree>
    <p:extLst>
      <p:ext uri="{BB962C8B-B14F-4D97-AF65-F5344CB8AC3E}">
        <p14:creationId xmlns:p14="http://schemas.microsoft.com/office/powerpoint/2010/main" val="248301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7FCE-4802-54E5-F501-DBE6FB0D355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7C33A9-9CAB-C24A-5D7D-02651393EB0F}"/>
              </a:ext>
            </a:extLst>
          </p:cNvPr>
          <p:cNvGraphicFramePr>
            <a:graphicFrameLocks noGrp="1"/>
          </p:cNvGraphicFramePr>
          <p:nvPr>
            <p:extLst>
              <p:ext uri="{D42A27DB-BD31-4B8C-83A1-F6EECF244321}">
                <p14:modId xmlns:p14="http://schemas.microsoft.com/office/powerpoint/2010/main" val="3555230365"/>
              </p:ext>
            </p:extLst>
          </p:nvPr>
        </p:nvGraphicFramePr>
        <p:xfrm>
          <a:off x="59872" y="879139"/>
          <a:ext cx="9105900" cy="5547254"/>
        </p:xfrm>
        <a:graphic>
          <a:graphicData uri="http://schemas.openxmlformats.org/drawingml/2006/table">
            <a:tbl>
              <a:tblPr firstRow="1" bandRow="1">
                <a:tableStyleId>{5C22544A-7EE6-4342-B048-85BDC9FD1C3A}</a:tableStyleId>
              </a:tblPr>
              <a:tblGrid>
                <a:gridCol w="1421492">
                  <a:extLst>
                    <a:ext uri="{9D8B030D-6E8A-4147-A177-3AD203B41FA5}">
                      <a16:colId xmlns:a16="http://schemas.microsoft.com/office/drawing/2014/main" val="2241749632"/>
                    </a:ext>
                  </a:extLst>
                </a:gridCol>
                <a:gridCol w="7684408">
                  <a:extLst>
                    <a:ext uri="{9D8B030D-6E8A-4147-A177-3AD203B41FA5}">
                      <a16:colId xmlns:a16="http://schemas.microsoft.com/office/drawing/2014/main" val="3940021561"/>
                    </a:ext>
                  </a:extLst>
                </a:gridCol>
              </a:tblGrid>
              <a:tr h="949407">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Nhóm đất</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Giá trị sử dụng</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82076"/>
                  </a:ext>
                </a:extLst>
              </a:tr>
              <a:tr h="1517408">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feralit</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a:t>
                      </a:r>
                      <a:r>
                        <a:rPr lang="vi-VN" sz="3200" dirty="0">
                          <a:solidFill>
                            <a:schemeClr val="tx1"/>
                          </a:solidFill>
                          <a:effectLst/>
                          <a:latin typeface="+mj-lt"/>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a:t>
                      </a:r>
                      <a:r>
                        <a:rPr lang="vi-VN" sz="3200" dirty="0">
                          <a:solidFill>
                            <a:schemeClr val="tx1"/>
                          </a:solidFill>
                          <a:effectLst/>
                          <a:latin typeface="+mj-lt"/>
                          <a:ea typeface="Cambria" pitchFamily="18" charset="0"/>
                          <a:cs typeface="Times New Roman"/>
                        </a:rPr>
                        <a:t> Trong nông nghiệp: trồng các cây công nghiệp lâu năm, cây dược liệu và các loại cây ăn quả.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7772486"/>
                  </a:ext>
                </a:extLst>
              </a:tr>
              <a:tr h="1784180">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a:t>
                      </a:r>
                      <a:endParaRPr lang="en-US" sz="3200" dirty="0">
                        <a:solidFill>
                          <a:schemeClr val="tx1"/>
                        </a:solidFill>
                        <a:effectLst/>
                        <a:latin typeface="+mj-lt"/>
                        <a:ea typeface="Cambria" pitchFamily="18" charset="0"/>
                        <a:cs typeface="Times New Roman"/>
                      </a:endParaRPr>
                    </a:p>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phù sa</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endParaRPr lang="vi-VN" sz="3200" dirty="0">
                        <a:solidFill>
                          <a:schemeClr val="tx1"/>
                        </a:solidFill>
                        <a:effectLst/>
                        <a:latin typeface="+mj-lt"/>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1853480"/>
                  </a:ext>
                </a:extLst>
              </a:tr>
            </a:tbl>
          </a:graphicData>
        </a:graphic>
      </p:graphicFrame>
      <p:sp>
        <p:nvSpPr>
          <p:cNvPr id="4" name="TextBox 3">
            <a:extLst>
              <a:ext uri="{FF2B5EF4-FFF2-40B4-BE49-F238E27FC236}">
                <a16:creationId xmlns:a16="http://schemas.microsoft.com/office/drawing/2014/main" id="{B6C19028-B2EB-8BB4-3BBE-D89BC59C1E61}"/>
              </a:ext>
            </a:extLst>
          </p:cNvPr>
          <p:cNvSpPr txBox="1"/>
          <p:nvPr/>
        </p:nvSpPr>
        <p:spPr>
          <a:xfrm>
            <a:off x="59872" y="0"/>
            <a:ext cx="9100457" cy="954107"/>
          </a:xfrm>
          <a:prstGeom prst="rect">
            <a:avLst/>
          </a:prstGeom>
          <a:noFill/>
        </p:spPr>
        <p:txBody>
          <a:bodyPr wrap="square">
            <a:spAutoFit/>
          </a:bodyPr>
          <a:lstStyle/>
          <a:p>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Luyện</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tập</a:t>
            </a:r>
            <a:r>
              <a:rPr lang="en-US" sz="2800" b="1" dirty="0">
                <a:solidFill>
                  <a:srgbClr val="CC0000"/>
                </a:solidFill>
                <a:latin typeface="Times New Roman" pitchFamily="18" charset="0"/>
                <a:cs typeface="Times New Roman" pitchFamily="18" charset="0"/>
              </a:rPr>
              <a:t>. </a:t>
            </a:r>
            <a:r>
              <a:rPr lang="vi-VN" sz="2800" dirty="0">
                <a:latin typeface="Cambria" panose="02040503050406030204" pitchFamily="18" charset="0"/>
                <a:ea typeface="Cambria" panose="02040503050406030204" pitchFamily="18" charset="0"/>
              </a:rPr>
              <a:t>Hoàn thành bảng về giá trị sử dụng của đất feralit và đất phù sa vào vở.</a:t>
            </a:r>
            <a:endParaRPr lang="en-US" sz="2800" dirty="0"/>
          </a:p>
        </p:txBody>
      </p:sp>
    </p:spTree>
    <p:extLst>
      <p:ext uri="{BB962C8B-B14F-4D97-AF65-F5344CB8AC3E}">
        <p14:creationId xmlns:p14="http://schemas.microsoft.com/office/powerpoint/2010/main" val="600464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057A1-73DD-DE63-7173-115FAD53FB7A}"/>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EBF3C9A-6E5F-8D7E-F65E-90081B403743}"/>
              </a:ext>
            </a:extLst>
          </p:cNvPr>
          <p:cNvGraphicFramePr>
            <a:graphicFrameLocks noGrp="1"/>
          </p:cNvGraphicFramePr>
          <p:nvPr>
            <p:extLst>
              <p:ext uri="{D42A27DB-BD31-4B8C-83A1-F6EECF244321}">
                <p14:modId xmlns:p14="http://schemas.microsoft.com/office/powerpoint/2010/main" val="980744036"/>
              </p:ext>
            </p:extLst>
          </p:nvPr>
        </p:nvGraphicFramePr>
        <p:xfrm>
          <a:off x="59872" y="879139"/>
          <a:ext cx="9105900" cy="5946204"/>
        </p:xfrm>
        <a:graphic>
          <a:graphicData uri="http://schemas.openxmlformats.org/drawingml/2006/table">
            <a:tbl>
              <a:tblPr firstRow="1" bandRow="1">
                <a:tableStyleId>{5C22544A-7EE6-4342-B048-85BDC9FD1C3A}</a:tableStyleId>
              </a:tblPr>
              <a:tblGrid>
                <a:gridCol w="1421492">
                  <a:extLst>
                    <a:ext uri="{9D8B030D-6E8A-4147-A177-3AD203B41FA5}">
                      <a16:colId xmlns:a16="http://schemas.microsoft.com/office/drawing/2014/main" val="2241749632"/>
                    </a:ext>
                  </a:extLst>
                </a:gridCol>
                <a:gridCol w="7684408">
                  <a:extLst>
                    <a:ext uri="{9D8B030D-6E8A-4147-A177-3AD203B41FA5}">
                      <a16:colId xmlns:a16="http://schemas.microsoft.com/office/drawing/2014/main" val="3940021561"/>
                    </a:ext>
                  </a:extLst>
                </a:gridCol>
              </a:tblGrid>
              <a:tr h="949407">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Nhóm đất</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0000"/>
                        </a:lnSpc>
                        <a:spcBef>
                          <a:spcPts val="600"/>
                        </a:spcBef>
                        <a:spcAft>
                          <a:spcPts val="0"/>
                        </a:spcAft>
                      </a:pPr>
                      <a:r>
                        <a:rPr lang="vi-VN" sz="3200" b="1" dirty="0">
                          <a:solidFill>
                            <a:srgbClr val="FF0000"/>
                          </a:solidFill>
                          <a:effectLst/>
                          <a:latin typeface="+mj-lt"/>
                          <a:ea typeface="Cambria" pitchFamily="18" charset="0"/>
                          <a:cs typeface="Times New Roman"/>
                        </a:rPr>
                        <a:t>Giá trị sử dụng</a:t>
                      </a:r>
                      <a:endParaRPr lang="en-US" sz="3200" dirty="0">
                        <a:solidFill>
                          <a:srgbClr val="FF0000"/>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82076"/>
                  </a:ext>
                </a:extLst>
              </a:tr>
              <a:tr h="1517408">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feralit</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a:t>
                      </a:r>
                      <a:r>
                        <a:rPr lang="vi-VN" sz="3200" dirty="0">
                          <a:solidFill>
                            <a:schemeClr val="tx1"/>
                          </a:solidFill>
                          <a:effectLst/>
                          <a:latin typeface="+mj-lt"/>
                          <a:ea typeface="Cambria" pitchFamily="18" charset="0"/>
                          <a:cs typeface="Times New Roman"/>
                        </a:rPr>
                        <a:t> Trong lâm nghiệp: thích hợp phát triển rừng sản xuất.</a:t>
                      </a:r>
                    </a:p>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a:t>
                      </a:r>
                      <a:r>
                        <a:rPr lang="vi-VN" sz="3200" dirty="0">
                          <a:solidFill>
                            <a:schemeClr val="tx1"/>
                          </a:solidFill>
                          <a:effectLst/>
                          <a:latin typeface="+mj-lt"/>
                          <a:ea typeface="Cambria" pitchFamily="18" charset="0"/>
                          <a:cs typeface="Times New Roman"/>
                        </a:rPr>
                        <a:t> Trong nông nghiệp: trồng các cây công nghiệp lâu năm, cây dược liệu và các loại cây ăn quả.</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7772486"/>
                  </a:ext>
                </a:extLst>
              </a:tr>
              <a:tr h="1784180">
                <a:tc>
                  <a:txBody>
                    <a:bodyPr/>
                    <a:lstStyle/>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Đất </a:t>
                      </a:r>
                      <a:endParaRPr lang="en-US" sz="3200" dirty="0">
                        <a:solidFill>
                          <a:schemeClr val="tx1"/>
                        </a:solidFill>
                        <a:effectLst/>
                        <a:latin typeface="+mj-lt"/>
                        <a:ea typeface="Cambria" pitchFamily="18" charset="0"/>
                        <a:cs typeface="Times New Roman"/>
                      </a:endParaRPr>
                    </a:p>
                    <a:p>
                      <a:pPr algn="ctr">
                        <a:lnSpc>
                          <a:spcPct val="110000"/>
                        </a:lnSpc>
                        <a:spcBef>
                          <a:spcPts val="600"/>
                        </a:spcBef>
                        <a:spcAft>
                          <a:spcPts val="0"/>
                        </a:spcAft>
                      </a:pPr>
                      <a:r>
                        <a:rPr lang="vi-VN" sz="3200" dirty="0">
                          <a:solidFill>
                            <a:schemeClr val="tx1"/>
                          </a:solidFill>
                          <a:effectLst/>
                          <a:latin typeface="+mj-lt"/>
                          <a:ea typeface="Cambria" pitchFamily="18" charset="0"/>
                          <a:cs typeface="Times New Roman"/>
                        </a:rPr>
                        <a:t>phù sa</a:t>
                      </a:r>
                      <a:endParaRPr lang="en-US" sz="3200" dirty="0">
                        <a:solidFill>
                          <a:schemeClr val="tx1"/>
                        </a:solidFill>
                        <a:effectLst/>
                        <a:latin typeface="+mj-lt"/>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 </a:t>
                      </a:r>
                      <a:r>
                        <a:rPr lang="vi-VN" sz="3200" dirty="0">
                          <a:solidFill>
                            <a:schemeClr val="tx1"/>
                          </a:solidFill>
                          <a:effectLst/>
                          <a:latin typeface="+mj-lt"/>
                          <a:ea typeface="Cambria" pitchFamily="18" charset="0"/>
                          <a:cs typeface="Times New Roman"/>
                        </a:rPr>
                        <a:t>Trong nông nghiệp: sản xuất lương thực, cây công nghiệp hàng năm và cây ăn quả.</a:t>
                      </a:r>
                    </a:p>
                    <a:p>
                      <a:pPr algn="just">
                        <a:lnSpc>
                          <a:spcPct val="110000"/>
                        </a:lnSpc>
                        <a:spcBef>
                          <a:spcPts val="600"/>
                        </a:spcBef>
                        <a:spcAft>
                          <a:spcPts val="0"/>
                        </a:spcAft>
                      </a:pPr>
                      <a:r>
                        <a:rPr lang="en-US" sz="3200" dirty="0">
                          <a:solidFill>
                            <a:schemeClr val="tx1"/>
                          </a:solidFill>
                          <a:effectLst/>
                          <a:latin typeface="+mj-lt"/>
                          <a:ea typeface="Cambria" pitchFamily="18" charset="0"/>
                          <a:cs typeface="Times New Roman"/>
                        </a:rPr>
                        <a:t>-</a:t>
                      </a:r>
                      <a:r>
                        <a:rPr lang="vi-VN" sz="3200" dirty="0">
                          <a:solidFill>
                            <a:schemeClr val="tx1"/>
                          </a:solidFill>
                          <a:effectLst/>
                          <a:latin typeface="+mj-lt"/>
                          <a:ea typeface="Cambria" pitchFamily="18" charset="0"/>
                          <a:cs typeface="Times New Roman"/>
                        </a:rPr>
                        <a:t> Trong thủy sản: thuận lợi cho việc đánh bắt và nuôi trồng thủy sản.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1853480"/>
                  </a:ext>
                </a:extLst>
              </a:tr>
            </a:tbl>
          </a:graphicData>
        </a:graphic>
      </p:graphicFrame>
      <p:sp>
        <p:nvSpPr>
          <p:cNvPr id="4" name="TextBox 3">
            <a:extLst>
              <a:ext uri="{FF2B5EF4-FFF2-40B4-BE49-F238E27FC236}">
                <a16:creationId xmlns:a16="http://schemas.microsoft.com/office/drawing/2014/main" id="{5F7646F0-557A-DFA2-9947-3A5AFBEFA855}"/>
              </a:ext>
            </a:extLst>
          </p:cNvPr>
          <p:cNvSpPr txBox="1"/>
          <p:nvPr/>
        </p:nvSpPr>
        <p:spPr>
          <a:xfrm>
            <a:off x="59872" y="0"/>
            <a:ext cx="9100457" cy="954107"/>
          </a:xfrm>
          <a:prstGeom prst="rect">
            <a:avLst/>
          </a:prstGeom>
          <a:noFill/>
        </p:spPr>
        <p:txBody>
          <a:bodyPr wrap="square">
            <a:spAutoFit/>
          </a:bodyPr>
          <a:lstStyle/>
          <a:p>
            <a:r>
              <a:rPr lang="en-US" sz="2800" b="1" dirty="0">
                <a:solidFill>
                  <a:srgbClr val="CC0000"/>
                </a:solidFill>
                <a:latin typeface="Times New Roman" pitchFamily="18" charset="0"/>
                <a:cs typeface="Times New Roman" pitchFamily="18" charset="0"/>
              </a:rPr>
              <a:t>a. </a:t>
            </a:r>
            <a:r>
              <a:rPr lang="en-US" sz="2800" b="1" dirty="0" err="1">
                <a:solidFill>
                  <a:srgbClr val="CC0000"/>
                </a:solidFill>
                <a:latin typeface="Times New Roman" pitchFamily="18" charset="0"/>
                <a:cs typeface="Times New Roman" pitchFamily="18" charset="0"/>
              </a:rPr>
              <a:t>Luyện</a:t>
            </a:r>
            <a:r>
              <a:rPr lang="en-US" sz="2800" b="1" dirty="0">
                <a:solidFill>
                  <a:srgbClr val="CC0000"/>
                </a:solidFill>
                <a:latin typeface="Times New Roman" pitchFamily="18" charset="0"/>
                <a:cs typeface="Times New Roman" pitchFamily="18" charset="0"/>
              </a:rPr>
              <a:t> </a:t>
            </a:r>
            <a:r>
              <a:rPr lang="en-US" sz="2800" b="1" dirty="0" err="1">
                <a:solidFill>
                  <a:srgbClr val="CC0000"/>
                </a:solidFill>
                <a:latin typeface="Times New Roman" pitchFamily="18" charset="0"/>
                <a:cs typeface="Times New Roman" pitchFamily="18" charset="0"/>
              </a:rPr>
              <a:t>tập</a:t>
            </a:r>
            <a:r>
              <a:rPr lang="en-US" sz="2800" b="1" dirty="0">
                <a:solidFill>
                  <a:srgbClr val="CC0000"/>
                </a:solidFill>
                <a:latin typeface="Times New Roman" pitchFamily="18" charset="0"/>
                <a:cs typeface="Times New Roman" pitchFamily="18" charset="0"/>
              </a:rPr>
              <a:t>. </a:t>
            </a:r>
            <a:r>
              <a:rPr lang="vi-VN" sz="2800" dirty="0">
                <a:latin typeface="Cambria" panose="02040503050406030204" pitchFamily="18" charset="0"/>
                <a:ea typeface="Cambria" panose="02040503050406030204" pitchFamily="18" charset="0"/>
              </a:rPr>
              <a:t>Hoàn thành bảng về giá trị sử dụng của đất feralit và đất phù sa vào vở.</a:t>
            </a:r>
            <a:endParaRPr lang="en-US" sz="2800" dirty="0"/>
          </a:p>
        </p:txBody>
      </p:sp>
    </p:spTree>
    <p:extLst>
      <p:ext uri="{BB962C8B-B14F-4D97-AF65-F5344CB8AC3E}">
        <p14:creationId xmlns:p14="http://schemas.microsoft.com/office/powerpoint/2010/main" val="763413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6F12F8-66AE-BE20-AF36-0F6D8CCD4827}"/>
              </a:ext>
            </a:extLst>
          </p:cNvPr>
          <p:cNvSpPr txBox="1"/>
          <p:nvPr/>
        </p:nvSpPr>
        <p:spPr>
          <a:xfrm>
            <a:off x="304800" y="381000"/>
            <a:ext cx="8839200" cy="3554819"/>
          </a:xfrm>
          <a:prstGeom prst="rect">
            <a:avLst/>
          </a:prstGeom>
          <a:noFill/>
        </p:spPr>
        <p:txBody>
          <a:bodyPr wrap="square">
            <a:spAutoFit/>
          </a:bodyPr>
          <a:lstStyle/>
          <a:p>
            <a:pPr>
              <a:spcBef>
                <a:spcPct val="50000"/>
              </a:spcBef>
            </a:pPr>
            <a:r>
              <a:rPr lang="en-US" sz="3600" b="1" dirty="0">
                <a:solidFill>
                  <a:srgbClr val="CC0000"/>
                </a:solidFill>
                <a:latin typeface="Times New Roman" panose="02020603050405020304" pitchFamily="18" charset="0"/>
                <a:cs typeface="Times New Roman" pitchFamily="18" charset="0"/>
              </a:rPr>
              <a:t>b. </a:t>
            </a:r>
            <a:r>
              <a:rPr lang="en-US" sz="3600" b="1" dirty="0" err="1">
                <a:solidFill>
                  <a:srgbClr val="CC0000"/>
                </a:solidFill>
                <a:latin typeface="Times New Roman" panose="02020603050405020304" pitchFamily="18" charset="0"/>
                <a:cs typeface="Times New Roman" pitchFamily="18" charset="0"/>
              </a:rPr>
              <a:t>Vận</a:t>
            </a:r>
            <a:r>
              <a:rPr lang="en-US" sz="3600" b="1" dirty="0">
                <a:solidFill>
                  <a:srgbClr val="CC0000"/>
                </a:solidFill>
                <a:latin typeface="Times New Roman" panose="02020603050405020304" pitchFamily="18" charset="0"/>
                <a:cs typeface="Times New Roman" pitchFamily="18" charset="0"/>
              </a:rPr>
              <a:t> </a:t>
            </a:r>
            <a:r>
              <a:rPr lang="en-US" sz="3600" b="1" dirty="0" err="1">
                <a:solidFill>
                  <a:srgbClr val="CC0000"/>
                </a:solidFill>
                <a:latin typeface="Times New Roman" panose="02020603050405020304" pitchFamily="18" charset="0"/>
                <a:cs typeface="Times New Roman" pitchFamily="18" charset="0"/>
              </a:rPr>
              <a:t>dụng</a:t>
            </a:r>
            <a:endParaRPr lang="en-US" sz="3600" b="1" dirty="0">
              <a:solidFill>
                <a:srgbClr val="CC0000"/>
              </a:solidFill>
              <a:latin typeface="Times New Roman" panose="02020603050405020304" pitchFamily="18" charset="0"/>
              <a:cs typeface="Times New Roman" pitchFamily="18" charset="0"/>
            </a:endParaRPr>
          </a:p>
          <a:p>
            <a:pPr>
              <a:spcBef>
                <a:spcPct val="50000"/>
              </a:spcBef>
            </a:pPr>
            <a:r>
              <a:rPr lang="en-US" sz="3600" dirty="0">
                <a:latin typeface="Times New Roman" panose="02020603050405020304" pitchFamily="18" charset="0"/>
                <a:ea typeface="Cambria" panose="02040503050406030204" pitchFamily="18" charset="0"/>
                <a:cs typeface="Times New Roman" panose="02020603050405020304" pitchFamily="18" charset="0"/>
              </a:rPr>
              <a:t>T</a:t>
            </a:r>
            <a:r>
              <a:rPr lang="vi-VN" sz="3600" dirty="0">
                <a:latin typeface="Times New Roman" panose="02020603050405020304" pitchFamily="18" charset="0"/>
                <a:ea typeface="Cambria" panose="02040503050406030204" pitchFamily="18" charset="0"/>
                <a:cs typeface="Times New Roman" panose="02020603050405020304" pitchFamily="18" charset="0"/>
              </a:rPr>
              <a:t>ìm hiểu về tài nguyên đất ở địa phương nơi em sinh sống và viết một báo cáo ngắn về </a:t>
            </a:r>
            <a:r>
              <a:rPr lang="en-US" sz="3600" dirty="0">
                <a:latin typeface="Times New Roman" panose="02020603050405020304" pitchFamily="18" charset="0"/>
                <a:ea typeface="Cambria" panose="02040503050406030204" pitchFamily="18" charset="0"/>
                <a:cs typeface="Times New Roman" panose="02020603050405020304" pitchFamily="18" charset="0"/>
              </a:rPr>
              <a:t>n</a:t>
            </a:r>
            <a:r>
              <a:rPr lang="vi-VN" sz="3600" dirty="0">
                <a:latin typeface="Times New Roman" panose="02020603050405020304" pitchFamily="18" charset="0"/>
                <a:ea typeface="Cambria" panose="02040503050406030204" pitchFamily="18" charset="0"/>
                <a:cs typeface="Times New Roman" panose="02020603050405020304" pitchFamily="18" charset="0"/>
              </a:rPr>
              <a:t>hóm đất chủ yếu ở địa phương và giá trị</a:t>
            </a:r>
            <a:r>
              <a:rPr lang="en-US" sz="3600" dirty="0">
                <a:latin typeface="Times New Roman" panose="02020603050405020304" pitchFamily="18" charset="0"/>
                <a:ea typeface="Cambria" panose="02040503050406030204" pitchFamily="18" charset="0"/>
                <a:cs typeface="Times New Roman" panose="02020603050405020304" pitchFamily="18" charset="0"/>
              </a:rPr>
              <a:t> </a:t>
            </a:r>
            <a:r>
              <a:rPr lang="vi-VN" sz="3600" dirty="0">
                <a:latin typeface="Times New Roman" panose="02020603050405020304" pitchFamily="18" charset="0"/>
                <a:ea typeface="Cambria" panose="02040503050406030204" pitchFamily="18" charset="0"/>
                <a:cs typeface="Times New Roman" panose="02020603050405020304" pitchFamily="18" charset="0"/>
              </a:rPr>
              <a:t>sử dụng</a:t>
            </a:r>
            <a:r>
              <a:rPr lang="en-US" sz="3600" dirty="0">
                <a:latin typeface="Times New Roman" panose="02020603050405020304" pitchFamily="18" charset="0"/>
                <a:ea typeface="Cambria" panose="02040503050406030204" pitchFamily="18" charset="0"/>
                <a:cs typeface="Times New Roman" panose="02020603050405020304" pitchFamily="18" charset="0"/>
              </a:rPr>
              <a:t>.</a:t>
            </a:r>
            <a:endParaRPr lang="vi-VN" sz="3600" dirty="0">
              <a:latin typeface="Times New Roman" panose="02020603050405020304" pitchFamily="18" charset="0"/>
              <a:ea typeface="Cambria" panose="02040503050406030204" pitchFamily="18" charset="0"/>
              <a:cs typeface="Times New Roman" panose="02020603050405020304" pitchFamily="18" charset="0"/>
            </a:endParaRPr>
          </a:p>
          <a:p>
            <a:pPr>
              <a:spcBef>
                <a:spcPct val="50000"/>
              </a:spcBef>
            </a:pPr>
            <a:endParaRPr lang="en-US" sz="18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442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F3BA69-7F01-27A3-C104-CBF257CB8F67}"/>
              </a:ext>
            </a:extLst>
          </p:cNvPr>
          <p:cNvSpPr txBox="1"/>
          <p:nvPr/>
        </p:nvSpPr>
        <p:spPr>
          <a:xfrm>
            <a:off x="1981200" y="161359"/>
            <a:ext cx="5181600" cy="584775"/>
          </a:xfrm>
          <a:prstGeom prst="rect">
            <a:avLst/>
          </a:prstGeom>
          <a:noFill/>
        </p:spPr>
        <p:txBody>
          <a:bodyPr wrap="square">
            <a:spAutoFit/>
          </a:bodyPr>
          <a:lstStyle/>
          <a:p>
            <a:pPr algn="just"/>
            <a:r>
              <a:rPr lang="en-US" sz="3200" b="1" dirty="0">
                <a:solidFill>
                  <a:srgbClr val="0D30DD"/>
                </a:solidFill>
                <a:latin typeface="Cambria" pitchFamily="18" charset="0"/>
              </a:rPr>
              <a:t> VẬN DỤNG VÀ MỞ RỘNG</a:t>
            </a:r>
          </a:p>
        </p:txBody>
      </p:sp>
      <p:sp>
        <p:nvSpPr>
          <p:cNvPr id="7" name="TextBox 6">
            <a:extLst>
              <a:ext uri="{FF2B5EF4-FFF2-40B4-BE49-F238E27FC236}">
                <a16:creationId xmlns:a16="http://schemas.microsoft.com/office/drawing/2014/main" id="{5AAC4167-0527-21AB-B376-458E1BA45F8F}"/>
              </a:ext>
            </a:extLst>
          </p:cNvPr>
          <p:cNvSpPr txBox="1"/>
          <p:nvPr/>
        </p:nvSpPr>
        <p:spPr>
          <a:xfrm>
            <a:off x="304800" y="1676400"/>
            <a:ext cx="8571186" cy="1384995"/>
          </a:xfrm>
          <a:prstGeom prst="rect">
            <a:avLst/>
          </a:prstGeom>
          <a:noFill/>
        </p:spPr>
        <p:txBody>
          <a:bodyPr wrap="square">
            <a:spAutoFit/>
          </a:bodyPr>
          <a:lstStyle/>
          <a:p>
            <a:pPr algn="just"/>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r>
              <a:rPr lang="vi-VN"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ìm hiểu về tài nguyên đất ở địa phương nơi em sinh sống và viết một báo cáo ngắn về </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a:t>
            </a:r>
            <a:r>
              <a:rPr lang="vi-VN"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hóm đất chủ yếu ở địa phương và giá trị sử dụng</a:t>
            </a:r>
            <a:r>
              <a:rPr lang="en-US"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84243A7-CB8B-FFEA-2343-E610B4D0FCD3}"/>
              </a:ext>
            </a:extLst>
          </p:cNvPr>
          <p:cNvSpPr txBox="1"/>
          <p:nvPr/>
        </p:nvSpPr>
        <p:spPr>
          <a:xfrm>
            <a:off x="1981200" y="994730"/>
            <a:ext cx="6172200" cy="523220"/>
          </a:xfrm>
          <a:prstGeom prst="rect">
            <a:avLst/>
          </a:prstGeom>
          <a:noFill/>
        </p:spPr>
        <p:txBody>
          <a:bodyPr wrap="square">
            <a:spAutoFit/>
          </a:bodyPr>
          <a:lstStyle/>
          <a:p>
            <a:r>
              <a:rPr lang="en-US"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THẢO LUẬN THEO CẶP (1 PHÚT)</a:t>
            </a:r>
            <a:r>
              <a:rPr lang="vi-VN" sz="2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endParaRPr lang="en-US" sz="2800" dirty="0"/>
          </a:p>
        </p:txBody>
      </p:sp>
      <p:sp>
        <p:nvSpPr>
          <p:cNvPr id="11" name="TextBox 10">
            <a:extLst>
              <a:ext uri="{FF2B5EF4-FFF2-40B4-BE49-F238E27FC236}">
                <a16:creationId xmlns:a16="http://schemas.microsoft.com/office/drawing/2014/main" id="{D4F68308-F0A7-AD3F-F2F9-4DCF120A301D}"/>
              </a:ext>
            </a:extLst>
          </p:cNvPr>
          <p:cNvSpPr txBox="1"/>
          <p:nvPr/>
        </p:nvSpPr>
        <p:spPr>
          <a:xfrm>
            <a:off x="304800" y="3276600"/>
            <a:ext cx="8571186" cy="531940"/>
          </a:xfrm>
          <a:prstGeom prst="rect">
            <a:avLst/>
          </a:prstGeom>
          <a:noFill/>
        </p:spPr>
        <p:txBody>
          <a:bodyPr wrap="square">
            <a:spAutoFit/>
          </a:bodyPr>
          <a:lstStyle/>
          <a:p>
            <a:pPr algn="just">
              <a:lnSpc>
                <a:spcPct val="110000"/>
              </a:lnSpc>
              <a:spcBef>
                <a:spcPts val="600"/>
              </a:spcBef>
              <a:spcAft>
                <a:spcPts val="0"/>
              </a:spcAft>
            </a:pP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Đất</a:t>
            </a:r>
            <a:r>
              <a:rPr lang="en-US" sz="2800" dirty="0">
                <a:effectLst/>
                <a:latin typeface="Times New Roman" panose="02020603050405020304" pitchFamily="18" charset="0"/>
                <a:ea typeface="Cambria" pitchFamily="18" charset="0"/>
                <a:cs typeface="Times New Roman" panose="02020603050405020304" pitchFamily="18" charset="0"/>
              </a:rPr>
              <a:t> ở </a:t>
            </a:r>
            <a:r>
              <a:rPr lang="en-US" sz="2800" dirty="0">
                <a:latin typeface="Times New Roman" panose="02020603050405020304" pitchFamily="18" charset="0"/>
                <a:ea typeface="Cambria" pitchFamily="18" charset="0"/>
                <a:cs typeface="Times New Roman" panose="02020603050405020304" pitchFamily="18" charset="0"/>
              </a:rPr>
              <a:t>L</a:t>
            </a:r>
            <a:r>
              <a:rPr lang="en-US" sz="2800" dirty="0">
                <a:effectLst/>
                <a:latin typeface="Times New Roman" panose="02020603050405020304" pitchFamily="18" charset="0"/>
                <a:ea typeface="Cambria" pitchFamily="18" charset="0"/>
                <a:cs typeface="Times New Roman" panose="02020603050405020304" pitchFamily="18" charset="0"/>
              </a:rPr>
              <a:t>âm </a:t>
            </a:r>
            <a:r>
              <a:rPr lang="en-US" sz="2800" dirty="0" err="1">
                <a:effectLst/>
                <a:latin typeface="Times New Roman" panose="02020603050405020304" pitchFamily="18" charset="0"/>
                <a:ea typeface="Cambria" pitchFamily="18" charset="0"/>
                <a:cs typeface="Times New Roman" panose="02020603050405020304" pitchFamily="18" charset="0"/>
              </a:rPr>
              <a:t>Đồng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chủ</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yếu</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là</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đất</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bazan</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đất</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Feralit</a:t>
            </a:r>
            <a:endParaRPr lang="en-US" sz="2800" dirty="0">
              <a:effectLst/>
              <a:latin typeface="Times New Roman" panose="02020603050405020304" pitchFamily="18" charset="0"/>
              <a:ea typeface="Cambria"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87F4C73-A572-B9B2-DB0F-E99ED8D531C6}"/>
              </a:ext>
            </a:extLst>
          </p:cNvPr>
          <p:cNvSpPr txBox="1"/>
          <p:nvPr/>
        </p:nvSpPr>
        <p:spPr>
          <a:xfrm>
            <a:off x="305656" y="3890734"/>
            <a:ext cx="8305800" cy="1479892"/>
          </a:xfrm>
          <a:prstGeom prst="rect">
            <a:avLst/>
          </a:prstGeom>
          <a:noFill/>
        </p:spPr>
        <p:txBody>
          <a:bodyPr wrap="square">
            <a:spAutoFit/>
          </a:bodyPr>
          <a:lstStyle/>
          <a:p>
            <a:pPr algn="just">
              <a:lnSpc>
                <a:spcPct val="110000"/>
              </a:lnSpc>
              <a:spcBef>
                <a:spcPts val="600"/>
              </a:spcBef>
              <a:spcAft>
                <a:spcPts val="0"/>
              </a:spcAft>
            </a:pPr>
            <a:r>
              <a:rPr lang="en-US" sz="2800" dirty="0">
                <a:effectLst/>
                <a:latin typeface="Times New Roman" panose="02020603050405020304" pitchFamily="18" charset="0"/>
                <a:ea typeface="Cambria" pitchFamily="18" charset="0"/>
                <a:cs typeface="Times New Roman" panose="02020603050405020304" pitchFamily="18" charset="0"/>
              </a:rPr>
              <a:t>-</a:t>
            </a:r>
            <a:r>
              <a:rPr lang="vi-VN"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Giá</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trị</a:t>
            </a:r>
            <a:r>
              <a:rPr lang="en-US" sz="2800" dirty="0">
                <a:effectLst/>
                <a:latin typeface="Times New Roman" panose="02020603050405020304" pitchFamily="18" charset="0"/>
                <a:ea typeface="Cambria" pitchFamily="18" charset="0"/>
                <a:cs typeface="Times New Roman" panose="02020603050405020304" pitchFamily="18" charset="0"/>
              </a:rPr>
              <a:t>:</a:t>
            </a:r>
            <a:r>
              <a:rPr lang="vi-VN" sz="2800" dirty="0">
                <a:effectLst/>
                <a:latin typeface="Times New Roman" panose="02020603050405020304" pitchFamily="18" charset="0"/>
                <a:ea typeface="Cambria" pitchFamily="18" charset="0"/>
                <a:cs typeface="Times New Roman" panose="02020603050405020304" pitchFamily="18" charset="0"/>
              </a:rPr>
              <a:t> thích hợp</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cho</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việc</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trồng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rừng</a:t>
            </a:r>
            <a:r>
              <a:rPr lang="en-US" sz="2800" dirty="0">
                <a:latin typeface="Times New Roman" panose="02020603050405020304" pitchFamily="18" charset="0"/>
                <a:ea typeface="Cambria" pitchFamily="18" charset="0"/>
                <a:cs typeface="Times New Roman" panose="02020603050405020304" pitchFamily="18" charset="0"/>
              </a:rPr>
              <a:t>, </a:t>
            </a:r>
            <a:r>
              <a:rPr lang="vi-VN" sz="2800" dirty="0">
                <a:effectLst/>
                <a:latin typeface="Times New Roman" panose="02020603050405020304" pitchFamily="18" charset="0"/>
                <a:ea typeface="Cambria" pitchFamily="18" charset="0"/>
                <a:cs typeface="Times New Roman" panose="02020603050405020304" pitchFamily="18" charset="0"/>
              </a:rPr>
              <a:t> trồng các cây công nghiệp lâu năm</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chè</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cà</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phê</a:t>
            </a:r>
            <a:r>
              <a:rPr lang="en-US" sz="2800" dirty="0">
                <a:effectLst/>
                <a:latin typeface="Times New Roman" panose="02020603050405020304" pitchFamily="18" charset="0"/>
                <a:ea typeface="Cambria" pitchFamily="18" charset="0"/>
                <a:cs typeface="Times New Roman" panose="02020603050405020304" pitchFamily="18" charset="0"/>
              </a:rPr>
              <a:t>…)</a:t>
            </a:r>
            <a:r>
              <a:rPr lang="vi-VN" sz="2800" dirty="0">
                <a:effectLst/>
                <a:latin typeface="Times New Roman" panose="02020603050405020304" pitchFamily="18" charset="0"/>
                <a:ea typeface="Cambria" pitchFamily="18" charset="0"/>
                <a:cs typeface="Times New Roman" panose="02020603050405020304" pitchFamily="18" charset="0"/>
              </a:rPr>
              <a:t> cây dược liệu và các loại cây ăn quả</a:t>
            </a:r>
            <a:r>
              <a:rPr lang="en-US" sz="2800" dirty="0">
                <a:effectLst/>
                <a:latin typeface="Times New Roman" panose="02020603050405020304" pitchFamily="18" charset="0"/>
                <a:ea typeface="Cambria" pitchFamily="18" charset="0"/>
                <a:cs typeface="Times New Roman" panose="02020603050405020304" pitchFamily="18" charset="0"/>
              </a:rPr>
              <a:t> ( </a:t>
            </a:r>
            <a:r>
              <a:rPr lang="en-US" sz="2800" dirty="0" err="1">
                <a:latin typeface="Times New Roman" panose="02020603050405020304" pitchFamily="18" charset="0"/>
                <a:ea typeface="Cambria" pitchFamily="18" charset="0"/>
                <a:cs typeface="Times New Roman" panose="02020603050405020304" pitchFamily="18" charset="0"/>
              </a:rPr>
              <a:t>b</a:t>
            </a:r>
            <a:r>
              <a:rPr lang="en-US" sz="2800" dirty="0" err="1">
                <a:effectLst/>
                <a:latin typeface="Times New Roman" panose="02020603050405020304" pitchFamily="18" charset="0"/>
                <a:ea typeface="Cambria" pitchFamily="18" charset="0"/>
                <a:cs typeface="Times New Roman" panose="02020603050405020304" pitchFamily="18" charset="0"/>
              </a:rPr>
              <a:t>ơ</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hồng</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sầu</a:t>
            </a:r>
            <a:r>
              <a:rPr lang="en-US" sz="2800" dirty="0">
                <a:effectLst/>
                <a:latin typeface="Times New Roman" panose="02020603050405020304" pitchFamily="18" charset="0"/>
                <a:ea typeface="Cambria" pitchFamily="18" charset="0"/>
                <a:cs typeface="Times New Roman" panose="02020603050405020304" pitchFamily="18" charset="0"/>
              </a:rPr>
              <a:t> </a:t>
            </a:r>
            <a:r>
              <a:rPr lang="en-US" sz="2800" dirty="0" err="1">
                <a:effectLst/>
                <a:latin typeface="Times New Roman" panose="02020603050405020304" pitchFamily="18" charset="0"/>
                <a:ea typeface="Cambria" pitchFamily="18" charset="0"/>
                <a:cs typeface="Times New Roman" panose="02020603050405020304" pitchFamily="18" charset="0"/>
              </a:rPr>
              <a:t>riêng</a:t>
            </a:r>
            <a:r>
              <a:rPr lang="en-US" sz="2800" dirty="0">
                <a:effectLst/>
                <a:latin typeface="Times New Roman" panose="02020603050405020304" pitchFamily="18" charset="0"/>
                <a:ea typeface="Cambria" pitchFamily="18" charset="0"/>
                <a:cs typeface="Times New Roman" panose="02020603050405020304" pitchFamily="18" charset="0"/>
              </a:rPr>
              <a:t>..)</a:t>
            </a:r>
            <a:endParaRPr lang="vi-VN" sz="2800" dirty="0">
              <a:effectLst/>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282636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Bảng 6">
            <a:extLst>
              <a:ext uri="{FF2B5EF4-FFF2-40B4-BE49-F238E27FC236}">
                <a16:creationId xmlns:a16="http://schemas.microsoft.com/office/drawing/2014/main" id="{1AAACB63-527E-4927-9689-05ACEC06DF6A}"/>
              </a:ext>
            </a:extLst>
          </p:cNvPr>
          <p:cNvGraphicFramePr>
            <a:graphicFrameLocks noGrp="1"/>
          </p:cNvGraphicFramePr>
          <p:nvPr/>
        </p:nvGraphicFramePr>
        <p:xfrm>
          <a:off x="417329" y="116306"/>
          <a:ext cx="8458202" cy="5242560"/>
        </p:xfrm>
        <a:graphic>
          <a:graphicData uri="http://schemas.openxmlformats.org/drawingml/2006/table">
            <a:tbl>
              <a:tblPr firstRow="1" bandRow="1">
                <a:tableStyleId>{E8B1032C-EA38-4F05-BA0D-38AFFFC7BED3}</a:tableStyleId>
              </a:tblPr>
              <a:tblGrid>
                <a:gridCol w="438167">
                  <a:extLst>
                    <a:ext uri="{9D8B030D-6E8A-4147-A177-3AD203B41FA5}">
                      <a16:colId xmlns:a16="http://schemas.microsoft.com/office/drawing/2014/main" val="2777709149"/>
                    </a:ext>
                  </a:extLst>
                </a:gridCol>
                <a:gridCol w="534669">
                  <a:extLst>
                    <a:ext uri="{9D8B030D-6E8A-4147-A177-3AD203B41FA5}">
                      <a16:colId xmlns:a16="http://schemas.microsoft.com/office/drawing/2014/main" val="776096969"/>
                    </a:ext>
                  </a:extLst>
                </a:gridCol>
                <a:gridCol w="534669">
                  <a:extLst>
                    <a:ext uri="{9D8B030D-6E8A-4147-A177-3AD203B41FA5}">
                      <a16:colId xmlns:a16="http://schemas.microsoft.com/office/drawing/2014/main" val="2975054101"/>
                    </a:ext>
                  </a:extLst>
                </a:gridCol>
                <a:gridCol w="534669">
                  <a:extLst>
                    <a:ext uri="{9D8B030D-6E8A-4147-A177-3AD203B41FA5}">
                      <a16:colId xmlns:a16="http://schemas.microsoft.com/office/drawing/2014/main" val="1130856376"/>
                    </a:ext>
                  </a:extLst>
                </a:gridCol>
                <a:gridCol w="534669">
                  <a:extLst>
                    <a:ext uri="{9D8B030D-6E8A-4147-A177-3AD203B41FA5}">
                      <a16:colId xmlns:a16="http://schemas.microsoft.com/office/drawing/2014/main" val="1061856425"/>
                    </a:ext>
                  </a:extLst>
                </a:gridCol>
                <a:gridCol w="534669">
                  <a:extLst>
                    <a:ext uri="{9D8B030D-6E8A-4147-A177-3AD203B41FA5}">
                      <a16:colId xmlns:a16="http://schemas.microsoft.com/office/drawing/2014/main" val="1592405761"/>
                    </a:ext>
                  </a:extLst>
                </a:gridCol>
                <a:gridCol w="534669">
                  <a:extLst>
                    <a:ext uri="{9D8B030D-6E8A-4147-A177-3AD203B41FA5}">
                      <a16:colId xmlns:a16="http://schemas.microsoft.com/office/drawing/2014/main" val="486216138"/>
                    </a:ext>
                  </a:extLst>
                </a:gridCol>
                <a:gridCol w="534669">
                  <a:extLst>
                    <a:ext uri="{9D8B030D-6E8A-4147-A177-3AD203B41FA5}">
                      <a16:colId xmlns:a16="http://schemas.microsoft.com/office/drawing/2014/main" val="3765104571"/>
                    </a:ext>
                  </a:extLst>
                </a:gridCol>
                <a:gridCol w="534669">
                  <a:extLst>
                    <a:ext uri="{9D8B030D-6E8A-4147-A177-3AD203B41FA5}">
                      <a16:colId xmlns:a16="http://schemas.microsoft.com/office/drawing/2014/main" val="3336095793"/>
                    </a:ext>
                  </a:extLst>
                </a:gridCol>
                <a:gridCol w="534669">
                  <a:extLst>
                    <a:ext uri="{9D8B030D-6E8A-4147-A177-3AD203B41FA5}">
                      <a16:colId xmlns:a16="http://schemas.microsoft.com/office/drawing/2014/main" val="1261904779"/>
                    </a:ext>
                  </a:extLst>
                </a:gridCol>
                <a:gridCol w="534669">
                  <a:extLst>
                    <a:ext uri="{9D8B030D-6E8A-4147-A177-3AD203B41FA5}">
                      <a16:colId xmlns:a16="http://schemas.microsoft.com/office/drawing/2014/main" val="1340321370"/>
                    </a:ext>
                  </a:extLst>
                </a:gridCol>
                <a:gridCol w="534669">
                  <a:extLst>
                    <a:ext uri="{9D8B030D-6E8A-4147-A177-3AD203B41FA5}">
                      <a16:colId xmlns:a16="http://schemas.microsoft.com/office/drawing/2014/main" val="856451436"/>
                    </a:ext>
                  </a:extLst>
                </a:gridCol>
                <a:gridCol w="534669">
                  <a:extLst>
                    <a:ext uri="{9D8B030D-6E8A-4147-A177-3AD203B41FA5}">
                      <a16:colId xmlns:a16="http://schemas.microsoft.com/office/drawing/2014/main" val="2316708128"/>
                    </a:ext>
                  </a:extLst>
                </a:gridCol>
                <a:gridCol w="534669">
                  <a:extLst>
                    <a:ext uri="{9D8B030D-6E8A-4147-A177-3AD203B41FA5}">
                      <a16:colId xmlns:a16="http://schemas.microsoft.com/office/drawing/2014/main" val="4046807842"/>
                    </a:ext>
                  </a:extLst>
                </a:gridCol>
                <a:gridCol w="534669">
                  <a:extLst>
                    <a:ext uri="{9D8B030D-6E8A-4147-A177-3AD203B41FA5}">
                      <a16:colId xmlns:a16="http://schemas.microsoft.com/office/drawing/2014/main" val="603716230"/>
                    </a:ext>
                  </a:extLst>
                </a:gridCol>
                <a:gridCol w="534669">
                  <a:extLst>
                    <a:ext uri="{9D8B030D-6E8A-4147-A177-3AD203B41FA5}">
                      <a16:colId xmlns:a16="http://schemas.microsoft.com/office/drawing/2014/main" val="3376845041"/>
                    </a:ext>
                  </a:extLst>
                </a:gridCol>
              </a:tblGrid>
              <a:tr h="321469">
                <a:tc>
                  <a:txBody>
                    <a:bodyPr/>
                    <a:lstStyle/>
                    <a:p>
                      <a:pPr algn="ctr"/>
                      <a:r>
                        <a:rPr lang="en-US" sz="1700" u="none" dirty="0">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Đ</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B</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S</a:t>
                      </a:r>
                    </a:p>
                  </a:txBody>
                  <a:tcPr marL="68580" marR="68580" marT="34290" marB="34290">
                    <a:solidFill>
                      <a:srgbClr val="00B0F0"/>
                    </a:solidFill>
                  </a:tcPr>
                </a:tc>
                <a:extLst>
                  <a:ext uri="{0D108BD9-81ED-4DB2-BD59-A6C34878D82A}">
                    <a16:rowId xmlns:a16="http://schemas.microsoft.com/office/drawing/2014/main" val="648727907"/>
                  </a:ext>
                </a:extLst>
              </a:tr>
              <a:tr h="321469">
                <a:tc>
                  <a:txBody>
                    <a:bodyPr/>
                    <a:lstStyle/>
                    <a:p>
                      <a:pPr algn="ctr"/>
                      <a:r>
                        <a:rPr lang="en-US" sz="1700" u="none" dirty="0">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extLst>
                  <a:ext uri="{0D108BD9-81ED-4DB2-BD59-A6C34878D82A}">
                    <a16:rowId xmlns:a16="http://schemas.microsoft.com/office/drawing/2014/main" val="928174363"/>
                  </a:ext>
                </a:extLst>
              </a:tr>
              <a:tr h="321469">
                <a:tc>
                  <a:txBody>
                    <a:bodyPr/>
                    <a:lstStyle/>
                    <a:p>
                      <a:pPr algn="ctr"/>
                      <a:r>
                        <a:rPr lang="en-US" sz="1700" u="none" dirty="0">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C</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N</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G</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H</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P</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extLst>
                  <a:ext uri="{0D108BD9-81ED-4DB2-BD59-A6C34878D82A}">
                    <a16:rowId xmlns:a16="http://schemas.microsoft.com/office/drawing/2014/main" val="21218034"/>
                  </a:ext>
                </a:extLst>
              </a:tr>
              <a:tr h="321469">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K</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extLst>
                  <a:ext uri="{0D108BD9-81ED-4DB2-BD59-A6C34878D82A}">
                    <a16:rowId xmlns:a16="http://schemas.microsoft.com/office/drawing/2014/main" val="4232194503"/>
                  </a:ext>
                </a:extLst>
              </a:tr>
              <a:tr h="321469">
                <a:tc>
                  <a:txBody>
                    <a:bodyPr/>
                    <a:lstStyle/>
                    <a:p>
                      <a:pPr algn="ctr"/>
                      <a:r>
                        <a:rPr lang="en-US" sz="1700" u="none" dirty="0">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Đ</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F</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L</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G</a:t>
                      </a:r>
                    </a:p>
                  </a:txBody>
                  <a:tcPr marL="68580" marR="68580" marT="34290" marB="34290">
                    <a:solidFill>
                      <a:srgbClr val="00B0F0"/>
                    </a:solidFill>
                  </a:tcPr>
                </a:tc>
                <a:extLst>
                  <a:ext uri="{0D108BD9-81ED-4DB2-BD59-A6C34878D82A}">
                    <a16:rowId xmlns:a16="http://schemas.microsoft.com/office/drawing/2014/main" val="3386637481"/>
                  </a:ext>
                </a:extLst>
              </a:tr>
              <a:tr h="321469">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extLst>
                  <a:ext uri="{0D108BD9-81ED-4DB2-BD59-A6C34878D82A}">
                    <a16:rowId xmlns:a16="http://schemas.microsoft.com/office/drawing/2014/main" val="1896589114"/>
                  </a:ext>
                </a:extLst>
              </a:tr>
              <a:tr h="321469">
                <a:tc>
                  <a:txBody>
                    <a:bodyPr/>
                    <a:lstStyle/>
                    <a:p>
                      <a:pPr algn="ctr"/>
                      <a:r>
                        <a:rPr lang="en-US" sz="1700" u="none" dirty="0">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Y</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P</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D</a:t>
                      </a:r>
                    </a:p>
                  </a:txBody>
                  <a:tcPr marL="68580" marR="68580" marT="34290" marB="34290">
                    <a:solidFill>
                      <a:srgbClr val="00B0F0"/>
                    </a:solidFill>
                  </a:tcPr>
                </a:tc>
                <a:extLst>
                  <a:ext uri="{0D108BD9-81ED-4DB2-BD59-A6C34878D82A}">
                    <a16:rowId xmlns:a16="http://schemas.microsoft.com/office/drawing/2014/main" val="554960985"/>
                  </a:ext>
                </a:extLst>
              </a:tr>
              <a:tr h="321469">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C</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extLst>
                  <a:ext uri="{0D108BD9-81ED-4DB2-BD59-A6C34878D82A}">
                    <a16:rowId xmlns:a16="http://schemas.microsoft.com/office/drawing/2014/main" val="3206096825"/>
                  </a:ext>
                </a:extLst>
              </a:tr>
              <a:tr h="321469">
                <a:tc>
                  <a:txBody>
                    <a:bodyPr/>
                    <a:lstStyle/>
                    <a:p>
                      <a:pPr algn="ctr"/>
                      <a:r>
                        <a:rPr lang="en-US" sz="1700" u="none" dirty="0">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K</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extLst>
                  <a:ext uri="{0D108BD9-81ED-4DB2-BD59-A6C34878D82A}">
                    <a16:rowId xmlns:a16="http://schemas.microsoft.com/office/drawing/2014/main" val="3760183478"/>
                  </a:ext>
                </a:extLst>
              </a:tr>
              <a:tr h="321469">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kern="1200">
                          <a:solidFill>
                            <a:schemeClr val="bg1"/>
                          </a:solidFill>
                          <a:latin typeface="#9Slide01 Tieu de ngan" panose="00000800000000000000" pitchFamily="2" charset="0"/>
                          <a:ea typeface="+mn-ea"/>
                          <a:cs typeface="+mn-cs"/>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P</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I</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extLst>
                  <a:ext uri="{0D108BD9-81ED-4DB2-BD59-A6C34878D82A}">
                    <a16:rowId xmlns:a16="http://schemas.microsoft.com/office/drawing/2014/main" val="3876580094"/>
                  </a:ext>
                </a:extLst>
              </a:tr>
              <a:tr h="321469">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Đ</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N</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C</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G</a:t>
                      </a:r>
                    </a:p>
                  </a:txBody>
                  <a:tcPr marL="68580" marR="68580" marT="34290" marB="34290">
                    <a:solidFill>
                      <a:srgbClr val="00B0F0"/>
                    </a:solidFill>
                  </a:tcPr>
                </a:tc>
                <a:extLst>
                  <a:ext uri="{0D108BD9-81ED-4DB2-BD59-A6C34878D82A}">
                    <a16:rowId xmlns:a16="http://schemas.microsoft.com/office/drawing/2014/main" val="3757652768"/>
                  </a:ext>
                </a:extLst>
              </a:tr>
              <a:tr h="321469">
                <a:tc>
                  <a:txBody>
                    <a:bodyPr/>
                    <a:lstStyle/>
                    <a:p>
                      <a:pPr algn="ctr"/>
                      <a:r>
                        <a:rPr lang="en-US" sz="1700" u="none">
                          <a:solidFill>
                            <a:schemeClr val="bg1"/>
                          </a:solidFill>
                          <a:latin typeface="#9Slide01 Tieu de ngan" panose="00000800000000000000" pitchFamily="2" charset="0"/>
                        </a:rPr>
                        <a:t>L</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Q</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Y</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Y</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N</a:t>
                      </a:r>
                    </a:p>
                  </a:txBody>
                  <a:tcPr marL="68580" marR="68580" marT="34290" marB="34290">
                    <a:solidFill>
                      <a:srgbClr val="00B0F0"/>
                    </a:solidFill>
                  </a:tcPr>
                </a:tc>
                <a:extLst>
                  <a:ext uri="{0D108BD9-81ED-4DB2-BD59-A6C34878D82A}">
                    <a16:rowId xmlns:a16="http://schemas.microsoft.com/office/drawing/2014/main" val="3591378061"/>
                  </a:ext>
                </a:extLst>
              </a:tr>
              <a:tr h="321469">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M</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M</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U</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D</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O</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N</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G</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extLst>
                  <a:ext uri="{0D108BD9-81ED-4DB2-BD59-A6C34878D82A}">
                    <a16:rowId xmlns:a16="http://schemas.microsoft.com/office/drawing/2014/main" val="289921537"/>
                  </a:ext>
                </a:extLst>
              </a:tr>
              <a:tr h="321469">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K</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Y</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L</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O</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G</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extLst>
                  <a:ext uri="{0D108BD9-81ED-4DB2-BD59-A6C34878D82A}">
                    <a16:rowId xmlns:a16="http://schemas.microsoft.com/office/drawing/2014/main" val="1474473779"/>
                  </a:ext>
                </a:extLst>
              </a:tr>
              <a:tr h="321469">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I</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T</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extLst>
                  <a:ext uri="{0D108BD9-81ED-4DB2-BD59-A6C34878D82A}">
                    <a16:rowId xmlns:a16="http://schemas.microsoft.com/office/drawing/2014/main" val="3043863616"/>
                  </a:ext>
                </a:extLst>
              </a:tr>
              <a:tr h="320040">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C</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D</a:t>
                      </a:r>
                    </a:p>
                  </a:txBody>
                  <a:tcPr marL="68580" marR="68580" marT="34290" marB="34290">
                    <a:solidFill>
                      <a:srgbClr val="00B0F0"/>
                    </a:solidFill>
                  </a:tcPr>
                </a:tc>
                <a:tc>
                  <a:txBody>
                    <a:bodyPr/>
                    <a:lstStyle/>
                    <a:p>
                      <a:pPr marL="0" algn="ctr" defTabSz="914400" rtl="0" eaLnBrk="1" latinLnBrk="0" hangingPunct="1"/>
                      <a:r>
                        <a:rPr lang="en-US" sz="1700" u="none" kern="1200">
                          <a:solidFill>
                            <a:schemeClr val="bg1"/>
                          </a:solidFill>
                          <a:latin typeface="#9Slide01 Tieu de ngan" panose="00000800000000000000" pitchFamily="2" charset="0"/>
                          <a:ea typeface="+mn-ea"/>
                          <a:cs typeface="+mn-cs"/>
                        </a:rPr>
                        <a:t>A</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T</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P</a:t>
                      </a:r>
                    </a:p>
                  </a:txBody>
                  <a:tcPr marL="68580" marR="68580" marT="34290" marB="34290">
                    <a:solidFill>
                      <a:srgbClr val="00B0F0"/>
                    </a:solidFill>
                  </a:tcPr>
                </a:tc>
                <a:tc>
                  <a:txBody>
                    <a:bodyPr/>
                    <a:lstStyle/>
                    <a:p>
                      <a:pPr marL="0" algn="ctr" defTabSz="914400" rtl="0" eaLnBrk="1" latinLnBrk="0" hangingPunct="1"/>
                      <a:r>
                        <a:rPr lang="en-US" sz="1700" u="none" kern="1200" dirty="0">
                          <a:solidFill>
                            <a:schemeClr val="bg1"/>
                          </a:solidFill>
                          <a:latin typeface="#9Slide01 Tieu de ngan" panose="00000800000000000000" pitchFamily="2" charset="0"/>
                          <a:ea typeface="+mn-ea"/>
                          <a:cs typeface="+mn-cs"/>
                        </a:rPr>
                        <a:t>H</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S</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A</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U</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Y</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E</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N</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R</a:t>
                      </a:r>
                    </a:p>
                  </a:txBody>
                  <a:tcPr marL="68580" marR="68580" marT="34290" marB="34290">
                    <a:solidFill>
                      <a:srgbClr val="00B0F0"/>
                    </a:solidFill>
                  </a:tcPr>
                </a:tc>
                <a:tc>
                  <a:txBody>
                    <a:bodyPr/>
                    <a:lstStyle/>
                    <a:p>
                      <a:pPr algn="ctr"/>
                      <a:r>
                        <a:rPr lang="en-US" sz="1700" u="none">
                          <a:solidFill>
                            <a:schemeClr val="bg1"/>
                          </a:solidFill>
                          <a:latin typeface="#9Slide01 Tieu de ngan" panose="00000800000000000000" pitchFamily="2" charset="0"/>
                        </a:rPr>
                        <a:t>T</a:t>
                      </a:r>
                    </a:p>
                  </a:txBody>
                  <a:tcPr marL="68580" marR="68580" marT="34290" marB="34290">
                    <a:solidFill>
                      <a:srgbClr val="00B0F0"/>
                    </a:solidFill>
                  </a:tcPr>
                </a:tc>
                <a:tc>
                  <a:txBody>
                    <a:bodyPr/>
                    <a:lstStyle/>
                    <a:p>
                      <a:pPr algn="ctr"/>
                      <a:r>
                        <a:rPr lang="en-US" sz="1700" u="none" dirty="0">
                          <a:solidFill>
                            <a:schemeClr val="bg1"/>
                          </a:solidFill>
                          <a:latin typeface="#9Slide01 Tieu de ngan" panose="00000800000000000000" pitchFamily="2" charset="0"/>
                        </a:rPr>
                        <a:t>N</a:t>
                      </a:r>
                    </a:p>
                  </a:txBody>
                  <a:tcPr marL="68580" marR="68580" marT="34290" marB="34290">
                    <a:solidFill>
                      <a:srgbClr val="00B0F0"/>
                    </a:solidFill>
                  </a:tcPr>
                </a:tc>
                <a:extLst>
                  <a:ext uri="{0D108BD9-81ED-4DB2-BD59-A6C34878D82A}">
                    <a16:rowId xmlns:a16="http://schemas.microsoft.com/office/drawing/2014/main" val="681459603"/>
                  </a:ext>
                </a:extLst>
              </a:tr>
            </a:tbl>
          </a:graphicData>
        </a:graphic>
      </p:graphicFrame>
      <p:sp>
        <p:nvSpPr>
          <p:cNvPr id="66" name="Rectangle 65">
            <a:extLst>
              <a:ext uri="{FF2B5EF4-FFF2-40B4-BE49-F238E27FC236}">
                <a16:creationId xmlns:a16="http://schemas.microsoft.com/office/drawing/2014/main" id="{69A34B42-B131-4D08-BF68-C49E740B1249}"/>
              </a:ext>
            </a:extLst>
          </p:cNvPr>
          <p:cNvSpPr/>
          <p:nvPr/>
        </p:nvSpPr>
        <p:spPr>
          <a:xfrm>
            <a:off x="417330" y="197107"/>
            <a:ext cx="456778" cy="2850893"/>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66">
            <a:extLst>
              <a:ext uri="{FF2B5EF4-FFF2-40B4-BE49-F238E27FC236}">
                <a16:creationId xmlns:a16="http://schemas.microsoft.com/office/drawing/2014/main" id="{30F371DD-E301-46A1-8FC9-5061650A7E89}"/>
              </a:ext>
            </a:extLst>
          </p:cNvPr>
          <p:cNvSpPr/>
          <p:nvPr/>
        </p:nvSpPr>
        <p:spPr>
          <a:xfrm>
            <a:off x="1971563" y="3434657"/>
            <a:ext cx="6334238" cy="295689"/>
          </a:xfrm>
          <a:prstGeom prst="rect">
            <a:avLst/>
          </a:prstGeom>
          <a:solidFill>
            <a:srgbClr val="FF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68" name="Rectangle 67">
            <a:extLst>
              <a:ext uri="{FF2B5EF4-FFF2-40B4-BE49-F238E27FC236}">
                <a16:creationId xmlns:a16="http://schemas.microsoft.com/office/drawing/2014/main" id="{2E018307-B58C-4606-B3A5-EB2D44FBED3F}"/>
              </a:ext>
            </a:extLst>
          </p:cNvPr>
          <p:cNvSpPr/>
          <p:nvPr/>
        </p:nvSpPr>
        <p:spPr>
          <a:xfrm>
            <a:off x="786496" y="5039919"/>
            <a:ext cx="4318904" cy="295689"/>
          </a:xfrm>
          <a:prstGeom prst="rect">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Rectangle 68">
            <a:extLst>
              <a:ext uri="{FF2B5EF4-FFF2-40B4-BE49-F238E27FC236}">
                <a16:creationId xmlns:a16="http://schemas.microsoft.com/office/drawing/2014/main" id="{3151B2CE-1F91-4D68-8C48-4C30814EE4A7}"/>
              </a:ext>
            </a:extLst>
          </p:cNvPr>
          <p:cNvSpPr/>
          <p:nvPr/>
        </p:nvSpPr>
        <p:spPr>
          <a:xfrm>
            <a:off x="3007593" y="143677"/>
            <a:ext cx="4231407" cy="295689"/>
          </a:xfrm>
          <a:prstGeom prst="rect">
            <a:avLst/>
          </a:prstGeom>
          <a:solidFill>
            <a:srgbClr val="FF0066">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Rectangle 69">
            <a:extLst>
              <a:ext uri="{FF2B5EF4-FFF2-40B4-BE49-F238E27FC236}">
                <a16:creationId xmlns:a16="http://schemas.microsoft.com/office/drawing/2014/main" id="{656B0CA4-A61E-4FF8-80D5-12AC1E053EC6}"/>
              </a:ext>
            </a:extLst>
          </p:cNvPr>
          <p:cNvSpPr/>
          <p:nvPr/>
        </p:nvSpPr>
        <p:spPr>
          <a:xfrm>
            <a:off x="886334" y="1453250"/>
            <a:ext cx="5344049" cy="295689"/>
          </a:xfrm>
          <a:prstGeom prst="rect">
            <a:avLst/>
          </a:prstGeom>
          <a:solidFill>
            <a:srgbClr val="FF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325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arn(inVertic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barn(inVertical)">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arn(inVertic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barn(inVertical)">
                                      <p:cBhvr>
                                        <p:cTn id="22" dur="500"/>
                                        <p:tgtEl>
                                          <p:spTgt spid="7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5765B-01EB-D13A-FFAF-EB029E0AB51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F76C72-D335-A6A7-459F-1A1B04190BF5}"/>
              </a:ext>
            </a:extLst>
          </p:cNvPr>
          <p:cNvSpPr>
            <a:spLocks noChangeArrowheads="1"/>
          </p:cNvSpPr>
          <p:nvPr/>
        </p:nvSpPr>
        <p:spPr bwMode="auto">
          <a:xfrm>
            <a:off x="152400" y="457200"/>
            <a:ext cx="8610600" cy="497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36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1.</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Đất</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tơi</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xốp</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giữ</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nước</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tốt</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hợp</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nhất</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loại</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nào</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dưới</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đây</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 Lâm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nghiệp</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B.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Cây</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ăn</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Công</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nghiệp</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Lương</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6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thực</a:t>
            </a:r>
            <a:r>
              <a:rPr kumimoji="0" lang="en-US" altLang="en-US" sz="36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3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A61CFA96-B32E-867B-048A-D4609E82BA87}"/>
              </a:ext>
            </a:extLst>
          </p:cNvPr>
          <p:cNvSpPr/>
          <p:nvPr/>
        </p:nvSpPr>
        <p:spPr>
          <a:xfrm>
            <a:off x="141514" y="48768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47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D046-03C2-3803-896E-809E2421B5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55FCC8-9DF5-CAA5-9FC8-162463CC755C}"/>
              </a:ext>
            </a:extLst>
          </p:cNvPr>
          <p:cNvSpPr txBox="1"/>
          <p:nvPr/>
        </p:nvSpPr>
        <p:spPr>
          <a:xfrm>
            <a:off x="304800" y="304800"/>
            <a:ext cx="8229600" cy="5184240"/>
          </a:xfrm>
          <a:prstGeom prst="rect">
            <a:avLst/>
          </a:prstGeom>
          <a:noFill/>
        </p:spPr>
        <p:txBody>
          <a:bodyPr wrap="square">
            <a:spAutoFit/>
          </a:bodyPr>
          <a:lstStyle/>
          <a:p>
            <a:pPr algn="just">
              <a:lnSpc>
                <a:spcPct val="150000"/>
              </a:lnSpc>
            </a:pPr>
            <a:r>
              <a:rPr lang="vi-VN" sz="3200" b="1" i="0" dirty="0">
                <a:solidFill>
                  <a:srgbClr val="000000"/>
                </a:solidFill>
                <a:effectLst/>
                <a:latin typeface="+mj-lt"/>
              </a:rPr>
              <a:t>Câu </a:t>
            </a:r>
            <a:r>
              <a:rPr lang="en-US" sz="3200" b="1" i="0" dirty="0">
                <a:solidFill>
                  <a:srgbClr val="000000"/>
                </a:solidFill>
                <a:effectLst/>
                <a:latin typeface="+mj-lt"/>
              </a:rPr>
              <a:t>2</a:t>
            </a:r>
            <a:r>
              <a:rPr lang="vi-VN" sz="3200" b="1" i="0" dirty="0">
                <a:solidFill>
                  <a:srgbClr val="000000"/>
                </a:solidFill>
                <a:effectLst/>
                <a:latin typeface="+mj-lt"/>
              </a:rPr>
              <a:t>.</a:t>
            </a:r>
            <a:r>
              <a:rPr lang="vi-VN" sz="3200" b="0" i="0" dirty="0">
                <a:solidFill>
                  <a:srgbClr val="000000"/>
                </a:solidFill>
                <a:effectLst/>
                <a:latin typeface="+mj-lt"/>
              </a:rPr>
              <a:t> Đất phèn, đất mặn chiếm diện tích lớn tập trung chủ yếu ở vùng nào sau đây của nước ta?</a:t>
            </a:r>
          </a:p>
          <a:p>
            <a:pPr algn="just">
              <a:lnSpc>
                <a:spcPct val="150000"/>
              </a:lnSpc>
            </a:pPr>
            <a:r>
              <a:rPr lang="vi-VN" sz="3200" b="0" i="0" dirty="0">
                <a:solidFill>
                  <a:srgbClr val="000000"/>
                </a:solidFill>
                <a:effectLst/>
                <a:latin typeface="+mj-lt"/>
              </a:rPr>
              <a:t>A. Đồng bằng sông Hồng.</a:t>
            </a:r>
          </a:p>
          <a:p>
            <a:pPr algn="just">
              <a:lnSpc>
                <a:spcPct val="150000"/>
              </a:lnSpc>
            </a:pPr>
            <a:r>
              <a:rPr lang="vi-VN" sz="3200" b="0" i="0" dirty="0">
                <a:solidFill>
                  <a:srgbClr val="000000"/>
                </a:solidFill>
                <a:effectLst/>
                <a:latin typeface="+mj-lt"/>
              </a:rPr>
              <a:t>B. Duyên hải miền Trung</a:t>
            </a:r>
          </a:p>
          <a:p>
            <a:pPr algn="just">
              <a:lnSpc>
                <a:spcPct val="150000"/>
              </a:lnSpc>
            </a:pPr>
            <a:r>
              <a:rPr lang="vi-VN" sz="3200" b="0" i="0" dirty="0">
                <a:solidFill>
                  <a:srgbClr val="000000"/>
                </a:solidFill>
                <a:effectLst/>
                <a:latin typeface="+mj-lt"/>
              </a:rPr>
              <a:t>C. Đồng bằng Thanh Hóa.</a:t>
            </a:r>
          </a:p>
          <a:p>
            <a:pPr algn="just">
              <a:lnSpc>
                <a:spcPct val="150000"/>
              </a:lnSpc>
            </a:pPr>
            <a:r>
              <a:rPr lang="vi-VN" sz="3200" b="0" i="0" dirty="0">
                <a:solidFill>
                  <a:srgbClr val="000000"/>
                </a:solidFill>
                <a:effectLst/>
                <a:latin typeface="+mj-lt"/>
              </a:rPr>
              <a:t>D. Đồng bằng sông Cửu Long.</a:t>
            </a:r>
          </a:p>
        </p:txBody>
      </p:sp>
      <p:sp>
        <p:nvSpPr>
          <p:cNvPr id="4" name="Oval 3">
            <a:extLst>
              <a:ext uri="{FF2B5EF4-FFF2-40B4-BE49-F238E27FC236}">
                <a16:creationId xmlns:a16="http://schemas.microsoft.com/office/drawing/2014/main" id="{666AB7FC-C6EC-46F1-68B1-069102BDCF57}"/>
              </a:ext>
            </a:extLst>
          </p:cNvPr>
          <p:cNvSpPr/>
          <p:nvPr/>
        </p:nvSpPr>
        <p:spPr>
          <a:xfrm>
            <a:off x="342663" y="4938165"/>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1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D2AA6FA-FED1-7DDA-5FAD-BB6B3676A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73152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83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242976D-D437-13A4-BBCB-80C6488D6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8077199"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659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35CAB-5C18-1A94-5C32-5433B1B246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5CC7EC-401F-C8E4-D418-314D8C4144CC}"/>
              </a:ext>
            </a:extLst>
          </p:cNvPr>
          <p:cNvSpPr txBox="1"/>
          <p:nvPr/>
        </p:nvSpPr>
        <p:spPr>
          <a:xfrm>
            <a:off x="-16329" y="0"/>
            <a:ext cx="9144000" cy="4989699"/>
          </a:xfrm>
          <a:prstGeom prst="rect">
            <a:avLst/>
          </a:prstGeom>
          <a:noFill/>
        </p:spPr>
        <p:txBody>
          <a:bodyPr wrap="square">
            <a:spAutoFit/>
          </a:bodyPr>
          <a:lstStyle/>
          <a:p>
            <a:pPr algn="just">
              <a:lnSpc>
                <a:spcPct val="150000"/>
              </a:lnSpc>
            </a:pPr>
            <a:r>
              <a:rPr lang="vi-VN" sz="3600" b="1" i="0" dirty="0">
                <a:solidFill>
                  <a:srgbClr val="000000"/>
                </a:solidFill>
                <a:effectLst/>
                <a:latin typeface="Open Sans" panose="020B0606030504020204" pitchFamily="34" charset="0"/>
              </a:rPr>
              <a:t>Câu </a:t>
            </a:r>
            <a:r>
              <a:rPr lang="en-US" sz="3600" b="1" i="0" dirty="0">
                <a:solidFill>
                  <a:srgbClr val="000000"/>
                </a:solidFill>
                <a:effectLst/>
                <a:latin typeface="Open Sans" panose="020B0606030504020204" pitchFamily="34" charset="0"/>
              </a:rPr>
              <a:t>3</a:t>
            </a:r>
            <a:r>
              <a:rPr lang="vi-VN" sz="3600" b="1" i="0" dirty="0">
                <a:solidFill>
                  <a:srgbClr val="000000"/>
                </a:solidFill>
                <a:effectLst/>
                <a:latin typeface="Open Sans" panose="020B0606030504020204" pitchFamily="34" charset="0"/>
              </a:rPr>
              <a:t>.</a:t>
            </a:r>
            <a:r>
              <a:rPr lang="vi-VN" sz="3600" b="0" i="0" dirty="0">
                <a:solidFill>
                  <a:srgbClr val="000000"/>
                </a:solidFill>
                <a:effectLst/>
                <a:latin typeface="Open Sans" panose="020B0606030504020204" pitchFamily="34" charset="0"/>
              </a:rPr>
              <a:t> Nhóm đất phù sa có đặc điểm nào sau đây?</a:t>
            </a:r>
          </a:p>
          <a:p>
            <a:pPr algn="just">
              <a:lnSpc>
                <a:spcPct val="150000"/>
              </a:lnSpc>
            </a:pPr>
            <a:r>
              <a:rPr lang="vi-VN" sz="3600" b="0" i="0" dirty="0">
                <a:solidFill>
                  <a:srgbClr val="000000"/>
                </a:solidFill>
                <a:effectLst/>
                <a:latin typeface="Open Sans" panose="020B0606030504020204" pitchFamily="34" charset="0"/>
              </a:rPr>
              <a:t>A. Lớp vỏ phong hoá dày, đất thoáng khí.</a:t>
            </a:r>
          </a:p>
          <a:p>
            <a:pPr algn="just">
              <a:lnSpc>
                <a:spcPct val="150000"/>
              </a:lnSpc>
            </a:pPr>
            <a:r>
              <a:rPr lang="vi-VN" sz="3600" b="0" i="0" dirty="0">
                <a:solidFill>
                  <a:srgbClr val="000000"/>
                </a:solidFill>
                <a:effectLst/>
                <a:latin typeface="Open Sans" panose="020B0606030504020204" pitchFamily="34" charset="0"/>
              </a:rPr>
              <a:t>B. Có chứa nhiều ôxít sắt và ôxít nhôm.</a:t>
            </a:r>
          </a:p>
          <a:p>
            <a:pPr algn="just">
              <a:lnSpc>
                <a:spcPct val="150000"/>
              </a:lnSpc>
            </a:pPr>
            <a:r>
              <a:rPr lang="vi-VN" sz="3600" b="0" i="0" dirty="0">
                <a:solidFill>
                  <a:srgbClr val="000000"/>
                </a:solidFill>
                <a:effectLst/>
                <a:latin typeface="Open Sans" panose="020B0606030504020204" pitchFamily="34" charset="0"/>
              </a:rPr>
              <a:t>C. Đất chua, nghèo các chất badơ và mùn.</a:t>
            </a:r>
          </a:p>
          <a:p>
            <a:pPr algn="just">
              <a:lnSpc>
                <a:spcPct val="150000"/>
              </a:lnSpc>
            </a:pPr>
            <a:r>
              <a:rPr lang="vi-VN" sz="3600" b="0" i="0" dirty="0">
                <a:solidFill>
                  <a:srgbClr val="000000"/>
                </a:solidFill>
                <a:effectLst/>
                <a:latin typeface="Open Sans" panose="020B0606030504020204" pitchFamily="34" charset="0"/>
              </a:rPr>
              <a:t>D. Đất có độ phì cao, rất giàu dinh dưỡng.</a:t>
            </a:r>
          </a:p>
        </p:txBody>
      </p:sp>
      <p:sp>
        <p:nvSpPr>
          <p:cNvPr id="4" name="Oval 3">
            <a:extLst>
              <a:ext uri="{FF2B5EF4-FFF2-40B4-BE49-F238E27FC236}">
                <a16:creationId xmlns:a16="http://schemas.microsoft.com/office/drawing/2014/main" id="{CB06412D-2D12-4510-8726-0AF2BA2C5506}"/>
              </a:ext>
            </a:extLst>
          </p:cNvPr>
          <p:cNvSpPr/>
          <p:nvPr/>
        </p:nvSpPr>
        <p:spPr>
          <a:xfrm>
            <a:off x="16329" y="4419600"/>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33DA-EC5D-F803-5A58-516ADC6A4B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78CEBB3-1DAD-361D-6A2F-F9DB4C886CD8}"/>
              </a:ext>
            </a:extLst>
          </p:cNvPr>
          <p:cNvSpPr txBox="1"/>
          <p:nvPr/>
        </p:nvSpPr>
        <p:spPr>
          <a:xfrm>
            <a:off x="0" y="518652"/>
            <a:ext cx="8991600" cy="4435830"/>
          </a:xfrm>
          <a:prstGeom prst="rect">
            <a:avLst/>
          </a:prstGeom>
          <a:noFill/>
        </p:spPr>
        <p:txBody>
          <a:bodyPr wrap="square">
            <a:spAutoFit/>
          </a:bodyPr>
          <a:lstStyle/>
          <a:p>
            <a:pPr algn="just">
              <a:lnSpc>
                <a:spcPct val="150000"/>
              </a:lnSpc>
            </a:pPr>
            <a:r>
              <a:rPr lang="vi-VN" sz="3200" b="1" i="0" dirty="0">
                <a:solidFill>
                  <a:srgbClr val="000000"/>
                </a:solidFill>
                <a:effectLst/>
                <a:latin typeface="+mj-lt"/>
              </a:rPr>
              <a:t>Câu </a:t>
            </a:r>
            <a:r>
              <a:rPr lang="en-US" sz="3200" b="1" dirty="0">
                <a:solidFill>
                  <a:srgbClr val="000000"/>
                </a:solidFill>
                <a:latin typeface="+mj-lt"/>
              </a:rPr>
              <a:t>4</a:t>
            </a:r>
            <a:r>
              <a:rPr lang="vi-VN" sz="3200" b="1" i="0" dirty="0">
                <a:solidFill>
                  <a:srgbClr val="000000"/>
                </a:solidFill>
                <a:effectLst/>
                <a:latin typeface="+mj-lt"/>
              </a:rPr>
              <a:t>.</a:t>
            </a:r>
            <a:r>
              <a:rPr lang="vi-VN" sz="3200" b="0" i="0" dirty="0">
                <a:solidFill>
                  <a:srgbClr val="000000"/>
                </a:solidFill>
                <a:effectLst/>
                <a:latin typeface="+mj-lt"/>
              </a:rPr>
              <a:t> Ở các rừng ngập mặn ven biển, các bãi triều ngập nước và ở cửa sông lớn thuận lợi cho việc</a:t>
            </a:r>
          </a:p>
          <a:p>
            <a:pPr algn="just">
              <a:lnSpc>
                <a:spcPct val="150000"/>
              </a:lnSpc>
            </a:pPr>
            <a:r>
              <a:rPr lang="vi-VN" sz="3200" b="0" i="0" dirty="0">
                <a:solidFill>
                  <a:srgbClr val="000000"/>
                </a:solidFill>
                <a:effectLst/>
                <a:latin typeface="+mj-lt"/>
              </a:rPr>
              <a:t>A. đánh bắt thủy sản.</a:t>
            </a:r>
          </a:p>
          <a:p>
            <a:pPr algn="just">
              <a:lnSpc>
                <a:spcPct val="150000"/>
              </a:lnSpc>
            </a:pPr>
            <a:r>
              <a:rPr lang="vi-VN" sz="3200" b="0" i="0" dirty="0">
                <a:solidFill>
                  <a:srgbClr val="000000"/>
                </a:solidFill>
                <a:effectLst/>
                <a:latin typeface="+mj-lt"/>
              </a:rPr>
              <a:t>B. nuôi trồng thủy sản.</a:t>
            </a:r>
          </a:p>
          <a:p>
            <a:pPr algn="just">
              <a:lnSpc>
                <a:spcPct val="150000"/>
              </a:lnSpc>
            </a:pPr>
            <a:r>
              <a:rPr lang="vi-VN" sz="3200" b="0" i="0" dirty="0">
                <a:solidFill>
                  <a:srgbClr val="000000"/>
                </a:solidFill>
                <a:effectLst/>
                <a:latin typeface="+mj-lt"/>
              </a:rPr>
              <a:t>C. trồng cây lâu năm.</a:t>
            </a:r>
          </a:p>
          <a:p>
            <a:pPr algn="just">
              <a:lnSpc>
                <a:spcPct val="150000"/>
              </a:lnSpc>
            </a:pPr>
            <a:r>
              <a:rPr lang="vi-VN" sz="3200" b="0" i="0" dirty="0">
                <a:solidFill>
                  <a:srgbClr val="000000"/>
                </a:solidFill>
                <a:effectLst/>
                <a:latin typeface="+mj-lt"/>
              </a:rPr>
              <a:t>D. trồng cây lúa nước.</a:t>
            </a:r>
          </a:p>
        </p:txBody>
      </p:sp>
      <p:sp>
        <p:nvSpPr>
          <p:cNvPr id="4" name="Oval 3">
            <a:extLst>
              <a:ext uri="{FF2B5EF4-FFF2-40B4-BE49-F238E27FC236}">
                <a16:creationId xmlns:a16="http://schemas.microsoft.com/office/drawing/2014/main" id="{5FE646E6-9D43-B3C8-AE76-9A28C598BEFE}"/>
              </a:ext>
            </a:extLst>
          </p:cNvPr>
          <p:cNvSpPr/>
          <p:nvPr/>
        </p:nvSpPr>
        <p:spPr>
          <a:xfrm>
            <a:off x="0" y="2991678"/>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2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13EDEB-D205-DAF2-7DB1-B2611A5E1BBB}"/>
              </a:ext>
            </a:extLst>
          </p:cNvPr>
          <p:cNvSpPr txBox="1"/>
          <p:nvPr/>
        </p:nvSpPr>
        <p:spPr>
          <a:xfrm>
            <a:off x="228600" y="304800"/>
            <a:ext cx="8763000" cy="4989699"/>
          </a:xfrm>
          <a:prstGeom prst="rect">
            <a:avLst/>
          </a:prstGeom>
          <a:noFill/>
        </p:spPr>
        <p:txBody>
          <a:bodyPr wrap="square">
            <a:spAutoFit/>
          </a:bodyPr>
          <a:lstStyle/>
          <a:p>
            <a:pPr algn="just">
              <a:lnSpc>
                <a:spcPct val="150000"/>
              </a:lnSpc>
            </a:pPr>
            <a:r>
              <a:rPr lang="vi-VN" sz="3600" b="1" i="0" dirty="0">
                <a:solidFill>
                  <a:srgbClr val="000000"/>
                </a:solidFill>
                <a:effectLst/>
                <a:latin typeface="+mj-lt"/>
              </a:rPr>
              <a:t>Câu </a:t>
            </a:r>
            <a:r>
              <a:rPr lang="en-US" sz="3600" b="1" dirty="0">
                <a:solidFill>
                  <a:srgbClr val="000000"/>
                </a:solidFill>
                <a:latin typeface="+mj-lt"/>
              </a:rPr>
              <a:t>4</a:t>
            </a:r>
            <a:r>
              <a:rPr lang="vi-VN" sz="3600" b="1" i="0" dirty="0">
                <a:solidFill>
                  <a:srgbClr val="000000"/>
                </a:solidFill>
                <a:effectLst/>
                <a:latin typeface="+mj-lt"/>
              </a:rPr>
              <a:t>.</a:t>
            </a:r>
            <a:r>
              <a:rPr lang="vi-VN" sz="3600" b="0" i="0" dirty="0">
                <a:solidFill>
                  <a:srgbClr val="000000"/>
                </a:solidFill>
                <a:effectLst/>
                <a:latin typeface="+mj-lt"/>
              </a:rPr>
              <a:t> Trong lâm nghiệp, đất feralit thích hợp để</a:t>
            </a:r>
          </a:p>
          <a:p>
            <a:pPr algn="just">
              <a:lnSpc>
                <a:spcPct val="150000"/>
              </a:lnSpc>
            </a:pPr>
            <a:r>
              <a:rPr lang="vi-VN" sz="3600" b="0" i="0" dirty="0">
                <a:solidFill>
                  <a:srgbClr val="000000"/>
                </a:solidFill>
                <a:effectLst/>
                <a:latin typeface="+mj-lt"/>
              </a:rPr>
              <a:t>A. rừng sản xuất.</a:t>
            </a:r>
          </a:p>
          <a:p>
            <a:pPr algn="just">
              <a:lnSpc>
                <a:spcPct val="150000"/>
              </a:lnSpc>
            </a:pPr>
            <a:r>
              <a:rPr lang="vi-VN" sz="3600" b="0" i="0" dirty="0">
                <a:solidFill>
                  <a:srgbClr val="000000"/>
                </a:solidFill>
                <a:effectLst/>
                <a:latin typeface="+mj-lt"/>
              </a:rPr>
              <a:t>B. rừng phòng hộ.</a:t>
            </a:r>
          </a:p>
          <a:p>
            <a:pPr algn="just">
              <a:lnSpc>
                <a:spcPct val="150000"/>
              </a:lnSpc>
            </a:pPr>
            <a:r>
              <a:rPr lang="vi-VN" sz="3600" b="0" i="0" dirty="0">
                <a:solidFill>
                  <a:srgbClr val="000000"/>
                </a:solidFill>
                <a:effectLst/>
                <a:latin typeface="+mj-lt"/>
              </a:rPr>
              <a:t>C. rừng đặc dụng.</a:t>
            </a:r>
          </a:p>
          <a:p>
            <a:pPr algn="just">
              <a:lnSpc>
                <a:spcPct val="150000"/>
              </a:lnSpc>
            </a:pPr>
            <a:r>
              <a:rPr lang="vi-VN" sz="3600" b="0" i="0" dirty="0">
                <a:solidFill>
                  <a:srgbClr val="000000"/>
                </a:solidFill>
                <a:effectLst/>
                <a:latin typeface="+mj-lt"/>
              </a:rPr>
              <a:t>D. vườn quốc gia.</a:t>
            </a:r>
          </a:p>
        </p:txBody>
      </p:sp>
      <p:sp>
        <p:nvSpPr>
          <p:cNvPr id="6" name="Oval 5">
            <a:extLst>
              <a:ext uri="{FF2B5EF4-FFF2-40B4-BE49-F238E27FC236}">
                <a16:creationId xmlns:a16="http://schemas.microsoft.com/office/drawing/2014/main" id="{71B63828-7017-4881-BB4B-382DAC43621B}"/>
              </a:ext>
            </a:extLst>
          </p:cNvPr>
          <p:cNvSpPr/>
          <p:nvPr/>
        </p:nvSpPr>
        <p:spPr>
          <a:xfrm>
            <a:off x="228600" y="2362327"/>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1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05578-E9B9-83E7-041F-02708D8CF3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162925-5B20-877A-12D0-6BB089F3E2CF}"/>
              </a:ext>
            </a:extLst>
          </p:cNvPr>
          <p:cNvSpPr txBox="1"/>
          <p:nvPr/>
        </p:nvSpPr>
        <p:spPr>
          <a:xfrm>
            <a:off x="0" y="381000"/>
            <a:ext cx="8991600" cy="5922903"/>
          </a:xfrm>
          <a:prstGeom prst="rect">
            <a:avLst/>
          </a:prstGeom>
          <a:noFill/>
        </p:spPr>
        <p:txBody>
          <a:bodyPr wrap="square">
            <a:spAutoFit/>
          </a:bodyPr>
          <a:lstStyle/>
          <a:p>
            <a:pPr algn="just">
              <a:lnSpc>
                <a:spcPct val="150000"/>
              </a:lnSpc>
            </a:pPr>
            <a:r>
              <a:rPr lang="vi-VN" sz="3200" b="1" i="0" dirty="0">
                <a:solidFill>
                  <a:srgbClr val="000000"/>
                </a:solidFill>
                <a:effectLst/>
                <a:latin typeface="Open Sans" panose="020B0606030504020204" pitchFamily="34" charset="0"/>
              </a:rPr>
              <a:t>Câu 5.</a:t>
            </a:r>
            <a:r>
              <a:rPr lang="vi-VN" sz="3200" b="0" i="0" dirty="0">
                <a:solidFill>
                  <a:srgbClr val="000000"/>
                </a:solidFill>
                <a:effectLst/>
                <a:latin typeface="Open Sans" panose="020B0606030504020204" pitchFamily="34" charset="0"/>
              </a:rPr>
              <a:t> Để giảm thiểu tình trạng thoái hóa đất, chúng ta </a:t>
            </a:r>
            <a:r>
              <a:rPr lang="vi-VN" sz="3200" b="1" i="0" dirty="0">
                <a:solidFill>
                  <a:srgbClr val="000000"/>
                </a:solidFill>
                <a:effectLst/>
                <a:latin typeface="Open Sans" panose="020B0606030504020204" pitchFamily="34" charset="0"/>
              </a:rPr>
              <a:t>không nên </a:t>
            </a:r>
            <a:r>
              <a:rPr lang="vi-VN" sz="3200" b="0" i="0" dirty="0">
                <a:solidFill>
                  <a:srgbClr val="000000"/>
                </a:solidFill>
                <a:effectLst/>
                <a:latin typeface="Open Sans" panose="020B0606030504020204" pitchFamily="34" charset="0"/>
              </a:rPr>
              <a:t>áp dụng biện pháp nào sau đây?</a:t>
            </a:r>
          </a:p>
          <a:p>
            <a:pPr algn="just">
              <a:lnSpc>
                <a:spcPct val="150000"/>
              </a:lnSpc>
            </a:pPr>
            <a:r>
              <a:rPr lang="vi-VN" sz="3200" b="0" i="0" dirty="0">
                <a:solidFill>
                  <a:srgbClr val="000000"/>
                </a:solidFill>
                <a:effectLst/>
                <a:latin typeface="Open Sans" panose="020B0606030504020204" pitchFamily="34" charset="0"/>
              </a:rPr>
              <a:t>A. Lạm dụng thuốc trừ sâu, phân bón hóa học.</a:t>
            </a:r>
          </a:p>
          <a:p>
            <a:pPr algn="just">
              <a:lnSpc>
                <a:spcPct val="150000"/>
              </a:lnSpc>
            </a:pPr>
            <a:r>
              <a:rPr lang="vi-VN" sz="3200" b="0" i="0" dirty="0">
                <a:solidFill>
                  <a:srgbClr val="000000"/>
                </a:solidFill>
                <a:effectLst/>
                <a:latin typeface="Open Sans" panose="020B0606030504020204" pitchFamily="34" charset="0"/>
              </a:rPr>
              <a:t>B. Trồng cây phủ xanh đất trống, đồi núi trọc.</a:t>
            </a:r>
          </a:p>
          <a:p>
            <a:pPr algn="just">
              <a:lnSpc>
                <a:spcPct val="150000"/>
              </a:lnSpc>
            </a:pPr>
            <a:r>
              <a:rPr lang="vi-VN" sz="3200" b="0" i="0" dirty="0">
                <a:solidFill>
                  <a:srgbClr val="000000"/>
                </a:solidFill>
                <a:effectLst/>
                <a:latin typeface="Open Sans" panose="020B0606030504020204" pitchFamily="34" charset="0"/>
              </a:rPr>
              <a:t>C. Củng cố và hoàn thiện hệ thống các đê ven biển.</a:t>
            </a:r>
          </a:p>
          <a:p>
            <a:pPr algn="just">
              <a:lnSpc>
                <a:spcPct val="150000"/>
              </a:lnSpc>
            </a:pPr>
            <a:r>
              <a:rPr lang="vi-VN" sz="3200" b="0" i="0" dirty="0">
                <a:solidFill>
                  <a:srgbClr val="000000"/>
                </a:solidFill>
                <a:effectLst/>
                <a:latin typeface="Open Sans" panose="020B0606030504020204" pitchFamily="34" charset="0"/>
              </a:rPr>
              <a:t>D. Bổ sung các chất hữu cơ cho đất.</a:t>
            </a:r>
          </a:p>
        </p:txBody>
      </p:sp>
      <p:sp>
        <p:nvSpPr>
          <p:cNvPr id="4" name="Oval 3">
            <a:extLst>
              <a:ext uri="{FF2B5EF4-FFF2-40B4-BE49-F238E27FC236}">
                <a16:creationId xmlns:a16="http://schemas.microsoft.com/office/drawing/2014/main" id="{9BEE33B8-3633-4001-04B9-D310E1B140D3}"/>
              </a:ext>
            </a:extLst>
          </p:cNvPr>
          <p:cNvSpPr/>
          <p:nvPr/>
        </p:nvSpPr>
        <p:spPr>
          <a:xfrm>
            <a:off x="0" y="2877915"/>
            <a:ext cx="424069" cy="437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375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0D0A7-9E1F-AB51-4DC5-C33D64E6BA12}"/>
              </a:ext>
            </a:extLst>
          </p:cNvPr>
          <p:cNvSpPr txBox="1"/>
          <p:nvPr/>
        </p:nvSpPr>
        <p:spPr>
          <a:xfrm>
            <a:off x="228600" y="355353"/>
            <a:ext cx="8305800" cy="4524315"/>
          </a:xfrm>
          <a:prstGeom prst="rect">
            <a:avLst/>
          </a:prstGeom>
          <a:noFill/>
        </p:spPr>
        <p:txBody>
          <a:bodyPr wrap="square">
            <a:spAutoFit/>
          </a:bodyPr>
          <a:lstStyle/>
          <a:p>
            <a:pPr algn="just"/>
            <a:r>
              <a:rPr lang="vi-VN" sz="3200" b="1" i="0" dirty="0">
                <a:solidFill>
                  <a:srgbClr val="008000"/>
                </a:solidFill>
                <a:effectLst/>
                <a:latin typeface="+mj-lt"/>
              </a:rPr>
              <a:t>Câu </a:t>
            </a:r>
            <a:r>
              <a:rPr lang="en-US" sz="3200" b="1" i="0">
                <a:solidFill>
                  <a:srgbClr val="008000"/>
                </a:solidFill>
                <a:effectLst/>
                <a:latin typeface="+mj-lt"/>
              </a:rPr>
              <a:t>6</a:t>
            </a:r>
            <a:r>
              <a:rPr lang="vi-VN" sz="3200" b="1" i="0">
                <a:solidFill>
                  <a:srgbClr val="008000"/>
                </a:solidFill>
                <a:effectLst/>
                <a:latin typeface="+mj-lt"/>
              </a:rPr>
              <a:t>:</a:t>
            </a:r>
            <a:r>
              <a:rPr lang="vi-VN" sz="3200" b="0" i="0">
                <a:solidFill>
                  <a:srgbClr val="000000"/>
                </a:solidFill>
                <a:effectLst/>
                <a:latin typeface="+mj-lt"/>
              </a:rPr>
              <a:t> </a:t>
            </a:r>
            <a:r>
              <a:rPr lang="vi-VN" sz="3200" b="0" i="0" dirty="0">
                <a:solidFill>
                  <a:srgbClr val="000000"/>
                </a:solidFill>
                <a:effectLst/>
                <a:latin typeface="+mj-lt"/>
              </a:rPr>
              <a:t>Đặc điểm của nhóm đất feralit:</a:t>
            </a:r>
          </a:p>
          <a:p>
            <a:pPr algn="just"/>
            <a:r>
              <a:rPr lang="vi-VN" sz="3200" b="0" i="0" dirty="0">
                <a:solidFill>
                  <a:srgbClr val="000000"/>
                </a:solidFill>
                <a:effectLst/>
                <a:latin typeface="+mj-lt"/>
              </a:rPr>
              <a:t>A. Đất chua, nghèo mùn, nhiều sét. Đất có mùa đỏ vàng do có nhiều hợp chất sắt và nhôm.</a:t>
            </a:r>
          </a:p>
          <a:p>
            <a:pPr algn="just"/>
            <a:r>
              <a:rPr lang="vi-VN" sz="3200" b="0" i="0" dirty="0">
                <a:solidFill>
                  <a:srgbClr val="000000"/>
                </a:solidFill>
                <a:effectLst/>
                <a:latin typeface="+mj-lt"/>
              </a:rPr>
              <a:t>B. Đất có màu đỏ thẫm hoặc vàng đỏ, có độ phì cao, thích hợp với nhiều laoij cây công nghiệp.</a:t>
            </a:r>
            <a:endParaRPr lang="en-US" sz="3200" b="0" i="0" dirty="0">
              <a:solidFill>
                <a:srgbClr val="000000"/>
              </a:solidFill>
              <a:effectLst/>
              <a:latin typeface="+mj-lt"/>
            </a:endParaRPr>
          </a:p>
          <a:p>
            <a:pPr algn="just"/>
            <a:r>
              <a:rPr lang="vi-VN" sz="3200" b="0" i="0" dirty="0">
                <a:solidFill>
                  <a:srgbClr val="000000"/>
                </a:solidFill>
                <a:effectLst/>
                <a:latin typeface="+mj-lt"/>
              </a:rPr>
              <a:t>C. Đất có nhiều mùn, hình thành dưới thảm rừng á nhiệt đới hoặc ôn đới vùng núi cao.</a:t>
            </a:r>
          </a:p>
          <a:p>
            <a:pPr algn="just"/>
            <a:r>
              <a:rPr lang="vi-VN" sz="3200" b="0" i="0" dirty="0">
                <a:solidFill>
                  <a:srgbClr val="000000"/>
                </a:solidFill>
                <a:effectLst/>
                <a:latin typeface="+mj-lt"/>
              </a:rPr>
              <a:t>D. Nhìn chung đất có độ phì nhiêu, dễ canh tác và làm thủy lợi. Đất tơi xốp,ít chua, giàu mùn.</a:t>
            </a:r>
          </a:p>
        </p:txBody>
      </p:sp>
      <p:sp>
        <p:nvSpPr>
          <p:cNvPr id="2" name="Oval 1">
            <a:extLst>
              <a:ext uri="{FF2B5EF4-FFF2-40B4-BE49-F238E27FC236}">
                <a16:creationId xmlns:a16="http://schemas.microsoft.com/office/drawing/2014/main" id="{53391371-5501-34F8-4119-7CD5388BFD0B}"/>
              </a:ext>
            </a:extLst>
          </p:cNvPr>
          <p:cNvSpPr/>
          <p:nvPr/>
        </p:nvSpPr>
        <p:spPr>
          <a:xfrm>
            <a:off x="228600" y="990600"/>
            <a:ext cx="424069" cy="424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9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repeatCount="indefinite"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1F54324-00B1-5D09-1B62-6D99D9CD1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8838"/>
            <a:ext cx="9144000" cy="513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4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9. THỔ NHƯỠNG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BA NHÓM ĐẤT CHÍNH</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TÍNH CẤP THIẾT CỦA VẤN ĐỀ CHỐNG THOÁI HÓA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020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042F986-3B9D-88E8-7455-A1D8DE1D7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69900"/>
            <a:ext cx="8839200" cy="59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46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B34F7-36A6-06E5-325F-387E692FFE5A}"/>
            </a:ext>
          </a:extLst>
        </p:cNvPr>
        <p:cNvGrpSpPr/>
        <p:nvPr/>
      </p:nvGrpSpPr>
      <p:grpSpPr>
        <a:xfrm>
          <a:off x="0" y="0"/>
          <a:ext cx="0" cy="0"/>
          <a:chOff x="0" y="0"/>
          <a:chExt cx="0" cy="0"/>
        </a:xfrm>
      </p:grpSpPr>
    </p:spTree>
    <p:extLst>
      <p:ext uri="{BB962C8B-B14F-4D97-AF65-F5344CB8AC3E}">
        <p14:creationId xmlns:p14="http://schemas.microsoft.com/office/powerpoint/2010/main" val="2761846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E601E-1ABE-EC9E-05B6-46A4595DD8DB}"/>
            </a:ext>
          </a:extLst>
        </p:cNvPr>
        <p:cNvGrpSpPr/>
        <p:nvPr/>
      </p:nvGrpSpPr>
      <p:grpSpPr>
        <a:xfrm>
          <a:off x="0" y="0"/>
          <a:ext cx="0" cy="0"/>
          <a:chOff x="0" y="0"/>
          <a:chExt cx="0" cy="0"/>
        </a:xfrm>
      </p:grpSpPr>
    </p:spTree>
    <p:extLst>
      <p:ext uri="{BB962C8B-B14F-4D97-AF65-F5344CB8AC3E}">
        <p14:creationId xmlns:p14="http://schemas.microsoft.com/office/powerpoint/2010/main" val="55731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5120A-C61A-98B2-1A4F-BDD135ABCDB7}"/>
            </a:ext>
          </a:extLst>
        </p:cNvPr>
        <p:cNvGrpSpPr/>
        <p:nvPr/>
      </p:nvGrpSpPr>
      <p:grpSpPr>
        <a:xfrm>
          <a:off x="0" y="0"/>
          <a:ext cx="0" cy="0"/>
          <a:chOff x="0" y="0"/>
          <a:chExt cx="0" cy="0"/>
        </a:xfrm>
      </p:grpSpPr>
    </p:spTree>
    <p:extLst>
      <p:ext uri="{BB962C8B-B14F-4D97-AF65-F5344CB8AC3E}">
        <p14:creationId xmlns:p14="http://schemas.microsoft.com/office/powerpoint/2010/main" val="3122175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72209" y="1447800"/>
            <a:ext cx="4575991" cy="4524315"/>
          </a:xfrm>
          <a:prstGeom prst="rect">
            <a:avLst/>
          </a:prstGeom>
          <a:solidFill>
            <a:srgbClr val="BCFCD4"/>
          </a:solidFill>
          <a:ln w="12700">
            <a:solidFill>
              <a:srgbClr val="009900"/>
            </a:solidFill>
          </a:ln>
        </p:spPr>
        <p:txBody>
          <a:bodyPr wrap="square">
            <a:spAutoFit/>
          </a:bodyPr>
          <a:lstStyle/>
          <a:p>
            <a:pPr algn="just"/>
            <a:r>
              <a:rPr lang="en-US" sz="3600" dirty="0" err="1">
                <a:solidFill>
                  <a:srgbClr val="FF0000"/>
                </a:solidFill>
                <a:latin typeface="Cambria" panose="02040503050406030204" pitchFamily="18" charset="0"/>
                <a:ea typeface="Cambria" panose="02040503050406030204" pitchFamily="18" charset="0"/>
              </a:rPr>
              <a:t>Quan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ảnh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kiến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thức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đã</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học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hãy</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biết</a:t>
            </a:r>
            <a:r>
              <a:rPr lang="en-US" sz="3600" dirty="0">
                <a:solidFill>
                  <a:srgbClr val="FF0000"/>
                </a:solidFill>
                <a:latin typeface="Cambria" panose="02040503050406030204" pitchFamily="18" charset="0"/>
                <a:ea typeface="Cambria" panose="02040503050406030204" pitchFamily="18" charset="0"/>
              </a:rPr>
              <a:t> t</a:t>
            </a:r>
            <a:r>
              <a:rPr lang="vi-VN" sz="3600" dirty="0">
                <a:solidFill>
                  <a:srgbClr val="FF0000"/>
                </a:solidFill>
                <a:latin typeface="Cambria" panose="02040503050406030204" pitchFamily="18" charset="0"/>
                <a:ea typeface="Cambria" panose="02040503050406030204" pitchFamily="18" charset="0"/>
              </a:rPr>
              <a:t>h</a:t>
            </a:r>
            <a:r>
              <a:rPr lang="en-US" sz="3600" dirty="0">
                <a:solidFill>
                  <a:srgbClr val="FF0000"/>
                </a:solidFill>
                <a:latin typeface="Cambria" panose="02040503050406030204" pitchFamily="18" charset="0"/>
                <a:ea typeface="Cambria" panose="02040503050406030204" pitchFamily="18" charset="0"/>
              </a:rPr>
              <a:t>ổ</a:t>
            </a:r>
            <a:r>
              <a:rPr lang="vi-VN" sz="3600" dirty="0">
                <a:solidFill>
                  <a:srgbClr val="FF0000"/>
                </a:solidFill>
                <a:latin typeface="Cambria" panose="02040503050406030204" pitchFamily="18" charset="0"/>
                <a:ea typeface="Cambria" panose="02040503050406030204" pitchFamily="18" charset="0"/>
              </a:rPr>
              <a:t> nhưỡng là gì? Những nhân tố nào đã tác động đất sự hình thành th</a:t>
            </a:r>
            <a:r>
              <a:rPr lang="en-US" sz="3600" dirty="0">
                <a:solidFill>
                  <a:srgbClr val="FF0000"/>
                </a:solidFill>
                <a:latin typeface="Cambria" panose="02040503050406030204" pitchFamily="18" charset="0"/>
                <a:ea typeface="Cambria" panose="02040503050406030204" pitchFamily="18" charset="0"/>
              </a:rPr>
              <a:t>ổ</a:t>
            </a:r>
            <a:r>
              <a:rPr lang="vi-VN" sz="3600" dirty="0">
                <a:solidFill>
                  <a:srgbClr val="FF0000"/>
                </a:solidFill>
                <a:latin typeface="Cambria" panose="02040503050406030204" pitchFamily="18" charset="0"/>
                <a:ea typeface="Cambria" panose="02040503050406030204" pitchFamily="18" charset="0"/>
              </a:rPr>
              <a:t> nhưỡng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Cày</a:t>
            </a:r>
            <a:r>
              <a:rPr lang="en-US" dirty="0">
                <a:latin typeface="Cambria" pitchFamily="18" charset="0"/>
                <a:ea typeface="Cambria" pitchFamily="18" charset="0"/>
              </a:rPr>
              <a:t> </a:t>
            </a:r>
            <a:r>
              <a:rPr lang="en-US" dirty="0" err="1">
                <a:latin typeface="Cambria" pitchFamily="18" charset="0"/>
                <a:ea typeface="Cambria" pitchFamily="18" charset="0"/>
              </a:rPr>
              <a:t>cấy</a:t>
            </a:r>
            <a:r>
              <a:rPr lang="en-US" dirty="0">
                <a:latin typeface="Cambria" pitchFamily="18" charset="0"/>
                <a:ea typeface="Cambria" pitchFamily="18" charset="0"/>
              </a:rPr>
              <a:t> </a:t>
            </a:r>
            <a:r>
              <a:rPr lang="en-US" dirty="0" err="1">
                <a:latin typeface="Cambria" pitchFamily="18" charset="0"/>
                <a:ea typeface="Cambria" pitchFamily="18" charset="0"/>
              </a:rPr>
              <a:t>trong</a:t>
            </a:r>
            <a:r>
              <a:rPr lang="en-US" dirty="0">
                <a:latin typeface="Cambria" pitchFamily="18" charset="0"/>
                <a:ea typeface="Cambria" pitchFamily="18" charset="0"/>
              </a:rPr>
              <a:t> </a:t>
            </a:r>
            <a:r>
              <a:rPr lang="en-US" dirty="0" err="1">
                <a:latin typeface="Cambria" pitchFamily="18" charset="0"/>
                <a:ea typeface="Cambria" pitchFamily="18" charset="0"/>
              </a:rPr>
              <a:t>nông</a:t>
            </a:r>
            <a:r>
              <a:rPr lang="en-US" dirty="0">
                <a:latin typeface="Cambria" pitchFamily="18" charset="0"/>
                <a:ea typeface="Cambria" pitchFamily="18" charset="0"/>
              </a:rPr>
              <a:t> </a:t>
            </a:r>
            <a:r>
              <a:rPr lang="en-US" dirty="0" err="1">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2F60A3-2DE3-7CEB-5258-51863DDCE30E}"/>
              </a:ext>
            </a:extLst>
          </p:cNvPr>
          <p:cNvSpPr txBox="1"/>
          <p:nvPr/>
        </p:nvSpPr>
        <p:spPr>
          <a:xfrm>
            <a:off x="0" y="762000"/>
            <a:ext cx="8458200" cy="3862596"/>
          </a:xfrm>
          <a:prstGeom prst="rect">
            <a:avLst/>
          </a:prstGeom>
          <a:noFill/>
        </p:spPr>
        <p:txBody>
          <a:bodyPr wrap="square">
            <a:spAutoFit/>
          </a:bodyPr>
          <a:lstStyle/>
          <a:p>
            <a:pPr algn="just">
              <a:spcBef>
                <a:spcPts val="600"/>
              </a:spcBef>
              <a:spcAft>
                <a:spcPts val="0"/>
              </a:spcAft>
            </a:pPr>
            <a:r>
              <a:rPr lang="en-US" sz="4000" dirty="0">
                <a:latin typeface="Cambria" pitchFamily="18" charset="0"/>
                <a:ea typeface="Cambria" pitchFamily="18" charset="0"/>
              </a:rPr>
              <a:t>- </a:t>
            </a:r>
            <a:r>
              <a:rPr lang="vi-VN" sz="4000" dirty="0">
                <a:latin typeface="Cambria" pitchFamily="18" charset="0"/>
                <a:ea typeface="Cambria" pitchFamily="18" charset="0"/>
              </a:rPr>
              <a:t>Thổ</a:t>
            </a:r>
            <a:r>
              <a:rPr lang="en-US" sz="4000" dirty="0">
                <a:latin typeface="Cambria" pitchFamily="18" charset="0"/>
                <a:ea typeface="Cambria" pitchFamily="18" charset="0"/>
              </a:rPr>
              <a:t> </a:t>
            </a:r>
            <a:r>
              <a:rPr lang="vi-VN" sz="4000" dirty="0">
                <a:latin typeface="Cambria" pitchFamily="18" charset="0"/>
                <a:ea typeface="Cambria" pitchFamily="18" charset="0"/>
              </a:rPr>
              <a:t>nhưỡng là lớp vật chất mỏng, vụn bở, bao phủ trên bề mặt các lục địa và đảo, được đặc trưng bởi độ phì.</a:t>
            </a:r>
          </a:p>
          <a:p>
            <a:pPr algn="just">
              <a:spcBef>
                <a:spcPts val="600"/>
              </a:spcBef>
              <a:spcAft>
                <a:spcPts val="0"/>
              </a:spcAft>
            </a:pPr>
            <a:r>
              <a:rPr lang="en-US" sz="4000" dirty="0">
                <a:latin typeface="Cambria" pitchFamily="18" charset="0"/>
                <a:ea typeface="Cambria" pitchFamily="18" charset="0"/>
              </a:rPr>
              <a:t>- </a:t>
            </a:r>
            <a:r>
              <a:rPr lang="vi-VN" sz="4000" dirty="0">
                <a:latin typeface="Cambria" pitchFamily="18" charset="0"/>
                <a:ea typeface="Cambria" pitchFamily="18" charset="0"/>
              </a:rPr>
              <a:t>Các nhân tố hình thành đất ở nước ta: đá mẹ, khí hậu, sinh vật, địa hình, thời gian, con người.</a:t>
            </a:r>
          </a:p>
        </p:txBody>
      </p:sp>
    </p:spTree>
    <p:extLst>
      <p:ext uri="{BB962C8B-B14F-4D97-AF65-F5344CB8AC3E}">
        <p14:creationId xmlns:p14="http://schemas.microsoft.com/office/powerpoint/2010/main" val="21696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39096"/>
            <a:ext cx="4948440" cy="2862322"/>
          </a:xfrm>
          <a:prstGeom prst="rect">
            <a:avLst/>
          </a:prstGeom>
          <a:solidFill>
            <a:srgbClr val="BCFCD4"/>
          </a:solidFill>
          <a:ln w="12700">
            <a:solidFill>
              <a:srgbClr val="009900"/>
            </a:solidFill>
          </a:ln>
        </p:spPr>
        <p:txBody>
          <a:bodyPr wrap="square">
            <a:spAutoFit/>
          </a:bodyPr>
          <a:lstStyle/>
          <a:p>
            <a:pPr algn="just"/>
            <a:r>
              <a:rPr lang="en-US" sz="3600" dirty="0" err="1">
                <a:solidFill>
                  <a:srgbClr val="FF0000"/>
                </a:solidFill>
                <a:latin typeface="Cambria" panose="02040503050406030204" pitchFamily="18" charset="0"/>
                <a:ea typeface="Cambria" panose="02040503050406030204" pitchFamily="18" charset="0"/>
              </a:rPr>
              <a:t>Quan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sát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ảnh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kênh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chữ</a:t>
            </a:r>
            <a:r>
              <a:rPr lang="en-US" sz="3600" dirty="0">
                <a:solidFill>
                  <a:srgbClr val="FF0000"/>
                </a:solidFill>
                <a:latin typeface="Cambria" panose="02040503050406030204" pitchFamily="18" charset="0"/>
                <a:ea typeface="Cambria" panose="02040503050406030204" pitchFamily="18" charset="0"/>
              </a:rPr>
              <a:t> SGK, </a:t>
            </a:r>
            <a:r>
              <a:rPr lang="en-US" sz="3600" dirty="0" err="1">
                <a:solidFill>
                  <a:srgbClr val="FF0000"/>
                </a:solidFill>
                <a:latin typeface="Cambria" panose="02040503050406030204" pitchFamily="18" charset="0"/>
                <a:ea typeface="Cambria" panose="02040503050406030204" pitchFamily="18" charset="0"/>
              </a:rPr>
              <a:t>giải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thích</a:t>
            </a:r>
            <a:r>
              <a:rPr lang="en-US" sz="3600" dirty="0">
                <a:solidFill>
                  <a:srgbClr val="FF0000"/>
                </a:solidFill>
                <a:latin typeface="Cambria" panose="02040503050406030204" pitchFamily="18" charset="0"/>
                <a:ea typeface="Cambria" panose="02040503050406030204" pitchFamily="18" charset="0"/>
              </a:rPr>
              <a:t> v</a:t>
            </a:r>
            <a:r>
              <a:rPr lang="vi-VN" sz="3600" dirty="0">
                <a:solidFill>
                  <a:srgbClr val="FF0000"/>
                </a:solidFill>
                <a:latin typeface="Cambria" panose="02040503050406030204" pitchFamily="18" charset="0"/>
                <a:ea typeface="Cambria" panose="02040503050406030204" pitchFamily="18" charset="0"/>
              </a:rPr>
              <a:t>ì sao thổ nhưỡng nước ta mang tính chất nhiệt đới </a:t>
            </a:r>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684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randombar(horizontal)">
                                      <p:cBhvr>
                                        <p:cTn id="18" dur="500"/>
                                        <p:tgtEl>
                                          <p:spTgt spid="205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425953-70B2-70E7-31C4-ECA7F9EF1B89}"/>
              </a:ext>
            </a:extLst>
          </p:cNvPr>
          <p:cNvSpPr txBox="1"/>
          <p:nvPr/>
        </p:nvSpPr>
        <p:spPr>
          <a:xfrm>
            <a:off x="533400" y="685800"/>
            <a:ext cx="8305800" cy="4124206"/>
          </a:xfrm>
          <a:prstGeom prst="rect">
            <a:avLst/>
          </a:prstGeom>
          <a:noFill/>
        </p:spPr>
        <p:txBody>
          <a:bodyPr wrap="square">
            <a:spAutoFit/>
          </a:bodyPr>
          <a:lstStyle/>
          <a:p>
            <a:pPr algn="just">
              <a:spcBef>
                <a:spcPts val="600"/>
              </a:spcBef>
              <a:spcAft>
                <a:spcPts val="0"/>
              </a:spcAft>
            </a:pPr>
            <a:r>
              <a:rPr lang="vi-VN" sz="3600" i="1" dirty="0">
                <a:solidFill>
                  <a:srgbClr val="FF0000"/>
                </a:solidFill>
                <a:latin typeface="Cambria" pitchFamily="18" charset="0"/>
                <a:ea typeface="Cambria" pitchFamily="18" charset="0"/>
              </a:rPr>
              <a:t>- Ở khu vực nhiệt đới ẩm gió mùa, quá trình phong hoá diễn ra với cường độ mạnh.</a:t>
            </a:r>
          </a:p>
          <a:p>
            <a:pPr algn="just">
              <a:spcBef>
                <a:spcPts val="600"/>
              </a:spcBef>
              <a:spcAft>
                <a:spcPts val="0"/>
              </a:spcAft>
            </a:pPr>
            <a:r>
              <a:rPr lang="vi-VN" sz="3600" i="1" dirty="0">
                <a:solidFill>
                  <a:srgbClr val="FF0000"/>
                </a:solidFill>
                <a:latin typeface="Cambria" pitchFamily="18" charset="0"/>
                <a:ea typeface="Cambria" pitchFamily="18" charset="0"/>
              </a:rPr>
              <a:t>- Lượng mưa tập trung theo mùa rửa trôi các chất badơ dễ tan đồng thời tích tụ oxit sắt và oxit nhôm.</a:t>
            </a:r>
          </a:p>
          <a:p>
            <a:pPr algn="just">
              <a:spcBef>
                <a:spcPts val="600"/>
              </a:spcBef>
              <a:spcAft>
                <a:spcPts val="0"/>
              </a:spcAft>
            </a:pPr>
            <a:r>
              <a:rPr lang="vi-VN" sz="3600" i="1" dirty="0">
                <a:solidFill>
                  <a:srgbClr val="FF0000"/>
                </a:solidFill>
                <a:latin typeface="Cambria" pitchFamily="18" charset="0"/>
                <a:ea typeface="Cambria" pitchFamily="18" charset="0"/>
              </a:rPr>
              <a:t>- Một số nơi mất đi lớp phủ thực vật.</a:t>
            </a:r>
          </a:p>
        </p:txBody>
      </p:sp>
    </p:spTree>
    <p:extLst>
      <p:ext uri="{BB962C8B-B14F-4D97-AF65-F5344CB8AC3E}">
        <p14:creationId xmlns:p14="http://schemas.microsoft.com/office/powerpoint/2010/main" val="830794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45344" y="9906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10466" y="1871577"/>
            <a:ext cx="4910423" cy="3970318"/>
          </a:xfrm>
          <a:prstGeom prst="rect">
            <a:avLst/>
          </a:prstGeom>
          <a:solidFill>
            <a:srgbClr val="BCFCD4"/>
          </a:solidFill>
          <a:ln w="12700">
            <a:solidFill>
              <a:srgbClr val="009900"/>
            </a:solidFill>
          </a:ln>
        </p:spPr>
        <p:txBody>
          <a:bodyPr wrap="square">
            <a:spAutoFit/>
          </a:bodyPr>
          <a:lstStyle/>
          <a:p>
            <a:pPr algn="just"/>
            <a:r>
              <a:rPr lang="en-US" sz="3600" i="1" dirty="0" err="1">
                <a:solidFill>
                  <a:srgbClr val="FF0000"/>
                </a:solidFill>
                <a:latin typeface="Cambria" panose="02040503050406030204" pitchFamily="18" charset="0"/>
                <a:ea typeface="Cambria" panose="02040503050406030204" pitchFamily="18" charset="0"/>
              </a:rPr>
              <a:t>Quan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sát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hình</a:t>
            </a:r>
            <a:r>
              <a:rPr lang="en-US" sz="3600" i="1" dirty="0">
                <a:solidFill>
                  <a:srgbClr val="FF0000"/>
                </a:solidFill>
                <a:latin typeface="Cambria" panose="02040503050406030204" pitchFamily="18" charset="0"/>
                <a:ea typeface="Cambria" panose="02040503050406030204" pitchFamily="18" charset="0"/>
              </a:rPr>
              <a:t> 9.3 </a:t>
            </a:r>
            <a:r>
              <a:rPr lang="en-US" sz="3600" i="1" dirty="0" err="1">
                <a:solidFill>
                  <a:srgbClr val="FF0000"/>
                </a:solidFill>
                <a:latin typeface="Cambria" panose="02040503050406030204" pitchFamily="18" charset="0"/>
                <a:ea typeface="Cambria" panose="02040503050406030204" pitchFamily="18" charset="0"/>
              </a:rPr>
              <a:t>và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kênh</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chữ</a:t>
            </a:r>
            <a:r>
              <a:rPr lang="en-US" sz="3600" i="1" dirty="0">
                <a:solidFill>
                  <a:srgbClr val="FF0000"/>
                </a:solidFill>
                <a:latin typeface="Cambria" panose="02040503050406030204" pitchFamily="18" charset="0"/>
                <a:ea typeface="Cambria" panose="02040503050406030204" pitchFamily="18" charset="0"/>
              </a:rPr>
              <a:t> SGK, n</a:t>
            </a:r>
            <a:r>
              <a:rPr lang="vi-VN" sz="3600" i="1" dirty="0">
                <a:solidFill>
                  <a:srgbClr val="FF0000"/>
                </a:solidFill>
                <a:latin typeface="Cambria" panose="02040503050406030204" pitchFamily="18" charset="0"/>
                <a:ea typeface="Cambria" panose="02040503050406030204" pitchFamily="18" charset="0"/>
              </a:rPr>
              <a:t>êu biểu hiện của tính chất nhiệt đới gió mùa của lớp phủ thổ nhưỡng.</a:t>
            </a:r>
            <a:r>
              <a:rPr lang="en-US" sz="3600" i="1" dirty="0">
                <a:solidFill>
                  <a:srgbClr val="FF0000"/>
                </a:solidFill>
                <a:latin typeface="Cambria" panose="02040503050406030204" pitchFamily="18" charset="0"/>
                <a:ea typeface="Cambria" panose="02040503050406030204" pitchFamily="18" charset="0"/>
              </a:rPr>
              <a:t> </a:t>
            </a:r>
            <a:r>
              <a:rPr lang="vi-VN" sz="3600" i="1" dirty="0">
                <a:solidFill>
                  <a:srgbClr val="FF0000"/>
                </a:solidFill>
                <a:latin typeface="Cambria" panose="02040503050406030204" pitchFamily="18" charset="0"/>
                <a:ea typeface="Cambria" panose="02040503050406030204" pitchFamily="18" charset="0"/>
              </a:rPr>
              <a:t>Kể tên các nhóm đất chính ở nước ta</a:t>
            </a:r>
            <a:r>
              <a:rPr lang="en-US" sz="3600" i="1" dirty="0">
                <a:solidFill>
                  <a:srgbClr val="FF0000"/>
                </a:solidFill>
                <a:latin typeface="Cambria" panose="02040503050406030204" pitchFamily="18" charset="0"/>
                <a:ea typeface="Cambria" panose="02040503050406030204" pitchFamily="18" charset="0"/>
              </a:rPr>
              <a:t>.</a:t>
            </a:r>
            <a:endParaRPr lang="vi-VN" sz="36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642" y="1295399"/>
            <a:ext cx="3631757" cy="5306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06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5896</TotalTime>
  <Words>2331</Words>
  <Application>Microsoft Office PowerPoint</Application>
  <PresentationFormat>On-screen Show (4:3)</PresentationFormat>
  <Paragraphs>445</Paragraphs>
  <Slides>43</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#9Slide01 Tieu de ngan</vt:lpstr>
      <vt:lpstr>Arial</vt:lpstr>
      <vt:lpstr>Calibri</vt:lpstr>
      <vt:lpstr>Cambria</vt:lpstr>
      <vt:lpstr>Open Sans</vt:lpstr>
      <vt:lpstr>Times New Roman</vt:lpstr>
      <vt:lpstr>Office Theme</vt:lpstr>
      <vt:lpstr>THỔ NHƯỠNG VIỆT NAM</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ngviethung1309@gmail.com</cp:lastModifiedBy>
  <cp:revision>462</cp:revision>
  <dcterms:created xsi:type="dcterms:W3CDTF">2016-02-15T14:28:12Z</dcterms:created>
  <dcterms:modified xsi:type="dcterms:W3CDTF">2025-02-04T03:25:15Z</dcterms:modified>
</cp:coreProperties>
</file>