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35" r:id="rId2"/>
    <p:sldId id="308" r:id="rId3"/>
    <p:sldId id="309" r:id="rId4"/>
    <p:sldId id="310" r:id="rId5"/>
    <p:sldId id="311" r:id="rId6"/>
    <p:sldId id="312" r:id="rId7"/>
    <p:sldId id="341" r:id="rId8"/>
    <p:sldId id="313" r:id="rId9"/>
    <p:sldId id="314" r:id="rId10"/>
    <p:sldId id="342" r:id="rId11"/>
    <p:sldId id="320" r:id="rId12"/>
    <p:sldId id="321" r:id="rId13"/>
    <p:sldId id="323" r:id="rId14"/>
    <p:sldId id="324" r:id="rId15"/>
    <p:sldId id="345" r:id="rId16"/>
    <p:sldId id="326" r:id="rId17"/>
    <p:sldId id="327" r:id="rId18"/>
    <p:sldId id="328" r:id="rId19"/>
    <p:sldId id="343" r:id="rId20"/>
    <p:sldId id="346" r:id="rId21"/>
    <p:sldId id="333" r:id="rId22"/>
    <p:sldId id="330" r:id="rId23"/>
    <p:sldId id="316" r:id="rId24"/>
    <p:sldId id="332"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0A1"/>
    <a:srgbClr val="FFCCFF"/>
    <a:srgbClr val="D9FBFD"/>
    <a:srgbClr val="FFFFCC"/>
    <a:srgbClr val="C128E0"/>
    <a:srgbClr val="FFFFFF"/>
    <a:srgbClr val="FFCFFF"/>
    <a:srgbClr val="C311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3" autoAdjust="0"/>
    <p:restoredTop sz="94660"/>
  </p:normalViewPr>
  <p:slideViewPr>
    <p:cSldViewPr snapToGrid="0">
      <p:cViewPr varScale="1">
        <p:scale>
          <a:sx n="63" d="100"/>
          <a:sy n="63" d="100"/>
        </p:scale>
        <p:origin x="98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6857801-5DA6-45E9-A713-6A6585FCDEA1}" type="datetimeFigureOut">
              <a:rPr lang="en-US"/>
              <a:pPr>
                <a:defRPr/>
              </a:pPr>
              <a:t>9/21/2024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0D097AF-586C-4E60-82D3-7F130FE39D4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3B35D7C2-64DD-47BE-99C2-0D431855199B}" type="datetime1">
              <a:rPr lang="en-US"/>
              <a:pPr>
                <a:defRPr/>
              </a:pPr>
              <a:t>9/21/2024</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E0B36AA9-BA0E-4DAD-8928-957C636266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FD2B64A5-B131-4D47-AB80-4368C76C7F7B}" type="datetime1">
              <a:rPr lang="en-US"/>
              <a:pPr>
                <a:defRPr/>
              </a:pPr>
              <a:t>9/21/2024</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FAD4B3B0-A77A-4F10-9106-2AA68DAEBD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6CB580BA-D27B-4EFB-BC81-88E65DAF96CB}" type="datetime1">
              <a:rPr lang="en-US"/>
              <a:pPr>
                <a:defRPr/>
              </a:pPr>
              <a:t>9/21/2024</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6317C34B-D693-40D9-8904-630B7C71486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21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764080FE-3580-4A64-A08B-E60CC7B9CB00}" type="datetime1">
              <a:rPr lang="en-US"/>
              <a:pPr>
                <a:defRPr/>
              </a:pPr>
              <a:t>9/21/2024</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D8D0A6B6-0B39-4AD1-968C-F0CB0FFC55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B754B589-95EC-4994-B07B-F3B792CB8AA7}" type="datetime1">
              <a:rPr lang="en-US"/>
              <a:pPr>
                <a:defRPr/>
              </a:pPr>
              <a:t>9/21/2024</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962C2F8E-EFFA-4D3A-951E-012213976E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3CBCC89C-F137-45E8-8489-2B5CBCF66C2F}" type="datetime1">
              <a:rPr lang="en-US"/>
              <a:pPr>
                <a:defRPr/>
              </a:pPr>
              <a:t>9/21/2024</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8BEF5073-3EFB-48AB-A529-CC70BFBCA6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FD340E45-4B6C-4520-B655-BE4BDBF59CAD}" type="datetime1">
              <a:rPr lang="en-US"/>
              <a:pPr>
                <a:defRPr/>
              </a:pPr>
              <a:t>9/21/2024</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765B803A-5618-4B46-9D4E-4DC2A5384B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D96E2F3B-C4BD-4155-B3F8-2D4D478C0EBB}" type="datetime1">
              <a:rPr lang="en-US"/>
              <a:pPr>
                <a:defRPr/>
              </a:pPr>
              <a:t>9/21/2024</a:t>
            </a:fld>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3017FA89-0EF8-4D57-BE69-9C823F1C76A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a:defRPr/>
            </a:lvl1pPr>
          </a:lstStyle>
          <a:p>
            <a:pPr>
              <a:defRPr/>
            </a:pPr>
            <a:fld id="{2A5D134A-0345-4000-B4DE-FD601E0AC336}" type="datetime1">
              <a:rPr lang="en-US"/>
              <a:pPr>
                <a:defRPr/>
              </a:pPr>
              <a:t>9/21/2024</a:t>
            </a:fld>
            <a:endParaRPr lang="en-US"/>
          </a:p>
        </p:txBody>
      </p:sp>
      <p:sp>
        <p:nvSpPr>
          <p:cNvPr id="3" name="Footer Placeholder 2">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p:cNvPr>
          <p:cNvSpPr>
            <a:spLocks noGrp="1"/>
          </p:cNvSpPr>
          <p:nvPr>
            <p:ph type="sldNum" sz="quarter" idx="12"/>
          </p:nvPr>
        </p:nvSpPr>
        <p:spPr>
          <a:xfrm>
            <a:off x="9245600" y="6356350"/>
            <a:ext cx="2743200" cy="365125"/>
          </a:xfrm>
        </p:spPr>
        <p:txBody>
          <a:bodyPr/>
          <a:lstStyle>
            <a:lvl1pPr>
              <a:defRPr sz="1600" b="1">
                <a:solidFill>
                  <a:schemeClr val="tx1"/>
                </a:solidFill>
                <a:latin typeface="Times New Roman" panose="02020603050405020304" pitchFamily="18" charset="0"/>
                <a:cs typeface="Times New Roman" panose="02020603050405020304" pitchFamily="18" charset="0"/>
              </a:defRPr>
            </a:lvl1pPr>
          </a:lstStyle>
          <a:p>
            <a:pPr>
              <a:defRPr/>
            </a:pPr>
            <a:fld id="{17D0D733-1F5F-4D1A-B75A-279258D810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BE3DE433-86C2-4E66-A6B3-09E5AF71EF77}" type="datetime1">
              <a:rPr lang="en-US"/>
              <a:pPr>
                <a:defRPr/>
              </a:pPr>
              <a:t>9/21/2024</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B61D756E-215D-401E-B9C9-2727058BE2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6C94FCAA-AA69-4684-A0BC-D8929FDB26C5}" type="datetime1">
              <a:rPr lang="en-US"/>
              <a:pPr>
                <a:defRPr/>
              </a:pPr>
              <a:t>9/21/2024</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DEBD2F12-15EC-424A-9EBF-72ED907D58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01B71C-EB52-4C35-AA06-174A9ADA5D6C}" type="datetime1">
              <a:rPr lang="en-US"/>
              <a:pPr>
                <a:defRPr/>
              </a:pPr>
              <a:t>9/21/2024</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44ABAC1-89E3-47B7-AA57-61E976C858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60" r:id="rId7"/>
    <p:sldLayoutId id="2147483656" r:id="rId8"/>
    <p:sldLayoutId id="2147483657" r:id="rId9"/>
    <p:sldLayoutId id="2147483658" r:id="rId10"/>
    <p:sldLayoutId id="2147483659" r:id="rId11"/>
    <p:sldLayoutId id="2147483661"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4"/>
          <p:cNvSpPr>
            <a:spLocks noChangeArrowheads="1" noChangeShapeType="1" noTextEdit="1"/>
          </p:cNvSpPr>
          <p:nvPr/>
        </p:nvSpPr>
        <p:spPr bwMode="auto">
          <a:xfrm>
            <a:off x="2133600" y="1035050"/>
            <a:ext cx="7924800" cy="4984750"/>
          </a:xfrm>
          <a:prstGeom prst="rect">
            <a:avLst/>
          </a:prstGeom>
        </p:spPr>
        <p:txBody>
          <a:bodyPr spcFirstLastPara="1" wrap="none" fromWordArt="1">
            <a:prstTxWarp prst="textArchUp">
              <a:avLst>
                <a:gd name="adj" fmla="val 10561364"/>
              </a:avLst>
            </a:prstTxWarp>
          </a:bodyPr>
          <a:lstStyle/>
          <a:p>
            <a:pPr algn="ctr"/>
            <a:r>
              <a:rPr lang="en-US" sz="3600" b="1" kern="10">
                <a:ln w="19050">
                  <a:solidFill>
                    <a:schemeClr val="accent1"/>
                  </a:solidFill>
                  <a:round/>
                  <a:headEnd/>
                  <a:tailEnd/>
                </a:ln>
                <a:solidFill>
                  <a:srgbClr val="F66A0A"/>
                </a:solidFill>
                <a:effectLst>
                  <a:outerShdw dist="35921" dir="2700000" algn="ctr" rotWithShape="0">
                    <a:srgbClr val="990000"/>
                  </a:outerShdw>
                </a:effectLst>
                <a:latin typeface="Times New Roman"/>
                <a:cs typeface="Times New Roman"/>
              </a:rPr>
              <a:t>KHOA HỌC TỰ NHIÊN 6</a:t>
            </a:r>
          </a:p>
        </p:txBody>
      </p:sp>
      <p:pic>
        <p:nvPicPr>
          <p:cNvPr id="14339" name="Picture 7" descr="CGE"/>
          <p:cNvPicPr>
            <a:picLocks noChangeAspect="1" noChangeArrowheads="1"/>
          </p:cNvPicPr>
          <p:nvPr/>
        </p:nvPicPr>
        <p:blipFill>
          <a:blip r:embed="rId2"/>
          <a:srcRect r="82401" b="74445"/>
          <a:stretch>
            <a:fillRect/>
          </a:stretch>
        </p:blipFill>
        <p:spPr bwMode="auto">
          <a:xfrm>
            <a:off x="-609600" y="0"/>
            <a:ext cx="2235200" cy="1752600"/>
          </a:xfrm>
          <a:prstGeom prst="rect">
            <a:avLst/>
          </a:prstGeom>
          <a:noFill/>
          <a:ln w="9525">
            <a:noFill/>
            <a:miter lim="800000"/>
            <a:headEnd/>
            <a:tailEnd/>
          </a:ln>
        </p:spPr>
      </p:pic>
      <p:pic>
        <p:nvPicPr>
          <p:cNvPr id="14340" name="Picture 8" descr="book_page_flip_md_wht"/>
          <p:cNvPicPr>
            <a:picLocks noChangeAspect="1" noChangeArrowheads="1" noCrop="1"/>
          </p:cNvPicPr>
          <p:nvPr/>
        </p:nvPicPr>
        <p:blipFill>
          <a:blip r:embed="rId3"/>
          <a:srcRect/>
          <a:stretch>
            <a:fillRect/>
          </a:stretch>
        </p:blipFill>
        <p:spPr bwMode="auto">
          <a:xfrm>
            <a:off x="3860800" y="4724400"/>
            <a:ext cx="4470400" cy="1828800"/>
          </a:xfrm>
          <a:prstGeom prst="rect">
            <a:avLst/>
          </a:prstGeom>
          <a:noFill/>
          <a:ln w="9525">
            <a:noFill/>
            <a:miter lim="800000"/>
            <a:headEnd/>
            <a:tailEnd/>
          </a:ln>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AE4F62-3975-4821-B205-A4B6698F5A97}" type="slidenum">
              <a:rPr lang="en-US" smtClean="0"/>
              <a:pPr fontAlgn="base">
                <a:spcBef>
                  <a:spcPct val="0"/>
                </a:spcBef>
                <a:spcAft>
                  <a:spcPct val="0"/>
                </a:spcAft>
              </a:pPr>
              <a:t>10</a:t>
            </a:fld>
            <a:endParaRPr lang="en-US"/>
          </a:p>
        </p:txBody>
      </p:sp>
      <p:sp>
        <p:nvSpPr>
          <p:cNvPr id="5" name="TextBox 4"/>
          <p:cNvSpPr txBox="1">
            <a:spLocks noChangeArrowheads="1"/>
          </p:cNvSpPr>
          <p:nvPr/>
        </p:nvSpPr>
        <p:spPr bwMode="auto">
          <a:xfrm>
            <a:off x="206619" y="188912"/>
            <a:ext cx="11188212" cy="2123658"/>
          </a:xfrm>
          <a:prstGeom prst="rect">
            <a:avLst/>
          </a:prstGeom>
          <a:noFill/>
          <a:ln w="9525">
            <a:noFill/>
            <a:miter lim="800000"/>
            <a:headEnd/>
            <a:tailEnd/>
          </a:ln>
        </p:spPr>
        <p:txBody>
          <a:bodyPr wrap="square">
            <a:spAutoFit/>
          </a:bodyPr>
          <a:lstStyle/>
          <a:p>
            <a:pPr marL="514350" indent="-514350">
              <a:buAutoNum type="arabicPeriod"/>
            </a:pPr>
            <a:r>
              <a:rPr lang="en-US" sz="4400" b="1" dirty="0" err="1">
                <a:solidFill>
                  <a:srgbClr val="FF0000"/>
                </a:solidFill>
                <a:cs typeface="Times New Roman" pitchFamily="18" charset="0"/>
              </a:rPr>
              <a:t>Khái</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quát</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chung</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về</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tế</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bào</a:t>
            </a:r>
            <a:endParaRPr lang="en-US" sz="4400" b="1" dirty="0">
              <a:solidFill>
                <a:srgbClr val="FF0000"/>
              </a:solidFill>
              <a:cs typeface="Times New Roman" pitchFamily="18" charset="0"/>
            </a:endParaRPr>
          </a:p>
          <a:p>
            <a:r>
              <a:rPr lang="en-US" sz="4400" b="1" dirty="0" err="1">
                <a:solidFill>
                  <a:srgbClr val="FF0000"/>
                </a:solidFill>
                <a:cs typeface="Times New Roman" pitchFamily="18" charset="0"/>
              </a:rPr>
              <a:t>a.Tế</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bào</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là</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gì</a:t>
            </a:r>
            <a:r>
              <a:rPr lang="en-US" sz="4400" b="1" dirty="0">
                <a:solidFill>
                  <a:srgbClr val="FF0000"/>
                </a:solidFill>
                <a:cs typeface="Times New Roman" pitchFamily="18" charset="0"/>
              </a:rPr>
              <a:t> ?</a:t>
            </a:r>
          </a:p>
          <a:p>
            <a:r>
              <a:rPr lang="en-US" sz="4400" b="1" dirty="0" err="1">
                <a:solidFill>
                  <a:srgbClr val="FF0000"/>
                </a:solidFill>
                <a:cs typeface="Times New Roman" pitchFamily="18" charset="0"/>
              </a:rPr>
              <a:t>b.Kích</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thước</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và</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hình</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dạng</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của</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tế</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bào</a:t>
            </a:r>
            <a:endParaRPr lang="en-US" sz="4400" b="1" dirty="0">
              <a:solidFill>
                <a:srgbClr val="FF0000"/>
              </a:solidFill>
              <a:cs typeface="Times New Roman" pitchFamily="18" charset="0"/>
            </a:endParaRPr>
          </a:p>
        </p:txBody>
      </p:sp>
    </p:spTree>
    <p:extLst>
      <p:ext uri="{BB962C8B-B14F-4D97-AF65-F5344CB8AC3E}">
        <p14:creationId xmlns:p14="http://schemas.microsoft.com/office/powerpoint/2010/main" val="317732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1"/>
          <p:cNvSpPr txBox="1">
            <a:spLocks noGrp="1"/>
          </p:cNvSpPr>
          <p:nvPr/>
        </p:nvSpPr>
        <p:spPr bwMode="auto">
          <a:xfrm>
            <a:off x="9245600" y="6356350"/>
            <a:ext cx="2743200" cy="365125"/>
          </a:xfrm>
          <a:prstGeom prst="rect">
            <a:avLst/>
          </a:prstGeom>
          <a:noFill/>
          <a:ln w="9525">
            <a:noFill/>
            <a:miter lim="800000"/>
            <a:headEnd/>
            <a:tailEnd/>
          </a:ln>
        </p:spPr>
        <p:txBody>
          <a:bodyPr anchor="ctr"/>
          <a:lstStyle/>
          <a:p>
            <a:pPr algn="r"/>
            <a:fld id="{8FD8974C-CECD-4E21-BC82-FF3F93AAF769}" type="slidenum">
              <a:rPr lang="en-US" sz="1600" b="1">
                <a:cs typeface="Times New Roman" pitchFamily="18" charset="0"/>
              </a:rPr>
              <a:pPr algn="r"/>
              <a:t>11</a:t>
            </a:fld>
            <a:endParaRPr lang="en-US" sz="1600" b="1">
              <a:cs typeface="Times New Roman" pitchFamily="18" charset="0"/>
            </a:endParaRPr>
          </a:p>
        </p:txBody>
      </p:sp>
      <p:sp>
        <p:nvSpPr>
          <p:cNvPr id="22530" name="Rectangle 5"/>
          <p:cNvSpPr>
            <a:spLocks noChangeArrowheads="1"/>
          </p:cNvSpPr>
          <p:nvPr/>
        </p:nvSpPr>
        <p:spPr bwMode="auto">
          <a:xfrm>
            <a:off x="7277100" y="1431925"/>
            <a:ext cx="4711700" cy="1014413"/>
          </a:xfrm>
          <a:prstGeom prst="rect">
            <a:avLst/>
          </a:prstGeom>
          <a:noFill/>
          <a:ln w="9525">
            <a:noFill/>
            <a:miter lim="800000"/>
            <a:headEnd/>
            <a:tailEnd/>
          </a:ln>
        </p:spPr>
        <p:txBody>
          <a:bodyPr>
            <a:spAutoFit/>
          </a:bodyPr>
          <a:lstStyle/>
          <a:p>
            <a:pPr>
              <a:lnSpc>
                <a:spcPct val="107000"/>
              </a:lnSpc>
              <a:spcAft>
                <a:spcPts val="800"/>
              </a:spcAft>
            </a:pPr>
            <a:r>
              <a:rPr lang="en-US" sz="2800" b="1">
                <a:solidFill>
                  <a:srgbClr val="000000"/>
                </a:solidFill>
                <a:cs typeface="Times New Roman" pitchFamily="18" charset="0"/>
              </a:rPr>
              <a:t>Quan sát hình 17.2, hãy cho biết kích thước của tế bào. </a:t>
            </a:r>
            <a:endParaRPr lang="en-US" sz="2800" b="1">
              <a:ea typeface="Calibri" pitchFamily="34" charset="0"/>
              <a:cs typeface="Times New Roman" pitchFamily="18" charset="0"/>
            </a:endParaRPr>
          </a:p>
        </p:txBody>
      </p:sp>
      <p:sp>
        <p:nvSpPr>
          <p:cNvPr id="15" name="Rectangle 14"/>
          <p:cNvSpPr>
            <a:spLocks noChangeArrowheads="1"/>
          </p:cNvSpPr>
          <p:nvPr/>
        </p:nvSpPr>
        <p:spPr bwMode="auto">
          <a:xfrm>
            <a:off x="6969125" y="3433763"/>
            <a:ext cx="4554538" cy="2657475"/>
          </a:xfrm>
          <a:prstGeom prst="rect">
            <a:avLst/>
          </a:prstGeom>
          <a:noFill/>
          <a:ln w="9525">
            <a:solidFill>
              <a:srgbClr val="00B0F0"/>
            </a:solidFill>
            <a:miter lim="800000"/>
            <a:headEnd/>
            <a:tailEnd/>
          </a:ln>
        </p:spPr>
        <p:txBody>
          <a:bodyPr>
            <a:spAutoFit/>
          </a:bodyPr>
          <a:lstStyle/>
          <a:p>
            <a:pPr marL="342900" indent="-342900">
              <a:buFont typeface="Wingdings" pitchFamily="2" charset="2"/>
              <a:buChar char="§"/>
            </a:pPr>
            <a:r>
              <a:rPr lang="en-US" sz="2400">
                <a:solidFill>
                  <a:srgbClr val="C128E0"/>
                </a:solidFill>
              </a:rPr>
              <a:t>Kích thước trung bình của tế bào từ 0,5-100</a:t>
            </a:r>
            <a:r>
              <a:rPr lang="en-US" sz="2400">
                <a:solidFill>
                  <a:srgbClr val="C128E0"/>
                </a:solidFill>
                <a:cs typeface="Times New Roman" pitchFamily="18" charset="0"/>
              </a:rPr>
              <a:t>µm.</a:t>
            </a:r>
          </a:p>
          <a:p>
            <a:pPr marL="342900" indent="-342900">
              <a:buFont typeface="Wingdings" pitchFamily="2" charset="2"/>
              <a:buChar char="§"/>
            </a:pPr>
            <a:r>
              <a:rPr lang="en-US" sz="2400">
                <a:solidFill>
                  <a:srgbClr val="C128E0"/>
                </a:solidFill>
                <a:cs typeface="Times New Roman" pitchFamily="18" charset="0"/>
              </a:rPr>
              <a:t>Tế bào vi khuẩn có kích thước nhỏ 0,5-1µm.</a:t>
            </a:r>
          </a:p>
          <a:p>
            <a:pPr marL="342900" indent="-342900">
              <a:buFont typeface="Wingdings" pitchFamily="2" charset="2"/>
              <a:buChar char="§"/>
            </a:pPr>
            <a:r>
              <a:rPr lang="en-US" sz="2400">
                <a:solidFill>
                  <a:srgbClr val="C128E0"/>
                </a:solidFill>
                <a:cs typeface="Times New Roman" pitchFamily="18" charset="0"/>
              </a:rPr>
              <a:t>Phần lớn tế bào động vật, thực vật có kích thước lớn khoảng 10- 100µm.</a:t>
            </a:r>
          </a:p>
        </p:txBody>
      </p:sp>
      <p:pic>
        <p:nvPicPr>
          <p:cNvPr id="22532" name="Picture 9"/>
          <p:cNvPicPr>
            <a:picLocks noChangeAspect="1"/>
          </p:cNvPicPr>
          <p:nvPr/>
        </p:nvPicPr>
        <p:blipFill>
          <a:blip r:embed="rId2"/>
          <a:srcRect/>
          <a:stretch>
            <a:fillRect/>
          </a:stretch>
        </p:blipFill>
        <p:spPr bwMode="auto">
          <a:xfrm>
            <a:off x="101600" y="1717675"/>
            <a:ext cx="6178550" cy="5057775"/>
          </a:xfrm>
          <a:prstGeom prst="rect">
            <a:avLst/>
          </a:prstGeom>
          <a:noFill/>
          <a:ln w="9525">
            <a:noFill/>
            <a:miter lim="800000"/>
            <a:headEnd/>
            <a:tailEnd/>
          </a:ln>
        </p:spPr>
      </p:pic>
      <p:pic>
        <p:nvPicPr>
          <p:cNvPr id="22533" name="Picture 10"/>
          <p:cNvPicPr>
            <a:picLocks noChangeAspect="1"/>
          </p:cNvPicPr>
          <p:nvPr/>
        </p:nvPicPr>
        <p:blipFill>
          <a:blip r:embed="rId3"/>
          <a:srcRect/>
          <a:stretch>
            <a:fillRect/>
          </a:stretch>
        </p:blipFill>
        <p:spPr bwMode="auto">
          <a:xfrm>
            <a:off x="7578725" y="1000125"/>
            <a:ext cx="381000" cy="457200"/>
          </a:xfrm>
          <a:prstGeom prst="rect">
            <a:avLst/>
          </a:prstGeom>
          <a:noFill/>
          <a:ln w="9525">
            <a:noFill/>
            <a:miter lim="800000"/>
            <a:headEnd/>
            <a:tailEnd/>
          </a:ln>
        </p:spPr>
      </p:pic>
      <p:sp>
        <p:nvSpPr>
          <p:cNvPr id="22537" name="Rectangle 20"/>
          <p:cNvSpPr>
            <a:spLocks noChangeArrowheads="1"/>
          </p:cNvSpPr>
          <p:nvPr/>
        </p:nvSpPr>
        <p:spPr bwMode="auto">
          <a:xfrm>
            <a:off x="377581" y="82550"/>
            <a:ext cx="6048375" cy="528637"/>
          </a:xfrm>
          <a:prstGeom prst="rect">
            <a:avLst/>
          </a:prstGeom>
          <a:noFill/>
          <a:ln w="9525">
            <a:solidFill>
              <a:schemeClr val="bg1"/>
            </a:solidFill>
            <a:miter lim="800000"/>
            <a:headEnd/>
            <a:tailEnd/>
          </a:ln>
        </p:spPr>
        <p:txBody>
          <a:bodyPr>
            <a:spAutoFit/>
          </a:bodyPr>
          <a:lstStyle/>
          <a:p>
            <a:r>
              <a:rPr lang="en-US" sz="2800" b="1" dirty="0" err="1"/>
              <a:t>Kích</a:t>
            </a:r>
            <a:r>
              <a:rPr lang="en-US" sz="2800" b="1" dirty="0"/>
              <a:t> </a:t>
            </a:r>
            <a:r>
              <a:rPr lang="en-US" sz="2800" b="1" dirty="0" err="1"/>
              <a:t>thước</a:t>
            </a:r>
            <a:r>
              <a:rPr lang="en-US" sz="2800" b="1" dirty="0"/>
              <a:t> </a:t>
            </a:r>
            <a:r>
              <a:rPr lang="en-US" sz="2800" b="1" dirty="0" err="1"/>
              <a:t>của</a:t>
            </a:r>
            <a:r>
              <a:rPr lang="en-US" sz="2800" b="1" dirty="0"/>
              <a:t> </a:t>
            </a:r>
            <a:r>
              <a:rPr lang="en-US" sz="2800" b="1" dirty="0" err="1"/>
              <a:t>tế</a:t>
            </a:r>
            <a:r>
              <a:rPr lang="en-US" sz="2800" b="1" dirty="0"/>
              <a:t> </a:t>
            </a:r>
            <a:r>
              <a:rPr lang="en-US" sz="2800" b="1" dirty="0" err="1"/>
              <a:t>bào</a:t>
            </a:r>
            <a:endParaRPr lang="en-US" sz="2800" b="1" dirty="0">
              <a:latin typeface="Calibri" pitchFamily="34" charset="0"/>
            </a:endParaRPr>
          </a:p>
        </p:txBody>
      </p:sp>
      <p:sp>
        <p:nvSpPr>
          <p:cNvPr id="22" name="Rectangle 21"/>
          <p:cNvSpPr>
            <a:spLocks noChangeArrowheads="1"/>
          </p:cNvSpPr>
          <p:nvPr/>
        </p:nvSpPr>
        <p:spPr bwMode="auto">
          <a:xfrm>
            <a:off x="6918325" y="2419350"/>
            <a:ext cx="5018088" cy="954088"/>
          </a:xfrm>
          <a:prstGeom prst="rect">
            <a:avLst/>
          </a:prstGeom>
          <a:noFill/>
          <a:ln w="9525">
            <a:solidFill>
              <a:srgbClr val="00B0F0"/>
            </a:solidFill>
            <a:miter lim="800000"/>
            <a:headEnd/>
            <a:tailEnd/>
          </a:ln>
        </p:spPr>
        <p:txBody>
          <a:bodyPr>
            <a:spAutoFit/>
          </a:bodyPr>
          <a:lstStyle/>
          <a:p>
            <a:r>
              <a:rPr lang="en-US" sz="2800">
                <a:solidFill>
                  <a:srgbClr val="000000"/>
                </a:solidFill>
                <a:cs typeface="Times New Roman" pitchFamily="18" charset="0"/>
              </a:rPr>
              <a:t>Mỗi loại tế bào có một kích thước khác nhau, từ 1µm- 10mm</a:t>
            </a:r>
            <a:endParaRPr lang="en-US" sz="2800"/>
          </a:p>
        </p:txBody>
      </p:sp>
      <p:sp>
        <p:nvSpPr>
          <p:cNvPr id="3" name="TextBox 2"/>
          <p:cNvSpPr txBox="1">
            <a:spLocks noChangeArrowheads="1"/>
          </p:cNvSpPr>
          <p:nvPr/>
        </p:nvSpPr>
        <p:spPr bwMode="auto">
          <a:xfrm>
            <a:off x="6969125" y="6172200"/>
            <a:ext cx="3217863" cy="460375"/>
          </a:xfrm>
          <a:prstGeom prst="rect">
            <a:avLst/>
          </a:prstGeom>
          <a:noFill/>
          <a:ln w="9525">
            <a:solidFill>
              <a:schemeClr val="accent1"/>
            </a:solidFill>
            <a:miter lim="800000"/>
            <a:headEnd/>
            <a:tailEnd/>
          </a:ln>
        </p:spPr>
        <p:txBody>
          <a:bodyPr>
            <a:spAutoFit/>
          </a:bodyPr>
          <a:lstStyle/>
          <a:p>
            <a:r>
              <a:rPr lang="en-US" sz="2400" b="1" i="1">
                <a:cs typeface="Times New Roman" pitchFamily="18" charset="0"/>
              </a:rPr>
              <a:t>1 µm = 1/1000 mm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1"/>
          <p:cNvSpPr txBox="1">
            <a:spLocks noGrp="1"/>
          </p:cNvSpPr>
          <p:nvPr/>
        </p:nvSpPr>
        <p:spPr bwMode="auto">
          <a:xfrm>
            <a:off x="9245600" y="6492875"/>
            <a:ext cx="2743200" cy="365125"/>
          </a:xfrm>
          <a:prstGeom prst="rect">
            <a:avLst/>
          </a:prstGeom>
          <a:noFill/>
          <a:ln w="9525">
            <a:noFill/>
            <a:miter lim="800000"/>
            <a:headEnd/>
            <a:tailEnd/>
          </a:ln>
        </p:spPr>
        <p:txBody>
          <a:bodyPr anchor="ctr"/>
          <a:lstStyle/>
          <a:p>
            <a:pPr algn="r"/>
            <a:fld id="{EFAE87F4-C807-4C40-BFF1-44B0A6FA5782}" type="slidenum">
              <a:rPr lang="en-US" sz="1600" b="1">
                <a:cs typeface="Times New Roman" pitchFamily="18" charset="0"/>
              </a:rPr>
              <a:pPr algn="r"/>
              <a:t>12</a:t>
            </a:fld>
            <a:endParaRPr lang="en-US" sz="1600" b="1">
              <a:cs typeface="Times New Roman" pitchFamily="18" charset="0"/>
            </a:endParaRPr>
          </a:p>
        </p:txBody>
      </p:sp>
      <p:sp>
        <p:nvSpPr>
          <p:cNvPr id="6" name="Rectangle 5"/>
          <p:cNvSpPr>
            <a:spLocks noChangeArrowheads="1"/>
          </p:cNvSpPr>
          <p:nvPr/>
        </p:nvSpPr>
        <p:spPr bwMode="auto">
          <a:xfrm>
            <a:off x="7959725" y="1431925"/>
            <a:ext cx="4029075" cy="1463675"/>
          </a:xfrm>
          <a:prstGeom prst="rect">
            <a:avLst/>
          </a:prstGeom>
          <a:noFill/>
          <a:ln w="9525">
            <a:noFill/>
            <a:miter lim="800000"/>
            <a:headEnd/>
            <a:tailEnd/>
          </a:ln>
        </p:spPr>
        <p:txBody>
          <a:bodyPr>
            <a:spAutoFit/>
          </a:bodyPr>
          <a:lstStyle/>
          <a:p>
            <a:pPr>
              <a:lnSpc>
                <a:spcPct val="107000"/>
              </a:lnSpc>
              <a:spcAft>
                <a:spcPts val="800"/>
              </a:spcAft>
            </a:pPr>
            <a:r>
              <a:rPr lang="en-US" sz="2800">
                <a:solidFill>
                  <a:srgbClr val="000000"/>
                </a:solidFill>
                <a:cs typeface="Times New Roman" pitchFamily="18" charset="0"/>
              </a:rPr>
              <a:t>Chúng ta có thể quan sát tế bào bằng những cách nào? Lấy ví dụ </a:t>
            </a:r>
            <a:endParaRPr lang="en-US" sz="2800">
              <a:ea typeface="Calibri" pitchFamily="34" charset="0"/>
              <a:cs typeface="Times New Roman" pitchFamily="18" charset="0"/>
            </a:endParaRPr>
          </a:p>
        </p:txBody>
      </p:sp>
      <p:pic>
        <p:nvPicPr>
          <p:cNvPr id="10" name="Picture 9"/>
          <p:cNvPicPr>
            <a:picLocks noChangeAspect="1"/>
          </p:cNvPicPr>
          <p:nvPr/>
        </p:nvPicPr>
        <p:blipFill>
          <a:blip r:embed="rId2"/>
          <a:srcRect/>
          <a:stretch>
            <a:fillRect/>
          </a:stretch>
        </p:blipFill>
        <p:spPr bwMode="auto">
          <a:xfrm>
            <a:off x="15875" y="990600"/>
            <a:ext cx="7943850" cy="4876800"/>
          </a:xfrm>
          <a:prstGeom prst="rect">
            <a:avLst/>
          </a:prstGeom>
          <a:noFill/>
          <a:ln w="9525">
            <a:noFill/>
            <a:miter lim="800000"/>
            <a:headEnd/>
            <a:tailEnd/>
          </a:ln>
        </p:spPr>
      </p:pic>
      <p:sp>
        <p:nvSpPr>
          <p:cNvPr id="21" name="Rectangle 20"/>
          <p:cNvSpPr>
            <a:spLocks noChangeArrowheads="1"/>
          </p:cNvSpPr>
          <p:nvPr/>
        </p:nvSpPr>
        <p:spPr bwMode="auto">
          <a:xfrm>
            <a:off x="295251" y="286190"/>
            <a:ext cx="6048375" cy="522288"/>
          </a:xfrm>
          <a:prstGeom prst="rect">
            <a:avLst/>
          </a:prstGeom>
          <a:noFill/>
          <a:ln w="9525">
            <a:solidFill>
              <a:schemeClr val="bg1"/>
            </a:solidFill>
            <a:miter lim="800000"/>
            <a:headEnd/>
            <a:tailEnd/>
          </a:ln>
        </p:spPr>
        <p:txBody>
          <a:bodyPr>
            <a:spAutoFit/>
          </a:bodyPr>
          <a:lstStyle/>
          <a:p>
            <a:r>
              <a:rPr lang="en-US" sz="2800" b="1" dirty="0" err="1"/>
              <a:t>Kích</a:t>
            </a:r>
            <a:r>
              <a:rPr lang="en-US" sz="2800" b="1" dirty="0"/>
              <a:t> </a:t>
            </a:r>
            <a:r>
              <a:rPr lang="en-US" sz="2800" b="1" dirty="0" err="1"/>
              <a:t>thước</a:t>
            </a:r>
            <a:r>
              <a:rPr lang="en-US" sz="2800" b="1" dirty="0"/>
              <a:t> </a:t>
            </a:r>
            <a:r>
              <a:rPr lang="en-US" sz="2800" b="1" dirty="0" err="1"/>
              <a:t>của</a:t>
            </a:r>
            <a:r>
              <a:rPr lang="en-US" sz="2800" b="1" dirty="0"/>
              <a:t> </a:t>
            </a:r>
            <a:r>
              <a:rPr lang="en-US" sz="2800" b="1" dirty="0" err="1"/>
              <a:t>tế</a:t>
            </a:r>
            <a:r>
              <a:rPr lang="en-US" sz="2800" b="1" dirty="0"/>
              <a:t> </a:t>
            </a:r>
            <a:r>
              <a:rPr lang="en-US" sz="2800" b="1" dirty="0" err="1"/>
              <a:t>bào</a:t>
            </a:r>
            <a:endParaRPr lang="en-US" sz="2800" b="1" dirty="0">
              <a:latin typeface="Calibri" pitchFamily="34" charset="0"/>
            </a:endParaRPr>
          </a:p>
        </p:txBody>
      </p:sp>
      <p:sp>
        <p:nvSpPr>
          <p:cNvPr id="15" name="Rectangle 14"/>
          <p:cNvSpPr>
            <a:spLocks noChangeArrowheads="1"/>
          </p:cNvSpPr>
          <p:nvPr/>
        </p:nvSpPr>
        <p:spPr bwMode="auto">
          <a:xfrm>
            <a:off x="7715250" y="3263900"/>
            <a:ext cx="4273550" cy="2116138"/>
          </a:xfrm>
          <a:prstGeom prst="rect">
            <a:avLst/>
          </a:prstGeom>
          <a:noFill/>
          <a:ln w="9525">
            <a:solidFill>
              <a:srgbClr val="00B0F0"/>
            </a:solidFill>
            <a:miter lim="800000"/>
            <a:headEnd/>
            <a:tailEnd/>
          </a:ln>
        </p:spPr>
        <p:txBody>
          <a:bodyPr>
            <a:spAutoFit/>
          </a:bodyPr>
          <a:lstStyle/>
          <a:p>
            <a:r>
              <a:rPr lang="en-US" sz="2800">
                <a:solidFill>
                  <a:srgbClr val="C128E0"/>
                </a:solidFill>
              </a:rPr>
              <a:t>- </a:t>
            </a:r>
            <a:r>
              <a:rPr lang="en-US" sz="2600">
                <a:solidFill>
                  <a:srgbClr val="C128E0"/>
                </a:solidFill>
              </a:rPr>
              <a:t>Quan sát bằng mắt thường: tế bào trứng cá chép</a:t>
            </a:r>
          </a:p>
          <a:p>
            <a:r>
              <a:rPr lang="en-US" sz="2600">
                <a:solidFill>
                  <a:srgbClr val="C128E0"/>
                </a:solidFill>
              </a:rPr>
              <a:t>- Quan sát bằng kính hiển vi quang học: tế bào vi khuẩn, tế bào thực vật, động vật.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1"/>
          <p:cNvSpPr txBox="1">
            <a:spLocks noGrp="1"/>
          </p:cNvSpPr>
          <p:nvPr/>
        </p:nvSpPr>
        <p:spPr bwMode="auto">
          <a:xfrm>
            <a:off x="9245600" y="6356350"/>
            <a:ext cx="2743200" cy="365125"/>
          </a:xfrm>
          <a:prstGeom prst="rect">
            <a:avLst/>
          </a:prstGeom>
          <a:noFill/>
          <a:ln w="9525">
            <a:noFill/>
            <a:miter lim="800000"/>
            <a:headEnd/>
            <a:tailEnd/>
          </a:ln>
        </p:spPr>
        <p:txBody>
          <a:bodyPr anchor="ctr"/>
          <a:lstStyle/>
          <a:p>
            <a:pPr algn="r"/>
            <a:fld id="{94A4368C-70CC-47DB-AD74-109215BF9686}" type="slidenum">
              <a:rPr lang="en-US" sz="1600" b="1">
                <a:cs typeface="Times New Roman" pitchFamily="18" charset="0"/>
              </a:rPr>
              <a:pPr algn="r"/>
              <a:t>13</a:t>
            </a:fld>
            <a:endParaRPr lang="en-US" sz="1600" b="1">
              <a:cs typeface="Times New Roman" pitchFamily="18" charset="0"/>
            </a:endParaRPr>
          </a:p>
        </p:txBody>
      </p:sp>
      <p:pic>
        <p:nvPicPr>
          <p:cNvPr id="3"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4579" name="Text Box 12"/>
          <p:cNvSpPr txBox="1">
            <a:spLocks noChangeArrowheads="1"/>
          </p:cNvSpPr>
          <p:nvPr/>
        </p:nvSpPr>
        <p:spPr bwMode="auto">
          <a:xfrm>
            <a:off x="4289425" y="0"/>
            <a:ext cx="3678238" cy="1190625"/>
          </a:xfrm>
          <a:prstGeom prst="rect">
            <a:avLst/>
          </a:prstGeom>
          <a:noFill/>
          <a:ln w="9525">
            <a:noFill/>
            <a:miter lim="800000"/>
            <a:headEnd/>
            <a:tailEnd/>
          </a:ln>
        </p:spPr>
        <p:txBody>
          <a:bodyPr>
            <a:spAutoFit/>
          </a:bodyPr>
          <a:lstStyle/>
          <a:p>
            <a:pPr algn="ctr"/>
            <a:r>
              <a:rPr lang="en-US" sz="3600" b="1">
                <a:solidFill>
                  <a:srgbClr val="FF0000"/>
                </a:solidFill>
              </a:rPr>
              <a:t>BÀI 17: TẾ BÀO</a:t>
            </a:r>
            <a:r>
              <a:rPr lang="en-US" b="1">
                <a:solidFill>
                  <a:srgbClr val="FF0000"/>
                </a:solidFill>
              </a:rPr>
              <a:t> </a:t>
            </a:r>
          </a:p>
          <a:p>
            <a:pPr algn="ctr"/>
            <a:endParaRPr lang="en-US" sz="3600" b="1">
              <a:solidFill>
                <a:srgbClr val="C128E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hidden="1"/>
          <p:cNvSpPr>
            <a:spLocks noGrp="1"/>
          </p:cNvSpPr>
          <p:nvPr>
            <p:ph type="title" idx="4294967295"/>
          </p:nvPr>
        </p:nvSpPr>
        <p:spPr/>
        <p:txBody>
          <a:bodyPr/>
          <a:lstStyle/>
          <a:p>
            <a:pPr eaLnBrk="1" hangingPunct="1"/>
            <a:endParaRPr lang="en-US"/>
          </a:p>
        </p:txBody>
      </p:sp>
      <p:pic>
        <p:nvPicPr>
          <p:cNvPr id="25602" name="Picture 2"/>
          <p:cNvPicPr>
            <a:picLocks noChangeAspect="1" noChangeArrowheads="1"/>
          </p:cNvPicPr>
          <p:nvPr/>
        </p:nvPicPr>
        <p:blipFill>
          <a:blip r:embed="rId2"/>
          <a:srcRect/>
          <a:stretch>
            <a:fillRect/>
          </a:stretch>
        </p:blipFill>
        <p:spPr bwMode="auto">
          <a:xfrm>
            <a:off x="0" y="1"/>
            <a:ext cx="12192000" cy="6858000"/>
          </a:xfrm>
          <a:prstGeom prst="rect">
            <a:avLst/>
          </a:prstGeom>
          <a:noFill/>
          <a:ln w="9525">
            <a:noFill/>
            <a:miter lim="800000"/>
            <a:headEnd/>
            <a:tailEnd/>
          </a:ln>
        </p:spPr>
      </p:pic>
      <p:sp>
        <p:nvSpPr>
          <p:cNvPr id="4" name="Slide Number Placeholder 3"/>
          <p:cNvSpPr txBox="1">
            <a:spLocks noGrp="1"/>
          </p:cNvSpPr>
          <p:nvPr/>
        </p:nvSpPr>
        <p:spPr>
          <a:xfrm>
            <a:off x="8610600" y="6356350"/>
            <a:ext cx="2743200" cy="365125"/>
          </a:xfrm>
          <a:prstGeom prst="rect">
            <a:avLst/>
          </a:prstGeom>
          <a:noFill/>
        </p:spPr>
        <p:txBody>
          <a:bodyPr anchor="ctr"/>
          <a:lstStyle/>
          <a:p>
            <a:pPr algn="r" fontAlgn="auto">
              <a:spcBef>
                <a:spcPts val="0"/>
              </a:spcBef>
              <a:spcAft>
                <a:spcPts val="0"/>
              </a:spcAft>
              <a:defRPr/>
            </a:pPr>
            <a:fld id="{35F2857C-DC73-43D8-BAAC-CF3A484F226E}" type="slidenum">
              <a:rPr lang="en-US" sz="1200">
                <a:solidFill>
                  <a:schemeClr val="tx1">
                    <a:tint val="75000"/>
                  </a:schemeClr>
                </a:solidFill>
                <a:latin typeface="+mn-lt"/>
                <a:cs typeface="+mn-cs"/>
              </a:rPr>
              <a:pPr algn="r" fontAlgn="auto">
                <a:spcBef>
                  <a:spcPts val="0"/>
                </a:spcBef>
                <a:spcAft>
                  <a:spcPts val="0"/>
                </a:spcAft>
                <a:defRPr/>
              </a:pPr>
              <a:t>14</a:t>
            </a:fld>
            <a:endParaRPr lang="en-US" sz="1200">
              <a:solidFill>
                <a:schemeClr val="tx1">
                  <a:tint val="75000"/>
                </a:schemeClr>
              </a:solidFill>
              <a:latin typeface="+mn-lt"/>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horizontal)">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AE4F62-3975-4821-B205-A4B6698F5A97}" type="slidenum">
              <a:rPr lang="en-US" smtClean="0"/>
              <a:pPr fontAlgn="base">
                <a:spcBef>
                  <a:spcPct val="0"/>
                </a:spcBef>
                <a:spcAft>
                  <a:spcPct val="0"/>
                </a:spcAft>
              </a:pPr>
              <a:t>15</a:t>
            </a:fld>
            <a:endParaRPr lang="en-US"/>
          </a:p>
        </p:txBody>
      </p:sp>
      <p:sp>
        <p:nvSpPr>
          <p:cNvPr id="5" name="TextBox 4"/>
          <p:cNvSpPr txBox="1">
            <a:spLocks noChangeArrowheads="1"/>
          </p:cNvSpPr>
          <p:nvPr/>
        </p:nvSpPr>
        <p:spPr bwMode="auto">
          <a:xfrm>
            <a:off x="206619" y="188912"/>
            <a:ext cx="11188212" cy="5509200"/>
          </a:xfrm>
          <a:prstGeom prst="rect">
            <a:avLst/>
          </a:prstGeom>
          <a:noFill/>
          <a:ln w="9525">
            <a:noFill/>
            <a:miter lim="800000"/>
            <a:headEnd/>
            <a:tailEnd/>
          </a:ln>
        </p:spPr>
        <p:txBody>
          <a:bodyPr wrap="square">
            <a:spAutoFit/>
          </a:bodyPr>
          <a:lstStyle/>
          <a:p>
            <a:pPr marL="514350" indent="-514350">
              <a:buAutoNum type="arabicPeriod"/>
            </a:pPr>
            <a:r>
              <a:rPr lang="en-US" sz="4400" b="1" dirty="0" err="1">
                <a:solidFill>
                  <a:srgbClr val="FF0000"/>
                </a:solidFill>
                <a:cs typeface="Times New Roman" pitchFamily="18" charset="0"/>
              </a:rPr>
              <a:t>Khái</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quát</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chung</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về</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tế</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bào</a:t>
            </a:r>
            <a:endParaRPr lang="en-US" sz="4400" b="1" dirty="0">
              <a:solidFill>
                <a:srgbClr val="FF0000"/>
              </a:solidFill>
              <a:cs typeface="Times New Roman" pitchFamily="18" charset="0"/>
            </a:endParaRPr>
          </a:p>
          <a:p>
            <a:r>
              <a:rPr lang="en-US" sz="4400" b="1" dirty="0" err="1">
                <a:solidFill>
                  <a:srgbClr val="FF0000"/>
                </a:solidFill>
                <a:cs typeface="Times New Roman" pitchFamily="18" charset="0"/>
              </a:rPr>
              <a:t>a.Tế</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bào</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là</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gì</a:t>
            </a:r>
            <a:r>
              <a:rPr lang="en-US" sz="4400" b="1" dirty="0">
                <a:solidFill>
                  <a:srgbClr val="FF0000"/>
                </a:solidFill>
                <a:cs typeface="Times New Roman" pitchFamily="18" charset="0"/>
              </a:rPr>
              <a:t> ?</a:t>
            </a:r>
          </a:p>
          <a:p>
            <a:r>
              <a:rPr lang="en-US" sz="4400" b="1" dirty="0" err="1">
                <a:solidFill>
                  <a:srgbClr val="FF0000"/>
                </a:solidFill>
                <a:cs typeface="Times New Roman" pitchFamily="18" charset="0"/>
              </a:rPr>
              <a:t>b.Kích</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thước</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và</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hình</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dạng</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của</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tế</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bào</a:t>
            </a:r>
            <a:endParaRPr lang="en-US" sz="4400" b="1" dirty="0">
              <a:solidFill>
                <a:srgbClr val="FF0000"/>
              </a:solidFill>
              <a:cs typeface="Times New Roman" pitchFamily="18" charset="0"/>
            </a:endParaRPr>
          </a:p>
          <a:p>
            <a:r>
              <a:rPr lang="en-US" sz="4400" b="1" dirty="0">
                <a:cs typeface="Times New Roman" panose="02020603050405020304" pitchFamily="18" charset="0"/>
              </a:rPr>
              <a:t>-</a:t>
            </a:r>
            <a:r>
              <a:rPr lang="en-US" sz="4400" b="1" dirty="0" err="1">
                <a:cs typeface="Times New Roman" panose="02020603050405020304" pitchFamily="18" charset="0"/>
              </a:rPr>
              <a:t>Tế</a:t>
            </a:r>
            <a:r>
              <a:rPr lang="en-US" sz="4400" b="1" dirty="0">
                <a:cs typeface="Times New Roman" panose="02020603050405020304" pitchFamily="18" charset="0"/>
              </a:rPr>
              <a:t> </a:t>
            </a:r>
            <a:r>
              <a:rPr lang="en-US" sz="4400" b="1" dirty="0" err="1">
                <a:cs typeface="Times New Roman" panose="02020603050405020304" pitchFamily="18" charset="0"/>
              </a:rPr>
              <a:t>bào</a:t>
            </a:r>
            <a:r>
              <a:rPr lang="en-US" sz="4400" b="1" dirty="0">
                <a:cs typeface="Times New Roman" panose="02020603050405020304" pitchFamily="18" charset="0"/>
              </a:rPr>
              <a:t> </a:t>
            </a:r>
            <a:r>
              <a:rPr lang="en-US" sz="4400" b="1" dirty="0" err="1">
                <a:cs typeface="Times New Roman" panose="02020603050405020304" pitchFamily="18" charset="0"/>
              </a:rPr>
              <a:t>có</a:t>
            </a:r>
            <a:r>
              <a:rPr lang="en-US" sz="4400" b="1" dirty="0">
                <a:cs typeface="Times New Roman" panose="02020603050405020304" pitchFamily="18" charset="0"/>
              </a:rPr>
              <a:t> </a:t>
            </a:r>
            <a:r>
              <a:rPr lang="en-US" sz="4400" b="1" dirty="0" err="1">
                <a:cs typeface="Times New Roman" panose="02020603050405020304" pitchFamily="18" charset="0"/>
              </a:rPr>
              <a:t>kích</a:t>
            </a:r>
            <a:r>
              <a:rPr lang="en-US" sz="4400" b="1" dirty="0">
                <a:cs typeface="Times New Roman" panose="02020603050405020304" pitchFamily="18" charset="0"/>
              </a:rPr>
              <a:t> </a:t>
            </a:r>
            <a:r>
              <a:rPr lang="en-US" sz="4400" b="1" dirty="0" err="1">
                <a:cs typeface="Times New Roman" panose="02020603050405020304" pitchFamily="18" charset="0"/>
              </a:rPr>
              <a:t>thước</a:t>
            </a:r>
            <a:r>
              <a:rPr lang="en-US" sz="4400" b="1" dirty="0">
                <a:cs typeface="Times New Roman" panose="02020603050405020304" pitchFamily="18" charset="0"/>
              </a:rPr>
              <a:t> </a:t>
            </a:r>
            <a:r>
              <a:rPr lang="en-US" sz="4400" b="1" dirty="0" err="1">
                <a:cs typeface="Times New Roman" panose="02020603050405020304" pitchFamily="18" charset="0"/>
              </a:rPr>
              <a:t>nhỏ</a:t>
            </a:r>
            <a:r>
              <a:rPr lang="en-US" sz="4400" b="1" dirty="0">
                <a:cs typeface="Times New Roman" panose="02020603050405020304" pitchFamily="18" charset="0"/>
              </a:rPr>
              <a:t>, </a:t>
            </a:r>
            <a:r>
              <a:rPr lang="en-US" sz="4400" b="1" dirty="0" err="1">
                <a:cs typeface="Times New Roman" panose="02020603050405020304" pitchFamily="18" charset="0"/>
              </a:rPr>
              <a:t>phần</a:t>
            </a:r>
            <a:r>
              <a:rPr lang="en-US" sz="4400" b="1" dirty="0">
                <a:cs typeface="Times New Roman" panose="02020603050405020304" pitchFamily="18" charset="0"/>
              </a:rPr>
              <a:t> </a:t>
            </a:r>
            <a:r>
              <a:rPr lang="en-US" sz="4400" b="1" dirty="0" err="1">
                <a:cs typeface="Times New Roman" panose="02020603050405020304" pitchFamily="18" charset="0"/>
              </a:rPr>
              <a:t>lớn</a:t>
            </a:r>
            <a:r>
              <a:rPr lang="en-US" sz="4400" b="1" dirty="0">
                <a:cs typeface="Times New Roman" panose="02020603050405020304" pitchFamily="18" charset="0"/>
              </a:rPr>
              <a:t> </a:t>
            </a:r>
            <a:r>
              <a:rPr lang="en-US" sz="4400" b="1" dirty="0" err="1">
                <a:cs typeface="Times New Roman" panose="02020603050405020304" pitchFamily="18" charset="0"/>
              </a:rPr>
              <a:t>không</a:t>
            </a:r>
            <a:r>
              <a:rPr lang="en-US" sz="4400" b="1" dirty="0">
                <a:cs typeface="Times New Roman" panose="02020603050405020304" pitchFamily="18" charset="0"/>
              </a:rPr>
              <a:t> </a:t>
            </a:r>
            <a:r>
              <a:rPr lang="en-US" sz="4400" b="1" dirty="0" err="1">
                <a:cs typeface="Times New Roman" panose="02020603050405020304" pitchFamily="18" charset="0"/>
              </a:rPr>
              <a:t>quan</a:t>
            </a:r>
            <a:r>
              <a:rPr lang="en-US" sz="4400" b="1" dirty="0">
                <a:cs typeface="Times New Roman" panose="02020603050405020304" pitchFamily="18" charset="0"/>
              </a:rPr>
              <a:t> </a:t>
            </a:r>
            <a:r>
              <a:rPr lang="en-US" sz="4400" b="1" dirty="0" err="1">
                <a:cs typeface="Times New Roman" panose="02020603050405020304" pitchFamily="18" charset="0"/>
              </a:rPr>
              <a:t>sát</a:t>
            </a:r>
            <a:r>
              <a:rPr lang="en-US" sz="4400" b="1" dirty="0">
                <a:cs typeface="Times New Roman" panose="02020603050405020304" pitchFamily="18" charset="0"/>
              </a:rPr>
              <a:t> </a:t>
            </a:r>
            <a:r>
              <a:rPr lang="en-US" sz="4400" b="1" dirty="0" err="1">
                <a:cs typeface="Times New Roman" panose="02020603050405020304" pitchFamily="18" charset="0"/>
              </a:rPr>
              <a:t>được</a:t>
            </a:r>
            <a:r>
              <a:rPr lang="en-US" sz="4400" b="1" dirty="0">
                <a:cs typeface="Times New Roman" panose="02020603050405020304" pitchFamily="18" charset="0"/>
              </a:rPr>
              <a:t> </a:t>
            </a:r>
            <a:r>
              <a:rPr lang="en-US" sz="4400" b="1" dirty="0" err="1">
                <a:cs typeface="Times New Roman" panose="02020603050405020304" pitchFamily="18" charset="0"/>
              </a:rPr>
              <a:t>bằng</a:t>
            </a:r>
            <a:r>
              <a:rPr lang="en-US" sz="4400" b="1" dirty="0">
                <a:cs typeface="Times New Roman" panose="02020603050405020304" pitchFamily="18" charset="0"/>
              </a:rPr>
              <a:t> </a:t>
            </a:r>
            <a:r>
              <a:rPr lang="en-US" sz="4400" b="1" dirty="0" err="1">
                <a:cs typeface="Times New Roman" panose="02020603050405020304" pitchFamily="18" charset="0"/>
              </a:rPr>
              <a:t>mắt</a:t>
            </a:r>
            <a:r>
              <a:rPr lang="en-US" sz="4400" b="1" dirty="0">
                <a:cs typeface="Times New Roman" panose="02020603050405020304" pitchFamily="18" charset="0"/>
              </a:rPr>
              <a:t> </a:t>
            </a:r>
            <a:r>
              <a:rPr lang="en-US" sz="4400" b="1" dirty="0" err="1">
                <a:cs typeface="Times New Roman" panose="02020603050405020304" pitchFamily="18" charset="0"/>
              </a:rPr>
              <a:t>thường</a:t>
            </a:r>
            <a:r>
              <a:rPr lang="en-US" sz="4400" b="1" dirty="0">
                <a:cs typeface="Times New Roman" panose="02020603050405020304" pitchFamily="18" charset="0"/>
              </a:rPr>
              <a:t> </a:t>
            </a:r>
            <a:r>
              <a:rPr lang="en-US" sz="4400" b="1" dirty="0" err="1">
                <a:cs typeface="Times New Roman" panose="02020603050405020304" pitchFamily="18" charset="0"/>
              </a:rPr>
              <a:t>mà</a:t>
            </a:r>
            <a:r>
              <a:rPr lang="en-US" sz="4400" b="1" dirty="0">
                <a:cs typeface="Times New Roman" panose="02020603050405020304" pitchFamily="18" charset="0"/>
              </a:rPr>
              <a:t> </a:t>
            </a:r>
            <a:r>
              <a:rPr lang="en-US" sz="4400" b="1" dirty="0" err="1">
                <a:cs typeface="Times New Roman" panose="02020603050405020304" pitchFamily="18" charset="0"/>
              </a:rPr>
              <a:t>phải</a:t>
            </a:r>
            <a:r>
              <a:rPr lang="en-US" sz="4400" b="1" dirty="0">
                <a:cs typeface="Times New Roman" panose="02020603050405020304" pitchFamily="18" charset="0"/>
              </a:rPr>
              <a:t> </a:t>
            </a:r>
            <a:r>
              <a:rPr lang="en-US" sz="4400" b="1" dirty="0" err="1">
                <a:cs typeface="Times New Roman" panose="02020603050405020304" pitchFamily="18" charset="0"/>
              </a:rPr>
              <a:t>sử</a:t>
            </a:r>
            <a:r>
              <a:rPr lang="en-US" sz="4400" b="1" dirty="0">
                <a:cs typeface="Times New Roman" panose="02020603050405020304" pitchFamily="18" charset="0"/>
              </a:rPr>
              <a:t> </a:t>
            </a:r>
            <a:r>
              <a:rPr lang="en-US" sz="4400" b="1" dirty="0" err="1">
                <a:cs typeface="Times New Roman" panose="02020603050405020304" pitchFamily="18" charset="0"/>
              </a:rPr>
              <a:t>dụng</a:t>
            </a:r>
            <a:r>
              <a:rPr lang="en-US" sz="4400" b="1" dirty="0">
                <a:cs typeface="Times New Roman" panose="02020603050405020304" pitchFamily="18" charset="0"/>
              </a:rPr>
              <a:t> </a:t>
            </a:r>
            <a:r>
              <a:rPr lang="en-US" sz="4400" b="1" dirty="0" err="1">
                <a:cs typeface="Times New Roman" panose="02020603050405020304" pitchFamily="18" charset="0"/>
              </a:rPr>
              <a:t>kính</a:t>
            </a:r>
            <a:r>
              <a:rPr lang="en-US" sz="4400" b="1" dirty="0">
                <a:cs typeface="Times New Roman" panose="02020603050405020304" pitchFamily="18" charset="0"/>
              </a:rPr>
              <a:t> </a:t>
            </a:r>
            <a:r>
              <a:rPr lang="en-US" sz="4400" b="1" dirty="0" err="1">
                <a:cs typeface="Times New Roman" panose="02020603050405020304" pitchFamily="18" charset="0"/>
              </a:rPr>
              <a:t>hiển</a:t>
            </a:r>
            <a:r>
              <a:rPr lang="en-US" sz="4400" b="1" dirty="0">
                <a:cs typeface="Times New Roman" panose="02020603050405020304" pitchFamily="18" charset="0"/>
              </a:rPr>
              <a:t> vi.</a:t>
            </a:r>
          </a:p>
          <a:p>
            <a:endParaRPr lang="en-US" sz="4400" b="1" dirty="0">
              <a:cs typeface="Times New Roman" panose="02020603050405020304" pitchFamily="18" charset="0"/>
            </a:endParaRPr>
          </a:p>
          <a:p>
            <a:endParaRPr lang="en-US" sz="4400" b="1" dirty="0">
              <a:solidFill>
                <a:srgbClr val="FF0000"/>
              </a:solidFill>
              <a:cs typeface="Times New Roman" pitchFamily="18" charset="0"/>
            </a:endParaRPr>
          </a:p>
        </p:txBody>
      </p:sp>
    </p:spTree>
    <p:extLst>
      <p:ext uri="{BB962C8B-B14F-4D97-AF65-F5344CB8AC3E}">
        <p14:creationId xmlns:p14="http://schemas.microsoft.com/office/powerpoint/2010/main" val="20080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5425" y="88106"/>
            <a:ext cx="9756775" cy="549275"/>
          </a:xfrm>
        </p:spPr>
        <p:txBody>
          <a:bodyPr/>
          <a:lstStyle/>
          <a:p>
            <a:pPr eaLnBrk="1" hangingPunct="1"/>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bào</a:t>
            </a:r>
            <a:endParaRPr lang="en-US" sz="3200" b="1" dirty="0">
              <a:latin typeface="Times New Roman" pitchFamily="18" charset="0"/>
              <a:cs typeface="Times New Roman" pitchFamily="18" charset="0"/>
            </a:endParaRPr>
          </a:p>
        </p:txBody>
      </p:sp>
      <p:sp>
        <p:nvSpPr>
          <p:cNvPr id="3" name="Slide Number Placeholder 2"/>
          <p:cNvSpPr txBox="1">
            <a:spLocks noGrp="1"/>
          </p:cNvSpPr>
          <p:nvPr/>
        </p:nvSpPr>
        <p:spPr>
          <a:xfrm>
            <a:off x="8610600" y="6356350"/>
            <a:ext cx="2743200" cy="365125"/>
          </a:xfrm>
          <a:prstGeom prst="rect">
            <a:avLst/>
          </a:prstGeom>
          <a:noFill/>
        </p:spPr>
        <p:txBody>
          <a:bodyPr anchor="ctr"/>
          <a:lstStyle/>
          <a:p>
            <a:pPr algn="r" fontAlgn="auto">
              <a:spcBef>
                <a:spcPts val="0"/>
              </a:spcBef>
              <a:spcAft>
                <a:spcPts val="0"/>
              </a:spcAft>
              <a:defRPr/>
            </a:pPr>
            <a:fld id="{F7479B27-0AC8-44CA-A1E9-095388DFF9B3}" type="slidenum">
              <a:rPr lang="en-US" sz="1200">
                <a:solidFill>
                  <a:schemeClr val="tx1">
                    <a:tint val="75000"/>
                  </a:schemeClr>
                </a:solidFill>
                <a:latin typeface="+mn-lt"/>
                <a:cs typeface="+mn-cs"/>
              </a:rPr>
              <a:pPr algn="r" fontAlgn="auto">
                <a:spcBef>
                  <a:spcPts val="0"/>
                </a:spcBef>
                <a:spcAft>
                  <a:spcPts val="0"/>
                </a:spcAft>
                <a:defRPr/>
              </a:pPr>
              <a:t>16</a:t>
            </a:fld>
            <a:endParaRPr lang="en-US" sz="1200">
              <a:solidFill>
                <a:schemeClr val="tx1">
                  <a:tint val="75000"/>
                </a:schemeClr>
              </a:solidFill>
              <a:latin typeface="+mn-lt"/>
              <a:cs typeface="+mn-cs"/>
            </a:endParaRPr>
          </a:p>
        </p:txBody>
      </p:sp>
      <p:pic>
        <p:nvPicPr>
          <p:cNvPr id="4" name="Picture 3"/>
          <p:cNvPicPr>
            <a:picLocks noChangeAspect="1"/>
          </p:cNvPicPr>
          <p:nvPr/>
        </p:nvPicPr>
        <p:blipFill>
          <a:blip r:embed="rId2"/>
          <a:srcRect/>
          <a:stretch>
            <a:fillRect/>
          </a:stretch>
        </p:blipFill>
        <p:spPr bwMode="auto">
          <a:xfrm>
            <a:off x="357188" y="1258888"/>
            <a:ext cx="7678737" cy="5308600"/>
          </a:xfrm>
          <a:prstGeom prst="rect">
            <a:avLst/>
          </a:prstGeom>
          <a:noFill/>
          <a:ln w="9525">
            <a:noFill/>
            <a:miter lim="800000"/>
            <a:headEnd/>
            <a:tailEnd/>
          </a:ln>
        </p:spPr>
      </p:pic>
      <p:sp>
        <p:nvSpPr>
          <p:cNvPr id="6" name="Cloud Callout 5"/>
          <p:cNvSpPr>
            <a:spLocks noChangeArrowheads="1"/>
          </p:cNvSpPr>
          <p:nvPr/>
        </p:nvSpPr>
        <p:spPr bwMode="auto">
          <a:xfrm>
            <a:off x="8293100" y="1454150"/>
            <a:ext cx="3898900" cy="3268663"/>
          </a:xfrm>
          <a:prstGeom prst="cloudCallout">
            <a:avLst>
              <a:gd name="adj1" fmla="val -22963"/>
              <a:gd name="adj2" fmla="val 60250"/>
            </a:avLst>
          </a:prstGeom>
          <a:solidFill>
            <a:srgbClr val="D9FBFD"/>
          </a:solidFill>
          <a:ln w="12700" algn="ctr">
            <a:solidFill>
              <a:srgbClr val="2F528F"/>
            </a:solidFill>
            <a:miter lim="800000"/>
            <a:headEnd/>
            <a:tailEnd/>
          </a:ln>
        </p:spPr>
        <p:txBody>
          <a:bodyPr anchor="ctr"/>
          <a:lstStyle/>
          <a:p>
            <a:pPr algn="ctr"/>
            <a:r>
              <a:rPr lang="en-US" sz="2400" b="1">
                <a:cs typeface="Times New Roman" pitchFamily="18" charset="0"/>
              </a:rPr>
              <a:t>Hãy cho biết hình dạng của các tế bào trong hình 17.3</a:t>
            </a:r>
          </a:p>
        </p:txBody>
      </p:sp>
      <p:sp>
        <p:nvSpPr>
          <p:cNvPr id="27654" name="Text Box 8"/>
          <p:cNvSpPr txBox="1">
            <a:spLocks noChangeArrowheads="1"/>
          </p:cNvSpPr>
          <p:nvPr/>
        </p:nvSpPr>
        <p:spPr bwMode="auto">
          <a:xfrm>
            <a:off x="8856663" y="2365375"/>
            <a:ext cx="1857375"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357188" y="709613"/>
            <a:ext cx="9756775" cy="549275"/>
          </a:xfrm>
        </p:spPr>
        <p:txBody>
          <a:bodyPr/>
          <a:lstStyle/>
          <a:p>
            <a:pPr marL="457200" indent="-457200" eaLnBrk="1" hangingPunct="1">
              <a:buFont typeface="Wingdings" pitchFamily="2" charset="2"/>
              <a:buChar char="v"/>
            </a:pPr>
            <a:r>
              <a:rPr lang="en-US" sz="2800" b="1">
                <a:latin typeface="Times New Roman" pitchFamily="18" charset="0"/>
                <a:cs typeface="Times New Roman" pitchFamily="18" charset="0"/>
              </a:rPr>
              <a:t>Hình dạng của tế bào</a:t>
            </a:r>
          </a:p>
        </p:txBody>
      </p:sp>
      <p:sp>
        <p:nvSpPr>
          <p:cNvPr id="3" name="Slide Number Placeholder 2"/>
          <p:cNvSpPr txBox="1">
            <a:spLocks noGrp="1"/>
          </p:cNvSpPr>
          <p:nvPr/>
        </p:nvSpPr>
        <p:spPr>
          <a:xfrm>
            <a:off x="8610600" y="6356350"/>
            <a:ext cx="2743200" cy="365125"/>
          </a:xfrm>
          <a:prstGeom prst="rect">
            <a:avLst/>
          </a:prstGeom>
          <a:noFill/>
        </p:spPr>
        <p:txBody>
          <a:bodyPr anchor="ctr"/>
          <a:lstStyle/>
          <a:p>
            <a:pPr algn="r" fontAlgn="auto">
              <a:spcBef>
                <a:spcPts val="0"/>
              </a:spcBef>
              <a:spcAft>
                <a:spcPts val="0"/>
              </a:spcAft>
              <a:defRPr/>
            </a:pPr>
            <a:fld id="{622244F6-7A93-4237-BDEE-6DEC92CAA24D}" type="slidenum">
              <a:rPr lang="en-US" sz="1200">
                <a:solidFill>
                  <a:schemeClr val="tx1">
                    <a:tint val="75000"/>
                  </a:schemeClr>
                </a:solidFill>
                <a:latin typeface="+mn-lt"/>
                <a:cs typeface="+mn-cs"/>
              </a:rPr>
              <a:pPr algn="r" fontAlgn="auto">
                <a:spcBef>
                  <a:spcPts val="0"/>
                </a:spcBef>
                <a:spcAft>
                  <a:spcPts val="0"/>
                </a:spcAft>
                <a:defRPr/>
              </a:pPr>
              <a:t>17</a:t>
            </a:fld>
            <a:endParaRPr lang="en-US" sz="1200">
              <a:solidFill>
                <a:schemeClr val="tx1">
                  <a:tint val="75000"/>
                </a:schemeClr>
              </a:solidFill>
              <a:latin typeface="+mn-lt"/>
              <a:cs typeface="+mn-cs"/>
            </a:endParaRPr>
          </a:p>
        </p:txBody>
      </p:sp>
      <p:pic>
        <p:nvPicPr>
          <p:cNvPr id="4" name="Picture 3"/>
          <p:cNvPicPr>
            <a:picLocks noChangeAspect="1"/>
          </p:cNvPicPr>
          <p:nvPr/>
        </p:nvPicPr>
        <p:blipFill>
          <a:blip r:embed="rId2"/>
          <a:srcRect/>
          <a:stretch>
            <a:fillRect/>
          </a:stretch>
        </p:blipFill>
        <p:spPr bwMode="auto">
          <a:xfrm>
            <a:off x="357188" y="1258888"/>
            <a:ext cx="7050087" cy="5308600"/>
          </a:xfrm>
          <a:prstGeom prst="rect">
            <a:avLst/>
          </a:prstGeom>
          <a:noFill/>
          <a:ln w="9525">
            <a:noFill/>
            <a:miter lim="800000"/>
            <a:headEnd/>
            <a:tailEnd/>
          </a:ln>
        </p:spPr>
      </p:pic>
      <p:sp>
        <p:nvSpPr>
          <p:cNvPr id="5" name="TextBox 4"/>
          <p:cNvSpPr txBox="1"/>
          <p:nvPr/>
        </p:nvSpPr>
        <p:spPr>
          <a:xfrm>
            <a:off x="0" y="31750"/>
            <a:ext cx="12192000" cy="641350"/>
          </a:xfrm>
          <a:prstGeom prst="rect">
            <a:avLst/>
          </a:prstGeom>
          <a:solidFill>
            <a:schemeClr val="accent6">
              <a:lumMod val="20000"/>
              <a:lumOff val="80000"/>
            </a:schemeClr>
          </a:solidFill>
        </p:spPr>
        <p:txBody>
          <a:bodyPr>
            <a:spAutoFit/>
          </a:bodyPr>
          <a:lstStyle/>
          <a:p>
            <a:pPr algn="ctr">
              <a:defRPr/>
            </a:pPr>
            <a:r>
              <a:rPr lang="en-US" sz="2800" b="1">
                <a:solidFill>
                  <a:srgbClr val="FF0000"/>
                </a:solidFill>
                <a:cs typeface="Times New Roman" pitchFamily="18" charset="0"/>
              </a:rPr>
              <a:t> </a:t>
            </a:r>
            <a:r>
              <a:rPr lang="en-US" sz="3600" b="1">
                <a:solidFill>
                  <a:srgbClr val="FF0000"/>
                </a:solidFill>
                <a:cs typeface="Times New Roman" pitchFamily="18" charset="0"/>
              </a:rPr>
              <a:t>BÀI 17: TẾ BÀO </a:t>
            </a:r>
          </a:p>
        </p:txBody>
      </p:sp>
      <p:sp>
        <p:nvSpPr>
          <p:cNvPr id="7" name="TextBox 6"/>
          <p:cNvSpPr txBox="1">
            <a:spLocks noChangeArrowheads="1"/>
          </p:cNvSpPr>
          <p:nvPr/>
        </p:nvSpPr>
        <p:spPr bwMode="auto">
          <a:xfrm>
            <a:off x="7832725" y="1085850"/>
            <a:ext cx="4044950" cy="5064125"/>
          </a:xfrm>
          <a:prstGeom prst="rect">
            <a:avLst/>
          </a:prstGeom>
          <a:noFill/>
          <a:ln w="9525">
            <a:noFill/>
            <a:miter lim="800000"/>
            <a:headEnd/>
            <a:tailEnd/>
          </a:ln>
        </p:spPr>
        <p:txBody>
          <a:bodyPr>
            <a:spAutoFit/>
          </a:bodyPr>
          <a:lstStyle/>
          <a:p>
            <a:r>
              <a:rPr lang="en-US" sz="2800">
                <a:cs typeface="Times New Roman" pitchFamily="18" charset="0"/>
              </a:rPr>
              <a:t>- Hình đĩa lõm 2 mặt (tb hồng cầu)</a:t>
            </a:r>
          </a:p>
          <a:p>
            <a:r>
              <a:rPr lang="en-US" sz="2800">
                <a:cs typeface="Times New Roman" pitchFamily="18" charset="0"/>
              </a:rPr>
              <a:t>- Hình thoi (tb cơ người) </a:t>
            </a:r>
          </a:p>
          <a:p>
            <a:r>
              <a:rPr lang="en-US" sz="2800">
                <a:cs typeface="Times New Roman" pitchFamily="18" charset="0"/>
              </a:rPr>
              <a:t>- Hình sao (tb thần kinh)</a:t>
            </a:r>
          </a:p>
          <a:p>
            <a:r>
              <a:rPr lang="en-US" sz="2800">
                <a:cs typeface="Times New Roman" pitchFamily="18" charset="0"/>
              </a:rPr>
              <a:t>- Hình đa giác (tb biểu bì lá, tb mạch dẫn)</a:t>
            </a:r>
          </a:p>
          <a:p>
            <a:r>
              <a:rPr lang="en-US" sz="2800">
                <a:cs typeface="Times New Roman" pitchFamily="18" charset="0"/>
              </a:rPr>
              <a:t>- Hình cầu (tb nhu mô lá)</a:t>
            </a:r>
          </a:p>
          <a:p>
            <a:r>
              <a:rPr lang="en-US" sz="2800">
                <a:cs typeface="Times New Roman" pitchFamily="18" charset="0"/>
              </a:rPr>
              <a:t>- Hình trụ (tb vk E.coli)</a:t>
            </a:r>
          </a:p>
          <a:p>
            <a:r>
              <a:rPr lang="en-US" sz="2800">
                <a:cs typeface="Times New Roman" pitchFamily="18" charset="0"/>
              </a:rPr>
              <a:t>- Hình thoi nhọn 1 đầu (trùng roi)</a:t>
            </a:r>
          </a:p>
          <a:p>
            <a:r>
              <a:rPr lang="en-US" sz="2800">
                <a:cs typeface="Times New Roman" pitchFamily="18" charset="0"/>
              </a:rPr>
              <a:t>- Hình trứng (tb nấm men)</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heel(1)">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heel(1)">
                                      <p:cBhvr>
                                        <p:cTn id="27" dur="2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heel(1)">
                                      <p:cBhvr>
                                        <p:cTn id="32" dur="20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heel(1)">
                                      <p:cBhvr>
                                        <p:cTn id="37" dur="20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heel(1)">
                                      <p:cBhvr>
                                        <p:cTn id="42" dur="20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circle(in)">
                                      <p:cBhvr>
                                        <p:cTn id="47"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1"/>
          <p:cNvSpPr txBox="1">
            <a:spLocks noGrp="1"/>
          </p:cNvSpPr>
          <p:nvPr/>
        </p:nvSpPr>
        <p:spPr bwMode="auto">
          <a:xfrm>
            <a:off x="9245600" y="6356350"/>
            <a:ext cx="2743200" cy="365125"/>
          </a:xfrm>
          <a:prstGeom prst="rect">
            <a:avLst/>
          </a:prstGeom>
          <a:noFill/>
          <a:ln w="9525">
            <a:noFill/>
            <a:miter lim="800000"/>
            <a:headEnd/>
            <a:tailEnd/>
          </a:ln>
        </p:spPr>
        <p:txBody>
          <a:bodyPr anchor="ctr"/>
          <a:lstStyle/>
          <a:p>
            <a:pPr algn="r"/>
            <a:fld id="{5448DFFA-E532-47BF-B478-621A4BC8B75F}" type="slidenum">
              <a:rPr lang="en-US" sz="1600" b="1">
                <a:cs typeface="Times New Roman" pitchFamily="18" charset="0"/>
              </a:rPr>
              <a:pPr algn="r"/>
              <a:t>18</a:t>
            </a:fld>
            <a:endParaRPr lang="en-US" sz="1600" b="1">
              <a:cs typeface="Times New Roman" pitchFamily="18" charset="0"/>
            </a:endParaRPr>
          </a:p>
        </p:txBody>
      </p:sp>
      <p:sp>
        <p:nvSpPr>
          <p:cNvPr id="4" name="Cloud 3"/>
          <p:cNvSpPr/>
          <p:nvPr/>
        </p:nvSpPr>
        <p:spPr>
          <a:xfrm>
            <a:off x="1931988" y="4781550"/>
            <a:ext cx="7453312" cy="2076450"/>
          </a:xfrm>
          <a:prstGeom prst="cloud">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a:solidFill>
                  <a:schemeClr val="tx1"/>
                </a:solidFill>
                <a:latin typeface="Times New Roman" panose="02020603050405020304" pitchFamily="18" charset="0"/>
                <a:cs typeface="Times New Roman" panose="02020603050405020304" pitchFamily="18" charset="0"/>
              </a:rPr>
              <a:t>Quan sát hình 17.1, 17.2 em hãy nhận xét về hình dạng và kích thước của tế bào.</a:t>
            </a:r>
          </a:p>
        </p:txBody>
      </p:sp>
      <p:pic>
        <p:nvPicPr>
          <p:cNvPr id="6" name="Picture 5"/>
          <p:cNvPicPr>
            <a:picLocks noChangeAspect="1"/>
          </p:cNvPicPr>
          <p:nvPr/>
        </p:nvPicPr>
        <p:blipFill>
          <a:blip r:embed="rId2"/>
          <a:srcRect/>
          <a:stretch>
            <a:fillRect/>
          </a:stretch>
        </p:blipFill>
        <p:spPr bwMode="auto">
          <a:xfrm>
            <a:off x="0" y="615950"/>
            <a:ext cx="6003925" cy="4337050"/>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6105525" y="669925"/>
            <a:ext cx="5772150" cy="3994150"/>
          </a:xfrm>
          <a:prstGeom prst="rect">
            <a:avLst/>
          </a:prstGeom>
          <a:noFill/>
          <a:ln w="9525">
            <a:noFill/>
            <a:miter lim="800000"/>
            <a:headEnd/>
            <a:tailEnd/>
          </a:ln>
        </p:spPr>
      </p:pic>
      <p:sp>
        <p:nvSpPr>
          <p:cNvPr id="5" name="Rounded Rectangle 4"/>
          <p:cNvSpPr/>
          <p:nvPr/>
        </p:nvSpPr>
        <p:spPr>
          <a:xfrm>
            <a:off x="369888" y="5094288"/>
            <a:ext cx="8875712" cy="11715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a:solidFill>
                  <a:schemeClr val="tx1"/>
                </a:solidFill>
                <a:latin typeface="Times New Roman" panose="02020603050405020304" pitchFamily="18" charset="0"/>
                <a:cs typeface="Times New Roman" panose="02020603050405020304" pitchFamily="18" charset="0"/>
              </a:rPr>
              <a:t>Tế bào có nhiều hình dạng và kích thước khác nhau</a:t>
            </a:r>
          </a:p>
        </p:txBody>
      </p:sp>
      <p:sp>
        <p:nvSpPr>
          <p:cNvPr id="2" name="TextBox 4"/>
          <p:cNvSpPr txBox="1"/>
          <p:nvPr/>
        </p:nvSpPr>
        <p:spPr>
          <a:xfrm>
            <a:off x="0" y="31750"/>
            <a:ext cx="12192000" cy="641350"/>
          </a:xfrm>
          <a:prstGeom prst="rect">
            <a:avLst/>
          </a:prstGeom>
          <a:solidFill>
            <a:schemeClr val="accent6">
              <a:lumMod val="20000"/>
              <a:lumOff val="80000"/>
            </a:schemeClr>
          </a:solidFill>
        </p:spPr>
        <p:txBody>
          <a:bodyPr>
            <a:spAutoFit/>
          </a:bodyPr>
          <a:lstStyle/>
          <a:p>
            <a:pPr algn="ctr">
              <a:defRPr/>
            </a:pPr>
            <a:r>
              <a:rPr lang="en-US" sz="2800" b="1">
                <a:solidFill>
                  <a:srgbClr val="FF0000"/>
                </a:solidFill>
                <a:cs typeface="Times New Roman" pitchFamily="18" charset="0"/>
              </a:rPr>
              <a:t> </a:t>
            </a:r>
            <a:r>
              <a:rPr lang="en-US" sz="3600" b="1">
                <a:solidFill>
                  <a:srgbClr val="FF0000"/>
                </a:solidFill>
                <a:cs typeface="Times New Roman" pitchFamily="18" charset="0"/>
              </a:rPr>
              <a:t>BÀI 17: TẾ BÀO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1"/>
          <p:cNvSpPr txBox="1">
            <a:spLocks noGrp="1"/>
          </p:cNvSpPr>
          <p:nvPr/>
        </p:nvSpPr>
        <p:spPr bwMode="auto">
          <a:xfrm>
            <a:off x="9245600" y="6356350"/>
            <a:ext cx="2743200" cy="365125"/>
          </a:xfrm>
          <a:prstGeom prst="rect">
            <a:avLst/>
          </a:prstGeom>
          <a:noFill/>
          <a:ln w="9525">
            <a:noFill/>
            <a:miter lim="800000"/>
            <a:headEnd/>
            <a:tailEnd/>
          </a:ln>
        </p:spPr>
        <p:txBody>
          <a:bodyPr anchor="ctr"/>
          <a:lstStyle/>
          <a:p>
            <a:pPr algn="r"/>
            <a:fld id="{759D9E93-D0A3-4471-A028-C43E8F470A5E}" type="slidenum">
              <a:rPr lang="en-US" sz="1600" b="1">
                <a:cs typeface="Times New Roman" pitchFamily="18" charset="0"/>
              </a:rPr>
              <a:pPr algn="r"/>
              <a:t>19</a:t>
            </a:fld>
            <a:endParaRPr lang="en-US" sz="1600" b="1">
              <a:cs typeface="Times New Roman" pitchFamily="18" charset="0"/>
            </a:endParaRPr>
          </a:p>
        </p:txBody>
      </p:sp>
      <p:sp>
        <p:nvSpPr>
          <p:cNvPr id="3" name="Rounded Rectangle 2"/>
          <p:cNvSpPr/>
          <p:nvPr/>
        </p:nvSpPr>
        <p:spPr>
          <a:xfrm>
            <a:off x="0" y="136525"/>
            <a:ext cx="12191999" cy="6721475"/>
          </a:xfrm>
          <a:prstGeom prst="round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dirty="0">
                <a:solidFill>
                  <a:schemeClr val="tx1"/>
                </a:solidFill>
                <a:latin typeface="Times New Roman" panose="02020603050405020304" pitchFamily="18" charset="0"/>
                <a:cs typeface="Times New Roman" panose="02020603050405020304" pitchFamily="18" charset="0"/>
              </a:rPr>
              <a:t>-</a:t>
            </a:r>
            <a:r>
              <a:rPr lang="en-US" sz="4000" dirty="0" err="1">
                <a:solidFill>
                  <a:schemeClr val="tx1"/>
                </a:solidFill>
                <a:latin typeface="Times New Roman" panose="02020603050405020304" pitchFamily="18" charset="0"/>
                <a:cs typeface="Times New Roman" panose="02020603050405020304" pitchFamily="18" charset="0"/>
              </a:rPr>
              <a:t>Hình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cầu</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tế</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bào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trứng</a:t>
            </a:r>
            <a:endParaRPr lang="en-US" sz="4000" dirty="0">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4000" dirty="0">
                <a:solidFill>
                  <a:schemeClr val="tx1"/>
                </a:solidFill>
                <a:latin typeface="Times New Roman" panose="02020603050405020304" pitchFamily="18" charset="0"/>
                <a:cs typeface="Times New Roman" panose="02020603050405020304" pitchFamily="18" charset="0"/>
              </a:rPr>
              <a:t>-</a:t>
            </a:r>
            <a:r>
              <a:rPr lang="en-US" sz="4000" dirty="0" err="1">
                <a:solidFill>
                  <a:schemeClr val="tx1"/>
                </a:solidFill>
                <a:latin typeface="Times New Roman" panose="02020603050405020304" pitchFamily="18" charset="0"/>
                <a:cs typeface="Times New Roman" panose="02020603050405020304" pitchFamily="18" charset="0"/>
              </a:rPr>
              <a:t>Hình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đĩa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tế</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bào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hồng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cầu</a:t>
            </a:r>
            <a:endParaRPr lang="en-US" sz="4000" dirty="0">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4000" dirty="0">
                <a:solidFill>
                  <a:schemeClr val="tx1"/>
                </a:solidFill>
                <a:latin typeface="Times New Roman" panose="02020603050405020304" pitchFamily="18" charset="0"/>
                <a:cs typeface="Times New Roman" panose="02020603050405020304" pitchFamily="18" charset="0"/>
              </a:rPr>
              <a:t>-</a:t>
            </a:r>
            <a:r>
              <a:rPr lang="en-US" sz="4000" dirty="0" err="1">
                <a:solidFill>
                  <a:schemeClr val="tx1"/>
                </a:solidFill>
                <a:latin typeface="Times New Roman" panose="02020603050405020304" pitchFamily="18" charset="0"/>
                <a:cs typeface="Times New Roman" panose="02020603050405020304" pitchFamily="18" charset="0"/>
              </a:rPr>
              <a:t>Hình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sợi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tế</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bào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nấm</a:t>
            </a:r>
            <a:endParaRPr lang="en-US" sz="4000" dirty="0">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4000" dirty="0">
                <a:solidFill>
                  <a:schemeClr val="tx1"/>
                </a:solidFill>
                <a:latin typeface="Times New Roman" panose="02020603050405020304" pitchFamily="18" charset="0"/>
                <a:cs typeface="Times New Roman" panose="02020603050405020304" pitchFamily="18" charset="0"/>
              </a:rPr>
              <a:t>-</a:t>
            </a:r>
            <a:r>
              <a:rPr lang="en-US" sz="4000" dirty="0" err="1">
                <a:solidFill>
                  <a:schemeClr val="tx1"/>
                </a:solidFill>
                <a:latin typeface="Times New Roman" panose="02020603050405020304" pitchFamily="18" charset="0"/>
                <a:cs typeface="Times New Roman" panose="02020603050405020304" pitchFamily="18" charset="0"/>
              </a:rPr>
              <a:t>Hình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sao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tế</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bào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thần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kinh</a:t>
            </a:r>
            <a:endParaRPr lang="en-US" sz="4000" dirty="0">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4000" dirty="0">
                <a:solidFill>
                  <a:schemeClr val="tx1"/>
                </a:solidFill>
                <a:latin typeface="Times New Roman" panose="02020603050405020304" pitchFamily="18" charset="0"/>
                <a:cs typeface="Times New Roman" panose="02020603050405020304" pitchFamily="18" charset="0"/>
              </a:rPr>
              <a:t>-</a:t>
            </a:r>
            <a:r>
              <a:rPr lang="en-US" sz="4000" dirty="0" err="1">
                <a:solidFill>
                  <a:schemeClr val="tx1"/>
                </a:solidFill>
                <a:latin typeface="Times New Roman" panose="02020603050405020304" pitchFamily="18" charset="0"/>
                <a:cs typeface="Times New Roman" panose="02020603050405020304" pitchFamily="18" charset="0"/>
              </a:rPr>
              <a:t>Hình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trụ</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tế</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bào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mạch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dẫn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lá</a:t>
            </a:r>
            <a:endParaRPr lang="en-US" sz="4000" dirty="0">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4000" dirty="0">
                <a:solidFill>
                  <a:schemeClr val="tx1"/>
                </a:solidFill>
                <a:latin typeface="Times New Roman" panose="02020603050405020304" pitchFamily="18" charset="0"/>
                <a:cs typeface="Times New Roman" panose="02020603050405020304" pitchFamily="18" charset="0"/>
              </a:rPr>
              <a:t>-</a:t>
            </a:r>
            <a:r>
              <a:rPr lang="en-US" sz="4000" dirty="0" err="1">
                <a:solidFill>
                  <a:schemeClr val="tx1"/>
                </a:solidFill>
                <a:latin typeface="Times New Roman" panose="02020603050405020304" pitchFamily="18" charset="0"/>
                <a:cs typeface="Times New Roman" panose="02020603050405020304" pitchFamily="18" charset="0"/>
              </a:rPr>
              <a:t>Hình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thoi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tế</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bào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cơ</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trơn</a:t>
            </a:r>
            <a:endParaRPr lang="en-US" sz="4000" dirty="0">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4000" dirty="0">
                <a:solidFill>
                  <a:schemeClr val="tx1"/>
                </a:solidFill>
                <a:latin typeface="Times New Roman" panose="02020603050405020304" pitchFamily="18" charset="0"/>
                <a:cs typeface="Times New Roman" panose="02020603050405020304" pitchFamily="18" charset="0"/>
              </a:rPr>
              <a:t>-</a:t>
            </a:r>
            <a:r>
              <a:rPr lang="en-US" sz="4000" dirty="0" err="1">
                <a:solidFill>
                  <a:schemeClr val="tx1"/>
                </a:solidFill>
                <a:latin typeface="Times New Roman" panose="02020603050405020304" pitchFamily="18" charset="0"/>
                <a:cs typeface="Times New Roman" panose="02020603050405020304" pitchFamily="18" charset="0"/>
              </a:rPr>
              <a:t>Hình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nhiều</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cạnh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tế</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bào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biểu</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bì</a:t>
            </a:r>
            <a:endParaRPr lang="en-US"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57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A30570-28A3-4C9F-A96B-83E2A3AFE3B2}" type="slidenum">
              <a:rPr lang="en-US" smtClean="0"/>
              <a:pPr fontAlgn="base">
                <a:spcBef>
                  <a:spcPct val="0"/>
                </a:spcBef>
                <a:spcAft>
                  <a:spcPct val="0"/>
                </a:spcAft>
              </a:pPr>
              <a:t>2</a:t>
            </a:fld>
            <a:endParaRPr lang="en-US"/>
          </a:p>
        </p:txBody>
      </p:sp>
      <p:grpSp>
        <p:nvGrpSpPr>
          <p:cNvPr id="7" name="Group 6"/>
          <p:cNvGrpSpPr>
            <a:grpSpLocks/>
          </p:cNvGrpSpPr>
          <p:nvPr/>
        </p:nvGrpSpPr>
        <p:grpSpPr bwMode="auto">
          <a:xfrm>
            <a:off x="477838" y="1219200"/>
            <a:ext cx="4479925" cy="3511550"/>
            <a:chOff x="572655" y="390066"/>
            <a:chExt cx="4479636" cy="3469987"/>
          </a:xfrm>
        </p:grpSpPr>
        <p:pic>
          <p:nvPicPr>
            <p:cNvPr id="3" name="Picture 2"/>
            <p:cNvPicPr>
              <a:picLocks noChangeAspect="1"/>
            </p:cNvPicPr>
            <p:nvPr/>
          </p:nvPicPr>
          <p:blipFill>
            <a:blip r:embed="rId2"/>
            <a:stretch>
              <a:fillRect/>
            </a:stretch>
          </p:blipFill>
          <p:spPr>
            <a:xfrm>
              <a:off x="572655" y="390066"/>
              <a:ext cx="4479636" cy="3469987"/>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 name="Picture 3"/>
            <p:cNvPicPr>
              <a:picLocks noChangeAspect="1"/>
            </p:cNvPicPr>
            <p:nvPr/>
          </p:nvPicPr>
          <p:blipFill>
            <a:blip r:embed="rId3"/>
            <a:stretch>
              <a:fillRect/>
            </a:stretch>
          </p:blipFill>
          <p:spPr>
            <a:xfrm>
              <a:off x="1421912" y="2783918"/>
              <a:ext cx="1390560" cy="1076135"/>
            </a:xfrm>
            <a:prstGeom prst="rect">
              <a:avLst/>
            </a:prstGeom>
            <a:ln>
              <a:noFill/>
            </a:ln>
          </p:spPr>
          <p:style>
            <a:lnRef idx="2">
              <a:schemeClr val="accent5"/>
            </a:lnRef>
            <a:fillRef idx="1">
              <a:schemeClr val="lt1"/>
            </a:fillRef>
            <a:effectRef idx="0">
              <a:schemeClr val="accent5"/>
            </a:effectRef>
            <a:fontRef idx="minor">
              <a:schemeClr val="dk1"/>
            </a:fontRef>
          </p:style>
        </p:pic>
      </p:grpSp>
      <p:pic>
        <p:nvPicPr>
          <p:cNvPr id="5" name="Picture 26" descr="Kết quả hình ảnh cho Hình ảnh lỗ tổ ong"/>
          <p:cNvPicPr>
            <a:picLocks noChangeAspect="1" noChangeArrowheads="1"/>
          </p:cNvPicPr>
          <p:nvPr/>
        </p:nvPicPr>
        <p:blipFill>
          <a:blip r:embed="rId4"/>
          <a:srcRect/>
          <a:stretch>
            <a:fillRect/>
          </a:stretch>
        </p:blipFill>
        <p:spPr bwMode="auto">
          <a:xfrm>
            <a:off x="6619516" y="1420852"/>
            <a:ext cx="5129137" cy="3206224"/>
          </a:xfrm>
          <a:prstGeom prst="parallelogram">
            <a:avLst>
              <a:gd name="adj" fmla="val 15579"/>
            </a:avLst>
          </a:prstGeom>
          <a:noFill/>
          <a:ln>
            <a:noFill/>
          </a:ln>
        </p:spPr>
      </p:pic>
      <p:sp>
        <p:nvSpPr>
          <p:cNvPr id="6" name="Rectangle 5"/>
          <p:cNvSpPr>
            <a:spLocks noChangeArrowheads="1"/>
          </p:cNvSpPr>
          <p:nvPr/>
        </p:nvSpPr>
        <p:spPr bwMode="auto">
          <a:xfrm>
            <a:off x="477838" y="4729163"/>
            <a:ext cx="4713287" cy="1006475"/>
          </a:xfrm>
          <a:prstGeom prst="rect">
            <a:avLst/>
          </a:prstGeom>
          <a:noFill/>
          <a:ln w="9525">
            <a:noFill/>
            <a:miter lim="800000"/>
            <a:headEnd/>
            <a:tailEnd/>
          </a:ln>
        </p:spPr>
        <p:txBody>
          <a:bodyPr>
            <a:spAutoFit/>
          </a:bodyPr>
          <a:lstStyle/>
          <a:p>
            <a:pPr>
              <a:lnSpc>
                <a:spcPct val="107000"/>
              </a:lnSpc>
              <a:spcAft>
                <a:spcPts val="800"/>
              </a:spcAft>
            </a:pPr>
            <a:r>
              <a:rPr lang="en-US" sz="2800">
                <a:solidFill>
                  <a:srgbClr val="000000"/>
                </a:solidFill>
                <a:cs typeface="Times New Roman" pitchFamily="18" charset="0"/>
              </a:rPr>
              <a:t>Đơn vị cơ sở cấu tạo nên ngôi nhà là gì?</a:t>
            </a:r>
            <a:endParaRPr lang="en-US" sz="2800">
              <a:ea typeface="Calibri" pitchFamily="34" charset="0"/>
              <a:cs typeface="Times New Roman" pitchFamily="18" charset="0"/>
            </a:endParaRPr>
          </a:p>
        </p:txBody>
      </p:sp>
      <p:sp>
        <p:nvSpPr>
          <p:cNvPr id="8" name="Rectangle 7"/>
          <p:cNvSpPr>
            <a:spLocks noChangeArrowheads="1"/>
          </p:cNvSpPr>
          <p:nvPr/>
        </p:nvSpPr>
        <p:spPr bwMode="auto">
          <a:xfrm>
            <a:off x="6853238" y="4662488"/>
            <a:ext cx="5154612" cy="946150"/>
          </a:xfrm>
          <a:prstGeom prst="rect">
            <a:avLst/>
          </a:prstGeom>
          <a:noFill/>
          <a:ln w="9525">
            <a:noFill/>
            <a:miter lim="800000"/>
            <a:headEnd/>
            <a:tailEnd/>
          </a:ln>
        </p:spPr>
        <p:txBody>
          <a:bodyPr>
            <a:spAutoFit/>
          </a:bodyPr>
          <a:lstStyle/>
          <a:p>
            <a:r>
              <a:rPr lang="en-US" sz="2800">
                <a:solidFill>
                  <a:srgbClr val="000000"/>
                </a:solidFill>
                <a:cs typeface="Times New Roman" pitchFamily="18" charset="0"/>
              </a:rPr>
              <a:t>Đơn vị cơ sở cấu tạo nên tổ ong là gì?</a:t>
            </a:r>
            <a:endParaRPr lang="en-US" sz="2800">
              <a:latin typeface="Calibri" pitchFamily="34" charset="0"/>
            </a:endParaRPr>
          </a:p>
        </p:txBody>
      </p:sp>
      <p:sp>
        <p:nvSpPr>
          <p:cNvPr id="15" name="Rectangle 14"/>
          <p:cNvSpPr>
            <a:spLocks noChangeArrowheads="1"/>
          </p:cNvSpPr>
          <p:nvPr/>
        </p:nvSpPr>
        <p:spPr bwMode="auto">
          <a:xfrm>
            <a:off x="439738" y="5818188"/>
            <a:ext cx="4751387" cy="955675"/>
          </a:xfrm>
          <a:prstGeom prst="rect">
            <a:avLst/>
          </a:prstGeom>
          <a:noFill/>
          <a:ln w="9525">
            <a:solidFill>
              <a:srgbClr val="00B0F0"/>
            </a:solidFill>
            <a:miter lim="800000"/>
            <a:headEnd/>
            <a:tailEnd/>
          </a:ln>
        </p:spPr>
        <p:txBody>
          <a:bodyPr>
            <a:spAutoFit/>
          </a:bodyPr>
          <a:lstStyle/>
          <a:p>
            <a:r>
              <a:rPr lang="en-US" sz="2800">
                <a:solidFill>
                  <a:srgbClr val="000000"/>
                </a:solidFill>
                <a:cs typeface="Times New Roman" pitchFamily="18" charset="0"/>
              </a:rPr>
              <a:t>Đơn vị cơ sở cấu tạo nên ngôi nhà là viên gạch</a:t>
            </a:r>
            <a:endParaRPr lang="en-US" sz="2800">
              <a:latin typeface="Calibri" pitchFamily="34" charset="0"/>
            </a:endParaRPr>
          </a:p>
        </p:txBody>
      </p:sp>
      <p:sp>
        <p:nvSpPr>
          <p:cNvPr id="16" name="Rectangle 15"/>
          <p:cNvSpPr>
            <a:spLocks noChangeArrowheads="1"/>
          </p:cNvSpPr>
          <p:nvPr/>
        </p:nvSpPr>
        <p:spPr bwMode="auto">
          <a:xfrm>
            <a:off x="6927850" y="5748338"/>
            <a:ext cx="5080000" cy="1016000"/>
          </a:xfrm>
          <a:prstGeom prst="rect">
            <a:avLst/>
          </a:prstGeom>
          <a:noFill/>
          <a:ln w="9525">
            <a:solidFill>
              <a:srgbClr val="00B0F0"/>
            </a:solidFill>
            <a:miter lim="800000"/>
            <a:headEnd/>
            <a:tailEnd/>
          </a:ln>
        </p:spPr>
        <p:txBody>
          <a:bodyPr>
            <a:spAutoFit/>
          </a:bodyPr>
          <a:lstStyle/>
          <a:p>
            <a:pPr>
              <a:lnSpc>
                <a:spcPct val="107000"/>
              </a:lnSpc>
              <a:spcAft>
                <a:spcPts val="800"/>
              </a:spcAft>
            </a:pPr>
            <a:r>
              <a:rPr lang="en-US" sz="2800">
                <a:solidFill>
                  <a:srgbClr val="000000"/>
                </a:solidFill>
                <a:cs typeface="Times New Roman" pitchFamily="18" charset="0"/>
              </a:rPr>
              <a:t>Đơn vị cơ sở cấu tạo nên tổ ong là mỗi khoang nhỏ. </a:t>
            </a:r>
            <a:endParaRPr lang="en-US" sz="2800">
              <a:ea typeface="Calibri" pitchFamily="34" charset="0"/>
              <a:cs typeface="Times New Roman" pitchFamily="18" charset="0"/>
            </a:endParaRPr>
          </a:p>
        </p:txBody>
      </p:sp>
      <p:sp>
        <p:nvSpPr>
          <p:cNvPr id="16396" name="Text Box 12"/>
          <p:cNvSpPr txBox="1">
            <a:spLocks noChangeArrowheads="1"/>
          </p:cNvSpPr>
          <p:nvPr/>
        </p:nvSpPr>
        <p:spPr bwMode="auto">
          <a:xfrm>
            <a:off x="785813" y="188913"/>
            <a:ext cx="10571162" cy="579437"/>
          </a:xfrm>
          <a:prstGeom prst="rect">
            <a:avLst/>
          </a:prstGeom>
          <a:noFill/>
          <a:ln w="9525">
            <a:noFill/>
            <a:miter lim="800000"/>
            <a:headEnd/>
            <a:tailEnd/>
          </a:ln>
        </p:spPr>
        <p:txBody>
          <a:bodyPr>
            <a:spAutoFit/>
          </a:bodyPr>
          <a:lstStyle/>
          <a:p>
            <a:pPr algn="ctr">
              <a:spcBef>
                <a:spcPct val="50000"/>
              </a:spcBef>
            </a:pPr>
            <a:r>
              <a:rPr lang="en-US" sz="3200" b="1"/>
              <a:t>CHỦ ĐỀ 6: TẾ BÀO – ĐƠN VỊ CƠ SỞ CỦA SỰ SỐNG</a:t>
            </a:r>
          </a:p>
        </p:txBody>
      </p:sp>
      <p:sp>
        <p:nvSpPr>
          <p:cNvPr id="16397" name="Text Box 13"/>
          <p:cNvSpPr txBox="1">
            <a:spLocks noChangeArrowheads="1"/>
          </p:cNvSpPr>
          <p:nvPr/>
        </p:nvSpPr>
        <p:spPr bwMode="auto">
          <a:xfrm>
            <a:off x="4167188" y="823913"/>
            <a:ext cx="5151437" cy="1190625"/>
          </a:xfrm>
          <a:prstGeom prst="rect">
            <a:avLst/>
          </a:prstGeom>
          <a:noFill/>
          <a:ln w="9525">
            <a:noFill/>
            <a:miter lim="800000"/>
            <a:headEnd/>
            <a:tailEnd/>
          </a:ln>
        </p:spPr>
        <p:txBody>
          <a:bodyPr>
            <a:spAutoFit/>
          </a:bodyPr>
          <a:lstStyle/>
          <a:p>
            <a:pPr algn="ctr"/>
            <a:r>
              <a:rPr lang="en-US" sz="3600" b="1">
                <a:solidFill>
                  <a:srgbClr val="FF0000"/>
                </a:solidFill>
              </a:rPr>
              <a:t>BÀI 17: TẾ BÀO </a:t>
            </a:r>
          </a:p>
          <a:p>
            <a:pPr algn="ctr"/>
            <a:endParaRPr lang="en-US" sz="3600" b="1">
              <a:solidFill>
                <a:srgbClr val="C128E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blinds(horizontal)">
                                      <p:cBhvr>
                                        <p:cTn id="7" dur="500"/>
                                        <p:tgtEl>
                                          <p:spTgt spid="163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97"/>
                                        </p:tgtEl>
                                        <p:attrNameLst>
                                          <p:attrName>style.visibility</p:attrName>
                                        </p:attrNameLst>
                                      </p:cBhvr>
                                      <p:to>
                                        <p:strVal val="visible"/>
                                      </p:to>
                                    </p:set>
                                    <p:animEffect transition="in" filter="blinds(horizontal)">
                                      <p:cBhvr>
                                        <p:cTn id="12" dur="500"/>
                                        <p:tgtEl>
                                          <p:spTgt spid="1639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heel(1)">
                                      <p:cBhvr>
                                        <p:cTn id="4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5" grpId="0" animBg="1"/>
      <p:bldP spid="16" grpId="0" animBg="1"/>
      <p:bldP spid="16396" grpId="0"/>
      <p:bldP spid="1639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AE4F62-3975-4821-B205-A4B6698F5A97}" type="slidenum">
              <a:rPr lang="en-US" smtClean="0"/>
              <a:pPr fontAlgn="base">
                <a:spcBef>
                  <a:spcPct val="0"/>
                </a:spcBef>
                <a:spcAft>
                  <a:spcPct val="0"/>
                </a:spcAft>
              </a:pPr>
              <a:t>20</a:t>
            </a:fld>
            <a:endParaRPr lang="en-US"/>
          </a:p>
        </p:txBody>
      </p:sp>
      <p:sp>
        <p:nvSpPr>
          <p:cNvPr id="5" name="TextBox 4"/>
          <p:cNvSpPr txBox="1">
            <a:spLocks noChangeArrowheads="1"/>
          </p:cNvSpPr>
          <p:nvPr/>
        </p:nvSpPr>
        <p:spPr bwMode="auto">
          <a:xfrm>
            <a:off x="206619" y="188912"/>
            <a:ext cx="11188212" cy="8217634"/>
          </a:xfrm>
          <a:prstGeom prst="rect">
            <a:avLst/>
          </a:prstGeom>
          <a:noFill/>
          <a:ln w="9525">
            <a:noFill/>
            <a:miter lim="800000"/>
            <a:headEnd/>
            <a:tailEnd/>
          </a:ln>
        </p:spPr>
        <p:txBody>
          <a:bodyPr wrap="square">
            <a:spAutoFit/>
          </a:bodyPr>
          <a:lstStyle/>
          <a:p>
            <a:pPr marL="514350" indent="-514350">
              <a:buAutoNum type="arabicPeriod"/>
            </a:pPr>
            <a:r>
              <a:rPr lang="en-US" sz="4400" b="1" dirty="0" err="1">
                <a:solidFill>
                  <a:srgbClr val="FF0000"/>
                </a:solidFill>
                <a:cs typeface="Times New Roman" pitchFamily="18" charset="0"/>
              </a:rPr>
              <a:t>Khái</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quát</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chung</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về</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tế</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bào</a:t>
            </a:r>
            <a:endParaRPr lang="en-US" sz="4400" b="1" dirty="0">
              <a:solidFill>
                <a:srgbClr val="FF0000"/>
              </a:solidFill>
              <a:cs typeface="Times New Roman" pitchFamily="18" charset="0"/>
            </a:endParaRPr>
          </a:p>
          <a:p>
            <a:r>
              <a:rPr lang="en-US" sz="4400" b="1" dirty="0" err="1">
                <a:solidFill>
                  <a:srgbClr val="FF0000"/>
                </a:solidFill>
                <a:cs typeface="Times New Roman" pitchFamily="18" charset="0"/>
              </a:rPr>
              <a:t>a.Tế</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bào</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là</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gì</a:t>
            </a:r>
            <a:r>
              <a:rPr lang="en-US" sz="4400" b="1" dirty="0">
                <a:solidFill>
                  <a:srgbClr val="FF0000"/>
                </a:solidFill>
                <a:cs typeface="Times New Roman" pitchFamily="18" charset="0"/>
              </a:rPr>
              <a:t> ?</a:t>
            </a:r>
          </a:p>
          <a:p>
            <a:r>
              <a:rPr lang="en-US" sz="4400" b="1" dirty="0" err="1">
                <a:solidFill>
                  <a:srgbClr val="FF0000"/>
                </a:solidFill>
                <a:cs typeface="Times New Roman" pitchFamily="18" charset="0"/>
              </a:rPr>
              <a:t>b.Kích</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thước</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và</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hình</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dạng</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của</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tế</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bào</a:t>
            </a:r>
            <a:endParaRPr lang="en-US" sz="4400" b="1" dirty="0">
              <a:solidFill>
                <a:srgbClr val="FF0000"/>
              </a:solidFill>
              <a:cs typeface="Times New Roman" pitchFamily="18" charset="0"/>
            </a:endParaRPr>
          </a:p>
          <a:p>
            <a:r>
              <a:rPr lang="en-US" sz="4400" b="1" dirty="0">
                <a:cs typeface="Times New Roman" panose="02020603050405020304" pitchFamily="18" charset="0"/>
              </a:rPr>
              <a:t>-</a:t>
            </a:r>
            <a:r>
              <a:rPr lang="en-US" sz="4400" b="1" dirty="0" err="1">
                <a:cs typeface="Times New Roman" panose="02020603050405020304" pitchFamily="18" charset="0"/>
              </a:rPr>
              <a:t>Tế</a:t>
            </a:r>
            <a:r>
              <a:rPr lang="en-US" sz="4400" b="1" dirty="0">
                <a:cs typeface="Times New Roman" panose="02020603050405020304" pitchFamily="18" charset="0"/>
              </a:rPr>
              <a:t> </a:t>
            </a:r>
            <a:r>
              <a:rPr lang="en-US" sz="4400" b="1" dirty="0" err="1">
                <a:cs typeface="Times New Roman" panose="02020603050405020304" pitchFamily="18" charset="0"/>
              </a:rPr>
              <a:t>bào</a:t>
            </a:r>
            <a:r>
              <a:rPr lang="en-US" sz="4400" b="1" dirty="0">
                <a:cs typeface="Times New Roman" panose="02020603050405020304" pitchFamily="18" charset="0"/>
              </a:rPr>
              <a:t> </a:t>
            </a:r>
            <a:r>
              <a:rPr lang="en-US" sz="4400" b="1" dirty="0" err="1">
                <a:cs typeface="Times New Roman" panose="02020603050405020304" pitchFamily="18" charset="0"/>
              </a:rPr>
              <a:t>có</a:t>
            </a:r>
            <a:r>
              <a:rPr lang="en-US" sz="4400" b="1" dirty="0">
                <a:cs typeface="Times New Roman" panose="02020603050405020304" pitchFamily="18" charset="0"/>
              </a:rPr>
              <a:t> </a:t>
            </a:r>
            <a:r>
              <a:rPr lang="en-US" sz="4400" b="1" dirty="0" err="1">
                <a:cs typeface="Times New Roman" panose="02020603050405020304" pitchFamily="18" charset="0"/>
              </a:rPr>
              <a:t>kích</a:t>
            </a:r>
            <a:r>
              <a:rPr lang="en-US" sz="4400" b="1" dirty="0">
                <a:cs typeface="Times New Roman" panose="02020603050405020304" pitchFamily="18" charset="0"/>
              </a:rPr>
              <a:t> </a:t>
            </a:r>
            <a:r>
              <a:rPr lang="en-US" sz="4400" b="1" dirty="0" err="1">
                <a:cs typeface="Times New Roman" panose="02020603050405020304" pitchFamily="18" charset="0"/>
              </a:rPr>
              <a:t>thước</a:t>
            </a:r>
            <a:r>
              <a:rPr lang="en-US" sz="4400" b="1" dirty="0">
                <a:cs typeface="Times New Roman" panose="02020603050405020304" pitchFamily="18" charset="0"/>
              </a:rPr>
              <a:t> </a:t>
            </a:r>
            <a:r>
              <a:rPr lang="en-US" sz="4400" b="1" dirty="0" err="1">
                <a:cs typeface="Times New Roman" panose="02020603050405020304" pitchFamily="18" charset="0"/>
              </a:rPr>
              <a:t>nhỏ</a:t>
            </a:r>
            <a:r>
              <a:rPr lang="en-US" sz="4400" b="1" dirty="0">
                <a:cs typeface="Times New Roman" panose="02020603050405020304" pitchFamily="18" charset="0"/>
              </a:rPr>
              <a:t>, </a:t>
            </a:r>
            <a:r>
              <a:rPr lang="en-US" sz="4400" b="1" dirty="0" err="1">
                <a:cs typeface="Times New Roman" panose="02020603050405020304" pitchFamily="18" charset="0"/>
              </a:rPr>
              <a:t>phần</a:t>
            </a:r>
            <a:r>
              <a:rPr lang="en-US" sz="4400" b="1" dirty="0">
                <a:cs typeface="Times New Roman" panose="02020603050405020304" pitchFamily="18" charset="0"/>
              </a:rPr>
              <a:t> </a:t>
            </a:r>
            <a:r>
              <a:rPr lang="en-US" sz="4400" b="1" dirty="0" err="1">
                <a:cs typeface="Times New Roman" panose="02020603050405020304" pitchFamily="18" charset="0"/>
              </a:rPr>
              <a:t>lớn</a:t>
            </a:r>
            <a:r>
              <a:rPr lang="en-US" sz="4400" b="1" dirty="0">
                <a:cs typeface="Times New Roman" panose="02020603050405020304" pitchFamily="18" charset="0"/>
              </a:rPr>
              <a:t> </a:t>
            </a:r>
            <a:r>
              <a:rPr lang="en-US" sz="4400" b="1" dirty="0" err="1">
                <a:cs typeface="Times New Roman" panose="02020603050405020304" pitchFamily="18" charset="0"/>
              </a:rPr>
              <a:t>không</a:t>
            </a:r>
            <a:r>
              <a:rPr lang="en-US" sz="4400" b="1" dirty="0">
                <a:cs typeface="Times New Roman" panose="02020603050405020304" pitchFamily="18" charset="0"/>
              </a:rPr>
              <a:t> </a:t>
            </a:r>
            <a:r>
              <a:rPr lang="en-US" sz="4400" b="1" dirty="0" err="1">
                <a:cs typeface="Times New Roman" panose="02020603050405020304" pitchFamily="18" charset="0"/>
              </a:rPr>
              <a:t>quan</a:t>
            </a:r>
            <a:r>
              <a:rPr lang="en-US" sz="4400" b="1" dirty="0">
                <a:cs typeface="Times New Roman" panose="02020603050405020304" pitchFamily="18" charset="0"/>
              </a:rPr>
              <a:t> </a:t>
            </a:r>
            <a:r>
              <a:rPr lang="en-US" sz="4400" b="1" dirty="0" err="1">
                <a:cs typeface="Times New Roman" panose="02020603050405020304" pitchFamily="18" charset="0"/>
              </a:rPr>
              <a:t>sát</a:t>
            </a:r>
            <a:r>
              <a:rPr lang="en-US" sz="4400" b="1" dirty="0">
                <a:cs typeface="Times New Roman" panose="02020603050405020304" pitchFamily="18" charset="0"/>
              </a:rPr>
              <a:t> </a:t>
            </a:r>
            <a:r>
              <a:rPr lang="en-US" sz="4400" b="1" dirty="0" err="1">
                <a:cs typeface="Times New Roman" panose="02020603050405020304" pitchFamily="18" charset="0"/>
              </a:rPr>
              <a:t>được</a:t>
            </a:r>
            <a:r>
              <a:rPr lang="en-US" sz="4400" b="1" dirty="0">
                <a:cs typeface="Times New Roman" panose="02020603050405020304" pitchFamily="18" charset="0"/>
              </a:rPr>
              <a:t> </a:t>
            </a:r>
            <a:r>
              <a:rPr lang="en-US" sz="4400" b="1" dirty="0" err="1">
                <a:cs typeface="Times New Roman" panose="02020603050405020304" pitchFamily="18" charset="0"/>
              </a:rPr>
              <a:t>bằng</a:t>
            </a:r>
            <a:r>
              <a:rPr lang="en-US" sz="4400" b="1" dirty="0">
                <a:cs typeface="Times New Roman" panose="02020603050405020304" pitchFamily="18" charset="0"/>
              </a:rPr>
              <a:t> </a:t>
            </a:r>
            <a:r>
              <a:rPr lang="en-US" sz="4400" b="1" dirty="0" err="1">
                <a:cs typeface="Times New Roman" panose="02020603050405020304" pitchFamily="18" charset="0"/>
              </a:rPr>
              <a:t>mắt</a:t>
            </a:r>
            <a:r>
              <a:rPr lang="en-US" sz="4400" b="1" dirty="0">
                <a:cs typeface="Times New Roman" panose="02020603050405020304" pitchFamily="18" charset="0"/>
              </a:rPr>
              <a:t> </a:t>
            </a:r>
            <a:r>
              <a:rPr lang="en-US" sz="4400" b="1" dirty="0" err="1">
                <a:cs typeface="Times New Roman" panose="02020603050405020304" pitchFamily="18" charset="0"/>
              </a:rPr>
              <a:t>thường</a:t>
            </a:r>
            <a:r>
              <a:rPr lang="en-US" sz="4400" b="1" dirty="0">
                <a:cs typeface="Times New Roman" panose="02020603050405020304" pitchFamily="18" charset="0"/>
              </a:rPr>
              <a:t> </a:t>
            </a:r>
            <a:r>
              <a:rPr lang="en-US" sz="4400" b="1" dirty="0" err="1">
                <a:cs typeface="Times New Roman" panose="02020603050405020304" pitchFamily="18" charset="0"/>
              </a:rPr>
              <a:t>mà</a:t>
            </a:r>
            <a:r>
              <a:rPr lang="en-US" sz="4400" b="1" dirty="0">
                <a:cs typeface="Times New Roman" panose="02020603050405020304" pitchFamily="18" charset="0"/>
              </a:rPr>
              <a:t> </a:t>
            </a:r>
            <a:r>
              <a:rPr lang="en-US" sz="4400" b="1" dirty="0" err="1">
                <a:cs typeface="Times New Roman" panose="02020603050405020304" pitchFamily="18" charset="0"/>
              </a:rPr>
              <a:t>phải</a:t>
            </a:r>
            <a:r>
              <a:rPr lang="en-US" sz="4400" b="1" dirty="0">
                <a:cs typeface="Times New Roman" panose="02020603050405020304" pitchFamily="18" charset="0"/>
              </a:rPr>
              <a:t> </a:t>
            </a:r>
            <a:r>
              <a:rPr lang="en-US" sz="4400" b="1" dirty="0" err="1">
                <a:cs typeface="Times New Roman" panose="02020603050405020304" pitchFamily="18" charset="0"/>
              </a:rPr>
              <a:t>sử</a:t>
            </a:r>
            <a:r>
              <a:rPr lang="en-US" sz="4400" b="1" dirty="0">
                <a:cs typeface="Times New Roman" panose="02020603050405020304" pitchFamily="18" charset="0"/>
              </a:rPr>
              <a:t> </a:t>
            </a:r>
            <a:r>
              <a:rPr lang="en-US" sz="4400" b="1" dirty="0" err="1">
                <a:cs typeface="Times New Roman" panose="02020603050405020304" pitchFamily="18" charset="0"/>
              </a:rPr>
              <a:t>dụng</a:t>
            </a:r>
            <a:r>
              <a:rPr lang="en-US" sz="4400" b="1" dirty="0">
                <a:cs typeface="Times New Roman" panose="02020603050405020304" pitchFamily="18" charset="0"/>
              </a:rPr>
              <a:t> </a:t>
            </a:r>
            <a:r>
              <a:rPr lang="en-US" sz="4400" b="1" dirty="0" err="1">
                <a:cs typeface="Times New Roman" panose="02020603050405020304" pitchFamily="18" charset="0"/>
              </a:rPr>
              <a:t>kính</a:t>
            </a:r>
            <a:r>
              <a:rPr lang="en-US" sz="4400" b="1" dirty="0">
                <a:cs typeface="Times New Roman" panose="02020603050405020304" pitchFamily="18" charset="0"/>
              </a:rPr>
              <a:t> </a:t>
            </a:r>
            <a:r>
              <a:rPr lang="en-US" sz="4400" b="1" dirty="0" err="1">
                <a:cs typeface="Times New Roman" panose="02020603050405020304" pitchFamily="18" charset="0"/>
              </a:rPr>
              <a:t>hiển</a:t>
            </a:r>
            <a:r>
              <a:rPr lang="en-US" sz="4400" b="1" dirty="0">
                <a:cs typeface="Times New Roman" panose="02020603050405020304" pitchFamily="18" charset="0"/>
              </a:rPr>
              <a:t> vi.</a:t>
            </a:r>
          </a:p>
          <a:p>
            <a:r>
              <a:rPr lang="en-US" sz="4400" b="1" dirty="0">
                <a:cs typeface="Times New Roman" panose="02020603050405020304" pitchFamily="18" charset="0"/>
              </a:rPr>
              <a:t>-</a:t>
            </a:r>
            <a:r>
              <a:rPr lang="en-US" sz="4400" b="1" dirty="0" err="1">
                <a:cs typeface="Times New Roman" panose="02020603050405020304" pitchFamily="18" charset="0"/>
              </a:rPr>
              <a:t>Tế</a:t>
            </a:r>
            <a:r>
              <a:rPr lang="en-US" sz="4400" b="1" dirty="0">
                <a:cs typeface="Times New Roman" panose="02020603050405020304" pitchFamily="18" charset="0"/>
              </a:rPr>
              <a:t> </a:t>
            </a:r>
            <a:r>
              <a:rPr lang="en-US" sz="4400" b="1" dirty="0" err="1">
                <a:cs typeface="Times New Roman" panose="02020603050405020304" pitchFamily="18" charset="0"/>
              </a:rPr>
              <a:t>bào</a:t>
            </a:r>
            <a:r>
              <a:rPr lang="en-US" sz="4400" b="1" dirty="0">
                <a:cs typeface="Times New Roman" panose="02020603050405020304" pitchFamily="18" charset="0"/>
              </a:rPr>
              <a:t> </a:t>
            </a:r>
            <a:r>
              <a:rPr lang="en-US" sz="4400" b="1" dirty="0" err="1">
                <a:cs typeface="Times New Roman" panose="02020603050405020304" pitchFamily="18" charset="0"/>
              </a:rPr>
              <a:t>có</a:t>
            </a:r>
            <a:r>
              <a:rPr lang="en-US" sz="4400" b="1" dirty="0">
                <a:cs typeface="Times New Roman" panose="02020603050405020304" pitchFamily="18" charset="0"/>
              </a:rPr>
              <a:t> </a:t>
            </a:r>
            <a:r>
              <a:rPr lang="en-US" sz="4400" b="1" dirty="0" err="1">
                <a:cs typeface="Times New Roman" panose="02020603050405020304" pitchFamily="18" charset="0"/>
              </a:rPr>
              <a:t>nhiều</a:t>
            </a:r>
            <a:r>
              <a:rPr lang="en-US" sz="4400" b="1" dirty="0">
                <a:cs typeface="Times New Roman" panose="02020603050405020304" pitchFamily="18" charset="0"/>
              </a:rPr>
              <a:t> </a:t>
            </a:r>
            <a:r>
              <a:rPr lang="en-US" sz="4400" b="1" dirty="0" err="1">
                <a:cs typeface="Times New Roman" panose="02020603050405020304" pitchFamily="18" charset="0"/>
              </a:rPr>
              <a:t>hình</a:t>
            </a:r>
            <a:r>
              <a:rPr lang="en-US" sz="4400" b="1" dirty="0">
                <a:cs typeface="Times New Roman" panose="02020603050405020304" pitchFamily="18" charset="0"/>
              </a:rPr>
              <a:t> </a:t>
            </a:r>
            <a:r>
              <a:rPr lang="en-US" sz="4400" b="1" dirty="0" err="1">
                <a:cs typeface="Times New Roman" panose="02020603050405020304" pitchFamily="18" charset="0"/>
              </a:rPr>
              <a:t>dạng</a:t>
            </a:r>
            <a:r>
              <a:rPr lang="en-US" sz="4400" b="1" dirty="0">
                <a:cs typeface="Times New Roman" panose="02020603050405020304" pitchFamily="18" charset="0"/>
              </a:rPr>
              <a:t> </a:t>
            </a:r>
            <a:r>
              <a:rPr lang="en-US" sz="4400" b="1" dirty="0" err="1">
                <a:cs typeface="Times New Roman" panose="02020603050405020304" pitchFamily="18" charset="0"/>
              </a:rPr>
              <a:t>khác</a:t>
            </a:r>
            <a:r>
              <a:rPr lang="en-US" sz="4400" b="1" dirty="0">
                <a:cs typeface="Times New Roman" panose="02020603050405020304" pitchFamily="18" charset="0"/>
              </a:rPr>
              <a:t> </a:t>
            </a:r>
            <a:r>
              <a:rPr lang="en-US" sz="4400" b="1" dirty="0" err="1">
                <a:cs typeface="Times New Roman" panose="02020603050405020304" pitchFamily="18" charset="0"/>
              </a:rPr>
              <a:t>nhau:Hình</a:t>
            </a:r>
            <a:r>
              <a:rPr lang="en-US" sz="4400" b="1" dirty="0">
                <a:cs typeface="Times New Roman" panose="02020603050405020304" pitchFamily="18" charset="0"/>
              </a:rPr>
              <a:t> </a:t>
            </a:r>
            <a:r>
              <a:rPr lang="en-US" sz="4400" b="1" dirty="0" err="1">
                <a:cs typeface="Times New Roman" panose="02020603050405020304" pitchFamily="18" charset="0"/>
              </a:rPr>
              <a:t>cầu</a:t>
            </a:r>
            <a:r>
              <a:rPr lang="en-US" sz="4400" b="1" dirty="0">
                <a:cs typeface="Times New Roman" panose="02020603050405020304" pitchFamily="18" charset="0"/>
              </a:rPr>
              <a:t>, </a:t>
            </a:r>
            <a:r>
              <a:rPr lang="en-US" sz="4400" b="1" dirty="0" err="1">
                <a:cs typeface="Times New Roman" panose="02020603050405020304" pitchFamily="18" charset="0"/>
              </a:rPr>
              <a:t>hình</a:t>
            </a:r>
            <a:r>
              <a:rPr lang="en-US" sz="4400" b="1" dirty="0">
                <a:cs typeface="Times New Roman" panose="02020603050405020304" pitchFamily="18" charset="0"/>
              </a:rPr>
              <a:t> </a:t>
            </a:r>
            <a:r>
              <a:rPr lang="en-US" sz="4400" b="1" dirty="0" err="1">
                <a:cs typeface="Times New Roman" panose="02020603050405020304" pitchFamily="18" charset="0"/>
              </a:rPr>
              <a:t>đĩa</a:t>
            </a:r>
            <a:r>
              <a:rPr lang="en-US" sz="4400" b="1" dirty="0">
                <a:cs typeface="Times New Roman" panose="02020603050405020304" pitchFamily="18" charset="0"/>
              </a:rPr>
              <a:t>, </a:t>
            </a:r>
            <a:r>
              <a:rPr lang="en-US" sz="4400" b="1" dirty="0" err="1">
                <a:cs typeface="Times New Roman" panose="02020603050405020304" pitchFamily="18" charset="0"/>
              </a:rPr>
              <a:t>hình</a:t>
            </a:r>
            <a:r>
              <a:rPr lang="en-US" sz="4400" b="1" dirty="0">
                <a:cs typeface="Times New Roman" panose="02020603050405020304" pitchFamily="18" charset="0"/>
              </a:rPr>
              <a:t> </a:t>
            </a:r>
            <a:r>
              <a:rPr lang="en-US" sz="4400" b="1" dirty="0" err="1">
                <a:cs typeface="Times New Roman" panose="02020603050405020304" pitchFamily="18" charset="0"/>
              </a:rPr>
              <a:t>sao</a:t>
            </a:r>
            <a:r>
              <a:rPr lang="en-US" sz="4400" b="1" dirty="0">
                <a:cs typeface="Times New Roman" panose="02020603050405020304" pitchFamily="18" charset="0"/>
              </a:rPr>
              <a:t>, </a:t>
            </a:r>
            <a:r>
              <a:rPr lang="en-US" sz="4400" b="1" dirty="0" err="1">
                <a:cs typeface="Times New Roman" panose="02020603050405020304" pitchFamily="18" charset="0"/>
              </a:rPr>
              <a:t>hình</a:t>
            </a:r>
            <a:r>
              <a:rPr lang="en-US" sz="4400" b="1" dirty="0">
                <a:cs typeface="Times New Roman" panose="02020603050405020304" pitchFamily="18" charset="0"/>
              </a:rPr>
              <a:t> </a:t>
            </a:r>
            <a:r>
              <a:rPr lang="en-US" sz="4400" b="1" dirty="0" err="1">
                <a:cs typeface="Times New Roman" panose="02020603050405020304" pitchFamily="18" charset="0"/>
              </a:rPr>
              <a:t>trụ</a:t>
            </a:r>
            <a:r>
              <a:rPr lang="en-US" sz="4400" b="1" dirty="0">
                <a:cs typeface="Times New Roman" panose="02020603050405020304" pitchFamily="18" charset="0"/>
              </a:rPr>
              <a:t>, </a:t>
            </a:r>
            <a:r>
              <a:rPr lang="en-US" sz="4400" b="1" dirty="0" err="1">
                <a:cs typeface="Times New Roman" panose="02020603050405020304" pitchFamily="18" charset="0"/>
              </a:rPr>
              <a:t>hình</a:t>
            </a:r>
            <a:r>
              <a:rPr lang="en-US" sz="4400" b="1" dirty="0">
                <a:cs typeface="Times New Roman" panose="02020603050405020304" pitchFamily="18" charset="0"/>
              </a:rPr>
              <a:t> </a:t>
            </a:r>
            <a:r>
              <a:rPr lang="en-US" sz="4400" b="1" dirty="0" err="1">
                <a:cs typeface="Times New Roman" panose="02020603050405020304" pitchFamily="18" charset="0"/>
              </a:rPr>
              <a:t>thoi</a:t>
            </a:r>
            <a:r>
              <a:rPr lang="en-US" sz="4400" b="1" dirty="0">
                <a:cs typeface="Times New Roman" panose="02020603050405020304" pitchFamily="18" charset="0"/>
              </a:rPr>
              <a:t>, </a:t>
            </a:r>
            <a:r>
              <a:rPr lang="en-US" sz="4400" b="1" dirty="0" err="1">
                <a:cs typeface="Times New Roman" panose="02020603050405020304" pitchFamily="18" charset="0"/>
              </a:rPr>
              <a:t>hình</a:t>
            </a:r>
            <a:r>
              <a:rPr lang="en-US" sz="4400" b="1" dirty="0">
                <a:cs typeface="Times New Roman" panose="02020603050405020304" pitchFamily="18" charset="0"/>
              </a:rPr>
              <a:t> </a:t>
            </a:r>
            <a:r>
              <a:rPr lang="en-US" sz="4400" b="1" dirty="0" err="1">
                <a:cs typeface="Times New Roman" panose="02020603050405020304" pitchFamily="18" charset="0"/>
              </a:rPr>
              <a:t>nhiều</a:t>
            </a:r>
            <a:r>
              <a:rPr lang="en-US" sz="4400" b="1" dirty="0">
                <a:cs typeface="Times New Roman" panose="02020603050405020304" pitchFamily="18" charset="0"/>
              </a:rPr>
              <a:t> </a:t>
            </a:r>
            <a:r>
              <a:rPr lang="en-US" sz="4400" b="1" dirty="0" err="1">
                <a:cs typeface="Times New Roman" panose="02020603050405020304" pitchFamily="18" charset="0"/>
              </a:rPr>
              <a:t>cạnh</a:t>
            </a:r>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solidFill>
                <a:srgbClr val="FF0000"/>
              </a:solidFill>
              <a:cs typeface="Times New Roman" pitchFamily="18" charset="0"/>
            </a:endParaRPr>
          </a:p>
        </p:txBody>
      </p:sp>
    </p:spTree>
    <p:extLst>
      <p:ext uri="{BB962C8B-B14F-4D97-AF65-F5344CB8AC3E}">
        <p14:creationId xmlns:p14="http://schemas.microsoft.com/office/powerpoint/2010/main" val="147524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Page"/>
        <p:cNvGrpSpPr/>
        <p:nvPr/>
      </p:nvGrpSpPr>
      <p:grpSpPr>
        <a:xfrm>
          <a:off x="0" y="0"/>
          <a:ext cx="0" cy="0"/>
          <a:chOff x="0" y="0"/>
          <a:chExt cx="0" cy="0"/>
        </a:xfrm>
      </p:grpSpPr>
      <p:grpSp>
        <p:nvGrpSpPr>
          <p:cNvPr id="126" name="Group126"/>
          <p:cNvGrpSpPr/>
          <p:nvPr/>
        </p:nvGrpSpPr>
        <p:grpSpPr>
          <a:xfrm>
            <a:off x="290287" y="927458"/>
            <a:ext cx="11553370" cy="5434148"/>
            <a:chOff x="1003800" y="1873280"/>
            <a:chExt cx="7136400" cy="3111440"/>
          </a:xfrm>
        </p:grpSpPr>
        <p:sp>
          <p:nvSpPr>
            <p:cNvPr id="104" name="MMConnector"/>
            <p:cNvSpPr/>
            <p:nvPr/>
          </p:nvSpPr>
          <p:spPr>
            <a:xfrm>
              <a:off x="2303400" y="2798770"/>
              <a:ext cx="755595" cy="948860"/>
            </a:xfrm>
            <a:custGeom>
              <a:avLst/>
              <a:gdLst/>
              <a:ahLst/>
              <a:cxnLst/>
              <a:rect l="0" t="0" r="0" b="0"/>
              <a:pathLst>
                <a:path w="755595" h="948860" fill="none">
                  <a:moveTo>
                    <a:pt x="-170395" y="318630"/>
                  </a:moveTo>
                  <a:cubicBezTo>
                    <a:pt x="29109" y="-54629"/>
                    <a:pt x="120699" y="-630230"/>
                    <a:pt x="585200" y="-630230"/>
                  </a:cubicBezTo>
                </a:path>
              </a:pathLst>
            </a:custGeom>
            <a:noFill/>
            <a:ln w="7600" cap="rnd">
              <a:solidFill>
                <a:srgbClr val="FF0000"/>
              </a:solidFill>
              <a:round/>
            </a:ln>
          </p:spPr>
        </p:sp>
        <p:sp>
          <p:nvSpPr>
            <p:cNvPr id="106" name="MMConnector"/>
            <p:cNvSpPr/>
            <p:nvPr/>
          </p:nvSpPr>
          <p:spPr>
            <a:xfrm>
              <a:off x="2303400" y="3658330"/>
              <a:ext cx="478800" cy="168805"/>
            </a:xfrm>
            <a:custGeom>
              <a:avLst/>
              <a:gdLst/>
              <a:ahLst/>
              <a:cxnLst/>
              <a:rect l="0" t="0" r="0" b="0"/>
              <a:pathLst>
                <a:path w="478800" h="168805" fill="none">
                  <a:moveTo>
                    <a:pt x="106400" y="60525"/>
                  </a:moveTo>
                  <a:cubicBezTo>
                    <a:pt x="244806" y="151819"/>
                    <a:pt x="389233" y="229330"/>
                    <a:pt x="585200" y="229330"/>
                  </a:cubicBezTo>
                </a:path>
              </a:pathLst>
            </a:custGeom>
            <a:noFill/>
            <a:ln w="7600" cap="rnd">
              <a:solidFill>
                <a:srgbClr val="FF0000"/>
              </a:solidFill>
              <a:round/>
            </a:ln>
          </p:spPr>
        </p:sp>
        <p:sp>
          <p:nvSpPr>
            <p:cNvPr id="108" name="MMConnector"/>
            <p:cNvSpPr/>
            <p:nvPr/>
          </p:nvSpPr>
          <p:spPr>
            <a:xfrm>
              <a:off x="4594800" y="2152010"/>
              <a:ext cx="220400" cy="33060"/>
            </a:xfrm>
            <a:custGeom>
              <a:avLst/>
              <a:gdLst/>
              <a:ahLst/>
              <a:cxnLst/>
              <a:rect l="0" t="0" r="0" b="0"/>
              <a:pathLst>
                <a:path w="220400" h="33060" fill="none">
                  <a:moveTo>
                    <a:pt x="-110200" y="16530"/>
                  </a:moveTo>
                  <a:cubicBezTo>
                    <a:pt x="-18147" y="16530"/>
                    <a:pt x="34997" y="-16530"/>
                    <a:pt x="110200" y="-16530"/>
                  </a:cubicBezTo>
                </a:path>
              </a:pathLst>
            </a:custGeom>
            <a:noFill/>
            <a:ln w="7600" cap="rnd">
              <a:solidFill>
                <a:srgbClr val="FF0000"/>
              </a:solidFill>
              <a:round/>
            </a:ln>
          </p:spPr>
        </p:sp>
        <p:sp>
          <p:nvSpPr>
            <p:cNvPr id="110" name="MMConnector"/>
            <p:cNvSpPr/>
            <p:nvPr/>
          </p:nvSpPr>
          <p:spPr>
            <a:xfrm>
              <a:off x="4594800" y="2312370"/>
              <a:ext cx="220400" cy="287660"/>
            </a:xfrm>
            <a:custGeom>
              <a:avLst/>
              <a:gdLst/>
              <a:ahLst/>
              <a:cxnLst/>
              <a:rect l="0" t="0" r="0" b="0"/>
              <a:pathLst>
                <a:path w="220400" h="287660" fill="none">
                  <a:moveTo>
                    <a:pt x="-110200" y="-143830"/>
                  </a:moveTo>
                  <a:cubicBezTo>
                    <a:pt x="10385" y="-143830"/>
                    <a:pt x="-31578" y="143830"/>
                    <a:pt x="110200" y="143830"/>
                  </a:cubicBezTo>
                </a:path>
              </a:pathLst>
            </a:custGeom>
            <a:noFill/>
            <a:ln w="7600" cap="rnd">
              <a:solidFill>
                <a:srgbClr val="FF0000"/>
              </a:solidFill>
              <a:round/>
            </a:ln>
          </p:spPr>
        </p:sp>
        <p:sp>
          <p:nvSpPr>
            <p:cNvPr id="112" name="MMConnector"/>
            <p:cNvSpPr/>
            <p:nvPr/>
          </p:nvSpPr>
          <p:spPr>
            <a:xfrm>
              <a:off x="4435200" y="3470230"/>
              <a:ext cx="220400" cy="834860"/>
            </a:xfrm>
            <a:custGeom>
              <a:avLst/>
              <a:gdLst/>
              <a:ahLst/>
              <a:cxnLst/>
              <a:rect l="0" t="0" r="0" b="0"/>
              <a:pathLst>
                <a:path w="220400" h="834860" fill="none">
                  <a:moveTo>
                    <a:pt x="-110200" y="417430"/>
                  </a:moveTo>
                  <a:cubicBezTo>
                    <a:pt x="43851" y="417430"/>
                    <a:pt x="-109665" y="-417430"/>
                    <a:pt x="110200" y="-417430"/>
                  </a:cubicBezTo>
                </a:path>
              </a:pathLst>
            </a:custGeom>
            <a:noFill/>
            <a:ln w="7600" cap="rnd">
              <a:solidFill>
                <a:srgbClr val="FF0000"/>
              </a:solidFill>
              <a:round/>
            </a:ln>
          </p:spPr>
        </p:sp>
        <p:sp>
          <p:nvSpPr>
            <p:cNvPr id="114" name="MMConnector"/>
            <p:cNvSpPr/>
            <p:nvPr/>
          </p:nvSpPr>
          <p:spPr>
            <a:xfrm>
              <a:off x="4435200" y="3630590"/>
              <a:ext cx="220400" cy="514140"/>
            </a:xfrm>
            <a:custGeom>
              <a:avLst/>
              <a:gdLst/>
              <a:ahLst/>
              <a:cxnLst/>
              <a:rect l="0" t="0" r="0" b="0"/>
              <a:pathLst>
                <a:path w="220400" h="514140" fill="none">
                  <a:moveTo>
                    <a:pt x="-110200" y="257070"/>
                  </a:moveTo>
                  <a:cubicBezTo>
                    <a:pt x="30407" y="257070"/>
                    <a:pt x="-78297" y="-257070"/>
                    <a:pt x="110200" y="-257070"/>
                  </a:cubicBezTo>
                </a:path>
              </a:pathLst>
            </a:custGeom>
            <a:noFill/>
            <a:ln w="7600" cap="rnd">
              <a:solidFill>
                <a:srgbClr val="FF0000"/>
              </a:solidFill>
              <a:round/>
            </a:ln>
          </p:spPr>
        </p:sp>
        <p:sp>
          <p:nvSpPr>
            <p:cNvPr id="116" name="MMConnector"/>
            <p:cNvSpPr/>
            <p:nvPr/>
          </p:nvSpPr>
          <p:spPr>
            <a:xfrm>
              <a:off x="4435200" y="3790950"/>
              <a:ext cx="220400" cy="193420"/>
            </a:xfrm>
            <a:custGeom>
              <a:avLst/>
              <a:gdLst/>
              <a:ahLst/>
              <a:cxnLst/>
              <a:rect l="0" t="0" r="0" b="0"/>
              <a:pathLst>
                <a:path w="220400" h="193420" fill="none">
                  <a:moveTo>
                    <a:pt x="-110200" y="96710"/>
                  </a:moveTo>
                  <a:cubicBezTo>
                    <a:pt x="298" y="96710"/>
                    <a:pt x="-8043" y="-96710"/>
                    <a:pt x="110200" y="-96710"/>
                  </a:cubicBezTo>
                </a:path>
              </a:pathLst>
            </a:custGeom>
            <a:noFill/>
            <a:ln w="7600" cap="rnd">
              <a:solidFill>
                <a:srgbClr val="FF0000"/>
              </a:solidFill>
              <a:round/>
            </a:ln>
          </p:spPr>
        </p:sp>
        <p:sp>
          <p:nvSpPr>
            <p:cNvPr id="118" name="MMConnector"/>
            <p:cNvSpPr/>
            <p:nvPr/>
          </p:nvSpPr>
          <p:spPr>
            <a:xfrm>
              <a:off x="4435200" y="3951310"/>
              <a:ext cx="220400" cy="127300"/>
            </a:xfrm>
            <a:custGeom>
              <a:avLst/>
              <a:gdLst/>
              <a:ahLst/>
              <a:cxnLst/>
              <a:rect l="0" t="0" r="0" b="0"/>
              <a:pathLst>
                <a:path w="220400" h="127300" fill="none">
                  <a:moveTo>
                    <a:pt x="-110200" y="-63650"/>
                  </a:moveTo>
                  <a:cubicBezTo>
                    <a:pt x="-7171" y="-63650"/>
                    <a:pt x="9386" y="63650"/>
                    <a:pt x="110200" y="63650"/>
                  </a:cubicBezTo>
                </a:path>
              </a:pathLst>
            </a:custGeom>
            <a:noFill/>
            <a:ln w="7600" cap="rnd">
              <a:solidFill>
                <a:srgbClr val="FF0000"/>
              </a:solidFill>
              <a:round/>
            </a:ln>
          </p:spPr>
        </p:sp>
        <p:sp>
          <p:nvSpPr>
            <p:cNvPr id="120" name="MMConnector"/>
            <p:cNvSpPr/>
            <p:nvPr/>
          </p:nvSpPr>
          <p:spPr>
            <a:xfrm>
              <a:off x="4435200" y="4111670"/>
              <a:ext cx="220400" cy="448020"/>
            </a:xfrm>
            <a:custGeom>
              <a:avLst/>
              <a:gdLst/>
              <a:ahLst/>
              <a:cxnLst/>
              <a:rect l="0" t="0" r="0" b="0"/>
              <a:pathLst>
                <a:path w="220400" h="448020" fill="none">
                  <a:moveTo>
                    <a:pt x="-110200" y="-224010"/>
                  </a:moveTo>
                  <a:cubicBezTo>
                    <a:pt x="25311" y="-224010"/>
                    <a:pt x="-66407" y="224010"/>
                    <a:pt x="110200" y="224010"/>
                  </a:cubicBezTo>
                </a:path>
              </a:pathLst>
            </a:custGeom>
            <a:noFill/>
            <a:ln w="7600" cap="rnd">
              <a:solidFill>
                <a:srgbClr val="FF0000"/>
              </a:solidFill>
              <a:round/>
            </a:ln>
          </p:spPr>
        </p:sp>
        <p:sp>
          <p:nvSpPr>
            <p:cNvPr id="122" name="MMConnector"/>
            <p:cNvSpPr/>
            <p:nvPr/>
          </p:nvSpPr>
          <p:spPr>
            <a:xfrm>
              <a:off x="4435200" y="4272030"/>
              <a:ext cx="220400" cy="768740"/>
            </a:xfrm>
            <a:custGeom>
              <a:avLst/>
              <a:gdLst/>
              <a:ahLst/>
              <a:cxnLst/>
              <a:rect l="0" t="0" r="0" b="0"/>
              <a:pathLst>
                <a:path w="220400" h="768740" fill="none">
                  <a:moveTo>
                    <a:pt x="-110200" y="-384370"/>
                  </a:moveTo>
                  <a:cubicBezTo>
                    <a:pt x="42748" y="-384370"/>
                    <a:pt x="-107091" y="384370"/>
                    <a:pt x="110200" y="384370"/>
                  </a:cubicBezTo>
                </a:path>
              </a:pathLst>
            </a:custGeom>
            <a:noFill/>
            <a:ln w="7600" cap="rnd">
              <a:solidFill>
                <a:srgbClr val="FF0000"/>
              </a:solidFill>
              <a:round/>
            </a:ln>
          </p:spPr>
        </p:sp>
        <p:sp>
          <p:nvSpPr>
            <p:cNvPr id="124" name="MMConnector"/>
            <p:cNvSpPr/>
            <p:nvPr/>
          </p:nvSpPr>
          <p:spPr>
            <a:xfrm>
              <a:off x="4435200" y="4432390"/>
              <a:ext cx="220400" cy="1089460"/>
            </a:xfrm>
            <a:custGeom>
              <a:avLst/>
              <a:gdLst/>
              <a:ahLst/>
              <a:cxnLst/>
              <a:rect l="0" t="0" r="0" b="0"/>
              <a:pathLst>
                <a:path w="220400" h="1089460" fill="none">
                  <a:moveTo>
                    <a:pt x="-110200" y="-544730"/>
                  </a:moveTo>
                  <a:cubicBezTo>
                    <a:pt x="44080" y="-544730"/>
                    <a:pt x="-110200" y="544730"/>
                    <a:pt x="110200" y="544730"/>
                  </a:cubicBezTo>
                </a:path>
              </a:pathLst>
            </a:custGeom>
            <a:noFill/>
            <a:ln w="7600" cap="rnd">
              <a:solidFill>
                <a:srgbClr val="FF0000"/>
              </a:solidFill>
              <a:round/>
            </a:ln>
          </p:spPr>
        </p:sp>
        <p:sp>
          <p:nvSpPr>
            <p:cNvPr id="101" name="MainIdea"/>
            <p:cNvSpPr/>
            <p:nvPr/>
          </p:nvSpPr>
          <p:spPr>
            <a:xfrm>
              <a:off x="1026600" y="3117400"/>
              <a:ext cx="1383200" cy="623200"/>
            </a:xfrm>
            <a:custGeom>
              <a:avLst/>
              <a:gdLst>
                <a:gd name="rtl" fmla="*/ 174800 w 1383200"/>
                <a:gd name="rtt" fmla="*/ 155800 h 623200"/>
                <a:gd name="rtr" fmla="*/ 1216000 w 1383200"/>
                <a:gd name="rtb" fmla="*/ 475000 h 623200"/>
              </a:gdLst>
              <a:ahLst/>
              <a:cxnLst/>
              <a:rect l="rtl" t="rtt" r="rtr" b="rtb"/>
              <a:pathLst>
                <a:path w="1383200" h="623200">
                  <a:moveTo>
                    <a:pt x="60800" y="0"/>
                  </a:moveTo>
                  <a:lnTo>
                    <a:pt x="1322400" y="0"/>
                  </a:lnTo>
                  <a:cubicBezTo>
                    <a:pt x="1355962" y="0"/>
                    <a:pt x="1383200" y="27238"/>
                    <a:pt x="1383200" y="60800"/>
                  </a:cubicBezTo>
                  <a:lnTo>
                    <a:pt x="1383200" y="562400"/>
                  </a:lnTo>
                  <a:cubicBezTo>
                    <a:pt x="1383200" y="595962"/>
                    <a:pt x="1355962" y="623200"/>
                    <a:pt x="1322400" y="623200"/>
                  </a:cubicBezTo>
                  <a:lnTo>
                    <a:pt x="60800" y="623200"/>
                  </a:lnTo>
                  <a:cubicBezTo>
                    <a:pt x="27238" y="623200"/>
                    <a:pt x="0" y="595962"/>
                    <a:pt x="0" y="562400"/>
                  </a:cubicBezTo>
                  <a:lnTo>
                    <a:pt x="0" y="60800"/>
                  </a:lnTo>
                  <a:cubicBezTo>
                    <a:pt x="0" y="27238"/>
                    <a:pt x="27238" y="0"/>
                    <a:pt x="60800" y="0"/>
                  </a:cubicBezTo>
                  <a:close/>
                </a:path>
              </a:pathLst>
            </a:custGeom>
            <a:solidFill>
              <a:srgbClr val="EAF3FC"/>
            </a:solidFill>
            <a:ln w="22800" cap="flat">
              <a:solidFill>
                <a:srgbClr val="FF0000"/>
              </a:solidFill>
              <a:round/>
            </a:ln>
          </p:spPr>
          <p:txBody>
            <a:bodyPr wrap="square" lIns="0" tIns="0" rIns="0" bIns="0" rtlCol="0" anchor="ctr"/>
            <a:lstStyle/>
            <a:p>
              <a:pPr algn="ctr"/>
              <a:r>
                <a:rPr sz="2400" b="1">
                  <a:solidFill>
                    <a:srgbClr val="FF0000"/>
                  </a:solidFill>
                  <a:latin typeface="Times New Roman" pitchFamily="18" charset="0"/>
                  <a:cs typeface="Times New Roman" pitchFamily="18" charset="0"/>
                </a:rPr>
                <a:t>TẾ BÀO</a:t>
              </a:r>
            </a:p>
          </p:txBody>
        </p:sp>
        <p:sp>
          <p:nvSpPr>
            <p:cNvPr id="102" name="MainTopic"/>
            <p:cNvSpPr/>
            <p:nvPr/>
          </p:nvSpPr>
          <p:spPr>
            <a:xfrm>
              <a:off x="2888600" y="1944340"/>
              <a:ext cx="1596000" cy="448400"/>
            </a:xfrm>
            <a:custGeom>
              <a:avLst/>
              <a:gdLst>
                <a:gd name="rtl" fmla="*/ 136800 w 1596000"/>
                <a:gd name="rtt" fmla="*/ 87400 h 448400"/>
                <a:gd name="rtr" fmla="*/ 1466800 w 1596000"/>
                <a:gd name="rtb" fmla="*/ 368600 h 448400"/>
              </a:gdLst>
              <a:ahLst/>
              <a:cxnLst/>
              <a:rect l="rtl" t="rtt" r="rtr" b="rtb"/>
              <a:pathLst>
                <a:path w="1596000" h="448400">
                  <a:moveTo>
                    <a:pt x="30400" y="0"/>
                  </a:moveTo>
                  <a:lnTo>
                    <a:pt x="1565600" y="0"/>
                  </a:lnTo>
                  <a:cubicBezTo>
                    <a:pt x="1582381" y="0"/>
                    <a:pt x="1596000" y="13619"/>
                    <a:pt x="1596000" y="30400"/>
                  </a:cubicBezTo>
                  <a:lnTo>
                    <a:pt x="1596000" y="418000"/>
                  </a:lnTo>
                  <a:cubicBezTo>
                    <a:pt x="1596000" y="434781"/>
                    <a:pt x="1582381" y="448400"/>
                    <a:pt x="1565600" y="448400"/>
                  </a:cubicBezTo>
                  <a:lnTo>
                    <a:pt x="30400" y="448400"/>
                  </a:lnTo>
                  <a:cubicBezTo>
                    <a:pt x="13619" y="448400"/>
                    <a:pt x="0" y="434781"/>
                    <a:pt x="0" y="418000"/>
                  </a:cubicBezTo>
                  <a:lnTo>
                    <a:pt x="0" y="30400"/>
                  </a:lnTo>
                  <a:cubicBezTo>
                    <a:pt x="0" y="13619"/>
                    <a:pt x="13619" y="0"/>
                    <a:pt x="30400" y="0"/>
                  </a:cubicBezTo>
                  <a:close/>
                </a:path>
              </a:pathLst>
            </a:custGeom>
            <a:solidFill>
              <a:srgbClr val="F5F9FE"/>
            </a:solidFill>
            <a:ln w="7600" cap="flat">
              <a:solidFill>
                <a:srgbClr val="FF0000"/>
              </a:solidFill>
              <a:round/>
            </a:ln>
          </p:spPr>
          <p:txBody>
            <a:bodyPr wrap="square" lIns="0" tIns="0" rIns="0" bIns="0" rtlCol="0" anchor="ctr"/>
            <a:lstStyle/>
            <a:p>
              <a:pPr algn="ctr"/>
              <a:r>
                <a:rPr sz="2400" b="1" dirty="0" err="1">
                  <a:solidFill>
                    <a:srgbClr val="3366FF"/>
                  </a:solidFill>
                  <a:latin typeface="Times New Roman" pitchFamily="18" charset="0"/>
                  <a:cs typeface="Times New Roman" pitchFamily="18" charset="0"/>
                </a:rPr>
                <a:t>Kích</a:t>
              </a:r>
              <a:r>
                <a:rPr sz="2400" b="1" dirty="0">
                  <a:solidFill>
                    <a:srgbClr val="3366FF"/>
                  </a:solidFill>
                  <a:latin typeface="Times New Roman" pitchFamily="18" charset="0"/>
                  <a:cs typeface="Times New Roman" pitchFamily="18" charset="0"/>
                </a:rPr>
                <a:t> </a:t>
              </a:r>
              <a:r>
                <a:rPr sz="2400" b="1" dirty="0" err="1">
                  <a:solidFill>
                    <a:srgbClr val="3366FF"/>
                  </a:solidFill>
                  <a:latin typeface="Times New Roman" pitchFamily="18" charset="0"/>
                  <a:cs typeface="Times New Roman" pitchFamily="18" charset="0"/>
                </a:rPr>
                <a:t>thước</a:t>
              </a:r>
              <a:r>
                <a:rPr sz="2400" b="1" dirty="0">
                  <a:solidFill>
                    <a:srgbClr val="3366FF"/>
                  </a:solidFill>
                  <a:latin typeface="Times New Roman" pitchFamily="18" charset="0"/>
                  <a:cs typeface="Times New Roman" pitchFamily="18" charset="0"/>
                </a:rPr>
                <a:t> </a:t>
              </a:r>
            </a:p>
          </p:txBody>
        </p:sp>
        <p:sp>
          <p:nvSpPr>
            <p:cNvPr id="105" name="MainTopic"/>
            <p:cNvSpPr/>
            <p:nvPr/>
          </p:nvSpPr>
          <p:spPr>
            <a:xfrm>
              <a:off x="2888600" y="3663460"/>
              <a:ext cx="1436400" cy="448400"/>
            </a:xfrm>
            <a:custGeom>
              <a:avLst/>
              <a:gdLst>
                <a:gd name="rtl" fmla="*/ 136800 w 1436400"/>
                <a:gd name="rtt" fmla="*/ 87400 h 448400"/>
                <a:gd name="rtr" fmla="*/ 1307200 w 1436400"/>
                <a:gd name="rtb" fmla="*/ 368600 h 448400"/>
              </a:gdLst>
              <a:ahLst/>
              <a:cxnLst/>
              <a:rect l="rtl" t="rtt" r="rtr" b="rtb"/>
              <a:pathLst>
                <a:path w="1436400" h="448400">
                  <a:moveTo>
                    <a:pt x="30400" y="0"/>
                  </a:moveTo>
                  <a:lnTo>
                    <a:pt x="1406000" y="0"/>
                  </a:lnTo>
                  <a:cubicBezTo>
                    <a:pt x="1422781" y="0"/>
                    <a:pt x="1436400" y="13619"/>
                    <a:pt x="1436400" y="30400"/>
                  </a:cubicBezTo>
                  <a:lnTo>
                    <a:pt x="1436400" y="418000"/>
                  </a:lnTo>
                  <a:cubicBezTo>
                    <a:pt x="1436400" y="434781"/>
                    <a:pt x="1422781" y="448400"/>
                    <a:pt x="1406000" y="448400"/>
                  </a:cubicBezTo>
                  <a:lnTo>
                    <a:pt x="30400" y="448400"/>
                  </a:lnTo>
                  <a:cubicBezTo>
                    <a:pt x="13619" y="448400"/>
                    <a:pt x="0" y="434781"/>
                    <a:pt x="0" y="418000"/>
                  </a:cubicBezTo>
                  <a:lnTo>
                    <a:pt x="0" y="30400"/>
                  </a:lnTo>
                  <a:cubicBezTo>
                    <a:pt x="0" y="13619"/>
                    <a:pt x="13619" y="0"/>
                    <a:pt x="30400" y="0"/>
                  </a:cubicBezTo>
                  <a:close/>
                </a:path>
              </a:pathLst>
            </a:custGeom>
            <a:solidFill>
              <a:srgbClr val="F5F9FE"/>
            </a:solidFill>
            <a:ln w="7600" cap="flat">
              <a:solidFill>
                <a:srgbClr val="FF0000"/>
              </a:solidFill>
              <a:round/>
            </a:ln>
          </p:spPr>
          <p:txBody>
            <a:bodyPr wrap="square" lIns="0" tIns="0" rIns="0" bIns="0" rtlCol="0" anchor="ctr"/>
            <a:lstStyle/>
            <a:p>
              <a:pPr algn="ctr"/>
              <a:r>
                <a:rPr sz="2400" b="1" dirty="0" err="1">
                  <a:solidFill>
                    <a:srgbClr val="3366FF"/>
                  </a:solidFill>
                  <a:latin typeface="Times New Roman" pitchFamily="18" charset="0"/>
                  <a:cs typeface="Times New Roman" pitchFamily="18" charset="0"/>
                </a:rPr>
                <a:t>Hình</a:t>
              </a:r>
              <a:r>
                <a:rPr sz="2400" b="1" dirty="0">
                  <a:solidFill>
                    <a:srgbClr val="3366FF"/>
                  </a:solidFill>
                  <a:latin typeface="Times New Roman" pitchFamily="18" charset="0"/>
                  <a:cs typeface="Times New Roman" pitchFamily="18" charset="0"/>
                </a:rPr>
                <a:t> </a:t>
              </a:r>
              <a:r>
                <a:rPr sz="2400" b="1" dirty="0" err="1">
                  <a:solidFill>
                    <a:srgbClr val="3366FF"/>
                  </a:solidFill>
                  <a:latin typeface="Times New Roman" pitchFamily="18" charset="0"/>
                  <a:cs typeface="Times New Roman" pitchFamily="18" charset="0"/>
                </a:rPr>
                <a:t>dạng</a:t>
              </a:r>
              <a:endParaRPr sz="2400" b="1" dirty="0">
                <a:solidFill>
                  <a:srgbClr val="3366FF"/>
                </a:solidFill>
                <a:latin typeface="Times New Roman" pitchFamily="18" charset="0"/>
                <a:cs typeface="Times New Roman" pitchFamily="18" charset="0"/>
              </a:endParaRPr>
            </a:p>
          </p:txBody>
        </p:sp>
        <p:sp>
          <p:nvSpPr>
            <p:cNvPr id="107" name="SubTopic"/>
            <p:cNvSpPr/>
            <p:nvPr/>
          </p:nvSpPr>
          <p:spPr>
            <a:xfrm>
              <a:off x="4705000" y="1880880"/>
              <a:ext cx="395200" cy="254600"/>
            </a:xfrm>
            <a:custGeom>
              <a:avLst/>
              <a:gdLst>
                <a:gd name="rtt" fmla="*/ 20900 h 254600"/>
                <a:gd name="rtb" fmla="*/ 233700 h 254600"/>
              </a:gdLst>
              <a:ahLst/>
              <a:cxnLst/>
              <a:rect l="l" t="rtt" r="r" b="rtb"/>
              <a:pathLst>
                <a:path w="395200" h="254600" stroke="0">
                  <a:moveTo>
                    <a:pt x="0" y="0"/>
                  </a:moveTo>
                  <a:lnTo>
                    <a:pt x="395200" y="0"/>
                  </a:lnTo>
                  <a:lnTo>
                    <a:pt x="395200" y="254600"/>
                  </a:lnTo>
                  <a:lnTo>
                    <a:pt x="0" y="254600"/>
                  </a:lnTo>
                  <a:lnTo>
                    <a:pt x="0" y="0"/>
                  </a:lnTo>
                  <a:close/>
                </a:path>
                <a:path w="395200" h="254600" fill="none">
                  <a:moveTo>
                    <a:pt x="0" y="254600"/>
                  </a:moveTo>
                  <a:lnTo>
                    <a:pt x="395200" y="254600"/>
                  </a:lnTo>
                </a:path>
              </a:pathLst>
            </a:custGeom>
            <a:noFill/>
            <a:ln w="7600" cap="flat">
              <a:solidFill>
                <a:srgbClr val="FF0000"/>
              </a:solidFill>
              <a:round/>
            </a:ln>
          </p:spPr>
          <p:txBody>
            <a:bodyPr wrap="square" lIns="0" tIns="0" rIns="0" bIns="0" rtlCol="0" anchor="ctr"/>
            <a:lstStyle/>
            <a:p>
              <a:pPr algn="ctr"/>
              <a:r>
                <a:rPr sz="2400">
                  <a:solidFill>
                    <a:srgbClr val="303030"/>
                  </a:solidFill>
                  <a:latin typeface="Times New Roman" pitchFamily="18" charset="0"/>
                  <a:cs typeface="Times New Roman" pitchFamily="18" charset="0"/>
                </a:rPr>
                <a:t>Nhỏ</a:t>
              </a:r>
            </a:p>
          </p:txBody>
        </p:sp>
        <p:sp>
          <p:nvSpPr>
            <p:cNvPr id="109" name="SubTopic"/>
            <p:cNvSpPr/>
            <p:nvPr/>
          </p:nvSpPr>
          <p:spPr>
            <a:xfrm>
              <a:off x="4705000" y="2201600"/>
              <a:ext cx="3427600" cy="254600"/>
            </a:xfrm>
            <a:custGeom>
              <a:avLst/>
              <a:gdLst>
                <a:gd name="rtt" fmla="*/ 20900 h 254600"/>
                <a:gd name="rtb" fmla="*/ 233700 h 254600"/>
              </a:gdLst>
              <a:ahLst/>
              <a:cxnLst/>
              <a:rect l="l" t="rtt" r="r" b="rtb"/>
              <a:pathLst>
                <a:path w="3427600" h="254600" stroke="0">
                  <a:moveTo>
                    <a:pt x="0" y="0"/>
                  </a:moveTo>
                  <a:lnTo>
                    <a:pt x="3427600" y="0"/>
                  </a:lnTo>
                  <a:lnTo>
                    <a:pt x="3427600" y="254600"/>
                  </a:lnTo>
                  <a:lnTo>
                    <a:pt x="0" y="254600"/>
                  </a:lnTo>
                  <a:lnTo>
                    <a:pt x="0" y="0"/>
                  </a:lnTo>
                  <a:close/>
                </a:path>
                <a:path w="3427600" h="254600" fill="none">
                  <a:moveTo>
                    <a:pt x="0" y="254600"/>
                  </a:moveTo>
                  <a:lnTo>
                    <a:pt x="3427600" y="254600"/>
                  </a:lnTo>
                </a:path>
              </a:pathLst>
            </a:custGeom>
            <a:noFill/>
            <a:ln w="7600" cap="flat">
              <a:solidFill>
                <a:srgbClr val="FF0000"/>
              </a:solidFill>
              <a:round/>
            </a:ln>
          </p:spPr>
          <p:txBody>
            <a:bodyPr wrap="square" lIns="0" tIns="0" rIns="0" bIns="0" rtlCol="0" anchor="ctr"/>
            <a:lstStyle/>
            <a:p>
              <a:pPr algn="ctr"/>
              <a:r>
                <a:rPr sz="2400">
                  <a:solidFill>
                    <a:srgbClr val="303030"/>
                  </a:solidFill>
                  <a:latin typeface="Times New Roman" pitchFamily="18" charset="0"/>
                  <a:cs typeface="Times New Roman" pitchFamily="18" charset="0"/>
                </a:rPr>
                <a:t>phần lớn phải quan sát bằng kính hiển vi</a:t>
              </a:r>
            </a:p>
          </p:txBody>
        </p:sp>
        <p:sp>
          <p:nvSpPr>
            <p:cNvPr id="111" name="SubTopic"/>
            <p:cNvSpPr/>
            <p:nvPr/>
          </p:nvSpPr>
          <p:spPr>
            <a:xfrm>
              <a:off x="4545400" y="2798200"/>
              <a:ext cx="1968400" cy="254600"/>
            </a:xfrm>
            <a:custGeom>
              <a:avLst/>
              <a:gdLst>
                <a:gd name="rtt" fmla="*/ 20900 h 254600"/>
                <a:gd name="rtb" fmla="*/ 233700 h 254600"/>
              </a:gdLst>
              <a:ahLst/>
              <a:cxnLst/>
              <a:rect l="l" t="rtt" r="r" b="rtb"/>
              <a:pathLst>
                <a:path w="1968400" h="254600" stroke="0">
                  <a:moveTo>
                    <a:pt x="0" y="0"/>
                  </a:moveTo>
                  <a:lnTo>
                    <a:pt x="1968400" y="0"/>
                  </a:lnTo>
                  <a:lnTo>
                    <a:pt x="1968400" y="254600"/>
                  </a:lnTo>
                  <a:lnTo>
                    <a:pt x="0" y="254600"/>
                  </a:lnTo>
                  <a:lnTo>
                    <a:pt x="0" y="0"/>
                  </a:lnTo>
                  <a:close/>
                </a:path>
                <a:path w="1968400" h="254600" fill="none">
                  <a:moveTo>
                    <a:pt x="0" y="254600"/>
                  </a:moveTo>
                  <a:lnTo>
                    <a:pt x="1968400" y="254600"/>
                  </a:lnTo>
                </a:path>
              </a:pathLst>
            </a:custGeom>
            <a:noFill/>
            <a:ln w="7600" cap="flat">
              <a:solidFill>
                <a:srgbClr val="FF0000"/>
              </a:solidFill>
              <a:round/>
            </a:ln>
          </p:spPr>
          <p:txBody>
            <a:bodyPr wrap="square" lIns="0" tIns="0" rIns="0" bIns="0" rtlCol="0" anchor="ctr"/>
            <a:lstStyle/>
            <a:p>
              <a:pPr algn="ctr"/>
              <a:r>
                <a:rPr sz="2400">
                  <a:solidFill>
                    <a:srgbClr val="303030"/>
                  </a:solidFill>
                  <a:latin typeface="Times New Roman" pitchFamily="18" charset="0"/>
                  <a:cs typeface="Times New Roman" pitchFamily="18" charset="0"/>
                </a:rPr>
                <a:t>Hình cầu: tế bào trứng </a:t>
              </a:r>
            </a:p>
          </p:txBody>
        </p:sp>
        <p:sp>
          <p:nvSpPr>
            <p:cNvPr id="113" name="SubTopic"/>
            <p:cNvSpPr/>
            <p:nvPr/>
          </p:nvSpPr>
          <p:spPr>
            <a:xfrm>
              <a:off x="4545400" y="3118920"/>
              <a:ext cx="2181200" cy="254600"/>
            </a:xfrm>
            <a:custGeom>
              <a:avLst/>
              <a:gdLst>
                <a:gd name="rtt" fmla="*/ 20900 h 254600"/>
                <a:gd name="rtb" fmla="*/ 233700 h 254600"/>
              </a:gdLst>
              <a:ahLst/>
              <a:cxnLst/>
              <a:rect l="l" t="rtt" r="r" b="rtb"/>
              <a:pathLst>
                <a:path w="2181200" h="254600" stroke="0">
                  <a:moveTo>
                    <a:pt x="0" y="0"/>
                  </a:moveTo>
                  <a:lnTo>
                    <a:pt x="2181200" y="0"/>
                  </a:lnTo>
                  <a:lnTo>
                    <a:pt x="2181200" y="254600"/>
                  </a:lnTo>
                  <a:lnTo>
                    <a:pt x="0" y="254600"/>
                  </a:lnTo>
                  <a:lnTo>
                    <a:pt x="0" y="0"/>
                  </a:lnTo>
                  <a:close/>
                </a:path>
                <a:path w="2181200" h="254600" fill="none">
                  <a:moveTo>
                    <a:pt x="0" y="254600"/>
                  </a:moveTo>
                  <a:lnTo>
                    <a:pt x="2181200" y="254600"/>
                  </a:lnTo>
                </a:path>
              </a:pathLst>
            </a:custGeom>
            <a:noFill/>
            <a:ln w="7600" cap="flat">
              <a:solidFill>
                <a:srgbClr val="FF0000"/>
              </a:solidFill>
              <a:round/>
            </a:ln>
          </p:spPr>
          <p:txBody>
            <a:bodyPr wrap="square" lIns="0" tIns="0" rIns="0" bIns="0" rtlCol="0" anchor="ctr"/>
            <a:lstStyle/>
            <a:p>
              <a:pPr algn="ctr"/>
              <a:r>
                <a:rPr sz="2400">
                  <a:solidFill>
                    <a:srgbClr val="303030"/>
                  </a:solidFill>
                  <a:latin typeface="Times New Roman" pitchFamily="18" charset="0"/>
                  <a:cs typeface="Times New Roman" pitchFamily="18" charset="0"/>
                </a:rPr>
                <a:t>Hình đĩa: tế bào hồng cầu</a:t>
              </a:r>
            </a:p>
          </p:txBody>
        </p:sp>
        <p:sp>
          <p:nvSpPr>
            <p:cNvPr id="115" name="SubTopic"/>
            <p:cNvSpPr/>
            <p:nvPr/>
          </p:nvSpPr>
          <p:spPr>
            <a:xfrm>
              <a:off x="4545400" y="3439640"/>
              <a:ext cx="1778400" cy="254600"/>
            </a:xfrm>
            <a:custGeom>
              <a:avLst/>
              <a:gdLst>
                <a:gd name="rtt" fmla="*/ 20900 h 254600"/>
                <a:gd name="rtb" fmla="*/ 233700 h 254600"/>
              </a:gdLst>
              <a:ahLst/>
              <a:cxnLst/>
              <a:rect l="l" t="rtt" r="r" b="rtb"/>
              <a:pathLst>
                <a:path w="1778400" h="254600" stroke="0">
                  <a:moveTo>
                    <a:pt x="0" y="0"/>
                  </a:moveTo>
                  <a:lnTo>
                    <a:pt x="1778400" y="0"/>
                  </a:lnTo>
                  <a:lnTo>
                    <a:pt x="1778400" y="254600"/>
                  </a:lnTo>
                  <a:lnTo>
                    <a:pt x="0" y="254600"/>
                  </a:lnTo>
                  <a:lnTo>
                    <a:pt x="0" y="0"/>
                  </a:lnTo>
                  <a:close/>
                </a:path>
                <a:path w="1778400" h="254600" fill="none">
                  <a:moveTo>
                    <a:pt x="0" y="254600"/>
                  </a:moveTo>
                  <a:lnTo>
                    <a:pt x="1778400" y="254600"/>
                  </a:lnTo>
                </a:path>
              </a:pathLst>
            </a:custGeom>
            <a:noFill/>
            <a:ln w="7600" cap="flat">
              <a:solidFill>
                <a:srgbClr val="FF0000"/>
              </a:solidFill>
              <a:round/>
            </a:ln>
          </p:spPr>
          <p:txBody>
            <a:bodyPr wrap="square" lIns="0" tIns="0" rIns="0" bIns="0" rtlCol="0" anchor="ctr"/>
            <a:lstStyle/>
            <a:p>
              <a:pPr algn="ctr"/>
              <a:r>
                <a:rPr sz="2400">
                  <a:solidFill>
                    <a:srgbClr val="303030"/>
                  </a:solidFill>
                  <a:latin typeface="Times New Roman" pitchFamily="18" charset="0"/>
                  <a:cs typeface="Times New Roman" pitchFamily="18" charset="0"/>
                </a:rPr>
                <a:t>Hình sợi: tế bào nấm</a:t>
              </a:r>
            </a:p>
          </p:txBody>
        </p:sp>
        <p:sp>
          <p:nvSpPr>
            <p:cNvPr id="117" name="SubTopic"/>
            <p:cNvSpPr/>
            <p:nvPr/>
          </p:nvSpPr>
          <p:spPr>
            <a:xfrm>
              <a:off x="4545400" y="3760360"/>
              <a:ext cx="2219200" cy="254600"/>
            </a:xfrm>
            <a:custGeom>
              <a:avLst/>
              <a:gdLst>
                <a:gd name="rtt" fmla="*/ 20900 h 254600"/>
                <a:gd name="rtb" fmla="*/ 233700 h 254600"/>
              </a:gdLst>
              <a:ahLst/>
              <a:cxnLst/>
              <a:rect l="l" t="rtt" r="r" b="rtb"/>
              <a:pathLst>
                <a:path w="2219200" h="254600" stroke="0">
                  <a:moveTo>
                    <a:pt x="0" y="0"/>
                  </a:moveTo>
                  <a:lnTo>
                    <a:pt x="2219200" y="0"/>
                  </a:lnTo>
                  <a:lnTo>
                    <a:pt x="2219200" y="254600"/>
                  </a:lnTo>
                  <a:lnTo>
                    <a:pt x="0" y="254600"/>
                  </a:lnTo>
                  <a:lnTo>
                    <a:pt x="0" y="0"/>
                  </a:lnTo>
                  <a:close/>
                </a:path>
                <a:path w="2219200" h="254600" fill="none">
                  <a:moveTo>
                    <a:pt x="0" y="254600"/>
                  </a:moveTo>
                  <a:lnTo>
                    <a:pt x="2219200" y="254600"/>
                  </a:lnTo>
                </a:path>
              </a:pathLst>
            </a:custGeom>
            <a:noFill/>
            <a:ln w="7600" cap="flat">
              <a:solidFill>
                <a:srgbClr val="FF0000"/>
              </a:solidFill>
              <a:round/>
            </a:ln>
          </p:spPr>
          <p:txBody>
            <a:bodyPr wrap="square" lIns="0" tIns="0" rIns="0" bIns="0" rtlCol="0" anchor="ctr"/>
            <a:lstStyle/>
            <a:p>
              <a:pPr algn="ctr"/>
              <a:r>
                <a:rPr sz="2400">
                  <a:solidFill>
                    <a:srgbClr val="303030"/>
                  </a:solidFill>
                  <a:latin typeface="Times New Roman" pitchFamily="18" charset="0"/>
                  <a:cs typeface="Times New Roman" pitchFamily="18" charset="0"/>
                </a:rPr>
                <a:t>Hình sao: tế bào thần kinh</a:t>
              </a:r>
            </a:p>
          </p:txBody>
        </p:sp>
        <p:sp>
          <p:nvSpPr>
            <p:cNvPr id="119" name="SubTopic"/>
            <p:cNvSpPr/>
            <p:nvPr/>
          </p:nvSpPr>
          <p:spPr>
            <a:xfrm>
              <a:off x="4545400" y="4081080"/>
              <a:ext cx="2401600" cy="254600"/>
            </a:xfrm>
            <a:custGeom>
              <a:avLst/>
              <a:gdLst>
                <a:gd name="rtt" fmla="*/ 20900 h 254600"/>
                <a:gd name="rtb" fmla="*/ 233700 h 254600"/>
              </a:gdLst>
              <a:ahLst/>
              <a:cxnLst/>
              <a:rect l="l" t="rtt" r="r" b="rtb"/>
              <a:pathLst>
                <a:path w="2401600" h="254600" stroke="0">
                  <a:moveTo>
                    <a:pt x="0" y="0"/>
                  </a:moveTo>
                  <a:lnTo>
                    <a:pt x="2401600" y="0"/>
                  </a:lnTo>
                  <a:lnTo>
                    <a:pt x="2401600" y="254600"/>
                  </a:lnTo>
                  <a:lnTo>
                    <a:pt x="0" y="254600"/>
                  </a:lnTo>
                  <a:lnTo>
                    <a:pt x="0" y="0"/>
                  </a:lnTo>
                  <a:close/>
                </a:path>
                <a:path w="2401600" h="254600" fill="none">
                  <a:moveTo>
                    <a:pt x="0" y="254600"/>
                  </a:moveTo>
                  <a:lnTo>
                    <a:pt x="2401600" y="254600"/>
                  </a:lnTo>
                </a:path>
              </a:pathLst>
            </a:custGeom>
            <a:noFill/>
            <a:ln w="7600" cap="flat">
              <a:solidFill>
                <a:srgbClr val="FF0000"/>
              </a:solidFill>
              <a:round/>
            </a:ln>
          </p:spPr>
          <p:txBody>
            <a:bodyPr wrap="square" lIns="0" tIns="0" rIns="0" bIns="0" rtlCol="0" anchor="ctr"/>
            <a:lstStyle/>
            <a:p>
              <a:pPr algn="ctr"/>
              <a:r>
                <a:rPr sz="2400">
                  <a:solidFill>
                    <a:srgbClr val="303030"/>
                  </a:solidFill>
                  <a:latin typeface="Times New Roman" pitchFamily="18" charset="0"/>
                  <a:cs typeface="Times New Roman" pitchFamily="18" charset="0"/>
                </a:rPr>
                <a:t>Hình trụ: tế bào mạch dẫn lá</a:t>
              </a:r>
            </a:p>
          </p:txBody>
        </p:sp>
        <p:sp>
          <p:nvSpPr>
            <p:cNvPr id="121" name="SubTopic"/>
            <p:cNvSpPr/>
            <p:nvPr/>
          </p:nvSpPr>
          <p:spPr>
            <a:xfrm>
              <a:off x="4545400" y="4401800"/>
              <a:ext cx="2074800" cy="254600"/>
            </a:xfrm>
            <a:custGeom>
              <a:avLst/>
              <a:gdLst>
                <a:gd name="rtt" fmla="*/ 20900 h 254600"/>
                <a:gd name="rtb" fmla="*/ 233700 h 254600"/>
              </a:gdLst>
              <a:ahLst/>
              <a:cxnLst/>
              <a:rect l="l" t="rtt" r="r" b="rtb"/>
              <a:pathLst>
                <a:path w="2074800" h="254600" stroke="0">
                  <a:moveTo>
                    <a:pt x="0" y="0"/>
                  </a:moveTo>
                  <a:lnTo>
                    <a:pt x="2074800" y="0"/>
                  </a:lnTo>
                  <a:lnTo>
                    <a:pt x="2074800" y="254600"/>
                  </a:lnTo>
                  <a:lnTo>
                    <a:pt x="0" y="254600"/>
                  </a:lnTo>
                  <a:lnTo>
                    <a:pt x="0" y="0"/>
                  </a:lnTo>
                  <a:close/>
                </a:path>
                <a:path w="2074800" h="254600" fill="none">
                  <a:moveTo>
                    <a:pt x="0" y="254600"/>
                  </a:moveTo>
                  <a:lnTo>
                    <a:pt x="2074800" y="254600"/>
                  </a:lnTo>
                </a:path>
              </a:pathLst>
            </a:custGeom>
            <a:noFill/>
            <a:ln w="7600" cap="flat">
              <a:solidFill>
                <a:srgbClr val="FF0000"/>
              </a:solidFill>
              <a:round/>
            </a:ln>
          </p:spPr>
          <p:txBody>
            <a:bodyPr wrap="square" lIns="0" tIns="0" rIns="0" bIns="0" rtlCol="0" anchor="ctr"/>
            <a:lstStyle/>
            <a:p>
              <a:pPr algn="ctr"/>
              <a:r>
                <a:rPr sz="2400">
                  <a:solidFill>
                    <a:srgbClr val="303030"/>
                  </a:solidFill>
                  <a:latin typeface="Times New Roman" pitchFamily="18" charset="0"/>
                  <a:cs typeface="Times New Roman" pitchFamily="18" charset="0"/>
                </a:rPr>
                <a:t>Hình thoi: tế bào cơ trơn</a:t>
              </a:r>
            </a:p>
          </p:txBody>
        </p:sp>
        <p:sp>
          <p:nvSpPr>
            <p:cNvPr id="123" name="SubTopic"/>
            <p:cNvSpPr/>
            <p:nvPr/>
          </p:nvSpPr>
          <p:spPr>
            <a:xfrm>
              <a:off x="4545400" y="4722520"/>
              <a:ext cx="2637200" cy="254600"/>
            </a:xfrm>
            <a:custGeom>
              <a:avLst/>
              <a:gdLst>
                <a:gd name="rtt" fmla="*/ 20900 h 254600"/>
                <a:gd name="rtb" fmla="*/ 233700 h 254600"/>
              </a:gdLst>
              <a:ahLst/>
              <a:cxnLst/>
              <a:rect l="l" t="rtt" r="r" b="rtb"/>
              <a:pathLst>
                <a:path w="2637200" h="254600" stroke="0">
                  <a:moveTo>
                    <a:pt x="0" y="0"/>
                  </a:moveTo>
                  <a:lnTo>
                    <a:pt x="2637200" y="0"/>
                  </a:lnTo>
                  <a:lnTo>
                    <a:pt x="2637200" y="254600"/>
                  </a:lnTo>
                  <a:lnTo>
                    <a:pt x="0" y="254600"/>
                  </a:lnTo>
                  <a:lnTo>
                    <a:pt x="0" y="0"/>
                  </a:lnTo>
                  <a:close/>
                </a:path>
                <a:path w="2637200" h="254600" fill="none">
                  <a:moveTo>
                    <a:pt x="0" y="254600"/>
                  </a:moveTo>
                  <a:lnTo>
                    <a:pt x="2637200" y="254600"/>
                  </a:lnTo>
                </a:path>
              </a:pathLst>
            </a:custGeom>
            <a:noFill/>
            <a:ln w="7600" cap="flat">
              <a:solidFill>
                <a:srgbClr val="FF0000"/>
              </a:solidFill>
              <a:round/>
            </a:ln>
          </p:spPr>
          <p:txBody>
            <a:bodyPr wrap="square" lIns="0" tIns="0" rIns="0" bIns="0" rtlCol="0" anchor="ctr"/>
            <a:lstStyle/>
            <a:p>
              <a:pPr algn="ctr"/>
              <a:r>
                <a:rPr sz="2400">
                  <a:solidFill>
                    <a:srgbClr val="303030"/>
                  </a:solidFill>
                  <a:latin typeface="Times New Roman" pitchFamily="18" charset="0"/>
                  <a:cs typeface="Times New Roman" pitchFamily="18" charset="0"/>
                </a:rPr>
                <a:t>Hình nhiều cạnh: tế bào biểu bì</a:t>
              </a:r>
            </a:p>
          </p:txBody>
        </p:sp>
      </p:grpSp>
      <p:sp>
        <p:nvSpPr>
          <p:cNvPr id="26" name="TextBox 25"/>
          <p:cNvSpPr txBox="1"/>
          <p:nvPr/>
        </p:nvSpPr>
        <p:spPr>
          <a:xfrm>
            <a:off x="911837" y="238223"/>
            <a:ext cx="10931820"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duy</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65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wipe(down)">
                                      <p:cBhvr>
                                        <p:cTn id="12"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1"/>
          <p:cNvSpPr txBox="1">
            <a:spLocks noGrp="1"/>
          </p:cNvSpPr>
          <p:nvPr/>
        </p:nvSpPr>
        <p:spPr bwMode="auto">
          <a:xfrm>
            <a:off x="9245600" y="6356350"/>
            <a:ext cx="2743200" cy="365125"/>
          </a:xfrm>
          <a:prstGeom prst="rect">
            <a:avLst/>
          </a:prstGeom>
          <a:noFill/>
          <a:ln w="9525">
            <a:noFill/>
            <a:miter lim="800000"/>
            <a:headEnd/>
            <a:tailEnd/>
          </a:ln>
        </p:spPr>
        <p:txBody>
          <a:bodyPr anchor="ctr"/>
          <a:lstStyle/>
          <a:p>
            <a:pPr algn="r"/>
            <a:fld id="{315BC5A9-A323-4F97-BEB0-0A2E04E0741E}" type="slidenum">
              <a:rPr lang="en-US" sz="1600" b="1">
                <a:cs typeface="Times New Roman" pitchFamily="18" charset="0"/>
              </a:rPr>
              <a:pPr algn="r"/>
              <a:t>22</a:t>
            </a:fld>
            <a:endParaRPr lang="en-US" sz="1600" b="1">
              <a:cs typeface="Times New Roman" pitchFamily="18" charset="0"/>
            </a:endParaRPr>
          </a:p>
        </p:txBody>
      </p:sp>
      <p:pic>
        <p:nvPicPr>
          <p:cNvPr id="4" name="Picture 3"/>
          <p:cNvPicPr>
            <a:picLocks noChangeAspect="1"/>
          </p:cNvPicPr>
          <p:nvPr/>
        </p:nvPicPr>
        <p:blipFill>
          <a:blip r:embed="rId2"/>
          <a:srcRect/>
          <a:stretch>
            <a:fillRect/>
          </a:stretch>
        </p:blipFill>
        <p:spPr bwMode="auto">
          <a:xfrm>
            <a:off x="3302000" y="1833563"/>
            <a:ext cx="3162300" cy="3432175"/>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854075" y="1916113"/>
            <a:ext cx="2133600" cy="3663950"/>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7446963" y="2035175"/>
            <a:ext cx="2486025" cy="3395663"/>
          </a:xfrm>
          <a:prstGeom prst="rect">
            <a:avLst/>
          </a:prstGeom>
          <a:noFill/>
          <a:ln w="9525">
            <a:noFill/>
            <a:miter lim="800000"/>
            <a:headEnd/>
            <a:tailEnd/>
          </a:ln>
        </p:spPr>
      </p:pic>
      <p:sp>
        <p:nvSpPr>
          <p:cNvPr id="7" name="Down Arrow 6"/>
          <p:cNvSpPr/>
          <p:nvPr/>
        </p:nvSpPr>
        <p:spPr>
          <a:xfrm>
            <a:off x="1798638" y="5594350"/>
            <a:ext cx="379412" cy="588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1217613" y="6170613"/>
            <a:ext cx="1920875" cy="519112"/>
          </a:xfrm>
          <a:prstGeom prst="rect">
            <a:avLst/>
          </a:prstGeom>
          <a:noFill/>
          <a:ln w="9525">
            <a:noFill/>
            <a:miter lim="800000"/>
            <a:headEnd/>
            <a:tailEnd/>
          </a:ln>
        </p:spPr>
        <p:txBody>
          <a:bodyPr>
            <a:spAutoFit/>
          </a:bodyPr>
          <a:lstStyle/>
          <a:p>
            <a:r>
              <a:rPr lang="en-US" sz="2800">
                <a:cs typeface="Times New Roman" pitchFamily="18" charset="0"/>
              </a:rPr>
              <a:t>Bảo vệ</a:t>
            </a:r>
          </a:p>
        </p:txBody>
      </p:sp>
      <p:sp>
        <p:nvSpPr>
          <p:cNvPr id="9" name="TextBox 8"/>
          <p:cNvSpPr txBox="1">
            <a:spLocks noChangeArrowheads="1"/>
          </p:cNvSpPr>
          <p:nvPr/>
        </p:nvSpPr>
        <p:spPr bwMode="auto">
          <a:xfrm>
            <a:off x="2868613" y="5816600"/>
            <a:ext cx="5102225" cy="946150"/>
          </a:xfrm>
          <a:prstGeom prst="rect">
            <a:avLst/>
          </a:prstGeom>
          <a:noFill/>
          <a:ln w="9525">
            <a:noFill/>
            <a:miter lim="800000"/>
            <a:headEnd/>
            <a:tailEnd/>
          </a:ln>
        </p:spPr>
        <p:txBody>
          <a:bodyPr>
            <a:spAutoFit/>
          </a:bodyPr>
          <a:lstStyle/>
          <a:p>
            <a:r>
              <a:rPr lang="en-US" sz="2800">
                <a:cs typeface="Times New Roman" pitchFamily="18" charset="0"/>
              </a:rPr>
              <a:t>Dẫn truyền nước, muối khoáng, chất dinh dưỡng</a:t>
            </a:r>
          </a:p>
        </p:txBody>
      </p:sp>
      <p:sp>
        <p:nvSpPr>
          <p:cNvPr id="10" name="Down Arrow 9"/>
          <p:cNvSpPr/>
          <p:nvPr/>
        </p:nvSpPr>
        <p:spPr>
          <a:xfrm>
            <a:off x="4679950" y="5332413"/>
            <a:ext cx="406400" cy="604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own Arrow 10"/>
          <p:cNvSpPr/>
          <p:nvPr/>
        </p:nvSpPr>
        <p:spPr>
          <a:xfrm>
            <a:off x="8377238" y="5513388"/>
            <a:ext cx="350837" cy="606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8012113" y="6080125"/>
            <a:ext cx="1920875" cy="519113"/>
          </a:xfrm>
          <a:prstGeom prst="rect">
            <a:avLst/>
          </a:prstGeom>
          <a:noFill/>
          <a:ln w="9525">
            <a:noFill/>
            <a:miter lim="800000"/>
            <a:headEnd/>
            <a:tailEnd/>
          </a:ln>
        </p:spPr>
        <p:txBody>
          <a:bodyPr>
            <a:spAutoFit/>
          </a:bodyPr>
          <a:lstStyle/>
          <a:p>
            <a:r>
              <a:rPr lang="en-US" sz="2800">
                <a:cs typeface="Times New Roman" pitchFamily="18" charset="0"/>
              </a:rPr>
              <a:t>Vận động</a:t>
            </a:r>
          </a:p>
        </p:txBody>
      </p:sp>
      <p:sp>
        <p:nvSpPr>
          <p:cNvPr id="13" name="Rectangle 12"/>
          <p:cNvSpPr/>
          <p:nvPr/>
        </p:nvSpPr>
        <p:spPr>
          <a:xfrm>
            <a:off x="1798638" y="630238"/>
            <a:ext cx="8134350" cy="9842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a:solidFill>
                  <a:schemeClr val="tx1"/>
                </a:solidFill>
                <a:latin typeface="Times New Roman" panose="02020603050405020304" pitchFamily="18" charset="0"/>
                <a:cs typeface="Times New Roman" panose="02020603050405020304" pitchFamily="18" charset="0"/>
              </a:rPr>
              <a:t>Sự khác nhau về kích thước và hình dạng của tế bào có ý nghĩa gì đối với sinh vật?</a:t>
            </a:r>
          </a:p>
        </p:txBody>
      </p:sp>
      <p:pic>
        <p:nvPicPr>
          <p:cNvPr id="30732" name="Picture 13"/>
          <p:cNvPicPr>
            <a:picLocks noChangeAspect="1"/>
          </p:cNvPicPr>
          <p:nvPr/>
        </p:nvPicPr>
        <p:blipFill>
          <a:blip r:embed="rId5"/>
          <a:srcRect/>
          <a:stretch>
            <a:fillRect/>
          </a:stretch>
        </p:blipFill>
        <p:spPr bwMode="auto">
          <a:xfrm>
            <a:off x="1408113" y="112713"/>
            <a:ext cx="381000" cy="390525"/>
          </a:xfrm>
          <a:prstGeom prst="rect">
            <a:avLst/>
          </a:prstGeom>
          <a:noFill/>
          <a:ln w="9525">
            <a:noFill/>
            <a:miter lim="800000"/>
            <a:headEnd/>
            <a:tailEnd/>
          </a:ln>
        </p:spPr>
      </p:pic>
      <p:sp>
        <p:nvSpPr>
          <p:cNvPr id="30733" name="Text Box 12"/>
          <p:cNvSpPr txBox="1">
            <a:spLocks noChangeArrowheads="1"/>
          </p:cNvSpPr>
          <p:nvPr/>
        </p:nvSpPr>
        <p:spPr bwMode="auto">
          <a:xfrm>
            <a:off x="4044950" y="0"/>
            <a:ext cx="4824413" cy="1190625"/>
          </a:xfrm>
          <a:prstGeom prst="rect">
            <a:avLst/>
          </a:prstGeom>
          <a:noFill/>
          <a:ln w="9525">
            <a:noFill/>
            <a:miter lim="800000"/>
            <a:headEnd/>
            <a:tailEnd/>
          </a:ln>
        </p:spPr>
        <p:txBody>
          <a:bodyPr>
            <a:spAutoFit/>
          </a:bodyPr>
          <a:lstStyle/>
          <a:p>
            <a:pPr algn="ctr"/>
            <a:r>
              <a:rPr lang="en-US" sz="3600" b="1">
                <a:solidFill>
                  <a:srgbClr val="FF0000"/>
                </a:solidFill>
              </a:rPr>
              <a:t>BÀI 17: TẾ BÀO</a:t>
            </a:r>
            <a:r>
              <a:rPr lang="en-US" b="1">
                <a:solidFill>
                  <a:srgbClr val="FF0000"/>
                </a:solidFill>
              </a:rPr>
              <a:t> </a:t>
            </a:r>
          </a:p>
          <a:p>
            <a:pPr algn="ctr"/>
            <a:endParaRPr lang="en-US" sz="3600" b="1">
              <a:solidFill>
                <a:srgbClr val="C128E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2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animBg="1"/>
      <p:bldP spid="12"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036059-CFDD-4C95-850F-3D961074B5FF}" type="slidenum">
              <a:rPr lang="en-US" smtClean="0"/>
              <a:pPr fontAlgn="base">
                <a:spcBef>
                  <a:spcPct val="0"/>
                </a:spcBef>
                <a:spcAft>
                  <a:spcPct val="0"/>
                </a:spcAft>
              </a:pPr>
              <a:t>23</a:t>
            </a:fld>
            <a:endParaRPr lang="en-US"/>
          </a:p>
        </p:txBody>
      </p:sp>
      <p:sp>
        <p:nvSpPr>
          <p:cNvPr id="3" name="Rounded Rectangle 2"/>
          <p:cNvSpPr/>
          <p:nvPr/>
        </p:nvSpPr>
        <p:spPr>
          <a:xfrm>
            <a:off x="1219200" y="1724025"/>
            <a:ext cx="8812213" cy="1119188"/>
          </a:xfrm>
          <a:prstGeom prst="round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C128E0"/>
                </a:solidFill>
                <a:latin typeface="Times New Roman" pitchFamily="18" charset="0"/>
                <a:cs typeface="Times New Roman" pitchFamily="18" charset="0"/>
              </a:rPr>
              <a:t>Tế bào là đơn vị cấu trúc và chức năng của sự sống</a:t>
            </a:r>
          </a:p>
        </p:txBody>
      </p:sp>
      <p:sp>
        <p:nvSpPr>
          <p:cNvPr id="4" name="TextBox 3"/>
          <p:cNvSpPr txBox="1">
            <a:spLocks noChangeArrowheads="1"/>
          </p:cNvSpPr>
          <p:nvPr/>
        </p:nvSpPr>
        <p:spPr bwMode="auto">
          <a:xfrm>
            <a:off x="1801813" y="214313"/>
            <a:ext cx="7443787" cy="708025"/>
          </a:xfrm>
          <a:prstGeom prst="rect">
            <a:avLst/>
          </a:prstGeom>
          <a:solidFill>
            <a:schemeClr val="bg1"/>
          </a:solidFill>
          <a:ln w="9525">
            <a:noFill/>
            <a:miter lim="800000"/>
            <a:headEnd/>
            <a:tailEnd/>
          </a:ln>
        </p:spPr>
        <p:txBody>
          <a:bodyPr>
            <a:spAutoFit/>
          </a:bodyPr>
          <a:lstStyle/>
          <a:p>
            <a:pPr algn="ctr"/>
            <a:r>
              <a:rPr lang="en-US" sz="4000" b="1" u="sng">
                <a:solidFill>
                  <a:srgbClr val="0070C0"/>
                </a:solidFill>
                <a:cs typeface="Times New Roman" pitchFamily="18" charset="0"/>
              </a:rPr>
              <a:t>Bài tập</a:t>
            </a:r>
            <a:endParaRPr lang="en-US" sz="4000" b="1">
              <a:solidFill>
                <a:srgbClr val="0070C0"/>
              </a:solidFill>
              <a:cs typeface="Times New Roman" pitchFamily="18" charset="0"/>
            </a:endParaRPr>
          </a:p>
        </p:txBody>
      </p:sp>
      <p:sp>
        <p:nvSpPr>
          <p:cNvPr id="5" name="TextBox 4"/>
          <p:cNvSpPr txBox="1">
            <a:spLocks noChangeArrowheads="1"/>
          </p:cNvSpPr>
          <p:nvPr/>
        </p:nvSpPr>
        <p:spPr bwMode="auto">
          <a:xfrm>
            <a:off x="3463925" y="1163638"/>
            <a:ext cx="6935788" cy="584200"/>
          </a:xfrm>
          <a:prstGeom prst="rect">
            <a:avLst/>
          </a:prstGeom>
          <a:noFill/>
          <a:ln w="9525">
            <a:noFill/>
            <a:miter lim="800000"/>
            <a:headEnd/>
            <a:tailEnd/>
          </a:ln>
        </p:spPr>
        <p:txBody>
          <a:bodyPr>
            <a:spAutoFit/>
          </a:bodyPr>
          <a:lstStyle/>
          <a:p>
            <a:r>
              <a:rPr lang="en-US" sz="3200" b="1">
                <a:solidFill>
                  <a:srgbClr val="0070C0"/>
                </a:solidFill>
                <a:cs typeface="Times New Roman" pitchFamily="18" charset="0"/>
              </a:rPr>
              <a:t>Tế bào là gì? </a:t>
            </a:r>
          </a:p>
        </p:txBody>
      </p:sp>
      <p:sp>
        <p:nvSpPr>
          <p:cNvPr id="25606" name="Text Box 6"/>
          <p:cNvSpPr txBox="1">
            <a:spLocks noChangeArrowheads="1"/>
          </p:cNvSpPr>
          <p:nvPr/>
        </p:nvSpPr>
        <p:spPr bwMode="auto">
          <a:xfrm>
            <a:off x="1255713" y="3181350"/>
            <a:ext cx="7137400" cy="3016250"/>
          </a:xfrm>
          <a:prstGeom prst="rect">
            <a:avLst/>
          </a:prstGeom>
          <a:noFill/>
          <a:ln w="9525">
            <a:noFill/>
            <a:miter lim="800000"/>
            <a:headEnd/>
            <a:tailEnd/>
          </a:ln>
        </p:spPr>
        <p:txBody>
          <a:bodyPr>
            <a:spAutoFit/>
          </a:bodyPr>
          <a:lstStyle/>
          <a:p>
            <a:r>
              <a:rPr lang="en-US" altLang="en-US" sz="3200" b="1">
                <a:solidFill>
                  <a:srgbClr val="008000"/>
                </a:solidFill>
              </a:rPr>
              <a:t>Hãy chọn đáp án đúng</a:t>
            </a:r>
          </a:p>
          <a:p>
            <a:r>
              <a:rPr lang="en-US" altLang="en-US" sz="3200">
                <a:solidFill>
                  <a:srgbClr val="FF0000"/>
                </a:solidFill>
              </a:rPr>
              <a:t>Vật nào sau đây có cấu tạo từ tế bào?</a:t>
            </a:r>
          </a:p>
          <a:p>
            <a:r>
              <a:rPr lang="vi-VN" altLang="en-US" sz="3200">
                <a:solidFill>
                  <a:srgbClr val="000000"/>
                </a:solidFill>
              </a:rPr>
              <a:t>A. </a:t>
            </a:r>
            <a:r>
              <a:rPr lang="en-US" altLang="en-US" sz="3200">
                <a:solidFill>
                  <a:srgbClr val="000000"/>
                </a:solidFill>
              </a:rPr>
              <a:t>Xe ô tô</a:t>
            </a:r>
            <a:endParaRPr lang="vi-VN" altLang="en-US" sz="3200">
              <a:solidFill>
                <a:srgbClr val="000000"/>
              </a:solidFill>
            </a:endParaRPr>
          </a:p>
          <a:p>
            <a:r>
              <a:rPr lang="vi-VN" altLang="en-US" sz="3200">
                <a:solidFill>
                  <a:srgbClr val="000000"/>
                </a:solidFill>
              </a:rPr>
              <a:t>B. </a:t>
            </a:r>
            <a:r>
              <a:rPr lang="en-US" altLang="en-US" sz="3200">
                <a:solidFill>
                  <a:srgbClr val="000000"/>
                </a:solidFill>
              </a:rPr>
              <a:t>Ngôi nhà</a:t>
            </a:r>
            <a:endParaRPr lang="vi-VN" altLang="en-US" sz="3200">
              <a:solidFill>
                <a:srgbClr val="000000"/>
              </a:solidFill>
            </a:endParaRPr>
          </a:p>
          <a:p>
            <a:r>
              <a:rPr lang="vi-VN" altLang="en-US" sz="3200">
                <a:solidFill>
                  <a:srgbClr val="000000"/>
                </a:solidFill>
              </a:rPr>
              <a:t>C. </a:t>
            </a:r>
            <a:r>
              <a:rPr lang="en-US" altLang="en-US" sz="3200">
                <a:solidFill>
                  <a:srgbClr val="000000"/>
                </a:solidFill>
              </a:rPr>
              <a:t>Cây cầu</a:t>
            </a:r>
            <a:endParaRPr lang="vi-VN" altLang="en-US" sz="3200">
              <a:solidFill>
                <a:srgbClr val="000000"/>
              </a:solidFill>
            </a:endParaRPr>
          </a:p>
          <a:p>
            <a:r>
              <a:rPr lang="vi-VN" altLang="en-US" sz="3200">
                <a:solidFill>
                  <a:srgbClr val="000000"/>
                </a:solidFill>
              </a:rPr>
              <a:t>D. </a:t>
            </a:r>
            <a:r>
              <a:rPr lang="en-US" altLang="en-US" sz="3200">
                <a:solidFill>
                  <a:srgbClr val="000000"/>
                </a:solidFill>
              </a:rPr>
              <a:t>Cây cam</a:t>
            </a:r>
            <a:endParaRPr lang="en-US" sz="3200">
              <a:solidFill>
                <a:srgbClr val="000000"/>
              </a:solidFill>
            </a:endParaRPr>
          </a:p>
        </p:txBody>
      </p:sp>
      <p:sp>
        <p:nvSpPr>
          <p:cNvPr id="25607" name="Oval 7"/>
          <p:cNvSpPr>
            <a:spLocks noChangeArrowheads="1"/>
          </p:cNvSpPr>
          <p:nvPr/>
        </p:nvSpPr>
        <p:spPr bwMode="auto">
          <a:xfrm>
            <a:off x="1243013" y="5662613"/>
            <a:ext cx="528637" cy="587375"/>
          </a:xfrm>
          <a:prstGeom prst="ellipse">
            <a:avLst/>
          </a:prstGeom>
          <a:solidFill>
            <a:schemeClr val="accent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ircle(in)">
                                      <p:cBhvr>
                                        <p:cTn id="23" dur="2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5606"/>
                                        </p:tgtEl>
                                        <p:attrNameLst>
                                          <p:attrName>style.visibility</p:attrName>
                                        </p:attrNameLst>
                                      </p:cBhvr>
                                      <p:to>
                                        <p:strVal val="visible"/>
                                      </p:to>
                                    </p:set>
                                    <p:animEffect transition="in" filter="blinds(horizontal)">
                                      <p:cBhvr>
                                        <p:cTn id="28" dur="500"/>
                                        <p:tgtEl>
                                          <p:spTgt spid="2560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607"/>
                                        </p:tgtEl>
                                        <p:attrNameLst>
                                          <p:attrName>style.visibility</p:attrName>
                                        </p:attrNameLst>
                                      </p:cBhvr>
                                      <p:to>
                                        <p:strVal val="visible"/>
                                      </p:to>
                                    </p:set>
                                    <p:animEffect transition="in" filter="blinds(horizontal)">
                                      <p:cBhvr>
                                        <p:cTn id="33"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25606" grpId="0"/>
      <p:bldP spid="256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1"/>
          <p:cNvSpPr txBox="1">
            <a:spLocks noGrp="1"/>
          </p:cNvSpPr>
          <p:nvPr/>
        </p:nvSpPr>
        <p:spPr bwMode="auto">
          <a:xfrm>
            <a:off x="9245600" y="6356350"/>
            <a:ext cx="2743200" cy="365125"/>
          </a:xfrm>
          <a:prstGeom prst="rect">
            <a:avLst/>
          </a:prstGeom>
          <a:noFill/>
          <a:ln w="9525">
            <a:noFill/>
            <a:miter lim="800000"/>
            <a:headEnd/>
            <a:tailEnd/>
          </a:ln>
        </p:spPr>
        <p:txBody>
          <a:bodyPr anchor="ctr"/>
          <a:lstStyle/>
          <a:p>
            <a:pPr algn="r"/>
            <a:fld id="{B4913F6F-AD0A-4CB1-B820-2B4EFCAD3CF3}" type="slidenum">
              <a:rPr lang="en-US" sz="1600" b="1">
                <a:cs typeface="Times New Roman" pitchFamily="18" charset="0"/>
              </a:rPr>
              <a:pPr algn="r"/>
              <a:t>24</a:t>
            </a:fld>
            <a:endParaRPr lang="en-US" sz="1600" b="1">
              <a:cs typeface="Times New Roman" pitchFamily="18" charset="0"/>
            </a:endParaRPr>
          </a:p>
        </p:txBody>
      </p:sp>
      <p:pic>
        <p:nvPicPr>
          <p:cNvPr id="3" name="Picture 2"/>
          <p:cNvPicPr>
            <a:picLocks noChangeAspect="1"/>
          </p:cNvPicPr>
          <p:nvPr/>
        </p:nvPicPr>
        <p:blipFill>
          <a:blip r:embed="rId2"/>
          <a:srcRect/>
          <a:stretch>
            <a:fillRect/>
          </a:stretch>
        </p:blipFill>
        <p:spPr bwMode="auto">
          <a:xfrm>
            <a:off x="328613" y="1173163"/>
            <a:ext cx="7926387" cy="3541712"/>
          </a:xfrm>
          <a:prstGeom prst="rect">
            <a:avLst/>
          </a:prstGeom>
          <a:noFill/>
          <a:ln w="9525">
            <a:noFill/>
            <a:miter lim="800000"/>
            <a:headEnd/>
            <a:tailEnd/>
          </a:ln>
        </p:spPr>
      </p:pic>
      <p:sp>
        <p:nvSpPr>
          <p:cNvPr id="33795" name="TextBox 3"/>
          <p:cNvSpPr txBox="1">
            <a:spLocks noChangeArrowheads="1"/>
          </p:cNvSpPr>
          <p:nvPr/>
        </p:nvSpPr>
        <p:spPr bwMode="auto">
          <a:xfrm>
            <a:off x="1801813" y="0"/>
            <a:ext cx="7443787" cy="584200"/>
          </a:xfrm>
          <a:prstGeom prst="rect">
            <a:avLst/>
          </a:prstGeom>
          <a:solidFill>
            <a:schemeClr val="bg1"/>
          </a:solidFill>
          <a:ln w="9525">
            <a:noFill/>
            <a:miter lim="800000"/>
            <a:headEnd/>
            <a:tailEnd/>
          </a:ln>
        </p:spPr>
        <p:txBody>
          <a:bodyPr>
            <a:spAutoFit/>
          </a:bodyPr>
          <a:lstStyle/>
          <a:p>
            <a:pPr algn="ctr"/>
            <a:r>
              <a:rPr lang="en-US" sz="3200" b="1" u="sng">
                <a:solidFill>
                  <a:srgbClr val="0070C0"/>
                </a:solidFill>
                <a:cs typeface="Times New Roman" pitchFamily="18" charset="0"/>
              </a:rPr>
              <a:t>Bài tập</a:t>
            </a:r>
            <a:endParaRPr lang="en-US" sz="3200" b="1">
              <a:solidFill>
                <a:srgbClr val="0070C0"/>
              </a:solidFill>
              <a:cs typeface="Times New Roman" pitchFamily="18" charset="0"/>
            </a:endParaRPr>
          </a:p>
        </p:txBody>
      </p:sp>
      <p:sp>
        <p:nvSpPr>
          <p:cNvPr id="6" name="TextBox 5"/>
          <p:cNvSpPr txBox="1">
            <a:spLocks noChangeArrowheads="1"/>
          </p:cNvSpPr>
          <p:nvPr/>
        </p:nvSpPr>
        <p:spPr bwMode="auto">
          <a:xfrm>
            <a:off x="762000" y="584200"/>
            <a:ext cx="10806113" cy="523875"/>
          </a:xfrm>
          <a:prstGeom prst="rect">
            <a:avLst/>
          </a:prstGeom>
          <a:noFill/>
          <a:ln w="9525">
            <a:noFill/>
            <a:miter lim="800000"/>
            <a:headEnd/>
            <a:tailEnd/>
          </a:ln>
        </p:spPr>
        <p:txBody>
          <a:bodyPr>
            <a:spAutoFit/>
          </a:bodyPr>
          <a:lstStyle/>
          <a:p>
            <a:r>
              <a:rPr lang="en-US" sz="2800" b="1">
                <a:cs typeface="Times New Roman" pitchFamily="18" charset="0"/>
              </a:rPr>
              <a:t>1. Hình ảnh dưới đây mô tả kích thước  một số tế bào ở người</a:t>
            </a:r>
          </a:p>
        </p:txBody>
      </p:sp>
      <p:sp>
        <p:nvSpPr>
          <p:cNvPr id="7" name="TextBox 6"/>
          <p:cNvSpPr txBox="1">
            <a:spLocks noChangeArrowheads="1"/>
          </p:cNvSpPr>
          <p:nvPr/>
        </p:nvSpPr>
        <p:spPr bwMode="auto">
          <a:xfrm>
            <a:off x="915988" y="5183188"/>
            <a:ext cx="10112375" cy="954087"/>
          </a:xfrm>
          <a:prstGeom prst="rect">
            <a:avLst/>
          </a:prstGeom>
          <a:noFill/>
          <a:ln w="9525">
            <a:noFill/>
            <a:miter lim="800000"/>
            <a:headEnd/>
            <a:tailEnd/>
          </a:ln>
        </p:spPr>
        <p:txBody>
          <a:bodyPr>
            <a:spAutoFit/>
          </a:bodyPr>
          <a:lstStyle/>
          <a:p>
            <a:pPr marL="342900" indent="-342900">
              <a:buFontTx/>
              <a:buAutoNum type="alphaLcPeriod"/>
            </a:pPr>
            <a:r>
              <a:rPr lang="en-US" sz="2800">
                <a:cs typeface="Times New Roman" pitchFamily="18" charset="0"/>
              </a:rPr>
              <a:t>Em hãy sắp xếp các tế bào trên theo thứ tự tăng dần về kích thước.</a:t>
            </a:r>
          </a:p>
          <a:p>
            <a:pPr marL="342900" indent="-342900">
              <a:buFontTx/>
              <a:buAutoNum type="alphaLcPeriod"/>
            </a:pPr>
            <a:r>
              <a:rPr lang="en-US" sz="2800">
                <a:cs typeface="Times New Roman" pitchFamily="18" charset="0"/>
              </a:rPr>
              <a:t>Hãy chọn một loại tế bào và dự đoán chức năng của tế bào đó </a:t>
            </a:r>
          </a:p>
        </p:txBody>
      </p:sp>
      <p:sp>
        <p:nvSpPr>
          <p:cNvPr id="8" name="TextBox 7"/>
          <p:cNvSpPr txBox="1">
            <a:spLocks noChangeArrowheads="1"/>
          </p:cNvSpPr>
          <p:nvPr/>
        </p:nvSpPr>
        <p:spPr bwMode="auto">
          <a:xfrm>
            <a:off x="8134350" y="1844675"/>
            <a:ext cx="3854450" cy="2654300"/>
          </a:xfrm>
          <a:prstGeom prst="rect">
            <a:avLst/>
          </a:prstGeom>
          <a:noFill/>
          <a:ln w="9525">
            <a:noFill/>
            <a:miter lim="800000"/>
            <a:headEnd/>
            <a:tailEnd/>
          </a:ln>
        </p:spPr>
        <p:txBody>
          <a:bodyPr>
            <a:spAutoFit/>
          </a:bodyPr>
          <a:lstStyle/>
          <a:p>
            <a:pPr marL="342900" indent="-342900">
              <a:buFontTx/>
              <a:buAutoNum type="alphaLcPeriod"/>
            </a:pPr>
            <a:r>
              <a:rPr lang="en-US" sz="2800">
                <a:solidFill>
                  <a:srgbClr val="C128E0"/>
                </a:solidFill>
                <a:cs typeface="Times New Roman" pitchFamily="18" charset="0"/>
              </a:rPr>
              <a:t>thứ tự tăng dần về kích thước: tế bào hồng cầu, tế bào niêm mạc miệng, tế bào trứng, tế bào cơ</a:t>
            </a:r>
          </a:p>
          <a:p>
            <a:pPr marL="342900" indent="-342900">
              <a:buFontTx/>
              <a:buAutoNum type="alphaLcPeriod"/>
            </a:pPr>
            <a:endParaRPr lang="en-US" sz="2800">
              <a:solidFill>
                <a:srgbClr val="C128E0"/>
              </a:solidFill>
              <a:cs typeface="Times New Roman" pitchFamily="18" charset="0"/>
            </a:endParaRPr>
          </a:p>
        </p:txBody>
      </p:sp>
      <p:sp>
        <p:nvSpPr>
          <p:cNvPr id="47112" name="Text Box 8"/>
          <p:cNvSpPr txBox="1">
            <a:spLocks noChangeArrowheads="1"/>
          </p:cNvSpPr>
          <p:nvPr/>
        </p:nvSpPr>
        <p:spPr bwMode="auto">
          <a:xfrm>
            <a:off x="1979613" y="4818063"/>
            <a:ext cx="7342187" cy="2227262"/>
          </a:xfrm>
          <a:prstGeom prst="rect">
            <a:avLst/>
          </a:prstGeom>
          <a:noFill/>
          <a:ln w="9525">
            <a:noFill/>
            <a:miter lim="800000"/>
            <a:headEnd/>
            <a:tailEnd/>
          </a:ln>
        </p:spPr>
        <p:txBody>
          <a:bodyPr>
            <a:spAutoFit/>
          </a:bodyPr>
          <a:lstStyle/>
          <a:p>
            <a:r>
              <a:rPr lang="en-US" sz="2600">
                <a:solidFill>
                  <a:srgbClr val="C128E0"/>
                </a:solidFill>
              </a:rPr>
              <a:t>b. Tế bào hồng cầu: vận chuyển oxygen</a:t>
            </a:r>
          </a:p>
          <a:p>
            <a:r>
              <a:rPr lang="en-US" sz="2600">
                <a:solidFill>
                  <a:srgbClr val="C128E0"/>
                </a:solidFill>
              </a:rPr>
              <a:t>Tế bào cơ: co giãn giúp vận động</a:t>
            </a:r>
          </a:p>
          <a:p>
            <a:r>
              <a:rPr lang="en-US" sz="2600">
                <a:solidFill>
                  <a:srgbClr val="C128E0"/>
                </a:solidFill>
              </a:rPr>
              <a:t>Tế bào trứng: tham gia vào sinh sản</a:t>
            </a:r>
          </a:p>
          <a:p>
            <a:r>
              <a:rPr lang="en-US" sz="2600">
                <a:solidFill>
                  <a:srgbClr val="C128E0"/>
                </a:solidFill>
              </a:rPr>
              <a:t>Tế bào niêm mạc miệng: bảo vệ khoang miệng</a:t>
            </a:r>
          </a:p>
          <a:p>
            <a:pPr>
              <a:spcBef>
                <a:spcPct val="50000"/>
              </a:spcBef>
            </a:pPr>
            <a:endParaRPr lang="en-US" sz="2400">
              <a:solidFill>
                <a:srgbClr val="C128E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linds(horizontal)">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7">
                                            <p:txEl>
                                              <p:pRg st="0" end="0"/>
                                            </p:txEl>
                                          </p:spTgt>
                                        </p:tgtEl>
                                      </p:cBhvr>
                                    </p:animEffect>
                                    <p:set>
                                      <p:cBhvr>
                                        <p:cTn id="25"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nodeType="clickEffect">
                                  <p:stCondLst>
                                    <p:cond delay="0"/>
                                  </p:stCondLst>
                                  <p:childTnLst>
                                    <p:animEffect transition="out" filter="blinds(horizontal)">
                                      <p:cBhvr>
                                        <p:cTn id="34" dur="500"/>
                                        <p:tgtEl>
                                          <p:spTgt spid="7">
                                            <p:txEl>
                                              <p:pRg st="1" end="1"/>
                                            </p:txEl>
                                          </p:spTgt>
                                        </p:tgtEl>
                                      </p:cBhvr>
                                    </p:animEffect>
                                    <p:set>
                                      <p:cBhvr>
                                        <p:cTn id="35"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7112"/>
                                        </p:tgtEl>
                                        <p:attrNameLst>
                                          <p:attrName>style.visibility</p:attrName>
                                        </p:attrNameLst>
                                      </p:cBhvr>
                                      <p:to>
                                        <p:strVal val="visible"/>
                                      </p:to>
                                    </p:set>
                                    <p:animEffect transition="in" filter="blinds(horizontal)">
                                      <p:cBhvr>
                                        <p:cTn id="40"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allAtOnce"/>
      <p:bldP spid="8" grpId="0"/>
      <p:bldP spid="471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A320F3-9601-4125-9FA2-F09AA8E3A441}" type="slidenum">
              <a:rPr lang="en-US" smtClean="0"/>
              <a:pPr fontAlgn="base">
                <a:spcBef>
                  <a:spcPct val="0"/>
                </a:spcBef>
                <a:spcAft>
                  <a:spcPct val="0"/>
                </a:spcAft>
              </a:pPr>
              <a:t>3</a:t>
            </a:fld>
            <a:endParaRPr lang="en-US"/>
          </a:p>
        </p:txBody>
      </p:sp>
      <p:grpSp>
        <p:nvGrpSpPr>
          <p:cNvPr id="7" name="Group 6"/>
          <p:cNvGrpSpPr>
            <a:grpSpLocks/>
          </p:cNvGrpSpPr>
          <p:nvPr/>
        </p:nvGrpSpPr>
        <p:grpSpPr bwMode="auto">
          <a:xfrm>
            <a:off x="0" y="3513138"/>
            <a:ext cx="3768725" cy="3344862"/>
            <a:chOff x="572655" y="390066"/>
            <a:chExt cx="4182592" cy="3469987"/>
          </a:xfrm>
        </p:grpSpPr>
        <p:pic>
          <p:nvPicPr>
            <p:cNvPr id="16394" name="Picture 2"/>
            <p:cNvPicPr>
              <a:picLocks noChangeAspect="1"/>
            </p:cNvPicPr>
            <p:nvPr/>
          </p:nvPicPr>
          <p:blipFill>
            <a:blip r:embed="rId2"/>
            <a:srcRect/>
            <a:stretch>
              <a:fillRect/>
            </a:stretch>
          </p:blipFill>
          <p:spPr bwMode="auto">
            <a:xfrm>
              <a:off x="572655" y="390066"/>
              <a:ext cx="4182592" cy="3469987"/>
            </a:xfrm>
            <a:prstGeom prst="rect">
              <a:avLst/>
            </a:prstGeom>
            <a:noFill/>
            <a:ln w="9525">
              <a:noFill/>
              <a:miter lim="800000"/>
              <a:headEnd/>
              <a:tailEnd/>
            </a:ln>
          </p:spPr>
        </p:pic>
        <p:pic>
          <p:nvPicPr>
            <p:cNvPr id="16395" name="Picture 3"/>
            <p:cNvPicPr>
              <a:picLocks noChangeAspect="1"/>
            </p:cNvPicPr>
            <p:nvPr/>
          </p:nvPicPr>
          <p:blipFill>
            <a:blip r:embed="rId3"/>
            <a:srcRect/>
            <a:stretch>
              <a:fillRect/>
            </a:stretch>
          </p:blipFill>
          <p:spPr bwMode="auto">
            <a:xfrm>
              <a:off x="1421823" y="2783728"/>
              <a:ext cx="1390650" cy="1076325"/>
            </a:xfrm>
            <a:prstGeom prst="rect">
              <a:avLst/>
            </a:prstGeom>
            <a:noFill/>
            <a:ln w="9525">
              <a:noFill/>
              <a:miter lim="800000"/>
              <a:headEnd/>
              <a:tailEnd/>
            </a:ln>
          </p:spPr>
        </p:pic>
      </p:grpSp>
      <p:pic>
        <p:nvPicPr>
          <p:cNvPr id="5" name="Picture 26" descr="Kết quả hình ảnh cho Hình ảnh lỗ tổ ong"/>
          <p:cNvPicPr>
            <a:picLocks noChangeAspect="1" noChangeArrowheads="1"/>
          </p:cNvPicPr>
          <p:nvPr/>
        </p:nvPicPr>
        <p:blipFill>
          <a:blip r:embed="rId4"/>
          <a:srcRect/>
          <a:stretch>
            <a:fillRect/>
          </a:stretch>
        </p:blipFill>
        <p:spPr bwMode="auto">
          <a:xfrm>
            <a:off x="3639127" y="3617661"/>
            <a:ext cx="3069430" cy="3065169"/>
          </a:xfrm>
          <a:prstGeom prst="parallelogram">
            <a:avLst>
              <a:gd name="adj" fmla="val 15579"/>
            </a:avLst>
          </a:prstGeom>
          <a:noFill/>
          <a:ln>
            <a:noFill/>
          </a:ln>
        </p:spPr>
      </p:pic>
      <p:sp>
        <p:nvSpPr>
          <p:cNvPr id="10" name="Cloud Callout 9"/>
          <p:cNvSpPr>
            <a:spLocks noChangeArrowheads="1"/>
          </p:cNvSpPr>
          <p:nvPr/>
        </p:nvSpPr>
        <p:spPr bwMode="auto">
          <a:xfrm>
            <a:off x="1508125" y="1268413"/>
            <a:ext cx="6238875" cy="2314575"/>
          </a:xfrm>
          <a:prstGeom prst="cloudCallout">
            <a:avLst>
              <a:gd name="adj1" fmla="val -36542"/>
              <a:gd name="adj2" fmla="val 17764"/>
            </a:avLst>
          </a:prstGeom>
          <a:solidFill>
            <a:srgbClr val="D9FBFD"/>
          </a:solidFill>
          <a:ln w="12700" algn="ctr">
            <a:solidFill>
              <a:srgbClr val="2F528F"/>
            </a:solidFill>
            <a:miter lim="800000"/>
            <a:headEnd/>
            <a:tailEnd/>
          </a:ln>
        </p:spPr>
        <p:txBody>
          <a:bodyPr anchor="ctr"/>
          <a:lstStyle/>
          <a:p>
            <a:pPr algn="ctr"/>
            <a:r>
              <a:rPr lang="en-US" sz="2400" b="1">
                <a:cs typeface="Times New Roman" pitchFamily="18" charset="0"/>
              </a:rPr>
              <a:t>Mỗi viên gạch trong một ngôi nhà, mỗi khoang nhỏ trong một tổ ong đều là những đơn vị cơ sở trong hệ thống lớn.</a:t>
            </a:r>
          </a:p>
        </p:txBody>
      </p:sp>
      <p:sp>
        <p:nvSpPr>
          <p:cNvPr id="6" name="Oval Callout 5"/>
          <p:cNvSpPr>
            <a:spLocks noChangeArrowheads="1"/>
          </p:cNvSpPr>
          <p:nvPr/>
        </p:nvSpPr>
        <p:spPr bwMode="auto">
          <a:xfrm>
            <a:off x="7770813" y="2071688"/>
            <a:ext cx="4089400" cy="3756025"/>
          </a:xfrm>
          <a:prstGeom prst="wedgeEllipseCallout">
            <a:avLst>
              <a:gd name="adj1" fmla="val -20847"/>
              <a:gd name="adj2" fmla="val 8620"/>
            </a:avLst>
          </a:prstGeom>
          <a:solidFill>
            <a:srgbClr val="FFF2CC"/>
          </a:solidFill>
          <a:ln w="12700" algn="ctr">
            <a:solidFill>
              <a:srgbClr val="2F528F"/>
            </a:solidFill>
            <a:miter lim="800000"/>
            <a:headEnd/>
            <a:tailEnd/>
          </a:ln>
        </p:spPr>
        <p:txBody>
          <a:bodyPr anchor="ctr"/>
          <a:lstStyle/>
          <a:p>
            <a:pPr algn="just"/>
            <a:r>
              <a:rPr lang="en-US" sz="2800" b="1">
                <a:cs typeface="Times New Roman" pitchFamily="18" charset="0"/>
              </a:rPr>
              <a:t>Vậy em hãy đoán xem trong cơ thể sống,  đơn vị cơ sở đó là gì?</a:t>
            </a:r>
          </a:p>
        </p:txBody>
      </p:sp>
      <p:sp>
        <p:nvSpPr>
          <p:cNvPr id="16390" name="Text Box 9"/>
          <p:cNvSpPr txBox="1">
            <a:spLocks noChangeArrowheads="1"/>
          </p:cNvSpPr>
          <p:nvPr/>
        </p:nvSpPr>
        <p:spPr bwMode="auto">
          <a:xfrm>
            <a:off x="5295900" y="163513"/>
            <a:ext cx="1500188" cy="3667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6391" name="Text Box 10"/>
          <p:cNvSpPr txBox="1">
            <a:spLocks noChangeArrowheads="1"/>
          </p:cNvSpPr>
          <p:nvPr/>
        </p:nvSpPr>
        <p:spPr bwMode="auto">
          <a:xfrm>
            <a:off x="785813" y="188913"/>
            <a:ext cx="10571162" cy="579437"/>
          </a:xfrm>
          <a:prstGeom prst="rect">
            <a:avLst/>
          </a:prstGeom>
          <a:noFill/>
          <a:ln w="9525">
            <a:noFill/>
            <a:miter lim="800000"/>
            <a:headEnd/>
            <a:tailEnd/>
          </a:ln>
        </p:spPr>
        <p:txBody>
          <a:bodyPr>
            <a:spAutoFit/>
          </a:bodyPr>
          <a:lstStyle/>
          <a:p>
            <a:pPr algn="ctr">
              <a:spcBef>
                <a:spcPct val="50000"/>
              </a:spcBef>
            </a:pPr>
            <a:r>
              <a:rPr lang="en-US" sz="3200" b="1"/>
              <a:t>CHỦ ĐỀ 6: TẾ BÀO – ĐƠN VỊ CƠ SỞ CỦA SỰ SỐNG</a:t>
            </a:r>
          </a:p>
        </p:txBody>
      </p:sp>
      <p:sp>
        <p:nvSpPr>
          <p:cNvPr id="16392" name="Text Box 11"/>
          <p:cNvSpPr txBox="1">
            <a:spLocks noChangeArrowheads="1"/>
          </p:cNvSpPr>
          <p:nvPr/>
        </p:nvSpPr>
        <p:spPr bwMode="auto">
          <a:xfrm>
            <a:off x="6005513" y="996950"/>
            <a:ext cx="2128837"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6393" name="Text Box 12"/>
          <p:cNvSpPr txBox="1">
            <a:spLocks noChangeArrowheads="1"/>
          </p:cNvSpPr>
          <p:nvPr/>
        </p:nvSpPr>
        <p:spPr bwMode="auto">
          <a:xfrm>
            <a:off x="4289425" y="687388"/>
            <a:ext cx="3678238" cy="1190625"/>
          </a:xfrm>
          <a:prstGeom prst="rect">
            <a:avLst/>
          </a:prstGeom>
          <a:noFill/>
          <a:ln w="9525">
            <a:noFill/>
            <a:miter lim="800000"/>
            <a:headEnd/>
            <a:tailEnd/>
          </a:ln>
        </p:spPr>
        <p:txBody>
          <a:bodyPr>
            <a:spAutoFit/>
          </a:bodyPr>
          <a:lstStyle/>
          <a:p>
            <a:pPr algn="ctr"/>
            <a:r>
              <a:rPr lang="en-US" sz="3600" b="1">
                <a:solidFill>
                  <a:srgbClr val="FF0000"/>
                </a:solidFill>
              </a:rPr>
              <a:t>BÀI 17: TẾ BÀO</a:t>
            </a:r>
            <a:r>
              <a:rPr lang="en-US" b="1">
                <a:solidFill>
                  <a:srgbClr val="FF0000"/>
                </a:solidFill>
              </a:rPr>
              <a:t> </a:t>
            </a:r>
          </a:p>
          <a:p>
            <a:pPr algn="ctr"/>
            <a:endParaRPr lang="en-US" sz="3600" b="1">
              <a:solidFill>
                <a:srgbClr val="C128E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17BD27-A77D-44A1-812D-4FCF6A6CAA31}" type="slidenum">
              <a:rPr lang="en-US" smtClean="0"/>
              <a:pPr fontAlgn="base">
                <a:spcBef>
                  <a:spcPct val="0"/>
                </a:spcBef>
                <a:spcAft>
                  <a:spcPct val="0"/>
                </a:spcAft>
              </a:pPr>
              <a:t>4</a:t>
            </a:fld>
            <a:endParaRPr lang="en-US"/>
          </a:p>
        </p:txBody>
      </p:sp>
      <p:pic>
        <p:nvPicPr>
          <p:cNvPr id="3" name="Picture 2"/>
          <p:cNvPicPr>
            <a:picLocks noChangeAspect="1"/>
          </p:cNvPicPr>
          <p:nvPr/>
        </p:nvPicPr>
        <p:blipFill>
          <a:blip r:embed="rId2"/>
          <a:srcRect/>
          <a:stretch>
            <a:fillRect/>
          </a:stretch>
        </p:blipFill>
        <p:spPr bwMode="auto">
          <a:xfrm>
            <a:off x="0" y="1760538"/>
            <a:ext cx="6761163" cy="5097462"/>
          </a:xfrm>
          <a:prstGeom prst="rect">
            <a:avLst/>
          </a:prstGeom>
          <a:noFill/>
          <a:ln w="9525">
            <a:noFill/>
            <a:miter lim="800000"/>
            <a:headEnd/>
            <a:tailEnd/>
          </a:ln>
        </p:spPr>
      </p:pic>
      <p:sp>
        <p:nvSpPr>
          <p:cNvPr id="4" name="Cloud 3"/>
          <p:cNvSpPr/>
          <p:nvPr/>
        </p:nvSpPr>
        <p:spPr>
          <a:xfrm>
            <a:off x="5967413" y="830263"/>
            <a:ext cx="5845175" cy="2581275"/>
          </a:xfrm>
          <a:prstGeom prst="cloud">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Quan </a:t>
            </a:r>
            <a:r>
              <a:rPr lang="en-US" sz="2800" dirty="0" err="1">
                <a:solidFill>
                  <a:schemeClr val="tx1"/>
                </a:solidFill>
                <a:latin typeface="Times New Roman" panose="02020603050405020304" pitchFamily="18" charset="0"/>
                <a:cs typeface="Times New Roman" panose="02020603050405020304" pitchFamily="18" charset="0"/>
              </a:rPr>
              <a:t>sát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17.1,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hãy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6826250" y="3983038"/>
            <a:ext cx="4986338" cy="214153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nhỏ</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bào</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9462" name="Text Box 6"/>
          <p:cNvSpPr txBox="1">
            <a:spLocks noChangeArrowheads="1"/>
          </p:cNvSpPr>
          <p:nvPr/>
        </p:nvSpPr>
        <p:spPr bwMode="auto">
          <a:xfrm>
            <a:off x="574675" y="627063"/>
            <a:ext cx="6426200" cy="579437"/>
          </a:xfrm>
          <a:prstGeom prst="rect">
            <a:avLst/>
          </a:prstGeom>
          <a:noFill/>
          <a:ln w="9525">
            <a:noFill/>
            <a:miter lim="800000"/>
            <a:headEnd/>
            <a:tailEnd/>
          </a:ln>
        </p:spPr>
        <p:txBody>
          <a:bodyPr>
            <a:spAutoFit/>
          </a:bodyPr>
          <a:lstStyle/>
          <a:p>
            <a:pPr>
              <a:spcBef>
                <a:spcPct val="50000"/>
              </a:spcBef>
            </a:pPr>
            <a:r>
              <a:rPr lang="en-US" sz="3200" b="1">
                <a:latin typeface="Arial" charset="0"/>
              </a:rPr>
              <a:t>1. Khái quát chung về tế bào</a:t>
            </a:r>
          </a:p>
        </p:txBody>
      </p:sp>
      <p:sp>
        <p:nvSpPr>
          <p:cNvPr id="19463" name="Text Box 7"/>
          <p:cNvSpPr txBox="1">
            <a:spLocks noChangeArrowheads="1"/>
          </p:cNvSpPr>
          <p:nvPr/>
        </p:nvSpPr>
        <p:spPr bwMode="auto">
          <a:xfrm>
            <a:off x="1068387" y="1136650"/>
            <a:ext cx="4852727" cy="553998"/>
          </a:xfrm>
          <a:prstGeom prst="rect">
            <a:avLst/>
          </a:prstGeom>
          <a:noFill/>
          <a:ln w="9525">
            <a:noFill/>
            <a:miter lim="800000"/>
            <a:headEnd/>
            <a:tailEnd/>
          </a:ln>
        </p:spPr>
        <p:txBody>
          <a:bodyPr wrap="square">
            <a:spAutoFit/>
          </a:bodyPr>
          <a:lstStyle/>
          <a:p>
            <a:r>
              <a:rPr lang="en-US" sz="3000" b="1" dirty="0">
                <a:latin typeface="Arial" charset="0"/>
              </a:rPr>
              <a:t>a. </a:t>
            </a:r>
            <a:r>
              <a:rPr lang="en-US" sz="3000" b="1">
                <a:latin typeface="Arial" charset="0"/>
              </a:rPr>
              <a:t>Tế</a:t>
            </a:r>
            <a:r>
              <a:rPr lang="en-US" sz="3000" b="1" dirty="0">
                <a:latin typeface="Arial" charset="0"/>
              </a:rPr>
              <a:t> bào là gì?</a:t>
            </a:r>
          </a:p>
        </p:txBody>
      </p:sp>
      <p:sp>
        <p:nvSpPr>
          <p:cNvPr id="17415" name="Text Box 12"/>
          <p:cNvSpPr txBox="1">
            <a:spLocks noChangeArrowheads="1"/>
          </p:cNvSpPr>
          <p:nvPr/>
        </p:nvSpPr>
        <p:spPr bwMode="auto">
          <a:xfrm>
            <a:off x="3921125" y="0"/>
            <a:ext cx="4510088" cy="1190625"/>
          </a:xfrm>
          <a:prstGeom prst="rect">
            <a:avLst/>
          </a:prstGeom>
          <a:noFill/>
          <a:ln w="9525">
            <a:noFill/>
            <a:miter lim="800000"/>
            <a:headEnd/>
            <a:tailEnd/>
          </a:ln>
        </p:spPr>
        <p:txBody>
          <a:bodyPr>
            <a:spAutoFit/>
          </a:bodyPr>
          <a:lstStyle/>
          <a:p>
            <a:pPr algn="ctr"/>
            <a:r>
              <a:rPr lang="en-US" sz="3600" b="1">
                <a:solidFill>
                  <a:srgbClr val="FF0000"/>
                </a:solidFill>
              </a:rPr>
              <a:t>BÀI 17: TẾ BÀO</a:t>
            </a:r>
            <a:r>
              <a:rPr lang="en-US" b="1">
                <a:solidFill>
                  <a:srgbClr val="FF0000"/>
                </a:solidFill>
              </a:rPr>
              <a:t> </a:t>
            </a:r>
          </a:p>
          <a:p>
            <a:pPr algn="ctr"/>
            <a:endParaRPr lang="en-US" sz="3600" b="1">
              <a:solidFill>
                <a:srgbClr val="C128E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linds(horizontal)">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blinds(horizontal)">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462" grpId="0"/>
      <p:bldP spid="194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A19102-5A20-4473-8FDD-2A97ADE9C9FB}" type="slidenum">
              <a:rPr lang="en-US" smtClean="0"/>
              <a:pPr fontAlgn="base">
                <a:spcBef>
                  <a:spcPct val="0"/>
                </a:spcBef>
                <a:spcAft>
                  <a:spcPct val="0"/>
                </a:spcAft>
              </a:pPr>
              <a:t>5</a:t>
            </a:fld>
            <a:endParaRPr lang="en-US"/>
          </a:p>
        </p:txBody>
      </p:sp>
      <p:pic>
        <p:nvPicPr>
          <p:cNvPr id="3" name="Picture 2"/>
          <p:cNvPicPr>
            <a:picLocks noChangeAspect="1"/>
          </p:cNvPicPr>
          <p:nvPr/>
        </p:nvPicPr>
        <p:blipFill>
          <a:blip r:embed="rId2"/>
          <a:srcRect/>
          <a:stretch>
            <a:fillRect/>
          </a:stretch>
        </p:blipFill>
        <p:spPr bwMode="auto">
          <a:xfrm>
            <a:off x="203199" y="1358900"/>
            <a:ext cx="6734175" cy="5362575"/>
          </a:xfrm>
          <a:prstGeom prst="rect">
            <a:avLst/>
          </a:prstGeom>
          <a:noFill/>
          <a:ln w="9525">
            <a:noFill/>
            <a:miter lim="800000"/>
            <a:headEnd/>
            <a:tailEnd/>
          </a:ln>
        </p:spPr>
      </p:pic>
      <p:sp>
        <p:nvSpPr>
          <p:cNvPr id="4" name="Rounded Rectangle 3"/>
          <p:cNvSpPr/>
          <p:nvPr/>
        </p:nvSpPr>
        <p:spPr>
          <a:xfrm>
            <a:off x="6937375" y="1446213"/>
            <a:ext cx="5051425" cy="2324100"/>
          </a:xfrm>
          <a:prstGeom prst="roundRect">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3200" b="1">
                <a:solidFill>
                  <a:schemeClr val="tx1"/>
                </a:solidFill>
                <a:latin typeface="Times New Roman" panose="02020603050405020304" pitchFamily="18" charset="0"/>
                <a:cs typeface="Times New Roman" panose="02020603050405020304" pitchFamily="18" charset="0"/>
              </a:rPr>
              <a:t>Quan sát hình và kể tên các loại tế bào cấu tạo nên cây cà chua</a:t>
            </a:r>
          </a:p>
        </p:txBody>
      </p:sp>
      <p:sp>
        <p:nvSpPr>
          <p:cNvPr id="18436" name="Text Box 5"/>
          <p:cNvSpPr txBox="1">
            <a:spLocks noChangeArrowheads="1"/>
          </p:cNvSpPr>
          <p:nvPr/>
        </p:nvSpPr>
        <p:spPr bwMode="auto">
          <a:xfrm>
            <a:off x="1201738" y="246063"/>
            <a:ext cx="2811462" cy="3667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20486" name="Text Box 6"/>
          <p:cNvSpPr txBox="1">
            <a:spLocks noChangeArrowheads="1"/>
          </p:cNvSpPr>
          <p:nvPr/>
        </p:nvSpPr>
        <p:spPr bwMode="auto">
          <a:xfrm>
            <a:off x="574675" y="571500"/>
            <a:ext cx="6426200" cy="579438"/>
          </a:xfrm>
          <a:prstGeom prst="rect">
            <a:avLst/>
          </a:prstGeom>
          <a:noFill/>
          <a:ln w="9525">
            <a:noFill/>
            <a:miter lim="800000"/>
            <a:headEnd/>
            <a:tailEnd/>
          </a:ln>
        </p:spPr>
        <p:txBody>
          <a:bodyPr>
            <a:spAutoFit/>
          </a:bodyPr>
          <a:lstStyle/>
          <a:p>
            <a:pPr>
              <a:spcBef>
                <a:spcPct val="50000"/>
              </a:spcBef>
            </a:pPr>
            <a:r>
              <a:rPr lang="en-US" sz="3200" b="1">
                <a:latin typeface="Arial" charset="0"/>
              </a:rPr>
              <a:t>1. Khái quát chung về tế bào</a:t>
            </a:r>
          </a:p>
        </p:txBody>
      </p:sp>
      <p:sp>
        <p:nvSpPr>
          <p:cNvPr id="20487" name="Text Box 7"/>
          <p:cNvSpPr txBox="1">
            <a:spLocks noChangeArrowheads="1"/>
          </p:cNvSpPr>
          <p:nvPr/>
        </p:nvSpPr>
        <p:spPr bwMode="auto">
          <a:xfrm>
            <a:off x="7343775" y="4133850"/>
            <a:ext cx="4435475" cy="2443163"/>
          </a:xfrm>
          <a:prstGeom prst="rect">
            <a:avLst/>
          </a:prstGeom>
          <a:noFill/>
          <a:ln w="9525">
            <a:noFill/>
            <a:miter lim="800000"/>
            <a:headEnd/>
            <a:tailEnd/>
          </a:ln>
        </p:spPr>
        <p:txBody>
          <a:bodyPr>
            <a:spAutoFit/>
          </a:bodyPr>
          <a:lstStyle/>
          <a:p>
            <a:pPr>
              <a:spcBef>
                <a:spcPct val="50000"/>
              </a:spcBef>
              <a:buFontTx/>
              <a:buChar char="-"/>
            </a:pPr>
            <a:r>
              <a:rPr lang="en-US" sz="2800"/>
              <a:t>Tế bào thịt lá</a:t>
            </a:r>
          </a:p>
          <a:p>
            <a:pPr>
              <a:spcBef>
                <a:spcPct val="50000"/>
              </a:spcBef>
              <a:buFontTx/>
              <a:buChar char="-"/>
            </a:pPr>
            <a:r>
              <a:rPr lang="en-US" sz="2800"/>
              <a:t>Tế bào thịt quả</a:t>
            </a:r>
          </a:p>
          <a:p>
            <a:pPr>
              <a:spcBef>
                <a:spcPct val="50000"/>
              </a:spcBef>
              <a:buFontTx/>
              <a:buChar char="-"/>
            </a:pPr>
            <a:r>
              <a:rPr lang="en-US" sz="2800"/>
              <a:t>Tế bào ống dẫn</a:t>
            </a:r>
          </a:p>
          <a:p>
            <a:pPr>
              <a:spcBef>
                <a:spcPct val="50000"/>
              </a:spcBef>
              <a:buFontTx/>
              <a:buChar char="-"/>
            </a:pPr>
            <a:r>
              <a:rPr lang="en-US" sz="2800"/>
              <a:t>Tế bào lông hút</a:t>
            </a:r>
          </a:p>
        </p:txBody>
      </p:sp>
      <p:sp>
        <p:nvSpPr>
          <p:cNvPr id="18439" name="Text Box 12"/>
          <p:cNvSpPr txBox="1">
            <a:spLocks noChangeArrowheads="1"/>
          </p:cNvSpPr>
          <p:nvPr/>
        </p:nvSpPr>
        <p:spPr bwMode="auto">
          <a:xfrm>
            <a:off x="4289425" y="0"/>
            <a:ext cx="3678238" cy="1190625"/>
          </a:xfrm>
          <a:prstGeom prst="rect">
            <a:avLst/>
          </a:prstGeom>
          <a:noFill/>
          <a:ln w="9525">
            <a:noFill/>
            <a:miter lim="800000"/>
            <a:headEnd/>
            <a:tailEnd/>
          </a:ln>
        </p:spPr>
        <p:txBody>
          <a:bodyPr>
            <a:spAutoFit/>
          </a:bodyPr>
          <a:lstStyle/>
          <a:p>
            <a:pPr algn="ctr"/>
            <a:r>
              <a:rPr lang="en-US" sz="3600" b="1">
                <a:solidFill>
                  <a:srgbClr val="FF0000"/>
                </a:solidFill>
              </a:rPr>
              <a:t>BÀI 17: TẾ BÀO</a:t>
            </a:r>
            <a:r>
              <a:rPr lang="en-US" b="1">
                <a:solidFill>
                  <a:srgbClr val="FF0000"/>
                </a:solidFill>
              </a:rPr>
              <a:t> </a:t>
            </a:r>
          </a:p>
          <a:p>
            <a:pPr algn="ctr"/>
            <a:endParaRPr lang="en-US" sz="3600" b="1">
              <a:solidFill>
                <a:srgbClr val="C128E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linds(horizontal)">
                                      <p:cBhvr>
                                        <p:cTn id="7" dur="5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0487"/>
                                        </p:tgtEl>
                                        <p:attrNameLst>
                                          <p:attrName>style.visibility</p:attrName>
                                        </p:attrNameLst>
                                      </p:cBhvr>
                                      <p:to>
                                        <p:strVal val="visible"/>
                                      </p:to>
                                    </p:set>
                                    <p:animEffect transition="in" filter="blinds(horizontal)">
                                      <p:cBhvr>
                                        <p:cTn id="2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486" grpId="0"/>
      <p:bldP spid="2048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539B5C-DC97-438F-9666-7B2EABCCC66A}" type="slidenum">
              <a:rPr lang="en-US" smtClean="0"/>
              <a:pPr fontAlgn="base">
                <a:spcBef>
                  <a:spcPct val="0"/>
                </a:spcBef>
                <a:spcAft>
                  <a:spcPct val="0"/>
                </a:spcAft>
              </a:pPr>
              <a:t>6</a:t>
            </a:fld>
            <a:endParaRPr lang="en-US"/>
          </a:p>
        </p:txBody>
      </p:sp>
      <p:pic>
        <p:nvPicPr>
          <p:cNvPr id="3" name="Picture 2"/>
          <p:cNvPicPr>
            <a:picLocks noChangeAspect="1"/>
          </p:cNvPicPr>
          <p:nvPr/>
        </p:nvPicPr>
        <p:blipFill>
          <a:blip r:embed="rId2"/>
          <a:srcRect/>
          <a:stretch>
            <a:fillRect/>
          </a:stretch>
        </p:blipFill>
        <p:spPr bwMode="auto">
          <a:xfrm>
            <a:off x="198438" y="1624013"/>
            <a:ext cx="7254875" cy="5097462"/>
          </a:xfrm>
          <a:prstGeom prst="rect">
            <a:avLst/>
          </a:prstGeom>
          <a:noFill/>
          <a:ln w="9525">
            <a:noFill/>
            <a:miter lim="800000"/>
            <a:headEnd/>
            <a:tailEnd/>
          </a:ln>
        </p:spPr>
      </p:pic>
      <p:sp>
        <p:nvSpPr>
          <p:cNvPr id="4" name="Rounded Rectangle 3"/>
          <p:cNvSpPr/>
          <p:nvPr/>
        </p:nvSpPr>
        <p:spPr>
          <a:xfrm>
            <a:off x="307975" y="509588"/>
            <a:ext cx="6332538" cy="1119187"/>
          </a:xfrm>
          <a:prstGeom prst="roundRect">
            <a:avLst/>
          </a:prstGeom>
          <a:solidFill>
            <a:schemeClr val="bg1"/>
          </a:solidFill>
          <a:ln w="38100">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800" b="1">
                <a:solidFill>
                  <a:srgbClr val="0070C0"/>
                </a:solidFill>
                <a:latin typeface="Times New Roman" pitchFamily="18" charset="0"/>
                <a:cs typeface="Times New Roman" pitchFamily="18" charset="0"/>
              </a:rPr>
              <a:t>Quan sát hình và gọi tên các loại tế bào trong cơ thể người</a:t>
            </a:r>
          </a:p>
        </p:txBody>
      </p:sp>
      <p:sp>
        <p:nvSpPr>
          <p:cNvPr id="5" name="Rounded Rectangle 4"/>
          <p:cNvSpPr/>
          <p:nvPr/>
        </p:nvSpPr>
        <p:spPr>
          <a:xfrm>
            <a:off x="7639050" y="1193800"/>
            <a:ext cx="4202113" cy="3133725"/>
          </a:xfrm>
          <a:prstGeom prst="round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fontAlgn="auto">
              <a:spcBef>
                <a:spcPts val="0"/>
              </a:spcBef>
              <a:spcAft>
                <a:spcPts val="0"/>
              </a:spcAft>
              <a:buFontTx/>
              <a:buAutoNum type="alphaLcPeriod"/>
              <a:defRPr/>
            </a:pPr>
            <a:r>
              <a:rPr lang="en-US" sz="2800">
                <a:solidFill>
                  <a:srgbClr val="0070C0"/>
                </a:solidFill>
                <a:latin typeface="Times New Roman" panose="02020603050405020304" pitchFamily="18" charset="0"/>
                <a:cs typeface="Times New Roman" panose="02020603050405020304" pitchFamily="18" charset="0"/>
              </a:rPr>
              <a:t>Tế bào gan</a:t>
            </a:r>
          </a:p>
          <a:p>
            <a:pPr marL="514350" indent="-514350" fontAlgn="auto">
              <a:spcBef>
                <a:spcPts val="0"/>
              </a:spcBef>
              <a:spcAft>
                <a:spcPts val="0"/>
              </a:spcAft>
              <a:buFontTx/>
              <a:buAutoNum type="alphaLcPeriod"/>
              <a:defRPr/>
            </a:pPr>
            <a:r>
              <a:rPr lang="en-US" sz="2800">
                <a:solidFill>
                  <a:srgbClr val="0070C0"/>
                </a:solidFill>
                <a:latin typeface="Times New Roman" panose="02020603050405020304" pitchFamily="18" charset="0"/>
                <a:cs typeface="Times New Roman" panose="02020603050405020304" pitchFamily="18" charset="0"/>
              </a:rPr>
              <a:t>Tế bào biểu mô ruột</a:t>
            </a:r>
          </a:p>
          <a:p>
            <a:pPr marL="514350" indent="-514350" fontAlgn="auto">
              <a:spcBef>
                <a:spcPts val="0"/>
              </a:spcBef>
              <a:spcAft>
                <a:spcPts val="0"/>
              </a:spcAft>
              <a:buFontTx/>
              <a:buAutoNum type="alphaLcPeriod"/>
              <a:defRPr/>
            </a:pPr>
            <a:r>
              <a:rPr lang="en-US" sz="2800">
                <a:solidFill>
                  <a:srgbClr val="0070C0"/>
                </a:solidFill>
                <a:latin typeface="Times New Roman" panose="02020603050405020304" pitchFamily="18" charset="0"/>
                <a:cs typeface="Times New Roman" panose="02020603050405020304" pitchFamily="18" charset="0"/>
              </a:rPr>
              <a:t>Tế bào cơ</a:t>
            </a:r>
          </a:p>
          <a:p>
            <a:pPr marL="514350" indent="-514350" fontAlgn="auto">
              <a:spcBef>
                <a:spcPts val="0"/>
              </a:spcBef>
              <a:spcAft>
                <a:spcPts val="0"/>
              </a:spcAft>
              <a:buFontTx/>
              <a:buAutoNum type="alphaLcPeriod"/>
              <a:defRPr/>
            </a:pPr>
            <a:r>
              <a:rPr lang="en-US" sz="2800">
                <a:solidFill>
                  <a:srgbClr val="0070C0"/>
                </a:solidFill>
                <a:latin typeface="Times New Roman" panose="02020603050405020304" pitchFamily="18" charset="0"/>
                <a:cs typeface="Times New Roman" panose="02020603050405020304" pitchFamily="18" charset="0"/>
              </a:rPr>
              <a:t>Tế bào thần kinh </a:t>
            </a:r>
          </a:p>
          <a:p>
            <a:pPr marL="514350" indent="-514350" fontAlgn="auto">
              <a:spcBef>
                <a:spcPts val="0"/>
              </a:spcBef>
              <a:spcAft>
                <a:spcPts val="0"/>
              </a:spcAft>
              <a:buFontTx/>
              <a:buAutoNum type="alphaLcPeriod"/>
              <a:defRPr/>
            </a:pPr>
            <a:r>
              <a:rPr lang="en-US" sz="2800">
                <a:solidFill>
                  <a:srgbClr val="0070C0"/>
                </a:solidFill>
                <a:latin typeface="Times New Roman" panose="02020603050405020304" pitchFamily="18" charset="0"/>
                <a:cs typeface="Times New Roman" panose="02020603050405020304" pitchFamily="18" charset="0"/>
              </a:rPr>
              <a:t>Tế bào hồng cầu</a:t>
            </a:r>
          </a:p>
          <a:p>
            <a:pPr marL="514350" indent="-514350" fontAlgn="auto">
              <a:spcBef>
                <a:spcPts val="0"/>
              </a:spcBef>
              <a:spcAft>
                <a:spcPts val="0"/>
              </a:spcAft>
              <a:buFontTx/>
              <a:buAutoNum type="alphaLcPeriod"/>
              <a:defRPr/>
            </a:pPr>
            <a:r>
              <a:rPr lang="en-US" sz="2800">
                <a:solidFill>
                  <a:srgbClr val="0070C0"/>
                </a:solidFill>
                <a:latin typeface="Times New Roman" panose="02020603050405020304" pitchFamily="18" charset="0"/>
                <a:cs typeface="Times New Roman" panose="02020603050405020304" pitchFamily="18" charset="0"/>
              </a:rPr>
              <a:t>Tế bào xương</a:t>
            </a:r>
          </a:p>
        </p:txBody>
      </p:sp>
      <p:sp>
        <p:nvSpPr>
          <p:cNvPr id="6" name="Down Arrow 5"/>
          <p:cNvSpPr/>
          <p:nvPr/>
        </p:nvSpPr>
        <p:spPr>
          <a:xfrm>
            <a:off x="9494838" y="4368800"/>
            <a:ext cx="350837" cy="10461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a:spLocks noChangeArrowheads="1"/>
          </p:cNvSpPr>
          <p:nvPr/>
        </p:nvSpPr>
        <p:spPr bwMode="auto">
          <a:xfrm>
            <a:off x="7896225" y="5291138"/>
            <a:ext cx="4295775" cy="519112"/>
          </a:xfrm>
          <a:prstGeom prst="rect">
            <a:avLst/>
          </a:prstGeom>
          <a:noFill/>
          <a:ln w="9525">
            <a:noFill/>
            <a:miter lim="800000"/>
            <a:headEnd/>
            <a:tailEnd/>
          </a:ln>
        </p:spPr>
        <p:txBody>
          <a:bodyPr>
            <a:spAutoFit/>
          </a:bodyPr>
          <a:lstStyle/>
          <a:p>
            <a:r>
              <a:rPr lang="en-US" sz="2800">
                <a:solidFill>
                  <a:srgbClr val="C00000"/>
                </a:solidFill>
                <a:cs typeface="Times New Roman" pitchFamily="18" charset="0"/>
              </a:rPr>
              <a:t>Tế bào là đơn vị của sự sống</a:t>
            </a:r>
          </a:p>
        </p:txBody>
      </p:sp>
      <p:sp>
        <p:nvSpPr>
          <p:cNvPr id="19463" name="Text Box 12"/>
          <p:cNvSpPr txBox="1">
            <a:spLocks noChangeArrowheads="1"/>
          </p:cNvSpPr>
          <p:nvPr/>
        </p:nvSpPr>
        <p:spPr bwMode="auto">
          <a:xfrm>
            <a:off x="4289425" y="0"/>
            <a:ext cx="3678238" cy="1190625"/>
          </a:xfrm>
          <a:prstGeom prst="rect">
            <a:avLst/>
          </a:prstGeom>
          <a:noFill/>
          <a:ln w="9525">
            <a:noFill/>
            <a:miter lim="800000"/>
            <a:headEnd/>
            <a:tailEnd/>
          </a:ln>
        </p:spPr>
        <p:txBody>
          <a:bodyPr>
            <a:spAutoFit/>
          </a:bodyPr>
          <a:lstStyle/>
          <a:p>
            <a:pPr algn="ctr"/>
            <a:r>
              <a:rPr lang="en-US" sz="3600" b="1">
                <a:solidFill>
                  <a:srgbClr val="FF0000"/>
                </a:solidFill>
              </a:rPr>
              <a:t>BÀI 17: TẾ BÀO</a:t>
            </a:r>
            <a:r>
              <a:rPr lang="en-US" b="1">
                <a:solidFill>
                  <a:srgbClr val="FF0000"/>
                </a:solidFill>
              </a:rPr>
              <a:t> </a:t>
            </a:r>
          </a:p>
          <a:p>
            <a:pPr algn="ctr"/>
            <a:endParaRPr lang="en-US" sz="3600" b="1">
              <a:solidFill>
                <a:srgbClr val="C128E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circle(in)">
                                      <p:cBhvr>
                                        <p:cTn id="24" dur="2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heel(1)">
                                      <p:cBhvr>
                                        <p:cTn id="29" dur="20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heel(1)">
                                      <p:cBhvr>
                                        <p:cTn id="34" dur="2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heel(1)">
                                      <p:cBhvr>
                                        <p:cTn id="39" dur="20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wheel(1)">
                                      <p:cBhvr>
                                        <p:cTn id="44" dur="20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wheel(1)">
                                      <p:cBhvr>
                                        <p:cTn id="49" dur="2000"/>
                                        <p:tgtEl>
                                          <p:spTgt spid="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63A805-1B1C-48E8-B163-00AF8ADA5F81}" type="slidenum">
              <a:rPr lang="en-US" smtClean="0"/>
              <a:pPr fontAlgn="base">
                <a:spcBef>
                  <a:spcPct val="0"/>
                </a:spcBef>
                <a:spcAft>
                  <a:spcPct val="0"/>
                </a:spcAft>
              </a:pPr>
              <a:t>7</a:t>
            </a:fld>
            <a:endParaRPr lang="en-US"/>
          </a:p>
        </p:txBody>
      </p:sp>
      <p:graphicFrame>
        <p:nvGraphicFramePr>
          <p:cNvPr id="20522" name="Group 42"/>
          <p:cNvGraphicFramePr>
            <a:graphicFrameLocks noGrp="1"/>
          </p:cNvGraphicFramePr>
          <p:nvPr/>
        </p:nvGraphicFramePr>
        <p:xfrm>
          <a:off x="268288" y="742950"/>
          <a:ext cx="11517312" cy="5813427"/>
        </p:xfrm>
        <a:graphic>
          <a:graphicData uri="http://schemas.openxmlformats.org/drawingml/2006/table">
            <a:tbl>
              <a:tblPr/>
              <a:tblGrid>
                <a:gridCol w="8705850">
                  <a:extLst>
                    <a:ext uri="{9D8B030D-6E8A-4147-A177-3AD203B41FA5}">
                      <a16:colId xmlns:a16="http://schemas.microsoft.com/office/drawing/2014/main" val="20000"/>
                    </a:ext>
                  </a:extLst>
                </a:gridCol>
                <a:gridCol w="2811462">
                  <a:extLst>
                    <a:ext uri="{9D8B030D-6E8A-4147-A177-3AD203B41FA5}">
                      <a16:colId xmlns:a16="http://schemas.microsoft.com/office/drawing/2014/main" val="20001"/>
                    </a:ext>
                  </a:extLst>
                </a:gridCol>
              </a:tblGrid>
              <a:tr h="365125">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Câu hỏi</a:t>
                      </a:r>
                      <a:endParaRPr kumimoji="0" lang="en-US" sz="2400" b="1"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Câu trả lời</a:t>
                      </a:r>
                      <a:endParaRPr kumimoji="0" lang="en-US" sz="2400" b="1"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14388">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00100">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25488">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73125">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195388">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039813">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368300" y="176213"/>
            <a:ext cx="5241925" cy="579437"/>
          </a:xfrm>
          <a:prstGeom prst="rect">
            <a:avLst/>
          </a:prstGeom>
          <a:noFill/>
        </p:spPr>
        <p:txBody>
          <a:bodyPr>
            <a:spAutoFit/>
          </a:bodyPr>
          <a:lstStyle/>
          <a:p>
            <a:pPr fontAlgn="auto">
              <a:spcBef>
                <a:spcPts val="0"/>
              </a:spcBef>
              <a:spcAft>
                <a:spcPts val="0"/>
              </a:spcAft>
              <a:defRPr/>
            </a:pPr>
            <a:r>
              <a:rPr lang="en-US" sz="3200" b="1">
                <a:solidFill>
                  <a:schemeClr val="accent6">
                    <a:lumMod val="75000"/>
                  </a:schemeClr>
                </a:solidFill>
                <a:cs typeface="Times New Roman" panose="02020603050405020304" pitchFamily="18" charset="0"/>
              </a:rPr>
              <a:t>Chức năng của tế bào</a:t>
            </a:r>
          </a:p>
        </p:txBody>
      </p:sp>
      <p:sp>
        <p:nvSpPr>
          <p:cNvPr id="5" name="TextBox 4"/>
          <p:cNvSpPr txBox="1">
            <a:spLocks noChangeArrowheads="1"/>
          </p:cNvSpPr>
          <p:nvPr/>
        </p:nvSpPr>
        <p:spPr bwMode="auto">
          <a:xfrm>
            <a:off x="350838" y="1006475"/>
            <a:ext cx="8616950" cy="822325"/>
          </a:xfrm>
          <a:prstGeom prst="rect">
            <a:avLst/>
          </a:prstGeom>
          <a:noFill/>
          <a:ln w="9525">
            <a:noFill/>
            <a:miter lim="800000"/>
            <a:headEnd/>
            <a:tailEnd/>
          </a:ln>
        </p:spPr>
        <p:txBody>
          <a:bodyPr>
            <a:spAutoFit/>
          </a:bodyPr>
          <a:lstStyle/>
          <a:p>
            <a:r>
              <a:rPr lang="en-US" sz="2400">
                <a:cs typeface="Times New Roman" pitchFamily="18" charset="0"/>
              </a:rPr>
              <a:t>1. Tế bào lấy các chất cần thiết và thải bỏ các chất không cần thiết ra môi trường là đang thực hiện chức năng gì?</a:t>
            </a:r>
            <a:endParaRPr lang="en-US" sz="2400">
              <a:ea typeface="Calibri" pitchFamily="34" charset="0"/>
              <a:cs typeface="Times New Roman" pitchFamily="18" charset="0"/>
            </a:endParaRPr>
          </a:p>
        </p:txBody>
      </p:sp>
      <p:sp>
        <p:nvSpPr>
          <p:cNvPr id="6" name="TextBox 5"/>
          <p:cNvSpPr txBox="1">
            <a:spLocks noChangeArrowheads="1"/>
          </p:cNvSpPr>
          <p:nvPr/>
        </p:nvSpPr>
        <p:spPr bwMode="auto">
          <a:xfrm>
            <a:off x="309563" y="1838325"/>
            <a:ext cx="8701087" cy="822325"/>
          </a:xfrm>
          <a:prstGeom prst="rect">
            <a:avLst/>
          </a:prstGeom>
          <a:noFill/>
          <a:ln w="9525">
            <a:noFill/>
            <a:miter lim="800000"/>
            <a:headEnd/>
            <a:tailEnd/>
          </a:ln>
        </p:spPr>
        <p:txBody>
          <a:bodyPr>
            <a:spAutoFit/>
          </a:bodyPr>
          <a:lstStyle/>
          <a:p>
            <a:r>
              <a:rPr lang="en-US" sz="2400">
                <a:cs typeface="Times New Roman" pitchFamily="18" charset="0"/>
              </a:rPr>
              <a:t>2. Tế bào tổng hợp và phân giải các chất hữu cơ tạo ra năng lượng cung cấp cho các hoạt động sống là đang thực hiện chức năng gì?</a:t>
            </a:r>
            <a:endParaRPr lang="en-US" sz="2400">
              <a:ea typeface="Calibri" pitchFamily="34" charset="0"/>
              <a:cs typeface="Times New Roman" pitchFamily="18" charset="0"/>
            </a:endParaRPr>
          </a:p>
        </p:txBody>
      </p:sp>
      <p:sp>
        <p:nvSpPr>
          <p:cNvPr id="7" name="TextBox 6"/>
          <p:cNvSpPr txBox="1">
            <a:spLocks noChangeArrowheads="1"/>
          </p:cNvSpPr>
          <p:nvPr/>
        </p:nvSpPr>
        <p:spPr bwMode="auto">
          <a:xfrm>
            <a:off x="309563" y="2613025"/>
            <a:ext cx="8658225" cy="831850"/>
          </a:xfrm>
          <a:prstGeom prst="rect">
            <a:avLst/>
          </a:prstGeom>
          <a:noFill/>
          <a:ln w="9525">
            <a:noFill/>
            <a:miter lim="800000"/>
            <a:headEnd/>
            <a:tailEnd/>
          </a:ln>
        </p:spPr>
        <p:txBody>
          <a:bodyPr>
            <a:spAutoFit/>
          </a:bodyPr>
          <a:lstStyle/>
          <a:p>
            <a:r>
              <a:rPr lang="en-US" sz="2400" dirty="0">
                <a:cs typeface="Times New Roman" pitchFamily="18" charset="0"/>
              </a:rPr>
              <a:t>3. </a:t>
            </a:r>
            <a:r>
              <a:rPr lang="en-US" sz="2400" dirty="0" err="1">
                <a:cs typeface="Times New Roman" pitchFamily="18" charset="0"/>
              </a:rPr>
              <a:t>Tế</a:t>
            </a:r>
            <a:r>
              <a:rPr lang="en-US" sz="2400" dirty="0">
                <a:cs typeface="Times New Roman" pitchFamily="18" charset="0"/>
              </a:rPr>
              <a:t> </a:t>
            </a:r>
            <a:r>
              <a:rPr lang="en-US" sz="2400" dirty="0" err="1">
                <a:cs typeface="Times New Roman" pitchFamily="18" charset="0"/>
              </a:rPr>
              <a:t>bào</a:t>
            </a:r>
            <a:r>
              <a:rPr lang="en-US" sz="2400" dirty="0">
                <a:cs typeface="Times New Roman" pitchFamily="18" charset="0"/>
              </a:rPr>
              <a:t> </a:t>
            </a:r>
            <a:r>
              <a:rPr lang="en-US" sz="2400" dirty="0" err="1">
                <a:cs typeface="Times New Roman" pitchFamily="18" charset="0"/>
              </a:rPr>
              <a:t>cơ</a:t>
            </a:r>
            <a:r>
              <a:rPr lang="en-US" sz="2400" dirty="0">
                <a:cs typeface="Times New Roman" pitchFamily="18" charset="0"/>
              </a:rPr>
              <a:t> </a:t>
            </a:r>
            <a:r>
              <a:rPr lang="en-US" sz="2400" dirty="0" err="1">
                <a:cs typeface="Times New Roman" pitchFamily="18" charset="0"/>
              </a:rPr>
              <a:t>có</a:t>
            </a:r>
            <a:r>
              <a:rPr lang="en-US" sz="2400" dirty="0">
                <a:cs typeface="Times New Roman" pitchFamily="18" charset="0"/>
              </a:rPr>
              <a:t> </a:t>
            </a:r>
            <a:r>
              <a:rPr lang="en-US" sz="2400" dirty="0" err="1">
                <a:cs typeface="Times New Roman" pitchFamily="18" charset="0"/>
              </a:rPr>
              <a:t>khả</a:t>
            </a:r>
            <a:r>
              <a:rPr lang="en-US" sz="2400" dirty="0">
                <a:cs typeface="Times New Roman" pitchFamily="18" charset="0"/>
              </a:rPr>
              <a:t> </a:t>
            </a:r>
            <a:r>
              <a:rPr lang="en-US" sz="2400" dirty="0" err="1">
                <a:cs typeface="Times New Roman" pitchFamily="18" charset="0"/>
              </a:rPr>
              <a:t>năng</a:t>
            </a:r>
            <a:r>
              <a:rPr lang="en-US" sz="2400" dirty="0">
                <a:cs typeface="Times New Roman" pitchFamily="18" charset="0"/>
              </a:rPr>
              <a:t> co </a:t>
            </a:r>
            <a:r>
              <a:rPr lang="en-US" sz="2400" dirty="0" err="1">
                <a:cs typeface="Times New Roman" pitchFamily="18" charset="0"/>
              </a:rPr>
              <a:t>dãn</a:t>
            </a:r>
            <a:r>
              <a:rPr lang="en-US" sz="2400" dirty="0">
                <a:cs typeface="Times New Roman" pitchFamily="18" charset="0"/>
              </a:rPr>
              <a:t> </a:t>
            </a:r>
            <a:r>
              <a:rPr lang="en-US" sz="2400" dirty="0" err="1">
                <a:cs typeface="Times New Roman" pitchFamily="18" charset="0"/>
              </a:rPr>
              <a:t>giúp</a:t>
            </a:r>
            <a:r>
              <a:rPr lang="en-US" sz="2400" dirty="0">
                <a:cs typeface="Times New Roman" pitchFamily="18" charset="0"/>
              </a:rPr>
              <a:t> </a:t>
            </a:r>
            <a:r>
              <a:rPr lang="en-US" sz="2400" dirty="0" err="1">
                <a:cs typeface="Times New Roman" pitchFamily="18" charset="0"/>
              </a:rPr>
              <a:t>cơ</a:t>
            </a:r>
            <a:r>
              <a:rPr lang="en-US" sz="2400" dirty="0">
                <a:cs typeface="Times New Roman" pitchFamily="18" charset="0"/>
              </a:rPr>
              <a:t> </a:t>
            </a:r>
            <a:r>
              <a:rPr lang="en-US" sz="2400" dirty="0" err="1">
                <a:cs typeface="Times New Roman" pitchFamily="18" charset="0"/>
              </a:rPr>
              <a:t>thể</a:t>
            </a:r>
            <a:r>
              <a:rPr lang="en-US" sz="2400" dirty="0">
                <a:cs typeface="Times New Roman" pitchFamily="18" charset="0"/>
              </a:rPr>
              <a:t> di </a:t>
            </a:r>
            <a:r>
              <a:rPr lang="en-US" sz="2400" dirty="0" err="1">
                <a:cs typeface="Times New Roman" pitchFamily="18" charset="0"/>
              </a:rPr>
              <a:t>chuyển</a:t>
            </a:r>
            <a:r>
              <a:rPr lang="en-US" sz="2400" dirty="0">
                <a:cs typeface="Times New Roman" pitchFamily="18" charset="0"/>
              </a:rPr>
              <a:t>, </a:t>
            </a:r>
            <a:r>
              <a:rPr lang="en-US" sz="2400" dirty="0" err="1">
                <a:cs typeface="Times New Roman" pitchFamily="18" charset="0"/>
              </a:rPr>
              <a:t>đây</a:t>
            </a:r>
            <a:r>
              <a:rPr lang="en-US" sz="2400" dirty="0">
                <a:cs typeface="Times New Roman" pitchFamily="18" charset="0"/>
              </a:rPr>
              <a:t> </a:t>
            </a:r>
            <a:r>
              <a:rPr lang="en-US" sz="2400" dirty="0" err="1">
                <a:cs typeface="Times New Roman" pitchFamily="18" charset="0"/>
              </a:rPr>
              <a:t>là</a:t>
            </a:r>
            <a:r>
              <a:rPr lang="en-US" sz="2400" dirty="0">
                <a:cs typeface="Times New Roman" pitchFamily="18" charset="0"/>
              </a:rPr>
              <a:t> </a:t>
            </a:r>
            <a:r>
              <a:rPr lang="en-US" sz="2400" dirty="0" err="1">
                <a:cs typeface="Times New Roman" pitchFamily="18" charset="0"/>
              </a:rPr>
              <a:t>chức</a:t>
            </a:r>
            <a:r>
              <a:rPr lang="en-US" sz="2400" dirty="0">
                <a:cs typeface="Times New Roman" pitchFamily="18" charset="0"/>
              </a:rPr>
              <a:t> </a:t>
            </a:r>
            <a:r>
              <a:rPr lang="en-US" sz="2400" dirty="0" err="1">
                <a:cs typeface="Times New Roman" pitchFamily="18" charset="0"/>
              </a:rPr>
              <a:t>năng</a:t>
            </a:r>
            <a:r>
              <a:rPr lang="en-US" sz="2400" dirty="0">
                <a:cs typeface="Times New Roman" pitchFamily="18" charset="0"/>
              </a:rPr>
              <a:t> </a:t>
            </a:r>
            <a:r>
              <a:rPr lang="en-US" sz="2400" dirty="0" err="1">
                <a:cs typeface="Times New Roman" pitchFamily="18" charset="0"/>
              </a:rPr>
              <a:t>gì</a:t>
            </a:r>
            <a:r>
              <a:rPr lang="en-US" sz="2400" dirty="0">
                <a:cs typeface="Times New Roman" pitchFamily="18" charset="0"/>
              </a:rPr>
              <a:t> </a:t>
            </a:r>
            <a:r>
              <a:rPr lang="en-US" sz="2400" dirty="0" err="1">
                <a:cs typeface="Times New Roman" pitchFamily="18" charset="0"/>
              </a:rPr>
              <a:t>của</a:t>
            </a:r>
            <a:r>
              <a:rPr lang="en-US" sz="2400" dirty="0">
                <a:cs typeface="Times New Roman" pitchFamily="18" charset="0"/>
              </a:rPr>
              <a:t> </a:t>
            </a:r>
            <a:r>
              <a:rPr lang="en-US" sz="2400" dirty="0" err="1">
                <a:cs typeface="Times New Roman" pitchFamily="18" charset="0"/>
              </a:rPr>
              <a:t>tế</a:t>
            </a:r>
            <a:r>
              <a:rPr lang="en-US" sz="2400" dirty="0">
                <a:cs typeface="Times New Roman" pitchFamily="18" charset="0"/>
              </a:rPr>
              <a:t> </a:t>
            </a:r>
            <a:r>
              <a:rPr lang="en-US" sz="2400" dirty="0" err="1">
                <a:cs typeface="Times New Roman" pitchFamily="18" charset="0"/>
              </a:rPr>
              <a:t>bào</a:t>
            </a:r>
            <a:r>
              <a:rPr lang="en-US" sz="2400" dirty="0">
                <a:cs typeface="Times New Roman" pitchFamily="18" charset="0"/>
              </a:rPr>
              <a:t>?</a:t>
            </a:r>
            <a:endParaRPr lang="en-US" sz="2400" dirty="0">
              <a:ea typeface="Calibri" pitchFamily="34" charset="0"/>
              <a:cs typeface="Times New Roman" pitchFamily="18" charset="0"/>
            </a:endParaRPr>
          </a:p>
        </p:txBody>
      </p:sp>
      <p:sp>
        <p:nvSpPr>
          <p:cNvPr id="8" name="TextBox 7"/>
          <p:cNvSpPr txBox="1">
            <a:spLocks noChangeArrowheads="1"/>
          </p:cNvSpPr>
          <p:nvPr/>
        </p:nvSpPr>
        <p:spPr bwMode="auto">
          <a:xfrm>
            <a:off x="309563" y="3435350"/>
            <a:ext cx="8658225" cy="830263"/>
          </a:xfrm>
          <a:prstGeom prst="rect">
            <a:avLst/>
          </a:prstGeom>
          <a:noFill/>
          <a:ln w="9525">
            <a:noFill/>
            <a:miter lim="800000"/>
            <a:headEnd/>
            <a:tailEnd/>
          </a:ln>
        </p:spPr>
        <p:txBody>
          <a:bodyPr>
            <a:spAutoFit/>
          </a:bodyPr>
          <a:lstStyle/>
          <a:p>
            <a:r>
              <a:rPr lang="en-US" sz="2400">
                <a:cs typeface="Times New Roman" pitchFamily="18" charset="0"/>
              </a:rPr>
              <a:t>4. Khi tế bào lớn lên và phân chia giúp cơ thể lớn lên và thay đổi hàng ngày, đây là chức năng gì của tế bào?</a:t>
            </a:r>
            <a:endParaRPr lang="en-US" sz="2400">
              <a:ea typeface="Calibri" pitchFamily="34" charset="0"/>
              <a:cs typeface="Times New Roman" pitchFamily="18" charset="0"/>
            </a:endParaRPr>
          </a:p>
        </p:txBody>
      </p:sp>
      <p:sp>
        <p:nvSpPr>
          <p:cNvPr id="9" name="TextBox 8"/>
          <p:cNvSpPr txBox="1">
            <a:spLocks noChangeArrowheads="1"/>
          </p:cNvSpPr>
          <p:nvPr/>
        </p:nvSpPr>
        <p:spPr bwMode="auto">
          <a:xfrm>
            <a:off x="309563" y="4316413"/>
            <a:ext cx="8424862" cy="1200150"/>
          </a:xfrm>
          <a:prstGeom prst="rect">
            <a:avLst/>
          </a:prstGeom>
          <a:noFill/>
          <a:ln w="9525">
            <a:noFill/>
            <a:miter lim="800000"/>
            <a:headEnd/>
            <a:tailEnd/>
          </a:ln>
        </p:spPr>
        <p:txBody>
          <a:bodyPr>
            <a:spAutoFit/>
          </a:bodyPr>
          <a:lstStyle/>
          <a:p>
            <a:r>
              <a:rPr lang="en-US" sz="2400">
                <a:cs typeface="Times New Roman" pitchFamily="18" charset="0"/>
              </a:rPr>
              <a:t>5. Khi đến tuổi trưởng thành, các tế bào sinh dục sẽ phân chia tạo ra tinh trùng và trứng, các tế bào này kết hợp để tạo ra các thể con. Vậy đây là chức năng gì của tế bào?</a:t>
            </a:r>
            <a:endParaRPr lang="en-US" sz="2400">
              <a:ea typeface="Calibri" pitchFamily="34" charset="0"/>
              <a:cs typeface="Times New Roman" pitchFamily="18" charset="0"/>
            </a:endParaRPr>
          </a:p>
        </p:txBody>
      </p:sp>
      <p:sp>
        <p:nvSpPr>
          <p:cNvPr id="10" name="TextBox 9"/>
          <p:cNvSpPr txBox="1">
            <a:spLocks noChangeArrowheads="1"/>
          </p:cNvSpPr>
          <p:nvPr/>
        </p:nvSpPr>
        <p:spPr bwMode="auto">
          <a:xfrm>
            <a:off x="234950" y="5470525"/>
            <a:ext cx="8775700" cy="1477963"/>
          </a:xfrm>
          <a:prstGeom prst="rect">
            <a:avLst/>
          </a:prstGeom>
          <a:noFill/>
          <a:ln w="9525">
            <a:noFill/>
            <a:miter lim="800000"/>
            <a:headEnd/>
            <a:tailEnd/>
          </a:ln>
        </p:spPr>
        <p:txBody>
          <a:bodyPr>
            <a:spAutoFit/>
          </a:bodyPr>
          <a:lstStyle/>
          <a:p>
            <a:r>
              <a:rPr lang="en-US" sz="2400" dirty="0">
                <a:cs typeface="Times New Roman" pitchFamily="18" charset="0"/>
              </a:rPr>
              <a:t>6. </a:t>
            </a:r>
            <a:r>
              <a:rPr lang="en-US" sz="2400" dirty="0" err="1">
                <a:cs typeface="Times New Roman" pitchFamily="18" charset="0"/>
              </a:rPr>
              <a:t>Các</a:t>
            </a:r>
            <a:r>
              <a:rPr lang="en-US" sz="2400" dirty="0">
                <a:cs typeface="Times New Roman" pitchFamily="18" charset="0"/>
              </a:rPr>
              <a:t> </a:t>
            </a:r>
            <a:r>
              <a:rPr lang="en-US" sz="2400" dirty="0" err="1">
                <a:cs typeface="Times New Roman" pitchFamily="18" charset="0"/>
              </a:rPr>
              <a:t>tế</a:t>
            </a:r>
            <a:r>
              <a:rPr lang="en-US" sz="2400" dirty="0">
                <a:cs typeface="Times New Roman" pitchFamily="18" charset="0"/>
              </a:rPr>
              <a:t> </a:t>
            </a:r>
            <a:r>
              <a:rPr lang="en-US" sz="2400" dirty="0" err="1">
                <a:cs typeface="Times New Roman" pitchFamily="18" charset="0"/>
              </a:rPr>
              <a:t>bào</a:t>
            </a:r>
            <a:r>
              <a:rPr lang="en-US" sz="2400" dirty="0">
                <a:cs typeface="Times New Roman" pitchFamily="18" charset="0"/>
              </a:rPr>
              <a:t> ở </a:t>
            </a:r>
            <a:r>
              <a:rPr lang="en-US" sz="2400" dirty="0" err="1">
                <a:cs typeface="Times New Roman" pitchFamily="18" charset="0"/>
              </a:rPr>
              <a:t>mắt</a:t>
            </a:r>
            <a:r>
              <a:rPr lang="en-US" sz="2400" dirty="0">
                <a:cs typeface="Times New Roman" pitchFamily="18" charset="0"/>
              </a:rPr>
              <a:t> </a:t>
            </a:r>
            <a:r>
              <a:rPr lang="en-US" sz="2400" dirty="0" err="1">
                <a:cs typeface="Times New Roman" pitchFamily="18" charset="0"/>
              </a:rPr>
              <a:t>thụ</a:t>
            </a:r>
            <a:r>
              <a:rPr lang="en-US" sz="2400" dirty="0">
                <a:cs typeface="Times New Roman" pitchFamily="18" charset="0"/>
              </a:rPr>
              <a:t> </a:t>
            </a:r>
            <a:r>
              <a:rPr lang="en-US" sz="2400" dirty="0" err="1">
                <a:cs typeface="Times New Roman" pitchFamily="18" charset="0"/>
              </a:rPr>
              <a:t>cảm</a:t>
            </a:r>
            <a:r>
              <a:rPr lang="en-US" sz="2400" dirty="0">
                <a:cs typeface="Times New Roman" pitchFamily="18" charset="0"/>
              </a:rPr>
              <a:t> </a:t>
            </a:r>
            <a:r>
              <a:rPr lang="en-US" sz="2400" dirty="0" err="1">
                <a:cs typeface="Times New Roman" pitchFamily="18" charset="0"/>
              </a:rPr>
              <a:t>ánh</a:t>
            </a:r>
            <a:r>
              <a:rPr lang="en-US" sz="2400" dirty="0">
                <a:cs typeface="Times New Roman" pitchFamily="18" charset="0"/>
              </a:rPr>
              <a:t> </a:t>
            </a:r>
            <a:r>
              <a:rPr lang="en-US" sz="2400" dirty="0" err="1">
                <a:cs typeface="Times New Roman" pitchFamily="18" charset="0"/>
              </a:rPr>
              <a:t>sáng</a:t>
            </a:r>
            <a:r>
              <a:rPr lang="en-US" sz="2400" dirty="0">
                <a:cs typeface="Times New Roman" pitchFamily="18" charset="0"/>
              </a:rPr>
              <a:t> </a:t>
            </a:r>
            <a:r>
              <a:rPr lang="en-US" sz="2400" dirty="0" err="1">
                <a:cs typeface="Times New Roman" pitchFamily="18" charset="0"/>
              </a:rPr>
              <a:t>để</a:t>
            </a:r>
            <a:r>
              <a:rPr lang="en-US" sz="2400" dirty="0">
                <a:cs typeface="Times New Roman" pitchFamily="18" charset="0"/>
              </a:rPr>
              <a:t> </a:t>
            </a:r>
            <a:r>
              <a:rPr lang="en-US" sz="2400" dirty="0" err="1">
                <a:cs typeface="Times New Roman" pitchFamily="18" charset="0"/>
              </a:rPr>
              <a:t>thực</a:t>
            </a:r>
            <a:r>
              <a:rPr lang="en-US" sz="2400" dirty="0">
                <a:cs typeface="Times New Roman" pitchFamily="18" charset="0"/>
              </a:rPr>
              <a:t> </a:t>
            </a:r>
            <a:r>
              <a:rPr lang="en-US" sz="2400" dirty="0" err="1">
                <a:cs typeface="Times New Roman" pitchFamily="18" charset="0"/>
              </a:rPr>
              <a:t>hiện</a:t>
            </a:r>
            <a:r>
              <a:rPr lang="en-US" sz="2400" dirty="0">
                <a:cs typeface="Times New Roman" pitchFamily="18" charset="0"/>
              </a:rPr>
              <a:t> </a:t>
            </a:r>
            <a:r>
              <a:rPr lang="en-US" sz="2400" dirty="0" err="1">
                <a:cs typeface="Times New Roman" pitchFamily="18" charset="0"/>
              </a:rPr>
              <a:t>các</a:t>
            </a:r>
            <a:r>
              <a:rPr lang="en-US" sz="2400" dirty="0">
                <a:cs typeface="Times New Roman" pitchFamily="18" charset="0"/>
              </a:rPr>
              <a:t> </a:t>
            </a:r>
            <a:r>
              <a:rPr lang="en-US" sz="2400" dirty="0" err="1">
                <a:cs typeface="Times New Roman" pitchFamily="18" charset="0"/>
              </a:rPr>
              <a:t>phản</a:t>
            </a:r>
            <a:r>
              <a:rPr lang="en-US" sz="2400" dirty="0">
                <a:cs typeface="Times New Roman" pitchFamily="18" charset="0"/>
              </a:rPr>
              <a:t> </a:t>
            </a:r>
            <a:r>
              <a:rPr lang="en-US" sz="2400" dirty="0" err="1">
                <a:cs typeface="Times New Roman" pitchFamily="18" charset="0"/>
              </a:rPr>
              <a:t>ứng</a:t>
            </a:r>
            <a:r>
              <a:rPr lang="en-US" sz="2400" dirty="0">
                <a:cs typeface="Times New Roman" pitchFamily="18" charset="0"/>
              </a:rPr>
              <a:t> </a:t>
            </a:r>
            <a:r>
              <a:rPr lang="en-US" sz="2400" dirty="0" err="1">
                <a:cs typeface="Times New Roman" pitchFamily="18" charset="0"/>
              </a:rPr>
              <a:t>phù</a:t>
            </a:r>
            <a:r>
              <a:rPr lang="en-US" sz="2400" dirty="0">
                <a:cs typeface="Times New Roman" pitchFamily="18" charset="0"/>
              </a:rPr>
              <a:t> </a:t>
            </a:r>
            <a:r>
              <a:rPr lang="en-US" sz="2400" dirty="0" err="1">
                <a:cs typeface="Times New Roman" pitchFamily="18" charset="0"/>
              </a:rPr>
              <a:t>hợp</a:t>
            </a:r>
            <a:r>
              <a:rPr lang="en-US" sz="2400" dirty="0">
                <a:cs typeface="Times New Roman" pitchFamily="18" charset="0"/>
              </a:rPr>
              <a:t> </a:t>
            </a:r>
            <a:r>
              <a:rPr lang="en-US" sz="2400" dirty="0" err="1">
                <a:cs typeface="Times New Roman" pitchFamily="18" charset="0"/>
              </a:rPr>
              <a:t>thích</a:t>
            </a:r>
            <a:r>
              <a:rPr lang="en-US" sz="2400" dirty="0">
                <a:cs typeface="Times New Roman" pitchFamily="18" charset="0"/>
              </a:rPr>
              <a:t> </a:t>
            </a:r>
            <a:r>
              <a:rPr lang="en-US" sz="2400" dirty="0" err="1">
                <a:cs typeface="Times New Roman" pitchFamily="18" charset="0"/>
              </a:rPr>
              <a:t>nghi</a:t>
            </a:r>
            <a:r>
              <a:rPr lang="en-US" sz="2400" dirty="0">
                <a:cs typeface="Times New Roman" pitchFamily="18" charset="0"/>
              </a:rPr>
              <a:t> </a:t>
            </a:r>
            <a:r>
              <a:rPr lang="en-US" sz="2400" dirty="0" err="1">
                <a:cs typeface="Times New Roman" pitchFamily="18" charset="0"/>
              </a:rPr>
              <a:t>với</a:t>
            </a:r>
            <a:r>
              <a:rPr lang="en-US" sz="2400" dirty="0">
                <a:cs typeface="Times New Roman" pitchFamily="18" charset="0"/>
              </a:rPr>
              <a:t> </a:t>
            </a:r>
            <a:r>
              <a:rPr lang="en-US" sz="2400" dirty="0" err="1">
                <a:cs typeface="Times New Roman" pitchFamily="18" charset="0"/>
              </a:rPr>
              <a:t>môi</a:t>
            </a:r>
            <a:r>
              <a:rPr lang="en-US" sz="2400" dirty="0">
                <a:cs typeface="Times New Roman" pitchFamily="18" charset="0"/>
              </a:rPr>
              <a:t> </a:t>
            </a:r>
            <a:r>
              <a:rPr lang="en-US" sz="2400" dirty="0" err="1">
                <a:cs typeface="Times New Roman" pitchFamily="18" charset="0"/>
              </a:rPr>
              <a:t>trường</a:t>
            </a:r>
            <a:r>
              <a:rPr lang="en-US" sz="2400" dirty="0">
                <a:cs typeface="Times New Roman" pitchFamily="18" charset="0"/>
              </a:rPr>
              <a:t>, </a:t>
            </a:r>
            <a:r>
              <a:rPr lang="en-US" sz="2400" dirty="0" err="1">
                <a:cs typeface="Times New Roman" pitchFamily="18" charset="0"/>
              </a:rPr>
              <a:t>vd</a:t>
            </a:r>
            <a:r>
              <a:rPr lang="en-US" sz="2400" dirty="0">
                <a:cs typeface="Times New Roman" pitchFamily="18" charset="0"/>
              </a:rPr>
              <a:t> </a:t>
            </a:r>
            <a:r>
              <a:rPr lang="en-US" sz="2400" dirty="0" err="1">
                <a:cs typeface="Times New Roman" pitchFamily="18" charset="0"/>
              </a:rPr>
              <a:t>trên</a:t>
            </a:r>
            <a:r>
              <a:rPr lang="en-US" sz="2400" dirty="0">
                <a:cs typeface="Times New Roman" pitchFamily="18" charset="0"/>
              </a:rPr>
              <a:t> </a:t>
            </a:r>
            <a:r>
              <a:rPr lang="en-US" sz="2400" dirty="0" err="1">
                <a:cs typeface="Times New Roman" pitchFamily="18" charset="0"/>
              </a:rPr>
              <a:t>thể</a:t>
            </a:r>
            <a:r>
              <a:rPr lang="en-US" sz="2400" dirty="0">
                <a:cs typeface="Times New Roman" pitchFamily="18" charset="0"/>
              </a:rPr>
              <a:t> </a:t>
            </a:r>
            <a:r>
              <a:rPr lang="en-US" sz="2400" dirty="0" err="1">
                <a:cs typeface="Times New Roman" pitchFamily="18" charset="0"/>
              </a:rPr>
              <a:t>hiện</a:t>
            </a:r>
            <a:r>
              <a:rPr lang="en-US" sz="2400" dirty="0">
                <a:cs typeface="Times New Roman" pitchFamily="18" charset="0"/>
              </a:rPr>
              <a:t> </a:t>
            </a:r>
            <a:r>
              <a:rPr lang="en-US" sz="2400" dirty="0" err="1">
                <a:cs typeface="Times New Roman" pitchFamily="18" charset="0"/>
              </a:rPr>
              <a:t>chức</a:t>
            </a:r>
            <a:r>
              <a:rPr lang="en-US" sz="2400" dirty="0">
                <a:cs typeface="Times New Roman" pitchFamily="18" charset="0"/>
              </a:rPr>
              <a:t> </a:t>
            </a:r>
            <a:r>
              <a:rPr lang="en-US" sz="2400" dirty="0" err="1">
                <a:cs typeface="Times New Roman" pitchFamily="18" charset="0"/>
              </a:rPr>
              <a:t>năng</a:t>
            </a:r>
            <a:r>
              <a:rPr lang="en-US" sz="2400" dirty="0">
                <a:cs typeface="Times New Roman" pitchFamily="18" charset="0"/>
              </a:rPr>
              <a:t> </a:t>
            </a:r>
            <a:r>
              <a:rPr lang="en-US" sz="2400" dirty="0" err="1">
                <a:cs typeface="Times New Roman" pitchFamily="18" charset="0"/>
              </a:rPr>
              <a:t>gì</a:t>
            </a:r>
            <a:r>
              <a:rPr lang="en-US" sz="2400" dirty="0">
                <a:cs typeface="Times New Roman" pitchFamily="18" charset="0"/>
              </a:rPr>
              <a:t> </a:t>
            </a:r>
            <a:r>
              <a:rPr lang="en-US" sz="2400" dirty="0" err="1">
                <a:cs typeface="Times New Roman" pitchFamily="18" charset="0"/>
              </a:rPr>
              <a:t>của</a:t>
            </a:r>
            <a:r>
              <a:rPr lang="en-US" sz="2400" dirty="0">
                <a:cs typeface="Times New Roman" pitchFamily="18" charset="0"/>
              </a:rPr>
              <a:t> </a:t>
            </a:r>
            <a:r>
              <a:rPr lang="en-US" sz="2400" dirty="0" err="1">
                <a:cs typeface="Times New Roman" pitchFamily="18" charset="0"/>
              </a:rPr>
              <a:t>tế</a:t>
            </a:r>
            <a:r>
              <a:rPr lang="en-US" sz="2400" dirty="0">
                <a:cs typeface="Times New Roman" pitchFamily="18" charset="0"/>
              </a:rPr>
              <a:t> </a:t>
            </a:r>
            <a:r>
              <a:rPr lang="en-US" sz="2400" dirty="0" err="1">
                <a:cs typeface="Times New Roman" pitchFamily="18" charset="0"/>
              </a:rPr>
              <a:t>bào</a:t>
            </a:r>
            <a:r>
              <a:rPr lang="en-US" sz="2400" dirty="0">
                <a:cs typeface="Times New Roman" pitchFamily="18" charset="0"/>
              </a:rPr>
              <a:t>?</a:t>
            </a:r>
            <a:endParaRPr lang="en-US" sz="2400" dirty="0">
              <a:ea typeface="Calibri" pitchFamily="34" charset="0"/>
              <a:cs typeface="Times New Roman" pitchFamily="18" charset="0"/>
            </a:endParaRPr>
          </a:p>
          <a:p>
            <a:endParaRPr lang="en-US" dirty="0">
              <a:latin typeface="Calibri" pitchFamily="34" charset="0"/>
            </a:endParaRPr>
          </a:p>
        </p:txBody>
      </p:sp>
      <p:sp>
        <p:nvSpPr>
          <p:cNvPr id="20521" name="Text Box 12"/>
          <p:cNvSpPr txBox="1">
            <a:spLocks noChangeArrowheads="1"/>
          </p:cNvSpPr>
          <p:nvPr/>
        </p:nvSpPr>
        <p:spPr bwMode="auto">
          <a:xfrm>
            <a:off x="674688" y="0"/>
            <a:ext cx="11517311" cy="1200329"/>
          </a:xfrm>
          <a:prstGeom prst="rect">
            <a:avLst/>
          </a:prstGeom>
          <a:noFill/>
          <a:ln w="9525">
            <a:noFill/>
            <a:miter lim="800000"/>
            <a:headEnd/>
            <a:tailEnd/>
          </a:ln>
        </p:spPr>
        <p:txBody>
          <a:bodyPr wrap="square">
            <a:spAutoFit/>
          </a:bodyPr>
          <a:lstStyle/>
          <a:p>
            <a:pPr algn="ctr"/>
            <a:r>
              <a:rPr lang="en-US" sz="3600" b="1" dirty="0">
                <a:solidFill>
                  <a:srgbClr val="FF0000"/>
                </a:solidFill>
              </a:rPr>
              <a:t>THẢO LUẬN NHÓM HOÀN THÀNH PHIẾU HT</a:t>
            </a:r>
            <a:r>
              <a:rPr lang="en-US" b="1" dirty="0">
                <a:solidFill>
                  <a:srgbClr val="FF0000"/>
                </a:solidFill>
              </a:rPr>
              <a:t> </a:t>
            </a:r>
          </a:p>
          <a:p>
            <a:pPr algn="ctr"/>
            <a:endParaRPr lang="en-US" sz="3600" b="1" dirty="0">
              <a:solidFill>
                <a:srgbClr val="C128E0"/>
              </a:solidFill>
            </a:endParaRPr>
          </a:p>
        </p:txBody>
      </p:sp>
    </p:spTree>
    <p:extLst>
      <p:ext uri="{BB962C8B-B14F-4D97-AF65-F5344CB8AC3E}">
        <p14:creationId xmlns:p14="http://schemas.microsoft.com/office/powerpoint/2010/main" val="11675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2"/>
                                        </p:tgtEl>
                                        <p:attrNameLst>
                                          <p:attrName>style.visibility</p:attrName>
                                        </p:attrNameLst>
                                      </p:cBhvr>
                                      <p:to>
                                        <p:strVal val="visible"/>
                                      </p:to>
                                    </p:set>
                                    <p:animEffect transition="in" filter="fade">
                                      <p:cBhvr>
                                        <p:cTn id="14" dur="1000"/>
                                        <p:tgtEl>
                                          <p:spTgt spid="20522"/>
                                        </p:tgtEl>
                                      </p:cBhvr>
                                    </p:animEffect>
                                    <p:anim calcmode="lin" valueType="num">
                                      <p:cBhvr>
                                        <p:cTn id="15" dur="1000" fill="hold"/>
                                        <p:tgtEl>
                                          <p:spTgt spid="20522"/>
                                        </p:tgtEl>
                                        <p:attrNameLst>
                                          <p:attrName>ppt_x</p:attrName>
                                        </p:attrNameLst>
                                      </p:cBhvr>
                                      <p:tavLst>
                                        <p:tav tm="0">
                                          <p:val>
                                            <p:strVal val="#ppt_x"/>
                                          </p:val>
                                        </p:tav>
                                        <p:tav tm="100000">
                                          <p:val>
                                            <p:strVal val="#ppt_x"/>
                                          </p:val>
                                        </p:tav>
                                      </p:tavLst>
                                    </p:anim>
                                    <p:anim calcmode="lin" valueType="num">
                                      <p:cBhvr>
                                        <p:cTn id="16" dur="1000" fill="hold"/>
                                        <p:tgtEl>
                                          <p:spTgt spid="205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63A805-1B1C-48E8-B163-00AF8ADA5F81}" type="slidenum">
              <a:rPr lang="en-US" smtClean="0"/>
              <a:pPr fontAlgn="base">
                <a:spcBef>
                  <a:spcPct val="0"/>
                </a:spcBef>
                <a:spcAft>
                  <a:spcPct val="0"/>
                </a:spcAft>
              </a:pPr>
              <a:t>8</a:t>
            </a:fld>
            <a:endParaRPr lang="en-US"/>
          </a:p>
        </p:txBody>
      </p:sp>
      <p:graphicFrame>
        <p:nvGraphicFramePr>
          <p:cNvPr id="20522" name="Group 42"/>
          <p:cNvGraphicFramePr>
            <a:graphicFrameLocks noGrp="1"/>
          </p:cNvGraphicFramePr>
          <p:nvPr/>
        </p:nvGraphicFramePr>
        <p:xfrm>
          <a:off x="268288" y="742950"/>
          <a:ext cx="11517312" cy="5813427"/>
        </p:xfrm>
        <a:graphic>
          <a:graphicData uri="http://schemas.openxmlformats.org/drawingml/2006/table">
            <a:tbl>
              <a:tblPr/>
              <a:tblGrid>
                <a:gridCol w="8705850">
                  <a:extLst>
                    <a:ext uri="{9D8B030D-6E8A-4147-A177-3AD203B41FA5}">
                      <a16:colId xmlns:a16="http://schemas.microsoft.com/office/drawing/2014/main" val="20000"/>
                    </a:ext>
                  </a:extLst>
                </a:gridCol>
                <a:gridCol w="2811462">
                  <a:extLst>
                    <a:ext uri="{9D8B030D-6E8A-4147-A177-3AD203B41FA5}">
                      <a16:colId xmlns:a16="http://schemas.microsoft.com/office/drawing/2014/main" val="20001"/>
                    </a:ext>
                  </a:extLst>
                </a:gridCol>
              </a:tblGrid>
              <a:tr h="365125">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Câu hỏi</a:t>
                      </a:r>
                      <a:endParaRPr kumimoji="0" lang="en-US" sz="2400" b="1"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Câu trả lời</a:t>
                      </a:r>
                      <a:endParaRPr kumimoji="0" lang="en-US" sz="2400" b="1"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14388">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00100">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25488">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73125">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195388">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039813">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3764279" y="7302"/>
            <a:ext cx="4970145" cy="584775"/>
          </a:xfrm>
          <a:prstGeom prst="rect">
            <a:avLst/>
          </a:prstGeom>
          <a:noFill/>
        </p:spPr>
        <p:txBody>
          <a:bodyPr wrap="square">
            <a:spAutoFit/>
          </a:bodyPr>
          <a:lstStyle/>
          <a:p>
            <a:pPr fontAlgn="auto">
              <a:spcBef>
                <a:spcPts val="0"/>
              </a:spcBef>
              <a:spcAft>
                <a:spcPts val="0"/>
              </a:spcAft>
              <a:defRPr/>
            </a:pPr>
            <a:r>
              <a:rPr lang="en-US" sz="3200" b="1">
                <a:solidFill>
                  <a:schemeClr val="accent6">
                    <a:lumMod val="75000"/>
                  </a:schemeClr>
                </a:solidFill>
                <a:cs typeface="Times New Roman" panose="02020603050405020304" pitchFamily="18" charset="0"/>
              </a:rPr>
              <a:t>Chức năng của tế bào</a:t>
            </a:r>
          </a:p>
        </p:txBody>
      </p:sp>
      <p:sp>
        <p:nvSpPr>
          <p:cNvPr id="5" name="TextBox 4"/>
          <p:cNvSpPr txBox="1">
            <a:spLocks noChangeArrowheads="1"/>
          </p:cNvSpPr>
          <p:nvPr/>
        </p:nvSpPr>
        <p:spPr bwMode="auto">
          <a:xfrm>
            <a:off x="350838" y="1006475"/>
            <a:ext cx="8616950" cy="822325"/>
          </a:xfrm>
          <a:prstGeom prst="rect">
            <a:avLst/>
          </a:prstGeom>
          <a:noFill/>
          <a:ln w="9525">
            <a:noFill/>
            <a:miter lim="800000"/>
            <a:headEnd/>
            <a:tailEnd/>
          </a:ln>
        </p:spPr>
        <p:txBody>
          <a:bodyPr>
            <a:spAutoFit/>
          </a:bodyPr>
          <a:lstStyle/>
          <a:p>
            <a:r>
              <a:rPr lang="en-US" sz="2400">
                <a:cs typeface="Times New Roman" pitchFamily="18" charset="0"/>
              </a:rPr>
              <a:t>1. Tế bào lấy các chất cần thiết và thải bỏ các chất không cần thiết ra môi trường là đang thực hiện chức năng gì?</a:t>
            </a:r>
            <a:endParaRPr lang="en-US" sz="2400">
              <a:ea typeface="Calibri" pitchFamily="34" charset="0"/>
              <a:cs typeface="Times New Roman" pitchFamily="18" charset="0"/>
            </a:endParaRPr>
          </a:p>
        </p:txBody>
      </p:sp>
      <p:sp>
        <p:nvSpPr>
          <p:cNvPr id="6" name="TextBox 5"/>
          <p:cNvSpPr txBox="1">
            <a:spLocks noChangeArrowheads="1"/>
          </p:cNvSpPr>
          <p:nvPr/>
        </p:nvSpPr>
        <p:spPr bwMode="auto">
          <a:xfrm>
            <a:off x="309563" y="1838325"/>
            <a:ext cx="8701087" cy="822325"/>
          </a:xfrm>
          <a:prstGeom prst="rect">
            <a:avLst/>
          </a:prstGeom>
          <a:noFill/>
          <a:ln w="9525">
            <a:noFill/>
            <a:miter lim="800000"/>
            <a:headEnd/>
            <a:tailEnd/>
          </a:ln>
        </p:spPr>
        <p:txBody>
          <a:bodyPr>
            <a:spAutoFit/>
          </a:bodyPr>
          <a:lstStyle/>
          <a:p>
            <a:r>
              <a:rPr lang="en-US" sz="2400">
                <a:cs typeface="Times New Roman" pitchFamily="18" charset="0"/>
              </a:rPr>
              <a:t>2. Tế bào tổng hợp và phân giải các chất hữu cơ tạo ra năng lượng cung cấp cho các hoạt động sống là đang thực hiện chức năng gì?</a:t>
            </a:r>
            <a:endParaRPr lang="en-US" sz="2400">
              <a:ea typeface="Calibri" pitchFamily="34" charset="0"/>
              <a:cs typeface="Times New Roman" pitchFamily="18" charset="0"/>
            </a:endParaRPr>
          </a:p>
        </p:txBody>
      </p:sp>
      <p:sp>
        <p:nvSpPr>
          <p:cNvPr id="7" name="TextBox 6"/>
          <p:cNvSpPr txBox="1">
            <a:spLocks noChangeArrowheads="1"/>
          </p:cNvSpPr>
          <p:nvPr/>
        </p:nvSpPr>
        <p:spPr bwMode="auto">
          <a:xfrm>
            <a:off x="309563" y="2613025"/>
            <a:ext cx="8658225" cy="831850"/>
          </a:xfrm>
          <a:prstGeom prst="rect">
            <a:avLst/>
          </a:prstGeom>
          <a:noFill/>
          <a:ln w="9525">
            <a:noFill/>
            <a:miter lim="800000"/>
            <a:headEnd/>
            <a:tailEnd/>
          </a:ln>
        </p:spPr>
        <p:txBody>
          <a:bodyPr>
            <a:spAutoFit/>
          </a:bodyPr>
          <a:lstStyle/>
          <a:p>
            <a:r>
              <a:rPr lang="en-US" sz="2400">
                <a:cs typeface="Times New Roman" pitchFamily="18" charset="0"/>
              </a:rPr>
              <a:t>3. Tế bào cơ có khả năng co dãn giúp cơ thể di chuyển, đây là chức năng gì của tế bào?</a:t>
            </a:r>
            <a:endParaRPr lang="en-US" sz="2400">
              <a:ea typeface="Calibri" pitchFamily="34" charset="0"/>
              <a:cs typeface="Times New Roman" pitchFamily="18" charset="0"/>
            </a:endParaRPr>
          </a:p>
        </p:txBody>
      </p:sp>
      <p:sp>
        <p:nvSpPr>
          <p:cNvPr id="8" name="TextBox 7"/>
          <p:cNvSpPr txBox="1">
            <a:spLocks noChangeArrowheads="1"/>
          </p:cNvSpPr>
          <p:nvPr/>
        </p:nvSpPr>
        <p:spPr bwMode="auto">
          <a:xfrm>
            <a:off x="309563" y="3435350"/>
            <a:ext cx="8658225" cy="830263"/>
          </a:xfrm>
          <a:prstGeom prst="rect">
            <a:avLst/>
          </a:prstGeom>
          <a:noFill/>
          <a:ln w="9525">
            <a:noFill/>
            <a:miter lim="800000"/>
            <a:headEnd/>
            <a:tailEnd/>
          </a:ln>
        </p:spPr>
        <p:txBody>
          <a:bodyPr>
            <a:spAutoFit/>
          </a:bodyPr>
          <a:lstStyle/>
          <a:p>
            <a:r>
              <a:rPr lang="en-US" sz="2400">
                <a:cs typeface="Times New Roman" pitchFamily="18" charset="0"/>
              </a:rPr>
              <a:t>4. Khi tế bào lớn lên và phân chia giúp cơ thể lớn lên và thay đổi hàng ngày, đây là chức năng gì của tế bào?</a:t>
            </a:r>
            <a:endParaRPr lang="en-US" sz="2400">
              <a:ea typeface="Calibri" pitchFamily="34" charset="0"/>
              <a:cs typeface="Times New Roman" pitchFamily="18" charset="0"/>
            </a:endParaRPr>
          </a:p>
        </p:txBody>
      </p:sp>
      <p:sp>
        <p:nvSpPr>
          <p:cNvPr id="9" name="TextBox 8"/>
          <p:cNvSpPr txBox="1">
            <a:spLocks noChangeArrowheads="1"/>
          </p:cNvSpPr>
          <p:nvPr/>
        </p:nvSpPr>
        <p:spPr bwMode="auto">
          <a:xfrm>
            <a:off x="309563" y="4316413"/>
            <a:ext cx="8424862" cy="1200150"/>
          </a:xfrm>
          <a:prstGeom prst="rect">
            <a:avLst/>
          </a:prstGeom>
          <a:noFill/>
          <a:ln w="9525">
            <a:noFill/>
            <a:miter lim="800000"/>
            <a:headEnd/>
            <a:tailEnd/>
          </a:ln>
        </p:spPr>
        <p:txBody>
          <a:bodyPr>
            <a:spAutoFit/>
          </a:bodyPr>
          <a:lstStyle/>
          <a:p>
            <a:r>
              <a:rPr lang="en-US" sz="2400">
                <a:cs typeface="Times New Roman" pitchFamily="18" charset="0"/>
              </a:rPr>
              <a:t>5. Khi đến tuổi trưởng thành, các tế bào sinh dục sẽ phân chia tạo ra tinh trùng và trứng, các tế bào này kết hợp để tạo ra các thể con. Vậy đây là chức năng gì của tế bào?</a:t>
            </a:r>
            <a:endParaRPr lang="en-US" sz="2400">
              <a:ea typeface="Calibri" pitchFamily="34" charset="0"/>
              <a:cs typeface="Times New Roman" pitchFamily="18" charset="0"/>
            </a:endParaRPr>
          </a:p>
        </p:txBody>
      </p:sp>
      <p:sp>
        <p:nvSpPr>
          <p:cNvPr id="10" name="TextBox 9"/>
          <p:cNvSpPr txBox="1">
            <a:spLocks noChangeArrowheads="1"/>
          </p:cNvSpPr>
          <p:nvPr/>
        </p:nvSpPr>
        <p:spPr bwMode="auto">
          <a:xfrm>
            <a:off x="234950" y="5470525"/>
            <a:ext cx="8775700" cy="1477963"/>
          </a:xfrm>
          <a:prstGeom prst="rect">
            <a:avLst/>
          </a:prstGeom>
          <a:noFill/>
          <a:ln w="9525">
            <a:noFill/>
            <a:miter lim="800000"/>
            <a:headEnd/>
            <a:tailEnd/>
          </a:ln>
        </p:spPr>
        <p:txBody>
          <a:bodyPr>
            <a:spAutoFit/>
          </a:bodyPr>
          <a:lstStyle/>
          <a:p>
            <a:r>
              <a:rPr lang="en-US" sz="2400">
                <a:cs typeface="Times New Roman" pitchFamily="18" charset="0"/>
              </a:rPr>
              <a:t>6. Các tế bào ở mắt thụ cảm ánh sáng để thực hiện các phản ứng phù hợp thích nghi với môi trường, vd trên thể hiện chức năng gì của tế bào?</a:t>
            </a:r>
            <a:endParaRPr lang="en-US" sz="2400">
              <a:ea typeface="Calibri" pitchFamily="34" charset="0"/>
              <a:cs typeface="Times New Roman" pitchFamily="18" charset="0"/>
            </a:endParaRPr>
          </a:p>
          <a:p>
            <a:endParaRPr lang="en-US">
              <a:latin typeface="Calibri" pitchFamily="34" charset="0"/>
            </a:endParaRPr>
          </a:p>
        </p:txBody>
      </p:sp>
      <p:sp>
        <p:nvSpPr>
          <p:cNvPr id="11" name="TextBox 10"/>
          <p:cNvSpPr txBox="1">
            <a:spLocks noChangeArrowheads="1"/>
          </p:cNvSpPr>
          <p:nvPr/>
        </p:nvSpPr>
        <p:spPr bwMode="auto">
          <a:xfrm>
            <a:off x="9042400" y="1274763"/>
            <a:ext cx="2743200" cy="731837"/>
          </a:xfrm>
          <a:prstGeom prst="rect">
            <a:avLst/>
          </a:prstGeom>
          <a:noFill/>
          <a:ln w="9525">
            <a:noFill/>
            <a:miter lim="800000"/>
            <a:headEnd/>
            <a:tailEnd/>
          </a:ln>
        </p:spPr>
        <p:txBody>
          <a:bodyPr>
            <a:spAutoFit/>
          </a:bodyPr>
          <a:lstStyle/>
          <a:p>
            <a:r>
              <a:rPr lang="en-US" sz="2400">
                <a:solidFill>
                  <a:srgbClr val="0C60A1"/>
                </a:solidFill>
                <a:cs typeface="Times New Roman" pitchFamily="18" charset="0"/>
              </a:rPr>
              <a:t>Trao đổi chất</a:t>
            </a:r>
            <a:endParaRPr lang="en-US" sz="2400">
              <a:solidFill>
                <a:srgbClr val="0C60A1"/>
              </a:solidFill>
              <a:ea typeface="Calibri" pitchFamily="34" charset="0"/>
              <a:cs typeface="Times New Roman" pitchFamily="18" charset="0"/>
            </a:endParaRPr>
          </a:p>
          <a:p>
            <a:endParaRPr lang="en-US">
              <a:latin typeface="Calibri" pitchFamily="34" charset="0"/>
            </a:endParaRPr>
          </a:p>
        </p:txBody>
      </p:sp>
      <p:sp>
        <p:nvSpPr>
          <p:cNvPr id="12" name="Rectangle 11"/>
          <p:cNvSpPr>
            <a:spLocks noChangeArrowheads="1"/>
          </p:cNvSpPr>
          <p:nvPr/>
        </p:nvSpPr>
        <p:spPr bwMode="auto">
          <a:xfrm>
            <a:off x="9010650" y="1897063"/>
            <a:ext cx="2641600" cy="873125"/>
          </a:xfrm>
          <a:prstGeom prst="rect">
            <a:avLst/>
          </a:prstGeom>
          <a:noFill/>
          <a:ln w="9525">
            <a:noFill/>
            <a:miter lim="800000"/>
            <a:headEnd/>
            <a:tailEnd/>
          </a:ln>
        </p:spPr>
        <p:txBody>
          <a:bodyPr>
            <a:spAutoFit/>
          </a:bodyPr>
          <a:lstStyle/>
          <a:p>
            <a:pPr>
              <a:lnSpc>
                <a:spcPct val="107000"/>
              </a:lnSpc>
            </a:pPr>
            <a:r>
              <a:rPr lang="en-US" sz="2400">
                <a:solidFill>
                  <a:srgbClr val="0C60A1"/>
                </a:solidFill>
                <a:cs typeface="Times New Roman" pitchFamily="18" charset="0"/>
              </a:rPr>
              <a:t>Chuyển hóa năng lượng</a:t>
            </a:r>
          </a:p>
        </p:txBody>
      </p:sp>
      <p:sp>
        <p:nvSpPr>
          <p:cNvPr id="13" name="Rectangle 12"/>
          <p:cNvSpPr>
            <a:spLocks noChangeArrowheads="1"/>
          </p:cNvSpPr>
          <p:nvPr/>
        </p:nvSpPr>
        <p:spPr bwMode="auto">
          <a:xfrm>
            <a:off x="9042400" y="2868613"/>
            <a:ext cx="1657350" cy="482600"/>
          </a:xfrm>
          <a:prstGeom prst="rect">
            <a:avLst/>
          </a:prstGeom>
          <a:noFill/>
          <a:ln w="9525">
            <a:noFill/>
            <a:miter lim="800000"/>
            <a:headEnd/>
            <a:tailEnd/>
          </a:ln>
        </p:spPr>
        <p:txBody>
          <a:bodyPr>
            <a:spAutoFit/>
          </a:bodyPr>
          <a:lstStyle/>
          <a:p>
            <a:pPr>
              <a:lnSpc>
                <a:spcPct val="107000"/>
              </a:lnSpc>
            </a:pPr>
            <a:r>
              <a:rPr lang="en-US" sz="2400">
                <a:solidFill>
                  <a:srgbClr val="0C60A1"/>
                </a:solidFill>
                <a:cs typeface="Times New Roman" pitchFamily="18" charset="0"/>
              </a:rPr>
              <a:t>Vận động</a:t>
            </a:r>
            <a:endParaRPr lang="en-US" sz="2400">
              <a:solidFill>
                <a:srgbClr val="0C60A1"/>
              </a:solidFill>
              <a:ea typeface="Calibri" pitchFamily="34" charset="0"/>
              <a:cs typeface="Times New Roman" pitchFamily="18" charset="0"/>
            </a:endParaRPr>
          </a:p>
        </p:txBody>
      </p:sp>
      <p:sp>
        <p:nvSpPr>
          <p:cNvPr id="14" name="Rectangle 13"/>
          <p:cNvSpPr>
            <a:spLocks noChangeArrowheads="1"/>
          </p:cNvSpPr>
          <p:nvPr/>
        </p:nvSpPr>
        <p:spPr bwMode="auto">
          <a:xfrm>
            <a:off x="9091613" y="3397250"/>
            <a:ext cx="2560637" cy="873125"/>
          </a:xfrm>
          <a:prstGeom prst="rect">
            <a:avLst/>
          </a:prstGeom>
          <a:noFill/>
          <a:ln w="9525">
            <a:noFill/>
            <a:miter lim="800000"/>
            <a:headEnd/>
            <a:tailEnd/>
          </a:ln>
        </p:spPr>
        <p:txBody>
          <a:bodyPr>
            <a:spAutoFit/>
          </a:bodyPr>
          <a:lstStyle/>
          <a:p>
            <a:pPr>
              <a:lnSpc>
                <a:spcPct val="107000"/>
              </a:lnSpc>
            </a:pPr>
            <a:r>
              <a:rPr lang="en-US" sz="2400">
                <a:solidFill>
                  <a:srgbClr val="0C60A1"/>
                </a:solidFill>
                <a:cs typeface="Times New Roman" pitchFamily="18" charset="0"/>
              </a:rPr>
              <a:t>Sinh trưởng và phát triển</a:t>
            </a:r>
            <a:endParaRPr lang="en-US" sz="2400">
              <a:solidFill>
                <a:srgbClr val="0C60A1"/>
              </a:solidFill>
              <a:ea typeface="Calibri" pitchFamily="34" charset="0"/>
              <a:cs typeface="Times New Roman" pitchFamily="18" charset="0"/>
            </a:endParaRPr>
          </a:p>
        </p:txBody>
      </p:sp>
      <p:sp>
        <p:nvSpPr>
          <p:cNvPr id="15" name="Rectangle 14"/>
          <p:cNvSpPr>
            <a:spLocks noChangeArrowheads="1"/>
          </p:cNvSpPr>
          <p:nvPr/>
        </p:nvSpPr>
        <p:spPr bwMode="auto">
          <a:xfrm>
            <a:off x="9094788" y="4633913"/>
            <a:ext cx="1549400" cy="482600"/>
          </a:xfrm>
          <a:prstGeom prst="rect">
            <a:avLst/>
          </a:prstGeom>
          <a:noFill/>
          <a:ln w="9525">
            <a:noFill/>
            <a:miter lim="800000"/>
            <a:headEnd/>
            <a:tailEnd/>
          </a:ln>
        </p:spPr>
        <p:txBody>
          <a:bodyPr>
            <a:spAutoFit/>
          </a:bodyPr>
          <a:lstStyle/>
          <a:p>
            <a:pPr>
              <a:lnSpc>
                <a:spcPct val="107000"/>
              </a:lnSpc>
            </a:pPr>
            <a:r>
              <a:rPr lang="en-US" sz="2400">
                <a:solidFill>
                  <a:srgbClr val="0C60A1"/>
                </a:solidFill>
                <a:cs typeface="Times New Roman" pitchFamily="18" charset="0"/>
              </a:rPr>
              <a:t>Sinh sản</a:t>
            </a:r>
            <a:endParaRPr lang="en-US" sz="2400">
              <a:solidFill>
                <a:srgbClr val="0C60A1"/>
              </a:solidFill>
              <a:ea typeface="Calibri" pitchFamily="34" charset="0"/>
              <a:cs typeface="Times New Roman" pitchFamily="18" charset="0"/>
            </a:endParaRPr>
          </a:p>
        </p:txBody>
      </p:sp>
      <p:sp>
        <p:nvSpPr>
          <p:cNvPr id="16" name="Rectangle 15"/>
          <p:cNvSpPr>
            <a:spLocks noChangeArrowheads="1"/>
          </p:cNvSpPr>
          <p:nvPr/>
        </p:nvSpPr>
        <p:spPr bwMode="auto">
          <a:xfrm>
            <a:off x="9082088" y="5683250"/>
            <a:ext cx="1316037" cy="482600"/>
          </a:xfrm>
          <a:prstGeom prst="rect">
            <a:avLst/>
          </a:prstGeom>
          <a:noFill/>
          <a:ln w="9525">
            <a:noFill/>
            <a:miter lim="800000"/>
            <a:headEnd/>
            <a:tailEnd/>
          </a:ln>
        </p:spPr>
        <p:txBody>
          <a:bodyPr>
            <a:spAutoFit/>
          </a:bodyPr>
          <a:lstStyle/>
          <a:p>
            <a:pPr>
              <a:lnSpc>
                <a:spcPct val="107000"/>
              </a:lnSpc>
            </a:pPr>
            <a:r>
              <a:rPr lang="en-US" sz="2400">
                <a:solidFill>
                  <a:srgbClr val="0C60A1"/>
                </a:solidFill>
                <a:cs typeface="Times New Roman" pitchFamily="18" charset="0"/>
              </a:rPr>
              <a:t>Cảm ứng</a:t>
            </a:r>
            <a:endParaRPr lang="en-US" sz="2400">
              <a:solidFill>
                <a:srgbClr val="0C60A1"/>
              </a:solidFill>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2"/>
                                        </p:tgtEl>
                                        <p:attrNameLst>
                                          <p:attrName>style.visibility</p:attrName>
                                        </p:attrNameLst>
                                      </p:cBhvr>
                                      <p:to>
                                        <p:strVal val="visible"/>
                                      </p:to>
                                    </p:set>
                                    <p:animEffect transition="in" filter="fade">
                                      <p:cBhvr>
                                        <p:cTn id="14" dur="1000"/>
                                        <p:tgtEl>
                                          <p:spTgt spid="20522"/>
                                        </p:tgtEl>
                                      </p:cBhvr>
                                    </p:animEffect>
                                    <p:anim calcmode="lin" valueType="num">
                                      <p:cBhvr>
                                        <p:cTn id="15" dur="1000" fill="hold"/>
                                        <p:tgtEl>
                                          <p:spTgt spid="20522"/>
                                        </p:tgtEl>
                                        <p:attrNameLst>
                                          <p:attrName>ppt_x</p:attrName>
                                        </p:attrNameLst>
                                      </p:cBhvr>
                                      <p:tavLst>
                                        <p:tav tm="0">
                                          <p:val>
                                            <p:strVal val="#ppt_x"/>
                                          </p:val>
                                        </p:tav>
                                        <p:tav tm="100000">
                                          <p:val>
                                            <p:strVal val="#ppt_x"/>
                                          </p:val>
                                        </p:tav>
                                      </p:tavLst>
                                    </p:anim>
                                    <p:anim calcmode="lin" valueType="num">
                                      <p:cBhvr>
                                        <p:cTn id="16" dur="1000" fill="hold"/>
                                        <p:tgtEl>
                                          <p:spTgt spid="205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heel(1)">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heel(1)">
                                      <p:cBhvr>
                                        <p:cTn id="53" dur="2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circle(in)">
                                      <p:cBhvr>
                                        <p:cTn id="63" dur="20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ircle(in)">
                                      <p:cBhvr>
                                        <p:cTn id="68" dur="2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16">
                                            <p:txEl>
                                              <p:pRg st="0" end="0"/>
                                            </p:txEl>
                                          </p:spTgt>
                                        </p:tgtEl>
                                        <p:attrNameLst>
                                          <p:attrName>style.visibility</p:attrName>
                                        </p:attrNameLst>
                                      </p:cBhvr>
                                      <p:to>
                                        <p:strVal val="visible"/>
                                      </p:to>
                                    </p:set>
                                    <p:animEffect transition="in" filter="barn(inVertical)">
                                      <p:cBhvr>
                                        <p:cTn id="7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AE4F62-3975-4821-B205-A4B6698F5A97}" type="slidenum">
              <a:rPr lang="en-US" smtClean="0"/>
              <a:pPr fontAlgn="base">
                <a:spcBef>
                  <a:spcPct val="0"/>
                </a:spcBef>
                <a:spcAft>
                  <a:spcPct val="0"/>
                </a:spcAft>
              </a:pPr>
              <a:t>9</a:t>
            </a:fld>
            <a:endParaRPr lang="en-US"/>
          </a:p>
        </p:txBody>
      </p:sp>
      <p:sp>
        <p:nvSpPr>
          <p:cNvPr id="3" name="Rounded Rectangle 2"/>
          <p:cNvSpPr/>
          <p:nvPr/>
        </p:nvSpPr>
        <p:spPr>
          <a:xfrm>
            <a:off x="0" y="1635462"/>
            <a:ext cx="12192000" cy="5089897"/>
          </a:xfrm>
          <a:prstGeom prst="round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chemeClr val="tx1"/>
                </a:solidFill>
                <a:latin typeface="Times New Roman" pitchFamily="18" charset="0"/>
                <a:cs typeface="Times New Roman" pitchFamily="18" charset="0"/>
              </a:rPr>
              <a:t>-</a:t>
            </a:r>
            <a:r>
              <a:rPr lang="en-US" sz="3200" b="1" dirty="0" err="1">
                <a:solidFill>
                  <a:schemeClr val="tx1"/>
                </a:solidFill>
                <a:latin typeface="Times New Roman" pitchFamily="18" charset="0"/>
                <a:cs typeface="Times New Roman" pitchFamily="18" charset="0"/>
              </a:rPr>
              <a:t>Mọi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cơ</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thể</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sinh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vật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đều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được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cấu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tạo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từ</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bào</a:t>
            </a:r>
            <a:r>
              <a:rPr lang="en-US" sz="3200" b="1" dirty="0">
                <a:solidFill>
                  <a:schemeClr val="tx1"/>
                </a:solidFill>
                <a:latin typeface="Times New Roman" pitchFamily="18" charset="0"/>
                <a:cs typeface="Times New Roman" pitchFamily="18" charset="0"/>
              </a:rPr>
              <a:t>. </a:t>
            </a:r>
          </a:p>
          <a:p>
            <a:pPr>
              <a:defRPr/>
            </a:pPr>
            <a:r>
              <a:rPr lang="en-US" sz="3200" b="1" dirty="0">
                <a:solidFill>
                  <a:schemeClr val="tx1"/>
                </a:solidFill>
                <a:latin typeface="Times New Roman" pitchFamily="18" charset="0"/>
                <a:cs typeface="Times New Roman" pitchFamily="18" charset="0"/>
              </a:rPr>
              <a:t>-</a:t>
            </a:r>
            <a:r>
              <a:rPr lang="en-US" sz="3200" b="1" dirty="0" err="1">
                <a:solidFill>
                  <a:schemeClr val="tx1"/>
                </a:solidFill>
                <a:latin typeface="Times New Roman" pitchFamily="18" charset="0"/>
                <a:cs typeface="Times New Roman" pitchFamily="18" charset="0"/>
              </a:rPr>
              <a:t>Tế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bào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thể</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thực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chức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năng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cơ</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thể</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sống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như</a:t>
            </a:r>
            <a:r>
              <a:rPr lang="en-US" sz="3200" b="1" dirty="0">
                <a:solidFill>
                  <a:schemeClr val="tx1"/>
                </a:solidFill>
                <a:latin typeface="Times New Roman" pitchFamily="18" charset="0"/>
                <a:cs typeface="Times New Roman" pitchFamily="18" charset="0"/>
              </a:rPr>
              <a:t>:</a:t>
            </a:r>
          </a:p>
          <a:p>
            <a:pPr>
              <a:defRPr/>
            </a:pP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Trao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đổi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chất</a:t>
            </a:r>
            <a:endParaRPr lang="en-US" sz="3200" b="1" dirty="0">
              <a:solidFill>
                <a:schemeClr val="tx1"/>
              </a:solidFill>
              <a:latin typeface="Times New Roman" pitchFamily="18" charset="0"/>
              <a:cs typeface="Times New Roman" pitchFamily="18" charset="0"/>
            </a:endParaRPr>
          </a:p>
          <a:p>
            <a:pPr>
              <a:defRPr/>
            </a:pP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Chuyển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hóa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năng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lượng</a:t>
            </a:r>
            <a:endParaRPr lang="en-US" sz="3200" b="1" dirty="0">
              <a:solidFill>
                <a:schemeClr val="tx1"/>
              </a:solidFill>
              <a:latin typeface="Times New Roman" pitchFamily="18" charset="0"/>
              <a:cs typeface="Times New Roman" pitchFamily="18" charset="0"/>
            </a:endParaRPr>
          </a:p>
          <a:p>
            <a:pPr>
              <a:defRPr/>
            </a:pP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Sinh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trưởng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phát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triển</a:t>
            </a:r>
            <a:endParaRPr lang="en-US" sz="3200" b="1" dirty="0">
              <a:solidFill>
                <a:schemeClr val="tx1"/>
              </a:solidFill>
              <a:latin typeface="Times New Roman" pitchFamily="18" charset="0"/>
              <a:cs typeface="Times New Roman" pitchFamily="18" charset="0"/>
            </a:endParaRPr>
          </a:p>
          <a:p>
            <a:pPr>
              <a:defRPr/>
            </a:pP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Sinh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sản</a:t>
            </a:r>
            <a:endParaRPr lang="en-US" sz="3200" b="1" dirty="0">
              <a:solidFill>
                <a:schemeClr val="tx1"/>
              </a:solidFill>
              <a:latin typeface="Times New Roman" pitchFamily="18" charset="0"/>
              <a:cs typeface="Times New Roman" pitchFamily="18" charset="0"/>
            </a:endParaRPr>
          </a:p>
          <a:p>
            <a:pPr>
              <a:defRPr/>
            </a:pP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Vận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động</a:t>
            </a:r>
            <a:endParaRPr lang="en-US" sz="3200" b="1" dirty="0">
              <a:solidFill>
                <a:schemeClr val="tx1"/>
              </a:solidFill>
              <a:latin typeface="Times New Roman" pitchFamily="18" charset="0"/>
              <a:cs typeface="Times New Roman" pitchFamily="18" charset="0"/>
            </a:endParaRPr>
          </a:p>
          <a:p>
            <a:pPr>
              <a:defRPr/>
            </a:pPr>
            <a:r>
              <a:rPr lang="en-US" sz="3200" b="1" dirty="0">
                <a:solidFill>
                  <a:schemeClr val="tx1"/>
                </a:solidFill>
                <a:latin typeface="Times New Roman" pitchFamily="18" charset="0"/>
                <a:cs typeface="Times New Roman" pitchFamily="18" charset="0"/>
              </a:rPr>
              <a:t>+</a:t>
            </a:r>
            <a:r>
              <a:rPr lang="en-US" sz="3200" b="1" dirty="0" err="1">
                <a:solidFill>
                  <a:schemeClr val="tx1"/>
                </a:solidFill>
                <a:latin typeface="Times New Roman" pitchFamily="18" charset="0"/>
                <a:cs typeface="Times New Roman" pitchFamily="18" charset="0"/>
              </a:rPr>
              <a:t>Cảm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ứng</a:t>
            </a:r>
            <a:endParaRPr lang="en-US" sz="3200" b="1" dirty="0">
              <a:solidFill>
                <a:schemeClr val="tx1"/>
              </a:solidFill>
              <a:latin typeface="Times New Roman" pitchFamily="18" charset="0"/>
              <a:cs typeface="Times New Roman" pitchFamily="18" charset="0"/>
            </a:endParaRPr>
          </a:p>
          <a:p>
            <a:pPr marL="566738" indent="-566738">
              <a:buFont typeface="Arial" charset="0"/>
              <a:buNone/>
              <a:defRPr/>
            </a:pPr>
            <a:r>
              <a:rPr lang="en-US" sz="3200" b="1" dirty="0">
                <a:solidFill>
                  <a:srgbClr val="C31103"/>
                </a:solidFill>
                <a:latin typeface="Times New Roman" pitchFamily="18" charset="0"/>
                <a:cs typeface="Times New Roman" pitchFamily="18" charset="0"/>
              </a:rPr>
              <a:t>=&gt; </a:t>
            </a:r>
            <a:r>
              <a:rPr lang="en-US" sz="3200" b="1" dirty="0" err="1">
                <a:solidFill>
                  <a:srgbClr val="C31103"/>
                </a:solidFill>
                <a:latin typeface="Times New Roman" pitchFamily="18" charset="0"/>
                <a:cs typeface="Arial" charset="0"/>
              </a:rPr>
              <a:t>Tế</a:t>
            </a:r>
            <a:r>
              <a:rPr lang="en-US" sz="3200" b="1" dirty="0">
                <a:solidFill>
                  <a:srgbClr val="C31103"/>
                </a:solidFill>
                <a:latin typeface="Times New Roman" pitchFamily="18" charset="0"/>
                <a:cs typeface="Arial" charset="0"/>
              </a:rPr>
              <a:t> </a:t>
            </a:r>
            <a:r>
              <a:rPr lang="en-US" sz="3200" b="1" dirty="0" err="1">
                <a:solidFill>
                  <a:srgbClr val="C31103"/>
                </a:solidFill>
                <a:latin typeface="Times New Roman" pitchFamily="18" charset="0"/>
                <a:cs typeface="Arial" charset="0"/>
              </a:rPr>
              <a:t>bào</a:t>
            </a:r>
            <a:r>
              <a:rPr lang="en-US" sz="3200" b="1" dirty="0">
                <a:solidFill>
                  <a:srgbClr val="C31103"/>
                </a:solidFill>
                <a:latin typeface="Times New Roman" pitchFamily="18" charset="0"/>
                <a:cs typeface="Arial" charset="0"/>
              </a:rPr>
              <a:t> </a:t>
            </a:r>
            <a:r>
              <a:rPr lang="en-US" sz="3200" b="1" dirty="0" err="1">
                <a:solidFill>
                  <a:srgbClr val="C31103"/>
                </a:solidFill>
                <a:latin typeface="Times New Roman" pitchFamily="18" charset="0"/>
                <a:cs typeface="Arial" charset="0"/>
              </a:rPr>
              <a:t>là</a:t>
            </a:r>
            <a:r>
              <a:rPr lang="en-US" sz="3200" b="1" dirty="0">
                <a:solidFill>
                  <a:srgbClr val="C31103"/>
                </a:solidFill>
                <a:latin typeface="Times New Roman" pitchFamily="18" charset="0"/>
                <a:cs typeface="Arial" charset="0"/>
              </a:rPr>
              <a:t> </a:t>
            </a:r>
            <a:r>
              <a:rPr lang="en-US" sz="3200" b="1" dirty="0" err="1">
                <a:solidFill>
                  <a:srgbClr val="C31103"/>
                </a:solidFill>
                <a:latin typeface="Times New Roman" pitchFamily="18" charset="0"/>
                <a:cs typeface="Arial" charset="0"/>
              </a:rPr>
              <a:t>đơn</a:t>
            </a:r>
            <a:r>
              <a:rPr lang="en-US" sz="3200" b="1" dirty="0">
                <a:solidFill>
                  <a:srgbClr val="C31103"/>
                </a:solidFill>
                <a:latin typeface="Times New Roman" pitchFamily="18" charset="0"/>
                <a:cs typeface="Arial" charset="0"/>
              </a:rPr>
              <a:t> </a:t>
            </a:r>
            <a:r>
              <a:rPr lang="en-US" sz="3200" b="1" dirty="0" err="1">
                <a:solidFill>
                  <a:srgbClr val="C31103"/>
                </a:solidFill>
                <a:latin typeface="Times New Roman" pitchFamily="18" charset="0"/>
                <a:cs typeface="Arial" charset="0"/>
              </a:rPr>
              <a:t>vị</a:t>
            </a:r>
            <a:r>
              <a:rPr lang="en-US" sz="3200" b="1" dirty="0">
                <a:solidFill>
                  <a:srgbClr val="C31103"/>
                </a:solidFill>
                <a:latin typeface="Times New Roman" pitchFamily="18" charset="0"/>
                <a:cs typeface="Arial" charset="0"/>
              </a:rPr>
              <a:t> </a:t>
            </a:r>
            <a:r>
              <a:rPr lang="en-US" sz="3200" b="1" dirty="0" err="1">
                <a:solidFill>
                  <a:srgbClr val="C31103"/>
                </a:solidFill>
                <a:latin typeface="Times New Roman" pitchFamily="18" charset="0"/>
                <a:cs typeface="Arial" charset="0"/>
              </a:rPr>
              <a:t>cấu</a:t>
            </a:r>
            <a:r>
              <a:rPr lang="en-US" sz="3200" b="1" dirty="0">
                <a:solidFill>
                  <a:srgbClr val="C31103"/>
                </a:solidFill>
                <a:latin typeface="Times New Roman" pitchFamily="18" charset="0"/>
                <a:cs typeface="Arial" charset="0"/>
              </a:rPr>
              <a:t> </a:t>
            </a:r>
            <a:r>
              <a:rPr lang="en-US" sz="3200" b="1" dirty="0" err="1">
                <a:solidFill>
                  <a:srgbClr val="C31103"/>
                </a:solidFill>
                <a:latin typeface="Times New Roman" pitchFamily="18" charset="0"/>
                <a:cs typeface="Arial" charset="0"/>
              </a:rPr>
              <a:t>trúc</a:t>
            </a:r>
            <a:r>
              <a:rPr lang="en-US" sz="3200" b="1" dirty="0">
                <a:solidFill>
                  <a:srgbClr val="C31103"/>
                </a:solidFill>
                <a:latin typeface="Times New Roman" pitchFamily="18" charset="0"/>
                <a:cs typeface="Arial" charset="0"/>
              </a:rPr>
              <a:t> </a:t>
            </a:r>
            <a:r>
              <a:rPr lang="en-US" sz="3200" b="1" dirty="0" err="1">
                <a:solidFill>
                  <a:srgbClr val="C31103"/>
                </a:solidFill>
                <a:latin typeface="Times New Roman" pitchFamily="18" charset="0"/>
                <a:cs typeface="Arial" charset="0"/>
              </a:rPr>
              <a:t>và</a:t>
            </a:r>
            <a:r>
              <a:rPr lang="en-US" sz="3200" b="1" dirty="0">
                <a:solidFill>
                  <a:srgbClr val="C31103"/>
                </a:solidFill>
                <a:latin typeface="Times New Roman" pitchFamily="18" charset="0"/>
                <a:cs typeface="Arial" charset="0"/>
              </a:rPr>
              <a:t> </a:t>
            </a:r>
            <a:r>
              <a:rPr lang="en-US" sz="3200" b="1" dirty="0" err="1">
                <a:solidFill>
                  <a:srgbClr val="C31103"/>
                </a:solidFill>
                <a:latin typeface="Times New Roman" pitchFamily="18" charset="0"/>
                <a:cs typeface="Arial" charset="0"/>
              </a:rPr>
              <a:t>chức</a:t>
            </a:r>
            <a:r>
              <a:rPr lang="en-US" sz="3200" b="1" dirty="0">
                <a:solidFill>
                  <a:srgbClr val="C31103"/>
                </a:solidFill>
                <a:latin typeface="Times New Roman" pitchFamily="18" charset="0"/>
                <a:cs typeface="Arial" charset="0"/>
              </a:rPr>
              <a:t> </a:t>
            </a:r>
            <a:r>
              <a:rPr lang="en-US" sz="3200" b="1" dirty="0" err="1">
                <a:solidFill>
                  <a:srgbClr val="C31103"/>
                </a:solidFill>
                <a:latin typeface="Times New Roman" pitchFamily="18" charset="0"/>
                <a:cs typeface="Arial" charset="0"/>
              </a:rPr>
              <a:t>năng</a:t>
            </a:r>
            <a:r>
              <a:rPr lang="en-US" sz="3200" b="1" dirty="0">
                <a:solidFill>
                  <a:srgbClr val="C31103"/>
                </a:solidFill>
                <a:latin typeface="Times New Roman" pitchFamily="18" charset="0"/>
                <a:cs typeface="Arial" charset="0"/>
              </a:rPr>
              <a:t> </a:t>
            </a:r>
            <a:r>
              <a:rPr lang="en-US" sz="3200" b="1" dirty="0" err="1">
                <a:solidFill>
                  <a:srgbClr val="C31103"/>
                </a:solidFill>
                <a:latin typeface="Times New Roman" pitchFamily="18" charset="0"/>
                <a:cs typeface="Arial" charset="0"/>
              </a:rPr>
              <a:t>của</a:t>
            </a:r>
            <a:r>
              <a:rPr lang="en-US" sz="3200" b="1" dirty="0">
                <a:solidFill>
                  <a:srgbClr val="C31103"/>
                </a:solidFill>
                <a:latin typeface="Times New Roman" pitchFamily="18" charset="0"/>
                <a:cs typeface="Arial" charset="0"/>
              </a:rPr>
              <a:t> </a:t>
            </a:r>
            <a:r>
              <a:rPr lang="en-US" sz="3200" b="1" dirty="0" err="1">
                <a:solidFill>
                  <a:srgbClr val="C31103"/>
                </a:solidFill>
                <a:latin typeface="Times New Roman" pitchFamily="18" charset="0"/>
                <a:cs typeface="Arial" charset="0"/>
              </a:rPr>
              <a:t>mọi</a:t>
            </a:r>
            <a:r>
              <a:rPr lang="en-US" sz="3200" b="1" dirty="0">
                <a:solidFill>
                  <a:srgbClr val="C31103"/>
                </a:solidFill>
                <a:latin typeface="Times New Roman" pitchFamily="18" charset="0"/>
                <a:cs typeface="Arial" charset="0"/>
              </a:rPr>
              <a:t> </a:t>
            </a:r>
            <a:r>
              <a:rPr lang="en-US" sz="3200" b="1" dirty="0" err="1">
                <a:solidFill>
                  <a:srgbClr val="C31103"/>
                </a:solidFill>
                <a:latin typeface="Times New Roman" pitchFamily="18" charset="0"/>
                <a:cs typeface="Arial" charset="0"/>
              </a:rPr>
              <a:t>cơ</a:t>
            </a:r>
            <a:r>
              <a:rPr lang="en-US" sz="3200" b="1" dirty="0">
                <a:solidFill>
                  <a:srgbClr val="C31103"/>
                </a:solidFill>
                <a:latin typeface="Times New Roman" pitchFamily="18" charset="0"/>
                <a:cs typeface="Arial" charset="0"/>
              </a:rPr>
              <a:t> </a:t>
            </a:r>
            <a:r>
              <a:rPr lang="en-US" sz="3200" b="1" dirty="0" err="1">
                <a:solidFill>
                  <a:srgbClr val="C31103"/>
                </a:solidFill>
                <a:latin typeface="Times New Roman" pitchFamily="18" charset="0"/>
                <a:cs typeface="Arial" charset="0"/>
              </a:rPr>
              <a:t>thể</a:t>
            </a:r>
            <a:r>
              <a:rPr lang="en-US" sz="3200" b="1" dirty="0">
                <a:solidFill>
                  <a:srgbClr val="C31103"/>
                </a:solidFill>
                <a:latin typeface="Times New Roman" pitchFamily="18" charset="0"/>
                <a:cs typeface="Arial" charset="0"/>
              </a:rPr>
              <a:t> </a:t>
            </a:r>
            <a:r>
              <a:rPr lang="en-US" sz="3200" b="1" dirty="0" err="1">
                <a:solidFill>
                  <a:srgbClr val="C31103"/>
                </a:solidFill>
                <a:latin typeface="Times New Roman" pitchFamily="18" charset="0"/>
                <a:cs typeface="Arial" charset="0"/>
              </a:rPr>
              <a:t>sống</a:t>
            </a:r>
            <a:r>
              <a:rPr lang="en-US" sz="3200" b="1" dirty="0">
                <a:solidFill>
                  <a:srgbClr val="C31103"/>
                </a:solidFill>
                <a:latin typeface="Times New Roman" pitchFamily="18" charset="0"/>
                <a:cs typeface="Arial" charset="0"/>
              </a:rPr>
              <a:t>.</a:t>
            </a:r>
          </a:p>
          <a:p>
            <a:pPr marL="566738" indent="-566738">
              <a:buFont typeface="Arial" charset="0"/>
              <a:buNone/>
              <a:defRPr/>
            </a:pPr>
            <a:endParaRPr lang="en-US" sz="2800" b="1" dirty="0">
              <a:solidFill>
                <a:srgbClr val="C31103"/>
              </a:solidFill>
              <a:latin typeface="Times New Roman" pitchFamily="18" charset="0"/>
              <a:cs typeface="Times New Roman" pitchFamily="18" charset="0"/>
            </a:endParaRPr>
          </a:p>
        </p:txBody>
      </p:sp>
      <p:sp>
        <p:nvSpPr>
          <p:cNvPr id="5" name="TextBox 4"/>
          <p:cNvSpPr txBox="1">
            <a:spLocks noChangeArrowheads="1"/>
          </p:cNvSpPr>
          <p:nvPr/>
        </p:nvSpPr>
        <p:spPr bwMode="auto">
          <a:xfrm>
            <a:off x="206619" y="188912"/>
            <a:ext cx="11985381" cy="1446550"/>
          </a:xfrm>
          <a:prstGeom prst="rect">
            <a:avLst/>
          </a:prstGeom>
          <a:noFill/>
          <a:ln w="9525">
            <a:noFill/>
            <a:miter lim="800000"/>
            <a:headEnd/>
            <a:tailEnd/>
          </a:ln>
        </p:spPr>
        <p:txBody>
          <a:bodyPr wrap="square">
            <a:spAutoFit/>
          </a:bodyPr>
          <a:lstStyle/>
          <a:p>
            <a:pPr marL="514350" indent="-514350">
              <a:buAutoNum type="arabicPeriod"/>
            </a:pPr>
            <a:r>
              <a:rPr lang="en-US" sz="4400" b="1" dirty="0" err="1">
                <a:solidFill>
                  <a:srgbClr val="FF0000"/>
                </a:solidFill>
                <a:cs typeface="Times New Roman" pitchFamily="18" charset="0"/>
              </a:rPr>
              <a:t>Khái</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quát</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chung</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về</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tế</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bào</a:t>
            </a:r>
            <a:endParaRPr lang="en-US" sz="4400" b="1" dirty="0">
              <a:solidFill>
                <a:srgbClr val="FF0000"/>
              </a:solidFill>
              <a:cs typeface="Times New Roman" pitchFamily="18" charset="0"/>
            </a:endParaRPr>
          </a:p>
          <a:p>
            <a:r>
              <a:rPr lang="en-US" sz="4400" b="1" dirty="0" err="1">
                <a:solidFill>
                  <a:srgbClr val="FF0000"/>
                </a:solidFill>
                <a:cs typeface="Times New Roman" pitchFamily="18" charset="0"/>
              </a:rPr>
              <a:t>a.Tế</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bào</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là</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gì</a:t>
            </a:r>
            <a:r>
              <a:rPr lang="en-US" sz="4400" b="1" dirty="0">
                <a:solidFill>
                  <a:srgbClr val="FF0000"/>
                </a:solidFill>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ircle(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circle(in)">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circle(in)">
                                      <p:cBhvr>
                                        <p:cTn id="38" dur="2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circle(in)">
                                      <p:cBhvr>
                                        <p:cTn id="43" dur="20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circle(in)">
                                      <p:cBhvr>
                                        <p:cTn id="48" dur="20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circle(in)">
                                      <p:cBhvr>
                                        <p:cTn id="53" dur="20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circle(in)">
                                      <p:cBhvr>
                                        <p:cTn id="5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1620</Words>
  <Application>Microsoft Office PowerPoint</Application>
  <PresentationFormat>Widescreen</PresentationFormat>
  <Paragraphs>185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Hình dạng của tế bào</vt:lpstr>
      <vt:lpstr>Hình dạng của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Duong</dc:creator>
  <cp:lastModifiedBy>Administrator</cp:lastModifiedBy>
  <cp:revision>280</cp:revision>
  <dcterms:created xsi:type="dcterms:W3CDTF">2021-06-21T07:18:59Z</dcterms:created>
  <dcterms:modified xsi:type="dcterms:W3CDTF">2024-09-21T07:09:25Z</dcterms:modified>
</cp:coreProperties>
</file>