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96" r:id="rId3"/>
    <p:sldMasterId id="2147483708" r:id="rId4"/>
    <p:sldMasterId id="2147483720" r:id="rId5"/>
    <p:sldMasterId id="2147483747" r:id="rId6"/>
  </p:sldMasterIdLst>
  <p:notesMasterIdLst>
    <p:notesMasterId r:id="rId65"/>
  </p:notesMasterIdLst>
  <p:sldIdLst>
    <p:sldId id="438" r:id="rId7"/>
    <p:sldId id="278" r:id="rId8"/>
    <p:sldId id="282" r:id="rId9"/>
    <p:sldId id="433" r:id="rId10"/>
    <p:sldId id="431" r:id="rId11"/>
    <p:sldId id="434" r:id="rId12"/>
    <p:sldId id="435" r:id="rId13"/>
    <p:sldId id="432" r:id="rId14"/>
    <p:sldId id="436" r:id="rId15"/>
    <p:sldId id="377" r:id="rId16"/>
    <p:sldId id="395" r:id="rId17"/>
    <p:sldId id="396" r:id="rId18"/>
    <p:sldId id="376" r:id="rId19"/>
    <p:sldId id="295" r:id="rId20"/>
    <p:sldId id="296" r:id="rId21"/>
    <p:sldId id="338" r:id="rId22"/>
    <p:sldId id="297" r:id="rId23"/>
    <p:sldId id="383" r:id="rId24"/>
    <p:sldId id="384" r:id="rId25"/>
    <p:sldId id="385" r:id="rId26"/>
    <p:sldId id="386" r:id="rId27"/>
    <p:sldId id="387" r:id="rId28"/>
    <p:sldId id="388" r:id="rId29"/>
    <p:sldId id="389" r:id="rId30"/>
    <p:sldId id="390" r:id="rId31"/>
    <p:sldId id="391" r:id="rId32"/>
    <p:sldId id="392" r:id="rId33"/>
    <p:sldId id="393" r:id="rId34"/>
    <p:sldId id="304" r:id="rId35"/>
    <p:sldId id="340" r:id="rId36"/>
    <p:sldId id="397" r:id="rId37"/>
    <p:sldId id="426" r:id="rId38"/>
    <p:sldId id="341" r:id="rId39"/>
    <p:sldId id="399" r:id="rId40"/>
    <p:sldId id="398" r:id="rId41"/>
    <p:sldId id="378" r:id="rId42"/>
    <p:sldId id="427" r:id="rId43"/>
    <p:sldId id="421" r:id="rId44"/>
    <p:sldId id="422" r:id="rId45"/>
    <p:sldId id="355" r:id="rId46"/>
    <p:sldId id="423" r:id="rId47"/>
    <p:sldId id="356" r:id="rId48"/>
    <p:sldId id="410" r:id="rId49"/>
    <p:sldId id="411" r:id="rId50"/>
    <p:sldId id="416" r:id="rId51"/>
    <p:sldId id="414" r:id="rId52"/>
    <p:sldId id="415" r:id="rId53"/>
    <p:sldId id="428" r:id="rId54"/>
    <p:sldId id="425" r:id="rId55"/>
    <p:sldId id="424" r:id="rId56"/>
    <p:sldId id="402" r:id="rId57"/>
    <p:sldId id="403" r:id="rId58"/>
    <p:sldId id="404" r:id="rId59"/>
    <p:sldId id="405" r:id="rId60"/>
    <p:sldId id="406" r:id="rId61"/>
    <p:sldId id="407" r:id="rId62"/>
    <p:sldId id="408" r:id="rId63"/>
    <p:sldId id="409" r:id="rId64"/>
  </p:sldIdLst>
  <p:sldSz cx="18288000" cy="10287000"/>
  <p:notesSz cx="6858000" cy="9144000"/>
  <p:embeddedFontLst>
    <p:embeddedFont>
      <p:font typeface="#9Slide04 Faustina" panose="020B0604020202020204" charset="0"/>
      <p:regular r:id="rId66"/>
    </p:embeddedFont>
    <p:embeddedFont>
      <p:font typeface="#9Slide04 Podkova Bold" panose="020B0604020202020204" charset="0"/>
      <p:bold r:id="rId67"/>
    </p:embeddedFont>
    <p:embeddedFont>
      <p:font typeface="#9Slide05 Brannboll Ny" panose="020B0604020202020204" charset="0"/>
      <p:regular r:id="rId68"/>
    </p:embeddedFont>
    <p:embeddedFont>
      <p:font typeface="#9Slide05 FS Blonde Script" panose="020B0604020202020204" charset="0"/>
      <p:italic r:id="rId69"/>
    </p:embeddedFont>
    <p:embeddedFont>
      <p:font typeface="#9Slide05 Good Vibes Pro" panose="020B0604020202020204" charset="0"/>
      <p:regular r:id="rId70"/>
    </p:embeddedFont>
    <p:embeddedFont>
      <p:font typeface="#9Slide05 SVNCookie" panose="020B0606040200020203" charset="0"/>
      <p:regular r:id="rId71"/>
    </p:embeddedFont>
    <p:embeddedFont>
      <p:font typeface="#9Slide06 Dope Script" panose="020B0604020202020204" charset="0"/>
      <p:regular r:id="rId72"/>
    </p:embeddedFont>
    <p:embeddedFont>
      <p:font typeface="#9Slide06 SVNJonitha Script" panose="020B0604020202020204" charset="0"/>
      <p:regular r:id="rId73"/>
    </p:embeddedFont>
    <p:embeddedFont>
      <p:font typeface="#9Slide07 IcielCrocante" panose="020B0604020202020204" charset="0"/>
      <p:regular r:id="rId74"/>
    </p:embeddedFont>
    <p:embeddedFont>
      <p:font typeface="#9Slide07 IcielSoup of Justice" panose="020B0604020202020204" charset="0"/>
      <p:regular r:id="rId75"/>
    </p:embeddedFont>
    <p:embeddedFont>
      <p:font typeface="#9Slide07 SVNAppleberry" panose="02040603050506020204" charset="0"/>
      <p:regular r:id="rId76"/>
    </p:embeddedFont>
    <p:embeddedFont>
      <p:font typeface="#9Slide07 SVNGuerrilla" panose="00000500000000000000" charset="0"/>
      <p:regular r:id="rId77"/>
    </p:embeddedFont>
    <p:embeddedFont>
      <p:font typeface="#9Slide07 SVNStick A Round" panose="02000503000000000000" charset="0"/>
      <p:regular r:id="rId78"/>
    </p:embeddedFont>
    <p:embeddedFont>
      <p:font typeface="Algerian" panose="04020705040A02060702" pitchFamily="82"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E2E2"/>
    <a:srgbClr val="F0F4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182" autoAdjust="0"/>
  </p:normalViewPr>
  <p:slideViewPr>
    <p:cSldViewPr>
      <p:cViewPr varScale="1">
        <p:scale>
          <a:sx n="53" d="100"/>
          <a:sy n="53" d="100"/>
        </p:scale>
        <p:origin x="80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font" Target="fonts/font3.fntdata"/><Relationship Id="rId76"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7.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179511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Khởi</a:t>
            </a:r>
            <a:r>
              <a:rPr lang="en-US" dirty="0"/>
              <a:t> </a:t>
            </a:r>
            <a:r>
              <a:rPr lang="en-US" dirty="0" err="1"/>
              <a:t>động</a:t>
            </a:r>
            <a:r>
              <a:rPr lang="en-US" baseline="0" dirty="0"/>
              <a:t> </a:t>
            </a:r>
            <a:r>
              <a:rPr lang="en-US" baseline="0" dirty="0" err="1"/>
              <a:t>cách</a:t>
            </a:r>
            <a:r>
              <a:rPr lang="en-US" baseline="0" dirty="0"/>
              <a:t> 2</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410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37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08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5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172039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71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dirty="0" err="1"/>
              <a:t>nhóm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07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088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14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92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24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528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87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133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4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60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927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nhan đề </a:t>
            </a:r>
            <a:r>
              <a:rPr lang="vi-VN" sz="1200" b="0" i="1" kern="1200" dirty="0">
                <a:solidFill>
                  <a:schemeClr val="tx1"/>
                </a:solidFill>
                <a:effectLst/>
                <a:latin typeface="+mn-lt"/>
                <a:ea typeface="+mn-ea"/>
                <a:cs typeface="+mn-cs"/>
              </a:rPr>
              <a:t>Lục Vân Tiên cứu Kiều Nguyệt Nga</a:t>
            </a:r>
            <a:r>
              <a:rPr lang="vi-VN" sz="1200" b="0" i="0" kern="1200" dirty="0">
                <a:solidFill>
                  <a:schemeClr val="tx1"/>
                </a:solidFill>
                <a:effectLst/>
                <a:latin typeface="+mn-lt"/>
                <a:ea typeface="+mn-ea"/>
                <a:cs typeface="+mn-cs"/>
              </a:rPr>
              <a:t> có thể hiện được nội dung bao quát của văn bản không? Vì 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024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Thảo</a:t>
            </a:r>
            <a:r>
              <a:rPr lang="en-US" dirty="0"/>
              <a:t> </a:t>
            </a:r>
            <a:r>
              <a:rPr lang="en-US" dirty="0" err="1"/>
              <a:t>luận</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505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Tóm tắt các sự việc được kể và xác định bố cục của văn bản.</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33</a:t>
            </a:fld>
            <a:endParaRPr lang="en-US"/>
          </a:p>
        </p:txBody>
      </p:sp>
    </p:spTree>
    <p:extLst>
      <p:ext uri="{BB962C8B-B14F-4D97-AF65-F5344CB8AC3E}">
        <p14:creationId xmlns:p14="http://schemas.microsoft.com/office/powerpoint/2010/main" val="390777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hỏi</a:t>
            </a:r>
            <a:r>
              <a:rPr lang="en-US" baseline="0" dirty="0"/>
              <a:t> </a:t>
            </a:r>
            <a:r>
              <a:rPr lang="en-US" baseline="0" dirty="0" err="1"/>
              <a:t>thêm</a:t>
            </a:r>
            <a:r>
              <a:rPr lang="en-US" baseline="0" dirty="0"/>
              <a:t>: </a:t>
            </a:r>
            <a:r>
              <a:rPr lang="en-US" dirty="0" err="1"/>
              <a:t>Nhân</a:t>
            </a:r>
            <a:r>
              <a:rPr lang="en-US" baseline="0" dirty="0"/>
              <a:t> </a:t>
            </a:r>
            <a:r>
              <a:rPr lang="en-US" baseline="0" dirty="0" err="1"/>
              <a:t>vật</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thơ</a:t>
            </a:r>
            <a:r>
              <a:rPr lang="en-US" baseline="0" dirty="0"/>
              <a:t> </a:t>
            </a:r>
            <a:r>
              <a:rPr lang="en-US" baseline="0" dirty="0" err="1"/>
              <a:t>Nôm</a:t>
            </a:r>
            <a:r>
              <a:rPr lang="en-US" baseline="0" dirty="0"/>
              <a:t> </a:t>
            </a:r>
            <a:r>
              <a:rPr lang="en-US" baseline="0" dirty="0" err="1"/>
              <a:t>thường</a:t>
            </a:r>
            <a:r>
              <a:rPr lang="en-US" baseline="0" dirty="0"/>
              <a:t> </a:t>
            </a:r>
            <a:r>
              <a:rPr lang="en-US" baseline="0" dirty="0" err="1"/>
              <a:t>được</a:t>
            </a:r>
            <a:r>
              <a:rPr lang="en-US" baseline="0" dirty="0"/>
              <a:t> chia </a:t>
            </a:r>
            <a:r>
              <a:rPr lang="en-US" baseline="0" dirty="0" err="1"/>
              <a:t>thành</a:t>
            </a:r>
            <a:r>
              <a:rPr lang="en-US" baseline="0" dirty="0"/>
              <a:t> </a:t>
            </a:r>
            <a:r>
              <a:rPr lang="en-US" baseline="0" dirty="0" err="1"/>
              <a:t>hai</a:t>
            </a:r>
            <a:r>
              <a:rPr lang="en-US" baseline="0" dirty="0"/>
              <a:t> </a:t>
            </a:r>
            <a:r>
              <a:rPr lang="en-US" baseline="0" dirty="0" err="1"/>
              <a:t>tuyến</a:t>
            </a:r>
            <a:r>
              <a:rPr lang="en-US" baseline="0" dirty="0"/>
              <a:t> </a:t>
            </a:r>
            <a:r>
              <a:rPr lang="en-US" baseline="0" dirty="0" err="1"/>
              <a:t>đối</a:t>
            </a:r>
            <a:r>
              <a:rPr lang="en-US" baseline="0" dirty="0"/>
              <a:t> </a:t>
            </a:r>
            <a:r>
              <a:rPr lang="en-US" baseline="0" dirty="0" err="1"/>
              <a:t>lập</a:t>
            </a:r>
            <a:r>
              <a:rPr lang="en-US" baseline="0" dirty="0"/>
              <a:t> </a:t>
            </a:r>
            <a:r>
              <a:rPr lang="en-US" baseline="0" dirty="0" err="1"/>
              <a:t>nhau</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đó</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đoạn</a:t>
            </a:r>
            <a:r>
              <a:rPr lang="en-US" baseline="0" dirty="0"/>
              <a:t> </a:t>
            </a:r>
            <a:r>
              <a:rPr lang="en-US" baseline="0" dirty="0" err="1"/>
              <a:t>trích</a:t>
            </a:r>
            <a:r>
              <a:rPr lang="en-US" baseline="0" dirty="0"/>
              <a:t> </a:t>
            </a:r>
            <a:r>
              <a:rPr lang="en-US" i="1" baseline="0" dirty="0" err="1"/>
              <a:t>Lục</a:t>
            </a:r>
            <a:r>
              <a:rPr lang="en-US" i="1" baseline="0" dirty="0"/>
              <a:t> </a:t>
            </a:r>
            <a:r>
              <a:rPr lang="en-US" i="1" baseline="0" dirty="0" err="1"/>
              <a:t>Vân</a:t>
            </a:r>
            <a:r>
              <a:rPr lang="en-US" i="1" baseline="0" dirty="0"/>
              <a:t> </a:t>
            </a:r>
            <a:r>
              <a:rPr lang="en-US" i="1" baseline="0" dirty="0" err="1"/>
              <a:t>Tiên</a:t>
            </a:r>
            <a:r>
              <a:rPr lang="en-US" i="1" baseline="0" dirty="0"/>
              <a:t> </a:t>
            </a:r>
            <a:r>
              <a:rPr lang="en-US" i="1" baseline="0" dirty="0" err="1"/>
              <a:t>cứu</a:t>
            </a:r>
            <a:r>
              <a:rPr lang="en-US" i="1" baseline="0" dirty="0"/>
              <a:t> </a:t>
            </a:r>
            <a:r>
              <a:rPr lang="en-US" i="1" baseline="0" dirty="0" err="1"/>
              <a:t>Kiều</a:t>
            </a:r>
            <a:r>
              <a:rPr lang="en-US" i="1" baseline="0" dirty="0"/>
              <a:t> </a:t>
            </a:r>
            <a:r>
              <a:rPr lang="en-US" i="1" baseline="0" dirty="0" err="1"/>
              <a:t>Nguyệt</a:t>
            </a:r>
            <a:r>
              <a:rPr lang="en-US" i="1" baseline="0" dirty="0"/>
              <a:t> </a:t>
            </a:r>
            <a:r>
              <a:rPr lang="en-US" i="1" baseline="0" dirty="0" err="1"/>
              <a:t>Nga</a:t>
            </a:r>
            <a:r>
              <a:rPr lang="en-US" i="1"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34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31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872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412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092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870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Xác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giúp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đó</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809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Tác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muốn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gửi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gắm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điệp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gì</a:t>
            </a:r>
            <a:r>
              <a:rPr lang="en-US" sz="1200" b="0" i="0" kern="1200" dirty="0">
                <a:solidFill>
                  <a:schemeClr val="tx1"/>
                </a:solidFill>
                <a:effectLst/>
                <a:latin typeface="+mn-lt"/>
                <a:ea typeface="+mn-ea"/>
                <a:cs typeface="+mn-cs"/>
              </a:rPr>
              <a:t> qua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Ngày</a:t>
            </a:r>
            <a:r>
              <a:rPr lang="en-US" sz="1200" b="0" i="0" kern="1200" dirty="0">
                <a:solidFill>
                  <a:schemeClr val="tx1"/>
                </a:solidFill>
                <a:effectLst/>
                <a:latin typeface="+mn-lt"/>
                <a:ea typeface="+mn-ea"/>
                <a:cs typeface="+mn-cs"/>
              </a:rPr>
              <a:t> nay,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điệp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ấy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còn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trị</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sao</a:t>
            </a:r>
            <a:r>
              <a:rPr lang="en-US" sz="1200" b="0" i="0" kern="1200" dirty="0">
                <a:solidFill>
                  <a:schemeClr val="tx1"/>
                </a:solidFill>
                <a:effectLst/>
                <a:latin typeface="+mn-lt"/>
                <a:ea typeface="+mn-ea"/>
                <a:cs typeface="+mn-cs"/>
              </a:rPr>
              <a:t>?</a:t>
            </a:r>
            <a:endPar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nết</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Nguyệt</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trông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trượng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trông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hiệp</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sẵn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sàng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nguyện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42</a:t>
            </a:fld>
            <a:endParaRPr lang="en-US"/>
          </a:p>
        </p:txBody>
      </p:sp>
    </p:spTree>
    <p:extLst>
      <p:ext uri="{BB962C8B-B14F-4D97-AF65-F5344CB8AC3E}">
        <p14:creationId xmlns:p14="http://schemas.microsoft.com/office/powerpoint/2010/main" val="129006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505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Phân</a:t>
            </a:r>
            <a:r>
              <a:rPr lang="en-US" baseline="0" dirty="0"/>
              <a:t> </a:t>
            </a:r>
            <a:r>
              <a:rPr lang="en-US" baseline="0" dirty="0" err="1"/>
              <a:t>tích</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ngôn</a:t>
            </a:r>
            <a:r>
              <a:rPr lang="en-US" baseline="0" dirty="0"/>
              <a:t> </a:t>
            </a:r>
            <a:r>
              <a:rPr lang="en-US" baseline="0" dirty="0" err="1"/>
              <a:t>ngữ</a:t>
            </a:r>
            <a:r>
              <a:rPr lang="en-US" baseline="0" dirty="0"/>
              <a:t> </a:t>
            </a:r>
            <a:r>
              <a:rPr lang="en-US" baseline="0" dirty="0" err="1"/>
              <a:t>đối</a:t>
            </a:r>
            <a:r>
              <a:rPr lang="en-US" baseline="0" dirty="0"/>
              <a:t> </a:t>
            </a:r>
            <a:r>
              <a:rPr lang="en-US" baseline="0" dirty="0" err="1"/>
              <a:t>thoại</a:t>
            </a:r>
            <a:r>
              <a:rPr lang="en-US" baseline="0" dirty="0"/>
              <a:t> </a:t>
            </a:r>
            <a:r>
              <a:rPr lang="en-US" baseline="0" dirty="0" err="1"/>
              <a:t>của</a:t>
            </a:r>
            <a:r>
              <a:rPr lang="en-US" baseline="0" dirty="0"/>
              <a:t> </a:t>
            </a:r>
            <a:r>
              <a:rPr lang="en-US" baseline="0" dirty="0" err="1"/>
              <a:t>các</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trong</a:t>
            </a:r>
            <a:r>
              <a:rPr lang="en-US" baseline="0" dirty="0"/>
              <a:t> </a:t>
            </a:r>
            <a:r>
              <a:rPr lang="en-US" baseline="0" dirty="0" err="1"/>
              <a:t>đoạn</a:t>
            </a:r>
            <a:r>
              <a:rPr lang="en-US" baseline="0" dirty="0"/>
              <a:t> </a:t>
            </a:r>
            <a:r>
              <a:rPr lang="en-US" baseline="0" dirty="0" err="1"/>
              <a:t>trích</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58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034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377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a:t>
            </a:fld>
            <a:endParaRPr lang="en-US"/>
          </a:p>
        </p:txBody>
      </p:sp>
    </p:spTree>
    <p:extLst>
      <p:ext uri="{BB962C8B-B14F-4D97-AF65-F5344CB8AC3E}">
        <p14:creationId xmlns:p14="http://schemas.microsoft.com/office/powerpoint/2010/main" val="32230586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834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49</a:t>
            </a:fld>
            <a:endParaRPr lang="en-US"/>
          </a:p>
        </p:txBody>
      </p:sp>
    </p:spTree>
    <p:extLst>
      <p:ext uri="{BB962C8B-B14F-4D97-AF65-F5344CB8AC3E}">
        <p14:creationId xmlns:p14="http://schemas.microsoft.com/office/powerpoint/2010/main" val="1820434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75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06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027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993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47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6</a:t>
            </a:fld>
            <a:endParaRPr lang="en-US"/>
          </a:p>
        </p:txBody>
      </p:sp>
    </p:spTree>
    <p:extLst>
      <p:ext uri="{BB962C8B-B14F-4D97-AF65-F5344CB8AC3E}">
        <p14:creationId xmlns:p14="http://schemas.microsoft.com/office/powerpoint/2010/main" val="344545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7</a:t>
            </a:fld>
            <a:endParaRPr lang="en-US"/>
          </a:p>
        </p:txBody>
      </p:sp>
    </p:spTree>
    <p:extLst>
      <p:ext uri="{BB962C8B-B14F-4D97-AF65-F5344CB8AC3E}">
        <p14:creationId xmlns:p14="http://schemas.microsoft.com/office/powerpoint/2010/main" val="221627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8</a:t>
            </a:fld>
            <a:endParaRPr lang="en-US"/>
          </a:p>
        </p:txBody>
      </p:sp>
    </p:spTree>
    <p:extLst>
      <p:ext uri="{BB962C8B-B14F-4D97-AF65-F5344CB8AC3E}">
        <p14:creationId xmlns:p14="http://schemas.microsoft.com/office/powerpoint/2010/main" val="157108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9</a:t>
            </a:fld>
            <a:endParaRPr lang="en-US"/>
          </a:p>
        </p:txBody>
      </p:sp>
    </p:spTree>
    <p:extLst>
      <p:ext uri="{BB962C8B-B14F-4D97-AF65-F5344CB8AC3E}">
        <p14:creationId xmlns:p14="http://schemas.microsoft.com/office/powerpoint/2010/main" val="289578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Khởi</a:t>
            </a:r>
            <a:r>
              <a:rPr lang="en-US" dirty="0"/>
              <a:t> </a:t>
            </a:r>
            <a:r>
              <a:rPr lang="en-US" dirty="0" err="1"/>
              <a:t>động</a:t>
            </a:r>
            <a:r>
              <a:rPr lang="en-US" baseline="0" dirty="0"/>
              <a:t> </a:t>
            </a:r>
            <a:r>
              <a:rPr lang="en-US" baseline="0" dirty="0" err="1"/>
              <a:t>cách</a:t>
            </a:r>
            <a:r>
              <a:rPr lang="en-US" baseline="0" dirty="0"/>
              <a:t> 1</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23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98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7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4806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2719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55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260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188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662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5857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207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97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511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0481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0670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43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33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99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638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73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7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9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016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805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605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954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920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8B90A-AF0D-4E34-9397-0D56684EFD8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96A39E0-F782-4A9D-8E1F-DFAD40DEFB2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9051C6F-C29E-4733-8578-2861DE30C28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9D50A50-AB16-4465-955F-B1295F9350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B213672-FB7B-48CF-9C83-35ACE1B68BB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9067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DBAC-9413-43DC-BD25-D2113196F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9F863C-B6F8-48F0-8A8A-6002C33B88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F99D2-56AC-482B-BCD0-B30917442F3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F650B3-D0E0-444F-8741-DAB74003C4DB}"/>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A72EEC6-110A-4E5C-877E-3DBD1365357D}"/>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974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52F2-6FFE-45F3-9657-156958CB8C8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9CFD1B2-5B9E-45F7-8C62-7212B73DA95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89C629-5700-4554-99CA-720E2CDD2F1D}"/>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A03341F-5EF2-4FE1-ADF2-2F0B3B2F518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9D16E03-CE89-452D-BE6A-EC95731BB2D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3900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EF97-A7B9-47C3-89CD-3AD2CC723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DAFD8-35CF-4D82-8501-3A07149AD12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D6426-FD9E-4F84-9255-F0CCE50BB1B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2CE82-EE8C-41ED-B7AD-5C6A3A12DC4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F66E05D7-33C7-49D2-BEAE-C99735BFCB67}"/>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D8677E9C-25CB-4C46-A0AF-EEF5FFBC655C}"/>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2134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3760-FBBE-4B3F-ADB6-5B0190A3211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116193-C543-44CB-80F2-990C2F39E3E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D407580-5B7D-41C1-B86C-C9FD059C687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66DE1-6881-4BE8-9AD0-48047E91CDB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63B5B-3328-440C-BF97-8EEDB7D3DA0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09BE9C-0827-4C61-A668-0073B5CCC77D}"/>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6C7847A1-4D33-471B-BEE6-79B005D6972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C7DFF30D-B53C-43BB-9399-5FDB1337442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18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87F6-CE4A-4CB6-A863-39F5BFE94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117A0A-372D-4A44-83BD-B369C51C47F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8DC59A83-A19C-45C5-8F85-ED1C58BA62C0}"/>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6232653C-D001-4396-8448-1FFD76105AD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74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51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95DD1-5975-406F-AFFF-8F67FF4940A9}"/>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30F56B25-5525-4379-83BC-0A7A6CB09A6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CB9A96BC-847F-44A1-82B9-B071B17B888D}"/>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8173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4EDC-0214-4752-A5EA-21954489F9E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E66A8CA-7927-464A-9169-7F2436CC9ED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375070-EF6D-4369-B20B-A05367F1732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A99C013-7A21-4902-8CF0-3F56DCD6CA4A}"/>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172F0A2C-34A4-4BE7-B691-85A48D3EEC81}"/>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C6738B1-47E4-4CA3-9FDF-D95BCB3313F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712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18A1-F7F0-43DE-92D9-F3C09F49382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B337181-610C-4D2A-94D8-9C2A4F4171A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0CCA393-2081-48E4-9BB1-2D5E72BE5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0EA52D-D071-4075-A271-9D4A1DEB3D1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1C94946A-33B2-4FD8-B6DE-E6A44AFDD29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AB7616A-13B1-4BD3-9E83-FAA4484F6C3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5538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34EF-C82A-44B1-A061-80399B519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D9E22-3CB1-4DAB-A0C9-0240989DA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9CAD6-45C2-430B-8A03-98BAB848234A}"/>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0AFBF49-8296-4F87-AC79-9193E92493FF}"/>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42E5373-0499-45C5-B1A0-42DF5AC1C250}"/>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36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07CF4-2263-40CA-95DB-C144F39C703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9F9FF-6816-4647-8938-32D331D028A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8C59A-DB39-44C3-A242-AD136370C87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66F04EB-D7B4-4DF2-A98B-1EB3576ED27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E7C4929-501B-499C-9E96-33FFD84285B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6347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8483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2613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9725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9395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89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74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839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746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449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614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3478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6540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540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3579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160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47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6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533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884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2669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406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0241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122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58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1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16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706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72029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414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9E183-B4F2-4A4C-B2F2-5167151C168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1982F0-7278-4436-A504-FE561DD7F3B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E9DA3-0713-4897-A6AB-3A241174B65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4EB5CF1-728D-4C62-B73F-09AEF557A4F3}"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12/12/2024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FADFE5E-ED3E-4048-9CE5-FFC809F5DAE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5A42280-A388-4E7F-BCA5-0FCD41C9B70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C41E9472-A9A8-4A0B-B804-5249D6D69DB6}"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5061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69521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11245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40.jfif"/><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6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6.wdp"/><Relationship Id="rId18" Type="http://schemas.openxmlformats.org/officeDocument/2006/relationships/image" Target="../media/image78.png"/><Relationship Id="rId26" Type="http://schemas.openxmlformats.org/officeDocument/2006/relationships/image" Target="../media/image82.png"/><Relationship Id="rId3" Type="http://schemas.openxmlformats.org/officeDocument/2006/relationships/slideLayout" Target="../slideLayouts/slideLayout1.xml"/><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75.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77.png"/><Relationship Id="rId20" Type="http://schemas.openxmlformats.org/officeDocument/2006/relationships/image" Target="../media/image79.png"/><Relationship Id="rId1" Type="http://schemas.microsoft.com/office/2007/relationships/media" Target="../media/media1.MP3"/><Relationship Id="rId6" Type="http://schemas.openxmlformats.org/officeDocument/2006/relationships/image" Target="../media/image72.png"/><Relationship Id="rId11" Type="http://schemas.microsoft.com/office/2007/relationships/hdphoto" Target="../media/hdphoto5.wdp"/><Relationship Id="rId24" Type="http://schemas.openxmlformats.org/officeDocument/2006/relationships/image" Target="../media/image81.png"/><Relationship Id="rId5" Type="http://schemas.openxmlformats.org/officeDocument/2006/relationships/image" Target="../media/image71.png"/><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74.png"/><Relationship Id="rId19" Type="http://schemas.microsoft.com/office/2007/relationships/hdphoto" Target="../media/hdphoto9.wdp"/><Relationship Id="rId4" Type="http://schemas.openxmlformats.org/officeDocument/2006/relationships/notesSlide" Target="../notesSlides/notesSlide42.xml"/><Relationship Id="rId9" Type="http://schemas.microsoft.com/office/2007/relationships/hdphoto" Target="../media/hdphoto4.wdp"/><Relationship Id="rId14" Type="http://schemas.openxmlformats.org/officeDocument/2006/relationships/image" Target="../media/image76.png"/><Relationship Id="rId22"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8.wdp"/><Relationship Id="rId18" Type="http://schemas.openxmlformats.org/officeDocument/2006/relationships/image" Target="../media/image80.png"/><Relationship Id="rId26" Type="http://schemas.openxmlformats.org/officeDocument/2006/relationships/slide" Target="slide57.xml"/><Relationship Id="rId3" Type="http://schemas.openxmlformats.org/officeDocument/2006/relationships/image" Target="../media/image71.png"/><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77.png"/><Relationship Id="rId17" Type="http://schemas.microsoft.com/office/2007/relationships/hdphoto" Target="../media/hdphoto10.wdp"/><Relationship Id="rId25" Type="http://schemas.openxmlformats.org/officeDocument/2006/relationships/slide" Target="slide54.xml"/><Relationship Id="rId2" Type="http://schemas.openxmlformats.org/officeDocument/2006/relationships/notesSlide" Target="../notesSlides/notesSlide43.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74.png"/><Relationship Id="rId11" Type="http://schemas.microsoft.com/office/2007/relationships/hdphoto" Target="../media/hdphoto7.wdp"/><Relationship Id="rId24" Type="http://schemas.openxmlformats.org/officeDocument/2006/relationships/slide" Target="slide56.xml"/><Relationship Id="rId5" Type="http://schemas.microsoft.com/office/2007/relationships/hdphoto" Target="../media/hdphoto3.wdp"/><Relationship Id="rId15" Type="http://schemas.microsoft.com/office/2007/relationships/hdphoto" Target="../media/hdphoto9.wdp"/><Relationship Id="rId23" Type="http://schemas.openxmlformats.org/officeDocument/2006/relationships/slide" Target="slide55.xml"/><Relationship Id="rId28" Type="http://schemas.openxmlformats.org/officeDocument/2006/relationships/slide" Target="slide58.xml"/><Relationship Id="rId10" Type="http://schemas.openxmlformats.org/officeDocument/2006/relationships/image" Target="../media/image76.png"/><Relationship Id="rId19" Type="http://schemas.microsoft.com/office/2007/relationships/hdphoto" Target="../media/hdphoto11.wdp"/><Relationship Id="rId4" Type="http://schemas.openxmlformats.org/officeDocument/2006/relationships/image" Target="../media/image72.png"/><Relationship Id="rId9" Type="http://schemas.microsoft.com/office/2007/relationships/hdphoto" Target="../media/hdphoto6.wdp"/><Relationship Id="rId14" Type="http://schemas.openxmlformats.org/officeDocument/2006/relationships/image" Target="../media/image78.png"/><Relationship Id="rId22" Type="http://schemas.openxmlformats.org/officeDocument/2006/relationships/slide" Target="slide53.xml"/><Relationship Id="rId27" Type="http://schemas.openxmlformats.org/officeDocument/2006/relationships/slide" Target="slide45.xml"/></Relationships>
</file>

<file path=ppt/slides/_rels/slide5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1.png"/><Relationship Id="rId7" Type="http://schemas.openxmlformats.org/officeDocument/2006/relationships/slide" Target="slide52.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2.png"/><Relationship Id="rId4" Type="http://schemas.openxmlformats.org/officeDocument/2006/relationships/image" Target="../media/image84.JPG"/><Relationship Id="rId9" Type="http://schemas.microsoft.com/office/2007/relationships/hdphoto" Target="../media/hdphoto13.wdp"/></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slide" Target="slide52.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4.png"/><Relationship Id="rId4" Type="http://schemas.openxmlformats.org/officeDocument/2006/relationships/image" Target="../media/image84.JPG"/><Relationship Id="rId9" Type="http://schemas.microsoft.com/office/2007/relationships/hdphoto" Target="../media/hdphoto6.wdp"/></Relationships>
</file>

<file path=ppt/slides/_rels/slide5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slide" Target="slide52.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2.png"/><Relationship Id="rId4" Type="http://schemas.openxmlformats.org/officeDocument/2006/relationships/image" Target="../media/image84.JPG"/><Relationship Id="rId9" Type="http://schemas.microsoft.com/office/2007/relationships/hdphoto" Target="../media/hdphoto8.wdp"/></Relationships>
</file>

<file path=ppt/slides/_rels/slide5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84.JPG"/><Relationship Id="rId7" Type="http://schemas.openxmlformats.org/officeDocument/2006/relationships/image" Target="../media/image86.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slide" Target="slide52.xml"/><Relationship Id="rId5" Type="http://schemas.microsoft.com/office/2007/relationships/hdphoto" Target="../media/hdphoto5.wdp"/><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4.JPG"/><Relationship Id="rId7"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slide" Target="slide52.xml"/><Relationship Id="rId5" Type="http://schemas.microsoft.com/office/2007/relationships/hdphoto" Target="../media/hdphoto3.wdp"/><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4.JPG"/><Relationship Id="rId7"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slide" Target="slide52.xml"/><Relationship Id="rId5" Type="http://schemas.microsoft.com/office/2007/relationships/hdphoto" Target="../media/hdphoto5.wdp"/><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25EBD25-A2BC-BDBD-035A-42B938DE7368}"/>
              </a:ext>
            </a:extLst>
          </p:cNvPr>
          <p:cNvSpPr/>
          <p:nvPr/>
        </p:nvSpPr>
        <p:spPr>
          <a:xfrm>
            <a:off x="2362200" y="1938110"/>
            <a:ext cx="5978052" cy="6410780"/>
          </a:xfrm>
          <a:custGeom>
            <a:avLst/>
            <a:gdLst/>
            <a:ahLst/>
            <a:cxnLst/>
            <a:rect l="l" t="t" r="r" b="b"/>
            <a:pathLst>
              <a:path w="5978052" h="6410780">
                <a:moveTo>
                  <a:pt x="0" y="0"/>
                </a:moveTo>
                <a:lnTo>
                  <a:pt x="5978052" y="0"/>
                </a:lnTo>
                <a:lnTo>
                  <a:pt x="5978052" y="6410780"/>
                </a:lnTo>
                <a:lnTo>
                  <a:pt x="0" y="6410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AB50543-1A73-1FA3-6FB9-563B864EE2D9}"/>
              </a:ext>
            </a:extLst>
          </p:cNvPr>
          <p:cNvSpPr/>
          <p:nvPr/>
        </p:nvSpPr>
        <p:spPr>
          <a:xfrm>
            <a:off x="9179265" y="3574813"/>
            <a:ext cx="7323852" cy="3826713"/>
          </a:xfrm>
          <a:custGeom>
            <a:avLst/>
            <a:gdLst/>
            <a:ahLst/>
            <a:cxnLst/>
            <a:rect l="l" t="t" r="r" b="b"/>
            <a:pathLst>
              <a:path w="7323852" h="3826713">
                <a:moveTo>
                  <a:pt x="0" y="0"/>
                </a:moveTo>
                <a:lnTo>
                  <a:pt x="7323852" y="0"/>
                </a:lnTo>
                <a:lnTo>
                  <a:pt x="7323852" y="3826713"/>
                </a:lnTo>
                <a:lnTo>
                  <a:pt x="0" y="3826713"/>
                </a:lnTo>
                <a:lnTo>
                  <a:pt x="0" y="0"/>
                </a:lnTo>
                <a:close/>
              </a:path>
            </a:pathLst>
          </a:custGeom>
          <a:blipFill>
            <a:blip r:embed="rId5"/>
            <a:stretch>
              <a:fillRect/>
            </a:stretch>
          </a:blipFill>
        </p:spPr>
        <p:txBody>
          <a:bodyPr/>
          <a:lstStyle/>
          <a:p>
            <a:endParaRPr lang="en-US"/>
          </a:p>
        </p:txBody>
      </p:sp>
      <p:sp>
        <p:nvSpPr>
          <p:cNvPr id="4" name="Title 1">
            <a:extLst>
              <a:ext uri="{FF2B5EF4-FFF2-40B4-BE49-F238E27FC236}">
                <a16:creationId xmlns:a16="http://schemas.microsoft.com/office/drawing/2014/main" id="{D61C4901-6921-5020-B3BC-C66DCC78F1F2}"/>
              </a:ext>
            </a:extLst>
          </p:cNvPr>
          <p:cNvSpPr txBox="1">
            <a:spLocks/>
          </p:cNvSpPr>
          <p:nvPr/>
        </p:nvSpPr>
        <p:spPr>
          <a:xfrm>
            <a:off x="1790700" y="266700"/>
            <a:ext cx="14706600" cy="2743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Nhìn</a:t>
            </a:r>
            <a:r>
              <a:rPr kumimoji="0" lang="en-US" sz="11500" b="1" i="0" u="none" strike="noStrike" kern="1200" cap="none" spc="0" normalizeH="0" baseline="0" noProof="0" dirty="0">
                <a:ln>
                  <a:noFill/>
                </a:ln>
                <a:solidFill>
                  <a:srgbClr val="FF0000"/>
                </a:solidFill>
                <a:effectLst/>
                <a:uLnTx/>
                <a:uFillTx/>
                <a:latin typeface="#9Slide05 SVNCookie" panose="020B0606040200020203" pitchFamily="34" charset="0"/>
                <a:cs typeface="#9Slide04 Maitree SemiBold" panose="00000700000000000000" pitchFamily="2" charset="-34"/>
              </a:rPr>
              <a:t> </a:t>
            </a:r>
            <a:r>
              <a:rPr kumimoji="0" lang="en-US" sz="11500" b="1" i="0" u="none" strike="noStrike" kern="1200" cap="none" spc="0" normalizeH="0" baseline="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hình</a:t>
            </a:r>
            <a:r>
              <a:rPr kumimoji="0" lang="en-US" sz="11500" b="1" i="0" u="none" strike="noStrike" kern="1200" cap="none" spc="0" normalizeH="0" baseline="0" noProof="0" dirty="0">
                <a:ln>
                  <a:noFill/>
                </a:ln>
                <a:solidFill>
                  <a:srgbClr val="FF0000"/>
                </a:solidFill>
                <a:effectLst/>
                <a:uLnTx/>
                <a:uFillTx/>
                <a:latin typeface="#9Slide05 SVNCookie" panose="020B0606040200020203" pitchFamily="34" charset="0"/>
                <a:cs typeface="#9Slide04 Maitree SemiBold" panose="00000700000000000000" pitchFamily="2" charset="-34"/>
              </a:rPr>
              <a:t> </a:t>
            </a:r>
            <a:r>
              <a:rPr kumimoji="0" lang="en-US" sz="11500" b="1" i="0" u="none" strike="noStrike" kern="1200" cap="none" spc="0" normalizeH="0" baseline="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đoán</a:t>
            </a:r>
            <a:r>
              <a:rPr kumimoji="0" lang="en-US" sz="11500" b="1" i="0" u="none" strike="noStrike" kern="1200" cap="none" spc="0" normalizeH="0" baseline="0" noProof="0" dirty="0">
                <a:ln>
                  <a:noFill/>
                </a:ln>
                <a:solidFill>
                  <a:srgbClr val="FF0000"/>
                </a:solidFill>
                <a:effectLst/>
                <a:uLnTx/>
                <a:uFillTx/>
                <a:latin typeface="#9Slide05 SVNCookie" panose="020B0606040200020203" pitchFamily="34" charset="0"/>
                <a:cs typeface="#9Slide04 Maitree SemiBold" panose="00000700000000000000" pitchFamily="2" charset="-34"/>
              </a:rPr>
              <a:t> </a:t>
            </a:r>
            <a:r>
              <a:rPr kumimoji="0" lang="en-US" sz="11500" b="1" i="0" u="none" strike="noStrike" kern="1200" cap="none" spc="0" normalizeH="0" baseline="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chữ</a:t>
            </a:r>
            <a:endParaRPr kumimoji="0" lang="en-US" sz="11500" b="1" i="0" u="none" strike="noStrike" kern="1200" cap="none" spc="0" normalizeH="0" baseline="0" noProof="0" dirty="0">
              <a:ln>
                <a:noFill/>
              </a:ln>
              <a:solidFill>
                <a:srgbClr val="FF0000"/>
              </a:solidFill>
              <a:effectLst/>
              <a:uLnTx/>
              <a:uFillTx/>
              <a:latin typeface="#9Slide05 SVNCookie" panose="020B0606040200020203" pitchFamily="34" charset="0"/>
              <a:cs typeface="#9Slide04 Maitree SemiBold" panose="00000700000000000000" pitchFamily="2" charset="-34"/>
            </a:endParaRPr>
          </a:p>
        </p:txBody>
      </p:sp>
      <p:sp>
        <p:nvSpPr>
          <p:cNvPr id="5" name="Title 1">
            <a:extLst>
              <a:ext uri="{FF2B5EF4-FFF2-40B4-BE49-F238E27FC236}">
                <a16:creationId xmlns:a16="http://schemas.microsoft.com/office/drawing/2014/main" id="{DAB2B7D6-EFD5-B1B8-16EA-2EE6A481FA1C}"/>
              </a:ext>
            </a:extLst>
          </p:cNvPr>
          <p:cNvSpPr txBox="1">
            <a:spLocks/>
          </p:cNvSpPr>
          <p:nvPr/>
        </p:nvSpPr>
        <p:spPr>
          <a:xfrm>
            <a:off x="1371600" y="8191500"/>
            <a:ext cx="14706600" cy="2743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9600" b="1" i="0" u="none" strike="noStrike" kern="1200" cap="none" spc="0" normalizeH="0" baseline="0" noProof="0" dirty="0" err="1">
                <a:ln>
                  <a:noFill/>
                </a:ln>
                <a:effectLst/>
                <a:uLnTx/>
                <a:uFillTx/>
                <a:latin typeface="#9Slide05 SVNCookie" panose="020B0606040200020203" pitchFamily="34" charset="0"/>
                <a:cs typeface="#9Slide04 Maitree SemiBold" panose="00000700000000000000" pitchFamily="2" charset="-34"/>
              </a:rPr>
              <a:t>Công</a:t>
            </a:r>
            <a:r>
              <a:rPr kumimoji="0" lang="en-US" sz="9600" b="1" i="0" u="none" strike="noStrike" kern="1200" cap="none" spc="0" normalizeH="0" baseline="0" noProof="0" dirty="0">
                <a:ln>
                  <a:noFill/>
                </a:ln>
                <a:effectLst/>
                <a:uLnTx/>
                <a:uFillTx/>
                <a:latin typeface="#9Slide05 SVNCookie" panose="020B0606040200020203" pitchFamily="34" charset="0"/>
                <a:cs typeface="#9Slide04 Maitree SemiBold" panose="00000700000000000000" pitchFamily="2" charset="-34"/>
              </a:rPr>
              <a:t> </a:t>
            </a:r>
            <a:r>
              <a:rPr kumimoji="0" lang="en-US" sz="9600" b="1" i="0" u="none" strike="noStrike" kern="1200" cap="none" spc="0" normalizeH="0" baseline="0" noProof="0" dirty="0" err="1">
                <a:ln>
                  <a:noFill/>
                </a:ln>
                <a:effectLst/>
                <a:uLnTx/>
                <a:uFillTx/>
                <a:latin typeface="#9Slide05 SVNCookie" panose="020B0606040200020203" pitchFamily="34" charset="0"/>
                <a:cs typeface="#9Slide04 Maitree SemiBold" panose="00000700000000000000" pitchFamily="2" charset="-34"/>
              </a:rPr>
              <a:t>lí</a:t>
            </a:r>
            <a:endParaRPr kumimoji="0" lang="en-US" sz="9600" b="1" i="0" u="none" strike="noStrike" kern="1200" cap="none" spc="0" normalizeH="0" baseline="0" noProof="0" dirty="0">
              <a:ln>
                <a:noFill/>
              </a:ln>
              <a:effectLst/>
              <a:uLnTx/>
              <a:uFillTx/>
              <a:latin typeface="#9Slide05 SVNCookie" panose="020B0606040200020203" pitchFamily="34" charset="0"/>
              <a:cs typeface="#9Slide04 Maitree SemiBold" panose="00000700000000000000" pitchFamily="2" charset="-34"/>
            </a:endParaRPr>
          </a:p>
        </p:txBody>
      </p:sp>
    </p:spTree>
    <p:extLst>
      <p:ext uri="{BB962C8B-B14F-4D97-AF65-F5344CB8AC3E}">
        <p14:creationId xmlns:p14="http://schemas.microsoft.com/office/powerpoint/2010/main" val="63431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C3CB04-0307-3118-5FDA-72959D5D2716}"/>
              </a:ext>
            </a:extLst>
          </p:cNvPr>
          <p:cNvSpPr/>
          <p:nvPr/>
        </p:nvSpPr>
        <p:spPr>
          <a:xfrm>
            <a:off x="2057400" y="7124700"/>
            <a:ext cx="14325600" cy="1587614"/>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 vật anh hùng mà em yêu thích là ai?</a:t>
            </a:r>
            <a:endPar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Điều gì ở nhân vật ấy gây ấn tượng nhất với em?</a:t>
            </a:r>
            <a:endPar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3" name="Picture 2">
            <a:extLst>
              <a:ext uri="{FF2B5EF4-FFF2-40B4-BE49-F238E27FC236}">
                <a16:creationId xmlns:a16="http://schemas.microsoft.com/office/drawing/2014/main" id="{602251F3-BFFE-02C9-778D-2C202FA1E65C}"/>
              </a:ext>
            </a:extLst>
          </p:cNvPr>
          <p:cNvPicPr>
            <a:picLocks noChangeAspect="1"/>
          </p:cNvPicPr>
          <p:nvPr/>
        </p:nvPicPr>
        <p:blipFill rotWithShape="1">
          <a:blip r:embed="rId3"/>
          <a:srcRect l="-32" t="1191" r="32" b="40838"/>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96689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EACD7283-24B5-383A-7D66-1871BFE1E3A8}"/>
              </a:ext>
            </a:extLst>
          </p:cNvPr>
          <p:cNvPicPr>
            <a:picLocks noChangeAspect="1"/>
          </p:cNvPicPr>
          <p:nvPr/>
        </p:nvPicPr>
        <p:blipFill rotWithShape="1">
          <a:blip r:embed="rId3">
            <a:extLst>
              <a:ext uri="{28A0092B-C50C-407E-A947-70E740481C1C}">
                <a14:useLocalDpi xmlns:a14="http://schemas.microsoft.com/office/drawing/2010/main" val="0"/>
              </a:ext>
            </a:extLst>
          </a:blip>
          <a:srcRect t="3238" b="21989"/>
          <a:stretch/>
        </p:blipFill>
        <p:spPr>
          <a:xfrm>
            <a:off x="7967553" y="-19430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33E62BF1-F871-DA33-AF39-3355585CC59E}"/>
              </a:ext>
            </a:extLst>
          </p:cNvPr>
          <p:cNvSpPr txBox="1"/>
          <p:nvPr/>
        </p:nvSpPr>
        <p:spPr>
          <a:xfrm>
            <a:off x="533400" y="571500"/>
            <a:ext cx="7239000" cy="8996546"/>
          </a:xfrm>
          <a:prstGeom prst="rect">
            <a:avLst/>
          </a:prstGeom>
        </p:spPr>
        <p:txBody>
          <a:bodyPr vert="horz" lIns="137160" tIns="68580" rIns="137160" bIns="68580" rtlCol="0">
            <a:noAutofit/>
          </a:bodyPr>
          <a:lstStyle/>
          <a:p>
            <a:pPr marL="0" marR="0" lvl="0" indent="0" algn="just" defTabSz="1371600" rtl="0" eaLnBrk="1" fontAlgn="auto" latinLnBrk="0" hangingPunct="1">
              <a:lnSpc>
                <a:spcPct val="150000"/>
              </a:lnSpc>
              <a:spcBef>
                <a:spcPts val="0"/>
              </a:spcBef>
              <a:spcAft>
                <a:spcPts val="900"/>
              </a:spcAft>
              <a:buClrTx/>
              <a:buSzTx/>
              <a:buFontTx/>
              <a:buNone/>
              <a:tabLst/>
              <a:defRPr/>
            </a:pP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thoạt</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song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Chiểu</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vĩ</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XIX –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r" defTabSz="1371600" rtl="0" eaLnBrk="1" fontAlgn="auto" latinLnBrk="0" hangingPunct="1">
              <a:lnSpc>
                <a:spcPct val="150000"/>
              </a:lnSpc>
              <a:spcBef>
                <a:spcPts val="0"/>
              </a:spcBef>
              <a:spcAft>
                <a:spcPts val="900"/>
              </a:spcAft>
              <a:buClrTx/>
              <a:buSzTx/>
              <a:buFontTx/>
              <a:buNone/>
              <a:tabLst/>
              <a:defRPr/>
            </a:pP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1142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762D7-FC9D-CADA-8378-1CB06FD19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7" y="0"/>
            <a:ext cx="18218990" cy="10287000"/>
          </a:xfrm>
          <a:prstGeom prst="rect">
            <a:avLst/>
          </a:prstGeom>
        </p:spPr>
      </p:pic>
    </p:spTree>
    <p:extLst>
      <p:ext uri="{BB962C8B-B14F-4D97-AF65-F5344CB8AC3E}">
        <p14:creationId xmlns:p14="http://schemas.microsoft.com/office/powerpoint/2010/main" val="22468667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9C507317-A6AE-B367-09D6-896AAD8B08AE}"/>
              </a:ext>
            </a:extLst>
          </p:cNvPr>
          <p:cNvGrpSpPr/>
          <p:nvPr/>
        </p:nvGrpSpPr>
        <p:grpSpPr>
          <a:xfrm>
            <a:off x="0" y="5116067"/>
            <a:ext cx="18288000" cy="5377459"/>
            <a:chOff x="0" y="0"/>
            <a:chExt cx="9088341" cy="2672363"/>
          </a:xfrm>
        </p:grpSpPr>
        <p:sp>
          <p:nvSpPr>
            <p:cNvPr id="11" name="Freeform 3">
              <a:extLst>
                <a:ext uri="{FF2B5EF4-FFF2-40B4-BE49-F238E27FC236}">
                  <a16:creationId xmlns:a16="http://schemas.microsoft.com/office/drawing/2014/main" id="{F2C3170D-6261-9DF0-10E3-569543A591AE}"/>
                </a:ext>
              </a:extLst>
            </p:cNvPr>
            <p:cNvSpPr/>
            <p:nvPr/>
          </p:nvSpPr>
          <p:spPr>
            <a:xfrm>
              <a:off x="-54483" y="-87503"/>
              <a:ext cx="9154889" cy="2968654"/>
            </a:xfrm>
            <a:custGeom>
              <a:avLst/>
              <a:gdLst/>
              <a:ahLst/>
              <a:cxnLst/>
              <a:rect l="l" t="t" r="r" b="b"/>
              <a:pathLst>
                <a:path w="9154889" h="2968654">
                  <a:moveTo>
                    <a:pt x="9142824" y="2554345"/>
                  </a:moveTo>
                  <a:cubicBezTo>
                    <a:pt x="9045327" y="2575877"/>
                    <a:pt x="8920545" y="2566522"/>
                    <a:pt x="8792671" y="2561770"/>
                  </a:cubicBezTo>
                  <a:cubicBezTo>
                    <a:pt x="8403956" y="2541426"/>
                    <a:pt x="8085452" y="2568007"/>
                    <a:pt x="7670362" y="2521676"/>
                  </a:cubicBezTo>
                  <a:cubicBezTo>
                    <a:pt x="7098293" y="2562958"/>
                    <a:pt x="6583886" y="2556721"/>
                    <a:pt x="6012727" y="2569938"/>
                  </a:cubicBezTo>
                  <a:cubicBezTo>
                    <a:pt x="5726965" y="2583302"/>
                    <a:pt x="5642747" y="2482918"/>
                    <a:pt x="5073589" y="2578402"/>
                  </a:cubicBezTo>
                  <a:cubicBezTo>
                    <a:pt x="4718161" y="2472226"/>
                    <a:pt x="4398930" y="2572462"/>
                    <a:pt x="4029678" y="2549445"/>
                  </a:cubicBezTo>
                  <a:cubicBezTo>
                    <a:pt x="3811582" y="2569641"/>
                    <a:pt x="3612768" y="2562067"/>
                    <a:pt x="3381212" y="2566819"/>
                  </a:cubicBezTo>
                  <a:cubicBezTo>
                    <a:pt x="3274074" y="2580778"/>
                    <a:pt x="3084718" y="2624139"/>
                    <a:pt x="2955753" y="2603498"/>
                  </a:cubicBezTo>
                  <a:cubicBezTo>
                    <a:pt x="2434070" y="2623545"/>
                    <a:pt x="1882920" y="2623991"/>
                    <a:pt x="1406166" y="2682499"/>
                  </a:cubicBezTo>
                  <a:cubicBezTo>
                    <a:pt x="968702" y="2615526"/>
                    <a:pt x="650017" y="2768629"/>
                    <a:pt x="147433" y="2758232"/>
                  </a:cubicBezTo>
                  <a:cubicBezTo>
                    <a:pt x="20574" y="2744274"/>
                    <a:pt x="77584" y="2968654"/>
                    <a:pt x="54483" y="392517"/>
                  </a:cubicBezTo>
                  <a:cubicBezTo>
                    <a:pt x="74492" y="0"/>
                    <a:pt x="0" y="124924"/>
                    <a:pt x="565980" y="139923"/>
                  </a:cubicBezTo>
                  <a:cubicBezTo>
                    <a:pt x="703858" y="161752"/>
                    <a:pt x="824274" y="111560"/>
                    <a:pt x="948147" y="167098"/>
                  </a:cubicBezTo>
                  <a:cubicBezTo>
                    <a:pt x="1034730" y="197985"/>
                    <a:pt x="1161513" y="54864"/>
                    <a:pt x="1421627" y="111411"/>
                  </a:cubicBezTo>
                  <a:cubicBezTo>
                    <a:pt x="1549865" y="115421"/>
                    <a:pt x="1608254" y="61468"/>
                    <a:pt x="2018615" y="114530"/>
                  </a:cubicBezTo>
                  <a:cubicBezTo>
                    <a:pt x="2132665" y="115569"/>
                    <a:pt x="2227798" y="70866"/>
                    <a:pt x="2328205" y="96561"/>
                  </a:cubicBezTo>
                  <a:cubicBezTo>
                    <a:pt x="2373680" y="89730"/>
                    <a:pt x="2440254" y="155069"/>
                    <a:pt x="2518107" y="112748"/>
                  </a:cubicBezTo>
                  <a:cubicBezTo>
                    <a:pt x="2758394" y="140962"/>
                    <a:pt x="2935744" y="103986"/>
                    <a:pt x="3235693" y="166801"/>
                  </a:cubicBezTo>
                  <a:cubicBezTo>
                    <a:pt x="3404858" y="231991"/>
                    <a:pt x="3549467" y="103541"/>
                    <a:pt x="3979837" y="200807"/>
                  </a:cubicBezTo>
                  <a:cubicBezTo>
                    <a:pt x="4129721" y="217735"/>
                    <a:pt x="4337812" y="262730"/>
                    <a:pt x="4504066" y="203925"/>
                  </a:cubicBezTo>
                  <a:cubicBezTo>
                    <a:pt x="4575734" y="283520"/>
                    <a:pt x="4653223" y="247732"/>
                    <a:pt x="4865679" y="303864"/>
                  </a:cubicBezTo>
                  <a:cubicBezTo>
                    <a:pt x="4982094" y="344849"/>
                    <a:pt x="5077409" y="257236"/>
                    <a:pt x="5207284" y="270007"/>
                  </a:cubicBezTo>
                  <a:cubicBezTo>
                    <a:pt x="5293503" y="250256"/>
                    <a:pt x="5381723" y="316783"/>
                    <a:pt x="5632561" y="269858"/>
                  </a:cubicBezTo>
                  <a:cubicBezTo>
                    <a:pt x="5780444" y="275055"/>
                    <a:pt x="5905044" y="324802"/>
                    <a:pt x="6042376" y="381974"/>
                  </a:cubicBezTo>
                  <a:cubicBezTo>
                    <a:pt x="6122411" y="377816"/>
                    <a:pt x="6221546" y="324357"/>
                    <a:pt x="6316497" y="353759"/>
                  </a:cubicBezTo>
                  <a:cubicBezTo>
                    <a:pt x="6421087" y="357472"/>
                    <a:pt x="6544596" y="329109"/>
                    <a:pt x="6616082" y="406773"/>
                  </a:cubicBezTo>
                  <a:cubicBezTo>
                    <a:pt x="6660465" y="421771"/>
                    <a:pt x="6704666" y="378410"/>
                    <a:pt x="6764146" y="398309"/>
                  </a:cubicBezTo>
                  <a:cubicBezTo>
                    <a:pt x="6874013" y="408109"/>
                    <a:pt x="6994793" y="414049"/>
                    <a:pt x="7125941" y="405733"/>
                  </a:cubicBezTo>
                  <a:cubicBezTo>
                    <a:pt x="7180511" y="395933"/>
                    <a:pt x="7212161" y="353908"/>
                    <a:pt x="7315661" y="385092"/>
                  </a:cubicBezTo>
                  <a:cubicBezTo>
                    <a:pt x="7543396" y="376628"/>
                    <a:pt x="7624159" y="523047"/>
                    <a:pt x="7992321" y="440482"/>
                  </a:cubicBezTo>
                  <a:cubicBezTo>
                    <a:pt x="8032520" y="410337"/>
                    <a:pt x="8090545" y="431423"/>
                    <a:pt x="8163122" y="450877"/>
                  </a:cubicBezTo>
                  <a:cubicBezTo>
                    <a:pt x="8341746" y="485625"/>
                    <a:pt x="8485263" y="493198"/>
                    <a:pt x="8689717" y="510276"/>
                  </a:cubicBezTo>
                  <a:cubicBezTo>
                    <a:pt x="8760839" y="482507"/>
                    <a:pt x="8830142" y="431127"/>
                    <a:pt x="8993485" y="517849"/>
                  </a:cubicBezTo>
                  <a:cubicBezTo>
                    <a:pt x="9154889" y="563883"/>
                    <a:pt x="9150571" y="339800"/>
                    <a:pt x="9126453" y="1983669"/>
                  </a:cubicBezTo>
                  <a:cubicBezTo>
                    <a:pt x="9153873" y="2164985"/>
                    <a:pt x="9111901" y="2360556"/>
                    <a:pt x="9142824" y="2554345"/>
                  </a:cubicBezTo>
                  <a:close/>
                </a:path>
              </a:pathLst>
            </a:custGeom>
            <a:blipFill>
              <a:blip r:embed="rId2"/>
              <a:stretch>
                <a:fillRect t="-7187" b="-41336"/>
              </a:stretch>
            </a:blipFill>
          </p:spPr>
          <p:txBody>
            <a:bodyPr/>
            <a:lstStyle/>
            <a:p>
              <a:endParaRPr lang="en-US"/>
            </a:p>
          </p:txBody>
        </p:sp>
      </p:grpSp>
      <p:sp>
        <p:nvSpPr>
          <p:cNvPr id="2" name="Title 1">
            <a:extLst>
              <a:ext uri="{FF2B5EF4-FFF2-40B4-BE49-F238E27FC236}">
                <a16:creationId xmlns:a16="http://schemas.microsoft.com/office/drawing/2014/main" id="{A77C82BB-E178-78AC-1986-C03051261DEE}"/>
              </a:ext>
            </a:extLst>
          </p:cNvPr>
          <p:cNvSpPr txBox="1">
            <a:spLocks/>
          </p:cNvSpPr>
          <p:nvPr/>
        </p:nvSpPr>
        <p:spPr>
          <a:xfrm>
            <a:off x="3048000" y="266700"/>
            <a:ext cx="11506200" cy="227348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9Slide05 SVNCookie" panose="020B0606040200020203" pitchFamily="34" charset="0"/>
                <a:cs typeface="#9Slide04 Maitree SemiBold" panose="00000700000000000000" pitchFamily="2" charset="-34"/>
              </a:rPr>
              <a:t>Bài</a:t>
            </a:r>
            <a:r>
              <a:rPr kumimoji="0" lang="en-US" sz="6000" b="0" i="0" u="none" strike="noStrike" kern="1200" cap="none" spc="0" normalizeH="0" noProof="0" dirty="0">
                <a:ln>
                  <a:noFill/>
                </a:ln>
                <a:solidFill>
                  <a:prstClr val="black"/>
                </a:solidFill>
                <a:effectLst/>
                <a:uLnTx/>
                <a:uFillTx/>
                <a:latin typeface="#9Slide05 SVNCookie" panose="020B0606040200020203" pitchFamily="34" charset="0"/>
                <a:cs typeface="#9Slide04 Maitree SemiBold" panose="00000700000000000000" pitchFamily="2" charset="-34"/>
              </a:rPr>
              <a:t> 5. </a:t>
            </a:r>
            <a:r>
              <a:rPr kumimoji="0" lang="en-US" sz="6000" b="0" i="0" u="none" strike="noStrike" kern="1200" cap="none" spc="0" normalizeH="0" noProof="0" dirty="0" err="1">
                <a:ln>
                  <a:noFill/>
                </a:ln>
                <a:solidFill>
                  <a:prstClr val="black"/>
                </a:solidFill>
                <a:effectLst/>
                <a:uLnTx/>
                <a:uFillTx/>
                <a:latin typeface="#9Slide05 SVNCookie" panose="020B0606040200020203" pitchFamily="34" charset="0"/>
                <a:cs typeface="#9Slide04 Maitree SemiBold" panose="00000700000000000000" pitchFamily="2" charset="-34"/>
              </a:rPr>
              <a:t>Khát</a:t>
            </a:r>
            <a:r>
              <a:rPr kumimoji="0" lang="en-US" sz="6000" b="0" i="0" u="none" strike="noStrike" kern="1200" cap="none" spc="0" normalizeH="0" noProof="0" dirty="0">
                <a:ln>
                  <a:noFill/>
                </a:ln>
                <a:solidFill>
                  <a:prstClr val="black"/>
                </a:solidFill>
                <a:effectLst/>
                <a:uLnTx/>
                <a:uFillTx/>
                <a:latin typeface="#9Slide05 SVNCookie" panose="020B0606040200020203" pitchFamily="34" charset="0"/>
                <a:cs typeface="#9Slide04 Maitree SemiBold" panose="00000700000000000000" pitchFamily="2" charset="-34"/>
              </a:rPr>
              <a:t> </a:t>
            </a:r>
            <a:r>
              <a:rPr kumimoji="0" lang="en-US" sz="6000" b="0" i="0" u="none" strike="noStrike" kern="1200" cap="none" spc="0" normalizeH="0" noProof="0" dirty="0" err="1">
                <a:ln>
                  <a:noFill/>
                </a:ln>
                <a:solidFill>
                  <a:prstClr val="black"/>
                </a:solidFill>
                <a:effectLst/>
                <a:uLnTx/>
                <a:uFillTx/>
                <a:latin typeface="#9Slide05 SVNCookie" panose="020B0606040200020203" pitchFamily="34" charset="0"/>
                <a:cs typeface="#9Slide04 Maitree SemiBold" panose="00000700000000000000" pitchFamily="2" charset="-34"/>
              </a:rPr>
              <a:t>vọng</a:t>
            </a:r>
            <a:r>
              <a:rPr kumimoji="0" lang="en-US" sz="6000" b="0" i="0" u="none" strike="noStrike" kern="1200" cap="none" spc="0" normalizeH="0" noProof="0" dirty="0">
                <a:ln>
                  <a:noFill/>
                </a:ln>
                <a:solidFill>
                  <a:prstClr val="black"/>
                </a:solidFill>
                <a:effectLst/>
                <a:uLnTx/>
                <a:uFillTx/>
                <a:latin typeface="#9Slide05 SVNCookie" panose="020B0606040200020203" pitchFamily="34" charset="0"/>
                <a:cs typeface="#9Slide04 Maitree SemiBold" panose="00000700000000000000" pitchFamily="2" charset="-34"/>
              </a:rPr>
              <a:t> </a:t>
            </a:r>
            <a:r>
              <a:rPr kumimoji="0" lang="en-US" sz="6000" b="0" i="0" u="none" strike="noStrike" kern="1200" cap="none" spc="0" normalizeH="0" noProof="0" dirty="0" err="1">
                <a:ln>
                  <a:noFill/>
                </a:ln>
                <a:solidFill>
                  <a:prstClr val="black"/>
                </a:solidFill>
                <a:effectLst/>
                <a:uLnTx/>
                <a:uFillTx/>
                <a:latin typeface="#9Slide05 SVNCookie" panose="020B0606040200020203" pitchFamily="34" charset="0"/>
                <a:cs typeface="#9Slide04 Maitree SemiBold" panose="00000700000000000000" pitchFamily="2" charset="-34"/>
              </a:rPr>
              <a:t>công</a:t>
            </a:r>
            <a:r>
              <a:rPr kumimoji="0" lang="en-US" sz="6000" b="0" i="0" u="none" strike="noStrike" kern="1200" cap="none" spc="0" normalizeH="0" noProof="0" dirty="0">
                <a:ln>
                  <a:noFill/>
                </a:ln>
                <a:solidFill>
                  <a:prstClr val="black"/>
                </a:solidFill>
                <a:effectLst/>
                <a:uLnTx/>
                <a:uFillTx/>
                <a:latin typeface="#9Slide05 SVNCookie" panose="020B0606040200020203" pitchFamily="34" charset="0"/>
                <a:cs typeface="#9Slide04 Maitree SemiBold" panose="00000700000000000000" pitchFamily="2" charset="-34"/>
              </a:rPr>
              <a:t> </a:t>
            </a:r>
            <a:r>
              <a:rPr kumimoji="0" lang="en-US" sz="6000" b="0" i="0" u="none" strike="noStrike" kern="1200" cap="none" spc="0" normalizeH="0" noProof="0" dirty="0" err="1">
                <a:ln>
                  <a:noFill/>
                </a:ln>
                <a:solidFill>
                  <a:prstClr val="black"/>
                </a:solidFill>
                <a:effectLst/>
                <a:uLnTx/>
                <a:uFillTx/>
                <a:latin typeface="#9Slide05 SVNCookie" panose="020B0606040200020203" pitchFamily="34" charset="0"/>
                <a:cs typeface="#9Slide04 Maitree SemiBold" panose="00000700000000000000" pitchFamily="2" charset="-34"/>
              </a:rPr>
              <a:t>lí</a:t>
            </a:r>
            <a:endParaRPr kumimoji="0" lang="en-US" sz="6000" b="0" i="0" u="none" strike="noStrike" kern="1200" cap="none" spc="0" normalizeH="0" noProof="0" dirty="0">
              <a:ln>
                <a:noFill/>
              </a:ln>
              <a:solidFill>
                <a:prstClr val="black"/>
              </a:solidFill>
              <a:effectLst/>
              <a:uLnTx/>
              <a:uFillTx/>
              <a:latin typeface="#9Slide05 SVNCookie" panose="020B0606040200020203" pitchFamily="34" charset="0"/>
              <a:cs typeface="#9Slide04 Maitree SemiBold" panose="00000700000000000000" pitchFamily="2" charset="-34"/>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aseline="0" dirty="0">
                <a:solidFill>
                  <a:prstClr val="black"/>
                </a:solidFill>
                <a:latin typeface="#9Slide05 SVNCookie" panose="020B0606040200020203" pitchFamily="34" charset="0"/>
                <a:cs typeface="#9Slide04 Maitree SemiBold" panose="00000700000000000000" pitchFamily="2" charset="-34"/>
              </a:rPr>
              <a:t>(</a:t>
            </a:r>
            <a:r>
              <a:rPr lang="en-US" sz="6000" baseline="0" dirty="0" err="1">
                <a:solidFill>
                  <a:prstClr val="black"/>
                </a:solidFill>
                <a:latin typeface="#9Slide05 SVNCookie" panose="020B0606040200020203" pitchFamily="34" charset="0"/>
                <a:cs typeface="#9Slide04 Maitree SemiBold" panose="00000700000000000000" pitchFamily="2" charset="-34"/>
              </a:rPr>
              <a:t>Truyện</a:t>
            </a:r>
            <a:r>
              <a:rPr lang="en-US" sz="6000" dirty="0">
                <a:solidFill>
                  <a:prstClr val="black"/>
                </a:solidFill>
                <a:latin typeface="#9Slide05 SVNCookie" panose="020B0606040200020203" pitchFamily="34" charset="0"/>
                <a:cs typeface="#9Slide04 Maitree SemiBold" panose="00000700000000000000" pitchFamily="2" charset="-34"/>
              </a:rPr>
              <a:t> </a:t>
            </a:r>
            <a:r>
              <a:rPr lang="en-US" sz="6000" dirty="0" err="1">
                <a:solidFill>
                  <a:prstClr val="black"/>
                </a:solidFill>
                <a:latin typeface="#9Slide05 SVNCookie" panose="020B0606040200020203" pitchFamily="34" charset="0"/>
                <a:cs typeface="#9Slide04 Maitree SemiBold" panose="00000700000000000000" pitchFamily="2" charset="-34"/>
              </a:rPr>
              <a:t>thơ</a:t>
            </a:r>
            <a:r>
              <a:rPr lang="en-US" sz="6000" dirty="0">
                <a:solidFill>
                  <a:prstClr val="black"/>
                </a:solidFill>
                <a:latin typeface="#9Slide05 SVNCookie" panose="020B0606040200020203" pitchFamily="34" charset="0"/>
                <a:cs typeface="#9Slide04 Maitree SemiBold" panose="00000700000000000000" pitchFamily="2" charset="-34"/>
              </a:rPr>
              <a:t> </a:t>
            </a:r>
            <a:r>
              <a:rPr lang="en-US" sz="6000" dirty="0" err="1">
                <a:solidFill>
                  <a:prstClr val="black"/>
                </a:solidFill>
                <a:latin typeface="#9Slide05 SVNCookie" panose="020B0606040200020203" pitchFamily="34" charset="0"/>
                <a:cs typeface="#9Slide04 Maitree SemiBold" panose="00000700000000000000" pitchFamily="2" charset="-34"/>
              </a:rPr>
              <a:t>Nôm</a:t>
            </a:r>
            <a:r>
              <a:rPr lang="en-US" sz="6000" dirty="0">
                <a:solidFill>
                  <a:prstClr val="black"/>
                </a:solidFill>
                <a:latin typeface="#9Slide05 SVNCookie" panose="020B0606040200020203" pitchFamily="34" charset="0"/>
                <a:cs typeface="#9Slide04 Maitree SemiBold" panose="00000700000000000000" pitchFamily="2" charset="-34"/>
              </a:rPr>
              <a:t>)</a:t>
            </a:r>
            <a:endPar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SemiBold" panose="00000700000000000000" pitchFamily="2" charset="-34"/>
            </a:endParaRPr>
          </a:p>
        </p:txBody>
      </p:sp>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6286500" y="2062170"/>
            <a:ext cx="5029200" cy="2108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rPr>
              <a:t>Văn </a:t>
            </a:r>
            <a:r>
              <a:rPr kumimoji="0" lang="en-US" sz="6000" b="0" i="0" u="none" strike="noStrike" kern="1200" cap="none" spc="0" normalizeH="0" baseline="0" noProof="0" dirty="0" err="1">
                <a:ln>
                  <a:noFill/>
                </a:ln>
                <a:solidFill>
                  <a:prstClr val="black"/>
                </a:solidFill>
                <a:effectLst/>
                <a:uLnTx/>
                <a:uFillTx/>
                <a:latin typeface="#9Slide05 SVNCookie" panose="020B0606040200020203" pitchFamily="34" charset="0"/>
                <a:cs typeface="#9Slide04 Maitree Medium" panose="00000600000000000000" pitchFamily="2" charset="-34"/>
              </a:rPr>
              <a:t>bản</a:t>
            </a:r>
            <a:endPar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10210800" y="4492228"/>
            <a:ext cx="7383985"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400" b="1" i="0" u="none" strike="noStrike" kern="1200" cap="none" spc="0" normalizeH="0" baseline="0" noProof="0" dirty="0">
                <a:ln>
                  <a:noFill/>
                </a:ln>
                <a:solidFill>
                  <a:srgbClr val="231F20"/>
                </a:solidFill>
                <a:effectLst/>
                <a:uLnTx/>
                <a:uFillTx/>
                <a:latin typeface="#9Slide05 Good Vibes Pro" panose="02000507080000020002" pitchFamily="2" charset="0"/>
                <a:ea typeface="+mn-ea"/>
                <a:cs typeface="+mn-cs"/>
              </a:rPr>
              <a:t>- </a:t>
            </a:r>
            <a:r>
              <a:rPr kumimoji="0" lang="en-US" sz="5400" b="1" i="0" u="none" strike="noStrike" kern="1200" cap="none" spc="0" normalizeH="0" baseline="0" noProof="0" dirty="0" err="1">
                <a:ln>
                  <a:noFill/>
                </a:ln>
                <a:solidFill>
                  <a:srgbClr val="231F20"/>
                </a:solidFill>
                <a:effectLst/>
                <a:uLnTx/>
                <a:uFillTx/>
                <a:latin typeface="#9Slide05 Good Vibes Pro" panose="02000507080000020002" pitchFamily="2" charset="0"/>
                <a:ea typeface="+mn-ea"/>
                <a:cs typeface="+mn-cs"/>
              </a:rPr>
              <a:t>Nguyễn</a:t>
            </a:r>
            <a:r>
              <a:rPr kumimoji="0" lang="en-US" sz="5400" b="1" i="0" u="none" strike="noStrike" kern="1200" cap="none" spc="0" normalizeH="0" baseline="0" noProof="0" dirty="0">
                <a:ln>
                  <a:noFill/>
                </a:ln>
                <a:solidFill>
                  <a:srgbClr val="231F20"/>
                </a:solidFill>
                <a:effectLst/>
                <a:uLnTx/>
                <a:uFillTx/>
                <a:latin typeface="#9Slide05 Good Vibes Pro" panose="02000507080000020002" pitchFamily="2" charset="0"/>
                <a:ea typeface="+mn-ea"/>
                <a:cs typeface="+mn-cs"/>
              </a:rPr>
              <a:t> </a:t>
            </a:r>
            <a:r>
              <a:rPr kumimoji="0" lang="en-US" sz="5400" b="1" i="0" u="none" strike="noStrike" kern="1200" cap="none" spc="0" normalizeH="0" baseline="0" noProof="0" dirty="0" err="1">
                <a:ln>
                  <a:noFill/>
                </a:ln>
                <a:solidFill>
                  <a:srgbClr val="231F20"/>
                </a:solidFill>
                <a:effectLst/>
                <a:uLnTx/>
                <a:uFillTx/>
                <a:latin typeface="#9Slide05 Good Vibes Pro" panose="02000507080000020002" pitchFamily="2" charset="0"/>
                <a:ea typeface="+mn-ea"/>
                <a:cs typeface="+mn-cs"/>
              </a:rPr>
              <a:t>Đình</a:t>
            </a:r>
            <a:r>
              <a:rPr kumimoji="0" lang="en-US" sz="5400" b="1" i="0" u="none" strike="noStrike" kern="1200" cap="none" spc="0" normalizeH="0" noProof="0" dirty="0">
                <a:ln>
                  <a:noFill/>
                </a:ln>
                <a:solidFill>
                  <a:srgbClr val="231F20"/>
                </a:solidFill>
                <a:effectLst/>
                <a:uLnTx/>
                <a:uFillTx/>
                <a:latin typeface="#9Slide05 Good Vibes Pro" panose="02000507080000020002" pitchFamily="2" charset="0"/>
                <a:ea typeface="+mn-ea"/>
                <a:cs typeface="+mn-cs"/>
              </a:rPr>
              <a:t> </a:t>
            </a:r>
            <a:r>
              <a:rPr kumimoji="0" lang="en-US" sz="5400" b="1" i="0" u="none" strike="noStrike" kern="1200" cap="none" spc="0" normalizeH="0" noProof="0" dirty="0" err="1">
                <a:ln>
                  <a:noFill/>
                </a:ln>
                <a:solidFill>
                  <a:srgbClr val="231F20"/>
                </a:solidFill>
                <a:effectLst/>
                <a:uLnTx/>
                <a:uFillTx/>
                <a:latin typeface="#9Slide05 Good Vibes Pro" panose="02000507080000020002" pitchFamily="2" charset="0"/>
                <a:ea typeface="+mn-ea"/>
                <a:cs typeface="+mn-cs"/>
              </a:rPr>
              <a:t>Chiểu</a:t>
            </a:r>
            <a:r>
              <a:rPr kumimoji="0" lang="en-US" sz="5400" b="1" i="0" u="none" strike="noStrike" kern="1200" cap="none" spc="0" normalizeH="0" noProof="0" dirty="0">
                <a:ln>
                  <a:noFill/>
                </a:ln>
                <a:solidFill>
                  <a:srgbClr val="231F20"/>
                </a:solidFill>
                <a:effectLst/>
                <a:uLnTx/>
                <a:uFillTx/>
                <a:latin typeface="#9Slide05 Good Vibes Pro" panose="02000507080000020002" pitchFamily="2" charset="0"/>
                <a:ea typeface="+mn-ea"/>
                <a:cs typeface="+mn-cs"/>
              </a:rPr>
              <a:t>-</a:t>
            </a:r>
            <a:endParaRPr kumimoji="0" lang="en-US" sz="5400" b="1" i="0" u="none" strike="noStrike" kern="1200" cap="none" spc="0" normalizeH="0" baseline="0" noProof="0" dirty="0">
              <a:ln>
                <a:noFill/>
              </a:ln>
              <a:solidFill>
                <a:srgbClr val="231F20"/>
              </a:solidFill>
              <a:effectLst/>
              <a:uLnTx/>
              <a:uFillTx/>
              <a:latin typeface="#9Slide05 Good Vibes Pro" panose="02000507080000020002" pitchFamily="2" charset="0"/>
              <a:ea typeface="+mn-ea"/>
              <a:cs typeface="+mn-cs"/>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2590800" y="3116296"/>
            <a:ext cx="139255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dirty="0" err="1">
                <a:ln>
                  <a:noFill/>
                </a:ln>
                <a:solidFill>
                  <a:srgbClr val="704B24"/>
                </a:solidFill>
                <a:effectLst/>
                <a:uLnTx/>
                <a:uFillTx/>
                <a:latin typeface="#9Slide05 Good Vibes Pro" panose="02000507080000020002" pitchFamily="2" charset="0"/>
                <a:ea typeface="+mn-ea"/>
                <a:cs typeface="+mn-cs"/>
              </a:rPr>
              <a:t>Lục</a:t>
            </a:r>
            <a:r>
              <a:rPr kumimoji="0" lang="en-US" sz="72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rPr>
              <a:t> </a:t>
            </a:r>
            <a:r>
              <a:rPr kumimoji="0" lang="en-US" sz="7200" b="1" i="0" u="none" strike="noStrike" kern="1200" cap="none" spc="0" normalizeH="0" baseline="0" noProof="0" dirty="0" err="1">
                <a:ln>
                  <a:noFill/>
                </a:ln>
                <a:solidFill>
                  <a:srgbClr val="704B24"/>
                </a:solidFill>
                <a:effectLst/>
                <a:uLnTx/>
                <a:uFillTx/>
                <a:latin typeface="#9Slide05 Good Vibes Pro" panose="02000507080000020002" pitchFamily="2" charset="0"/>
                <a:ea typeface="+mn-ea"/>
                <a:cs typeface="+mn-cs"/>
              </a:rPr>
              <a:t>Vân</a:t>
            </a:r>
            <a:r>
              <a:rPr kumimoji="0" lang="en-US" sz="7200" b="1" i="0" u="none" strike="noStrike" kern="1200" cap="none" spc="0" normalizeH="0" noProof="0" dirty="0">
                <a:ln>
                  <a:noFill/>
                </a:ln>
                <a:solidFill>
                  <a:srgbClr val="704B24"/>
                </a:solidFill>
                <a:effectLst/>
                <a:uLnTx/>
                <a:uFillTx/>
                <a:latin typeface="#9Slide05 Good Vibes Pro" panose="02000507080000020002" pitchFamily="2" charset="0"/>
                <a:ea typeface="+mn-ea"/>
                <a:cs typeface="+mn-cs"/>
              </a:rPr>
              <a:t> </a:t>
            </a:r>
            <a:r>
              <a:rPr kumimoji="0" lang="en-US" sz="7200" b="1" i="0" u="none" strike="noStrike" kern="1200" cap="none" spc="0" normalizeH="0" noProof="0" dirty="0" err="1">
                <a:ln>
                  <a:noFill/>
                </a:ln>
                <a:solidFill>
                  <a:srgbClr val="704B24"/>
                </a:solidFill>
                <a:effectLst/>
                <a:uLnTx/>
                <a:uFillTx/>
                <a:latin typeface="#9Slide05 Good Vibes Pro" panose="02000507080000020002" pitchFamily="2" charset="0"/>
                <a:ea typeface="+mn-ea"/>
                <a:cs typeface="+mn-cs"/>
              </a:rPr>
              <a:t>Tiên</a:t>
            </a:r>
            <a:r>
              <a:rPr kumimoji="0" lang="en-US" sz="7200" b="1" i="0" u="none" strike="noStrike" kern="1200" cap="none" spc="0" normalizeH="0" noProof="0" dirty="0">
                <a:ln>
                  <a:noFill/>
                </a:ln>
                <a:solidFill>
                  <a:srgbClr val="704B24"/>
                </a:solidFill>
                <a:effectLst/>
                <a:uLnTx/>
                <a:uFillTx/>
                <a:latin typeface="#9Slide05 Good Vibes Pro" panose="02000507080000020002" pitchFamily="2" charset="0"/>
                <a:ea typeface="+mn-ea"/>
                <a:cs typeface="+mn-cs"/>
              </a:rPr>
              <a:t> </a:t>
            </a:r>
            <a:r>
              <a:rPr kumimoji="0" lang="en-US" sz="7200" b="1" i="0" u="none" strike="noStrike" kern="1200" cap="none" spc="0" normalizeH="0" noProof="0" dirty="0" err="1">
                <a:ln>
                  <a:noFill/>
                </a:ln>
                <a:solidFill>
                  <a:srgbClr val="704B24"/>
                </a:solidFill>
                <a:effectLst/>
                <a:uLnTx/>
                <a:uFillTx/>
                <a:latin typeface="#9Slide05 Good Vibes Pro" panose="02000507080000020002" pitchFamily="2" charset="0"/>
                <a:ea typeface="+mn-ea"/>
                <a:cs typeface="+mn-cs"/>
              </a:rPr>
              <a:t>cứu</a:t>
            </a:r>
            <a:r>
              <a:rPr kumimoji="0" lang="en-US" sz="7200" b="1" i="0" u="none" strike="noStrike" kern="1200" cap="none" spc="0" normalizeH="0" noProof="0" dirty="0">
                <a:ln>
                  <a:noFill/>
                </a:ln>
                <a:solidFill>
                  <a:srgbClr val="704B24"/>
                </a:solidFill>
                <a:effectLst/>
                <a:uLnTx/>
                <a:uFillTx/>
                <a:latin typeface="#9Slide05 Good Vibes Pro" panose="02000507080000020002" pitchFamily="2" charset="0"/>
                <a:ea typeface="+mn-ea"/>
                <a:cs typeface="+mn-cs"/>
              </a:rPr>
              <a:t> </a:t>
            </a:r>
            <a:r>
              <a:rPr kumimoji="0" lang="en-US" sz="7200" b="1" i="0" u="none" strike="noStrike" kern="1200" cap="none" spc="0" normalizeH="0" noProof="0" dirty="0" err="1">
                <a:ln>
                  <a:noFill/>
                </a:ln>
                <a:solidFill>
                  <a:srgbClr val="704B24"/>
                </a:solidFill>
                <a:effectLst/>
                <a:uLnTx/>
                <a:uFillTx/>
                <a:latin typeface="#9Slide05 Good Vibes Pro" panose="02000507080000020002" pitchFamily="2" charset="0"/>
                <a:ea typeface="+mn-ea"/>
                <a:cs typeface="+mn-cs"/>
              </a:rPr>
              <a:t>Kiều</a:t>
            </a:r>
            <a:r>
              <a:rPr kumimoji="0" lang="en-US" sz="7200" b="1" i="0" u="none" strike="noStrike" kern="1200" cap="none" spc="0" normalizeH="0" noProof="0" dirty="0">
                <a:ln>
                  <a:noFill/>
                </a:ln>
                <a:solidFill>
                  <a:srgbClr val="704B24"/>
                </a:solidFill>
                <a:effectLst/>
                <a:uLnTx/>
                <a:uFillTx/>
                <a:latin typeface="#9Slide05 Good Vibes Pro" panose="02000507080000020002" pitchFamily="2" charset="0"/>
                <a:ea typeface="+mn-ea"/>
                <a:cs typeface="+mn-cs"/>
              </a:rPr>
              <a:t> </a:t>
            </a:r>
            <a:r>
              <a:rPr kumimoji="0" lang="en-US" sz="7200" b="1" i="0" u="none" strike="noStrike" kern="1200" cap="none" spc="0" normalizeH="0" noProof="0" dirty="0" err="1">
                <a:ln>
                  <a:noFill/>
                </a:ln>
                <a:solidFill>
                  <a:srgbClr val="704B24"/>
                </a:solidFill>
                <a:effectLst/>
                <a:uLnTx/>
                <a:uFillTx/>
                <a:latin typeface="#9Slide05 Good Vibes Pro" panose="02000507080000020002" pitchFamily="2" charset="0"/>
                <a:ea typeface="+mn-ea"/>
                <a:cs typeface="+mn-cs"/>
              </a:rPr>
              <a:t>Nguyệt</a:t>
            </a:r>
            <a:r>
              <a:rPr kumimoji="0" lang="en-US" sz="7200" b="1" i="0" u="none" strike="noStrike" kern="1200" cap="none" spc="0" normalizeH="0" noProof="0" dirty="0">
                <a:ln>
                  <a:noFill/>
                </a:ln>
                <a:solidFill>
                  <a:srgbClr val="704B24"/>
                </a:solidFill>
                <a:effectLst/>
                <a:uLnTx/>
                <a:uFillTx/>
                <a:latin typeface="#9Slide05 Good Vibes Pro" panose="02000507080000020002" pitchFamily="2" charset="0"/>
                <a:ea typeface="+mn-ea"/>
                <a:cs typeface="+mn-cs"/>
              </a:rPr>
              <a:t> </a:t>
            </a:r>
            <a:r>
              <a:rPr kumimoji="0" lang="en-US" sz="7200" b="1" i="0" u="none" strike="noStrike" kern="1200" cap="none" spc="0" normalizeH="0" noProof="0" dirty="0" err="1">
                <a:ln>
                  <a:noFill/>
                </a:ln>
                <a:solidFill>
                  <a:srgbClr val="704B24"/>
                </a:solidFill>
                <a:effectLst/>
                <a:uLnTx/>
                <a:uFillTx/>
                <a:latin typeface="#9Slide05 Good Vibes Pro" panose="02000507080000020002" pitchFamily="2" charset="0"/>
                <a:ea typeface="+mn-ea"/>
                <a:cs typeface="+mn-cs"/>
              </a:rPr>
              <a:t>Nga</a:t>
            </a:r>
            <a:endParaRPr kumimoji="0" lang="en-US" sz="72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Tree>
    <p:extLst>
      <p:ext uri="{BB962C8B-B14F-4D97-AF65-F5344CB8AC3E}">
        <p14:creationId xmlns:p14="http://schemas.microsoft.com/office/powerpoint/2010/main" val="232641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2963002" y="495300"/>
            <a:ext cx="1236199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Trải</a:t>
            </a:r>
            <a:r>
              <a:rPr kumimoji="0" lang="en-US" sz="80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nghiệm</a:t>
            </a:r>
            <a:r>
              <a:rPr kumimoji="0" lang="en-US" sz="8000" b="1" i="0" u="none" strike="noStrike" kern="0" cap="none" spc="0" normalizeH="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cùng</a:t>
            </a:r>
            <a:r>
              <a:rPr kumimoji="0" lang="en-US" sz="8000" b="1" i="0" u="none" strike="noStrike" kern="0" cap="none" spc="0" normalizeH="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văn</a:t>
            </a:r>
            <a:r>
              <a:rPr kumimoji="0" lang="en-US" sz="8000" b="1" i="0" u="none" strike="noStrike" kern="0" cap="none" spc="0" normalizeH="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kumimoji="0" lang="en-US" sz="8000" b="1" i="1"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3">
            <a:extLst>
              <a:ext uri="{FF2B5EF4-FFF2-40B4-BE49-F238E27FC236}">
                <a16:creationId xmlns:a16="http://schemas.microsoft.com/office/drawing/2014/main" id="{DB0EAC3A-3419-152E-50A1-7A545FBA3CCB}"/>
              </a:ext>
            </a:extLst>
          </p:cNvPr>
          <p:cNvSpPr/>
          <p:nvPr/>
        </p:nvSpPr>
        <p:spPr>
          <a:xfrm>
            <a:off x="2963002" y="2857500"/>
            <a:ext cx="11541198" cy="7843171"/>
          </a:xfrm>
          <a:custGeom>
            <a:avLst/>
            <a:gdLst/>
            <a:ahLst/>
            <a:cxnLst/>
            <a:rect l="l" t="t" r="r" b="b"/>
            <a:pathLst>
              <a:path w="9461586" h="6429908">
                <a:moveTo>
                  <a:pt x="0" y="0"/>
                </a:moveTo>
                <a:lnTo>
                  <a:pt x="9461587" y="0"/>
                </a:lnTo>
                <a:lnTo>
                  <a:pt x="9461587" y="6429908"/>
                </a:lnTo>
                <a:lnTo>
                  <a:pt x="0" y="642990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572264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82391D64-967F-911A-599B-0A4F919A2E4C}"/>
              </a:ext>
            </a:extLst>
          </p:cNvPr>
          <p:cNvSpPr/>
          <p:nvPr/>
        </p:nvSpPr>
        <p:spPr>
          <a:xfrm>
            <a:off x="15974377" y="-1333500"/>
            <a:ext cx="2313623" cy="5334000"/>
          </a:xfrm>
          <a:custGeom>
            <a:avLst/>
            <a:gdLst/>
            <a:ahLst/>
            <a:cxnLst/>
            <a:rect l="l" t="t" r="r" b="b"/>
            <a:pathLst>
              <a:path w="3569589" h="8229600">
                <a:moveTo>
                  <a:pt x="0" y="0"/>
                </a:moveTo>
                <a:lnTo>
                  <a:pt x="3569589" y="0"/>
                </a:lnTo>
                <a:lnTo>
                  <a:pt x="3569589" y="8229600"/>
                </a:lnTo>
                <a:lnTo>
                  <a:pt x="0" y="8229600"/>
                </a:lnTo>
                <a:lnTo>
                  <a:pt x="0" y="0"/>
                </a:lnTo>
                <a:close/>
              </a:path>
            </a:pathLst>
          </a:custGeom>
          <a:blipFill>
            <a:blip r:embed="rId3"/>
            <a:stretch>
              <a:fillRect/>
            </a:stretch>
          </a:blipFill>
        </p:spPr>
        <p:txBody>
          <a:bodyPr/>
          <a:lstStyle/>
          <a:p>
            <a:endParaRPr lang="en-US"/>
          </a:p>
        </p:txBody>
      </p:sp>
      <p:sp>
        <p:nvSpPr>
          <p:cNvPr id="6" name="Freeform 5">
            <a:extLst>
              <a:ext uri="{FF2B5EF4-FFF2-40B4-BE49-F238E27FC236}">
                <a16:creationId xmlns:a16="http://schemas.microsoft.com/office/drawing/2014/main" id="{811FA100-4073-E662-A311-D6E429310E71}"/>
              </a:ext>
            </a:extLst>
          </p:cNvPr>
          <p:cNvSpPr/>
          <p:nvPr/>
        </p:nvSpPr>
        <p:spPr>
          <a:xfrm rot="20720281">
            <a:off x="13258800" y="9603278"/>
            <a:ext cx="6316758" cy="1484018"/>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4"/>
            <a:stretch>
              <a:fillRect/>
            </a:stretch>
          </a:blipFill>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337188130"/>
              </p:ext>
            </p:extLst>
          </p:nvPr>
        </p:nvGraphicFramePr>
        <p:xfrm>
          <a:off x="1018309" y="3542035"/>
          <a:ext cx="16251382" cy="6121336"/>
        </p:xfrm>
        <a:graphic>
          <a:graphicData uri="http://schemas.openxmlformats.org/drawingml/2006/table">
            <a:tbl>
              <a:tblPr firstRow="1" firstCol="1" bandRow="1">
                <a:tableStyleId>{5940675A-B579-460E-94D1-54222C63F5DA}</a:tableStyleId>
              </a:tblPr>
              <a:tblGrid>
                <a:gridCol w="11537778">
                  <a:extLst>
                    <a:ext uri="{9D8B030D-6E8A-4147-A177-3AD203B41FA5}">
                      <a16:colId xmlns:a16="http://schemas.microsoft.com/office/drawing/2014/main" val="3931228407"/>
                    </a:ext>
                  </a:extLst>
                </a:gridCol>
                <a:gridCol w="1845713">
                  <a:extLst>
                    <a:ext uri="{9D8B030D-6E8A-4147-A177-3AD203B41FA5}">
                      <a16:colId xmlns:a16="http://schemas.microsoft.com/office/drawing/2014/main" val="1054035134"/>
                    </a:ext>
                  </a:extLst>
                </a:gridCol>
                <a:gridCol w="2867891">
                  <a:extLst>
                    <a:ext uri="{9D8B030D-6E8A-4147-A177-3AD203B41FA5}">
                      <a16:colId xmlns:a16="http://schemas.microsoft.com/office/drawing/2014/main" val="654186938"/>
                    </a:ext>
                  </a:extLst>
                </a:gridCol>
              </a:tblGrid>
              <a:tr h="779713">
                <a:tc>
                  <a:txBody>
                    <a:bodyPr/>
                    <a:lstStyle/>
                    <a:p>
                      <a:pPr indent="450215" algn="ctr">
                        <a:lnSpc>
                          <a:spcPct val="107000"/>
                        </a:lnSpc>
                        <a:spcBef>
                          <a:spcPts val="100"/>
                        </a:spcBef>
                        <a:spcAft>
                          <a:spcPts val="100"/>
                        </a:spcAft>
                      </a:pPr>
                      <a:r>
                        <a:rPr lang="en-US" sz="4400" b="1" dirty="0" err="1">
                          <a:effectLst/>
                          <a:latin typeface="Times New Roman" panose="02020603050405020304" pitchFamily="18" charset="0"/>
                          <a:cs typeface="Times New Roman" panose="02020603050405020304" pitchFamily="18" charset="0"/>
                        </a:rPr>
                        <a:t>Tiêu</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chí</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Bef>
                          <a:spcPts val="100"/>
                        </a:spcBef>
                        <a:spcAft>
                          <a:spcPts val="100"/>
                        </a:spcAft>
                      </a:pPr>
                      <a:r>
                        <a:rPr lang="en-US" sz="4400" b="1" dirty="0" err="1">
                          <a:effectLst/>
                          <a:latin typeface="Times New Roman" panose="02020603050405020304" pitchFamily="18" charset="0"/>
                          <a:cs typeface="Times New Roman" panose="02020603050405020304" pitchFamily="18" charset="0"/>
                        </a:rPr>
                        <a:t>Đạt</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Bef>
                          <a:spcPts val="100"/>
                        </a:spcBef>
                        <a:spcAft>
                          <a:spcPts val="100"/>
                        </a:spcAft>
                      </a:pPr>
                      <a:r>
                        <a:rPr lang="en-US" sz="4400" b="1" dirty="0" err="1">
                          <a:effectLst/>
                          <a:latin typeface="Times New Roman" panose="02020603050405020304" pitchFamily="18" charset="0"/>
                          <a:cs typeface="Times New Roman" panose="02020603050405020304" pitchFamily="18" charset="0"/>
                        </a:rPr>
                        <a:t>Chưa</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đạt</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860835187"/>
                  </a:ext>
                </a:extLst>
              </a:tr>
              <a:tr h="779713">
                <a:tc>
                  <a:txBody>
                    <a:bodyPr/>
                    <a:lstStyle/>
                    <a:p>
                      <a:pPr algn="just">
                        <a:lnSpc>
                          <a:spcPct val="107000"/>
                        </a:lnSpc>
                        <a:spcBef>
                          <a:spcPts val="100"/>
                        </a:spcBef>
                        <a:spcAft>
                          <a:spcPts val="100"/>
                        </a:spcAft>
                      </a:pPr>
                      <a:r>
                        <a:rPr lang="en-US" sz="4400" dirty="0" err="1">
                          <a:effectLst/>
                          <a:latin typeface="Times New Roman" panose="02020603050405020304" pitchFamily="18" charset="0"/>
                          <a:cs typeface="Times New Roman" panose="02020603050405020304" pitchFamily="18" charset="0"/>
                        </a:rPr>
                        <a:t>Đọc</a:t>
                      </a:r>
                      <a:r>
                        <a:rPr lang="en-US" sz="4400" dirty="0">
                          <a:effectLst/>
                          <a:latin typeface="Times New Roman" panose="02020603050405020304" pitchFamily="18" charset="0"/>
                          <a:cs typeface="Times New Roman" panose="02020603050405020304" pitchFamily="18" charset="0"/>
                        </a:rPr>
                        <a:t> to, </a:t>
                      </a:r>
                      <a:r>
                        <a:rPr lang="en-US" sz="4400" dirty="0" err="1">
                          <a:effectLst/>
                          <a:latin typeface="Times New Roman" panose="02020603050405020304" pitchFamily="18" charset="0"/>
                          <a:cs typeface="Times New Roman" panose="02020603050405020304" pitchFamily="18" charset="0"/>
                        </a:rPr>
                        <a:t>rõ</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trôi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chảy</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6864210"/>
                  </a:ext>
                </a:extLst>
              </a:tr>
              <a:tr h="779713">
                <a:tc>
                  <a:txBody>
                    <a:bodyPr/>
                    <a:lstStyle/>
                    <a:p>
                      <a:pPr algn="just">
                        <a:lnSpc>
                          <a:spcPct val="107000"/>
                        </a:lnSpc>
                        <a:spcBef>
                          <a:spcPts val="100"/>
                        </a:spcBef>
                        <a:spcAft>
                          <a:spcPts val="100"/>
                        </a:spcAft>
                      </a:pPr>
                      <a:r>
                        <a:rPr lang="en-US" sz="4400" dirty="0" err="1">
                          <a:effectLst/>
                          <a:latin typeface="Times New Roman" panose="02020603050405020304" pitchFamily="18" charset="0"/>
                          <a:cs typeface="Times New Roman" panose="02020603050405020304" pitchFamily="18" charset="0"/>
                        </a:rPr>
                        <a:t>Ngắt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nhịp</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lí</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55216900"/>
                  </a:ext>
                </a:extLst>
              </a:tr>
              <a:tr h="779713">
                <a:tc>
                  <a:txBody>
                    <a:bodyPr/>
                    <a:lstStyle/>
                    <a:p>
                      <a:pPr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Tốc độ phù hợp</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25017829"/>
                  </a:ext>
                </a:extLst>
              </a:tr>
              <a:tr h="779713">
                <a:tc>
                  <a:txBody>
                    <a:bodyPr/>
                    <a:lstStyle/>
                    <a:p>
                      <a:pPr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Phân biệt được lời người kể chuyện và lời nhân vật</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4136338"/>
                  </a:ext>
                </a:extLst>
              </a:tr>
              <a:tr h="1615834">
                <a:tc>
                  <a:txBody>
                    <a:bodyPr/>
                    <a:lstStyle/>
                    <a:p>
                      <a:pPr algn="just">
                        <a:lnSpc>
                          <a:spcPct val="107000"/>
                        </a:lnSpc>
                        <a:spcBef>
                          <a:spcPts val="100"/>
                        </a:spcBef>
                        <a:spcAft>
                          <a:spcPts val="100"/>
                        </a:spcAft>
                      </a:pPr>
                      <a:r>
                        <a:rPr lang="en-US" sz="4400" dirty="0" err="1">
                          <a:effectLst/>
                          <a:latin typeface="Times New Roman" panose="02020603050405020304" pitchFamily="18" charset="0"/>
                          <a:cs typeface="Times New Roman" panose="02020603050405020304" pitchFamily="18" charset="0"/>
                        </a:rPr>
                        <a:t>Lựa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chọn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được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giọng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đọc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phù</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với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tính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cách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nhân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vật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thể</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hiện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trong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đoạn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trích</a:t>
                      </a:r>
                      <a:r>
                        <a:rPr lang="en-US"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a:effectLst/>
                          <a:latin typeface="Times New Roman" panose="02020603050405020304" pitchFamily="18" charset="0"/>
                          <a:cs typeface="Times New Roman" panose="02020603050405020304" pitchFamily="18" charset="0"/>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indent="450215" algn="just">
                        <a:lnSpc>
                          <a:spcPct val="107000"/>
                        </a:lnSpc>
                        <a:spcBef>
                          <a:spcPts val="100"/>
                        </a:spcBef>
                        <a:spcAft>
                          <a:spcPts val="100"/>
                        </a:spcAft>
                      </a:pPr>
                      <a:r>
                        <a:rPr lang="en-US"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019803544"/>
                  </a:ext>
                </a:extLst>
              </a:tr>
            </a:tbl>
          </a:graphicData>
        </a:graphic>
      </p:graphicFrame>
      <p:sp>
        <p:nvSpPr>
          <p:cNvPr id="8" name="TextBox 7">
            <a:extLst>
              <a:ext uri="{FF2B5EF4-FFF2-40B4-BE49-F238E27FC236}">
                <a16:creationId xmlns:a16="http://schemas.microsoft.com/office/drawing/2014/main" id="{AB1AC492-0C8C-40BA-69E5-82095DFE4BB0}"/>
              </a:ext>
            </a:extLst>
          </p:cNvPr>
          <p:cNvSpPr txBox="1"/>
          <p:nvPr/>
        </p:nvSpPr>
        <p:spPr>
          <a:xfrm>
            <a:off x="5863500" y="2420701"/>
            <a:ext cx="70104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Bảng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kiểm</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endPar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2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44178972"/>
              </p:ext>
            </p:extLst>
          </p:nvPr>
        </p:nvGraphicFramePr>
        <p:xfrm>
          <a:off x="457200" y="342900"/>
          <a:ext cx="17526000" cy="969264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1176064078"/>
                    </a:ext>
                  </a:extLst>
                </a:gridCol>
                <a:gridCol w="11430000">
                  <a:extLst>
                    <a:ext uri="{9D8B030D-6E8A-4147-A177-3AD203B41FA5}">
                      <a16:colId xmlns:a16="http://schemas.microsoft.com/office/drawing/2014/main" val="2193331131"/>
                    </a:ext>
                  </a:extLst>
                </a:gridCol>
              </a:tblGrid>
              <a:tr h="2667000">
                <a:tc>
                  <a:txBody>
                    <a:bodyPr/>
                    <a:lstStyle/>
                    <a:p>
                      <a:pPr algn="just"/>
                      <a:r>
                        <a:rPr lang="vi-VN" sz="4000" b="1" i="0" kern="1200" dirty="0">
                          <a:solidFill>
                            <a:schemeClr val="tx1"/>
                          </a:solidFill>
                          <a:effectLst/>
                          <a:latin typeface="+mj-lt"/>
                          <a:ea typeface="+mn-ea"/>
                          <a:cs typeface="+mn-cs"/>
                        </a:rPr>
                        <a:t>1. Tưởng tượng:</a:t>
                      </a:r>
                      <a:r>
                        <a:rPr lang="vi-VN" sz="4000" b="0" i="0" kern="1200" dirty="0">
                          <a:solidFill>
                            <a:schemeClr val="tx1"/>
                          </a:solidFill>
                          <a:effectLst/>
                          <a:latin typeface="+mj-lt"/>
                          <a:ea typeface="+mn-ea"/>
                          <a:cs typeface="+mn-cs"/>
                        </a:rPr>
                        <a:t> </a:t>
                      </a:r>
                      <a:r>
                        <a:rPr lang="vi-VN" sz="4000" b="0" i="1" kern="1200" dirty="0">
                          <a:solidFill>
                            <a:schemeClr val="tx1"/>
                          </a:solidFill>
                          <a:effectLst/>
                          <a:latin typeface="+mj-lt"/>
                          <a:ea typeface="+mn-ea"/>
                          <a:cs typeface="+mn-cs"/>
                        </a:rPr>
                        <a:t>Em hình dung ra sao về cảnh “tả đột hữu xung” của Lục Vân Tiên trong đoạn thơ này?</a:t>
                      </a:r>
                      <a:endParaRPr lang="vi-VN" sz="4000" b="0" i="0" kern="1200" dirty="0">
                        <a:solidFill>
                          <a:schemeClr val="tx1"/>
                        </a:solidFill>
                        <a:effectLst/>
                        <a:latin typeface="+mj-lt"/>
                        <a:ea typeface="+mn-ea"/>
                        <a:cs typeface="+mn-cs"/>
                      </a:endParaRPr>
                    </a:p>
                  </a:txBody>
                  <a:tcPr>
                    <a:solidFill>
                      <a:schemeClr val="accent1">
                        <a:lumMod val="20000"/>
                        <a:lumOff val="80000"/>
                      </a:schemeClr>
                    </a:solidFill>
                  </a:tcPr>
                </a:tc>
                <a:tc>
                  <a:txBody>
                    <a:bodyPr/>
                    <a:lstStyle/>
                    <a:p>
                      <a:pPr algn="just"/>
                      <a:r>
                        <a:rPr lang="vi-VN" sz="4000" b="0" i="0" kern="1200" dirty="0">
                          <a:solidFill>
                            <a:schemeClr val="tx1"/>
                          </a:solidFill>
                          <a:effectLst/>
                          <a:latin typeface="+mj-lt"/>
                          <a:ea typeface="+mn-ea"/>
                          <a:cs typeface="+mn-cs"/>
                        </a:rPr>
                        <a:t>- Đây là một trận đánh không cân sức: một bên là tướng cướp hùng hổ, hung dữ, đông đúc được trang bị đầy đủ vũ khí; với một bên là thân cô, thế cô.</a:t>
                      </a:r>
                    </a:p>
                  </a:txBody>
                  <a:tcPr>
                    <a:solidFill>
                      <a:schemeClr val="bg1"/>
                    </a:solidFill>
                  </a:tcPr>
                </a:tc>
                <a:extLst>
                  <a:ext uri="{0D108BD9-81ED-4DB2-BD59-A6C34878D82A}">
                    <a16:rowId xmlns:a16="http://schemas.microsoft.com/office/drawing/2014/main" val="4142370044"/>
                  </a:ext>
                </a:extLst>
              </a:tr>
              <a:tr h="3276600">
                <a:tc>
                  <a:txBody>
                    <a:bodyPr/>
                    <a:lstStyle/>
                    <a:p>
                      <a:pPr algn="just"/>
                      <a:r>
                        <a:rPr lang="vi-VN" sz="4000" b="1" i="0" kern="1200" dirty="0">
                          <a:solidFill>
                            <a:schemeClr val="tx1"/>
                          </a:solidFill>
                          <a:effectLst/>
                          <a:latin typeface="+mj-lt"/>
                          <a:ea typeface="+mn-ea"/>
                          <a:cs typeface="+mn-cs"/>
                        </a:rPr>
                        <a:t>2. Suy luận:</a:t>
                      </a:r>
                      <a:r>
                        <a:rPr lang="vi-VN" sz="4000" b="0" i="0" kern="1200" dirty="0">
                          <a:solidFill>
                            <a:schemeClr val="tx1"/>
                          </a:solidFill>
                          <a:effectLst/>
                          <a:latin typeface="+mj-lt"/>
                          <a:ea typeface="+mn-ea"/>
                          <a:cs typeface="+mn-cs"/>
                        </a:rPr>
                        <a:t> </a:t>
                      </a:r>
                      <a:r>
                        <a:rPr lang="vi-VN" sz="4000" b="0" i="1" kern="1200" dirty="0">
                          <a:solidFill>
                            <a:schemeClr val="tx1"/>
                          </a:solidFill>
                          <a:effectLst/>
                          <a:latin typeface="+mj-lt"/>
                          <a:ea typeface="+mn-ea"/>
                          <a:cs typeface="+mn-cs"/>
                        </a:rPr>
                        <a:t>Việc Vân Tiên bảo Nguyệt Nga “khoan khoan ngồi đó chớ ra...” cho thấy chàng là người như thế nào?</a:t>
                      </a:r>
                      <a:endParaRPr lang="vi-VN" sz="4000" b="0" i="0" kern="1200" dirty="0">
                        <a:solidFill>
                          <a:schemeClr val="tx1"/>
                        </a:solidFill>
                        <a:effectLst/>
                        <a:latin typeface="+mj-lt"/>
                        <a:ea typeface="+mn-ea"/>
                        <a:cs typeface="+mn-cs"/>
                      </a:endParaRPr>
                    </a:p>
                  </a:txBody>
                  <a:tcPr>
                    <a:solidFill>
                      <a:schemeClr val="accent1">
                        <a:lumMod val="20000"/>
                        <a:lumOff val="80000"/>
                      </a:schemeClr>
                    </a:solidFill>
                  </a:tcPr>
                </a:tc>
                <a:tc>
                  <a:txBody>
                    <a:bodyPr/>
                    <a:lstStyle/>
                    <a:p>
                      <a:pPr algn="just"/>
                      <a:r>
                        <a:rPr lang="vi-VN" sz="4000" b="0" i="0" kern="1200" dirty="0">
                          <a:solidFill>
                            <a:schemeClr val="tx1"/>
                          </a:solidFill>
                          <a:effectLst/>
                          <a:latin typeface="+mj-lt"/>
                          <a:ea typeface="+mn-ea"/>
                          <a:cs typeface="+mn-cs"/>
                        </a:rPr>
                        <a:t>- Việc Vân Tiên nói với Nguyệt Nga rằng: </a:t>
                      </a:r>
                      <a:r>
                        <a:rPr lang="vi-VN" sz="4000" b="0" i="1" kern="1200" dirty="0">
                          <a:solidFill>
                            <a:schemeClr val="tx1"/>
                          </a:solidFill>
                          <a:effectLst/>
                          <a:latin typeface="+mj-lt"/>
                          <a:ea typeface="+mn-ea"/>
                          <a:cs typeface="+mn-cs"/>
                        </a:rPr>
                        <a:t>Khoan khoan ngồi đó chớ ra. Nàng là phận gái ta là phận trai</a:t>
                      </a:r>
                      <a:r>
                        <a:rPr lang="vi-VN" sz="4000" b="0" i="0" kern="1200" dirty="0">
                          <a:solidFill>
                            <a:schemeClr val="tx1"/>
                          </a:solidFill>
                          <a:effectLst/>
                          <a:latin typeface="+mj-lt"/>
                          <a:ea typeface="+mn-ea"/>
                          <a:cs typeface="+mn-cs"/>
                        </a:rPr>
                        <a:t>, cho thấy chàng là người giữ đúng chuẩn mực đạo đức, nam nữ thụ thụ bất thân.</a:t>
                      </a:r>
                    </a:p>
                  </a:txBody>
                  <a:tcPr>
                    <a:solidFill>
                      <a:schemeClr val="bg1"/>
                    </a:solidFill>
                  </a:tcPr>
                </a:tc>
                <a:extLst>
                  <a:ext uri="{0D108BD9-81ED-4DB2-BD59-A6C34878D82A}">
                    <a16:rowId xmlns:a16="http://schemas.microsoft.com/office/drawing/2014/main" val="2660160394"/>
                  </a:ext>
                </a:extLst>
              </a:tr>
              <a:tr h="1631720">
                <a:tc>
                  <a:txBody>
                    <a:bodyPr/>
                    <a:lstStyle/>
                    <a:p>
                      <a:pPr algn="just"/>
                      <a:r>
                        <a:rPr lang="vi-VN" sz="4000" b="1" i="0" kern="1200" dirty="0">
                          <a:solidFill>
                            <a:schemeClr val="tx1"/>
                          </a:solidFill>
                          <a:effectLst/>
                          <a:latin typeface="+mj-lt"/>
                          <a:ea typeface="+mn-ea"/>
                          <a:cs typeface="+mn-cs"/>
                        </a:rPr>
                        <a:t>3. Suy luận:</a:t>
                      </a:r>
                      <a:r>
                        <a:rPr lang="vi-VN" sz="4000" b="0" i="0" kern="1200" dirty="0">
                          <a:solidFill>
                            <a:schemeClr val="tx1"/>
                          </a:solidFill>
                          <a:effectLst/>
                          <a:latin typeface="+mj-lt"/>
                          <a:ea typeface="+mn-ea"/>
                          <a:cs typeface="+mn-cs"/>
                        </a:rPr>
                        <a:t> </a:t>
                      </a:r>
                      <a:r>
                        <a:rPr lang="vi-VN" sz="4000" b="0" i="1" kern="1200" dirty="0">
                          <a:solidFill>
                            <a:schemeClr val="tx1"/>
                          </a:solidFill>
                          <a:effectLst/>
                          <a:latin typeface="+mj-lt"/>
                          <a:ea typeface="+mn-ea"/>
                          <a:cs typeface="+mn-cs"/>
                        </a:rPr>
                        <a:t>Hai dòng thơ cuối của văn bản gợi cho em suy nghĩ gì?</a:t>
                      </a:r>
                      <a:endParaRPr lang="vi-VN" sz="4000" b="0" i="0" kern="1200" dirty="0">
                        <a:solidFill>
                          <a:schemeClr val="tx1"/>
                        </a:solidFill>
                        <a:effectLst/>
                        <a:latin typeface="+mj-lt"/>
                        <a:ea typeface="+mn-ea"/>
                        <a:cs typeface="+mn-cs"/>
                      </a:endParaRPr>
                    </a:p>
                  </a:txBody>
                  <a:tcPr>
                    <a:solidFill>
                      <a:schemeClr val="accent1">
                        <a:lumMod val="20000"/>
                        <a:lumOff val="80000"/>
                      </a:schemeClr>
                    </a:solidFill>
                  </a:tcPr>
                </a:tc>
                <a:tc>
                  <a:txBody>
                    <a:bodyPr/>
                    <a:lstStyle/>
                    <a:p>
                      <a:pPr algn="just"/>
                      <a:r>
                        <a:rPr lang="vi-VN" sz="4000" b="0" i="0" kern="1200" dirty="0">
                          <a:solidFill>
                            <a:schemeClr val="tx1"/>
                          </a:solidFill>
                          <a:effectLst/>
                          <a:latin typeface="+mj-lt"/>
                          <a:ea typeface="+mn-ea"/>
                          <a:cs typeface="+mn-cs"/>
                        </a:rPr>
                        <a:t>- Câu trả lời trong hai dòng cuối:</a:t>
                      </a:r>
                      <a:r>
                        <a:rPr lang="en-US" sz="4000" b="0" i="0" kern="1200" dirty="0">
                          <a:solidFill>
                            <a:schemeClr val="tx1"/>
                          </a:solidFill>
                          <a:effectLst/>
                          <a:latin typeface="+mj-lt"/>
                          <a:ea typeface="+mn-ea"/>
                          <a:cs typeface="+mn-cs"/>
                        </a:rPr>
                        <a:t> </a:t>
                      </a:r>
                      <a:r>
                        <a:rPr lang="vi-VN" sz="4000" b="0" i="1" kern="1200" dirty="0">
                          <a:solidFill>
                            <a:schemeClr val="tx1"/>
                          </a:solidFill>
                          <a:effectLst/>
                          <a:latin typeface="+mj-lt"/>
                          <a:ea typeface="+mn-ea"/>
                          <a:cs typeface="+mn-cs"/>
                        </a:rPr>
                        <a:t>Làm ơn há dễ trông người trả ơn</a:t>
                      </a:r>
                      <a:r>
                        <a:rPr lang="vi-VN" sz="4000" b="0" i="0" kern="1200" dirty="0">
                          <a:solidFill>
                            <a:schemeClr val="tx1"/>
                          </a:solidFill>
                          <a:effectLst/>
                          <a:latin typeface="+mj-lt"/>
                          <a:ea typeface="+mn-ea"/>
                          <a:cs typeface="+mn-cs"/>
                        </a:rPr>
                        <a:t> và đặc biệt là câu nói của Vân Tiên: </a:t>
                      </a:r>
                      <a:r>
                        <a:rPr lang="vi-VN" sz="4000" b="0" i="1" kern="1200" dirty="0">
                          <a:solidFill>
                            <a:schemeClr val="tx1"/>
                          </a:solidFill>
                          <a:effectLst/>
                          <a:latin typeface="+mj-lt"/>
                          <a:ea typeface="+mn-ea"/>
                          <a:cs typeface="+mn-cs"/>
                        </a:rPr>
                        <a:t>Nhớ câu kiến nghĩa bất vi. Làm người thế ấy cũng phi anh hùng</a:t>
                      </a:r>
                      <a:r>
                        <a:rPr lang="vi-VN" sz="4000" b="0" i="0" kern="1200" dirty="0">
                          <a:solidFill>
                            <a:schemeClr val="tx1"/>
                          </a:solidFill>
                          <a:effectLst/>
                          <a:latin typeface="+mj-lt"/>
                          <a:ea typeface="+mn-ea"/>
                          <a:cs typeface="+mn-cs"/>
                        </a:rPr>
                        <a:t>, cho thấy một người anh hùng lí tưởng, thấy việc nghĩa thì tự nguyện làm, và đã làm việc nghĩa thì không cần trả ơn.</a:t>
                      </a:r>
                    </a:p>
                  </a:txBody>
                  <a:tcPr>
                    <a:solidFill>
                      <a:schemeClr val="bg1"/>
                    </a:solidFill>
                  </a:tcPr>
                </a:tc>
                <a:extLst>
                  <a:ext uri="{0D108BD9-81ED-4DB2-BD59-A6C34878D82A}">
                    <a16:rowId xmlns:a16="http://schemas.microsoft.com/office/drawing/2014/main" val="3506006849"/>
                  </a:ext>
                </a:extLst>
              </a:tr>
            </a:tbl>
          </a:graphicData>
        </a:graphic>
      </p:graphicFrame>
    </p:spTree>
    <p:extLst>
      <p:ext uri="{BB962C8B-B14F-4D97-AF65-F5344CB8AC3E}">
        <p14:creationId xmlns:p14="http://schemas.microsoft.com/office/powerpoint/2010/main" val="243439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8909570-D794-8D42-E661-4BDEEA150773}"/>
              </a:ext>
            </a:extLst>
          </p:cNvPr>
          <p:cNvGrpSpPr/>
          <p:nvPr/>
        </p:nvGrpSpPr>
        <p:grpSpPr>
          <a:xfrm>
            <a:off x="8534401" y="3238500"/>
            <a:ext cx="10210800" cy="7886700"/>
            <a:chOff x="5029200" y="2681447"/>
            <a:chExt cx="11429999" cy="8115300"/>
          </a:xfrm>
        </p:grpSpPr>
        <p:sp>
          <p:nvSpPr>
            <p:cNvPr id="4" name="Freeform 3">
              <a:extLst>
                <a:ext uri="{FF2B5EF4-FFF2-40B4-BE49-F238E27FC236}">
                  <a16:creationId xmlns:a16="http://schemas.microsoft.com/office/drawing/2014/main" id="{232F406E-3997-89BD-2815-BE88FF8E11B2}"/>
                </a:ext>
              </a:extLst>
            </p:cNvPr>
            <p:cNvSpPr/>
            <p:nvPr/>
          </p:nvSpPr>
          <p:spPr>
            <a:xfrm>
              <a:off x="5029200" y="2681447"/>
              <a:ext cx="11429999" cy="8115300"/>
            </a:xfrm>
            <a:custGeom>
              <a:avLst/>
              <a:gdLst/>
              <a:ahLst/>
              <a:cxnLst/>
              <a:rect l="l" t="t" r="r" b="b"/>
              <a:pathLst>
                <a:path w="4901950" h="3584551">
                  <a:moveTo>
                    <a:pt x="0" y="0"/>
                  </a:moveTo>
                  <a:lnTo>
                    <a:pt x="4901951" y="0"/>
                  </a:lnTo>
                  <a:lnTo>
                    <a:pt x="4901951" y="3584551"/>
                  </a:lnTo>
                  <a:lnTo>
                    <a:pt x="0" y="3584551"/>
                  </a:lnTo>
                  <a:lnTo>
                    <a:pt x="0" y="0"/>
                  </a:lnTo>
                  <a:close/>
                </a:path>
              </a:pathLst>
            </a:custGeom>
            <a:blipFill>
              <a:blip r:embed="rId3"/>
              <a:stretch>
                <a:fillRect/>
              </a:stretch>
            </a:blipFill>
          </p:spPr>
          <p:txBody>
            <a:bodyPr/>
            <a:lstStyle/>
            <a:p>
              <a:endParaRPr lang="en-US" dirty="0"/>
            </a:p>
          </p:txBody>
        </p:sp>
        <p:sp>
          <p:nvSpPr>
            <p:cNvPr id="5" name="Rectangle 4">
              <a:extLst>
                <a:ext uri="{FF2B5EF4-FFF2-40B4-BE49-F238E27FC236}">
                  <a16:creationId xmlns:a16="http://schemas.microsoft.com/office/drawing/2014/main" id="{F11CC6E6-DA24-DB37-6A1C-9A46B694B0AF}"/>
                </a:ext>
              </a:extLst>
            </p:cNvPr>
            <p:cNvSpPr/>
            <p:nvPr/>
          </p:nvSpPr>
          <p:spPr>
            <a:xfrm>
              <a:off x="6019800" y="3162300"/>
              <a:ext cx="3124200" cy="345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uLnTx/>
                  <a:uFillTx/>
                  <a:latin typeface="#9Slide07 IcielSoup of Justice" pitchFamily="2" charset="0"/>
                  <a:ea typeface="Cambria" panose="02040503050406030204" pitchFamily="18" charset="0"/>
                  <a:cs typeface="Times New Roman" panose="02020603050405020304" pitchFamily="18" charset="0"/>
                </a:rPr>
                <a:t>Notes </a:t>
              </a:r>
              <a:r>
                <a:rPr kumimoji="0" lang="en-US" sz="7200" b="1" i="0" u="none" strike="noStrike" kern="1200" cap="none" spc="0" normalizeH="0" baseline="0" noProof="0" dirty="0" err="1">
                  <a:ln>
                    <a:noFill/>
                  </a:ln>
                  <a:solidFill>
                    <a:srgbClr val="C00000"/>
                  </a:solidFill>
                  <a:effectLst/>
                  <a:uLnTx/>
                  <a:uFillTx/>
                  <a:latin typeface="#9Slide07 IcielSoup of Justice" pitchFamily="2" charset="0"/>
                  <a:ea typeface="Cambria" panose="02040503050406030204" pitchFamily="18" charset="0"/>
                  <a:cs typeface="Times New Roman" panose="02020603050405020304" pitchFamily="18" charset="0"/>
                </a:rPr>
                <a:t>chú</a:t>
              </a:r>
              <a:r>
                <a:rPr kumimoji="0" lang="en-US" sz="7200" b="1" i="0" u="none" strike="noStrike" kern="1200" cap="none" spc="0" normalizeH="0" noProof="0" dirty="0">
                  <a:ln>
                    <a:noFill/>
                  </a:ln>
                  <a:solidFill>
                    <a:srgbClr val="C00000"/>
                  </a:solidFill>
                  <a:effectLst/>
                  <a:uLnTx/>
                  <a:uFillTx/>
                  <a:latin typeface="#9Slide07 IcielSoup of Justice" pitchFamily="2" charset="0"/>
                  <a:ea typeface="Cambria" panose="02040503050406030204" pitchFamily="18" charset="0"/>
                  <a:cs typeface="Times New Roman" panose="02020603050405020304" pitchFamily="18" charset="0"/>
                </a:rPr>
                <a:t> </a:t>
              </a:r>
              <a:r>
                <a:rPr kumimoji="0" lang="en-US" sz="7200" b="1" i="0" u="none" strike="noStrike" kern="1200" cap="none" spc="0" normalizeH="0" noProof="0" dirty="0" err="1">
                  <a:ln>
                    <a:noFill/>
                  </a:ln>
                  <a:solidFill>
                    <a:srgbClr val="C00000"/>
                  </a:solidFill>
                  <a:effectLst/>
                  <a:uLnTx/>
                  <a:uFillTx/>
                  <a:latin typeface="#9Slide07 IcielSoup of Justice" pitchFamily="2" charset="0"/>
                  <a:ea typeface="Cambria" panose="02040503050406030204" pitchFamily="18" charset="0"/>
                  <a:cs typeface="Times New Roman" panose="02020603050405020304" pitchFamily="18" charset="0"/>
                </a:rPr>
                <a:t>thích</a:t>
              </a:r>
              <a:endParaRPr kumimoji="0" lang="en-US" sz="7200" b="1" i="1" u="none" strike="noStrike" kern="1200" cap="none" spc="0" normalizeH="0" baseline="0" noProof="0" dirty="0">
                <a:ln>
                  <a:noFill/>
                </a:ln>
                <a:solidFill>
                  <a:srgbClr val="C00000"/>
                </a:solidFill>
                <a:effectLst/>
                <a:uLnTx/>
                <a:uFillTx/>
                <a:latin typeface="#9Slide07 IcielSoup of Justice" pitchFamily="2" charset="0"/>
                <a:ea typeface="Cambria" panose="020405030504060302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AB1AC492-0C8C-40BA-69E5-82095DFE4BB0}"/>
              </a:ext>
            </a:extLst>
          </p:cNvPr>
          <p:cNvSpPr txBox="1"/>
          <p:nvPr/>
        </p:nvSpPr>
        <p:spPr>
          <a:xfrm>
            <a:off x="1336745" y="3854736"/>
            <a:ext cx="70104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Ghi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chép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chú</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thích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bản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cần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tìm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hiểu</a:t>
            </a:r>
            <a:r>
              <a:rPr lang="en-US" sz="4400" dirty="0">
                <a:solidFill>
                  <a:srgbClr val="0D0D0D"/>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Chia</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sẻ</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ngồi</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cạnh</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thích</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đó</a:t>
            </a:r>
            <a:endParaRPr kumimoji="0" lang="vi-VN" sz="4400" b="0"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87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866" y="0"/>
            <a:ext cx="7625135" cy="10287000"/>
          </a:xfrm>
          <a:prstGeom prst="rect">
            <a:avLst/>
          </a:prstGeom>
        </p:spPr>
      </p:pic>
      <p:sp>
        <p:nvSpPr>
          <p:cNvPr id="10" name="Rectangle 9"/>
          <p:cNvSpPr/>
          <p:nvPr/>
        </p:nvSpPr>
        <p:spPr>
          <a:xfrm>
            <a:off x="1274943" y="3009900"/>
            <a:ext cx="8049977" cy="1361911"/>
          </a:xfrm>
          <a:prstGeom prst="rect">
            <a:avLst/>
          </a:prstGeom>
          <a:noFill/>
          <a:ln>
            <a:noFill/>
          </a:ln>
        </p:spPr>
        <p:txBody>
          <a:bodyPr wrap="square">
            <a:spAutoFit/>
          </a:bodyP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9Slide05 FS Blonde Script" panose="03000503000000000000" pitchFamily="65" charset="0"/>
                <a:cs typeface="Times New Roman" panose="02020603050405020304" pitchFamily="18" charset="0"/>
              </a:rPr>
              <a:t>HOẠT ĐỘNG NHÓM</a:t>
            </a:r>
          </a:p>
        </p:txBody>
      </p:sp>
      <p:sp>
        <p:nvSpPr>
          <p:cNvPr id="11" name="TextBox 10">
            <a:extLst>
              <a:ext uri="{FF2B5EF4-FFF2-40B4-BE49-F238E27FC236}">
                <a16:creationId xmlns:a16="http://schemas.microsoft.com/office/drawing/2014/main" id="{19F64D18-DE24-45A3-B21F-D9B650AB2832}"/>
              </a:ext>
            </a:extLst>
          </p:cNvPr>
          <p:cNvSpPr txBox="1"/>
          <p:nvPr/>
        </p:nvSpPr>
        <p:spPr>
          <a:xfrm>
            <a:off x="956580" y="4724382"/>
            <a:ext cx="8686701" cy="3952020"/>
          </a:xfrm>
          <a:prstGeom prst="rect">
            <a:avLst/>
          </a:prstGeom>
        </p:spPr>
        <p:txBody>
          <a:bodyPr vert="horz" lIns="137160" tIns="68580" rIns="137160" bIns="68580" rtlCol="0">
            <a:noAutofit/>
          </a:bodyPr>
          <a:lstStyle/>
          <a:p>
            <a:pPr marL="0" marR="0" lvl="0" indent="0" algn="just" defTabSz="1371600" rtl="0" eaLnBrk="1" fontAlgn="auto" latinLnBrk="0" hangingPunct="1">
              <a:lnSpc>
                <a:spcPct val="100000"/>
              </a:lnSpc>
              <a:spcBef>
                <a:spcPts val="0"/>
              </a:spcBef>
              <a:spcAft>
                <a:spcPts val="90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comments,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Chiểu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14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23C68962-3342-443B-AA60-9B716795CB96}"/>
              </a:ext>
            </a:extLst>
          </p:cNvPr>
          <p:cNvSpPr txBox="1"/>
          <p:nvPr/>
        </p:nvSpPr>
        <p:spPr>
          <a:xfrm>
            <a:off x="1287536" y="2393635"/>
            <a:ext cx="3339548" cy="76944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đời</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ectangle 67">
            <a:extLst>
              <a:ext uri="{FF2B5EF4-FFF2-40B4-BE49-F238E27FC236}">
                <a16:creationId xmlns:a16="http://schemas.microsoft.com/office/drawing/2014/main" id="{3EB9AB0A-394C-4C52-A23B-3B9994343572}"/>
              </a:ext>
            </a:extLst>
          </p:cNvPr>
          <p:cNvSpPr>
            <a:spLocks noChangeArrowheads="1"/>
          </p:cNvSpPr>
          <p:nvPr/>
        </p:nvSpPr>
        <p:spPr bwMode="black">
          <a:xfrm>
            <a:off x="1043240" y="4626118"/>
            <a:ext cx="3339548" cy="769441"/>
          </a:xfrm>
          <a:prstGeom prst="rect">
            <a:avLst/>
          </a:prstGeom>
          <a:solidFill>
            <a:schemeClr val="bg1">
              <a:lumMod val="85000"/>
            </a:schemeClr>
          </a:solidFill>
          <a:ln>
            <a:noFill/>
          </a:ln>
          <a:effectLst/>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1859</a:t>
            </a:r>
          </a:p>
        </p:txBody>
      </p:sp>
      <p:sp>
        <p:nvSpPr>
          <p:cNvPr id="14" name="Rectangle 38">
            <a:extLst>
              <a:ext uri="{FF2B5EF4-FFF2-40B4-BE49-F238E27FC236}">
                <a16:creationId xmlns:a16="http://schemas.microsoft.com/office/drawing/2014/main" id="{B5DF694F-0D05-40F5-8A43-F932289B2DA0}"/>
              </a:ext>
            </a:extLst>
          </p:cNvPr>
          <p:cNvSpPr>
            <a:spLocks noChangeArrowheads="1"/>
          </p:cNvSpPr>
          <p:nvPr/>
        </p:nvSpPr>
        <p:spPr bwMode="auto">
          <a:xfrm>
            <a:off x="1018379" y="6671956"/>
            <a:ext cx="1625131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- 1849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Chịu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tang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hôn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D16DCA6-633C-4F10-83D6-3FE48B801A63}"/>
              </a:ext>
            </a:extLst>
          </p:cNvPr>
          <p:cNvSpPr txBox="1"/>
          <p:nvPr/>
        </p:nvSpPr>
        <p:spPr>
          <a:xfrm>
            <a:off x="1043240" y="5575168"/>
            <a:ext cx="4916096" cy="769441"/>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- 1843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Đỗ</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Tú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38">
            <a:extLst>
              <a:ext uri="{FF2B5EF4-FFF2-40B4-BE49-F238E27FC236}">
                <a16:creationId xmlns:a16="http://schemas.microsoft.com/office/drawing/2014/main" id="{910D28A1-25D8-4FA8-9DDF-C166DECACFC5}"/>
              </a:ext>
            </a:extLst>
          </p:cNvPr>
          <p:cNvSpPr>
            <a:spLocks noChangeArrowheads="1"/>
          </p:cNvSpPr>
          <p:nvPr/>
        </p:nvSpPr>
        <p:spPr bwMode="auto">
          <a:xfrm>
            <a:off x="1043240" y="7768744"/>
            <a:ext cx="1757367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Gia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979" y="1362898"/>
            <a:ext cx="8269374" cy="4630850"/>
          </a:xfrm>
          <a:prstGeom prst="rect">
            <a:avLst/>
          </a:prstGeom>
        </p:spPr>
      </p:pic>
    </p:spTree>
    <p:extLst>
      <p:ext uri="{BB962C8B-B14F-4D97-AF65-F5344CB8AC3E}">
        <p14:creationId xmlns:p14="http://schemas.microsoft.com/office/powerpoint/2010/main" val="100278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animBg="1"/>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BEEC-6F79-A79F-8161-19858947A1B7}"/>
              </a:ext>
            </a:extLst>
          </p:cNvPr>
          <p:cNvSpPr txBox="1">
            <a:spLocks/>
          </p:cNvSpPr>
          <p:nvPr/>
        </p:nvSpPr>
        <p:spPr>
          <a:xfrm>
            <a:off x="1748022" y="385500"/>
            <a:ext cx="14706600" cy="2743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Bài</a:t>
            </a:r>
            <a:r>
              <a:rPr kumimoji="0" lang="en-US" sz="8000" b="1" i="0" u="none" strike="noStrike" kern="1200" cap="none" spc="0" normalizeH="0" noProof="0" dirty="0">
                <a:ln>
                  <a:noFill/>
                </a:ln>
                <a:solidFill>
                  <a:srgbClr val="FF0000"/>
                </a:solidFill>
                <a:effectLst/>
                <a:uLnTx/>
                <a:uFillTx/>
                <a:latin typeface="#9Slide05 SVNCookie" panose="020B0606040200020203" pitchFamily="34" charset="0"/>
                <a:cs typeface="#9Slide04 Maitree SemiBold" panose="00000700000000000000" pitchFamily="2" charset="-34"/>
              </a:rPr>
              <a:t> 5</a:t>
            </a:r>
            <a:r>
              <a:rPr lang="en-US" sz="8000" b="1" dirty="0">
                <a:solidFill>
                  <a:srgbClr val="FF0000"/>
                </a:solidFill>
                <a:latin typeface="#9Slide05 SVNCookie" panose="020B0606040200020203" pitchFamily="34" charset="0"/>
                <a:cs typeface="#9Slide04 Maitree SemiBold" panose="00000700000000000000" pitchFamily="2" charset="-34"/>
              </a:rPr>
              <a:t>: </a:t>
            </a:r>
          </a:p>
          <a:p>
            <a:pPr marL="0" marR="0" lvl="0" indent="0" algn="ctr" defTabSz="914400" rtl="0" eaLnBrk="1" fontAlgn="auto" latinLnBrk="0" hangingPunct="1">
              <a:spcBef>
                <a:spcPct val="0"/>
              </a:spcBef>
              <a:spcAft>
                <a:spcPts val="0"/>
              </a:spcAft>
              <a:buClrTx/>
              <a:buSzTx/>
              <a:buFontTx/>
              <a:buNone/>
              <a:tabLst/>
              <a:defRPr/>
            </a:pPr>
            <a:r>
              <a:rPr kumimoji="0" lang="en-US" sz="8000" b="1" i="0" u="none" strike="noStrike" kern="1200" cap="none" spc="0" normalizeH="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Khát</a:t>
            </a:r>
            <a:r>
              <a:rPr kumimoji="0" lang="en-US" sz="8000" b="1" i="0" u="none" strike="noStrike" kern="1200" cap="none" spc="0" normalizeH="0" noProof="0" dirty="0">
                <a:ln>
                  <a:noFill/>
                </a:ln>
                <a:solidFill>
                  <a:srgbClr val="FF0000"/>
                </a:solidFill>
                <a:effectLst/>
                <a:uLnTx/>
                <a:uFillTx/>
                <a:latin typeface="#9Slide05 SVNCookie" panose="020B0606040200020203" pitchFamily="34" charset="0"/>
                <a:cs typeface="#9Slide04 Maitree SemiBold" panose="00000700000000000000" pitchFamily="2" charset="-34"/>
              </a:rPr>
              <a:t> </a:t>
            </a:r>
            <a:r>
              <a:rPr kumimoji="0" lang="en-US" sz="8000" b="1" i="0" u="none" strike="noStrike" kern="1200" cap="none" spc="0" normalizeH="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vọng</a:t>
            </a:r>
            <a:r>
              <a:rPr kumimoji="0" lang="en-US" sz="8000" b="1" i="0" u="none" strike="noStrike" kern="1200" cap="none" spc="0" normalizeH="0" noProof="0" dirty="0">
                <a:ln>
                  <a:noFill/>
                </a:ln>
                <a:solidFill>
                  <a:srgbClr val="FF0000"/>
                </a:solidFill>
                <a:effectLst/>
                <a:uLnTx/>
                <a:uFillTx/>
                <a:latin typeface="#9Slide05 SVNCookie" panose="020B0606040200020203" pitchFamily="34" charset="0"/>
                <a:cs typeface="#9Slide04 Maitree SemiBold" panose="00000700000000000000" pitchFamily="2" charset="-34"/>
              </a:rPr>
              <a:t> </a:t>
            </a:r>
            <a:r>
              <a:rPr kumimoji="0" lang="en-US" sz="8000" b="1" i="0" u="none" strike="noStrike" kern="1200" cap="none" spc="0" normalizeH="0" noProof="0" dirty="0" err="1">
                <a:ln>
                  <a:noFill/>
                </a:ln>
                <a:solidFill>
                  <a:srgbClr val="FF0000"/>
                </a:solidFill>
                <a:effectLst/>
                <a:uLnTx/>
                <a:uFillTx/>
                <a:latin typeface="#9Slide05 SVNCookie" panose="020B0606040200020203" pitchFamily="34" charset="0"/>
                <a:cs typeface="#9Slide04 Maitree SemiBold" panose="00000700000000000000" pitchFamily="2" charset="-34"/>
              </a:rPr>
              <a:t>côn</a:t>
            </a:r>
            <a:r>
              <a:rPr lang="en-US" sz="8000" b="1" dirty="0">
                <a:solidFill>
                  <a:srgbClr val="FF0000"/>
                </a:solidFill>
                <a:latin typeface="#9Slide05 SVNCookie" panose="020B0606040200020203" pitchFamily="34" charset="0"/>
                <a:cs typeface="#9Slide04 Maitree SemiBold" panose="00000700000000000000" pitchFamily="2" charset="-34"/>
              </a:rPr>
              <a:t>g </a:t>
            </a:r>
            <a:r>
              <a:rPr lang="en-US" sz="8000" b="1" dirty="0" err="1">
                <a:solidFill>
                  <a:srgbClr val="FF0000"/>
                </a:solidFill>
                <a:latin typeface="#9Slide05 SVNCookie" panose="020B0606040200020203" pitchFamily="34" charset="0"/>
                <a:cs typeface="#9Slide04 Maitree SemiBold" panose="00000700000000000000" pitchFamily="2" charset="-34"/>
              </a:rPr>
              <a:t>lí</a:t>
            </a:r>
            <a:endParaRPr kumimoji="0" lang="en-US" sz="8000" b="1" i="0" u="none" strike="noStrike" kern="1200" cap="none" spc="0" normalizeH="0" baseline="0" noProof="0" dirty="0">
              <a:ln>
                <a:noFill/>
              </a:ln>
              <a:solidFill>
                <a:srgbClr val="FF0000"/>
              </a:solidFill>
              <a:effectLst/>
              <a:uLnTx/>
              <a:uFillTx/>
              <a:latin typeface="#9Slide05 SVNCookie" panose="020B0606040200020203" pitchFamily="34" charset="0"/>
              <a:cs typeface="#9Slide04 Maitree SemiBold" panose="00000700000000000000" pitchFamily="2" charset="-34"/>
            </a:endParaRPr>
          </a:p>
        </p:txBody>
      </p:sp>
      <p:sp>
        <p:nvSpPr>
          <p:cNvPr id="3" name="Title 1">
            <a:extLst>
              <a:ext uri="{FF2B5EF4-FFF2-40B4-BE49-F238E27FC236}">
                <a16:creationId xmlns:a16="http://schemas.microsoft.com/office/drawing/2014/main" id="{8990F1C8-BB1D-FF9C-24D0-EE8E83B43AC3}"/>
              </a:ext>
            </a:extLst>
          </p:cNvPr>
          <p:cNvSpPr txBox="1">
            <a:spLocks/>
          </p:cNvSpPr>
          <p:nvPr/>
        </p:nvSpPr>
        <p:spPr>
          <a:xfrm>
            <a:off x="5939982" y="2870149"/>
            <a:ext cx="6477000" cy="1676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effectLst/>
                <a:uLnTx/>
                <a:uFillTx/>
                <a:latin typeface="#9Slide04 Faustina" panose="00000500000000000000" pitchFamily="2" charset="0"/>
                <a:ea typeface="+mj-ea"/>
                <a:cs typeface="#9Slide04 Maitree SemiBold" panose="00000700000000000000" pitchFamily="2" charset="-34"/>
              </a:rPr>
              <a:t>(</a:t>
            </a:r>
            <a:r>
              <a:rPr kumimoji="0" lang="en-US" sz="4800" b="1" i="0" u="none" strike="noStrike" kern="1200" cap="none" spc="0" normalizeH="0" baseline="0" noProof="0" dirty="0" err="1">
                <a:ln>
                  <a:noFill/>
                </a:ln>
                <a:effectLst/>
                <a:uLnTx/>
                <a:uFillTx/>
                <a:latin typeface="#9Slide04 Faustina" panose="00000500000000000000" pitchFamily="2" charset="0"/>
                <a:ea typeface="+mj-ea"/>
                <a:cs typeface="#9Slide04 Maitree SemiBold" panose="00000700000000000000" pitchFamily="2" charset="-34"/>
              </a:rPr>
              <a:t>Truyện</a:t>
            </a:r>
            <a:r>
              <a:rPr kumimoji="0" lang="en-US" sz="4800" b="1" i="0" u="none" strike="noStrike" kern="1200" cap="none" spc="0" normalizeH="0" noProof="0" dirty="0">
                <a:ln>
                  <a:noFill/>
                </a:ln>
                <a:effectLst/>
                <a:uLnTx/>
                <a:uFillTx/>
                <a:latin typeface="#9Slide04 Faustina" panose="00000500000000000000" pitchFamily="2" charset="0"/>
                <a:ea typeface="+mj-ea"/>
                <a:cs typeface="#9Slide04 Maitree SemiBold" panose="00000700000000000000" pitchFamily="2" charset="-34"/>
              </a:rPr>
              <a:t> </a:t>
            </a:r>
            <a:r>
              <a:rPr kumimoji="0" lang="en-US" sz="4800" b="1" i="0" u="none" strike="noStrike" kern="1200" cap="none" spc="0" normalizeH="0" noProof="0" dirty="0" err="1">
                <a:ln>
                  <a:noFill/>
                </a:ln>
                <a:effectLst/>
                <a:uLnTx/>
                <a:uFillTx/>
                <a:latin typeface="#9Slide04 Faustina" panose="00000500000000000000" pitchFamily="2" charset="0"/>
                <a:ea typeface="+mj-ea"/>
                <a:cs typeface="#9Slide04 Maitree SemiBold" panose="00000700000000000000" pitchFamily="2" charset="-34"/>
              </a:rPr>
              <a:t>thơ</a:t>
            </a:r>
            <a:r>
              <a:rPr kumimoji="0" lang="en-US" sz="4800" b="1" i="0" u="none" strike="noStrike" kern="1200" cap="none" spc="0" normalizeH="0" noProof="0" dirty="0">
                <a:ln>
                  <a:noFill/>
                </a:ln>
                <a:effectLst/>
                <a:uLnTx/>
                <a:uFillTx/>
                <a:latin typeface="#9Slide04 Faustina" panose="00000500000000000000" pitchFamily="2" charset="0"/>
                <a:ea typeface="+mj-ea"/>
                <a:cs typeface="#9Slide04 Maitree SemiBold" panose="00000700000000000000" pitchFamily="2" charset="-34"/>
              </a:rPr>
              <a:t> </a:t>
            </a:r>
            <a:r>
              <a:rPr kumimoji="0" lang="en-US" sz="4800" b="1" i="0" u="none" strike="noStrike" kern="1200" cap="none" spc="0" normalizeH="0" noProof="0" dirty="0" err="1">
                <a:ln>
                  <a:noFill/>
                </a:ln>
                <a:effectLst/>
                <a:uLnTx/>
                <a:uFillTx/>
                <a:latin typeface="#9Slide04 Faustina" panose="00000500000000000000" pitchFamily="2" charset="0"/>
                <a:ea typeface="+mj-ea"/>
                <a:cs typeface="#9Slide04 Maitree SemiBold" panose="00000700000000000000" pitchFamily="2" charset="-34"/>
              </a:rPr>
              <a:t>Nôm</a:t>
            </a:r>
            <a:r>
              <a:rPr kumimoji="0" lang="en-US" sz="4800" b="1" i="0" u="none" strike="noStrike" kern="1200" cap="none" spc="0" normalizeH="0" noProof="0" dirty="0">
                <a:ln>
                  <a:noFill/>
                </a:ln>
                <a:effectLst/>
                <a:uLnTx/>
                <a:uFillTx/>
                <a:latin typeface="#9Slide04 Faustina" panose="00000500000000000000" pitchFamily="2" charset="0"/>
                <a:ea typeface="+mj-ea"/>
                <a:cs typeface="#9Slide04 Maitree SemiBold" panose="00000700000000000000" pitchFamily="2" charset="-34"/>
              </a:rPr>
              <a:t>)</a:t>
            </a:r>
            <a:endParaRPr kumimoji="0" lang="en-US" sz="4800" b="1" i="1" u="none" strike="noStrike" kern="1200" cap="none" spc="0" normalizeH="0" baseline="0" noProof="0" dirty="0">
              <a:ln>
                <a:noFill/>
              </a:ln>
              <a:effectLst/>
              <a:uLnTx/>
              <a:uFillTx/>
              <a:latin typeface="#9Slide04 Faustina" panose="00000500000000000000" pitchFamily="2" charset="0"/>
              <a:ea typeface="+mj-ea"/>
              <a:cs typeface="#9Slide04 Maitree SemiBold" panose="00000700000000000000" pitchFamily="2" charset="-34"/>
            </a:endParaRPr>
          </a:p>
        </p:txBody>
      </p:sp>
      <p:grpSp>
        <p:nvGrpSpPr>
          <p:cNvPr id="4" name="Group 2">
            <a:extLst>
              <a:ext uri="{FF2B5EF4-FFF2-40B4-BE49-F238E27FC236}">
                <a16:creationId xmlns:a16="http://schemas.microsoft.com/office/drawing/2014/main" id="{51D0EE0A-FC65-476A-CDAA-FE9CCF4E0694}"/>
              </a:ext>
            </a:extLst>
          </p:cNvPr>
          <p:cNvGrpSpPr>
            <a:grpSpLocks noChangeAspect="1"/>
          </p:cNvGrpSpPr>
          <p:nvPr/>
        </p:nvGrpSpPr>
        <p:grpSpPr>
          <a:xfrm>
            <a:off x="4344235" y="4468628"/>
            <a:ext cx="9668493" cy="5825299"/>
            <a:chOff x="0" y="0"/>
            <a:chExt cx="17655540" cy="10637520"/>
          </a:xfrm>
        </p:grpSpPr>
        <p:sp>
          <p:nvSpPr>
            <p:cNvPr id="5" name="Freeform 3">
              <a:extLst>
                <a:ext uri="{FF2B5EF4-FFF2-40B4-BE49-F238E27FC236}">
                  <a16:creationId xmlns:a16="http://schemas.microsoft.com/office/drawing/2014/main" id="{C5DFE17B-F5D1-3C81-5935-86F965CC2743}"/>
                </a:ext>
              </a:extLst>
            </p:cNvPr>
            <p:cNvSpPr/>
            <p:nvPr/>
          </p:nvSpPr>
          <p:spPr>
            <a:xfrm>
              <a:off x="255270" y="154940"/>
              <a:ext cx="8853170" cy="9916160"/>
            </a:xfrm>
            <a:custGeom>
              <a:avLst/>
              <a:gdLst/>
              <a:ahLst/>
              <a:cxnLst/>
              <a:rect l="l" t="t" r="r" b="b"/>
              <a:pathLst>
                <a:path w="8853170" h="9916160">
                  <a:moveTo>
                    <a:pt x="8790940" y="9916160"/>
                  </a:moveTo>
                  <a:lnTo>
                    <a:pt x="6471919" y="9893300"/>
                  </a:lnTo>
                  <a:lnTo>
                    <a:pt x="904240" y="9683750"/>
                  </a:lnTo>
                  <a:lnTo>
                    <a:pt x="68580" y="9358630"/>
                  </a:lnTo>
                  <a:cubicBezTo>
                    <a:pt x="68580" y="9358630"/>
                    <a:pt x="111760" y="6710680"/>
                    <a:pt x="55880" y="5285740"/>
                  </a:cubicBezTo>
                  <a:cubicBezTo>
                    <a:pt x="0" y="3860800"/>
                    <a:pt x="55880" y="2228850"/>
                    <a:pt x="55880" y="2228850"/>
                  </a:cubicBezTo>
                  <a:lnTo>
                    <a:pt x="55880" y="666750"/>
                  </a:lnTo>
                  <a:cubicBezTo>
                    <a:pt x="55880" y="666750"/>
                    <a:pt x="887730" y="453390"/>
                    <a:pt x="1978660" y="412750"/>
                  </a:cubicBezTo>
                  <a:cubicBezTo>
                    <a:pt x="3069590" y="372110"/>
                    <a:pt x="4594860" y="165100"/>
                    <a:pt x="6000750" y="82550"/>
                  </a:cubicBezTo>
                  <a:cubicBezTo>
                    <a:pt x="7406641" y="0"/>
                    <a:pt x="8853170" y="0"/>
                    <a:pt x="8853170" y="0"/>
                  </a:cubicBezTo>
                  <a:lnTo>
                    <a:pt x="8728710" y="4709160"/>
                  </a:lnTo>
                  <a:lnTo>
                    <a:pt x="8728710" y="7724140"/>
                  </a:lnTo>
                  <a:lnTo>
                    <a:pt x="8790940" y="9916160"/>
                  </a:lnTo>
                  <a:close/>
                </a:path>
              </a:pathLst>
            </a:custGeom>
            <a:blipFill>
              <a:blip r:embed="rId3"/>
              <a:stretch>
                <a:fillRect l="-19994" t="-15819" r="-86508" b="-21971"/>
              </a:stretch>
            </a:blipFill>
          </p:spPr>
          <p:txBody>
            <a:bodyPr/>
            <a:lstStyle/>
            <a:p>
              <a:endParaRPr lang="en-US"/>
            </a:p>
          </p:txBody>
        </p:sp>
        <p:sp>
          <p:nvSpPr>
            <p:cNvPr id="6" name="Freeform 4">
              <a:extLst>
                <a:ext uri="{FF2B5EF4-FFF2-40B4-BE49-F238E27FC236}">
                  <a16:creationId xmlns:a16="http://schemas.microsoft.com/office/drawing/2014/main" id="{584A462B-28B9-7897-1AA5-B57148B94300}"/>
                </a:ext>
              </a:extLst>
            </p:cNvPr>
            <p:cNvSpPr/>
            <p:nvPr/>
          </p:nvSpPr>
          <p:spPr>
            <a:xfrm>
              <a:off x="8497570" y="572770"/>
              <a:ext cx="8855711" cy="9812019"/>
            </a:xfrm>
            <a:custGeom>
              <a:avLst/>
              <a:gdLst/>
              <a:ahLst/>
              <a:cxnLst/>
              <a:rect l="l" t="t" r="r" b="b"/>
              <a:pathLst>
                <a:path w="8855711" h="9812019">
                  <a:moveTo>
                    <a:pt x="0" y="146050"/>
                  </a:moveTo>
                  <a:lnTo>
                    <a:pt x="2339340" y="0"/>
                  </a:lnTo>
                  <a:lnTo>
                    <a:pt x="7821930" y="36830"/>
                  </a:lnTo>
                  <a:lnTo>
                    <a:pt x="8771891" y="110490"/>
                  </a:lnTo>
                  <a:cubicBezTo>
                    <a:pt x="8771891" y="110490"/>
                    <a:pt x="8713471" y="3030220"/>
                    <a:pt x="8784591" y="4453890"/>
                  </a:cubicBezTo>
                  <a:cubicBezTo>
                    <a:pt x="8855710" y="5877560"/>
                    <a:pt x="8813801" y="7510780"/>
                    <a:pt x="8813801" y="7510780"/>
                  </a:cubicBezTo>
                  <a:lnTo>
                    <a:pt x="8829041" y="9074150"/>
                  </a:lnTo>
                  <a:cubicBezTo>
                    <a:pt x="8829041" y="9074150"/>
                    <a:pt x="7998460" y="9295130"/>
                    <a:pt x="6907530" y="9345930"/>
                  </a:cubicBezTo>
                  <a:cubicBezTo>
                    <a:pt x="5816600" y="9396730"/>
                    <a:pt x="4293870" y="9618980"/>
                    <a:pt x="2889250" y="9715500"/>
                  </a:cubicBezTo>
                  <a:cubicBezTo>
                    <a:pt x="1484629" y="9812019"/>
                    <a:pt x="50800" y="9787890"/>
                    <a:pt x="50800" y="9787890"/>
                  </a:cubicBezTo>
                  <a:lnTo>
                    <a:pt x="115569" y="5116830"/>
                  </a:lnTo>
                  <a:lnTo>
                    <a:pt x="87630" y="2101850"/>
                  </a:lnTo>
                  <a:lnTo>
                    <a:pt x="0" y="146050"/>
                  </a:lnTo>
                  <a:close/>
                </a:path>
              </a:pathLst>
            </a:custGeom>
            <a:blipFill>
              <a:blip r:embed="rId4"/>
              <a:stretch>
                <a:fillRect l="-32054" r="-32054"/>
              </a:stretch>
            </a:blipFill>
          </p:spPr>
          <p:txBody>
            <a:bodyPr/>
            <a:lstStyle/>
            <a:p>
              <a:endParaRPr lang="en-US"/>
            </a:p>
          </p:txBody>
        </p:sp>
        <p:sp>
          <p:nvSpPr>
            <p:cNvPr id="7" name="Freeform 5">
              <a:extLst>
                <a:ext uri="{FF2B5EF4-FFF2-40B4-BE49-F238E27FC236}">
                  <a16:creationId xmlns:a16="http://schemas.microsoft.com/office/drawing/2014/main" id="{A690995E-3007-6C2E-9DBA-788454BBFF96}"/>
                </a:ext>
              </a:extLst>
            </p:cNvPr>
            <p:cNvSpPr/>
            <p:nvPr/>
          </p:nvSpPr>
          <p:spPr>
            <a:xfrm>
              <a:off x="0" y="-13970"/>
              <a:ext cx="17675861" cy="10638790"/>
            </a:xfrm>
            <a:custGeom>
              <a:avLst/>
              <a:gdLst/>
              <a:ahLst/>
              <a:cxnLst/>
              <a:rect l="l" t="t" r="r" b="b"/>
              <a:pathLst>
                <a:path w="17675861" h="10638790">
                  <a:moveTo>
                    <a:pt x="0" y="0"/>
                  </a:moveTo>
                  <a:lnTo>
                    <a:pt x="17675861" y="0"/>
                  </a:lnTo>
                  <a:lnTo>
                    <a:pt x="17675861" y="10638790"/>
                  </a:lnTo>
                  <a:lnTo>
                    <a:pt x="0" y="10638790"/>
                  </a:lnTo>
                  <a:lnTo>
                    <a:pt x="0" y="0"/>
                  </a:lnTo>
                  <a:close/>
                </a:path>
              </a:pathLst>
            </a:custGeom>
            <a:blipFill>
              <a:blip r:embed="rId5"/>
              <a:stretch>
                <a:fillRect l="-507" r="-507"/>
              </a:stretch>
            </a:blipFill>
          </p:spPr>
          <p:txBody>
            <a:bodyPr/>
            <a:lstStyle/>
            <a:p>
              <a:endParaRPr lang="en-US"/>
            </a:p>
          </p:txBody>
        </p:sp>
      </p:grpSp>
      <p:pic>
        <p:nvPicPr>
          <p:cNvPr id="11" name="Picture 10">
            <a:extLst>
              <a:ext uri="{FF2B5EF4-FFF2-40B4-BE49-F238E27FC236}">
                <a16:creationId xmlns:a16="http://schemas.microsoft.com/office/drawing/2014/main" id="{C541B26E-3D14-4ACB-AF43-32DF4FCB2B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4706600" y="-723900"/>
            <a:ext cx="4115157" cy="4115157"/>
          </a:xfrm>
          <a:prstGeom prst="rect">
            <a:avLst/>
          </a:prstGeom>
        </p:spPr>
      </p:pic>
      <p:sp>
        <p:nvSpPr>
          <p:cNvPr id="12" name="Freeform 3">
            <a:extLst>
              <a:ext uri="{FF2B5EF4-FFF2-40B4-BE49-F238E27FC236}">
                <a16:creationId xmlns:a16="http://schemas.microsoft.com/office/drawing/2014/main" id="{CDE39026-2FB6-F31A-D1D6-229F7EEF3343}"/>
              </a:ext>
            </a:extLst>
          </p:cNvPr>
          <p:cNvSpPr/>
          <p:nvPr/>
        </p:nvSpPr>
        <p:spPr>
          <a:xfrm>
            <a:off x="533400" y="0"/>
            <a:ext cx="1426464" cy="4114800"/>
          </a:xfrm>
          <a:custGeom>
            <a:avLst/>
            <a:gdLst/>
            <a:ahLst/>
            <a:cxnLst/>
            <a:rect l="l" t="t" r="r" b="b"/>
            <a:pathLst>
              <a:path w="1426464" h="4114800">
                <a:moveTo>
                  <a:pt x="0" y="0"/>
                </a:moveTo>
                <a:lnTo>
                  <a:pt x="1426464" y="0"/>
                </a:lnTo>
                <a:lnTo>
                  <a:pt x="142646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3">
            <a:extLst>
              <a:ext uri="{FF2B5EF4-FFF2-40B4-BE49-F238E27FC236}">
                <a16:creationId xmlns:a16="http://schemas.microsoft.com/office/drawing/2014/main" id="{F67253FE-14A0-91BF-6386-CD5E41053EEB}"/>
              </a:ext>
            </a:extLst>
          </p:cNvPr>
          <p:cNvSpPr/>
          <p:nvPr/>
        </p:nvSpPr>
        <p:spPr>
          <a:xfrm>
            <a:off x="13940028" y="7658100"/>
            <a:ext cx="4347972" cy="8229600"/>
          </a:xfrm>
          <a:custGeom>
            <a:avLst/>
            <a:gdLst/>
            <a:ahLst/>
            <a:cxnLst/>
            <a:rect l="l" t="t" r="r" b="b"/>
            <a:pathLst>
              <a:path w="4347972" h="8229600">
                <a:moveTo>
                  <a:pt x="0" y="0"/>
                </a:moveTo>
                <a:lnTo>
                  <a:pt x="4347972" y="0"/>
                </a:lnTo>
                <a:lnTo>
                  <a:pt x="4347972" y="8229600"/>
                </a:lnTo>
                <a:lnTo>
                  <a:pt x="0" y="8229600"/>
                </a:lnTo>
                <a:lnTo>
                  <a:pt x="0" y="0"/>
                </a:lnTo>
                <a:close/>
              </a:path>
            </a:pathLst>
          </a:custGeom>
          <a:blipFill>
            <a:blip r:embed="rId10"/>
            <a:stretch>
              <a:fillRect/>
            </a:stretch>
          </a:blipFill>
        </p:spPr>
        <p:txBody>
          <a:bodyPr/>
          <a:lstStyle/>
          <a:p>
            <a:endParaRPr lang="en-US"/>
          </a:p>
        </p:txBody>
      </p:sp>
      <p:sp>
        <p:nvSpPr>
          <p:cNvPr id="14" name="Freeform 3">
            <a:extLst>
              <a:ext uri="{FF2B5EF4-FFF2-40B4-BE49-F238E27FC236}">
                <a16:creationId xmlns:a16="http://schemas.microsoft.com/office/drawing/2014/main" id="{BF67A743-7600-3638-D44C-B13D949E71C2}"/>
              </a:ext>
            </a:extLst>
          </p:cNvPr>
          <p:cNvSpPr/>
          <p:nvPr/>
        </p:nvSpPr>
        <p:spPr>
          <a:xfrm>
            <a:off x="-1353558" y="4238100"/>
            <a:ext cx="5200379" cy="8229600"/>
          </a:xfrm>
          <a:custGeom>
            <a:avLst/>
            <a:gdLst/>
            <a:ahLst/>
            <a:cxnLst/>
            <a:rect l="l" t="t" r="r" b="b"/>
            <a:pathLst>
              <a:path w="5200379" h="8229600">
                <a:moveTo>
                  <a:pt x="0" y="0"/>
                </a:moveTo>
                <a:lnTo>
                  <a:pt x="5200379" y="0"/>
                </a:lnTo>
                <a:lnTo>
                  <a:pt x="5200379" y="8229600"/>
                </a:lnTo>
                <a:lnTo>
                  <a:pt x="0" y="8229600"/>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1342673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68962-3342-443B-AA60-9B716795CB96}"/>
              </a:ext>
            </a:extLst>
          </p:cNvPr>
          <p:cNvSpPr txBox="1"/>
          <p:nvPr/>
        </p:nvSpPr>
        <p:spPr>
          <a:xfrm>
            <a:off x="1287536" y="2393635"/>
            <a:ext cx="3339548" cy="76944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đời</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67">
            <a:extLst>
              <a:ext uri="{FF2B5EF4-FFF2-40B4-BE49-F238E27FC236}">
                <a16:creationId xmlns:a16="http://schemas.microsoft.com/office/drawing/2014/main" id="{3EB9AB0A-394C-4C52-A23B-3B9994343572}"/>
              </a:ext>
            </a:extLst>
          </p:cNvPr>
          <p:cNvSpPr>
            <a:spLocks noChangeArrowheads="1"/>
          </p:cNvSpPr>
          <p:nvPr/>
        </p:nvSpPr>
        <p:spPr bwMode="black">
          <a:xfrm>
            <a:off x="1111589" y="3662375"/>
            <a:ext cx="3029678" cy="769441"/>
          </a:xfrm>
          <a:prstGeom prst="rect">
            <a:avLst/>
          </a:prstGeom>
          <a:solidFill>
            <a:schemeClr val="bg1">
              <a:lumMod val="85000"/>
            </a:schemeClr>
          </a:solidFill>
          <a:ln>
            <a:noFill/>
          </a:ln>
          <a:effectLst/>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1859</a:t>
            </a:r>
          </a:p>
        </p:txBody>
      </p:sp>
      <p:sp>
        <p:nvSpPr>
          <p:cNvPr id="4" name="TextBox 3">
            <a:extLst>
              <a:ext uri="{FF2B5EF4-FFF2-40B4-BE49-F238E27FC236}">
                <a16:creationId xmlns:a16="http://schemas.microsoft.com/office/drawing/2014/main" id="{A796B922-F1AA-4AC9-BE6F-5C082E082E11}"/>
              </a:ext>
            </a:extLst>
          </p:cNvPr>
          <p:cNvSpPr txBox="1"/>
          <p:nvPr/>
        </p:nvSpPr>
        <p:spPr>
          <a:xfrm>
            <a:off x="1111589" y="4705951"/>
            <a:ext cx="13414155" cy="769441"/>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Tham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98BF820-8119-4F0A-BD26-D1D3005E5451}"/>
              </a:ext>
            </a:extLst>
          </p:cNvPr>
          <p:cNvSpPr txBox="1"/>
          <p:nvPr/>
        </p:nvSpPr>
        <p:spPr>
          <a:xfrm>
            <a:off x="1111589" y="5612290"/>
            <a:ext cx="13175616" cy="769441"/>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C67860F-2A37-4341-BDFF-75E7B0439977}"/>
              </a:ext>
            </a:extLst>
          </p:cNvPr>
          <p:cNvSpPr txBox="1"/>
          <p:nvPr/>
        </p:nvSpPr>
        <p:spPr>
          <a:xfrm>
            <a:off x="1111591" y="6451412"/>
            <a:ext cx="10394610" cy="1446550"/>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dỗ</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67">
            <a:extLst>
              <a:ext uri="{FF2B5EF4-FFF2-40B4-BE49-F238E27FC236}">
                <a16:creationId xmlns:a16="http://schemas.microsoft.com/office/drawing/2014/main" id="{3EB9AB0A-394C-4C52-A23B-3B9994343572}"/>
              </a:ext>
            </a:extLst>
          </p:cNvPr>
          <p:cNvSpPr>
            <a:spLocks noChangeArrowheads="1"/>
          </p:cNvSpPr>
          <p:nvPr/>
        </p:nvSpPr>
        <p:spPr bwMode="black">
          <a:xfrm>
            <a:off x="1195995" y="8120224"/>
            <a:ext cx="3515496" cy="769441"/>
          </a:xfrm>
          <a:prstGeom prst="rect">
            <a:avLst/>
          </a:prstGeom>
          <a:solidFill>
            <a:schemeClr val="bg1">
              <a:lumMod val="85000"/>
            </a:schemeClr>
          </a:solidFill>
          <a:ln>
            <a:noFill/>
          </a:ln>
          <a:effectLst/>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ông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mất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925C382-5102-4F74-936D-102B887DB463}"/>
              </a:ext>
            </a:extLst>
          </p:cNvPr>
          <p:cNvSpPr txBox="1"/>
          <p:nvPr/>
        </p:nvSpPr>
        <p:spPr>
          <a:xfrm>
            <a:off x="1195995" y="8998326"/>
            <a:ext cx="12520005" cy="769441"/>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Ba Tri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Tre)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tang </a:t>
            </a:r>
          </a:p>
        </p:txBody>
      </p:sp>
      <p:sp>
        <p:nvSpPr>
          <p:cNvPr id="10"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2" name="Group 3">
            <a:extLst>
              <a:ext uri="{FF2B5EF4-FFF2-40B4-BE49-F238E27FC236}">
                <a16:creationId xmlns:a16="http://schemas.microsoft.com/office/drawing/2014/main" id="{2E1B0E10-A408-8334-F2E9-2294070719C3}"/>
              </a:ext>
            </a:extLst>
          </p:cNvPr>
          <p:cNvGrpSpPr/>
          <p:nvPr/>
        </p:nvGrpSpPr>
        <p:grpSpPr>
          <a:xfrm>
            <a:off x="11794198" y="1912536"/>
            <a:ext cx="6701996" cy="6916875"/>
            <a:chOff x="0" y="0"/>
            <a:chExt cx="7313180" cy="7547654"/>
          </a:xfrm>
        </p:grpSpPr>
        <p:sp>
          <p:nvSpPr>
            <p:cNvPr id="13" name="Freeform 4">
              <a:extLst>
                <a:ext uri="{FF2B5EF4-FFF2-40B4-BE49-F238E27FC236}">
                  <a16:creationId xmlns:a16="http://schemas.microsoft.com/office/drawing/2014/main" id="{0326CB70-46D5-D4AC-D4D3-AACD01CE657F}"/>
                </a:ext>
              </a:extLst>
            </p:cNvPr>
            <p:cNvSpPr/>
            <p:nvPr/>
          </p:nvSpPr>
          <p:spPr>
            <a:xfrm>
              <a:off x="0" y="0"/>
              <a:ext cx="7313180" cy="7547660"/>
            </a:xfrm>
            <a:custGeom>
              <a:avLst/>
              <a:gdLst/>
              <a:ahLst/>
              <a:cxnLst/>
              <a:rect l="l" t="t" r="r" b="b"/>
              <a:pathLst>
                <a:path w="7313180" h="7547660">
                  <a:moveTo>
                    <a:pt x="0" y="0"/>
                  </a:moveTo>
                  <a:lnTo>
                    <a:pt x="7313180" y="0"/>
                  </a:lnTo>
                  <a:lnTo>
                    <a:pt x="7313180" y="7547660"/>
                  </a:lnTo>
                  <a:lnTo>
                    <a:pt x="0" y="7547660"/>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34736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97B78-FD58-4291-B16F-1A60B201D6D7}"/>
              </a:ext>
            </a:extLst>
          </p:cNvPr>
          <p:cNvSpPr txBox="1">
            <a:spLocks/>
          </p:cNvSpPr>
          <p:nvPr/>
        </p:nvSpPr>
        <p:spPr>
          <a:xfrm>
            <a:off x="7239000" y="2933700"/>
            <a:ext cx="9906000" cy="5908217"/>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qua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sóng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hạnh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nhưng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luôn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nghị</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lực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khao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hiến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5">
            <a:extLst>
              <a:ext uri="{FF2B5EF4-FFF2-40B4-BE49-F238E27FC236}">
                <a16:creationId xmlns:a16="http://schemas.microsoft.com/office/drawing/2014/main" id="{3534C1FF-1A57-A314-AFC1-80002184FA02}"/>
              </a:ext>
            </a:extLst>
          </p:cNvPr>
          <p:cNvGrpSpPr/>
          <p:nvPr/>
        </p:nvGrpSpPr>
        <p:grpSpPr>
          <a:xfrm>
            <a:off x="2362200" y="509105"/>
            <a:ext cx="4114800" cy="9777896"/>
            <a:chOff x="0" y="0"/>
            <a:chExt cx="4040441" cy="9601200"/>
          </a:xfrm>
        </p:grpSpPr>
        <p:sp>
          <p:nvSpPr>
            <p:cNvPr id="5" name="Freeform 6">
              <a:extLst>
                <a:ext uri="{FF2B5EF4-FFF2-40B4-BE49-F238E27FC236}">
                  <a16:creationId xmlns:a16="http://schemas.microsoft.com/office/drawing/2014/main" id="{11F6C9D7-5699-75F4-7924-7FB524B2F5F7}"/>
                </a:ext>
              </a:extLst>
            </p:cNvPr>
            <p:cNvSpPr/>
            <p:nvPr/>
          </p:nvSpPr>
          <p:spPr>
            <a:xfrm>
              <a:off x="0" y="0"/>
              <a:ext cx="4040441" cy="9601200"/>
            </a:xfrm>
            <a:custGeom>
              <a:avLst/>
              <a:gdLst/>
              <a:ahLst/>
              <a:cxnLst/>
              <a:rect l="l" t="t" r="r" b="b"/>
              <a:pathLst>
                <a:path w="4040441" h="9601200">
                  <a:moveTo>
                    <a:pt x="0" y="0"/>
                  </a:moveTo>
                  <a:lnTo>
                    <a:pt x="4040441" y="0"/>
                  </a:lnTo>
                  <a:lnTo>
                    <a:pt x="4040441" y="9601200"/>
                  </a:lnTo>
                  <a:lnTo>
                    <a:pt x="0" y="9601200"/>
                  </a:lnTo>
                  <a:lnTo>
                    <a:pt x="0" y="0"/>
                  </a:lnTo>
                  <a:close/>
                </a:path>
              </a:pathLst>
            </a:custGeom>
            <a:blipFill>
              <a:blip r:embed="rId2"/>
              <a:stretch>
                <a:fillRect/>
              </a:stretch>
            </a:blipFill>
          </p:spPr>
          <p:txBody>
            <a:bodyPr/>
            <a:lstStyle/>
            <a:p>
              <a:endParaRPr lang="en-US"/>
            </a:p>
          </p:txBody>
        </p:sp>
      </p:grpSp>
      <p:sp>
        <p:nvSpPr>
          <p:cNvPr id="2" name="Freeform 5">
            <a:extLst>
              <a:ext uri="{FF2B5EF4-FFF2-40B4-BE49-F238E27FC236}">
                <a16:creationId xmlns:a16="http://schemas.microsoft.com/office/drawing/2014/main" id="{BF9DA686-5639-394F-B1FC-437D9C67A854}"/>
              </a:ext>
            </a:extLst>
          </p:cNvPr>
          <p:cNvSpPr/>
          <p:nvPr/>
        </p:nvSpPr>
        <p:spPr>
          <a:xfrm>
            <a:off x="14173200" y="7299440"/>
            <a:ext cx="4559045" cy="3084954"/>
          </a:xfrm>
          <a:custGeom>
            <a:avLst/>
            <a:gdLst/>
            <a:ahLst/>
            <a:cxnLst/>
            <a:rect l="l" t="t" r="r" b="b"/>
            <a:pathLst>
              <a:path w="4559045" h="3084954">
                <a:moveTo>
                  <a:pt x="0" y="0"/>
                </a:moveTo>
                <a:lnTo>
                  <a:pt x="4559046" y="0"/>
                </a:lnTo>
                <a:lnTo>
                  <a:pt x="4559046" y="3084954"/>
                </a:lnTo>
                <a:lnTo>
                  <a:pt x="0" y="308495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3058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FF1230-9D92-46A2-B477-9C0540EA68D7}"/>
              </a:ext>
            </a:extLst>
          </p:cNvPr>
          <p:cNvSpPr txBox="1">
            <a:spLocks/>
          </p:cNvSpPr>
          <p:nvPr/>
        </p:nvSpPr>
        <p:spPr>
          <a:xfrm>
            <a:off x="1021023" y="7277100"/>
            <a:ext cx="16385457" cy="1976465"/>
          </a:xfrm>
          <a:prstGeom prst="rect">
            <a:avLst/>
          </a:prstGeom>
        </p:spPr>
        <p:txBody>
          <a:bodyPr vert="horz" lIns="137160" tIns="68580" rIns="137160" bIns="68580" rtlCol="0" anchor="b">
            <a:normAutofit/>
          </a:bodyPr>
          <a:lstStyle>
            <a:lvl1pPr algn="ctr" defTabSz="1086632" rtl="0" eaLnBrk="1" latinLnBrk="0" hangingPunct="1">
              <a:spcBef>
                <a:spcPct val="0"/>
              </a:spcBef>
              <a:buNone/>
              <a:defRPr sz="5200" kern="1200">
                <a:solidFill>
                  <a:schemeClr val="tx1"/>
                </a:solidFill>
                <a:latin typeface="+mj-lt"/>
                <a:ea typeface="+mj-ea"/>
                <a:cs typeface="+mj-cs"/>
              </a:defRPr>
            </a:lvl1pPr>
          </a:lstStyle>
          <a:p>
            <a:pPr marL="0" marR="0" lvl="0" indent="0" algn="ctr" defTabSz="1629948"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Lăng</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mộ</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cụ</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Đồ</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Chiểu</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ở Ba Tri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Bến</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Tre)</a:t>
            </a:r>
          </a:p>
        </p:txBody>
      </p:sp>
      <p:grpSp>
        <p:nvGrpSpPr>
          <p:cNvPr id="8" name="Group 7">
            <a:extLst>
              <a:ext uri="{FF2B5EF4-FFF2-40B4-BE49-F238E27FC236}">
                <a16:creationId xmlns:a16="http://schemas.microsoft.com/office/drawing/2014/main" id="{8A5C0162-2F82-FBB4-8D29-1267A642298A}"/>
              </a:ext>
            </a:extLst>
          </p:cNvPr>
          <p:cNvGrpSpPr/>
          <p:nvPr/>
        </p:nvGrpSpPr>
        <p:grpSpPr>
          <a:xfrm>
            <a:off x="-534403" y="114300"/>
            <a:ext cx="19496308" cy="7226107"/>
            <a:chOff x="6" y="-2"/>
            <a:chExt cx="18277102" cy="6098223"/>
          </a:xfrm>
        </p:grpSpPr>
        <p:pic>
          <p:nvPicPr>
            <p:cNvPr id="6" name="Picture 5">
              <a:extLst>
                <a:ext uri="{FF2B5EF4-FFF2-40B4-BE49-F238E27FC236}">
                  <a16:creationId xmlns:a16="http://schemas.microsoft.com/office/drawing/2014/main" id="{0154C51D-B513-E72A-FC3D-2C6ACB314F54}"/>
                </a:ext>
              </a:extLst>
            </p:cNvPr>
            <p:cNvPicPr>
              <a:picLocks noChangeAspect="1"/>
            </p:cNvPicPr>
            <p:nvPr/>
          </p:nvPicPr>
          <p:blipFill rotWithShape="1">
            <a:blip r:embed="rId2">
              <a:extLst>
                <a:ext uri="{28A0092B-C50C-407E-A947-70E740481C1C}">
                  <a14:useLocalDpi xmlns:a14="http://schemas.microsoft.com/office/drawing/2010/main" val="0"/>
                </a:ext>
              </a:extLst>
            </a:blip>
            <a:srcRect t="13081" r="1" b="1"/>
            <a:stretch/>
          </p:blipFill>
          <p:spPr>
            <a:xfrm>
              <a:off x="6" y="-2"/>
              <a:ext cx="9175938" cy="5981702"/>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Picture 6">
              <a:extLst>
                <a:ext uri="{FF2B5EF4-FFF2-40B4-BE49-F238E27FC236}">
                  <a16:creationId xmlns:a16="http://schemas.microsoft.com/office/drawing/2014/main" id="{105C0712-1E0C-2B3C-444B-71E87F0BA7CB}"/>
                </a:ext>
              </a:extLst>
            </p:cNvPr>
            <p:cNvPicPr>
              <a:picLocks noChangeAspect="1"/>
            </p:cNvPicPr>
            <p:nvPr/>
          </p:nvPicPr>
          <p:blipFill rotWithShape="1">
            <a:blip r:embed="rId3">
              <a:extLst>
                <a:ext uri="{28A0092B-C50C-407E-A947-70E740481C1C}">
                  <a14:useLocalDpi xmlns:a14="http://schemas.microsoft.com/office/drawing/2010/main" val="0"/>
                </a:ext>
              </a:extLst>
            </a:blip>
            <a:srcRect l="3324" r="2" b="2"/>
            <a:stretch/>
          </p:blipFill>
          <p:spPr>
            <a:xfrm>
              <a:off x="9101170" y="0"/>
              <a:ext cx="9175938" cy="6098221"/>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spTree>
    <p:extLst>
      <p:ext uri="{BB962C8B-B14F-4D97-AF65-F5344CB8AC3E}">
        <p14:creationId xmlns:p14="http://schemas.microsoft.com/office/powerpoint/2010/main" val="348804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23C68962-3342-443B-AA60-9B716795CB96}"/>
              </a:ext>
            </a:extLst>
          </p:cNvPr>
          <p:cNvSpPr txBox="1"/>
          <p:nvPr/>
        </p:nvSpPr>
        <p:spPr>
          <a:xfrm>
            <a:off x="1274943" y="2456254"/>
            <a:ext cx="8060447" cy="76944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Sự</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nghiệp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531502" y="3570145"/>
            <a:ext cx="9224691"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1858</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Vân Tiên </a:t>
            </a:r>
          </a:p>
        </p:txBody>
      </p:sp>
      <p:pic>
        <p:nvPicPr>
          <p:cNvPr id="6" name="Picture 3">
            <a:extLst>
              <a:ext uri="{FF2B5EF4-FFF2-40B4-BE49-F238E27FC236}">
                <a16:creationId xmlns:a16="http://schemas.microsoft.com/office/drawing/2014/main" id="{37F8D0EE-AC7B-422A-9FB1-F9DEC39D67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159791">
            <a:off x="11046955" y="954337"/>
            <a:ext cx="3175526" cy="4757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Text, qr code&#10;&#10;Description automatically generated with medium confidence">
            <a:extLst>
              <a:ext uri="{FF2B5EF4-FFF2-40B4-BE49-F238E27FC236}">
                <a16:creationId xmlns:a16="http://schemas.microsoft.com/office/drawing/2014/main" id="{87DC6B3F-5A7B-4F69-92FE-820F15956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2479">
            <a:off x="14950947" y="790756"/>
            <a:ext cx="2864186" cy="4141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531503" y="5255652"/>
            <a:ext cx="9593698" cy="347787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1858</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Chạy</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mậu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đáp,Văn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Giuộc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(1859), Văn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vong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(1873)</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Text&#10;&#10;Description automatically generated">
            <a:extLst>
              <a:ext uri="{FF2B5EF4-FFF2-40B4-BE49-F238E27FC236}">
                <a16:creationId xmlns:a16="http://schemas.microsoft.com/office/drawing/2014/main" id="{94D9A418-B01A-4180-9835-024B2B474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51717">
            <a:off x="13894587" y="5196428"/>
            <a:ext cx="3169253" cy="4436955"/>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Tree>
    <p:extLst>
      <p:ext uri="{BB962C8B-B14F-4D97-AF65-F5344CB8AC3E}">
        <p14:creationId xmlns:p14="http://schemas.microsoft.com/office/powerpoint/2010/main" val="34503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par>
                                <p:cTn id="36" presetID="3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Box 14">
            <a:extLst>
              <a:ext uri="{FF2B5EF4-FFF2-40B4-BE49-F238E27FC236}">
                <a16:creationId xmlns:a16="http://schemas.microsoft.com/office/drawing/2014/main" id="{616211DC-EEA3-490C-8210-A524F9A2CE0B}"/>
              </a:ext>
            </a:extLst>
          </p:cNvPr>
          <p:cNvSpPr txBox="1"/>
          <p:nvPr/>
        </p:nvSpPr>
        <p:spPr>
          <a:xfrm>
            <a:off x="3200400" y="3142097"/>
            <a:ext cx="6351566" cy="738664"/>
          </a:xfrm>
          <a:prstGeom prst="rect">
            <a:avLst/>
          </a:prstGeom>
          <a:solidFill>
            <a:schemeClr val="bg1">
              <a:lumMod val="85000"/>
            </a:schemeClr>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endPar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0520" y="1181100"/>
            <a:ext cx="6351566" cy="3081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714324" y="4829811"/>
            <a:ext cx="2915142" cy="2884700"/>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Rectangle 17"/>
          <p:cNvSpPr/>
          <p:nvPr/>
        </p:nvSpPr>
        <p:spPr>
          <a:xfrm>
            <a:off x="4082396" y="4829811"/>
            <a:ext cx="4168308" cy="3970318"/>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50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kỉ</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XIX</a:t>
            </a:r>
          </a:p>
        </p:txBody>
      </p:sp>
      <p:sp>
        <p:nvSpPr>
          <p:cNvPr id="19" name="Rectangle 18"/>
          <p:cNvSpPr/>
          <p:nvPr/>
        </p:nvSpPr>
        <p:spPr>
          <a:xfrm>
            <a:off x="9059628" y="4829811"/>
            <a:ext cx="3584355" cy="2884700"/>
          </a:xfrm>
          <a:prstGeom prst="rect">
            <a:avLst/>
          </a:prstGeom>
        </p:spPr>
        <p:txBody>
          <a:bodyPr wrap="square">
            <a:spAutoFit/>
          </a:bodyPr>
          <a:lstStyle/>
          <a:p>
            <a:pPr marL="0" marR="0" lvl="0" indent="0" algn="l" defTabSz="1371600" rtl="0" eaLnBrk="1" fontAlgn="base" latinLnBrk="0" hangingPunct="1">
              <a:lnSpc>
                <a:spcPct val="150000"/>
              </a:lnSpc>
              <a:spcBef>
                <a:spcPts val="0"/>
              </a:spcBef>
              <a:spcAft>
                <a:spcPts val="15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2082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bát</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p:cNvSpPr/>
          <p:nvPr/>
        </p:nvSpPr>
        <p:spPr>
          <a:xfrm>
            <a:off x="13220792" y="4829811"/>
            <a:ext cx="4574871" cy="3970318"/>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lưu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truyền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hát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kịch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cxnSp>
        <p:nvCxnSpPr>
          <p:cNvPr id="21" name="Straight Connector 20"/>
          <p:cNvCxnSpPr/>
          <p:nvPr/>
        </p:nvCxnSpPr>
        <p:spPr>
          <a:xfrm>
            <a:off x="3629466" y="5085471"/>
            <a:ext cx="0" cy="3144129"/>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32522" y="5083695"/>
            <a:ext cx="0" cy="3144129"/>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864906" y="5083695"/>
            <a:ext cx="0" cy="3144129"/>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33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80">
                                          <p:stCondLst>
                                            <p:cond delay="0"/>
                                          </p:stCondLst>
                                        </p:cTn>
                                        <p:tgtEl>
                                          <p:spTgt spid="17"/>
                                        </p:tgtEl>
                                      </p:cBhvr>
                                    </p:animEffect>
                                    <p:anim calcmode="lin" valueType="num">
                                      <p:cBhvr>
                                        <p:cTn id="2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8" dur="26">
                                          <p:stCondLst>
                                            <p:cond delay="650"/>
                                          </p:stCondLst>
                                        </p:cTn>
                                        <p:tgtEl>
                                          <p:spTgt spid="17"/>
                                        </p:tgtEl>
                                      </p:cBhvr>
                                      <p:to x="100000" y="60000"/>
                                    </p:animScale>
                                    <p:animScale>
                                      <p:cBhvr>
                                        <p:cTn id="29" dur="166" decel="50000">
                                          <p:stCondLst>
                                            <p:cond delay="676"/>
                                          </p:stCondLst>
                                        </p:cTn>
                                        <p:tgtEl>
                                          <p:spTgt spid="17"/>
                                        </p:tgtEl>
                                      </p:cBhvr>
                                      <p:to x="100000" y="100000"/>
                                    </p:animScale>
                                    <p:animScale>
                                      <p:cBhvr>
                                        <p:cTn id="30" dur="26">
                                          <p:stCondLst>
                                            <p:cond delay="1312"/>
                                          </p:stCondLst>
                                        </p:cTn>
                                        <p:tgtEl>
                                          <p:spTgt spid="17"/>
                                        </p:tgtEl>
                                      </p:cBhvr>
                                      <p:to x="100000" y="80000"/>
                                    </p:animScale>
                                    <p:animScale>
                                      <p:cBhvr>
                                        <p:cTn id="31" dur="166" decel="50000">
                                          <p:stCondLst>
                                            <p:cond delay="1338"/>
                                          </p:stCondLst>
                                        </p:cTn>
                                        <p:tgtEl>
                                          <p:spTgt spid="17"/>
                                        </p:tgtEl>
                                      </p:cBhvr>
                                      <p:to x="100000" y="100000"/>
                                    </p:animScale>
                                    <p:animScale>
                                      <p:cBhvr>
                                        <p:cTn id="32" dur="26">
                                          <p:stCondLst>
                                            <p:cond delay="1642"/>
                                          </p:stCondLst>
                                        </p:cTn>
                                        <p:tgtEl>
                                          <p:spTgt spid="17"/>
                                        </p:tgtEl>
                                      </p:cBhvr>
                                      <p:to x="100000" y="90000"/>
                                    </p:animScale>
                                    <p:animScale>
                                      <p:cBhvr>
                                        <p:cTn id="33" dur="166" decel="50000">
                                          <p:stCondLst>
                                            <p:cond delay="1668"/>
                                          </p:stCondLst>
                                        </p:cTn>
                                        <p:tgtEl>
                                          <p:spTgt spid="17"/>
                                        </p:tgtEl>
                                      </p:cBhvr>
                                      <p:to x="100000" y="100000"/>
                                    </p:animScale>
                                    <p:animScale>
                                      <p:cBhvr>
                                        <p:cTn id="34" dur="26">
                                          <p:stCondLst>
                                            <p:cond delay="1808"/>
                                          </p:stCondLst>
                                        </p:cTn>
                                        <p:tgtEl>
                                          <p:spTgt spid="17"/>
                                        </p:tgtEl>
                                      </p:cBhvr>
                                      <p:to x="100000" y="95000"/>
                                    </p:animScale>
                                    <p:animScale>
                                      <p:cBhvr>
                                        <p:cTn id="35" dur="166" decel="50000">
                                          <p:stCondLst>
                                            <p:cond delay="1834"/>
                                          </p:stCondLst>
                                        </p:cTn>
                                        <p:tgtEl>
                                          <p:spTgt spid="17"/>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80">
                                          <p:stCondLst>
                                            <p:cond delay="0"/>
                                          </p:stCondLst>
                                        </p:cTn>
                                        <p:tgtEl>
                                          <p:spTgt spid="18"/>
                                        </p:tgtEl>
                                      </p:cBhvr>
                                    </p:animEffect>
                                    <p:anim calcmode="lin" valueType="num">
                                      <p:cBhvr>
                                        <p:cTn id="3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4" dur="26">
                                          <p:stCondLst>
                                            <p:cond delay="650"/>
                                          </p:stCondLst>
                                        </p:cTn>
                                        <p:tgtEl>
                                          <p:spTgt spid="18"/>
                                        </p:tgtEl>
                                      </p:cBhvr>
                                      <p:to x="100000" y="60000"/>
                                    </p:animScale>
                                    <p:animScale>
                                      <p:cBhvr>
                                        <p:cTn id="45" dur="166" decel="50000">
                                          <p:stCondLst>
                                            <p:cond delay="676"/>
                                          </p:stCondLst>
                                        </p:cTn>
                                        <p:tgtEl>
                                          <p:spTgt spid="18"/>
                                        </p:tgtEl>
                                      </p:cBhvr>
                                      <p:to x="100000" y="100000"/>
                                    </p:animScale>
                                    <p:animScale>
                                      <p:cBhvr>
                                        <p:cTn id="46" dur="26">
                                          <p:stCondLst>
                                            <p:cond delay="1312"/>
                                          </p:stCondLst>
                                        </p:cTn>
                                        <p:tgtEl>
                                          <p:spTgt spid="18"/>
                                        </p:tgtEl>
                                      </p:cBhvr>
                                      <p:to x="100000" y="80000"/>
                                    </p:animScale>
                                    <p:animScale>
                                      <p:cBhvr>
                                        <p:cTn id="47" dur="166" decel="50000">
                                          <p:stCondLst>
                                            <p:cond delay="1338"/>
                                          </p:stCondLst>
                                        </p:cTn>
                                        <p:tgtEl>
                                          <p:spTgt spid="18"/>
                                        </p:tgtEl>
                                      </p:cBhvr>
                                      <p:to x="100000" y="100000"/>
                                    </p:animScale>
                                    <p:animScale>
                                      <p:cBhvr>
                                        <p:cTn id="48" dur="26">
                                          <p:stCondLst>
                                            <p:cond delay="1642"/>
                                          </p:stCondLst>
                                        </p:cTn>
                                        <p:tgtEl>
                                          <p:spTgt spid="18"/>
                                        </p:tgtEl>
                                      </p:cBhvr>
                                      <p:to x="100000" y="90000"/>
                                    </p:animScale>
                                    <p:animScale>
                                      <p:cBhvr>
                                        <p:cTn id="49" dur="166" decel="50000">
                                          <p:stCondLst>
                                            <p:cond delay="1668"/>
                                          </p:stCondLst>
                                        </p:cTn>
                                        <p:tgtEl>
                                          <p:spTgt spid="18"/>
                                        </p:tgtEl>
                                      </p:cBhvr>
                                      <p:to x="100000" y="100000"/>
                                    </p:animScale>
                                    <p:animScale>
                                      <p:cBhvr>
                                        <p:cTn id="50" dur="26">
                                          <p:stCondLst>
                                            <p:cond delay="1808"/>
                                          </p:stCondLst>
                                        </p:cTn>
                                        <p:tgtEl>
                                          <p:spTgt spid="18"/>
                                        </p:tgtEl>
                                      </p:cBhvr>
                                      <p:to x="100000" y="95000"/>
                                    </p:animScale>
                                    <p:animScale>
                                      <p:cBhvr>
                                        <p:cTn id="51" dur="166" decel="50000">
                                          <p:stCondLst>
                                            <p:cond delay="1834"/>
                                          </p:stCondLst>
                                        </p:cTn>
                                        <p:tgtEl>
                                          <p:spTgt spid="18"/>
                                        </p:tgtEl>
                                      </p:cBhvr>
                                      <p:to x="100000" y="100000"/>
                                    </p:animScale>
                                  </p:childTnLst>
                                </p:cTn>
                              </p:par>
                              <p:par>
                                <p:cTn id="52" presetID="26"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80">
                                          <p:stCondLst>
                                            <p:cond delay="0"/>
                                          </p:stCondLst>
                                        </p:cTn>
                                        <p:tgtEl>
                                          <p:spTgt spid="19"/>
                                        </p:tgtEl>
                                      </p:cBhvr>
                                    </p:animEffect>
                                    <p:anim calcmode="lin" valueType="num">
                                      <p:cBhvr>
                                        <p:cTn id="5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0" dur="26">
                                          <p:stCondLst>
                                            <p:cond delay="650"/>
                                          </p:stCondLst>
                                        </p:cTn>
                                        <p:tgtEl>
                                          <p:spTgt spid="19"/>
                                        </p:tgtEl>
                                      </p:cBhvr>
                                      <p:to x="100000" y="60000"/>
                                    </p:animScale>
                                    <p:animScale>
                                      <p:cBhvr>
                                        <p:cTn id="61" dur="166" decel="50000">
                                          <p:stCondLst>
                                            <p:cond delay="676"/>
                                          </p:stCondLst>
                                        </p:cTn>
                                        <p:tgtEl>
                                          <p:spTgt spid="19"/>
                                        </p:tgtEl>
                                      </p:cBhvr>
                                      <p:to x="100000" y="100000"/>
                                    </p:animScale>
                                    <p:animScale>
                                      <p:cBhvr>
                                        <p:cTn id="62" dur="26">
                                          <p:stCondLst>
                                            <p:cond delay="1312"/>
                                          </p:stCondLst>
                                        </p:cTn>
                                        <p:tgtEl>
                                          <p:spTgt spid="19"/>
                                        </p:tgtEl>
                                      </p:cBhvr>
                                      <p:to x="100000" y="80000"/>
                                    </p:animScale>
                                    <p:animScale>
                                      <p:cBhvr>
                                        <p:cTn id="63" dur="166" decel="50000">
                                          <p:stCondLst>
                                            <p:cond delay="1338"/>
                                          </p:stCondLst>
                                        </p:cTn>
                                        <p:tgtEl>
                                          <p:spTgt spid="19"/>
                                        </p:tgtEl>
                                      </p:cBhvr>
                                      <p:to x="100000" y="100000"/>
                                    </p:animScale>
                                    <p:animScale>
                                      <p:cBhvr>
                                        <p:cTn id="64" dur="26">
                                          <p:stCondLst>
                                            <p:cond delay="1642"/>
                                          </p:stCondLst>
                                        </p:cTn>
                                        <p:tgtEl>
                                          <p:spTgt spid="19"/>
                                        </p:tgtEl>
                                      </p:cBhvr>
                                      <p:to x="100000" y="90000"/>
                                    </p:animScale>
                                    <p:animScale>
                                      <p:cBhvr>
                                        <p:cTn id="65" dur="166" decel="50000">
                                          <p:stCondLst>
                                            <p:cond delay="1668"/>
                                          </p:stCondLst>
                                        </p:cTn>
                                        <p:tgtEl>
                                          <p:spTgt spid="19"/>
                                        </p:tgtEl>
                                      </p:cBhvr>
                                      <p:to x="100000" y="100000"/>
                                    </p:animScale>
                                    <p:animScale>
                                      <p:cBhvr>
                                        <p:cTn id="66" dur="26">
                                          <p:stCondLst>
                                            <p:cond delay="1808"/>
                                          </p:stCondLst>
                                        </p:cTn>
                                        <p:tgtEl>
                                          <p:spTgt spid="19"/>
                                        </p:tgtEl>
                                      </p:cBhvr>
                                      <p:to x="100000" y="95000"/>
                                    </p:animScale>
                                    <p:animScale>
                                      <p:cBhvr>
                                        <p:cTn id="67" dur="166" decel="50000">
                                          <p:stCondLst>
                                            <p:cond delay="1834"/>
                                          </p:stCondLst>
                                        </p:cTn>
                                        <p:tgtEl>
                                          <p:spTgt spid="19"/>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80">
                                          <p:stCondLst>
                                            <p:cond delay="0"/>
                                          </p:stCondLst>
                                        </p:cTn>
                                        <p:tgtEl>
                                          <p:spTgt spid="20"/>
                                        </p:tgtEl>
                                      </p:cBhvr>
                                    </p:animEffect>
                                    <p:anim calcmode="lin" valueType="num">
                                      <p:cBhvr>
                                        <p:cTn id="7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6" dur="26">
                                          <p:stCondLst>
                                            <p:cond delay="650"/>
                                          </p:stCondLst>
                                        </p:cTn>
                                        <p:tgtEl>
                                          <p:spTgt spid="20"/>
                                        </p:tgtEl>
                                      </p:cBhvr>
                                      <p:to x="100000" y="60000"/>
                                    </p:animScale>
                                    <p:animScale>
                                      <p:cBhvr>
                                        <p:cTn id="77" dur="166" decel="50000">
                                          <p:stCondLst>
                                            <p:cond delay="676"/>
                                          </p:stCondLst>
                                        </p:cTn>
                                        <p:tgtEl>
                                          <p:spTgt spid="20"/>
                                        </p:tgtEl>
                                      </p:cBhvr>
                                      <p:to x="100000" y="100000"/>
                                    </p:animScale>
                                    <p:animScale>
                                      <p:cBhvr>
                                        <p:cTn id="78" dur="26">
                                          <p:stCondLst>
                                            <p:cond delay="1312"/>
                                          </p:stCondLst>
                                        </p:cTn>
                                        <p:tgtEl>
                                          <p:spTgt spid="20"/>
                                        </p:tgtEl>
                                      </p:cBhvr>
                                      <p:to x="100000" y="80000"/>
                                    </p:animScale>
                                    <p:animScale>
                                      <p:cBhvr>
                                        <p:cTn id="79" dur="166" decel="50000">
                                          <p:stCondLst>
                                            <p:cond delay="1338"/>
                                          </p:stCondLst>
                                        </p:cTn>
                                        <p:tgtEl>
                                          <p:spTgt spid="20"/>
                                        </p:tgtEl>
                                      </p:cBhvr>
                                      <p:to x="100000" y="100000"/>
                                    </p:animScale>
                                    <p:animScale>
                                      <p:cBhvr>
                                        <p:cTn id="80" dur="26">
                                          <p:stCondLst>
                                            <p:cond delay="1642"/>
                                          </p:stCondLst>
                                        </p:cTn>
                                        <p:tgtEl>
                                          <p:spTgt spid="20"/>
                                        </p:tgtEl>
                                      </p:cBhvr>
                                      <p:to x="100000" y="90000"/>
                                    </p:animScale>
                                    <p:animScale>
                                      <p:cBhvr>
                                        <p:cTn id="81" dur="166" decel="50000">
                                          <p:stCondLst>
                                            <p:cond delay="1668"/>
                                          </p:stCondLst>
                                        </p:cTn>
                                        <p:tgtEl>
                                          <p:spTgt spid="20"/>
                                        </p:tgtEl>
                                      </p:cBhvr>
                                      <p:to x="100000" y="100000"/>
                                    </p:animScale>
                                    <p:animScale>
                                      <p:cBhvr>
                                        <p:cTn id="82" dur="26">
                                          <p:stCondLst>
                                            <p:cond delay="1808"/>
                                          </p:stCondLst>
                                        </p:cTn>
                                        <p:tgtEl>
                                          <p:spTgt spid="20"/>
                                        </p:tgtEl>
                                      </p:cBhvr>
                                      <p:to x="100000" y="95000"/>
                                    </p:animScale>
                                    <p:animScale>
                                      <p:cBhvr>
                                        <p:cTn id="83" dur="166" decel="50000">
                                          <p:stCondLst>
                                            <p:cond delay="1834"/>
                                          </p:stCondLst>
                                        </p:cTn>
                                        <p:tgtEl>
                                          <p:spTgt spid="20"/>
                                        </p:tgtEl>
                                      </p:cBhvr>
                                      <p:to x="100000" y="100000"/>
                                    </p:animScale>
                                  </p:childTnLst>
                                </p:cTn>
                              </p:par>
                              <p:par>
                                <p:cTn id="84" presetID="26"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down)">
                                      <p:cBhvr>
                                        <p:cTn id="86" dur="580">
                                          <p:stCondLst>
                                            <p:cond delay="0"/>
                                          </p:stCondLst>
                                        </p:cTn>
                                        <p:tgtEl>
                                          <p:spTgt spid="21"/>
                                        </p:tgtEl>
                                      </p:cBhvr>
                                    </p:animEffect>
                                    <p:anim calcmode="lin" valueType="num">
                                      <p:cBhvr>
                                        <p:cTn id="8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2" dur="26">
                                          <p:stCondLst>
                                            <p:cond delay="650"/>
                                          </p:stCondLst>
                                        </p:cTn>
                                        <p:tgtEl>
                                          <p:spTgt spid="21"/>
                                        </p:tgtEl>
                                      </p:cBhvr>
                                      <p:to x="100000" y="60000"/>
                                    </p:animScale>
                                    <p:animScale>
                                      <p:cBhvr>
                                        <p:cTn id="93" dur="166" decel="50000">
                                          <p:stCondLst>
                                            <p:cond delay="676"/>
                                          </p:stCondLst>
                                        </p:cTn>
                                        <p:tgtEl>
                                          <p:spTgt spid="21"/>
                                        </p:tgtEl>
                                      </p:cBhvr>
                                      <p:to x="100000" y="100000"/>
                                    </p:animScale>
                                    <p:animScale>
                                      <p:cBhvr>
                                        <p:cTn id="94" dur="26">
                                          <p:stCondLst>
                                            <p:cond delay="1312"/>
                                          </p:stCondLst>
                                        </p:cTn>
                                        <p:tgtEl>
                                          <p:spTgt spid="21"/>
                                        </p:tgtEl>
                                      </p:cBhvr>
                                      <p:to x="100000" y="80000"/>
                                    </p:animScale>
                                    <p:animScale>
                                      <p:cBhvr>
                                        <p:cTn id="95" dur="166" decel="50000">
                                          <p:stCondLst>
                                            <p:cond delay="1338"/>
                                          </p:stCondLst>
                                        </p:cTn>
                                        <p:tgtEl>
                                          <p:spTgt spid="21"/>
                                        </p:tgtEl>
                                      </p:cBhvr>
                                      <p:to x="100000" y="100000"/>
                                    </p:animScale>
                                    <p:animScale>
                                      <p:cBhvr>
                                        <p:cTn id="96" dur="26">
                                          <p:stCondLst>
                                            <p:cond delay="1642"/>
                                          </p:stCondLst>
                                        </p:cTn>
                                        <p:tgtEl>
                                          <p:spTgt spid="21"/>
                                        </p:tgtEl>
                                      </p:cBhvr>
                                      <p:to x="100000" y="90000"/>
                                    </p:animScale>
                                    <p:animScale>
                                      <p:cBhvr>
                                        <p:cTn id="97" dur="166" decel="50000">
                                          <p:stCondLst>
                                            <p:cond delay="1668"/>
                                          </p:stCondLst>
                                        </p:cTn>
                                        <p:tgtEl>
                                          <p:spTgt spid="21"/>
                                        </p:tgtEl>
                                      </p:cBhvr>
                                      <p:to x="100000" y="100000"/>
                                    </p:animScale>
                                    <p:animScale>
                                      <p:cBhvr>
                                        <p:cTn id="98" dur="26">
                                          <p:stCondLst>
                                            <p:cond delay="1808"/>
                                          </p:stCondLst>
                                        </p:cTn>
                                        <p:tgtEl>
                                          <p:spTgt spid="21"/>
                                        </p:tgtEl>
                                      </p:cBhvr>
                                      <p:to x="100000" y="95000"/>
                                    </p:animScale>
                                    <p:animScale>
                                      <p:cBhvr>
                                        <p:cTn id="99" dur="166" decel="50000">
                                          <p:stCondLst>
                                            <p:cond delay="1834"/>
                                          </p:stCondLst>
                                        </p:cTn>
                                        <p:tgtEl>
                                          <p:spTgt spid="21"/>
                                        </p:tgtEl>
                                      </p:cBhvr>
                                      <p:to x="100000" y="100000"/>
                                    </p:animScale>
                                  </p:childTnLst>
                                </p:cTn>
                              </p:par>
                              <p:par>
                                <p:cTn id="100" presetID="26" presetClass="entr" presetSubtype="0" fill="hold"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down)">
                                      <p:cBhvr>
                                        <p:cTn id="102" dur="580">
                                          <p:stCondLst>
                                            <p:cond delay="0"/>
                                          </p:stCondLst>
                                        </p:cTn>
                                        <p:tgtEl>
                                          <p:spTgt spid="22"/>
                                        </p:tgtEl>
                                      </p:cBhvr>
                                    </p:animEffect>
                                    <p:anim calcmode="lin" valueType="num">
                                      <p:cBhvr>
                                        <p:cTn id="10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8" dur="26">
                                          <p:stCondLst>
                                            <p:cond delay="650"/>
                                          </p:stCondLst>
                                        </p:cTn>
                                        <p:tgtEl>
                                          <p:spTgt spid="22"/>
                                        </p:tgtEl>
                                      </p:cBhvr>
                                      <p:to x="100000" y="60000"/>
                                    </p:animScale>
                                    <p:animScale>
                                      <p:cBhvr>
                                        <p:cTn id="109" dur="166" decel="50000">
                                          <p:stCondLst>
                                            <p:cond delay="676"/>
                                          </p:stCondLst>
                                        </p:cTn>
                                        <p:tgtEl>
                                          <p:spTgt spid="22"/>
                                        </p:tgtEl>
                                      </p:cBhvr>
                                      <p:to x="100000" y="100000"/>
                                    </p:animScale>
                                    <p:animScale>
                                      <p:cBhvr>
                                        <p:cTn id="110" dur="26">
                                          <p:stCondLst>
                                            <p:cond delay="1312"/>
                                          </p:stCondLst>
                                        </p:cTn>
                                        <p:tgtEl>
                                          <p:spTgt spid="22"/>
                                        </p:tgtEl>
                                      </p:cBhvr>
                                      <p:to x="100000" y="80000"/>
                                    </p:animScale>
                                    <p:animScale>
                                      <p:cBhvr>
                                        <p:cTn id="111" dur="166" decel="50000">
                                          <p:stCondLst>
                                            <p:cond delay="1338"/>
                                          </p:stCondLst>
                                        </p:cTn>
                                        <p:tgtEl>
                                          <p:spTgt spid="22"/>
                                        </p:tgtEl>
                                      </p:cBhvr>
                                      <p:to x="100000" y="100000"/>
                                    </p:animScale>
                                    <p:animScale>
                                      <p:cBhvr>
                                        <p:cTn id="112" dur="26">
                                          <p:stCondLst>
                                            <p:cond delay="1642"/>
                                          </p:stCondLst>
                                        </p:cTn>
                                        <p:tgtEl>
                                          <p:spTgt spid="22"/>
                                        </p:tgtEl>
                                      </p:cBhvr>
                                      <p:to x="100000" y="90000"/>
                                    </p:animScale>
                                    <p:animScale>
                                      <p:cBhvr>
                                        <p:cTn id="113" dur="166" decel="50000">
                                          <p:stCondLst>
                                            <p:cond delay="1668"/>
                                          </p:stCondLst>
                                        </p:cTn>
                                        <p:tgtEl>
                                          <p:spTgt spid="22"/>
                                        </p:tgtEl>
                                      </p:cBhvr>
                                      <p:to x="100000" y="100000"/>
                                    </p:animScale>
                                    <p:animScale>
                                      <p:cBhvr>
                                        <p:cTn id="114" dur="26">
                                          <p:stCondLst>
                                            <p:cond delay="1808"/>
                                          </p:stCondLst>
                                        </p:cTn>
                                        <p:tgtEl>
                                          <p:spTgt spid="22"/>
                                        </p:tgtEl>
                                      </p:cBhvr>
                                      <p:to x="100000" y="95000"/>
                                    </p:animScale>
                                    <p:animScale>
                                      <p:cBhvr>
                                        <p:cTn id="115" dur="166" decel="50000">
                                          <p:stCondLst>
                                            <p:cond delay="1834"/>
                                          </p:stCondLst>
                                        </p:cTn>
                                        <p:tgtEl>
                                          <p:spTgt spid="22"/>
                                        </p:tgtEl>
                                      </p:cBhvr>
                                      <p:to x="100000" y="100000"/>
                                    </p:animScale>
                                  </p:childTnLst>
                                </p:cTn>
                              </p:par>
                              <p:par>
                                <p:cTn id="116" presetID="26" presetClass="entr" presetSubtype="0" fill="hold" nodeType="with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wipe(down)">
                                      <p:cBhvr>
                                        <p:cTn id="118" dur="580">
                                          <p:stCondLst>
                                            <p:cond delay="0"/>
                                          </p:stCondLst>
                                        </p:cTn>
                                        <p:tgtEl>
                                          <p:spTgt spid="23"/>
                                        </p:tgtEl>
                                      </p:cBhvr>
                                    </p:animEffect>
                                    <p:anim calcmode="lin" valueType="num">
                                      <p:cBhvr>
                                        <p:cTn id="11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4" dur="26">
                                          <p:stCondLst>
                                            <p:cond delay="650"/>
                                          </p:stCondLst>
                                        </p:cTn>
                                        <p:tgtEl>
                                          <p:spTgt spid="23"/>
                                        </p:tgtEl>
                                      </p:cBhvr>
                                      <p:to x="100000" y="60000"/>
                                    </p:animScale>
                                    <p:animScale>
                                      <p:cBhvr>
                                        <p:cTn id="125" dur="166" decel="50000">
                                          <p:stCondLst>
                                            <p:cond delay="676"/>
                                          </p:stCondLst>
                                        </p:cTn>
                                        <p:tgtEl>
                                          <p:spTgt spid="23"/>
                                        </p:tgtEl>
                                      </p:cBhvr>
                                      <p:to x="100000" y="100000"/>
                                    </p:animScale>
                                    <p:animScale>
                                      <p:cBhvr>
                                        <p:cTn id="126" dur="26">
                                          <p:stCondLst>
                                            <p:cond delay="1312"/>
                                          </p:stCondLst>
                                        </p:cTn>
                                        <p:tgtEl>
                                          <p:spTgt spid="23"/>
                                        </p:tgtEl>
                                      </p:cBhvr>
                                      <p:to x="100000" y="80000"/>
                                    </p:animScale>
                                    <p:animScale>
                                      <p:cBhvr>
                                        <p:cTn id="127" dur="166" decel="50000">
                                          <p:stCondLst>
                                            <p:cond delay="1338"/>
                                          </p:stCondLst>
                                        </p:cTn>
                                        <p:tgtEl>
                                          <p:spTgt spid="23"/>
                                        </p:tgtEl>
                                      </p:cBhvr>
                                      <p:to x="100000" y="100000"/>
                                    </p:animScale>
                                    <p:animScale>
                                      <p:cBhvr>
                                        <p:cTn id="128" dur="26">
                                          <p:stCondLst>
                                            <p:cond delay="1642"/>
                                          </p:stCondLst>
                                        </p:cTn>
                                        <p:tgtEl>
                                          <p:spTgt spid="23"/>
                                        </p:tgtEl>
                                      </p:cBhvr>
                                      <p:to x="100000" y="90000"/>
                                    </p:animScale>
                                    <p:animScale>
                                      <p:cBhvr>
                                        <p:cTn id="129" dur="166" decel="50000">
                                          <p:stCondLst>
                                            <p:cond delay="1668"/>
                                          </p:stCondLst>
                                        </p:cTn>
                                        <p:tgtEl>
                                          <p:spTgt spid="23"/>
                                        </p:tgtEl>
                                      </p:cBhvr>
                                      <p:to x="100000" y="100000"/>
                                    </p:animScale>
                                    <p:animScale>
                                      <p:cBhvr>
                                        <p:cTn id="130" dur="26">
                                          <p:stCondLst>
                                            <p:cond delay="1808"/>
                                          </p:stCondLst>
                                        </p:cTn>
                                        <p:tgtEl>
                                          <p:spTgt spid="23"/>
                                        </p:tgtEl>
                                      </p:cBhvr>
                                      <p:to x="100000" y="95000"/>
                                    </p:animScale>
                                    <p:animScale>
                                      <p:cBhvr>
                                        <p:cTn id="13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966" y="1686012"/>
            <a:ext cx="10480964" cy="8217634"/>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ngô</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tuấn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tú</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võ</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song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toàn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Trên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thăm</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cha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mẹ</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gặp</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bọn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cướp</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Phong</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Lai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đang</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hoành</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bọn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cướp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cứu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suốt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tay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vẽ</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gặp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hai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sĩ</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Hớn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Minh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đô</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gặp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Bùi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p:cNvSpPr/>
          <p:nvPr/>
        </p:nvSpPr>
        <p:spPr>
          <a:xfrm>
            <a:off x="597648" y="723900"/>
            <a:ext cx="9753600" cy="769441"/>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a:t>
            </a:r>
            <a:r>
              <a:rPr lang="en-US" sz="4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 </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GẶP GỠ</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8887BD9-2012-97C5-1EB5-A6DF3CC5B63D}"/>
              </a:ext>
            </a:extLst>
          </p:cNvPr>
          <p:cNvPicPr>
            <a:picLocks noChangeAspect="1"/>
          </p:cNvPicPr>
          <p:nvPr/>
        </p:nvPicPr>
        <p:blipFill>
          <a:blip r:embed="rId3"/>
          <a:stretch>
            <a:fillRect/>
          </a:stretch>
        </p:blipFill>
        <p:spPr>
          <a:xfrm>
            <a:off x="11095930" y="266700"/>
            <a:ext cx="6963470" cy="9636946"/>
          </a:xfrm>
          <a:prstGeom prst="rect">
            <a:avLst/>
          </a:prstGeom>
        </p:spPr>
      </p:pic>
    </p:spTree>
    <p:extLst>
      <p:ext uri="{BB962C8B-B14F-4D97-AF65-F5344CB8AC3E}">
        <p14:creationId xmlns:p14="http://schemas.microsoft.com/office/powerpoint/2010/main" val="10406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2408" y="171634"/>
            <a:ext cx="3552876" cy="1446550"/>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LƯU LẠC</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5943600" y="499705"/>
            <a:ext cx="11887200" cy="978729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Lúc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sắp</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mẹ</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mất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nên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bỏ</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quê</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chịu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tang.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Dọc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đường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đau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nặng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rồi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Trịnh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Hâm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cha con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Võ</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hãm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Cuối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chàng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thuốc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nên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200"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2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2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nghe</a:t>
            </a:r>
            <a:r>
              <a:rPr lang="en-US" sz="42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4200"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Lục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chết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trọn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đời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lấy</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ai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sư</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đương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triều</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hỏi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cưới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thù</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oán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tâu</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vua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cống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cống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giặc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Ô Qua.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Thuyền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tới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biên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giới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mang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theo</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bức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nhảy</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xuống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sông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tử</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Phật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Âm</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dạt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vào</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vườn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Bùi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Bùi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Công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nuôi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Bùi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Kiệm</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lại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đòi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lấy</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vợ</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phải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bỏ</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trốn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khỏi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Bùi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vào</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rừng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nương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lão</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dệt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vải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5E76E99-991D-3794-876E-D41F87D8EC99}"/>
              </a:ext>
            </a:extLst>
          </p:cNvPr>
          <p:cNvPicPr>
            <a:picLocks noChangeAspect="1"/>
          </p:cNvPicPr>
          <p:nvPr/>
        </p:nvPicPr>
        <p:blipFill>
          <a:blip r:embed="rId3"/>
          <a:stretch>
            <a:fillRect/>
          </a:stretch>
        </p:blipFill>
        <p:spPr>
          <a:xfrm>
            <a:off x="381000" y="1790700"/>
            <a:ext cx="5315692" cy="7640116"/>
          </a:xfrm>
          <a:prstGeom prst="rect">
            <a:avLst/>
          </a:prstGeom>
        </p:spPr>
      </p:pic>
    </p:spTree>
    <p:extLst>
      <p:ext uri="{BB962C8B-B14F-4D97-AF65-F5344CB8AC3E}">
        <p14:creationId xmlns:p14="http://schemas.microsoft.com/office/powerpoint/2010/main" val="289260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0" y="484414"/>
            <a:ext cx="3552876" cy="1446550"/>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ĐOÀN TỤ</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823938" y="2628900"/>
            <a:ext cx="8763000" cy="686341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đỗ</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dẹp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Ô Qua.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rừng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lão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đường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gặp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trừng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sum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vầy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phúc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5677586-12C8-F8C5-8630-FE730E5D3162}"/>
              </a:ext>
            </a:extLst>
          </p:cNvPr>
          <p:cNvPicPr>
            <a:picLocks noChangeAspect="1"/>
          </p:cNvPicPr>
          <p:nvPr/>
        </p:nvPicPr>
        <p:blipFill>
          <a:blip r:embed="rId3"/>
          <a:stretch>
            <a:fillRect/>
          </a:stretch>
        </p:blipFill>
        <p:spPr>
          <a:xfrm>
            <a:off x="10363200" y="155673"/>
            <a:ext cx="7220713" cy="9975654"/>
          </a:xfrm>
          <a:prstGeom prst="rect">
            <a:avLst/>
          </a:prstGeom>
        </p:spPr>
      </p:pic>
    </p:spTree>
    <p:extLst>
      <p:ext uri="{BB962C8B-B14F-4D97-AF65-F5344CB8AC3E}">
        <p14:creationId xmlns:p14="http://schemas.microsoft.com/office/powerpoint/2010/main" val="195707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4CC7E9EA-1CF7-9961-0E5C-DBA831A4820F}"/>
              </a:ext>
            </a:extLst>
          </p:cNvPr>
          <p:cNvSpPr/>
          <p:nvPr/>
        </p:nvSpPr>
        <p:spPr>
          <a:xfrm>
            <a:off x="-228600" y="4312334"/>
            <a:ext cx="6258407" cy="6040723"/>
          </a:xfrm>
          <a:custGeom>
            <a:avLst/>
            <a:gdLst/>
            <a:ahLst/>
            <a:cxnLst/>
            <a:rect l="l" t="t" r="r" b="b"/>
            <a:pathLst>
              <a:path w="6258407" h="6040723">
                <a:moveTo>
                  <a:pt x="0" y="0"/>
                </a:moveTo>
                <a:lnTo>
                  <a:pt x="6258407" y="0"/>
                </a:lnTo>
                <a:lnTo>
                  <a:pt x="6258407" y="6040723"/>
                </a:lnTo>
                <a:lnTo>
                  <a:pt x="0" y="6040723"/>
                </a:lnTo>
                <a:lnTo>
                  <a:pt x="0" y="0"/>
                </a:lnTo>
                <a:close/>
              </a:path>
            </a:pathLst>
          </a:custGeom>
          <a:blipFill>
            <a:blip r:embed="rId3"/>
            <a:stretch>
              <a:fillRect l="-579" t="-16816" r="-90724" b="-14714"/>
            </a:stretch>
          </a:blipFill>
        </p:spPr>
        <p:txBody>
          <a:bodyPr/>
          <a:lstStyle/>
          <a:p>
            <a:endParaRPr lang="en-US"/>
          </a:p>
        </p:txBody>
      </p:sp>
      <p:sp>
        <p:nvSpPr>
          <p:cNvPr id="2" name="TextBox 1">
            <a:extLst>
              <a:ext uri="{FF2B5EF4-FFF2-40B4-BE49-F238E27FC236}">
                <a16:creationId xmlns:a16="http://schemas.microsoft.com/office/drawing/2014/main" id="{616211DC-EEA3-490C-8210-A524F9A2CE0B}"/>
              </a:ext>
            </a:extLst>
          </p:cNvPr>
          <p:cNvSpPr txBox="1"/>
          <p:nvPr/>
        </p:nvSpPr>
        <p:spPr>
          <a:xfrm>
            <a:off x="3352800" y="2656610"/>
            <a:ext cx="12143183" cy="769441"/>
          </a:xfrm>
          <a:prstGeom prst="rect">
            <a:avLst/>
          </a:prstGeom>
          <a:solidFill>
            <a:schemeClr val="bg1">
              <a:lumMod val="85000"/>
            </a:schemeClr>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Nga</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Rectangle 4"/>
          <p:cNvSpPr/>
          <p:nvPr/>
        </p:nvSpPr>
        <p:spPr>
          <a:xfrm>
            <a:off x="5715000" y="4159267"/>
            <a:ext cx="4802732" cy="769441"/>
          </a:xfrm>
          <a:prstGeom prst="rect">
            <a:avLst/>
          </a:prstGeom>
          <a:noFill/>
          <a:ln>
            <a:noFill/>
          </a:ln>
        </p:spPr>
        <p:txBody>
          <a:bodyPr wrap="square">
            <a:spAutoFit/>
          </a:bodyPr>
          <a:lstStyle/>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3541427" y="4193654"/>
            <a:ext cx="3119187" cy="769441"/>
          </a:xfrm>
          <a:prstGeom prst="rect">
            <a:avLst/>
          </a:prstGeom>
          <a:noFill/>
          <a:ln>
            <a:noFill/>
          </a:ln>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Vị</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3541427" y="5752954"/>
            <a:ext cx="3054041" cy="769441"/>
          </a:xfrm>
          <a:prstGeom prst="rect">
            <a:avLst/>
          </a:prstGeom>
          <a:noFill/>
          <a:ln>
            <a:noFill/>
          </a:ln>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6660614" y="5606275"/>
            <a:ext cx="10958120" cy="1446550"/>
          </a:xfrm>
          <a:prstGeom prst="rect">
            <a:avLst/>
          </a:prstGeom>
          <a:noFill/>
          <a:ln>
            <a:noFill/>
          </a:ln>
        </p:spPr>
        <p:txBody>
          <a:bodyPr wrap="square">
            <a:spAutoFit/>
          </a:bodyPr>
          <a:lstStyle/>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Vân Tiên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cướp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4046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5042391" y="2476500"/>
            <a:ext cx="72390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Suy</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ngẫm</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và</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phản</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hồi</a:t>
            </a:r>
            <a:endParaRPr kumimoji="0" lang="en-US" sz="8800" b="1" i="1"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FAECDB5D-1C5E-F381-754A-1E721FCE0AEA}"/>
              </a:ext>
            </a:extLst>
          </p:cNvPr>
          <p:cNvSpPr/>
          <p:nvPr/>
        </p:nvSpPr>
        <p:spPr>
          <a:xfrm>
            <a:off x="-228600" y="6096433"/>
            <a:ext cx="5239818" cy="5006209"/>
          </a:xfrm>
          <a:custGeom>
            <a:avLst/>
            <a:gdLst/>
            <a:ahLst/>
            <a:cxnLst/>
            <a:rect l="l" t="t" r="r" b="b"/>
            <a:pathLst>
              <a:path w="5239818" h="5006209">
                <a:moveTo>
                  <a:pt x="0" y="0"/>
                </a:moveTo>
                <a:lnTo>
                  <a:pt x="5239818" y="0"/>
                </a:lnTo>
                <a:lnTo>
                  <a:pt x="5239818" y="5006209"/>
                </a:lnTo>
                <a:lnTo>
                  <a:pt x="0" y="5006209"/>
                </a:lnTo>
                <a:lnTo>
                  <a:pt x="0" y="0"/>
                </a:lnTo>
                <a:close/>
              </a:path>
            </a:pathLst>
          </a:custGeom>
          <a:blipFill>
            <a:blip r:embed="rId3"/>
            <a:stretch>
              <a:fillRect/>
            </a:stretch>
          </a:blipFill>
        </p:spPr>
        <p:txBody>
          <a:bodyPr/>
          <a:lstStyle/>
          <a:p>
            <a:endParaRPr lang="en-US"/>
          </a:p>
        </p:txBody>
      </p:sp>
      <p:sp>
        <p:nvSpPr>
          <p:cNvPr id="4" name="Freeform 8">
            <a:extLst>
              <a:ext uri="{FF2B5EF4-FFF2-40B4-BE49-F238E27FC236}">
                <a16:creationId xmlns:a16="http://schemas.microsoft.com/office/drawing/2014/main" id="{8034545A-E9BD-B8CF-5D6C-2B08F4494E88}"/>
              </a:ext>
            </a:extLst>
          </p:cNvPr>
          <p:cNvSpPr/>
          <p:nvPr/>
        </p:nvSpPr>
        <p:spPr>
          <a:xfrm>
            <a:off x="12115800" y="210592"/>
            <a:ext cx="6251768" cy="4114800"/>
          </a:xfrm>
          <a:custGeom>
            <a:avLst/>
            <a:gdLst/>
            <a:ahLst/>
            <a:cxnLst/>
            <a:rect l="l" t="t" r="r" b="b"/>
            <a:pathLst>
              <a:path w="6251768" h="4114800">
                <a:moveTo>
                  <a:pt x="0" y="0"/>
                </a:moveTo>
                <a:lnTo>
                  <a:pt x="6251768" y="0"/>
                </a:lnTo>
                <a:lnTo>
                  <a:pt x="62517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8706517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8"/>
          <p:cNvSpPr txBox="1"/>
          <p:nvPr/>
        </p:nvSpPr>
        <p:spPr>
          <a:xfrm>
            <a:off x="6781800" y="2476500"/>
            <a:ext cx="12616010" cy="3990003"/>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ct val="0"/>
              </a:spcBef>
              <a:spcAft>
                <a:spcPts val="0"/>
              </a:spcAft>
              <a:buClrTx/>
              <a:buSzTx/>
              <a:buFontTx/>
              <a:buNone/>
              <a:tabLst/>
              <a:defRPr/>
            </a:pPr>
            <a:r>
              <a:rPr kumimoji="0" lang="vi-VN" sz="9600" b="0" i="0" u="none" strike="noStrike" kern="1200" cap="none" spc="0" normalizeH="0" baseline="0" noProof="0" dirty="0">
                <a:ln>
                  <a:noFill/>
                </a:ln>
                <a:solidFill>
                  <a:srgbClr val="0A1F30"/>
                </a:solidFill>
                <a:effectLst/>
                <a:uLnTx/>
                <a:uFillTx/>
                <a:latin typeface="#9Slide07 SVNGuerrilla" panose="00000500000000000000" pitchFamily="2" charset="0"/>
                <a:ea typeface="+mn-ea"/>
                <a:cs typeface="+mn-cs"/>
              </a:rPr>
              <a:t> Tri thức </a:t>
            </a:r>
            <a:endParaRPr kumimoji="0" lang="en-US" sz="9600" b="0" i="0" u="none" strike="noStrike" kern="1200" cap="none" spc="0" normalizeH="0" baseline="0" noProof="0" dirty="0">
              <a:ln>
                <a:noFill/>
              </a:ln>
              <a:solidFill>
                <a:srgbClr val="0A1F30"/>
              </a:solidFill>
              <a:effectLst/>
              <a:uLnTx/>
              <a:uFillTx/>
              <a:latin typeface="#9Slide07 SVNGuerrilla" panose="00000500000000000000" pitchFamily="2" charset="0"/>
              <a:ea typeface="+mn-ea"/>
              <a:cs typeface="+mn-cs"/>
            </a:endParaRPr>
          </a:p>
          <a:p>
            <a:pPr marL="0" marR="0" lvl="0" indent="0" algn="ctr" defTabSz="914400" rtl="0" eaLnBrk="1" fontAlgn="auto" latinLnBrk="0" hangingPunct="1">
              <a:lnSpc>
                <a:spcPts val="16800"/>
              </a:lnSpc>
              <a:spcBef>
                <a:spcPct val="0"/>
              </a:spcBef>
              <a:spcAft>
                <a:spcPts val="0"/>
              </a:spcAft>
              <a:buClrTx/>
              <a:buSzTx/>
              <a:buFontTx/>
              <a:buNone/>
              <a:tabLst/>
              <a:defRPr/>
            </a:pPr>
            <a:r>
              <a:rPr kumimoji="0" lang="vi-VN" sz="9600" b="0" i="0" u="none" strike="noStrike" kern="1200" cap="none" spc="0" normalizeH="0" baseline="0" noProof="0" dirty="0">
                <a:ln>
                  <a:noFill/>
                </a:ln>
                <a:solidFill>
                  <a:srgbClr val="0A1F30"/>
                </a:solidFill>
                <a:effectLst/>
                <a:uLnTx/>
                <a:uFillTx/>
                <a:latin typeface="#9Slide07 SVNGuerrilla" panose="00000500000000000000" pitchFamily="2" charset="0"/>
                <a:ea typeface="+mn-ea"/>
                <a:cs typeface="+mn-cs"/>
              </a:rPr>
              <a:t>Ngữ văn</a:t>
            </a:r>
            <a:endParaRPr kumimoji="0" lang="en-US" sz="9600" b="0" i="0" u="none" strike="noStrike" kern="1200" cap="none" spc="0" normalizeH="0" baseline="0" noProof="0" dirty="0">
              <a:ln>
                <a:noFill/>
              </a:ln>
              <a:solidFill>
                <a:srgbClr val="0A1F30"/>
              </a:solidFill>
              <a:effectLst/>
              <a:uLnTx/>
              <a:uFillTx/>
              <a:latin typeface="#9Slide07 SVNGuerrilla" panose="00000500000000000000" pitchFamily="2" charset="0"/>
              <a:ea typeface="+mn-ea"/>
              <a:cs typeface="+mn-cs"/>
            </a:endParaRPr>
          </a:p>
        </p:txBody>
      </p:sp>
      <p:sp>
        <p:nvSpPr>
          <p:cNvPr id="12" name="Freeform 4">
            <a:extLst>
              <a:ext uri="{FF2B5EF4-FFF2-40B4-BE49-F238E27FC236}">
                <a16:creationId xmlns:a16="http://schemas.microsoft.com/office/drawing/2014/main" id="{80F53B91-7DF4-7AA0-1D1B-1B14217849B9}"/>
              </a:ext>
            </a:extLst>
          </p:cNvPr>
          <p:cNvSpPr/>
          <p:nvPr/>
        </p:nvSpPr>
        <p:spPr>
          <a:xfrm>
            <a:off x="-1219200" y="38100"/>
            <a:ext cx="11277600" cy="7628906"/>
          </a:xfrm>
          <a:custGeom>
            <a:avLst/>
            <a:gdLst/>
            <a:ahLst/>
            <a:cxnLst/>
            <a:rect l="l" t="t" r="r" b="b"/>
            <a:pathLst>
              <a:path w="6982889" h="4963670">
                <a:moveTo>
                  <a:pt x="0" y="0"/>
                </a:moveTo>
                <a:lnTo>
                  <a:pt x="6982889" y="0"/>
                </a:lnTo>
                <a:lnTo>
                  <a:pt x="6982889" y="4963670"/>
                </a:lnTo>
                <a:lnTo>
                  <a:pt x="0" y="4963670"/>
                </a:lnTo>
                <a:lnTo>
                  <a:pt x="0" y="0"/>
                </a:lnTo>
                <a:close/>
              </a:path>
            </a:pathLst>
          </a:custGeom>
          <a:blipFill>
            <a:blip r:embed="rId3"/>
            <a:stretch>
              <a:fillRect/>
            </a:stretch>
          </a:blipFill>
        </p:spPr>
        <p:txBody>
          <a:bodyPr/>
          <a:lstStyle/>
          <a:p>
            <a:endParaRPr lang="en-US"/>
          </a:p>
        </p:txBody>
      </p:sp>
      <p:sp>
        <p:nvSpPr>
          <p:cNvPr id="13" name="Freeform 2">
            <a:extLst>
              <a:ext uri="{FF2B5EF4-FFF2-40B4-BE49-F238E27FC236}">
                <a16:creationId xmlns:a16="http://schemas.microsoft.com/office/drawing/2014/main" id="{D7D8A633-A7C6-D48C-084D-EEAE62CAB4F9}"/>
              </a:ext>
            </a:extLst>
          </p:cNvPr>
          <p:cNvSpPr/>
          <p:nvPr/>
        </p:nvSpPr>
        <p:spPr>
          <a:xfrm>
            <a:off x="1752600" y="6819900"/>
            <a:ext cx="5898297" cy="4939824"/>
          </a:xfrm>
          <a:custGeom>
            <a:avLst/>
            <a:gdLst/>
            <a:ahLst/>
            <a:cxnLst/>
            <a:rect l="l" t="t" r="r" b="b"/>
            <a:pathLst>
              <a:path w="5898297" h="4939824">
                <a:moveTo>
                  <a:pt x="0" y="0"/>
                </a:moveTo>
                <a:lnTo>
                  <a:pt x="5898297" y="0"/>
                </a:lnTo>
                <a:lnTo>
                  <a:pt x="5898297" y="4939824"/>
                </a:lnTo>
                <a:lnTo>
                  <a:pt x="0" y="493982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20734716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1524000" y="3467100"/>
            <a:ext cx="97536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một</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số</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tố</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truyện</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THƠ NÔM</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4">
            <a:extLst>
              <a:ext uri="{FF2B5EF4-FFF2-40B4-BE49-F238E27FC236}">
                <a16:creationId xmlns:a16="http://schemas.microsoft.com/office/drawing/2014/main" id="{F493F614-8344-F4BB-DF0B-C025157F7397}"/>
              </a:ext>
            </a:extLst>
          </p:cNvPr>
          <p:cNvSpPr/>
          <p:nvPr/>
        </p:nvSpPr>
        <p:spPr>
          <a:xfrm>
            <a:off x="8969442" y="-20094"/>
            <a:ext cx="9304703" cy="9354594"/>
          </a:xfrm>
          <a:custGeom>
            <a:avLst/>
            <a:gdLst/>
            <a:ahLst/>
            <a:cxnLst/>
            <a:rect l="l" t="t" r="r" b="b"/>
            <a:pathLst>
              <a:path w="6482429" h="6517187">
                <a:moveTo>
                  <a:pt x="0" y="0"/>
                </a:moveTo>
                <a:lnTo>
                  <a:pt x="6482429" y="0"/>
                </a:lnTo>
                <a:lnTo>
                  <a:pt x="6482429" y="6517187"/>
                </a:lnTo>
                <a:lnTo>
                  <a:pt x="0" y="651718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2039160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71500"/>
            <a:ext cx="14401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Content Placeholder 2">
            <a:extLst>
              <a:ext uri="{FF2B5EF4-FFF2-40B4-BE49-F238E27FC236}">
                <a16:creationId xmlns:a16="http://schemas.microsoft.com/office/drawing/2014/main" id="{160C3BB2-2B5D-5507-3DDC-213D7E46BBFF}"/>
              </a:ext>
            </a:extLst>
          </p:cNvPr>
          <p:cNvSpPr txBox="1">
            <a:spLocks/>
          </p:cNvSpPr>
          <p:nvPr/>
        </p:nvSpPr>
        <p:spPr>
          <a:xfrm>
            <a:off x="2743200" y="2628900"/>
            <a:ext cx="13925550" cy="13249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72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4" name="Rectangle 3"/>
          <p:cNvSpPr/>
          <p:nvPr/>
        </p:nvSpPr>
        <p:spPr>
          <a:xfrm>
            <a:off x="2895600" y="2120416"/>
            <a:ext cx="12115800" cy="830997"/>
          </a:xfrm>
          <a:prstGeom prst="rect">
            <a:avLst/>
          </a:prstGeom>
        </p:spPr>
        <p:txBody>
          <a:bodyPr wrap="square">
            <a:spAutoFit/>
          </a:bodyPr>
          <a:lstStyle/>
          <a:p>
            <a:pPr lvl="0" algn="just"/>
            <a:r>
              <a:rPr lang="en-US" sz="4800" dirty="0">
                <a:solidFill>
                  <a:prstClr val="black"/>
                </a:solidFill>
                <a:latin typeface="Times New Roman" panose="02020603050405020304" pitchFamily="18" charset="0"/>
                <a:cs typeface="Times New Roman" panose="02020603050405020304" pitchFamily="18" charset="0"/>
              </a:rPr>
              <a:t>- Nhan </a:t>
            </a:r>
            <a:r>
              <a:rPr lang="en-US" sz="4800" dirty="0" err="1">
                <a:solidFill>
                  <a:prstClr val="black"/>
                </a:solidFill>
                <a:latin typeface="Times New Roman" panose="02020603050405020304" pitchFamily="18" charset="0"/>
                <a:cs typeface="Times New Roman" panose="02020603050405020304" pitchFamily="18" charset="0"/>
              </a:rPr>
              <a:t>đề</a:t>
            </a:r>
            <a:r>
              <a:rPr lang="en-US" sz="4800" dirty="0">
                <a:solidFill>
                  <a:prstClr val="black"/>
                </a:solidFill>
                <a:latin typeface="Times New Roman" panose="02020603050405020304" pitchFamily="18" charset="0"/>
                <a:cs typeface="Times New Roman" panose="02020603050405020304" pitchFamily="18" charset="0"/>
              </a:rPr>
              <a:t>: </a:t>
            </a:r>
            <a:r>
              <a:rPr lang="en-US" sz="4800" b="1" dirty="0" err="1">
                <a:solidFill>
                  <a:srgbClr val="704B24"/>
                </a:solidFill>
                <a:latin typeface="#9Slide05 Good Vibes Pro" panose="02000507080000020002" pitchFamily="2" charset="0"/>
              </a:rPr>
              <a:t>Lục</a:t>
            </a:r>
            <a:r>
              <a:rPr lang="en-US" sz="4800" b="1" dirty="0">
                <a:solidFill>
                  <a:srgbClr val="704B24"/>
                </a:solidFill>
                <a:latin typeface="#9Slide05 Good Vibes Pro" panose="02000507080000020002" pitchFamily="2" charset="0"/>
              </a:rPr>
              <a:t> Vân Tiên </a:t>
            </a:r>
            <a:r>
              <a:rPr lang="en-US" sz="4800" b="1" dirty="0" err="1">
                <a:solidFill>
                  <a:srgbClr val="704B24"/>
                </a:solidFill>
                <a:latin typeface="#9Slide05 Good Vibes Pro" panose="02000507080000020002" pitchFamily="2" charset="0"/>
              </a:rPr>
              <a:t>cứu</a:t>
            </a:r>
            <a:r>
              <a:rPr lang="en-US" sz="4800" b="1" dirty="0">
                <a:solidFill>
                  <a:srgbClr val="704B24"/>
                </a:solidFill>
                <a:latin typeface="#9Slide05 Good Vibes Pro" panose="02000507080000020002" pitchFamily="2" charset="0"/>
              </a:rPr>
              <a:t> </a:t>
            </a:r>
            <a:r>
              <a:rPr lang="en-US" sz="4800" b="1" dirty="0" err="1">
                <a:solidFill>
                  <a:srgbClr val="704B24"/>
                </a:solidFill>
                <a:latin typeface="#9Slide05 Good Vibes Pro" panose="02000507080000020002" pitchFamily="2" charset="0"/>
              </a:rPr>
              <a:t>Kiều</a:t>
            </a:r>
            <a:r>
              <a:rPr lang="en-US" sz="4800" b="1" dirty="0">
                <a:solidFill>
                  <a:srgbClr val="704B24"/>
                </a:solidFill>
                <a:latin typeface="#9Slide05 Good Vibes Pro" panose="02000507080000020002" pitchFamily="2" charset="0"/>
              </a:rPr>
              <a:t> </a:t>
            </a:r>
            <a:r>
              <a:rPr lang="en-US" sz="4800" b="1" dirty="0" err="1">
                <a:solidFill>
                  <a:srgbClr val="704B24"/>
                </a:solidFill>
                <a:latin typeface="#9Slide05 Good Vibes Pro" panose="02000507080000020002" pitchFamily="2" charset="0"/>
              </a:rPr>
              <a:t>Nguyệt</a:t>
            </a:r>
            <a:r>
              <a:rPr lang="en-US" sz="4800" b="1" dirty="0">
                <a:solidFill>
                  <a:srgbClr val="704B24"/>
                </a:solidFill>
                <a:latin typeface="#9Slide05 Good Vibes Pro" panose="02000507080000020002" pitchFamily="2" charset="0"/>
              </a:rPr>
              <a:t> Nga</a:t>
            </a:r>
            <a:endParaRPr lang="en-US" sz="4800" b="1" dirty="0"/>
          </a:p>
        </p:txBody>
      </p:sp>
      <p:sp>
        <p:nvSpPr>
          <p:cNvPr id="5" name="Rectangle 4">
            <a:extLst>
              <a:ext uri="{FF2B5EF4-FFF2-40B4-BE49-F238E27FC236}">
                <a16:creationId xmlns:a16="http://schemas.microsoft.com/office/drawing/2014/main" id="{39A4305C-F7BC-3308-A1CA-949B3691FA9F}"/>
              </a:ext>
            </a:extLst>
          </p:cNvPr>
          <p:cNvSpPr/>
          <p:nvPr/>
        </p:nvSpPr>
        <p:spPr>
          <a:xfrm>
            <a:off x="2909455" y="5538041"/>
            <a:ext cx="13258800" cy="1569660"/>
          </a:xfrm>
          <a:prstGeom prst="rect">
            <a:avLst/>
          </a:prstGeom>
        </p:spPr>
        <p:txBody>
          <a:bodyPr wrap="square">
            <a:spAutoFit/>
          </a:bodyPr>
          <a:lstStyle/>
          <a:p>
            <a:pPr algn="just"/>
            <a:r>
              <a:rPr lang="en-US" sz="4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a:solidFill>
                  <a:prstClr val="black"/>
                </a:solidFill>
                <a:latin typeface="Times New Roman" panose="02020603050405020304" pitchFamily="18" charset="0"/>
                <a:cs typeface="Times New Roman" panose="02020603050405020304" pitchFamily="18" charset="0"/>
              </a:rPr>
              <a:t>Nhan </a:t>
            </a:r>
            <a:r>
              <a:rPr lang="en-US" sz="4800" dirty="0" err="1">
                <a:solidFill>
                  <a:prstClr val="black"/>
                </a:solidFill>
                <a:latin typeface="Times New Roman" panose="02020603050405020304" pitchFamily="18" charset="0"/>
                <a:cs typeface="Times New Roman" panose="02020603050405020304" pitchFamily="18" charset="0"/>
              </a:rPr>
              <a:t>đề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được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nội</a:t>
            </a:r>
            <a:r>
              <a:rPr lang="en-US" sz="4800" dirty="0">
                <a:solidFill>
                  <a:prstClr val="black"/>
                </a:solidFill>
                <a:latin typeface="Times New Roman" panose="02020603050405020304" pitchFamily="18" charset="0"/>
                <a:cs typeface="Times New Roman" panose="02020603050405020304" pitchFamily="18" charset="0"/>
              </a:rPr>
              <a:t> dung bao </a:t>
            </a:r>
            <a:r>
              <a:rPr lang="en-US" sz="4800" dirty="0" err="1">
                <a:solidFill>
                  <a:prstClr val="black"/>
                </a:solidFill>
                <a:latin typeface="Times New Roman" panose="02020603050405020304" pitchFamily="18" charset="0"/>
                <a:cs typeface="Times New Roman" panose="02020603050405020304" pitchFamily="18" charset="0"/>
              </a:rPr>
              <a:t>quát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bản</a:t>
            </a:r>
            <a:endParaRPr lang="en-US" sz="4800" b="1" dirty="0"/>
          </a:p>
        </p:txBody>
      </p:sp>
      <p:sp>
        <p:nvSpPr>
          <p:cNvPr id="6" name="Rectangle 5">
            <a:extLst>
              <a:ext uri="{FF2B5EF4-FFF2-40B4-BE49-F238E27FC236}">
                <a16:creationId xmlns:a16="http://schemas.microsoft.com/office/drawing/2014/main" id="{0E09DD87-6AEA-AA0B-EFC8-434A1C1E7A8C}"/>
              </a:ext>
            </a:extLst>
          </p:cNvPr>
          <p:cNvSpPr/>
          <p:nvPr/>
        </p:nvSpPr>
        <p:spPr>
          <a:xfrm>
            <a:off x="2895600" y="3459897"/>
            <a:ext cx="13258800" cy="1569660"/>
          </a:xfrm>
          <a:prstGeom prst="rect">
            <a:avLst/>
          </a:prstGeom>
        </p:spPr>
        <p:txBody>
          <a:bodyPr wrap="square">
            <a:spAutoFit/>
          </a:bodyPr>
          <a:lstStyle/>
          <a:p>
            <a:pPr algn="just"/>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Nội</a:t>
            </a:r>
            <a:r>
              <a:rPr lang="en-US" sz="4800" dirty="0">
                <a:solidFill>
                  <a:prstClr val="black"/>
                </a:solidFill>
                <a:latin typeface="Times New Roman" panose="02020603050405020304" pitchFamily="18" charset="0"/>
                <a:cs typeface="Times New Roman" panose="02020603050405020304" pitchFamily="18" charset="0"/>
              </a:rPr>
              <a:t> dung </a:t>
            </a:r>
            <a:r>
              <a:rPr lang="en-US" sz="4800" dirty="0" err="1">
                <a:solidFill>
                  <a:prstClr val="black"/>
                </a:solidFill>
                <a:latin typeface="Times New Roman" panose="02020603050405020304" pitchFamily="18" charset="0"/>
                <a:cs typeface="Times New Roman" panose="02020603050405020304" pitchFamily="18" charset="0"/>
              </a:rPr>
              <a:t>chính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việc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Lục</a:t>
            </a:r>
            <a:r>
              <a:rPr lang="en-US" sz="4800" dirty="0">
                <a:solidFill>
                  <a:prstClr val="black"/>
                </a:solidFill>
                <a:latin typeface="Times New Roman" panose="02020603050405020304" pitchFamily="18" charset="0"/>
                <a:cs typeface="Times New Roman" panose="02020603050405020304" pitchFamily="18" charset="0"/>
              </a:rPr>
              <a:t> Vân Tiên </a:t>
            </a:r>
            <a:r>
              <a:rPr lang="en-US" sz="4800" dirty="0" err="1">
                <a:solidFill>
                  <a:prstClr val="black"/>
                </a:solidFill>
                <a:latin typeface="Times New Roman" panose="02020603050405020304" pitchFamily="18" charset="0"/>
                <a:cs typeface="Times New Roman" panose="02020603050405020304" pitchFamily="18" charset="0"/>
              </a:rPr>
              <a:t>cứu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Nguyệt</a:t>
            </a:r>
            <a:r>
              <a:rPr lang="en-US" sz="4800" dirty="0">
                <a:solidFill>
                  <a:prstClr val="black"/>
                </a:solidFill>
                <a:latin typeface="Times New Roman" panose="02020603050405020304" pitchFamily="18" charset="0"/>
                <a:cs typeface="Times New Roman" panose="02020603050405020304" pitchFamily="18" charset="0"/>
              </a:rPr>
              <a:t> Nga</a:t>
            </a:r>
            <a:endParaRPr lang="en-US" sz="4800" b="1" dirty="0"/>
          </a:p>
        </p:txBody>
      </p:sp>
      <p:sp>
        <p:nvSpPr>
          <p:cNvPr id="7" name="Freeform 7">
            <a:extLst>
              <a:ext uri="{FF2B5EF4-FFF2-40B4-BE49-F238E27FC236}">
                <a16:creationId xmlns:a16="http://schemas.microsoft.com/office/drawing/2014/main" id="{22C6DC99-0422-7B8C-A681-5824858CED8C}"/>
              </a:ext>
            </a:extLst>
          </p:cNvPr>
          <p:cNvSpPr/>
          <p:nvPr/>
        </p:nvSpPr>
        <p:spPr>
          <a:xfrm>
            <a:off x="152400" y="7774069"/>
            <a:ext cx="12207052" cy="2471928"/>
          </a:xfrm>
          <a:custGeom>
            <a:avLst/>
            <a:gdLst/>
            <a:ahLst/>
            <a:cxnLst/>
            <a:rect l="l" t="t" r="r" b="b"/>
            <a:pathLst>
              <a:path w="7315200" h="1481328">
                <a:moveTo>
                  <a:pt x="0" y="0"/>
                </a:moveTo>
                <a:lnTo>
                  <a:pt x="7315200" y="0"/>
                </a:lnTo>
                <a:lnTo>
                  <a:pt x="7315200" y="1481328"/>
                </a:lnTo>
                <a:lnTo>
                  <a:pt x="0" y="1481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0473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723900"/>
            <a:ext cx="144018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9Slide07 SVNStick A Round" panose="02000503000000000000" pitchFamily="2" charset="0"/>
                <a:cs typeface="Times New Roman" panose="02020603050405020304" pitchFamily="18" charset="0"/>
              </a:rPr>
              <a:t>Trình</a:t>
            </a:r>
            <a:r>
              <a:rPr kumimoji="0" lang="en-US" sz="6600" b="1" i="0" u="none" strike="noStrike" kern="1200" cap="none" spc="0" normalizeH="0" noProof="0" dirty="0">
                <a:ln>
                  <a:noFill/>
                </a:ln>
                <a:solidFill>
                  <a:srgbClr val="FF0000"/>
                </a:solidFill>
                <a:effectLst/>
                <a:uLnTx/>
                <a:uFillTx/>
                <a:latin typeface="#9Slide07 SVNStick A Round" panose="02000503000000000000" pitchFamily="2"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9Slide07 SVNStick A Round" panose="02000503000000000000" pitchFamily="2" charset="0"/>
                <a:cs typeface="Times New Roman" panose="02020603050405020304" pitchFamily="18" charset="0"/>
              </a:rPr>
              <a:t>bày</a:t>
            </a:r>
            <a:r>
              <a:rPr kumimoji="0" lang="en-US" sz="6600" b="1" i="0" u="none" strike="noStrike" kern="1200" cap="none" spc="0" normalizeH="0" noProof="0" dirty="0">
                <a:ln>
                  <a:noFill/>
                </a:ln>
                <a:solidFill>
                  <a:srgbClr val="FF0000"/>
                </a:solidFill>
                <a:effectLst/>
                <a:uLnTx/>
                <a:uFillTx/>
                <a:latin typeface="#9Slide07 SVNStick A Round" panose="02000503000000000000" pitchFamily="2"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9Slide07 SVNStick A Round" panose="02000503000000000000" pitchFamily="2" charset="0"/>
                <a:cs typeface="Times New Roman" panose="02020603050405020304" pitchFamily="18" charset="0"/>
              </a:rPr>
              <a:t>một</a:t>
            </a:r>
            <a:r>
              <a:rPr kumimoji="0" lang="en-US" sz="6600" b="1" i="0" u="none" strike="noStrike" kern="1200" cap="none" spc="0" normalizeH="0" noProof="0" dirty="0">
                <a:ln>
                  <a:noFill/>
                </a:ln>
                <a:solidFill>
                  <a:srgbClr val="FF0000"/>
                </a:solidFill>
                <a:effectLst/>
                <a:uLnTx/>
                <a:uFillTx/>
                <a:latin typeface="#9Slide07 SVNStick A Round" panose="02000503000000000000" pitchFamily="2"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9Slide07 SVNStick A Round" panose="02000503000000000000" pitchFamily="2" charset="0"/>
                <a:cs typeface="Times New Roman" panose="02020603050405020304" pitchFamily="18" charset="0"/>
              </a:rPr>
              <a:t>phút</a:t>
            </a:r>
            <a:endParaRPr lang="en-US" sz="4400" dirty="0">
              <a:latin typeface="+mj-lt"/>
            </a:endParaRPr>
          </a:p>
        </p:txBody>
      </p:sp>
      <p:pic>
        <p:nvPicPr>
          <p:cNvPr id="4" name="Picture 3" descr="A cartoon of a person holding a folder&#10;&#10;Description automatically generated">
            <a:extLst>
              <a:ext uri="{FF2B5EF4-FFF2-40B4-BE49-F238E27FC236}">
                <a16:creationId xmlns:a16="http://schemas.microsoft.com/office/drawing/2014/main" id="{459128B2-FEDC-57D4-1E57-3AFB71554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876300"/>
            <a:ext cx="9829800" cy="9829800"/>
          </a:xfrm>
          <a:prstGeom prst="rect">
            <a:avLst/>
          </a:prstGeom>
        </p:spPr>
      </p:pic>
      <p:sp>
        <p:nvSpPr>
          <p:cNvPr id="5" name="Rectangle 4">
            <a:extLst>
              <a:ext uri="{FF2B5EF4-FFF2-40B4-BE49-F238E27FC236}">
                <a16:creationId xmlns:a16="http://schemas.microsoft.com/office/drawing/2014/main" id="{15287A52-4358-510D-0C5D-27668D9E829D}"/>
              </a:ext>
            </a:extLst>
          </p:cNvPr>
          <p:cNvSpPr/>
          <p:nvPr/>
        </p:nvSpPr>
        <p:spPr>
          <a:xfrm>
            <a:off x="6019800" y="3358396"/>
            <a:ext cx="11658600" cy="1446550"/>
          </a:xfrm>
          <a:prstGeom prst="rect">
            <a:avLst/>
          </a:prstGeom>
        </p:spPr>
        <p:txBody>
          <a:bodyPr wrap="square">
            <a:spAutoFit/>
          </a:bodyPr>
          <a:lstStyle/>
          <a:p>
            <a:pPr algn="just"/>
            <a:r>
              <a:rPr lang="vi-VN" sz="4400" dirty="0">
                <a:latin typeface="+mj-lt"/>
              </a:rPr>
              <a:t>Tóm tắt các sự việc được kể và xác định bố cục của văn bản.</a:t>
            </a:r>
            <a:endParaRPr lang="en-US" sz="4400" dirty="0">
              <a:latin typeface="+mj-lt"/>
            </a:endParaRPr>
          </a:p>
        </p:txBody>
      </p:sp>
      <p:pic>
        <p:nvPicPr>
          <p:cNvPr id="7" name="Picture 6">
            <a:extLst>
              <a:ext uri="{FF2B5EF4-FFF2-40B4-BE49-F238E27FC236}">
                <a16:creationId xmlns:a16="http://schemas.microsoft.com/office/drawing/2014/main" id="{32F38526-6E07-2CCD-2D07-EE14111CA7DA}"/>
              </a:ext>
            </a:extLst>
          </p:cNvPr>
          <p:cNvPicPr>
            <a:picLocks noChangeAspect="1"/>
          </p:cNvPicPr>
          <p:nvPr/>
        </p:nvPicPr>
        <p:blipFill>
          <a:blip r:embed="rId4">
            <a:duotone>
              <a:schemeClr val="bg2">
                <a:shade val="45000"/>
                <a:satMod val="135000"/>
              </a:schemeClr>
              <a:prstClr val="white"/>
            </a:duotone>
          </a:blip>
          <a:stretch>
            <a:fillRect/>
          </a:stretch>
        </p:blipFill>
        <p:spPr>
          <a:xfrm>
            <a:off x="14633263" y="6171843"/>
            <a:ext cx="4261473" cy="4115157"/>
          </a:xfrm>
          <a:prstGeom prst="rect">
            <a:avLst/>
          </a:prstGeom>
        </p:spPr>
      </p:pic>
    </p:spTree>
    <p:extLst>
      <p:ext uri="{BB962C8B-B14F-4D97-AF65-F5344CB8AC3E}">
        <p14:creationId xmlns:p14="http://schemas.microsoft.com/office/powerpoint/2010/main" val="28928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333500"/>
            <a:ext cx="6248400" cy="4832092"/>
          </a:xfrm>
          <a:prstGeom prst="rect">
            <a:avLst/>
          </a:prstGeom>
          <a:solidFill>
            <a:srgbClr val="E3E2E2"/>
          </a:solid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hữu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tan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Lai </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Nguyệt</a:t>
            </a:r>
            <a:r>
              <a:rPr lang="en-US" sz="4400" dirty="0">
                <a:latin typeface="Times New Roman" panose="02020603050405020304" pitchFamily="18" charset="0"/>
                <a:cs typeface="Times New Roman" panose="02020603050405020304" pitchFamily="18" charset="0"/>
              </a:rPr>
              <a:t> Nga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Vân Tiên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chối</a:t>
            </a:r>
            <a:r>
              <a:rPr lang="en-US" sz="44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11481D7F-1442-DDE0-3C37-9A507AD87BCD}"/>
              </a:ext>
            </a:extLst>
          </p:cNvPr>
          <p:cNvSpPr/>
          <p:nvPr/>
        </p:nvSpPr>
        <p:spPr>
          <a:xfrm>
            <a:off x="685800" y="114300"/>
            <a:ext cx="144018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BC8033F1-5D3A-81A0-A7E3-9AF853EF4ECF}"/>
              </a:ext>
            </a:extLst>
          </p:cNvPr>
          <p:cNvSpPr/>
          <p:nvPr/>
        </p:nvSpPr>
        <p:spPr>
          <a:xfrm>
            <a:off x="38100" y="7010400"/>
            <a:ext cx="182499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11764" r="-463" b="-1"/>
            </a:stretch>
          </a:blipFill>
        </p:spPr>
        <p:txBody>
          <a:bodyPr/>
          <a:lstStyle/>
          <a:p>
            <a:endParaRPr lang="en-US"/>
          </a:p>
        </p:txBody>
      </p:sp>
      <p:sp>
        <p:nvSpPr>
          <p:cNvPr id="5" name="Rectangle 4">
            <a:extLst>
              <a:ext uri="{FF2B5EF4-FFF2-40B4-BE49-F238E27FC236}">
                <a16:creationId xmlns:a16="http://schemas.microsoft.com/office/drawing/2014/main" id="{8410612C-8B57-7093-5862-603D5BE949A1}"/>
              </a:ext>
            </a:extLst>
          </p:cNvPr>
          <p:cNvSpPr/>
          <p:nvPr/>
        </p:nvSpPr>
        <p:spPr>
          <a:xfrm>
            <a:off x="8534400" y="2705100"/>
            <a:ext cx="8610600" cy="4832092"/>
          </a:xfrm>
          <a:prstGeom prst="rect">
            <a:avLst/>
          </a:prstGeom>
          <a:solidFill>
            <a:srgbClr val="F0F4F6"/>
          </a:solid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tan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Lai.</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chòm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066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586ED3E5-E57E-5FA7-4872-BD29D91051BD}"/>
              </a:ext>
            </a:extLst>
          </p:cNvPr>
          <p:cNvSpPr/>
          <p:nvPr/>
        </p:nvSpPr>
        <p:spPr>
          <a:xfrm>
            <a:off x="12496800" y="9258300"/>
            <a:ext cx="4038600" cy="1736598"/>
          </a:xfrm>
          <a:custGeom>
            <a:avLst/>
            <a:gdLst/>
            <a:ahLst/>
            <a:cxnLst/>
            <a:rect l="l" t="t" r="r" b="b"/>
            <a:pathLst>
              <a:path w="8186793" h="3520321">
                <a:moveTo>
                  <a:pt x="0" y="0"/>
                </a:moveTo>
                <a:lnTo>
                  <a:pt x="8186793" y="0"/>
                </a:lnTo>
                <a:lnTo>
                  <a:pt x="8186793" y="3520321"/>
                </a:lnTo>
                <a:lnTo>
                  <a:pt x="0" y="3520321"/>
                </a:lnTo>
                <a:lnTo>
                  <a:pt x="0" y="0"/>
                </a:lnTo>
                <a:close/>
              </a:path>
            </a:pathLst>
          </a:custGeom>
          <a:blipFill>
            <a:blip r:embed="rId3"/>
            <a:stretch>
              <a:fillRect/>
            </a:stretch>
          </a:blipFill>
        </p:spPr>
        <p:txBody>
          <a:bodyPr/>
          <a:lstStyle/>
          <a:p>
            <a:endParaRPr lang="en-US"/>
          </a:p>
        </p:txBody>
      </p:sp>
      <p:sp>
        <p:nvSpPr>
          <p:cNvPr id="2" name="TextBox 1">
            <a:extLst>
              <a:ext uri="{FF2B5EF4-FFF2-40B4-BE49-F238E27FC236}">
                <a16:creationId xmlns:a16="http://schemas.microsoft.com/office/drawing/2014/main" id="{C60E2C38-19AE-9E3E-00A9-D40CC9795EC8}"/>
              </a:ext>
            </a:extLst>
          </p:cNvPr>
          <p:cNvSpPr txBox="1"/>
          <p:nvPr/>
        </p:nvSpPr>
        <p:spPr>
          <a:xfrm>
            <a:off x="919058" y="2095569"/>
            <a:ext cx="170688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2DCD2552-410A-A6AC-4951-ABE10B6C3CED}"/>
              </a:ext>
            </a:extLst>
          </p:cNvPr>
          <p:cNvSpPr txBox="1"/>
          <p:nvPr/>
        </p:nvSpPr>
        <p:spPr>
          <a:xfrm>
            <a:off x="919058" y="3300589"/>
            <a:ext cx="949452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Nguyệt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Kim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Nguyệt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cướp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Lai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7D9CD51-5D5F-2C4D-444E-C5337210FBE6}"/>
              </a:ext>
            </a:extLst>
          </p:cNvPr>
          <p:cNvSpPr txBox="1"/>
          <p:nvPr/>
        </p:nvSpPr>
        <p:spPr>
          <a:xfrm>
            <a:off x="11327978" y="3833988"/>
            <a:ext cx="7010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chính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nghĩa</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63115AC-E6A4-7A82-4EDD-BA97C405CA0E}"/>
              </a:ext>
            </a:extLst>
          </p:cNvPr>
          <p:cNvSpPr txBox="1"/>
          <p:nvPr/>
        </p:nvSpPr>
        <p:spPr>
          <a:xfrm>
            <a:off x="7289378" y="5331915"/>
            <a:ext cx="11658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phi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nghĩa</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ight Brace 5"/>
          <p:cNvSpPr/>
          <p:nvPr/>
        </p:nvSpPr>
        <p:spPr>
          <a:xfrm>
            <a:off x="10413578" y="3300589"/>
            <a:ext cx="533400" cy="183624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0FDDAFB9-C908-8249-21A4-A0DF9AE638A9}"/>
              </a:ext>
            </a:extLst>
          </p:cNvPr>
          <p:cNvSpPr txBox="1"/>
          <p:nvPr/>
        </p:nvSpPr>
        <p:spPr>
          <a:xfrm>
            <a:off x="1676400" y="6829842"/>
            <a:ext cx="141732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chia 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tuyến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nhau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rõ</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rệt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gian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trưng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Nôm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3">
            <a:extLst>
              <a:ext uri="{FF2B5EF4-FFF2-40B4-BE49-F238E27FC236}">
                <a16:creationId xmlns:a16="http://schemas.microsoft.com/office/drawing/2014/main" id="{E6407A5C-9E38-87E0-D5E0-F6F756E7AE29}"/>
              </a:ext>
            </a:extLst>
          </p:cNvPr>
          <p:cNvSpPr/>
          <p:nvPr/>
        </p:nvSpPr>
        <p:spPr>
          <a:xfrm>
            <a:off x="14173200" y="6797183"/>
            <a:ext cx="4634138" cy="3655177"/>
          </a:xfrm>
          <a:custGeom>
            <a:avLst/>
            <a:gdLst/>
            <a:ahLst/>
            <a:cxnLst/>
            <a:rect l="l" t="t" r="r" b="b"/>
            <a:pathLst>
              <a:path w="4634138" h="3655177">
                <a:moveTo>
                  <a:pt x="0" y="0"/>
                </a:moveTo>
                <a:lnTo>
                  <a:pt x="4634138" y="0"/>
                </a:lnTo>
                <a:lnTo>
                  <a:pt x="4634138" y="3655177"/>
                </a:lnTo>
                <a:lnTo>
                  <a:pt x="0" y="3655177"/>
                </a:lnTo>
                <a:lnTo>
                  <a:pt x="0" y="0"/>
                </a:lnTo>
                <a:close/>
              </a:path>
            </a:pathLst>
          </a:custGeom>
          <a:blipFill>
            <a:blip r:embed="rId4"/>
            <a:stretch>
              <a:fillRect/>
            </a:stretch>
          </a:blipFill>
        </p:spPr>
        <p:txBody>
          <a:bodyPr/>
          <a:lstStyle/>
          <a:p>
            <a:endParaRPr lang="en-US"/>
          </a:p>
        </p:txBody>
      </p:sp>
      <p:sp>
        <p:nvSpPr>
          <p:cNvPr id="11" name="Rectangle 10"/>
          <p:cNvSpPr/>
          <p:nvPr/>
        </p:nvSpPr>
        <p:spPr>
          <a:xfrm>
            <a:off x="1447800" y="800100"/>
            <a:ext cx="144018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7">
            <a:extLst>
              <a:ext uri="{FF2B5EF4-FFF2-40B4-BE49-F238E27FC236}">
                <a16:creationId xmlns:a16="http://schemas.microsoft.com/office/drawing/2014/main" id="{0FBA165A-F54B-E20C-1BAB-233C3B3C53B8}"/>
              </a:ext>
            </a:extLst>
          </p:cNvPr>
          <p:cNvSpPr/>
          <p:nvPr/>
        </p:nvSpPr>
        <p:spPr>
          <a:xfrm>
            <a:off x="16383000" y="-605575"/>
            <a:ext cx="2249352" cy="4114800"/>
          </a:xfrm>
          <a:custGeom>
            <a:avLst/>
            <a:gdLst/>
            <a:ahLst/>
            <a:cxnLst/>
            <a:rect l="l" t="t" r="r" b="b"/>
            <a:pathLst>
              <a:path w="2249352" h="4114800">
                <a:moveTo>
                  <a:pt x="0" y="0"/>
                </a:moveTo>
                <a:lnTo>
                  <a:pt x="2249352" y="0"/>
                </a:lnTo>
                <a:lnTo>
                  <a:pt x="224935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3293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barn(inVertical)">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barn(inVertical)">
                                      <p:cBhvr>
                                        <p:cTn id="4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800100"/>
            <a:ext cx="144018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838200" y="1714500"/>
            <a:ext cx="144018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9171709" y="1714499"/>
            <a:ext cx="80772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Nga</a:t>
            </a:r>
            <a:endParaRPr lang="en-US" sz="4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10822F0-0FDB-7731-C956-812F8EE26AAA}"/>
              </a:ext>
            </a:extLst>
          </p:cNvPr>
          <p:cNvPicPr>
            <a:picLocks noChangeAspect="1"/>
          </p:cNvPicPr>
          <p:nvPr/>
        </p:nvPicPr>
        <p:blipFill>
          <a:blip r:embed="rId3"/>
          <a:stretch>
            <a:fillRect/>
          </a:stretch>
        </p:blipFill>
        <p:spPr>
          <a:xfrm>
            <a:off x="10439400" y="2781300"/>
            <a:ext cx="5007523" cy="7210650"/>
          </a:xfrm>
          <a:prstGeom prst="rect">
            <a:avLst/>
          </a:prstGeom>
        </p:spPr>
      </p:pic>
      <p:pic>
        <p:nvPicPr>
          <p:cNvPr id="10" name="Picture 9">
            <a:extLst>
              <a:ext uri="{FF2B5EF4-FFF2-40B4-BE49-F238E27FC236}">
                <a16:creationId xmlns:a16="http://schemas.microsoft.com/office/drawing/2014/main" id="{5CD1F964-9D14-56D7-818B-CE5B544ED113}"/>
              </a:ext>
            </a:extLst>
          </p:cNvPr>
          <p:cNvPicPr>
            <a:picLocks noChangeAspect="1"/>
          </p:cNvPicPr>
          <p:nvPr/>
        </p:nvPicPr>
        <p:blipFill>
          <a:blip r:embed="rId4"/>
          <a:stretch>
            <a:fillRect/>
          </a:stretch>
        </p:blipFill>
        <p:spPr>
          <a:xfrm>
            <a:off x="1600200" y="2781300"/>
            <a:ext cx="5007523" cy="7200900"/>
          </a:xfrm>
          <a:prstGeom prst="rect">
            <a:avLst/>
          </a:prstGeom>
        </p:spPr>
      </p:pic>
      <p:sp>
        <p:nvSpPr>
          <p:cNvPr id="11" name="Freeform 9">
            <a:extLst>
              <a:ext uri="{FF2B5EF4-FFF2-40B4-BE49-F238E27FC236}">
                <a16:creationId xmlns:a16="http://schemas.microsoft.com/office/drawing/2014/main" id="{64330EE6-69CC-B632-6FDD-7112704AEC3A}"/>
              </a:ext>
            </a:extLst>
          </p:cNvPr>
          <p:cNvSpPr/>
          <p:nvPr/>
        </p:nvSpPr>
        <p:spPr>
          <a:xfrm>
            <a:off x="8002353" y="3009900"/>
            <a:ext cx="1042416" cy="8229600"/>
          </a:xfrm>
          <a:custGeom>
            <a:avLst/>
            <a:gdLst/>
            <a:ahLst/>
            <a:cxnLst/>
            <a:rect l="l" t="t" r="r" b="b"/>
            <a:pathLst>
              <a:path w="1042416" h="8229600">
                <a:moveTo>
                  <a:pt x="0" y="0"/>
                </a:moveTo>
                <a:lnTo>
                  <a:pt x="1042416" y="0"/>
                </a:lnTo>
                <a:lnTo>
                  <a:pt x="1042416"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954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75939527"/>
              </p:ext>
            </p:extLst>
          </p:nvPr>
        </p:nvGraphicFramePr>
        <p:xfrm>
          <a:off x="381000" y="190500"/>
          <a:ext cx="17373600" cy="9867900"/>
        </p:xfrm>
        <a:graphic>
          <a:graphicData uri="http://schemas.openxmlformats.org/drawingml/2006/table">
            <a:tbl>
              <a:tblPr firstRow="1" bandRow="1">
                <a:tableStyleId>{5C22544A-7EE6-4342-B048-85BDC9FD1C3A}</a:tableStyleId>
              </a:tblPr>
              <a:tblGrid>
                <a:gridCol w="5791200">
                  <a:extLst>
                    <a:ext uri="{9D8B030D-6E8A-4147-A177-3AD203B41FA5}">
                      <a16:colId xmlns:a16="http://schemas.microsoft.com/office/drawing/2014/main" val="3266084420"/>
                    </a:ext>
                  </a:extLst>
                </a:gridCol>
                <a:gridCol w="5791200">
                  <a:extLst>
                    <a:ext uri="{9D8B030D-6E8A-4147-A177-3AD203B41FA5}">
                      <a16:colId xmlns:a16="http://schemas.microsoft.com/office/drawing/2014/main" val="2653958261"/>
                    </a:ext>
                  </a:extLst>
                </a:gridCol>
                <a:gridCol w="5791200">
                  <a:extLst>
                    <a:ext uri="{9D8B030D-6E8A-4147-A177-3AD203B41FA5}">
                      <a16:colId xmlns:a16="http://schemas.microsoft.com/office/drawing/2014/main" val="938187873"/>
                    </a:ext>
                  </a:extLst>
                </a:gridCol>
              </a:tblGrid>
              <a:tr h="723900">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Tính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cách</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2E2"/>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Biểu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hiện</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2E2"/>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Dẫn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chứng</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2E2"/>
                    </a:solidFill>
                  </a:tcPr>
                </a:tc>
                <a:extLst>
                  <a:ext uri="{0D108BD9-81ED-4DB2-BD59-A6C34878D82A}">
                    <a16:rowId xmlns:a16="http://schemas.microsoft.com/office/drawing/2014/main" val="75763972"/>
                  </a:ext>
                </a:extLst>
              </a:tr>
              <a:tr h="4343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chemeClr val="tx1"/>
                          </a:solidFill>
                          <a:latin typeface="Times New Roman" panose="02020603050405020304" pitchFamily="18" charset="0"/>
                          <a:cs typeface="Times New Roman" panose="02020603050405020304" pitchFamily="18" charset="0"/>
                        </a:rPr>
                        <a:t>Có</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vẻ</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đẹp</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lí</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tưởng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của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một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trang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nam</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nhi</a:t>
                      </a:r>
                      <a:endParaRPr lang="en-US" sz="360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aseline="0" dirty="0" err="1">
                          <a:solidFill>
                            <a:schemeClr val="tx1"/>
                          </a:solidFill>
                          <a:latin typeface="Times New Roman" panose="02020603050405020304" pitchFamily="18" charset="0"/>
                          <a:cs typeface="Times New Roman" panose="02020603050405020304" pitchFamily="18" charset="0"/>
                        </a:rPr>
                        <a:t>Tài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giỏi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văn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võ</a:t>
                      </a:r>
                      <a:r>
                        <a:rPr lang="en-US" sz="3600" baseline="0" dirty="0">
                          <a:solidFill>
                            <a:schemeClr val="tx1"/>
                          </a:solidFill>
                          <a:latin typeface="Times New Roman" panose="02020603050405020304" pitchFamily="18" charset="0"/>
                          <a:cs typeface="Times New Roman" panose="02020603050405020304" pitchFamily="18" charset="0"/>
                        </a:rPr>
                        <a:t> song </a:t>
                      </a:r>
                      <a:r>
                        <a:rPr lang="en-US" sz="3600" baseline="0" dirty="0" err="1">
                          <a:solidFill>
                            <a:schemeClr val="tx1"/>
                          </a:solidFill>
                          <a:latin typeface="Times New Roman" panose="02020603050405020304" pitchFamily="18" charset="0"/>
                          <a:cs typeface="Times New Roman" panose="02020603050405020304" pitchFamily="18" charset="0"/>
                        </a:rPr>
                        <a:t>toàn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tài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đức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gồm</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đủ</a:t>
                      </a:r>
                      <a:endParaRPr lang="en-US" sz="360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Văn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đỗ</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Trạng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nguyên</a:t>
                      </a:r>
                      <a:endParaRPr lang="en-US" sz="3600" baseline="0" dirty="0">
                        <a:solidFill>
                          <a:schemeClr val="tx1"/>
                        </a:solidFill>
                        <a:latin typeface="Times New Roman" panose="02020603050405020304" pitchFamily="18" charset="0"/>
                        <a:cs typeface="Times New Roman" panose="02020603050405020304" pitchFamily="18" charset="0"/>
                      </a:endParaRPr>
                    </a:p>
                    <a:p>
                      <a:pPr algn="just"/>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Võ</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đánh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cướp</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cứu</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Nguyệt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Nga</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937866"/>
                  </a:ext>
                </a:extLst>
              </a:tr>
              <a:tr h="13030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hiệp</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ái</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xả</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aseline="0" dirty="0" err="1">
                          <a:solidFill>
                            <a:schemeClr val="tx1"/>
                          </a:solidFill>
                          <a:latin typeface="Times New Roman" panose="02020603050405020304" pitchFamily="18" charset="0"/>
                          <a:cs typeface="Times New Roman" panose="02020603050405020304" pitchFamily="18" charset="0"/>
                        </a:rPr>
                        <a:t>Lục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Vân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Tiên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trên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đường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gặp</a:t>
                      </a:r>
                      <a:r>
                        <a:rPr lang="en-US" sz="36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kẻ</a:t>
                      </a:r>
                      <a:r>
                        <a:rPr lang="en-US" sz="36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cướp</a:t>
                      </a:r>
                      <a:r>
                        <a:rPr lang="en-US" sz="36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hung </a:t>
                      </a:r>
                      <a:r>
                        <a:rPr lang="en-US" sz="36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hãn</a:t>
                      </a:r>
                      <a:r>
                        <a:rPr lang="en-US" sz="36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36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cứu</a:t>
                      </a:r>
                      <a:r>
                        <a:rPr lang="en-US" sz="36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giúp</a:t>
                      </a:r>
                      <a:endParaRPr lang="en-US" sz="3600" baseline="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Bẻ</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gậy</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xông</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3600" i="1" baseline="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600" i="1" baseline="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9367424"/>
                  </a:ext>
                </a:extLst>
              </a:tr>
              <a:tr h="8686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khinh</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tài</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Cứu</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giúp</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người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vì</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việc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nghĩa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không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màng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danh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lợi</a:t>
                      </a:r>
                      <a:r>
                        <a:rPr lang="en-US" sz="3600" baseline="0" dirty="0">
                          <a:solidFill>
                            <a:schemeClr val="tx1"/>
                          </a:solidFill>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đền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B</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ày</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a:t>
                      </a:r>
                      <a:endParaRPr lang="en-US" sz="360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buFontTx/>
                        <a:buNone/>
                      </a:pP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Làm</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ơn</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há</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dễ</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trông</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người</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trả</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ơn</a:t>
                      </a:r>
                      <a:r>
                        <a:rPr lang="en-US" sz="3600" i="1" baseline="0" dirty="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Nào</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ai</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tính</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thiệt</a:t>
                      </a:r>
                      <a:r>
                        <a:rPr lang="en-US" sz="3600" i="1" baseline="0" dirty="0">
                          <a:solidFill>
                            <a:schemeClr val="tx1"/>
                          </a:solidFill>
                          <a:latin typeface="Times New Roman" panose="02020603050405020304" pitchFamily="18" charset="0"/>
                          <a:cs typeface="Times New Roman" panose="02020603050405020304" pitchFamily="18" charset="0"/>
                        </a:rPr>
                        <a:t> so </a:t>
                      </a:r>
                      <a:r>
                        <a:rPr lang="en-US" sz="3600" i="1" baseline="0" dirty="0" err="1">
                          <a:solidFill>
                            <a:schemeClr val="tx1"/>
                          </a:solidFill>
                          <a:latin typeface="Times New Roman" panose="02020603050405020304" pitchFamily="18" charset="0"/>
                          <a:cs typeface="Times New Roman" panose="02020603050405020304" pitchFamily="18" charset="0"/>
                        </a:rPr>
                        <a:t>hơn</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làm</a:t>
                      </a:r>
                      <a:r>
                        <a:rPr lang="en-US" sz="3600" i="1" baseline="0" dirty="0">
                          <a:solidFill>
                            <a:schemeClr val="tx1"/>
                          </a:solidFill>
                          <a:latin typeface="Times New Roman" panose="02020603050405020304" pitchFamily="18" charset="0"/>
                          <a:cs typeface="Times New Roman" panose="02020603050405020304" pitchFamily="18" charset="0"/>
                        </a:rPr>
                        <a:t> </a:t>
                      </a:r>
                      <a:r>
                        <a:rPr lang="en-US" sz="3600" i="1" baseline="0" dirty="0" err="1">
                          <a:solidFill>
                            <a:schemeClr val="tx1"/>
                          </a:solidFill>
                          <a:latin typeface="Times New Roman" panose="02020603050405020304" pitchFamily="18" charset="0"/>
                          <a:cs typeface="Times New Roman" panose="02020603050405020304" pitchFamily="18" charset="0"/>
                        </a:rPr>
                        <a:t>gì</a:t>
                      </a:r>
                      <a:r>
                        <a:rPr lang="en-US" sz="3600" i="1" baseline="0" dirty="0">
                          <a:solidFill>
                            <a:schemeClr val="tx1"/>
                          </a:solidFill>
                          <a:latin typeface="Times New Roman" panose="02020603050405020304" pitchFamily="18" charset="0"/>
                          <a:cs typeface="Times New Roman" panose="02020603050405020304" pitchFamily="18" charset="0"/>
                        </a:rPr>
                        <a:t>?”</a:t>
                      </a:r>
                    </a:p>
                    <a:p>
                      <a:pPr algn="just"/>
                      <a:r>
                        <a:rPr lang="en-US" sz="36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316160"/>
                  </a:ext>
                </a:extLst>
              </a:tr>
              <a:tr h="434340">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baseline="0" dirty="0" err="1">
                          <a:solidFill>
                            <a:schemeClr val="tx1"/>
                          </a:solidFill>
                          <a:latin typeface="Times New Roman" panose="02020603050405020304" pitchFamily="18" charset="0"/>
                          <a:cs typeface="Times New Roman" panose="02020603050405020304" pitchFamily="18" charset="0"/>
                        </a:rPr>
                        <a:t>Nhận</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xét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chung</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Là</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hình</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ảnh</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đẹp</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lý</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tưởng</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tác</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giả</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gửi</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gắm</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niềm</a:t>
                      </a:r>
                      <a:r>
                        <a:rPr lang="en-US" altLang="en-US" sz="3600" b="0" i="0" dirty="0">
                          <a:solidFill>
                            <a:schemeClr val="tx1"/>
                          </a:solidFill>
                          <a:latin typeface="Times New Roman" panose="02020603050405020304" pitchFamily="18" charset="0"/>
                          <a:cs typeface="Times New Roman" panose="02020603050405020304" pitchFamily="18" charset="0"/>
                        </a:rPr>
                        <a:t> tin </a:t>
                      </a:r>
                      <a:r>
                        <a:rPr lang="en-US" altLang="en-US" sz="3600" b="0" i="0" dirty="0" err="1">
                          <a:solidFill>
                            <a:schemeClr val="tx1"/>
                          </a:solidFill>
                          <a:latin typeface="Times New Roman" panose="02020603050405020304" pitchFamily="18" charset="0"/>
                          <a:cs typeface="Times New Roman" panose="02020603050405020304" pitchFamily="18" charset="0"/>
                        </a:rPr>
                        <a:t>và</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khát</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vọng</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về</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trang</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anh</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hùng</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vì</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dân</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dẹp</a:t>
                      </a:r>
                      <a:r>
                        <a:rPr lang="en-US" altLang="en-US" sz="3600" b="0" i="0" dirty="0">
                          <a:solidFill>
                            <a:schemeClr val="tx1"/>
                          </a:solidFill>
                          <a:latin typeface="Times New Roman" panose="02020603050405020304" pitchFamily="18" charset="0"/>
                          <a:cs typeface="Times New Roman" panose="02020603050405020304" pitchFamily="18" charset="0"/>
                        </a:rPr>
                        <a:t> </a:t>
                      </a:r>
                      <a:r>
                        <a:rPr lang="en-US" altLang="en-US" sz="3600" b="0" i="0" dirty="0" err="1">
                          <a:solidFill>
                            <a:schemeClr val="tx1"/>
                          </a:solidFill>
                          <a:latin typeface="Times New Roman" panose="02020603050405020304" pitchFamily="18" charset="0"/>
                          <a:cs typeface="Times New Roman" panose="02020603050405020304" pitchFamily="18" charset="0"/>
                        </a:rPr>
                        <a:t>loạn</a:t>
                      </a:r>
                      <a:r>
                        <a:rPr lang="en-US" altLang="en-US" sz="3600" b="0" i="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600" baseline="0" dirty="0">
                        <a:latin typeface="Times New Roman" panose="02020603050405020304" pitchFamily="18" charset="0"/>
                        <a:cs typeface="Times New Roman" panose="02020603050405020304" pitchFamily="18" charset="0"/>
                      </a:endParaRPr>
                    </a:p>
                  </a:txBody>
                  <a:tcPr/>
                </a:tc>
                <a:tc hMerge="1">
                  <a:txBody>
                    <a:bodyPr/>
                    <a:lstStyle/>
                    <a:p>
                      <a:pPr algn="just"/>
                      <a:endParaRPr lang="en-US" sz="3600" dirty="0"/>
                    </a:p>
                  </a:txBody>
                  <a:tcPr/>
                </a:tc>
                <a:extLst>
                  <a:ext uri="{0D108BD9-81ED-4DB2-BD59-A6C34878D82A}">
                    <a16:rowId xmlns:a16="http://schemas.microsoft.com/office/drawing/2014/main" val="524657581"/>
                  </a:ext>
                </a:extLst>
              </a:tr>
            </a:tbl>
          </a:graphicData>
        </a:graphic>
      </p:graphicFrame>
    </p:spTree>
    <p:extLst>
      <p:ext uri="{BB962C8B-B14F-4D97-AF65-F5344CB8AC3E}">
        <p14:creationId xmlns:p14="http://schemas.microsoft.com/office/powerpoint/2010/main" val="138997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EECA9354-1013-2CD5-DF56-01F53E52BD51}"/>
              </a:ext>
            </a:extLst>
          </p:cNvPr>
          <p:cNvSpPr/>
          <p:nvPr/>
        </p:nvSpPr>
        <p:spPr>
          <a:xfrm>
            <a:off x="228600" y="4229100"/>
            <a:ext cx="17297400" cy="4994323"/>
          </a:xfrm>
          <a:prstGeom prst="rect">
            <a:avLst/>
          </a:prstGeom>
          <a:solidFill>
            <a:srgbClr val="FFFD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F279A12-CA57-D565-F439-A7CECE59D47D}"/>
              </a:ext>
            </a:extLst>
          </p:cNvPr>
          <p:cNvSpPr/>
          <p:nvPr/>
        </p:nvSpPr>
        <p:spPr>
          <a:xfrm>
            <a:off x="1066800" y="1790700"/>
            <a:ext cx="16078200" cy="2123658"/>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 nói nào của Lục Vân Tiên đã thể hiện quan niệm của nhân vật về người anh hùng? Em có đồng tình với quan điểm đó không? Vì sao?</a:t>
            </a:r>
            <a:endPar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3" name="Rectangle 2">
            <a:extLst>
              <a:ext uri="{FF2B5EF4-FFF2-40B4-BE49-F238E27FC236}">
                <a16:creationId xmlns:a16="http://schemas.microsoft.com/office/drawing/2014/main" id="{BA020808-9A04-D81D-B25E-CBA6DB6564B3}"/>
              </a:ext>
            </a:extLst>
          </p:cNvPr>
          <p:cNvSpPr/>
          <p:nvPr/>
        </p:nvSpPr>
        <p:spPr>
          <a:xfrm>
            <a:off x="1291389" y="4972259"/>
            <a:ext cx="15849600"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Cứu</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giúp</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ơn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cho</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tới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báo</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đáp</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ơn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há</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dễ</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trông</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trả</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ơn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ai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tính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thiệt</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so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hơn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Coi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bổn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trách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nhiệm</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hùng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Nhớ</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kiến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bất</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vi/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ấy</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cũng</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phi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hùng</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Rectangle 3">
            <a:extLst>
              <a:ext uri="{FF2B5EF4-FFF2-40B4-BE49-F238E27FC236}">
                <a16:creationId xmlns:a16="http://schemas.microsoft.com/office/drawing/2014/main" id="{BF80317B-15BE-5640-55FF-E3FE527F4AEE}"/>
              </a:ext>
            </a:extLst>
          </p:cNvPr>
          <p:cNvSpPr/>
          <p:nvPr/>
        </p:nvSpPr>
        <p:spPr>
          <a:xfrm>
            <a:off x="914400" y="743096"/>
            <a:ext cx="15849600" cy="830997"/>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Tiếng</a:t>
            </a:r>
            <a:r>
              <a:rPr kumimoji="0" lang="en-US" sz="4800" b="0" i="0" u="none" strike="noStrike" kern="1200" cap="none" spc="0" normalizeH="0" baseline="0" noProof="0" dirty="0">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800" b="0" i="0" u="none" strike="noStrike" kern="1200" cap="none" spc="0" normalizeH="0" baseline="0" noProof="0" dirty="0" err="1">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nói</a:t>
            </a:r>
            <a:r>
              <a:rPr kumimoji="0" lang="en-US" sz="4800" b="0" i="0" u="none" strike="noStrike" kern="1200" cap="none" spc="0" normalizeH="0" baseline="0" noProof="0" dirty="0">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800" b="0" i="0" u="none" strike="noStrike" kern="1200" cap="none" spc="0" normalizeH="0" baseline="0" noProof="0" dirty="0" err="1">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anh</a:t>
            </a:r>
            <a:r>
              <a:rPr kumimoji="0" lang="en-US" sz="4800" b="0" i="0" u="none" strike="noStrike" kern="1200" cap="none" spc="0" normalizeH="0" baseline="0" noProof="0" dirty="0">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800" b="0" i="0" u="none" strike="noStrike" kern="1200" cap="none" spc="0" normalizeH="0" baseline="0" noProof="0" dirty="0" err="1">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hùng</a:t>
            </a:r>
            <a:endParaRPr kumimoji="0" lang="en-US" sz="4800" b="0" i="0" u="none" strike="noStrike" kern="1200" cap="none" spc="0" normalizeH="0" baseline="0" noProof="0" dirty="0">
              <a:ln>
                <a:noFill/>
              </a:ln>
              <a:solidFill>
                <a:srgbClr val="FF0000"/>
              </a:solidFill>
              <a:effectLst/>
              <a:uLnTx/>
              <a:uFillTx/>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7" name="Freeform 2">
            <a:extLst>
              <a:ext uri="{FF2B5EF4-FFF2-40B4-BE49-F238E27FC236}">
                <a16:creationId xmlns:a16="http://schemas.microsoft.com/office/drawing/2014/main" id="{A2E68B0A-462D-EF73-157E-A597A037E392}"/>
              </a:ext>
            </a:extLst>
          </p:cNvPr>
          <p:cNvSpPr/>
          <p:nvPr/>
        </p:nvSpPr>
        <p:spPr>
          <a:xfrm>
            <a:off x="-1524000" y="9266362"/>
            <a:ext cx="5547782" cy="2385546"/>
          </a:xfrm>
          <a:custGeom>
            <a:avLst/>
            <a:gdLst/>
            <a:ahLst/>
            <a:cxnLst/>
            <a:rect l="l" t="t" r="r" b="b"/>
            <a:pathLst>
              <a:path w="8186793" h="3520321">
                <a:moveTo>
                  <a:pt x="0" y="0"/>
                </a:moveTo>
                <a:lnTo>
                  <a:pt x="8186793" y="0"/>
                </a:lnTo>
                <a:lnTo>
                  <a:pt x="8186793" y="3520321"/>
                </a:lnTo>
                <a:lnTo>
                  <a:pt x="0" y="352032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99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800100"/>
            <a:ext cx="144018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762000" y="1866900"/>
            <a:ext cx="14401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Nguyệt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4">
            <a:extLst>
              <a:ext uri="{FF2B5EF4-FFF2-40B4-BE49-F238E27FC236}">
                <a16:creationId xmlns:a16="http://schemas.microsoft.com/office/drawing/2014/main" id="{4EFF3F50-B8CF-524A-4383-E3486108D2A3}"/>
              </a:ext>
            </a:extLst>
          </p:cNvPr>
          <p:cNvSpPr/>
          <p:nvPr/>
        </p:nvSpPr>
        <p:spPr>
          <a:xfrm>
            <a:off x="-260110" y="3684572"/>
            <a:ext cx="3612910" cy="6664592"/>
          </a:xfrm>
          <a:custGeom>
            <a:avLst/>
            <a:gdLst/>
            <a:ahLst/>
            <a:cxnLst/>
            <a:rect l="l" t="t" r="r" b="b"/>
            <a:pathLst>
              <a:path w="2653820" h="4895397">
                <a:moveTo>
                  <a:pt x="0" y="0"/>
                </a:moveTo>
                <a:lnTo>
                  <a:pt x="2653820" y="0"/>
                </a:lnTo>
                <a:lnTo>
                  <a:pt x="2653820" y="4895397"/>
                </a:lnTo>
                <a:lnTo>
                  <a:pt x="0" y="4895397"/>
                </a:lnTo>
                <a:lnTo>
                  <a:pt x="0" y="0"/>
                </a:lnTo>
                <a:close/>
              </a:path>
            </a:pathLst>
          </a:custGeom>
          <a:blipFill>
            <a:blip r:embed="rId3"/>
            <a:stretch>
              <a:fillRect t="-27017" r="-109708"/>
            </a:stretch>
          </a:blipFill>
        </p:spPr>
        <p:txBody>
          <a:bodyPr/>
          <a:lstStyle/>
          <a:p>
            <a:endParaRPr lang="en-US"/>
          </a:p>
        </p:txBody>
      </p:sp>
      <p:sp>
        <p:nvSpPr>
          <p:cNvPr id="5" name="Freeform 7">
            <a:extLst>
              <a:ext uri="{FF2B5EF4-FFF2-40B4-BE49-F238E27FC236}">
                <a16:creationId xmlns:a16="http://schemas.microsoft.com/office/drawing/2014/main" id="{03D48541-D3C0-4536-04B8-5347BC4C7A7C}"/>
              </a:ext>
            </a:extLst>
          </p:cNvPr>
          <p:cNvSpPr/>
          <p:nvPr/>
        </p:nvSpPr>
        <p:spPr>
          <a:xfrm>
            <a:off x="15544800" y="5905500"/>
            <a:ext cx="3323952" cy="4611262"/>
          </a:xfrm>
          <a:custGeom>
            <a:avLst/>
            <a:gdLst/>
            <a:ahLst/>
            <a:cxnLst/>
            <a:rect l="l" t="t" r="r" b="b"/>
            <a:pathLst>
              <a:path w="3323952" h="4611262">
                <a:moveTo>
                  <a:pt x="0" y="0"/>
                </a:moveTo>
                <a:lnTo>
                  <a:pt x="3323952" y="0"/>
                </a:lnTo>
                <a:lnTo>
                  <a:pt x="3323952" y="4611263"/>
                </a:lnTo>
                <a:lnTo>
                  <a:pt x="0" y="461126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2163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04710134"/>
              </p:ext>
            </p:extLst>
          </p:nvPr>
        </p:nvGraphicFramePr>
        <p:xfrm>
          <a:off x="381000" y="190500"/>
          <a:ext cx="17373600" cy="962406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3266084420"/>
                    </a:ext>
                  </a:extLst>
                </a:gridCol>
                <a:gridCol w="7543800">
                  <a:extLst>
                    <a:ext uri="{9D8B030D-6E8A-4147-A177-3AD203B41FA5}">
                      <a16:colId xmlns:a16="http://schemas.microsoft.com/office/drawing/2014/main" val="2653958261"/>
                    </a:ext>
                  </a:extLst>
                </a:gridCol>
                <a:gridCol w="5791200">
                  <a:extLst>
                    <a:ext uri="{9D8B030D-6E8A-4147-A177-3AD203B41FA5}">
                      <a16:colId xmlns:a16="http://schemas.microsoft.com/office/drawing/2014/main" val="938187873"/>
                    </a:ext>
                  </a:extLst>
                </a:gridCol>
              </a:tblGrid>
              <a:tr h="723900">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Tính</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cách</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2E2"/>
                    </a:solidFill>
                  </a:tcPr>
                </a:tc>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Biểu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2E2"/>
                    </a:solidFill>
                  </a:tcPr>
                </a:tc>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Dẫn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2E2"/>
                    </a:solidFill>
                  </a:tcPr>
                </a:tc>
                <a:extLst>
                  <a:ext uri="{0D108BD9-81ED-4DB2-BD59-A6C34878D82A}">
                    <a16:rowId xmlns:a16="http://schemas.microsoft.com/office/drawing/2014/main" val="75763972"/>
                  </a:ext>
                </a:extLst>
              </a:tr>
              <a:tr h="434340">
                <a:tc>
                  <a:txBody>
                    <a:bodyPr/>
                    <a:lstStyle/>
                    <a:p>
                      <a:pPr marL="0" indent="0" algn="just">
                        <a:spcBef>
                          <a:spcPts val="300"/>
                        </a:spcBef>
                        <a:spcAft>
                          <a:spcPts val="300"/>
                        </a:spcAft>
                        <a:buFontTx/>
                        <a:buNone/>
                      </a:pP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nền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nếp</a:t>
                      </a:r>
                      <a:endPar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spcBef>
                          <a:spcPts val="300"/>
                        </a:spcBef>
                        <a:spcAft>
                          <a:spcPts val="300"/>
                        </a:spcAft>
                        <a:buFontTx/>
                        <a:buNone/>
                      </a:pPr>
                      <a:r>
                        <a:rPr lang="en-US" sz="4000" baseline="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ời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đoan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dịu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khuôn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phép</a:t>
                      </a:r>
                      <a:endPar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spcBef>
                          <a:spcPts val="300"/>
                        </a:spcBef>
                        <a:spcAft>
                          <a:spcPts val="300"/>
                        </a:spcAft>
                        <a:buFontTx/>
                        <a:buNone/>
                      </a:pP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Thưa</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Xin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thiếp</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lạy</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thưa</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937866"/>
                  </a:ext>
                </a:extLst>
              </a:tr>
              <a:tr h="1303020">
                <a:tc>
                  <a:txBody>
                    <a:bodyPr/>
                    <a:lstStyle/>
                    <a:p>
                      <a:pPr marL="0" indent="0" algn="just">
                        <a:spcBef>
                          <a:spcPts val="300"/>
                        </a:spcBef>
                        <a:spcAft>
                          <a:spcPts val="300"/>
                        </a:spcAft>
                        <a:buFontTx/>
                        <a:buNone/>
                      </a:pP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thảo</a:t>
                      </a:r>
                      <a:endPar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rước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bề</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spcBef>
                          <a:spcPts val="300"/>
                        </a:spcBef>
                        <a:spcAft>
                          <a:spcPts val="300"/>
                        </a:spcAft>
                        <a:buFontTx/>
                        <a:buNone/>
                      </a:pP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cãi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9367424"/>
                  </a:ext>
                </a:extLst>
              </a:tr>
              <a:tr h="868680">
                <a:tc>
                  <a:txBody>
                    <a:bodyPr/>
                    <a:lstStyle/>
                    <a:p>
                      <a:pPr marL="0" indent="0" algn="just">
                        <a:spcBef>
                          <a:spcPts val="300"/>
                        </a:spcBef>
                        <a:spcAft>
                          <a:spcPts val="300"/>
                        </a:spcAft>
                        <a:buFontTx/>
                        <a:buNone/>
                      </a:pP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thuỷ</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chung</a:t>
                      </a:r>
                      <a:endPar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baseline="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aseline="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chàng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buFontTx/>
                        <a:buNone/>
                      </a:pPr>
                      <a:r>
                        <a:rPr lang="en-US" sz="4000" baseline="0" dirty="0">
                          <a:solidFill>
                            <a:schemeClr val="tx1"/>
                          </a:solidFill>
                          <a:latin typeface="Times New Roman" panose="02020603050405020304" pitchFamily="18" charset="0"/>
                          <a:cs typeface="Times New Roman" panose="02020603050405020304" pitchFamily="18" charset="0"/>
                        </a:rPr>
                        <a:t>…</a:t>
                      </a:r>
                      <a:r>
                        <a:rPr lang="en-US" sz="4000" i="1" baseline="0" dirty="0">
                          <a:solidFill>
                            <a:schemeClr val="tx1"/>
                          </a:solidFill>
                          <a:latin typeface="Times New Roman" panose="02020603050405020304" pitchFamily="18" charset="0"/>
                          <a:cs typeface="Times New Roman" panose="02020603050405020304" pitchFamily="18" charset="0"/>
                        </a:rPr>
                        <a:t>“Xin </a:t>
                      </a:r>
                      <a:r>
                        <a:rPr lang="en-US" sz="4000" i="1" baseline="0" dirty="0" err="1">
                          <a:solidFill>
                            <a:schemeClr val="tx1"/>
                          </a:solidFill>
                          <a:latin typeface="Times New Roman" panose="02020603050405020304" pitchFamily="18" charset="0"/>
                          <a:cs typeface="Times New Roman" panose="02020603050405020304" pitchFamily="18" charset="0"/>
                        </a:rPr>
                        <a:t>theo</a:t>
                      </a:r>
                      <a:r>
                        <a:rPr lang="en-US" sz="4000" i="1" baseline="0" dirty="0">
                          <a:solidFill>
                            <a:schemeClr val="tx1"/>
                          </a:solidFill>
                          <a:latin typeface="Times New Roman" panose="02020603050405020304" pitchFamily="18" charset="0"/>
                          <a:cs typeface="Times New Roman" panose="02020603050405020304" pitchFamily="18" charset="0"/>
                        </a:rPr>
                        <a:t> </a:t>
                      </a:r>
                      <a:r>
                        <a:rPr lang="en-US" sz="4000" i="1" baseline="0" dirty="0" err="1">
                          <a:solidFill>
                            <a:schemeClr val="tx1"/>
                          </a:solidFill>
                          <a:latin typeface="Times New Roman" panose="02020603050405020304" pitchFamily="18" charset="0"/>
                          <a:cs typeface="Times New Roman" panose="02020603050405020304" pitchFamily="18" charset="0"/>
                        </a:rPr>
                        <a:t>cùng</a:t>
                      </a:r>
                      <a:r>
                        <a:rPr lang="en-US" sz="4000" i="1" baseline="0" dirty="0">
                          <a:solidFill>
                            <a:schemeClr val="tx1"/>
                          </a:solidFill>
                          <a:latin typeface="Times New Roman" panose="02020603050405020304" pitchFamily="18" charset="0"/>
                          <a:cs typeface="Times New Roman" panose="02020603050405020304" pitchFamily="18" charset="0"/>
                        </a:rPr>
                        <a:t> </a:t>
                      </a:r>
                      <a:r>
                        <a:rPr lang="en-US" sz="4000" i="1" baseline="0" dirty="0" err="1">
                          <a:solidFill>
                            <a:schemeClr val="tx1"/>
                          </a:solidFill>
                          <a:latin typeface="Times New Roman" panose="02020603050405020304" pitchFamily="18" charset="0"/>
                          <a:cs typeface="Times New Roman" panose="02020603050405020304" pitchFamily="18" charset="0"/>
                        </a:rPr>
                        <a:t>thiếp</a:t>
                      </a:r>
                      <a:r>
                        <a:rPr lang="en-US" sz="4000" i="1" baseline="0" dirty="0">
                          <a:solidFill>
                            <a:schemeClr val="tx1"/>
                          </a:solidFill>
                          <a:latin typeface="Times New Roman" panose="02020603050405020304" pitchFamily="18" charset="0"/>
                          <a:cs typeface="Times New Roman" panose="02020603050405020304" pitchFamily="18" charset="0"/>
                        </a:rPr>
                        <a:t> </a:t>
                      </a:r>
                      <a:r>
                        <a:rPr lang="en-US" sz="4000" i="1" baseline="0" dirty="0" err="1">
                          <a:solidFill>
                            <a:schemeClr val="tx1"/>
                          </a:solidFill>
                          <a:latin typeface="Times New Roman" panose="02020603050405020304" pitchFamily="18" charset="0"/>
                          <a:cs typeface="Times New Roman" panose="02020603050405020304" pitchFamily="18" charset="0"/>
                        </a:rPr>
                        <a:t>đền</a:t>
                      </a:r>
                      <a:r>
                        <a:rPr lang="en-US" sz="4000" i="1" baseline="0" dirty="0">
                          <a:solidFill>
                            <a:schemeClr val="tx1"/>
                          </a:solidFill>
                          <a:latin typeface="Times New Roman" panose="02020603050405020304" pitchFamily="18" charset="0"/>
                          <a:cs typeface="Times New Roman" panose="02020603050405020304" pitchFamily="18" charset="0"/>
                        </a:rPr>
                        <a:t> </a:t>
                      </a:r>
                      <a:r>
                        <a:rPr lang="en-US" sz="4000" i="1" baseline="0" dirty="0" err="1">
                          <a:solidFill>
                            <a:schemeClr val="tx1"/>
                          </a:solidFill>
                          <a:latin typeface="Times New Roman" panose="02020603050405020304" pitchFamily="18" charset="0"/>
                          <a:cs typeface="Times New Roman" panose="02020603050405020304" pitchFamily="18" charset="0"/>
                        </a:rPr>
                        <a:t>ơn</a:t>
                      </a:r>
                      <a:r>
                        <a:rPr lang="en-US" sz="4000" i="1" baseline="0" dirty="0">
                          <a:solidFill>
                            <a:schemeClr val="tx1"/>
                          </a:solidFill>
                          <a:latin typeface="Times New Roman" panose="02020603050405020304" pitchFamily="18" charset="0"/>
                          <a:cs typeface="Times New Roman" panose="02020603050405020304" pitchFamily="18" charset="0"/>
                        </a:rPr>
                        <a:t> </a:t>
                      </a:r>
                      <a:r>
                        <a:rPr lang="en-US" sz="4000" i="1" baseline="0" dirty="0" err="1">
                          <a:solidFill>
                            <a:schemeClr val="tx1"/>
                          </a:solidFill>
                          <a:latin typeface="Times New Roman" panose="02020603050405020304" pitchFamily="18" charset="0"/>
                          <a:cs typeface="Times New Roman" panose="02020603050405020304" pitchFamily="18" charset="0"/>
                        </a:rPr>
                        <a:t>cho</a:t>
                      </a:r>
                      <a:r>
                        <a:rPr lang="en-US" sz="4000" i="1" baseline="0" dirty="0">
                          <a:solidFill>
                            <a:schemeClr val="tx1"/>
                          </a:solidFill>
                          <a:latin typeface="Times New Roman" panose="02020603050405020304" pitchFamily="18" charset="0"/>
                          <a:cs typeface="Times New Roman" panose="02020603050405020304" pitchFamily="18" charset="0"/>
                        </a:rPr>
                        <a:t> </a:t>
                      </a:r>
                      <a:r>
                        <a:rPr lang="en-US" sz="4000" i="1" baseline="0" dirty="0" err="1">
                          <a:solidFill>
                            <a:schemeClr val="tx1"/>
                          </a:solidFill>
                          <a:latin typeface="Times New Roman" panose="02020603050405020304" pitchFamily="18" charset="0"/>
                          <a:cs typeface="Times New Roman" panose="02020603050405020304" pitchFamily="18" charset="0"/>
                        </a:rPr>
                        <a:t>chàng</a:t>
                      </a:r>
                      <a:r>
                        <a:rPr lang="en-US" sz="4000" i="1" baseline="0" dirty="0">
                          <a:solidFill>
                            <a:schemeClr val="tx1"/>
                          </a:solidFill>
                          <a:latin typeface="Times New Roman" panose="02020603050405020304" pitchFamily="18" charset="0"/>
                          <a:cs typeface="Times New Roman" panose="02020603050405020304" pitchFamily="18" charset="0"/>
                        </a:rPr>
                        <a:t>”</a:t>
                      </a:r>
                      <a:r>
                        <a:rPr lang="en-US" sz="40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316160"/>
                  </a:ext>
                </a:extLst>
              </a:tr>
              <a:tr h="434340">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baseline="0" dirty="0" err="1">
                          <a:solidFill>
                            <a:schemeClr val="tx1"/>
                          </a:solidFill>
                          <a:latin typeface="Times New Roman" panose="02020603050405020304" pitchFamily="18" charset="0"/>
                          <a:cs typeface="Times New Roman" panose="02020603050405020304" pitchFamily="18" charset="0"/>
                        </a:rPr>
                        <a:t>Nhận</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xét</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chung</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Là</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hình</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ảnh</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mẫu</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mực</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kết</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tinh</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cho</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vẻ</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đẹp</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tâm</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hồn</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của</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người</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phụ</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nữ</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phong</a:t>
                      </a:r>
                      <a:r>
                        <a:rPr lang="en-US" altLang="en-US" sz="4000" b="0" i="0" dirty="0">
                          <a:solidFill>
                            <a:schemeClr val="tx1"/>
                          </a:solidFill>
                          <a:latin typeface="Times New Roman" panose="02020603050405020304" pitchFamily="18" charset="0"/>
                          <a:cs typeface="Times New Roman" panose="02020603050405020304" pitchFamily="18" charset="0"/>
                        </a:rPr>
                        <a:t> </a:t>
                      </a:r>
                      <a:r>
                        <a:rPr lang="en-US" altLang="en-US" sz="4000" b="0" i="0" dirty="0" err="1">
                          <a:solidFill>
                            <a:schemeClr val="tx1"/>
                          </a:solidFill>
                          <a:latin typeface="Times New Roman" panose="02020603050405020304" pitchFamily="18" charset="0"/>
                          <a:cs typeface="Times New Roman" panose="02020603050405020304" pitchFamily="18" charset="0"/>
                        </a:rPr>
                        <a:t>kiến</a:t>
                      </a:r>
                      <a:r>
                        <a:rPr lang="en-US" altLang="en-US" sz="4000" b="0" i="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600" baseline="0" dirty="0">
                        <a:latin typeface="Times New Roman" panose="02020603050405020304" pitchFamily="18" charset="0"/>
                        <a:cs typeface="Times New Roman" panose="02020603050405020304" pitchFamily="18" charset="0"/>
                      </a:endParaRPr>
                    </a:p>
                  </a:txBody>
                  <a:tcPr/>
                </a:tc>
                <a:tc hMerge="1">
                  <a:txBody>
                    <a:bodyPr/>
                    <a:lstStyle/>
                    <a:p>
                      <a:pPr algn="just"/>
                      <a:endParaRPr lang="en-US" sz="3600" dirty="0"/>
                    </a:p>
                  </a:txBody>
                  <a:tcPr/>
                </a:tc>
                <a:extLst>
                  <a:ext uri="{0D108BD9-81ED-4DB2-BD59-A6C34878D82A}">
                    <a16:rowId xmlns:a16="http://schemas.microsoft.com/office/drawing/2014/main" val="524657581"/>
                  </a:ext>
                </a:extLst>
              </a:tr>
            </a:tbl>
          </a:graphicData>
        </a:graphic>
      </p:graphicFrame>
    </p:spTree>
    <p:extLst>
      <p:ext uri="{BB962C8B-B14F-4D97-AF65-F5344CB8AC3E}">
        <p14:creationId xmlns:p14="http://schemas.microsoft.com/office/powerpoint/2010/main" val="382811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8">
            <a:extLst>
              <a:ext uri="{FF2B5EF4-FFF2-40B4-BE49-F238E27FC236}">
                <a16:creationId xmlns:a16="http://schemas.microsoft.com/office/drawing/2014/main" id="{F44D4E43-57BC-AC78-C527-3A467AE7EC2D}"/>
              </a:ext>
            </a:extLst>
          </p:cNvPr>
          <p:cNvSpPr txBox="1"/>
          <p:nvPr/>
        </p:nvSpPr>
        <p:spPr>
          <a:xfrm>
            <a:off x="2590800" y="3314700"/>
            <a:ext cx="12039600" cy="3323987"/>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9Slide04 Podkova Bold" panose="00000800000000000000" pitchFamily="2" charset="0"/>
                <a:ea typeface="+mn-ea"/>
                <a:cs typeface="+mn-cs"/>
              </a:rPr>
              <a:t>I. </a:t>
            </a:r>
          </a:p>
          <a:p>
            <a:pPr marL="0" marR="0" lvl="0" indent="0" algn="ctr" defTabSz="914400" rtl="0" eaLnBrk="1" fontAlgn="auto" latinLnBrk="0" hangingPunct="1">
              <a:spcBef>
                <a:spcPct val="0"/>
              </a:spcBef>
              <a:spcAft>
                <a:spcPts val="0"/>
              </a:spcAft>
              <a:buClrTx/>
              <a:buSzTx/>
              <a:buFontTx/>
              <a:buNone/>
              <a:tabLst/>
              <a:defRPr/>
            </a:pPr>
            <a:r>
              <a:rPr lang="en-US" sz="7200" noProof="0" dirty="0" err="1">
                <a:solidFill>
                  <a:srgbClr val="FF0000"/>
                </a:solidFill>
                <a:latin typeface="#9Slide04 Podkova Bold" panose="00000800000000000000" pitchFamily="2" charset="0"/>
              </a:rPr>
              <a:t>Đôi</a:t>
            </a:r>
            <a:r>
              <a:rPr lang="en-US" sz="7200" noProof="0" dirty="0">
                <a:solidFill>
                  <a:srgbClr val="FF0000"/>
                </a:solidFill>
                <a:latin typeface="#9Slide04 Podkova Bold" panose="00000800000000000000" pitchFamily="2" charset="0"/>
              </a:rPr>
              <a:t> </a:t>
            </a:r>
            <a:r>
              <a:rPr lang="en-US" sz="7200" noProof="0" dirty="0" err="1">
                <a:solidFill>
                  <a:srgbClr val="FF0000"/>
                </a:solidFill>
                <a:latin typeface="#9Slide04 Podkova Bold" panose="00000800000000000000" pitchFamily="2" charset="0"/>
              </a:rPr>
              <a:t>nét</a:t>
            </a:r>
            <a:r>
              <a:rPr lang="en-US" sz="7200" noProof="0" dirty="0">
                <a:solidFill>
                  <a:srgbClr val="FF0000"/>
                </a:solidFill>
                <a:latin typeface="#9Slide04 Podkova Bold" panose="00000800000000000000" pitchFamily="2" charset="0"/>
              </a:rPr>
              <a:t> </a:t>
            </a:r>
            <a:r>
              <a:rPr lang="en-US" sz="7200" noProof="0" dirty="0" err="1">
                <a:solidFill>
                  <a:srgbClr val="FF0000"/>
                </a:solidFill>
                <a:latin typeface="#9Slide04 Podkova Bold" panose="00000800000000000000" pitchFamily="2" charset="0"/>
              </a:rPr>
              <a:t>về</a:t>
            </a:r>
            <a:endParaRPr lang="en-US" sz="7200" noProof="0" dirty="0">
              <a:solidFill>
                <a:srgbClr val="FF0000"/>
              </a:solidFill>
              <a:latin typeface="#9Slide04 Podkova Bold" panose="00000800000000000000" pitchFamily="2" charset="0"/>
            </a:endParaRPr>
          </a:p>
          <a:p>
            <a:pPr marL="0" marR="0" lvl="0" indent="0" algn="ctr" defTabSz="914400" rtl="0" eaLnBrk="1" fontAlgn="auto" latinLnBrk="0" hangingPunct="1">
              <a:spcBef>
                <a:spcPct val="0"/>
              </a:spcBef>
              <a:spcAft>
                <a:spcPts val="0"/>
              </a:spcAft>
              <a:buClrTx/>
              <a:buSzTx/>
              <a:buFontTx/>
              <a:buNone/>
              <a:tabLst/>
              <a:defRPr/>
            </a:pPr>
            <a:r>
              <a:rPr lang="en-US" sz="7200" noProof="0" dirty="0">
                <a:solidFill>
                  <a:srgbClr val="FF0000"/>
                </a:solidFill>
                <a:latin typeface="#9Slide04 Podkova Bold" panose="00000800000000000000" pitchFamily="2" charset="0"/>
              </a:rPr>
              <a:t> </a:t>
            </a:r>
            <a:r>
              <a:rPr lang="en-US" sz="7200" noProof="0" dirty="0" err="1">
                <a:solidFill>
                  <a:srgbClr val="FF0000"/>
                </a:solidFill>
                <a:latin typeface="#9Slide04 Podkova Bold" panose="00000800000000000000" pitchFamily="2" charset="0"/>
              </a:rPr>
              <a:t>lịch</a:t>
            </a:r>
            <a:r>
              <a:rPr lang="en-US" sz="7200" noProof="0" dirty="0">
                <a:solidFill>
                  <a:srgbClr val="FF0000"/>
                </a:solidFill>
                <a:latin typeface="#9Slide04 Podkova Bold" panose="00000800000000000000" pitchFamily="2" charset="0"/>
              </a:rPr>
              <a:t> </a:t>
            </a:r>
            <a:r>
              <a:rPr lang="en-US" sz="7200" noProof="0" dirty="0" err="1">
                <a:solidFill>
                  <a:srgbClr val="FF0000"/>
                </a:solidFill>
                <a:latin typeface="#9Slide04 Podkova Bold" panose="00000800000000000000" pitchFamily="2" charset="0"/>
              </a:rPr>
              <a:t>sử</a:t>
            </a:r>
            <a:r>
              <a:rPr lang="en-US" sz="7200" noProof="0" dirty="0">
                <a:solidFill>
                  <a:srgbClr val="FF0000"/>
                </a:solidFill>
                <a:latin typeface="#9Slide04 Podkova Bold" panose="00000800000000000000" pitchFamily="2" charset="0"/>
              </a:rPr>
              <a:t> </a:t>
            </a:r>
            <a:r>
              <a:rPr lang="en-US" sz="7200" noProof="0" dirty="0" err="1">
                <a:solidFill>
                  <a:srgbClr val="FF0000"/>
                </a:solidFill>
                <a:latin typeface="#9Slide04 Podkova Bold" panose="00000800000000000000" pitchFamily="2" charset="0"/>
              </a:rPr>
              <a:t>văn</a:t>
            </a:r>
            <a:r>
              <a:rPr lang="en-US" sz="7200" noProof="0" dirty="0">
                <a:solidFill>
                  <a:srgbClr val="FF0000"/>
                </a:solidFill>
                <a:latin typeface="#9Slide04 Podkova Bold" panose="00000800000000000000" pitchFamily="2" charset="0"/>
              </a:rPr>
              <a:t> </a:t>
            </a:r>
            <a:r>
              <a:rPr lang="en-US" sz="7200" noProof="0" dirty="0" err="1">
                <a:solidFill>
                  <a:srgbClr val="FF0000"/>
                </a:solidFill>
                <a:latin typeface="#9Slide04 Podkova Bold" panose="00000800000000000000" pitchFamily="2" charset="0"/>
              </a:rPr>
              <a:t>học</a:t>
            </a:r>
            <a:r>
              <a:rPr lang="en-US" sz="7200" noProof="0" dirty="0">
                <a:solidFill>
                  <a:srgbClr val="FF0000"/>
                </a:solidFill>
                <a:latin typeface="#9Slide04 Podkova Bold" panose="00000800000000000000" pitchFamily="2" charset="0"/>
              </a:rPr>
              <a:t> </a:t>
            </a:r>
            <a:r>
              <a:rPr lang="en-US" sz="7200" noProof="0" dirty="0" err="1">
                <a:solidFill>
                  <a:srgbClr val="FF0000"/>
                </a:solidFill>
                <a:latin typeface="#9Slide04 Podkova Bold" panose="00000800000000000000" pitchFamily="2" charset="0"/>
              </a:rPr>
              <a:t>Việt</a:t>
            </a:r>
            <a:r>
              <a:rPr lang="en-US" sz="7200" noProof="0" dirty="0">
                <a:solidFill>
                  <a:srgbClr val="FF0000"/>
                </a:solidFill>
                <a:latin typeface="#9Slide04 Podkova Bold" panose="00000800000000000000" pitchFamily="2" charset="0"/>
              </a:rPr>
              <a:t> Nam</a:t>
            </a:r>
            <a:endParaRPr kumimoji="0" lang="en-US" sz="7200" b="0" i="0" u="none" strike="noStrike" kern="1200" cap="none" spc="0" normalizeH="0" baseline="0" noProof="0" dirty="0">
              <a:ln>
                <a:noFill/>
              </a:ln>
              <a:solidFill>
                <a:srgbClr val="FF0000"/>
              </a:solidFill>
              <a:effectLst/>
              <a:uLnTx/>
              <a:uFillTx/>
              <a:latin typeface="#9Slide04 Podkova Bold" panose="00000800000000000000" pitchFamily="2" charset="0"/>
              <a:ea typeface="+mn-ea"/>
              <a:cs typeface="+mn-cs"/>
            </a:endParaRPr>
          </a:p>
        </p:txBody>
      </p:sp>
      <p:sp>
        <p:nvSpPr>
          <p:cNvPr id="6" name="Freeform 5"/>
          <p:cNvSpPr/>
          <p:nvPr/>
        </p:nvSpPr>
        <p:spPr>
          <a:xfrm>
            <a:off x="14325600" y="2088573"/>
            <a:ext cx="3631311" cy="8229600"/>
          </a:xfrm>
          <a:custGeom>
            <a:avLst/>
            <a:gdLst/>
            <a:ahLst/>
            <a:cxnLst/>
            <a:rect l="l" t="t" r="r" b="b"/>
            <a:pathLst>
              <a:path w="3631311" h="8229600">
                <a:moveTo>
                  <a:pt x="0" y="0"/>
                </a:moveTo>
                <a:lnTo>
                  <a:pt x="3631311" y="0"/>
                </a:lnTo>
                <a:lnTo>
                  <a:pt x="3631311" y="8229600"/>
                </a:lnTo>
                <a:lnTo>
                  <a:pt x="0" y="8229600"/>
                </a:lnTo>
                <a:lnTo>
                  <a:pt x="0" y="0"/>
                </a:lnTo>
                <a:close/>
              </a:path>
            </a:pathLst>
          </a:custGeom>
          <a:blipFill>
            <a:blip r:embed="rId3"/>
            <a:stretch>
              <a:fillRect/>
            </a:stretch>
          </a:blipFill>
        </p:spPr>
        <p:txBody>
          <a:bodyPr/>
          <a:lstStyle/>
          <a:p>
            <a:endParaRPr lang="en-US"/>
          </a:p>
        </p:txBody>
      </p:sp>
      <p:sp>
        <p:nvSpPr>
          <p:cNvPr id="7" name="Freeform 6">
            <a:extLst>
              <a:ext uri="{FF2B5EF4-FFF2-40B4-BE49-F238E27FC236}">
                <a16:creationId xmlns:a16="http://schemas.microsoft.com/office/drawing/2014/main" id="{9AF24515-EE91-D583-2A4C-B943943ABC37}"/>
              </a:ext>
            </a:extLst>
          </p:cNvPr>
          <p:cNvSpPr/>
          <p:nvPr/>
        </p:nvSpPr>
        <p:spPr>
          <a:xfrm>
            <a:off x="1863230" y="647700"/>
            <a:ext cx="3078735" cy="2057400"/>
          </a:xfrm>
          <a:custGeom>
            <a:avLst/>
            <a:gdLst/>
            <a:ahLst/>
            <a:cxnLst/>
            <a:rect l="l" t="t" r="r" b="b"/>
            <a:pathLst>
              <a:path w="5265139" h="3518490">
                <a:moveTo>
                  <a:pt x="0" y="0"/>
                </a:moveTo>
                <a:lnTo>
                  <a:pt x="5265138" y="0"/>
                </a:lnTo>
                <a:lnTo>
                  <a:pt x="5265138" y="3518490"/>
                </a:lnTo>
                <a:lnTo>
                  <a:pt x="0" y="351849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727597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3581400" y="2781300"/>
            <a:ext cx="10549596"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chủ</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điệp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văn</a:t>
            </a:r>
            <a:r>
              <a:rPr kumimoji="0" lang="en-US" sz="8800" b="1" i="0" u="none" strike="noStrike" kern="0" cap="none" spc="0" normalizeH="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3">
            <a:extLst>
              <a:ext uri="{FF2B5EF4-FFF2-40B4-BE49-F238E27FC236}">
                <a16:creationId xmlns:a16="http://schemas.microsoft.com/office/drawing/2014/main" id="{94AC38A4-388F-2561-B559-2F497C66B711}"/>
              </a:ext>
            </a:extLst>
          </p:cNvPr>
          <p:cNvSpPr/>
          <p:nvPr/>
        </p:nvSpPr>
        <p:spPr>
          <a:xfrm>
            <a:off x="13258800" y="876300"/>
            <a:ext cx="4347972" cy="8229600"/>
          </a:xfrm>
          <a:custGeom>
            <a:avLst/>
            <a:gdLst/>
            <a:ahLst/>
            <a:cxnLst/>
            <a:rect l="l" t="t" r="r" b="b"/>
            <a:pathLst>
              <a:path w="4347972" h="8229600">
                <a:moveTo>
                  <a:pt x="0" y="0"/>
                </a:moveTo>
                <a:lnTo>
                  <a:pt x="4347972" y="0"/>
                </a:lnTo>
                <a:lnTo>
                  <a:pt x="4347972" y="8229600"/>
                </a:lnTo>
                <a:lnTo>
                  <a:pt x="0" y="8229600"/>
                </a:lnTo>
                <a:lnTo>
                  <a:pt x="0" y="0"/>
                </a:lnTo>
                <a:close/>
              </a:path>
            </a:pathLst>
          </a:custGeom>
          <a:blipFill>
            <a:blip r:embed="rId3"/>
            <a:stretch>
              <a:fillRect/>
            </a:stretch>
          </a:blipFill>
        </p:spPr>
        <p:txBody>
          <a:bodyPr/>
          <a:lstStyle/>
          <a:p>
            <a:endParaRPr lang="en-US"/>
          </a:p>
        </p:txBody>
      </p:sp>
      <p:sp>
        <p:nvSpPr>
          <p:cNvPr id="3" name="Freeform 5">
            <a:extLst>
              <a:ext uri="{FF2B5EF4-FFF2-40B4-BE49-F238E27FC236}">
                <a16:creationId xmlns:a16="http://schemas.microsoft.com/office/drawing/2014/main" id="{19265C40-02F0-5CEF-EB7A-CC6A3814ED99}"/>
              </a:ext>
            </a:extLst>
          </p:cNvPr>
          <p:cNvSpPr/>
          <p:nvPr/>
        </p:nvSpPr>
        <p:spPr>
          <a:xfrm>
            <a:off x="304800" y="2036618"/>
            <a:ext cx="3631311" cy="8229600"/>
          </a:xfrm>
          <a:custGeom>
            <a:avLst/>
            <a:gdLst/>
            <a:ahLst/>
            <a:cxnLst/>
            <a:rect l="l" t="t" r="r" b="b"/>
            <a:pathLst>
              <a:path w="3631311" h="8229600">
                <a:moveTo>
                  <a:pt x="0" y="0"/>
                </a:moveTo>
                <a:lnTo>
                  <a:pt x="3631311" y="0"/>
                </a:lnTo>
                <a:lnTo>
                  <a:pt x="3631311"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44010469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87005886-F06D-27B5-5D3F-CE5AEF616F79}"/>
              </a:ext>
            </a:extLst>
          </p:cNvPr>
          <p:cNvSpPr txBox="1"/>
          <p:nvPr/>
        </p:nvSpPr>
        <p:spPr>
          <a:xfrm>
            <a:off x="685800" y="342900"/>
            <a:ext cx="137922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 name="Table 5"/>
          <p:cNvGraphicFramePr>
            <a:graphicFrameLocks noGrp="1"/>
          </p:cNvGraphicFramePr>
          <p:nvPr/>
        </p:nvGraphicFramePr>
        <p:xfrm>
          <a:off x="723900" y="1638300"/>
          <a:ext cx="16840200" cy="8077201"/>
        </p:xfrm>
        <a:graphic>
          <a:graphicData uri="http://schemas.openxmlformats.org/drawingml/2006/table">
            <a:tbl>
              <a:tblPr firstRow="1" bandRow="1">
                <a:tableStyleId>{5940675A-B579-460E-94D1-54222C63F5DA}</a:tableStyleId>
              </a:tblPr>
              <a:tblGrid>
                <a:gridCol w="3495136">
                  <a:extLst>
                    <a:ext uri="{9D8B030D-6E8A-4147-A177-3AD203B41FA5}">
                      <a16:colId xmlns:a16="http://schemas.microsoft.com/office/drawing/2014/main" val="4267227948"/>
                    </a:ext>
                  </a:extLst>
                </a:gridCol>
                <a:gridCol w="9135014">
                  <a:extLst>
                    <a:ext uri="{9D8B030D-6E8A-4147-A177-3AD203B41FA5}">
                      <a16:colId xmlns:a16="http://schemas.microsoft.com/office/drawing/2014/main" val="946204282"/>
                    </a:ext>
                  </a:extLst>
                </a:gridCol>
                <a:gridCol w="4210050">
                  <a:extLst>
                    <a:ext uri="{9D8B030D-6E8A-4147-A177-3AD203B41FA5}">
                      <a16:colId xmlns:a16="http://schemas.microsoft.com/office/drawing/2014/main" val="2763033785"/>
                    </a:ext>
                  </a:extLst>
                </a:gridCol>
              </a:tblGrid>
              <a:tr h="186092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4400" dirty="0">
                        <a:solidFill>
                          <a:srgbClr val="00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Căn</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cứ</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xác</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định</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chủ</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85000"/>
                      </a:schemeClr>
                    </a:solidFill>
                  </a:tcPr>
                </a:tc>
                <a:extLst>
                  <a:ext uri="{0D108BD9-81ED-4DB2-BD59-A6C34878D82A}">
                    <a16:rowId xmlns:a16="http://schemas.microsoft.com/office/drawing/2014/main" val="4154246373"/>
                  </a:ext>
                </a:extLst>
              </a:tr>
              <a:tr h="273199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endParaRPr lang="en-US" sz="4400" b="1" dirty="0">
                        <a:solidFill>
                          <a:srgbClr val="000000"/>
                        </a:solidFill>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4400" dirty="0">
                        <a:solidFill>
                          <a:srgbClr val="000000"/>
                        </a:solidFill>
                        <a:latin typeface="Times New Roman" panose="02020603050405020304" pitchFamily="18" charset="0"/>
                        <a:cs typeface="Times New Roman" panose="02020603050405020304" pitchFamily="18" charset="0"/>
                      </a:endParaRPr>
                    </a:p>
                  </a:txBody>
                  <a:tcPr anchor="ctr">
                    <a:solidFill>
                      <a:schemeClr val="bg1"/>
                    </a:solidFill>
                  </a:tcPr>
                </a:tc>
                <a:tc row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4400" dirty="0">
                        <a:solidFill>
                          <a:srgbClr val="000000"/>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986340276"/>
                  </a:ext>
                </a:extLst>
              </a:tr>
              <a:tr h="186092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Kiều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Nga</a:t>
                      </a:r>
                      <a:endParaRPr lang="en-US" sz="4400" b="1" dirty="0">
                        <a:solidFill>
                          <a:srgbClr val="000000"/>
                        </a:solidFill>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4400" dirty="0">
                        <a:solidFill>
                          <a:srgbClr val="000000"/>
                        </a:solidFill>
                        <a:latin typeface="Times New Roman" panose="02020603050405020304" pitchFamily="18" charset="0"/>
                        <a:cs typeface="Times New Roman" panose="02020603050405020304" pitchFamily="18" charset="0"/>
                      </a:endParaRPr>
                    </a:p>
                  </a:txBody>
                  <a:tcPr anchor="ctr">
                    <a:solidFill>
                      <a:schemeClr val="bg1"/>
                    </a:solidFill>
                  </a:tcPr>
                </a:tc>
                <a:tc v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4400" dirty="0">
                        <a:solidFill>
                          <a:srgbClr val="00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970544"/>
                  </a:ext>
                </a:extLst>
              </a:tr>
              <a:tr h="1623359">
                <a:tc>
                  <a:txBody>
                    <a:bodyPr/>
                    <a:lstStyle/>
                    <a:p>
                      <a:pPr algn="just"/>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4400" dirty="0">
                        <a:solidFill>
                          <a:srgbClr val="000000"/>
                        </a:solidFill>
                        <a:latin typeface="Times New Roman" panose="02020603050405020304" pitchFamily="18" charset="0"/>
                        <a:cs typeface="Times New Roman" panose="02020603050405020304" pitchFamily="18" charset="0"/>
                      </a:endParaRPr>
                    </a:p>
                  </a:txBody>
                  <a:tcPr anchor="ctr">
                    <a:solidFill>
                      <a:schemeClr val="bg1"/>
                    </a:solidFill>
                  </a:tcPr>
                </a:tc>
                <a:tc v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4400" dirty="0">
                        <a:solidFill>
                          <a:srgbClr val="00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76400166"/>
                  </a:ext>
                </a:extLst>
              </a:tr>
            </a:tbl>
          </a:graphicData>
        </a:graphic>
      </p:graphicFrame>
      <p:pic>
        <p:nvPicPr>
          <p:cNvPr id="5" name="Picture 4">
            <a:extLst>
              <a:ext uri="{FF2B5EF4-FFF2-40B4-BE49-F238E27FC236}">
                <a16:creationId xmlns:a16="http://schemas.microsoft.com/office/drawing/2014/main" id="{5316C73D-456C-558F-5033-4B2444E6BCED}"/>
              </a:ext>
            </a:extLst>
          </p:cNvPr>
          <p:cNvPicPr>
            <a:picLocks noChangeAspect="1"/>
          </p:cNvPicPr>
          <p:nvPr/>
        </p:nvPicPr>
        <p:blipFill>
          <a:blip r:embed="rId3">
            <a:duotone>
              <a:schemeClr val="bg2">
                <a:shade val="45000"/>
                <a:satMod val="135000"/>
              </a:schemeClr>
              <a:prstClr val="white"/>
            </a:duotone>
          </a:blip>
          <a:stretch>
            <a:fillRect/>
          </a:stretch>
        </p:blipFill>
        <p:spPr>
          <a:xfrm>
            <a:off x="13944600" y="-260677"/>
            <a:ext cx="4779678" cy="1664352"/>
          </a:xfrm>
          <a:prstGeom prst="rect">
            <a:avLst/>
          </a:prstGeom>
        </p:spPr>
      </p:pic>
      <p:sp>
        <p:nvSpPr>
          <p:cNvPr id="8" name="TextBox 7">
            <a:extLst>
              <a:ext uri="{FF2B5EF4-FFF2-40B4-BE49-F238E27FC236}">
                <a16:creationId xmlns:a16="http://schemas.microsoft.com/office/drawing/2014/main" id="{BDD83944-2ACE-303D-DC68-06608F261EB2}"/>
              </a:ext>
            </a:extLst>
          </p:cNvPr>
          <p:cNvSpPr txBox="1"/>
          <p:nvPr/>
        </p:nvSpPr>
        <p:spPr>
          <a:xfrm>
            <a:off x="4463143" y="4031786"/>
            <a:ext cx="8643257" cy="1446550"/>
          </a:xfrm>
          <a:prstGeom prst="rect">
            <a:avLst/>
          </a:prstGeom>
          <a:noFill/>
        </p:spPr>
        <p:txBody>
          <a:bodyPr wrap="square">
            <a:spAutoFit/>
          </a:bodyPr>
          <a:lstStyle/>
          <a:p>
            <a:pPr algn="just">
              <a:spcBef>
                <a:spcPts val="300"/>
              </a:spcBef>
              <a:spcAft>
                <a:spcPts val="300"/>
              </a:spcAft>
            </a:pP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ái</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79AD53FD-0732-4326-22B4-F3EE36578B13}"/>
              </a:ext>
            </a:extLst>
          </p:cNvPr>
          <p:cNvSpPr txBox="1"/>
          <p:nvPr/>
        </p:nvSpPr>
        <p:spPr>
          <a:xfrm>
            <a:off x="4463143" y="6287750"/>
            <a:ext cx="8643257"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F3CFF1C5-7E0D-A22B-A102-4128C4090C77}"/>
              </a:ext>
            </a:extLst>
          </p:cNvPr>
          <p:cNvSpPr txBox="1"/>
          <p:nvPr/>
        </p:nvSpPr>
        <p:spPr>
          <a:xfrm>
            <a:off x="4463143" y="8352592"/>
            <a:ext cx="9361714"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A434887F-0419-27F1-35BC-081E2217FD09}"/>
              </a:ext>
            </a:extLst>
          </p:cNvPr>
          <p:cNvSpPr txBox="1"/>
          <p:nvPr/>
        </p:nvSpPr>
        <p:spPr>
          <a:xfrm>
            <a:off x="13487400" y="3467100"/>
            <a:ext cx="3886200"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đạo</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Nhan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59919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barn(inVertical)">
                                      <p:cBhvr>
                                        <p:cTn id="37" dur="500"/>
                                        <p:tgtEl>
                                          <p:spTgt spid="1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barn(inVertical)">
                                      <p:cBhvr>
                                        <p:cTn id="4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1800" y="723900"/>
            <a:ext cx="10799461" cy="6417141"/>
          </a:xfrm>
          <a:prstGeom prst="rect">
            <a:avLst/>
          </a:prstGeom>
        </p:spPr>
        <p:txBody>
          <a:bodyPr wrap="square">
            <a:spAutoFit/>
          </a:bodyPr>
          <a:lstStyle/>
          <a:p>
            <a:pPr algn="just">
              <a:spcBef>
                <a:spcPts val="300"/>
              </a:spcBef>
              <a:spcAft>
                <a:spcPts val="300"/>
              </a:spcAft>
            </a:pPr>
            <a:r>
              <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ái</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trượng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reeform 4">
            <a:extLst>
              <a:ext uri="{FF2B5EF4-FFF2-40B4-BE49-F238E27FC236}">
                <a16:creationId xmlns:a16="http://schemas.microsoft.com/office/drawing/2014/main" id="{4A31C359-6853-769B-457A-C55BD88C1A97}"/>
              </a:ext>
            </a:extLst>
          </p:cNvPr>
          <p:cNvSpPr/>
          <p:nvPr/>
        </p:nvSpPr>
        <p:spPr>
          <a:xfrm>
            <a:off x="706739" y="2483113"/>
            <a:ext cx="5243491" cy="8229600"/>
          </a:xfrm>
          <a:custGeom>
            <a:avLst/>
            <a:gdLst/>
            <a:ahLst/>
            <a:cxnLst/>
            <a:rect l="l" t="t" r="r" b="b"/>
            <a:pathLst>
              <a:path w="5243491" h="8229600">
                <a:moveTo>
                  <a:pt x="0" y="0"/>
                </a:moveTo>
                <a:lnTo>
                  <a:pt x="5243490" y="0"/>
                </a:lnTo>
                <a:lnTo>
                  <a:pt x="5243490"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1911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1CFE8CA-9406-6683-9156-C2420FA00FF4}"/>
              </a:ext>
            </a:extLst>
          </p:cNvPr>
          <p:cNvGrpSpPr/>
          <p:nvPr/>
        </p:nvGrpSpPr>
        <p:grpSpPr>
          <a:xfrm>
            <a:off x="0" y="4131129"/>
            <a:ext cx="18288000" cy="6327332"/>
            <a:chOff x="0" y="0"/>
            <a:chExt cx="6345428" cy="2285492"/>
          </a:xfrm>
        </p:grpSpPr>
        <p:sp>
          <p:nvSpPr>
            <p:cNvPr id="3" name="Freeform 5">
              <a:extLst>
                <a:ext uri="{FF2B5EF4-FFF2-40B4-BE49-F238E27FC236}">
                  <a16:creationId xmlns:a16="http://schemas.microsoft.com/office/drawing/2014/main" id="{AA34D8CD-0D27-63CD-5256-3470119C4D5F}"/>
                </a:ext>
              </a:extLst>
            </p:cNvPr>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22780" b="-22780"/>
              </a:stretch>
            </a:blipFill>
          </p:spPr>
          <p:txBody>
            <a:bodyPr/>
            <a:lstStyle/>
            <a:p>
              <a:endParaRPr lang="en-US"/>
            </a:p>
          </p:txBody>
        </p:sp>
      </p:grpSp>
      <p:sp>
        <p:nvSpPr>
          <p:cNvPr id="4" name="TextBox 3">
            <a:extLst>
              <a:ext uri="{FF2B5EF4-FFF2-40B4-BE49-F238E27FC236}">
                <a16:creationId xmlns:a16="http://schemas.microsoft.com/office/drawing/2014/main" id="{1A40D3FF-2274-9415-A54A-76DB97816C7A}"/>
              </a:ext>
            </a:extLst>
          </p:cNvPr>
          <p:cNvSpPr txBox="1"/>
          <p:nvPr/>
        </p:nvSpPr>
        <p:spPr>
          <a:xfrm>
            <a:off x="304800" y="876300"/>
            <a:ext cx="170688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C00000"/>
                </a:solidFill>
                <a:latin typeface="#9Slide05 Brannboll Ny" panose="02000000000000000000" pitchFamily="2" charset="0"/>
                <a:cs typeface="Times New Roman" panose="02020603050405020304" pitchFamily="18" charset="0"/>
              </a:rPr>
              <a:t>3</a:t>
            </a:r>
            <a:r>
              <a:rPr kumimoji="0" lang="en-US" sz="7200" b="0" i="0" u="none" strike="noStrike" kern="1200" cap="none" spc="0" normalizeH="0" baseline="0" noProof="0" dirty="0">
                <a:ln>
                  <a:noFill/>
                </a:ln>
                <a:solidFill>
                  <a:srgbClr val="C00000"/>
                </a:solidFill>
                <a:effectLst/>
                <a:uLnTx/>
                <a:uFillTx/>
                <a:latin typeface="#9Slide05 Brannboll Ny" panose="02000000000000000000"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C00000"/>
                </a:solidFill>
                <a:effectLst/>
                <a:uLnTx/>
                <a:uFillTx/>
                <a:latin typeface="#9Slide05 Brannboll Ny" panose="02000000000000000000" pitchFamily="2" charset="0"/>
                <a:ea typeface="+mn-ea"/>
                <a:cs typeface="Times New Roman" panose="02020603050405020304" pitchFamily="18" charset="0"/>
              </a:rPr>
              <a:t>Đặc</a:t>
            </a:r>
            <a:r>
              <a:rPr kumimoji="0" lang="en-US" sz="7200" b="0" i="0" u="none" strike="noStrike" kern="1200" cap="none" spc="0" normalizeH="0" baseline="0" noProof="0" dirty="0">
                <a:ln>
                  <a:noFill/>
                </a:ln>
                <a:solidFill>
                  <a:srgbClr val="C00000"/>
                </a:solidFill>
                <a:effectLst/>
                <a:uLnTx/>
                <a:uFillTx/>
                <a:latin typeface="#9Slide05 Brannboll Ny" panose="020000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C00000"/>
                </a:solidFill>
                <a:effectLst/>
                <a:uLnTx/>
                <a:uFillTx/>
                <a:latin typeface="#9Slide05 Brannboll Ny" panose="02000000000000000000" pitchFamily="2" charset="0"/>
                <a:ea typeface="+mn-ea"/>
                <a:cs typeface="Times New Roman" panose="02020603050405020304" pitchFamily="18" charset="0"/>
              </a:rPr>
              <a:t>sắc</a:t>
            </a:r>
            <a:r>
              <a:rPr kumimoji="0" lang="en-US" sz="7200" b="0" i="0" u="none" strike="noStrike" kern="1200" cap="none" spc="0" normalizeH="0" baseline="0" noProof="0" dirty="0">
                <a:ln>
                  <a:noFill/>
                </a:ln>
                <a:solidFill>
                  <a:srgbClr val="C00000"/>
                </a:solidFill>
                <a:effectLst/>
                <a:uLnTx/>
                <a:uFillTx/>
                <a:latin typeface="#9Slide05 Brannboll Ny" panose="020000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C00000"/>
                </a:solidFill>
                <a:effectLst/>
                <a:uLnTx/>
                <a:uFillTx/>
                <a:latin typeface="#9Slide05 Brannboll Ny" panose="02000000000000000000" pitchFamily="2" charset="0"/>
                <a:ea typeface="+mn-ea"/>
                <a:cs typeface="Times New Roman" panose="02020603050405020304" pitchFamily="18" charset="0"/>
              </a:rPr>
              <a:t>nghệ</a:t>
            </a:r>
            <a:r>
              <a:rPr kumimoji="0" lang="en-US" sz="7200" b="0" i="0" u="none" strike="noStrike" kern="1200" cap="none" spc="0" normalizeH="0" baseline="0" noProof="0" dirty="0">
                <a:ln>
                  <a:noFill/>
                </a:ln>
                <a:solidFill>
                  <a:srgbClr val="C00000"/>
                </a:solidFill>
                <a:effectLst/>
                <a:uLnTx/>
                <a:uFillTx/>
                <a:latin typeface="#9Slide05 Brannboll Ny" panose="020000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C00000"/>
                </a:solidFill>
                <a:effectLst/>
                <a:uLnTx/>
                <a:uFillTx/>
                <a:latin typeface="#9Slide05 Brannboll Ny" panose="02000000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C00000"/>
                </a:solidFill>
                <a:effectLst/>
                <a:uLnTx/>
                <a:uFillTx/>
                <a:latin typeface="#9Slide05 Brannboll Ny" panose="020000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C00000"/>
                </a:solidFill>
                <a:effectLst/>
                <a:uLnTx/>
                <a:uFillTx/>
                <a:latin typeface="#9Slide05 Brannboll Ny" panose="02000000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C00000"/>
                </a:solidFill>
                <a:effectLst/>
                <a:uLnTx/>
                <a:uFillTx/>
                <a:latin typeface="#9Slide05 Brannboll Ny" panose="02000000000000000000" pitchFamily="2" charset="0"/>
                <a:ea typeface="+mn-ea"/>
                <a:cs typeface="Times New Roman" panose="02020603050405020304" pitchFamily="18" charset="0"/>
              </a:rPr>
              <a:t> </a:t>
            </a:r>
            <a:r>
              <a:rPr lang="en-US" sz="7200" dirty="0" err="1">
                <a:solidFill>
                  <a:srgbClr val="C00000"/>
                </a:solidFill>
                <a:latin typeface="#9Slide05 Brannboll Ny" panose="02000000000000000000" pitchFamily="2" charset="0"/>
                <a:cs typeface="Times New Roman" panose="02020603050405020304" pitchFamily="18" charset="0"/>
              </a:rPr>
              <a:t>văn</a:t>
            </a:r>
            <a:r>
              <a:rPr lang="en-US" sz="7200" dirty="0">
                <a:solidFill>
                  <a:srgbClr val="C00000"/>
                </a:solidFill>
                <a:latin typeface="#9Slide05 Brannboll Ny" panose="02000000000000000000" pitchFamily="2" charset="0"/>
                <a:cs typeface="Times New Roman" panose="02020603050405020304" pitchFamily="18" charset="0"/>
              </a:rPr>
              <a:t> </a:t>
            </a:r>
            <a:r>
              <a:rPr lang="en-US" sz="7200" dirty="0" err="1">
                <a:solidFill>
                  <a:srgbClr val="C00000"/>
                </a:solidFill>
                <a:latin typeface="#9Slide05 Brannboll Ny" panose="02000000000000000000" pitchFamily="2" charset="0"/>
                <a:cs typeface="Times New Roman" panose="02020603050405020304" pitchFamily="18" charset="0"/>
              </a:rPr>
              <a:t>bản</a:t>
            </a:r>
            <a:endParaRPr kumimoji="0" lang="en-US" sz="7200" b="0" i="0" u="none" strike="noStrike" kern="1200" cap="none" spc="0" normalizeH="0" baseline="0" noProof="0" dirty="0">
              <a:ln>
                <a:noFill/>
              </a:ln>
              <a:solidFill>
                <a:srgbClr val="C00000"/>
              </a:solidFill>
              <a:effectLst/>
              <a:uLnTx/>
              <a:uFillTx/>
              <a:latin typeface="#9Slide05 Brannboll Ny"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4083699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005886-F06D-27B5-5D3F-CE5AEF616F79}"/>
              </a:ext>
            </a:extLst>
          </p:cNvPr>
          <p:cNvSpPr txBox="1"/>
          <p:nvPr/>
        </p:nvSpPr>
        <p:spPr>
          <a:xfrm>
            <a:off x="838200" y="961846"/>
            <a:ext cx="13792200"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dễ</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thẳng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thắn</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uẩn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khúc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66361801"/>
              </p:ext>
            </p:extLst>
          </p:nvPr>
        </p:nvGraphicFramePr>
        <p:xfrm>
          <a:off x="590106" y="4513600"/>
          <a:ext cx="17012094" cy="5201899"/>
        </p:xfrm>
        <a:graphic>
          <a:graphicData uri="http://schemas.openxmlformats.org/drawingml/2006/table">
            <a:tbl>
              <a:tblPr firstRow="1" bandRow="1">
                <a:tableStyleId>{5940675A-B579-460E-94D1-54222C63F5DA}</a:tableStyleId>
              </a:tblPr>
              <a:tblGrid>
                <a:gridCol w="5670698">
                  <a:extLst>
                    <a:ext uri="{9D8B030D-6E8A-4147-A177-3AD203B41FA5}">
                      <a16:colId xmlns:a16="http://schemas.microsoft.com/office/drawing/2014/main" val="274331720"/>
                    </a:ext>
                  </a:extLst>
                </a:gridCol>
                <a:gridCol w="5670698">
                  <a:extLst>
                    <a:ext uri="{9D8B030D-6E8A-4147-A177-3AD203B41FA5}">
                      <a16:colId xmlns:a16="http://schemas.microsoft.com/office/drawing/2014/main" val="3279723015"/>
                    </a:ext>
                  </a:extLst>
                </a:gridCol>
                <a:gridCol w="5670698">
                  <a:extLst>
                    <a:ext uri="{9D8B030D-6E8A-4147-A177-3AD203B41FA5}">
                      <a16:colId xmlns:a16="http://schemas.microsoft.com/office/drawing/2014/main" val="1368414993"/>
                    </a:ext>
                  </a:extLst>
                </a:gridCol>
              </a:tblGrid>
              <a:tr h="942373">
                <a:tc>
                  <a:txBody>
                    <a:bodyPr/>
                    <a:lstStyle/>
                    <a:p>
                      <a:pPr algn="ct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Bọn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Phong</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Lai</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baseline="0" dirty="0" err="1">
                          <a:latin typeface="Times New Roman" panose="02020603050405020304" pitchFamily="18" charset="0"/>
                          <a:cs typeface="Times New Roman" panose="02020603050405020304" pitchFamily="18" charset="0"/>
                        </a:rPr>
                        <a:t>Nguyệt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Nga</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Lục</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Vân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Tiên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839083614"/>
                  </a:ext>
                </a:extLst>
              </a:tr>
              <a:tr h="4259526">
                <a:tc>
                  <a:txBody>
                    <a:bodyPr/>
                    <a:lstStyle/>
                    <a:p>
                      <a:pPr algn="just"/>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Hung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dữ</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ngạo</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mạn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gian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ác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và</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vô</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endParaRPr lang="en-US" sz="4400" dirty="0">
                        <a:solidFill>
                          <a:srgbClr val="00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Thẳng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thắn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rõ</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ràng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dứt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khoát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bọn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Phong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Lai)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Nhẹ</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nhàng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Nguyệt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extLst>
                  <a:ext uri="{0D108BD9-81ED-4DB2-BD59-A6C34878D82A}">
                    <a16:rowId xmlns:a16="http://schemas.microsoft.com/office/drawing/2014/main" val="4041731403"/>
                  </a:ext>
                </a:extLst>
              </a:tr>
            </a:tbl>
          </a:graphicData>
        </a:graphic>
      </p:graphicFrame>
      <p:sp>
        <p:nvSpPr>
          <p:cNvPr id="6" name="Right Brace 5"/>
          <p:cNvSpPr/>
          <p:nvPr/>
        </p:nvSpPr>
        <p:spPr>
          <a:xfrm>
            <a:off x="12420600" y="1249025"/>
            <a:ext cx="457200" cy="242125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60E2C38-19AE-9E3E-00A9-D40CC9795EC8}"/>
              </a:ext>
            </a:extLst>
          </p:cNvPr>
          <p:cNvSpPr txBox="1"/>
          <p:nvPr/>
        </p:nvSpPr>
        <p:spPr>
          <a:xfrm>
            <a:off x="13106400" y="1397823"/>
            <a:ext cx="40386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6">
            <a:extLst>
              <a:ext uri="{FF2B5EF4-FFF2-40B4-BE49-F238E27FC236}">
                <a16:creationId xmlns:a16="http://schemas.microsoft.com/office/drawing/2014/main" id="{8088EE74-FF5A-062E-64A2-A56A97C81B68}"/>
              </a:ext>
            </a:extLst>
          </p:cNvPr>
          <p:cNvSpPr/>
          <p:nvPr/>
        </p:nvSpPr>
        <p:spPr>
          <a:xfrm>
            <a:off x="16383000" y="-1088902"/>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312609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1219200" y="30861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grpSp>
        <p:nvGrpSpPr>
          <p:cNvPr id="2" name="Group 1">
            <a:extLst>
              <a:ext uri="{FF2B5EF4-FFF2-40B4-BE49-F238E27FC236}">
                <a16:creationId xmlns:a16="http://schemas.microsoft.com/office/drawing/2014/main" id="{2095B0F9-F61C-ED3C-CE6C-69B38E85A547}"/>
              </a:ext>
            </a:extLst>
          </p:cNvPr>
          <p:cNvGrpSpPr/>
          <p:nvPr/>
        </p:nvGrpSpPr>
        <p:grpSpPr>
          <a:xfrm>
            <a:off x="8194542" y="114300"/>
            <a:ext cx="9642258" cy="10172700"/>
            <a:chOff x="0" y="0"/>
            <a:chExt cx="2077720" cy="2192020"/>
          </a:xfrm>
        </p:grpSpPr>
        <p:sp>
          <p:nvSpPr>
            <p:cNvPr id="4" name="Freeform 3">
              <a:extLst>
                <a:ext uri="{FF2B5EF4-FFF2-40B4-BE49-F238E27FC236}">
                  <a16:creationId xmlns:a16="http://schemas.microsoft.com/office/drawing/2014/main" id="{5785A258-CDEA-E2D8-C26C-A5005C60814B}"/>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l="-24479" r="-24479"/>
              </a:stretch>
            </a:blipFill>
          </p:spPr>
          <p:txBody>
            <a:bodyPr/>
            <a:lstStyle/>
            <a:p>
              <a:endParaRPr lang="en-US"/>
            </a:p>
          </p:txBody>
        </p:sp>
      </p:grpSp>
    </p:spTree>
    <p:extLst>
      <p:ext uri="{BB962C8B-B14F-4D97-AF65-F5344CB8AC3E}">
        <p14:creationId xmlns:p14="http://schemas.microsoft.com/office/powerpoint/2010/main" val="410677466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08EEFD02-280E-61C8-C5F4-52B23F7BB457}"/>
              </a:ext>
            </a:extLst>
          </p:cNvPr>
          <p:cNvSpPr/>
          <p:nvPr/>
        </p:nvSpPr>
        <p:spPr>
          <a:xfrm>
            <a:off x="-76200" y="7980384"/>
            <a:ext cx="18440400" cy="3623174"/>
          </a:xfrm>
          <a:custGeom>
            <a:avLst/>
            <a:gdLst/>
            <a:ahLst/>
            <a:cxnLst/>
            <a:rect l="l" t="t" r="r" b="b"/>
            <a:pathLst>
              <a:path w="13168693" h="3623174">
                <a:moveTo>
                  <a:pt x="0" y="0"/>
                </a:moveTo>
                <a:lnTo>
                  <a:pt x="13168693" y="0"/>
                </a:lnTo>
                <a:lnTo>
                  <a:pt x="13168693" y="3623175"/>
                </a:lnTo>
                <a:lnTo>
                  <a:pt x="0" y="3623175"/>
                </a:lnTo>
                <a:lnTo>
                  <a:pt x="0" y="0"/>
                </a:lnTo>
                <a:close/>
              </a:path>
            </a:pathLst>
          </a:custGeom>
          <a:blipFill>
            <a:blip r:embed="rId3"/>
            <a:stretch>
              <a:fillRect/>
            </a:stretch>
          </a:blipFill>
        </p:spPr>
        <p:txBody>
          <a:bodyPr/>
          <a:lstStyle/>
          <a:p>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1600200" y="495029"/>
            <a:ext cx="13792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524000" y="1364126"/>
            <a:ext cx="16247844" cy="3000821"/>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 </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Miêu tả nhân vật chủ yếu qua cử chỉ, hành động, lời nói. </a:t>
            </a:r>
            <a:endParaRPr kumimoji="0" lang="en-US" sz="42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 </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Sử dụng ngôn 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đối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thoại</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 mộc mạc, bình dị, gần với lời nói thông thường, mang màu sắc Nam bộ rõ nét</a:t>
            </a:r>
            <a:r>
              <a:rPr kumimoji="0" lang="en-US" sz="42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1447800" y="4448923"/>
            <a:ext cx="13792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p>
        </p:txBody>
      </p:sp>
      <p:sp>
        <p:nvSpPr>
          <p:cNvPr id="5" name="Rectangle 4"/>
          <p:cNvSpPr/>
          <p:nvPr/>
        </p:nvSpPr>
        <p:spPr>
          <a:xfrm>
            <a:off x="1020078" y="5363896"/>
            <a:ext cx="16247844" cy="2884700"/>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Khắc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đẹp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đẽ</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Vân Tiên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Nga.</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vọng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hành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đạo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giúp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29209642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4790432"/>
            <a:ext cx="6424033" cy="3951851"/>
          </a:xfrm>
          <a:prstGeom prst="rect">
            <a:avLst/>
          </a:prstGeom>
        </p:spPr>
        <p:txBody>
          <a:bodyPr wrap="square">
            <a:spAutoFit/>
          </a:bodyPr>
          <a:lstStyle/>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chịu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hôn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đẹp</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767433" y="4790432"/>
            <a:ext cx="6850968" cy="5306068"/>
          </a:xfrm>
          <a:prstGeom prst="rect">
            <a:avLst/>
          </a:prstGeom>
        </p:spPr>
        <p:txBody>
          <a:bodyPr wrap="square">
            <a:spAutoFit/>
          </a:bodyPr>
          <a:lstStyle/>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đỗ</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lợi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vĩnh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bóng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tối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685800" marR="0" lvl="0" indent="-685800" algn="just" defTabSz="1066800" rtl="0" eaLnBrk="1" fontAlgn="auto" latinLnBrk="0" hangingPunct="1">
              <a:lnSpc>
                <a:spcPct val="100000"/>
              </a:lnSpc>
              <a:spcBef>
                <a:spcPct val="0"/>
              </a:spcBef>
              <a:spcAft>
                <a:spcPct val="35000"/>
              </a:spcAft>
              <a:buClrTx/>
              <a:buSzTx/>
              <a:buFontTx/>
              <a:buChar char="-"/>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descr="A group of people in costume&#10;&#10;Description automatically generated with low confidence">
            <a:extLst>
              <a:ext uri="{FF2B5EF4-FFF2-40B4-BE49-F238E27FC236}">
                <a16:creationId xmlns:a16="http://schemas.microsoft.com/office/drawing/2014/main" id="{317DDFE7-6CBC-47A2-8E24-E613841EC0B7}"/>
              </a:ext>
            </a:extLst>
          </p:cNvPr>
          <p:cNvPicPr>
            <a:picLocks noChangeAspect="1"/>
          </p:cNvPicPr>
          <p:nvPr/>
        </p:nvPicPr>
        <p:blipFill rotWithShape="1">
          <a:blip r:embed="rId3">
            <a:extLst>
              <a:ext uri="{28A0092B-C50C-407E-A947-70E740481C1C}">
                <a14:useLocalDpi xmlns:a14="http://schemas.microsoft.com/office/drawing/2010/main" val="0"/>
              </a:ext>
            </a:extLst>
          </a:blip>
          <a:srcRect t="8418" b="12077"/>
          <a:stretch/>
        </p:blipFill>
        <p:spPr>
          <a:xfrm>
            <a:off x="7518077" y="4027177"/>
            <a:ext cx="2947442" cy="2949372"/>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1753086" y="523009"/>
            <a:ext cx="14477424" cy="2416687"/>
          </a:xfrm>
          <a:prstGeom prst="rect">
            <a:avLst/>
          </a:prstGeom>
        </p:spPr>
        <p:txBody>
          <a:bodyPr wrap="square">
            <a:spAutoFit/>
          </a:bodyP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FF0000"/>
                </a:solidFill>
                <a:effectLst/>
                <a:uLnTx/>
                <a:uFillTx/>
                <a:latin typeface="#9Slide07 IcielCrocante" panose="02000000000000000000" pitchFamily="2" charset="0"/>
                <a:ea typeface="Tahoma" panose="020B0604030504040204" pitchFamily="34" charset="0"/>
                <a:cs typeface="Times New Roman" panose="02020603050405020304" pitchFamily="18" charset="0"/>
              </a:rPr>
              <a:t>TÌM NHỮNG ĐIỂM GIỐNG VÀ KHÁC NHAU GIỮA </a:t>
            </a:r>
          </a:p>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FF0000"/>
                </a:solidFill>
                <a:effectLst/>
                <a:uLnTx/>
                <a:uFillTx/>
                <a:latin typeface="#9Slide07 IcielCrocante" panose="02000000000000000000" pitchFamily="2" charset="0"/>
                <a:ea typeface="Tahoma" panose="020B0604030504040204" pitchFamily="34" charset="0"/>
                <a:cs typeface="Times New Roman" panose="02020603050405020304" pitchFamily="18" charset="0"/>
              </a:rPr>
              <a:t>LỤC VÂN TIÊN VÀ TÁC GIẢ</a:t>
            </a:r>
          </a:p>
        </p:txBody>
      </p:sp>
      <p:sp>
        <p:nvSpPr>
          <p:cNvPr id="10" name="Rectangle 9"/>
          <p:cNvSpPr/>
          <p:nvPr/>
        </p:nvSpPr>
        <p:spPr>
          <a:xfrm>
            <a:off x="1578934" y="3395575"/>
            <a:ext cx="3958136"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itchFamily="18" charset="0"/>
              </a:rPr>
              <a:t>* Giống nhau</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itchFamily="18" charset="0"/>
            </a:endParaRPr>
          </a:p>
        </p:txBody>
      </p:sp>
      <p:sp>
        <p:nvSpPr>
          <p:cNvPr id="11" name="Rectangle 10"/>
          <p:cNvSpPr/>
          <p:nvPr/>
        </p:nvSpPr>
        <p:spPr>
          <a:xfrm>
            <a:off x="12115800" y="3418609"/>
            <a:ext cx="3669595"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itchFamily="18" charset="0"/>
              </a:rPr>
              <a:t>* Khác nhau</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itchFamily="18" charset="0"/>
            </a:endParaRPr>
          </a:p>
        </p:txBody>
      </p:sp>
    </p:spTree>
    <p:extLst>
      <p:ext uri="{BB962C8B-B14F-4D97-AF65-F5344CB8AC3E}">
        <p14:creationId xmlns:p14="http://schemas.microsoft.com/office/powerpoint/2010/main" val="31408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324100"/>
            <a:ext cx="16306800" cy="6863417"/>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Tìm hiểu sự nghiệp, quá trình sáng tác thơ văn của tác giả Nguyễn Đình Chiểu và chỉ ra một số điểm tương đồng, khác biệt (nếu có) giữa:</a:t>
            </a:r>
          </a:p>
          <a:p>
            <a:pPr algn="just"/>
            <a:r>
              <a:rPr lang="vi-VN" sz="4400" dirty="0">
                <a:latin typeface="Times New Roman" panose="02020603050405020304" pitchFamily="18" charset="0"/>
                <a:cs typeface="Times New Roman" panose="02020603050405020304" pitchFamily="18" charset="0"/>
              </a:rPr>
              <a:t>a. Hoàn cảnh, mục đích sáng tác </a:t>
            </a:r>
            <a:r>
              <a:rPr lang="vi-VN" sz="4400" i="1" dirty="0">
                <a:latin typeface="Times New Roman" panose="02020603050405020304" pitchFamily="18" charset="0"/>
                <a:cs typeface="Times New Roman" panose="02020603050405020304" pitchFamily="18" charset="0"/>
              </a:rPr>
              <a:t>Truyện Lục Vân Tiên</a:t>
            </a:r>
            <a:r>
              <a:rPr lang="vi-VN" sz="4400" dirty="0">
                <a:latin typeface="Times New Roman" panose="02020603050405020304" pitchFamily="18" charset="0"/>
                <a:cs typeface="Times New Roman" panose="02020603050405020304" pitchFamily="18" charset="0"/>
              </a:rPr>
              <a:t> và các tác phẩm khác của ông như </a:t>
            </a:r>
            <a:r>
              <a:rPr lang="vi-VN" sz="4400" i="1" dirty="0">
                <a:latin typeface="Times New Roman" panose="02020603050405020304" pitchFamily="18" charset="0"/>
                <a:cs typeface="Times New Roman" panose="02020603050405020304" pitchFamily="18" charset="0"/>
              </a:rPr>
              <a:t>Chạy giặc, Văn tế nghĩa sĩ Cần Giuộc</a:t>
            </a:r>
            <a:r>
              <a:rPr lang="vi-VN" sz="4400" dirty="0">
                <a:latin typeface="Times New Roman" panose="02020603050405020304" pitchFamily="18" charset="0"/>
                <a:cs typeface="Times New Roman" panose="02020603050405020304" pitchFamily="18" charset="0"/>
              </a:rPr>
              <a:t>,...</a:t>
            </a:r>
          </a:p>
          <a:p>
            <a:pPr algn="just"/>
            <a:r>
              <a:rPr lang="vi-VN" sz="4400" dirty="0">
                <a:latin typeface="Times New Roman" panose="02020603050405020304" pitchFamily="18" charset="0"/>
                <a:cs typeface="Times New Roman" panose="02020603050405020304" pitchFamily="18" charset="0"/>
              </a:rPr>
              <a:t>b. Tình cảm, cảm xúc của tác giả khi kể lại hành động Lục Vân Tiên cứu Kiều Nguyệt Nga trong </a:t>
            </a:r>
            <a:r>
              <a:rPr lang="vi-VN" sz="4400" i="1" dirty="0">
                <a:latin typeface="Times New Roman" panose="02020603050405020304" pitchFamily="18" charset="0"/>
                <a:cs typeface="Times New Roman" panose="02020603050405020304" pitchFamily="18" charset="0"/>
              </a:rPr>
              <a:t>Truyện Lục Vân Tiên</a:t>
            </a:r>
            <a:r>
              <a:rPr lang="vi-VN" sz="4400" dirty="0">
                <a:latin typeface="Times New Roman" panose="02020603050405020304" pitchFamily="18" charset="0"/>
                <a:cs typeface="Times New Roman" panose="02020603050405020304" pitchFamily="18" charset="0"/>
              </a:rPr>
              <a:t> và khi nhắc đến “trang dẹp loạn” trong bài thơ </a:t>
            </a:r>
            <a:r>
              <a:rPr lang="vi-VN" sz="4400" i="1" dirty="0">
                <a:latin typeface="Times New Roman" panose="02020603050405020304" pitchFamily="18" charset="0"/>
                <a:cs typeface="Times New Roman" panose="02020603050405020304" pitchFamily="18" charset="0"/>
              </a:rPr>
              <a:t>Chạy giặc</a:t>
            </a:r>
            <a:r>
              <a:rPr lang="vi-VN" sz="4400" dirty="0">
                <a:latin typeface="Times New Roman" panose="02020603050405020304" pitchFamily="18" charset="0"/>
                <a:cs typeface="Times New Roman" panose="02020603050405020304" pitchFamily="18" charset="0"/>
              </a:rPr>
              <a:t> (xem thêm </a:t>
            </a:r>
            <a:r>
              <a:rPr lang="vi-VN" sz="4400" i="1" dirty="0">
                <a:latin typeface="Times New Roman" panose="02020603050405020304" pitchFamily="18" charset="0"/>
                <a:cs typeface="Times New Roman" panose="02020603050405020304" pitchFamily="18" charset="0"/>
              </a:rPr>
              <a:t>Ngữ văn 8</a:t>
            </a:r>
            <a:r>
              <a:rPr lang="vi-VN" sz="4400" dirty="0">
                <a:latin typeface="Times New Roman" panose="02020603050405020304" pitchFamily="18" charset="0"/>
                <a:cs typeface="Times New Roman" panose="02020603050405020304" pitchFamily="18" charset="0"/>
              </a:rPr>
              <a:t>, tập hai, bộ sách </a:t>
            </a:r>
            <a:r>
              <a:rPr lang="vi-VN" sz="4400" i="1" dirty="0">
                <a:latin typeface="Times New Roman" panose="02020603050405020304" pitchFamily="18" charset="0"/>
                <a:cs typeface="Times New Roman" panose="02020603050405020304" pitchFamily="18" charset="0"/>
              </a:rPr>
              <a:t>Chân trời sáng tạo</a:t>
            </a:r>
            <a:r>
              <a:rPr lang="vi-VN"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50E4852-E0CC-5293-395D-476389CA59DF}"/>
              </a:ext>
            </a:extLst>
          </p:cNvPr>
          <p:cNvSpPr/>
          <p:nvPr/>
        </p:nvSpPr>
        <p:spPr>
          <a:xfrm>
            <a:off x="1371600" y="723900"/>
            <a:ext cx="15544800" cy="1200329"/>
          </a:xfrm>
          <a:prstGeom prst="rect">
            <a:avLst/>
          </a:prstGeom>
        </p:spPr>
        <p:txBody>
          <a:bodyPr wrap="square">
            <a:spAutoFit/>
          </a:bodyPr>
          <a:lstStyle/>
          <a:p>
            <a:pPr algn="ctr"/>
            <a:r>
              <a:rPr lang="en-US" sz="7200" dirty="0">
                <a:solidFill>
                  <a:srgbClr val="FF0000"/>
                </a:solidFill>
                <a:latin typeface="#9Slide07 SVNAppleberry" panose="02040603050506020204" pitchFamily="18" charset="0"/>
                <a:cs typeface="Times New Roman" panose="02020603050405020304" pitchFamily="18" charset="0"/>
              </a:rPr>
              <a:t>THINK- PAIR- SHARE</a:t>
            </a:r>
            <a:endParaRPr lang="en-US" sz="7200" dirty="0">
              <a:latin typeface="#9Slide07 SVNAppleberry"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575A306-8639-0AD5-30E8-BD6C804808BC}"/>
              </a:ext>
            </a:extLst>
          </p:cNvPr>
          <p:cNvPicPr>
            <a:picLocks noChangeAspect="1"/>
          </p:cNvPicPr>
          <p:nvPr/>
        </p:nvPicPr>
        <p:blipFill>
          <a:blip r:embed="rId2">
            <a:duotone>
              <a:schemeClr val="bg2">
                <a:shade val="45000"/>
                <a:satMod val="135000"/>
              </a:schemeClr>
              <a:prstClr val="white"/>
            </a:duotone>
          </a:blip>
          <a:stretch>
            <a:fillRect/>
          </a:stretch>
        </p:blipFill>
        <p:spPr>
          <a:xfrm>
            <a:off x="13944600" y="-260677"/>
            <a:ext cx="4779678" cy="1664352"/>
          </a:xfrm>
          <a:prstGeom prst="rect">
            <a:avLst/>
          </a:prstGeom>
        </p:spPr>
      </p:pic>
    </p:spTree>
    <p:extLst>
      <p:ext uri="{BB962C8B-B14F-4D97-AF65-F5344CB8AC3E}">
        <p14:creationId xmlns:p14="http://schemas.microsoft.com/office/powerpoint/2010/main" val="38792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5814315"/>
              </p:ext>
            </p:extLst>
          </p:nvPr>
        </p:nvGraphicFramePr>
        <p:xfrm>
          <a:off x="228600" y="114300"/>
          <a:ext cx="17754600" cy="9982200"/>
        </p:xfrm>
        <a:graphic>
          <a:graphicData uri="http://schemas.openxmlformats.org/drawingml/2006/table">
            <a:tbl>
              <a:tblPr firstRow="1" bandRow="1">
                <a:tableStyleId>{5C22544A-7EE6-4342-B048-85BDC9FD1C3A}</a:tableStyleId>
              </a:tblPr>
              <a:tblGrid>
                <a:gridCol w="1395558">
                  <a:extLst>
                    <a:ext uri="{9D8B030D-6E8A-4147-A177-3AD203B41FA5}">
                      <a16:colId xmlns:a16="http://schemas.microsoft.com/office/drawing/2014/main" val="2687345501"/>
                    </a:ext>
                  </a:extLst>
                </a:gridCol>
                <a:gridCol w="2403461">
                  <a:extLst>
                    <a:ext uri="{9D8B030D-6E8A-4147-A177-3AD203B41FA5}">
                      <a16:colId xmlns:a16="http://schemas.microsoft.com/office/drawing/2014/main" val="2000542785"/>
                    </a:ext>
                  </a:extLst>
                </a:gridCol>
                <a:gridCol w="5878381">
                  <a:extLst>
                    <a:ext uri="{9D8B030D-6E8A-4147-A177-3AD203B41FA5}">
                      <a16:colId xmlns:a16="http://schemas.microsoft.com/office/drawing/2014/main" val="1913906649"/>
                    </a:ext>
                  </a:extLst>
                </a:gridCol>
                <a:gridCol w="304800">
                  <a:extLst>
                    <a:ext uri="{9D8B030D-6E8A-4147-A177-3AD203B41FA5}">
                      <a16:colId xmlns:a16="http://schemas.microsoft.com/office/drawing/2014/main" val="2766036091"/>
                    </a:ext>
                  </a:extLst>
                </a:gridCol>
                <a:gridCol w="3657600">
                  <a:extLst>
                    <a:ext uri="{9D8B030D-6E8A-4147-A177-3AD203B41FA5}">
                      <a16:colId xmlns:a16="http://schemas.microsoft.com/office/drawing/2014/main" val="3734097241"/>
                    </a:ext>
                  </a:extLst>
                </a:gridCol>
                <a:gridCol w="4114800">
                  <a:extLst>
                    <a:ext uri="{9D8B030D-6E8A-4147-A177-3AD203B41FA5}">
                      <a16:colId xmlns:a16="http://schemas.microsoft.com/office/drawing/2014/main" val="1932032704"/>
                    </a:ext>
                  </a:extLst>
                </a:gridCol>
              </a:tblGrid>
              <a:tr h="1469982">
                <a:tc gridSpan="2">
                  <a:txBody>
                    <a:bodyPr/>
                    <a:lstStyle/>
                    <a:p>
                      <a:pPr algn="ctr"/>
                      <a:r>
                        <a:rPr lang="en-US" sz="4200" dirty="0">
                          <a:solidFill>
                            <a:schemeClr val="tx1"/>
                          </a:solidFill>
                          <a:latin typeface="Times New Roman" panose="02020603050405020304" pitchFamily="18" charset="0"/>
                          <a:cs typeface="Times New Roman" panose="02020603050405020304" pitchFamily="18" charset="0"/>
                        </a:rPr>
                        <a:t>So </a:t>
                      </a:r>
                      <a:r>
                        <a:rPr lang="en-US" sz="4200" dirty="0" err="1">
                          <a:solidFill>
                            <a:schemeClr val="tx1"/>
                          </a:solidFill>
                          <a:latin typeface="Times New Roman" panose="02020603050405020304" pitchFamily="18" charset="0"/>
                          <a:cs typeface="Times New Roman" panose="02020603050405020304" pitchFamily="18" charset="0"/>
                        </a:rPr>
                        <a:t>sánh</a:t>
                      </a:r>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tc gridSpan="2">
                  <a:txBody>
                    <a:bodyPr/>
                    <a:lstStyle/>
                    <a:p>
                      <a:pPr algn="ctr"/>
                      <a:r>
                        <a:rPr lang="en-US" sz="4200" i="1" dirty="0" err="1">
                          <a:solidFill>
                            <a:schemeClr val="tx1"/>
                          </a:solidFill>
                          <a:latin typeface="Times New Roman" panose="02020603050405020304" pitchFamily="18" charset="0"/>
                          <a:cs typeface="Times New Roman" panose="02020603050405020304" pitchFamily="18" charset="0"/>
                        </a:rPr>
                        <a:t>Truyện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Lục</a:t>
                      </a:r>
                      <a:r>
                        <a:rPr lang="en-US" sz="4200" i="1" baseline="0" dirty="0">
                          <a:solidFill>
                            <a:schemeClr val="tx1"/>
                          </a:solidFill>
                          <a:latin typeface="Times New Roman" panose="02020603050405020304" pitchFamily="18" charset="0"/>
                          <a:cs typeface="Times New Roman" panose="02020603050405020304" pitchFamily="18" charset="0"/>
                        </a:rPr>
                        <a:t> </a:t>
                      </a:r>
                      <a:r>
                        <a:rPr lang="en-US" sz="4200" i="1" baseline="0" dirty="0" err="1">
                          <a:solidFill>
                            <a:schemeClr val="tx1"/>
                          </a:solidFill>
                          <a:latin typeface="Times New Roman" panose="02020603050405020304" pitchFamily="18" charset="0"/>
                          <a:cs typeface="Times New Roman" panose="02020603050405020304" pitchFamily="18" charset="0"/>
                        </a:rPr>
                        <a:t>Vân</a:t>
                      </a:r>
                      <a:r>
                        <a:rPr lang="en-US" sz="4200" i="1" baseline="0" dirty="0">
                          <a:solidFill>
                            <a:schemeClr val="tx1"/>
                          </a:solidFill>
                          <a:latin typeface="Times New Roman" panose="02020603050405020304" pitchFamily="18" charset="0"/>
                          <a:cs typeface="Times New Roman" panose="02020603050405020304" pitchFamily="18" charset="0"/>
                        </a:rPr>
                        <a:t> </a:t>
                      </a:r>
                      <a:r>
                        <a:rPr lang="en-US" sz="4200" i="1" baseline="0" dirty="0" err="1">
                          <a:solidFill>
                            <a:schemeClr val="tx1"/>
                          </a:solidFill>
                          <a:latin typeface="Times New Roman" panose="02020603050405020304" pitchFamily="18" charset="0"/>
                          <a:cs typeface="Times New Roman" panose="02020603050405020304" pitchFamily="18" charset="0"/>
                        </a:rPr>
                        <a:t>Tiên</a:t>
                      </a:r>
                      <a:endParaRPr lang="en-US" sz="42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lang="en-US" sz="42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4200" i="1" dirty="0" err="1">
                          <a:solidFill>
                            <a:schemeClr val="tx1"/>
                          </a:solidFill>
                          <a:latin typeface="Times New Roman" panose="02020603050405020304" pitchFamily="18" charset="0"/>
                          <a:cs typeface="Times New Roman" panose="02020603050405020304" pitchFamily="18" charset="0"/>
                        </a:rPr>
                        <a:t>Chạy</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giặc</a:t>
                      </a:r>
                      <a:endParaRPr lang="en-US" sz="42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4200" i="1" dirty="0">
                          <a:solidFill>
                            <a:schemeClr val="tx1"/>
                          </a:solidFill>
                          <a:latin typeface="Times New Roman" panose="02020603050405020304" pitchFamily="18" charset="0"/>
                          <a:cs typeface="Times New Roman" panose="02020603050405020304" pitchFamily="18" charset="0"/>
                        </a:rPr>
                        <a:t>Văn</a:t>
                      </a:r>
                      <a:r>
                        <a:rPr lang="en-US" sz="4200" i="1" baseline="0" dirty="0">
                          <a:solidFill>
                            <a:schemeClr val="tx1"/>
                          </a:solidFill>
                          <a:latin typeface="Times New Roman" panose="02020603050405020304" pitchFamily="18" charset="0"/>
                          <a:cs typeface="Times New Roman" panose="02020603050405020304" pitchFamily="18" charset="0"/>
                        </a:rPr>
                        <a:t> </a:t>
                      </a:r>
                      <a:r>
                        <a:rPr lang="en-US" sz="4200" i="1" baseline="0" dirty="0" err="1">
                          <a:solidFill>
                            <a:schemeClr val="tx1"/>
                          </a:solidFill>
                          <a:latin typeface="Times New Roman" panose="02020603050405020304" pitchFamily="18" charset="0"/>
                          <a:cs typeface="Times New Roman" panose="02020603050405020304" pitchFamily="18" charset="0"/>
                        </a:rPr>
                        <a:t>tế</a:t>
                      </a:r>
                      <a:r>
                        <a:rPr lang="en-US" sz="4200" i="1" baseline="0" dirty="0">
                          <a:solidFill>
                            <a:schemeClr val="tx1"/>
                          </a:solidFill>
                          <a:latin typeface="Times New Roman" panose="02020603050405020304" pitchFamily="18" charset="0"/>
                          <a:cs typeface="Times New Roman" panose="02020603050405020304" pitchFamily="18" charset="0"/>
                        </a:rPr>
                        <a:t> </a:t>
                      </a:r>
                      <a:r>
                        <a:rPr lang="en-US" sz="4200" i="1" baseline="0" dirty="0" err="1">
                          <a:solidFill>
                            <a:schemeClr val="tx1"/>
                          </a:solidFill>
                          <a:latin typeface="Times New Roman" panose="02020603050405020304" pitchFamily="18" charset="0"/>
                          <a:cs typeface="Times New Roman" panose="02020603050405020304" pitchFamily="18" charset="0"/>
                        </a:rPr>
                        <a:t>nghĩa</a:t>
                      </a:r>
                      <a:r>
                        <a:rPr lang="en-US" sz="4200" i="1" baseline="0" dirty="0">
                          <a:solidFill>
                            <a:schemeClr val="tx1"/>
                          </a:solidFill>
                          <a:latin typeface="Times New Roman" panose="02020603050405020304" pitchFamily="18" charset="0"/>
                          <a:cs typeface="Times New Roman" panose="02020603050405020304" pitchFamily="18" charset="0"/>
                        </a:rPr>
                        <a:t> </a:t>
                      </a:r>
                      <a:r>
                        <a:rPr lang="en-US" sz="4200" i="1" baseline="0" dirty="0" err="1">
                          <a:solidFill>
                            <a:schemeClr val="tx1"/>
                          </a:solidFill>
                          <a:latin typeface="Times New Roman" panose="02020603050405020304" pitchFamily="18" charset="0"/>
                          <a:cs typeface="Times New Roman" panose="02020603050405020304" pitchFamily="18" charset="0"/>
                        </a:rPr>
                        <a:t>sĩ</a:t>
                      </a:r>
                      <a:r>
                        <a:rPr lang="en-US" sz="4200" i="1" baseline="0" dirty="0">
                          <a:solidFill>
                            <a:schemeClr val="tx1"/>
                          </a:solidFill>
                          <a:latin typeface="Times New Roman" panose="02020603050405020304" pitchFamily="18" charset="0"/>
                          <a:cs typeface="Times New Roman" panose="02020603050405020304" pitchFamily="18" charset="0"/>
                        </a:rPr>
                        <a:t> </a:t>
                      </a:r>
                      <a:r>
                        <a:rPr lang="en-US" sz="4200" i="1" baseline="0" dirty="0" err="1">
                          <a:solidFill>
                            <a:schemeClr val="tx1"/>
                          </a:solidFill>
                          <a:latin typeface="Times New Roman" panose="02020603050405020304" pitchFamily="18" charset="0"/>
                          <a:cs typeface="Times New Roman" panose="02020603050405020304" pitchFamily="18" charset="0"/>
                        </a:rPr>
                        <a:t>Cần</a:t>
                      </a:r>
                      <a:r>
                        <a:rPr lang="en-US" sz="4200" i="1" baseline="0" dirty="0">
                          <a:solidFill>
                            <a:schemeClr val="tx1"/>
                          </a:solidFill>
                          <a:latin typeface="Times New Roman" panose="02020603050405020304" pitchFamily="18" charset="0"/>
                          <a:cs typeface="Times New Roman" panose="02020603050405020304" pitchFamily="18" charset="0"/>
                        </a:rPr>
                        <a:t> </a:t>
                      </a:r>
                      <a:r>
                        <a:rPr lang="en-US" sz="4200" i="1" baseline="0" dirty="0" err="1">
                          <a:solidFill>
                            <a:schemeClr val="tx1"/>
                          </a:solidFill>
                          <a:latin typeface="Times New Roman" panose="02020603050405020304" pitchFamily="18" charset="0"/>
                          <a:cs typeface="Times New Roman" panose="02020603050405020304" pitchFamily="18" charset="0"/>
                        </a:rPr>
                        <a:t>Giuộc</a:t>
                      </a:r>
                      <a:endParaRPr lang="en-US" sz="42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55711739"/>
                  </a:ext>
                </a:extLst>
              </a:tr>
              <a:tr h="786269">
                <a:tc gridSpan="2">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Giống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nhau</a:t>
                      </a:r>
                      <a:endParaRPr lang="en-US" sz="4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tc>
                <a:tc gridSpan="4">
                  <a:txBody>
                    <a:bodyPr/>
                    <a:lstStyle/>
                    <a:p>
                      <a:pPr algn="just"/>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XIX,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251913820"/>
                  </a:ext>
                </a:extLst>
              </a:tr>
              <a:tr h="3521118">
                <a:tc rowSpan="2">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Khác</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Hoàn</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cảnh</a:t>
                      </a:r>
                      <a:endParaRPr lang="en-US" sz="4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50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kỉ</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XIX,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mù</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loà</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mẹ</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mất</a:t>
                      </a:r>
                      <a:endPar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algn="just"/>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r>
                        <a:rPr kumimoji="0" lang="en-US" sz="4200" b="0" i="0" u="none" strike="noStrike" kern="1200" cap="none" spc="0" normalizeH="0" baseline="0" noProof="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 sáng tác trong bối cảnh đất nước ta đang bị Pháp tấn công</a:t>
                      </a:r>
                      <a:endParaRPr lang="en-US" sz="4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437886572"/>
                  </a:ext>
                </a:extLst>
              </a:tr>
              <a:tr h="4204831">
                <a:tc vMerge="1">
                  <a:txBody>
                    <a:bodyPr/>
                    <a:lstStyle/>
                    <a:p>
                      <a:endParaRPr lang="en-US" dirty="0"/>
                    </a:p>
                  </a:txBody>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Mục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đích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sáng</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tác</a:t>
                      </a:r>
                      <a:endParaRPr lang="en-US" sz="42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đem</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xưa</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khuyên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cương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đạo</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đạo</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niệm</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dĩ</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đạo</a:t>
                      </a:r>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xâm</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lăng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xâm</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lăng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ngợi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vải</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hi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6411135"/>
                  </a:ext>
                </a:extLst>
              </a:tr>
            </a:tbl>
          </a:graphicData>
        </a:graphic>
      </p:graphicFrame>
    </p:spTree>
    <p:extLst>
      <p:ext uri="{BB962C8B-B14F-4D97-AF65-F5344CB8AC3E}">
        <p14:creationId xmlns:p14="http://schemas.microsoft.com/office/powerpoint/2010/main" val="10843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7">
            <a:extLst>
              <a:ext uri="{FF2B5EF4-FFF2-40B4-BE49-F238E27FC236}">
                <a16:creationId xmlns:a16="http://schemas.microsoft.com/office/drawing/2014/main" id="{80596881-1107-6A43-09BC-AFD93D95C967}"/>
              </a:ext>
            </a:extLst>
          </p:cNvPr>
          <p:cNvSpPr/>
          <p:nvPr/>
        </p:nvSpPr>
        <p:spPr>
          <a:xfrm>
            <a:off x="5029200" y="246305"/>
            <a:ext cx="5486400" cy="705422"/>
          </a:xfrm>
          <a:prstGeom prst="roundRect">
            <a:avLst/>
          </a:prstGeom>
          <a:solidFill>
            <a:schemeClr val="bg2">
              <a:lumMod val="9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Văn học Việt Nam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8">
            <a:extLst>
              <a:ext uri="{FF2B5EF4-FFF2-40B4-BE49-F238E27FC236}">
                <a16:creationId xmlns:a16="http://schemas.microsoft.com/office/drawing/2014/main" id="{BAD3DCD8-9EB0-F276-BFC3-850E88A01E18}"/>
              </a:ext>
            </a:extLst>
          </p:cNvPr>
          <p:cNvSpPr/>
          <p:nvPr/>
        </p:nvSpPr>
        <p:spPr>
          <a:xfrm>
            <a:off x="965405" y="1714500"/>
            <a:ext cx="3860388" cy="705422"/>
          </a:xfrm>
          <a:prstGeom prst="roundRect">
            <a:avLst/>
          </a:prstGeom>
          <a:solidFill>
            <a:schemeClr val="accent3">
              <a:lumMod val="20000"/>
              <a:lumOff val="8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Văn học dân gian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29">
            <a:extLst>
              <a:ext uri="{FF2B5EF4-FFF2-40B4-BE49-F238E27FC236}">
                <a16:creationId xmlns:a16="http://schemas.microsoft.com/office/drawing/2014/main" id="{D250AAD3-6526-1366-1457-F00AC70B5E85}"/>
              </a:ext>
            </a:extLst>
          </p:cNvPr>
          <p:cNvSpPr/>
          <p:nvPr/>
        </p:nvSpPr>
        <p:spPr>
          <a:xfrm>
            <a:off x="10048019" y="1714500"/>
            <a:ext cx="4038600" cy="705422"/>
          </a:xfrm>
          <a:prstGeom prst="roundRect">
            <a:avLst/>
          </a:prstGeom>
          <a:solidFill>
            <a:schemeClr val="accent4">
              <a:lumMod val="20000"/>
              <a:lumOff val="8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Văn học viết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30">
            <a:extLst>
              <a:ext uri="{FF2B5EF4-FFF2-40B4-BE49-F238E27FC236}">
                <a16:creationId xmlns:a16="http://schemas.microsoft.com/office/drawing/2014/main" id="{8A810C5F-5D3C-A5E3-1E26-461792748131}"/>
              </a:ext>
            </a:extLst>
          </p:cNvPr>
          <p:cNvSpPr/>
          <p:nvPr/>
        </p:nvSpPr>
        <p:spPr>
          <a:xfrm>
            <a:off x="152400" y="2886739"/>
            <a:ext cx="5486400" cy="7190822"/>
          </a:xfrm>
          <a:prstGeom prst="roundRect">
            <a:avLst>
              <a:gd name="adj" fmla="val 8225"/>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35">
            <a:extLst>
              <a:ext uri="{FF2B5EF4-FFF2-40B4-BE49-F238E27FC236}">
                <a16:creationId xmlns:a16="http://schemas.microsoft.com/office/drawing/2014/main" id="{34C2BAEF-594D-E2B8-865A-50E3A31C3D8F}"/>
              </a:ext>
            </a:extLst>
          </p:cNvPr>
          <p:cNvSpPr/>
          <p:nvPr/>
        </p:nvSpPr>
        <p:spPr>
          <a:xfrm>
            <a:off x="6205502" y="2802054"/>
            <a:ext cx="11736704" cy="7218245"/>
          </a:xfrm>
          <a:prstGeom prst="roundRect">
            <a:avLst>
              <a:gd name="adj" fmla="val 7956"/>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6F2A6A6-6590-93E2-227A-E6B4B2C9B160}"/>
              </a:ext>
            </a:extLst>
          </p:cNvPr>
          <p:cNvSpPr txBox="1"/>
          <p:nvPr/>
        </p:nvSpPr>
        <p:spPr>
          <a:xfrm>
            <a:off x="400431" y="3233383"/>
            <a:ext cx="4990337" cy="6355586"/>
          </a:xfrm>
          <a:prstGeom prst="rect">
            <a:avLst/>
          </a:prstGeom>
          <a:solidFill>
            <a:schemeClr val="accent3">
              <a:lumMod val="20000"/>
              <a:lumOff val="80000"/>
            </a:schemeClr>
          </a:solid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Sáng</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tác</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và</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lưu</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truyền</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bằng</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phương</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thức</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truyền</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7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miệng</a:t>
            </a:r>
            <a:r>
              <a:rPr kumimoji="0" lang="en-US" sz="37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endParaRPr kumimoji="0" lang="en-US" sz="37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vi-VN" sz="37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Đa dạng về thể loại: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700" dirty="0">
                <a:solidFill>
                  <a:schemeClr val="tx1">
                    <a:lumMod val="95000"/>
                    <a:lumOff val="5000"/>
                  </a:schemeClr>
                </a:solidFill>
                <a:latin typeface="Times New Roman" panose="02020603050405020304" pitchFamily="18" charset="0"/>
                <a:cs typeface="Times New Roman" panose="02020603050405020304" pitchFamily="18" charset="0"/>
              </a:rPr>
              <a:t>+</a:t>
            </a:r>
            <a:r>
              <a:rPr kumimoji="0" lang="vi-VN" sz="37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Tự tự (thần thoại, sử thi, truyện cổ tích, truyện cười, truyện ngụ ngôn…)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700" dirty="0">
                <a:solidFill>
                  <a:schemeClr val="tx1">
                    <a:lumMod val="95000"/>
                    <a:lumOff val="5000"/>
                  </a:schemeClr>
                </a:solidFill>
                <a:latin typeface="Times New Roman" panose="02020603050405020304" pitchFamily="18" charset="0"/>
                <a:cs typeface="Times New Roman" panose="02020603050405020304" pitchFamily="18" charset="0"/>
              </a:rPr>
              <a:t>+</a:t>
            </a:r>
            <a:r>
              <a:rPr kumimoji="0" lang="vi-VN" sz="37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Trữ tình (ca dao, dân ca)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700" dirty="0">
                <a:solidFill>
                  <a:schemeClr val="tx1">
                    <a:lumMod val="95000"/>
                    <a:lumOff val="5000"/>
                  </a:schemeClr>
                </a:solidFill>
                <a:latin typeface="Times New Roman" panose="02020603050405020304" pitchFamily="18" charset="0"/>
                <a:cs typeface="Times New Roman" panose="02020603050405020304" pitchFamily="18" charset="0"/>
              </a:rPr>
              <a:t>+</a:t>
            </a:r>
            <a:r>
              <a:rPr kumimoji="0" lang="vi-VN" sz="37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Lời nói dân gian (tục ngữ, câu đố</a:t>
            </a:r>
            <a:r>
              <a:rPr lang="en-US" sz="3700" dirty="0">
                <a:solidFill>
                  <a:schemeClr val="tx1">
                    <a:lumMod val="95000"/>
                    <a:lumOff val="5000"/>
                  </a:schemeClr>
                </a:solidFill>
                <a:latin typeface="Times New Roman" panose="02020603050405020304" pitchFamily="18" charset="0"/>
                <a:cs typeface="Times New Roman" panose="02020603050405020304" pitchFamily="18" charset="0"/>
              </a:rPr>
              <a:t>)…</a:t>
            </a:r>
            <a:endParaRPr kumimoji="0" lang="en-US" sz="37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BE4F982-ADDE-ABB5-5913-885A0734B490}"/>
              </a:ext>
            </a:extLst>
          </p:cNvPr>
          <p:cNvSpPr txBox="1"/>
          <p:nvPr/>
        </p:nvSpPr>
        <p:spPr>
          <a:xfrm>
            <a:off x="6300275" y="3111996"/>
            <a:ext cx="11547158" cy="6740307"/>
          </a:xfrm>
          <a:prstGeom prst="rect">
            <a:avLst/>
          </a:prstGeom>
          <a:solidFill>
            <a:schemeClr val="accent4">
              <a:lumMod val="20000"/>
              <a:lumOff val="80000"/>
            </a:schemeClr>
          </a:solid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Gồm 3 bộ phận</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văn học chữ Hán, văn học chữ Nôm, văn học chữ Quốc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ội</a:t>
            </a:r>
            <a:r>
              <a:rPr kumimoji="0" lang="en-US" sz="36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dung: </a:t>
            </a: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tùy vào bối cảnh lịch sử xã hội và hoàn cảnh sáng tác mà thiên về nội dung yêu nước, tự hào dân tộc hoặc thiên về nội dung nhân đạo.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VH chữ Hán</a:t>
            </a:r>
            <a:r>
              <a:rPr kumimoji="0" lang="en-US"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tự sự</a:t>
            </a:r>
            <a:r>
              <a:rPr kumimoji="0" lang="en-US"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truyện</a:t>
            </a: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đều được viết bằng văn xuôi.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VH chữ Nôm</a:t>
            </a:r>
            <a:r>
              <a:rPr kumimoji="0" lang="en-US"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thơ trữ tình, truyện đều được viết bằng văn vần.</a:t>
            </a:r>
          </a:p>
          <a:p>
            <a:pPr marR="0" lvl="0" algn="just" defTabSz="914400" rtl="0" eaLnBrk="1" fontAlgn="auto" latinLnBrk="0" hangingPunct="1">
              <a:lnSpc>
                <a:spcPct val="100000"/>
              </a:lnSpc>
              <a:spcBef>
                <a:spcPts val="0"/>
              </a:spcBef>
              <a:spcAft>
                <a:spcPts val="0"/>
              </a:spcAft>
              <a:buClrTx/>
              <a:buSzTx/>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VH chữ Hán, chữ Nôm coi trọng tính quy phạm, vẻ đẹp mực thước, cao nhã, ưa chuộng sử dụng điển tích, điển cố… </a:t>
            </a:r>
            <a:endParaRPr kumimoji="0" lang="en-US"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VH chữ Quốc ngữ lại đề cao cái đẹp độc đáo, muôn màu muôn vẻ và tinh thần tự do sáng tạo của nhà văn, nhà thơ.</a:t>
            </a:r>
            <a:endParaRPr kumimoji="0" lang="en-US"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A95C5924-A304-1014-2502-9C70F3953434}"/>
              </a:ext>
            </a:extLst>
          </p:cNvPr>
          <p:cNvCxnSpPr>
            <a:cxnSpLocks/>
            <a:stCxn id="2" idx="2"/>
            <a:endCxn id="3" idx="0"/>
          </p:cNvCxnSpPr>
          <p:nvPr/>
        </p:nvCxnSpPr>
        <p:spPr>
          <a:xfrm flipH="1">
            <a:off x="2895599" y="951727"/>
            <a:ext cx="4876801" cy="7627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941A32-6023-AE5F-FAF5-BC737F904E62}"/>
              </a:ext>
            </a:extLst>
          </p:cNvPr>
          <p:cNvCxnSpPr>
            <a:cxnSpLocks/>
            <a:stCxn id="3" idx="2"/>
            <a:endCxn id="7" idx="0"/>
          </p:cNvCxnSpPr>
          <p:nvPr/>
        </p:nvCxnSpPr>
        <p:spPr>
          <a:xfrm>
            <a:off x="2895599" y="2419922"/>
            <a:ext cx="1" cy="8134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6B0DAD-47B0-BD34-CD93-9CA1E69C89BF}"/>
              </a:ext>
            </a:extLst>
          </p:cNvPr>
          <p:cNvCxnSpPr>
            <a:cxnSpLocks/>
            <a:stCxn id="2" idx="2"/>
            <a:endCxn id="4" idx="0"/>
          </p:cNvCxnSpPr>
          <p:nvPr/>
        </p:nvCxnSpPr>
        <p:spPr>
          <a:xfrm>
            <a:off x="7772400" y="951727"/>
            <a:ext cx="4294919" cy="7627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BE70F0-F58E-EEC1-C781-C6AF745CE382}"/>
              </a:ext>
            </a:extLst>
          </p:cNvPr>
          <p:cNvCxnSpPr>
            <a:cxnSpLocks/>
            <a:stCxn id="4" idx="2"/>
            <a:endCxn id="8" idx="0"/>
          </p:cNvCxnSpPr>
          <p:nvPr/>
        </p:nvCxnSpPr>
        <p:spPr>
          <a:xfrm>
            <a:off x="12067319" y="2419922"/>
            <a:ext cx="6535" cy="6920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Freeform 4">
            <a:extLst>
              <a:ext uri="{FF2B5EF4-FFF2-40B4-BE49-F238E27FC236}">
                <a16:creationId xmlns:a16="http://schemas.microsoft.com/office/drawing/2014/main" id="{DE7058DC-729C-E39A-9421-99E70E52B399}"/>
              </a:ext>
            </a:extLst>
          </p:cNvPr>
          <p:cNvSpPr/>
          <p:nvPr/>
        </p:nvSpPr>
        <p:spPr>
          <a:xfrm>
            <a:off x="15542075" y="-1187077"/>
            <a:ext cx="4381331" cy="4114800"/>
          </a:xfrm>
          <a:custGeom>
            <a:avLst/>
            <a:gdLst/>
            <a:ahLst/>
            <a:cxnLst/>
            <a:rect l="l" t="t" r="r" b="b"/>
            <a:pathLst>
              <a:path w="4381331" h="4114800">
                <a:moveTo>
                  <a:pt x="0" y="0"/>
                </a:moveTo>
                <a:lnTo>
                  <a:pt x="4381331" y="0"/>
                </a:lnTo>
                <a:lnTo>
                  <a:pt x="438133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76961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71500"/>
            <a:ext cx="16230600" cy="2217017"/>
          </a:xfrm>
          <a:prstGeom prst="rect">
            <a:avLst/>
          </a:prstGeom>
        </p:spPr>
        <p:txBody>
          <a:bodyPr wrap="square">
            <a:spAutoFit/>
          </a:bodyPr>
          <a:lstStyle/>
          <a:p>
            <a:pPr marR="0" lvl="0" algn="just" defTabSz="914400" rtl="0" eaLnBrk="1" fontAlgn="auto" latinLnBrk="0" hangingPunct="1">
              <a:lnSpc>
                <a:spcPct val="107000"/>
              </a:lnSpc>
              <a:spcBef>
                <a:spcPts val="300"/>
              </a:spcBef>
              <a:spcAft>
                <a:spcPts val="30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Vân Tiên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Kiều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Nguyệt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Vân Tiên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reeform 4">
            <a:extLst>
              <a:ext uri="{FF2B5EF4-FFF2-40B4-BE49-F238E27FC236}">
                <a16:creationId xmlns:a16="http://schemas.microsoft.com/office/drawing/2014/main" id="{B3A266B2-A0A5-AECD-F276-B24E43FB5024}"/>
              </a:ext>
            </a:extLst>
          </p:cNvPr>
          <p:cNvSpPr/>
          <p:nvPr/>
        </p:nvSpPr>
        <p:spPr>
          <a:xfrm>
            <a:off x="-260110" y="3684572"/>
            <a:ext cx="3612910" cy="6664592"/>
          </a:xfrm>
          <a:custGeom>
            <a:avLst/>
            <a:gdLst/>
            <a:ahLst/>
            <a:cxnLst/>
            <a:rect l="l" t="t" r="r" b="b"/>
            <a:pathLst>
              <a:path w="2653820" h="4895397">
                <a:moveTo>
                  <a:pt x="0" y="0"/>
                </a:moveTo>
                <a:lnTo>
                  <a:pt x="2653820" y="0"/>
                </a:lnTo>
                <a:lnTo>
                  <a:pt x="2653820" y="4895397"/>
                </a:lnTo>
                <a:lnTo>
                  <a:pt x="0" y="4895397"/>
                </a:lnTo>
                <a:lnTo>
                  <a:pt x="0" y="0"/>
                </a:lnTo>
                <a:close/>
              </a:path>
            </a:pathLst>
          </a:custGeom>
          <a:blipFill>
            <a:blip r:embed="rId2"/>
            <a:stretch>
              <a:fillRect t="-27017" r="-109708"/>
            </a:stretch>
          </a:blipFill>
        </p:spPr>
        <p:txBody>
          <a:bodyPr/>
          <a:lstStyle/>
          <a:p>
            <a:endParaRPr lang="en-US"/>
          </a:p>
        </p:txBody>
      </p:sp>
      <p:sp>
        <p:nvSpPr>
          <p:cNvPr id="4" name="Rectangle 3">
            <a:extLst>
              <a:ext uri="{FF2B5EF4-FFF2-40B4-BE49-F238E27FC236}">
                <a16:creationId xmlns:a16="http://schemas.microsoft.com/office/drawing/2014/main" id="{5A1FF97B-A882-7441-8F22-376292D06C39}"/>
              </a:ext>
            </a:extLst>
          </p:cNvPr>
          <p:cNvSpPr/>
          <p:nvPr/>
        </p:nvSpPr>
        <p:spPr>
          <a:xfrm>
            <a:off x="3733800" y="3310498"/>
            <a:ext cx="13716000" cy="3666004"/>
          </a:xfrm>
          <a:prstGeom prst="rect">
            <a:avLst/>
          </a:prstGeom>
        </p:spPr>
        <p:txBody>
          <a:bodyPr wrap="square">
            <a:spAutoFit/>
          </a:bodyPr>
          <a:lstStyle/>
          <a:p>
            <a:pPr marR="0" lvl="0" algn="just" defTabSz="914400" rtl="0" eaLnBrk="1" fontAlgn="auto" latinLnBrk="0" hangingPunct="1">
              <a:lnSpc>
                <a:spcPct val="107000"/>
              </a:lnSpc>
              <a:spcBef>
                <a:spcPts val="300"/>
              </a:spcBef>
              <a:spcAft>
                <a:spcPts val="30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dẹp</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Chạy</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giặc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vọng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mỏi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dẹp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xéo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xâm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F7CF7B5-3E60-0EF5-ADC9-CCD1455C7BEA}"/>
              </a:ext>
            </a:extLst>
          </p:cNvPr>
          <p:cNvSpPr/>
          <p:nvPr/>
        </p:nvSpPr>
        <p:spPr>
          <a:xfrm>
            <a:off x="3886200" y="7498483"/>
            <a:ext cx="13868400" cy="767326"/>
          </a:xfrm>
          <a:prstGeom prst="rect">
            <a:avLst/>
          </a:prstGeom>
        </p:spPr>
        <p:txBody>
          <a:bodyPr wrap="square">
            <a:spAutoFit/>
          </a:bodyPr>
          <a:lstStyle/>
          <a:p>
            <a:pPr marR="0" lvl="0" algn="just" defTabSz="914400" rtl="0" eaLnBrk="1" fontAlgn="auto" latinLnBrk="0" hangingPunct="1">
              <a:lnSpc>
                <a:spcPct val="107000"/>
              </a:lnSpc>
              <a:spcBef>
                <a:spcPts val="300"/>
              </a:spcBef>
              <a:spcAft>
                <a:spcPts val="300"/>
              </a:spcAft>
              <a:buClrTx/>
              <a:buSzTx/>
              <a:tabLst/>
              <a:defRPr/>
            </a:pPr>
            <a:r>
              <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nghịch</a:t>
            </a:r>
            <a:r>
              <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nhau</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Freeform 6">
            <a:extLst>
              <a:ext uri="{FF2B5EF4-FFF2-40B4-BE49-F238E27FC236}">
                <a16:creationId xmlns:a16="http://schemas.microsoft.com/office/drawing/2014/main" id="{CBAF7865-7CD2-E474-FFC7-27BDB4BBF2A8}"/>
              </a:ext>
            </a:extLst>
          </p:cNvPr>
          <p:cNvSpPr/>
          <p:nvPr/>
        </p:nvSpPr>
        <p:spPr>
          <a:xfrm>
            <a:off x="13563600" y="9182100"/>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71320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226184" y="4959453"/>
            <a:ext cx="2963636" cy="1885950"/>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 y="5328071"/>
            <a:ext cx="2356559" cy="1499628"/>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010324" y="5454968"/>
            <a:ext cx="2840102" cy="955548"/>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3359962" y="6244109"/>
            <a:ext cx="2963636" cy="1885950"/>
          </a:xfrm>
          <a:prstGeom prst="rect">
            <a:avLst/>
          </a:prstGeom>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404835" y="8599256"/>
            <a:ext cx="2840102" cy="955548"/>
          </a:xfrm>
          <a:prstGeom prst="rect">
            <a:avLst/>
          </a:prstGeom>
        </p:spPr>
      </p:pic>
      <p:pic>
        <p:nvPicPr>
          <p:cNvPr id="32" name="Picture 3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43751" y="9273039"/>
            <a:ext cx="2840102" cy="955548"/>
          </a:xfrm>
          <a:prstGeom prst="rect">
            <a:avLst/>
          </a:prstGeom>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825073" y="1724298"/>
            <a:ext cx="2121968" cy="2128047"/>
          </a:xfrm>
          <a:prstGeom prst="rect">
            <a:avLst/>
          </a:prstGeom>
        </p:spPr>
      </p:pic>
      <p:pic>
        <p:nvPicPr>
          <p:cNvPr id="42" name="Picture 41"/>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3702972" y="2013606"/>
            <a:ext cx="2315720" cy="1876635"/>
          </a:xfrm>
          <a:prstGeom prst="rect">
            <a:avLst/>
          </a:prstGeom>
        </p:spPr>
      </p:pic>
      <p:pic>
        <p:nvPicPr>
          <p:cNvPr id="22" name="Picture 21"/>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076084" y="7684134"/>
            <a:ext cx="2630231" cy="1911357"/>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3416536" y="4388964"/>
            <a:ext cx="1813940" cy="1955133"/>
          </a:xfrm>
          <a:prstGeom prst="rect">
            <a:avLst/>
          </a:prstGeom>
        </p:spPr>
      </p:pic>
      <p:pic>
        <p:nvPicPr>
          <p:cNvPr id="24" name="Picture 23"/>
          <p:cNvPicPr>
            <a:picLocks noChangeAspect="1"/>
          </p:cNvPicPr>
          <p:nvPr/>
        </p:nvPicPr>
        <p:blipFill>
          <a:blip r:embed="rId20" cstate="print">
            <a:extLst>
              <a:ext uri="{BEBA8EAE-BF5A-486C-A8C5-ECC9F3942E4B}">
                <a14:imgProps xmlns:a14="http://schemas.microsoft.com/office/drawing/2010/main">
                  <a14:imgLayer r:embed="rId21">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596219" y="3944288"/>
            <a:ext cx="2220192" cy="2265441"/>
          </a:xfrm>
          <a:prstGeom prst="rect">
            <a:avLst/>
          </a:prstGeom>
        </p:spPr>
      </p:pic>
      <p:pic>
        <p:nvPicPr>
          <p:cNvPr id="34" name="Picture 3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3889363" y="5508101"/>
            <a:ext cx="2073801" cy="1709735"/>
          </a:xfrm>
          <a:prstGeom prst="rect">
            <a:avLst/>
          </a:prstGeom>
        </p:spPr>
      </p:pic>
      <p:pic>
        <p:nvPicPr>
          <p:cNvPr id="3" name="Picture 2"/>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1095471" y="-730120"/>
            <a:ext cx="8044592" cy="4620362"/>
          </a:xfrm>
          <a:prstGeom prst="rect">
            <a:avLst/>
          </a:prstGeom>
        </p:spPr>
      </p:pic>
      <p:sp>
        <p:nvSpPr>
          <p:cNvPr id="2" name="TextBox 1"/>
          <p:cNvSpPr txBox="1"/>
          <p:nvPr/>
        </p:nvSpPr>
        <p:spPr>
          <a:xfrm>
            <a:off x="3452030" y="6410516"/>
            <a:ext cx="8401659" cy="1200329"/>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lgerian" panose="04020705040A02060702" pitchFamily="82" charset="0"/>
                <a:ea typeface="+mn-ea"/>
                <a:cs typeface="+mn-cs"/>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84083" y="9100653"/>
            <a:ext cx="914400" cy="914400"/>
          </a:xfrm>
          <a:prstGeom prst="rect">
            <a:avLst/>
          </a:prstGeom>
        </p:spPr>
      </p:pic>
    </p:spTree>
    <p:extLst>
      <p:ext uri="{BB962C8B-B14F-4D97-AF65-F5344CB8AC3E}">
        <p14:creationId xmlns:p14="http://schemas.microsoft.com/office/powerpoint/2010/main" val="20842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42"/>
                                        </p:tgtEl>
                                        <p:attrNameLst>
                                          <p:attrName>r</p:attrName>
                                        </p:attrNameLst>
                                      </p:cBhvr>
                                    </p:animRot>
                                    <p:animRot by="-240000">
                                      <p:cBhvr>
                                        <p:cTn id="9" dur="600" fill="hold">
                                          <p:stCondLst>
                                            <p:cond delay="600"/>
                                          </p:stCondLst>
                                        </p:cTn>
                                        <p:tgtEl>
                                          <p:spTgt spid="42"/>
                                        </p:tgtEl>
                                        <p:attrNameLst>
                                          <p:attrName>r</p:attrName>
                                        </p:attrNameLst>
                                      </p:cBhvr>
                                    </p:animRot>
                                    <p:animRot by="240000">
                                      <p:cBhvr>
                                        <p:cTn id="10" dur="600" fill="hold">
                                          <p:stCondLst>
                                            <p:cond delay="1200"/>
                                          </p:stCondLst>
                                        </p:cTn>
                                        <p:tgtEl>
                                          <p:spTgt spid="42"/>
                                        </p:tgtEl>
                                        <p:attrNameLst>
                                          <p:attrName>r</p:attrName>
                                        </p:attrNameLst>
                                      </p:cBhvr>
                                    </p:animRot>
                                    <p:animRot by="-240000">
                                      <p:cBhvr>
                                        <p:cTn id="11" dur="600" fill="hold">
                                          <p:stCondLst>
                                            <p:cond delay="1800"/>
                                          </p:stCondLst>
                                        </p:cTn>
                                        <p:tgtEl>
                                          <p:spTgt spid="42"/>
                                        </p:tgtEl>
                                        <p:attrNameLst>
                                          <p:attrName>r</p:attrName>
                                        </p:attrNameLst>
                                      </p:cBhvr>
                                    </p:animRot>
                                    <p:animRot by="120000">
                                      <p:cBhvr>
                                        <p:cTn id="12" dur="600" fill="hold">
                                          <p:stCondLst>
                                            <p:cond delay="2400"/>
                                          </p:stCondLst>
                                        </p:cTn>
                                        <p:tgtEl>
                                          <p:spTgt spid="4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38"/>
                                        </p:tgtEl>
                                        <p:attrNameLst>
                                          <p:attrName>r</p:attrName>
                                        </p:attrNameLst>
                                      </p:cBhvr>
                                    </p:animRot>
                                    <p:animRot by="-240000">
                                      <p:cBhvr>
                                        <p:cTn id="15" dur="600" fill="hold">
                                          <p:stCondLst>
                                            <p:cond delay="600"/>
                                          </p:stCondLst>
                                        </p:cTn>
                                        <p:tgtEl>
                                          <p:spTgt spid="38"/>
                                        </p:tgtEl>
                                        <p:attrNameLst>
                                          <p:attrName>r</p:attrName>
                                        </p:attrNameLst>
                                      </p:cBhvr>
                                    </p:animRot>
                                    <p:animRot by="240000">
                                      <p:cBhvr>
                                        <p:cTn id="16" dur="600" fill="hold">
                                          <p:stCondLst>
                                            <p:cond delay="1200"/>
                                          </p:stCondLst>
                                        </p:cTn>
                                        <p:tgtEl>
                                          <p:spTgt spid="38"/>
                                        </p:tgtEl>
                                        <p:attrNameLst>
                                          <p:attrName>r</p:attrName>
                                        </p:attrNameLst>
                                      </p:cBhvr>
                                    </p:animRot>
                                    <p:animRot by="-240000">
                                      <p:cBhvr>
                                        <p:cTn id="17" dur="600" fill="hold">
                                          <p:stCondLst>
                                            <p:cond delay="1800"/>
                                          </p:stCondLst>
                                        </p:cTn>
                                        <p:tgtEl>
                                          <p:spTgt spid="38"/>
                                        </p:tgtEl>
                                        <p:attrNameLst>
                                          <p:attrName>r</p:attrName>
                                        </p:attrNameLst>
                                      </p:cBhvr>
                                    </p:animRot>
                                    <p:animRot by="120000">
                                      <p:cBhvr>
                                        <p:cTn id="18" dur="600" fill="hold">
                                          <p:stCondLst>
                                            <p:cond delay="2400"/>
                                          </p:stCondLst>
                                        </p:cTn>
                                        <p:tgtEl>
                                          <p:spTgt spid="3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22"/>
                                        </p:tgtEl>
                                        <p:attrNameLst>
                                          <p:attrName>r</p:attrName>
                                        </p:attrNameLst>
                                      </p:cBhvr>
                                    </p:animRot>
                                    <p:animRot by="-240000">
                                      <p:cBhvr>
                                        <p:cTn id="21" dur="600" fill="hold">
                                          <p:stCondLst>
                                            <p:cond delay="600"/>
                                          </p:stCondLst>
                                        </p:cTn>
                                        <p:tgtEl>
                                          <p:spTgt spid="22"/>
                                        </p:tgtEl>
                                        <p:attrNameLst>
                                          <p:attrName>r</p:attrName>
                                        </p:attrNameLst>
                                      </p:cBhvr>
                                    </p:animRot>
                                    <p:animRot by="240000">
                                      <p:cBhvr>
                                        <p:cTn id="22" dur="600" fill="hold">
                                          <p:stCondLst>
                                            <p:cond delay="1200"/>
                                          </p:stCondLst>
                                        </p:cTn>
                                        <p:tgtEl>
                                          <p:spTgt spid="22"/>
                                        </p:tgtEl>
                                        <p:attrNameLst>
                                          <p:attrName>r</p:attrName>
                                        </p:attrNameLst>
                                      </p:cBhvr>
                                    </p:animRot>
                                    <p:animRot by="-240000">
                                      <p:cBhvr>
                                        <p:cTn id="23" dur="600" fill="hold">
                                          <p:stCondLst>
                                            <p:cond delay="1800"/>
                                          </p:stCondLst>
                                        </p:cTn>
                                        <p:tgtEl>
                                          <p:spTgt spid="22"/>
                                        </p:tgtEl>
                                        <p:attrNameLst>
                                          <p:attrName>r</p:attrName>
                                        </p:attrNameLst>
                                      </p:cBhvr>
                                    </p:animRot>
                                    <p:animRot by="120000">
                                      <p:cBhvr>
                                        <p:cTn id="24" dur="600" fill="hold">
                                          <p:stCondLst>
                                            <p:cond delay="2400"/>
                                          </p:stCondLst>
                                        </p:cTn>
                                        <p:tgtEl>
                                          <p:spTgt spid="2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3"/>
                                        </p:tgtEl>
                                        <p:attrNameLst>
                                          <p:attrName>r</p:attrName>
                                        </p:attrNameLst>
                                      </p:cBhvr>
                                    </p:animRot>
                                    <p:animRot by="-240000">
                                      <p:cBhvr>
                                        <p:cTn id="27" dur="600" fill="hold">
                                          <p:stCondLst>
                                            <p:cond delay="600"/>
                                          </p:stCondLst>
                                        </p:cTn>
                                        <p:tgtEl>
                                          <p:spTgt spid="23"/>
                                        </p:tgtEl>
                                        <p:attrNameLst>
                                          <p:attrName>r</p:attrName>
                                        </p:attrNameLst>
                                      </p:cBhvr>
                                    </p:animRot>
                                    <p:animRot by="240000">
                                      <p:cBhvr>
                                        <p:cTn id="28" dur="600" fill="hold">
                                          <p:stCondLst>
                                            <p:cond delay="1200"/>
                                          </p:stCondLst>
                                        </p:cTn>
                                        <p:tgtEl>
                                          <p:spTgt spid="23"/>
                                        </p:tgtEl>
                                        <p:attrNameLst>
                                          <p:attrName>r</p:attrName>
                                        </p:attrNameLst>
                                      </p:cBhvr>
                                    </p:animRot>
                                    <p:animRot by="-240000">
                                      <p:cBhvr>
                                        <p:cTn id="29" dur="600" fill="hold">
                                          <p:stCondLst>
                                            <p:cond delay="1800"/>
                                          </p:stCondLst>
                                        </p:cTn>
                                        <p:tgtEl>
                                          <p:spTgt spid="23"/>
                                        </p:tgtEl>
                                        <p:attrNameLst>
                                          <p:attrName>r</p:attrName>
                                        </p:attrNameLst>
                                      </p:cBhvr>
                                    </p:animRot>
                                    <p:animRot by="120000">
                                      <p:cBhvr>
                                        <p:cTn id="30" dur="600" fill="hold">
                                          <p:stCondLst>
                                            <p:cond delay="2400"/>
                                          </p:stCondLst>
                                        </p:cTn>
                                        <p:tgtEl>
                                          <p:spTgt spid="2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24"/>
                                        </p:tgtEl>
                                        <p:attrNameLst>
                                          <p:attrName>r</p:attrName>
                                        </p:attrNameLst>
                                      </p:cBhvr>
                                    </p:animRot>
                                    <p:animRot by="-240000">
                                      <p:cBhvr>
                                        <p:cTn id="33" dur="600" fill="hold">
                                          <p:stCondLst>
                                            <p:cond delay="600"/>
                                          </p:stCondLst>
                                        </p:cTn>
                                        <p:tgtEl>
                                          <p:spTgt spid="24"/>
                                        </p:tgtEl>
                                        <p:attrNameLst>
                                          <p:attrName>r</p:attrName>
                                        </p:attrNameLst>
                                      </p:cBhvr>
                                    </p:animRot>
                                    <p:animRot by="240000">
                                      <p:cBhvr>
                                        <p:cTn id="34" dur="600" fill="hold">
                                          <p:stCondLst>
                                            <p:cond delay="1200"/>
                                          </p:stCondLst>
                                        </p:cTn>
                                        <p:tgtEl>
                                          <p:spTgt spid="24"/>
                                        </p:tgtEl>
                                        <p:attrNameLst>
                                          <p:attrName>r</p:attrName>
                                        </p:attrNameLst>
                                      </p:cBhvr>
                                    </p:animRot>
                                    <p:animRot by="-240000">
                                      <p:cBhvr>
                                        <p:cTn id="35" dur="600" fill="hold">
                                          <p:stCondLst>
                                            <p:cond delay="1800"/>
                                          </p:stCondLst>
                                        </p:cTn>
                                        <p:tgtEl>
                                          <p:spTgt spid="24"/>
                                        </p:tgtEl>
                                        <p:attrNameLst>
                                          <p:attrName>r</p:attrName>
                                        </p:attrNameLst>
                                      </p:cBhvr>
                                    </p:animRot>
                                    <p:animRot by="120000">
                                      <p:cBhvr>
                                        <p:cTn id="36" dur="600" fill="hold">
                                          <p:stCondLst>
                                            <p:cond delay="2400"/>
                                          </p:stCondLst>
                                        </p:cTn>
                                        <p:tgtEl>
                                          <p:spTgt spid="2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34"/>
                                        </p:tgtEl>
                                        <p:attrNameLst>
                                          <p:attrName>r</p:attrName>
                                        </p:attrNameLst>
                                      </p:cBhvr>
                                    </p:animRot>
                                    <p:animRot by="-240000">
                                      <p:cBhvr>
                                        <p:cTn id="39" dur="600" fill="hold">
                                          <p:stCondLst>
                                            <p:cond delay="600"/>
                                          </p:stCondLst>
                                        </p:cTn>
                                        <p:tgtEl>
                                          <p:spTgt spid="34"/>
                                        </p:tgtEl>
                                        <p:attrNameLst>
                                          <p:attrName>r</p:attrName>
                                        </p:attrNameLst>
                                      </p:cBhvr>
                                    </p:animRot>
                                    <p:animRot by="240000">
                                      <p:cBhvr>
                                        <p:cTn id="40" dur="600" fill="hold">
                                          <p:stCondLst>
                                            <p:cond delay="1200"/>
                                          </p:stCondLst>
                                        </p:cTn>
                                        <p:tgtEl>
                                          <p:spTgt spid="34"/>
                                        </p:tgtEl>
                                        <p:attrNameLst>
                                          <p:attrName>r</p:attrName>
                                        </p:attrNameLst>
                                      </p:cBhvr>
                                    </p:animRot>
                                    <p:animRot by="-240000">
                                      <p:cBhvr>
                                        <p:cTn id="41" dur="600" fill="hold">
                                          <p:stCondLst>
                                            <p:cond delay="1800"/>
                                          </p:stCondLst>
                                        </p:cTn>
                                        <p:tgtEl>
                                          <p:spTgt spid="34"/>
                                        </p:tgtEl>
                                        <p:attrNameLst>
                                          <p:attrName>r</p:attrName>
                                        </p:attrNameLst>
                                      </p:cBhvr>
                                    </p:animRot>
                                    <p:animRot by="120000">
                                      <p:cBhvr>
                                        <p:cTn id="42" dur="600" fill="hold">
                                          <p:stCondLst>
                                            <p:cond delay="2400"/>
                                          </p:stCondLst>
                                        </p:cTn>
                                        <p:tgtEl>
                                          <p:spTgt spid="3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900" fill="hold">
                                          <p:stCondLst>
                                            <p:cond delay="0"/>
                                          </p:stCondLst>
                                        </p:cTn>
                                        <p:tgtEl>
                                          <p:spTgt spid="3"/>
                                        </p:tgtEl>
                                        <p:attrNameLst>
                                          <p:attrName>r</p:attrName>
                                        </p:attrNameLst>
                                      </p:cBhvr>
                                    </p:animRot>
                                    <p:animRot by="-240000">
                                      <p:cBhvr>
                                        <p:cTn id="45" dur="1800" fill="hold">
                                          <p:stCondLst>
                                            <p:cond delay="1800"/>
                                          </p:stCondLst>
                                        </p:cTn>
                                        <p:tgtEl>
                                          <p:spTgt spid="3"/>
                                        </p:tgtEl>
                                        <p:attrNameLst>
                                          <p:attrName>r</p:attrName>
                                        </p:attrNameLst>
                                      </p:cBhvr>
                                    </p:animRot>
                                    <p:animRot by="240000">
                                      <p:cBhvr>
                                        <p:cTn id="46" dur="1800" fill="hold">
                                          <p:stCondLst>
                                            <p:cond delay="3600"/>
                                          </p:stCondLst>
                                        </p:cTn>
                                        <p:tgtEl>
                                          <p:spTgt spid="3"/>
                                        </p:tgtEl>
                                        <p:attrNameLst>
                                          <p:attrName>r</p:attrName>
                                        </p:attrNameLst>
                                      </p:cBhvr>
                                    </p:animRot>
                                    <p:animRot by="-240000">
                                      <p:cBhvr>
                                        <p:cTn id="47" dur="1800" fill="hold">
                                          <p:stCondLst>
                                            <p:cond delay="5400"/>
                                          </p:stCondLst>
                                        </p:cTn>
                                        <p:tgtEl>
                                          <p:spTgt spid="3"/>
                                        </p:tgtEl>
                                        <p:attrNameLst>
                                          <p:attrName>r</p:attrName>
                                        </p:attrNameLst>
                                      </p:cBhvr>
                                    </p:animRot>
                                    <p:animRot by="120000">
                                      <p:cBhvr>
                                        <p:cTn id="48" dur="1800" fill="hold">
                                          <p:stCondLst>
                                            <p:cond delay="7200"/>
                                          </p:stCondLst>
                                        </p:cTn>
                                        <p:tgtEl>
                                          <p:spTgt spid="3"/>
                                        </p:tgtEl>
                                        <p:attrNameLst>
                                          <p:attrName>r</p:attrName>
                                        </p:attrNameLst>
                                      </p:cBhvr>
                                    </p:animRot>
                                  </p:childTnLst>
                                </p:cTn>
                              </p:par>
                              <p:par>
                                <p:cTn id="49" presetID="42"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 decel="100000"/>
                                        <p:tgtEl>
                                          <p:spTgt spid="34"/>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34"/>
                                        </p:tgtEl>
                                        <p:attrNameLst>
                                          <p:attrName>ppt_y</p:attrName>
                                        </p:attrNameLst>
                                      </p:cBhvr>
                                      <p:tavLst>
                                        <p:tav tm="0">
                                          <p:val>
                                            <p:strVal val="ppt_y"/>
                                          </p:val>
                                        </p:tav>
                                        <p:tav tm="100000">
                                          <p:val>
                                            <p:strVal val="ppt_y+1"/>
                                          </p:val>
                                        </p:tav>
                                      </p:tavLst>
                                    </p:anim>
                                    <p:set>
                                      <p:cBhvr>
                                        <p:cTn id="62"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22"/>
                                        </p:tgtEl>
                                      </p:cBhvr>
                                    </p:animEffect>
                                    <p:anim calcmode="lin" valueType="num">
                                      <p:cBhvr>
                                        <p:cTn id="68" dur="1000"/>
                                        <p:tgtEl>
                                          <p:spTgt spid="22"/>
                                        </p:tgtEl>
                                        <p:attrNameLst>
                                          <p:attrName>ppt_x</p:attrName>
                                        </p:attrNameLst>
                                      </p:cBhvr>
                                      <p:tavLst>
                                        <p:tav tm="0">
                                          <p:val>
                                            <p:strVal val="ppt_x"/>
                                          </p:val>
                                        </p:tav>
                                        <p:tav tm="100000">
                                          <p:val>
                                            <p:strVal val="ppt_x"/>
                                          </p:val>
                                        </p:tav>
                                      </p:tavLst>
                                    </p:anim>
                                    <p:anim calcmode="lin" valueType="num">
                                      <p:cBhvr>
                                        <p:cTn id="69" dur="100" decel="100000"/>
                                        <p:tgtEl>
                                          <p:spTgt spid="2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22"/>
                                        </p:tgtEl>
                                        <p:attrNameLst>
                                          <p:attrName>ppt_y</p:attrName>
                                        </p:attrNameLst>
                                      </p:cBhvr>
                                      <p:tavLst>
                                        <p:tav tm="0">
                                          <p:val>
                                            <p:strVal val="ppt_y"/>
                                          </p:val>
                                        </p:tav>
                                        <p:tav tm="100000">
                                          <p:val>
                                            <p:strVal val="ppt_y+1"/>
                                          </p:val>
                                        </p:tav>
                                      </p:tavLst>
                                    </p:anim>
                                    <p:set>
                                      <p:cBhvr>
                                        <p:cTn id="7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23"/>
                                        </p:tgtEl>
                                      </p:cBhvr>
                                    </p:animEffect>
                                    <p:anim calcmode="lin" valueType="num">
                                      <p:cBhvr>
                                        <p:cTn id="77" dur="1000"/>
                                        <p:tgtEl>
                                          <p:spTgt spid="23"/>
                                        </p:tgtEl>
                                        <p:attrNameLst>
                                          <p:attrName>ppt_x</p:attrName>
                                        </p:attrNameLst>
                                      </p:cBhvr>
                                      <p:tavLst>
                                        <p:tav tm="0">
                                          <p:val>
                                            <p:strVal val="ppt_x"/>
                                          </p:val>
                                        </p:tav>
                                        <p:tav tm="100000">
                                          <p:val>
                                            <p:strVal val="ppt_x"/>
                                          </p:val>
                                        </p:tav>
                                      </p:tavLst>
                                    </p:anim>
                                    <p:anim calcmode="lin" valueType="num">
                                      <p:cBhvr>
                                        <p:cTn id="78" dur="100" decel="100000"/>
                                        <p:tgtEl>
                                          <p:spTgt spid="2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23"/>
                                        </p:tgtEl>
                                        <p:attrNameLst>
                                          <p:attrName>ppt_y</p:attrName>
                                        </p:attrNameLst>
                                      </p:cBhvr>
                                      <p:tavLst>
                                        <p:tav tm="0">
                                          <p:val>
                                            <p:strVal val="ppt_y"/>
                                          </p:val>
                                        </p:tav>
                                        <p:tav tm="100000">
                                          <p:val>
                                            <p:strVal val="ppt_y+1"/>
                                          </p:val>
                                        </p:tav>
                                      </p:tavLst>
                                    </p:anim>
                                    <p:set>
                                      <p:cBhvr>
                                        <p:cTn id="8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24"/>
                                        </p:tgtEl>
                                      </p:cBhvr>
                                    </p:animEffect>
                                    <p:anim calcmode="lin" valueType="num">
                                      <p:cBhvr>
                                        <p:cTn id="86" dur="1000"/>
                                        <p:tgtEl>
                                          <p:spTgt spid="24"/>
                                        </p:tgtEl>
                                        <p:attrNameLst>
                                          <p:attrName>ppt_x</p:attrName>
                                        </p:attrNameLst>
                                      </p:cBhvr>
                                      <p:tavLst>
                                        <p:tav tm="0">
                                          <p:val>
                                            <p:strVal val="ppt_x"/>
                                          </p:val>
                                        </p:tav>
                                        <p:tav tm="100000">
                                          <p:val>
                                            <p:strVal val="ppt_x"/>
                                          </p:val>
                                        </p:tav>
                                      </p:tavLst>
                                    </p:anim>
                                    <p:anim calcmode="lin" valueType="num">
                                      <p:cBhvr>
                                        <p:cTn id="87" dur="100" decel="100000"/>
                                        <p:tgtEl>
                                          <p:spTgt spid="2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24"/>
                                        </p:tgtEl>
                                        <p:attrNameLst>
                                          <p:attrName>ppt_y</p:attrName>
                                        </p:attrNameLst>
                                      </p:cBhvr>
                                      <p:tavLst>
                                        <p:tav tm="0">
                                          <p:val>
                                            <p:strVal val="ppt_y"/>
                                          </p:val>
                                        </p:tav>
                                        <p:tav tm="100000">
                                          <p:val>
                                            <p:strVal val="ppt_y+1"/>
                                          </p:val>
                                        </p:tav>
                                      </p:tavLst>
                                    </p:anim>
                                    <p:set>
                                      <p:cBhvr>
                                        <p:cTn id="8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0" restart="whenNotActive" fill="hold" evtFilter="cancelBubble" nodeType="interactiveSeq">
                <p:stCondLst>
                  <p:cond evt="onClick" delay="0">
                    <p:tgtEl>
                      <p:spTgt spid="42"/>
                    </p:tgtEl>
                  </p:cond>
                </p:stCondLst>
                <p:endSync evt="end" delay="0">
                  <p:rtn val="all"/>
                </p:endSync>
                <p:childTnLst>
                  <p:par>
                    <p:cTn id="91" fill="hold">
                      <p:stCondLst>
                        <p:cond delay="0"/>
                      </p:stCondLst>
                      <p:childTnLst>
                        <p:par>
                          <p:cTn id="92" fill="hold">
                            <p:stCondLst>
                              <p:cond delay="0"/>
                            </p:stCondLst>
                            <p:childTnLst>
                              <p:par>
                                <p:cTn id="93" presetID="37" presetClass="exit" presetSubtype="0" fill="hold" nodeType="clickEffect">
                                  <p:stCondLst>
                                    <p:cond delay="0"/>
                                  </p:stCondLst>
                                  <p:childTnLst>
                                    <p:animEffect transition="out" filter="fade">
                                      <p:cBhvr>
                                        <p:cTn id="94" dur="1000"/>
                                        <p:tgtEl>
                                          <p:spTgt spid="42"/>
                                        </p:tgtEl>
                                      </p:cBhvr>
                                    </p:animEffect>
                                    <p:anim calcmode="lin" valueType="num">
                                      <p:cBhvr>
                                        <p:cTn id="95" dur="1000"/>
                                        <p:tgtEl>
                                          <p:spTgt spid="42"/>
                                        </p:tgtEl>
                                        <p:attrNameLst>
                                          <p:attrName>ppt_x</p:attrName>
                                        </p:attrNameLst>
                                      </p:cBhvr>
                                      <p:tavLst>
                                        <p:tav tm="0">
                                          <p:val>
                                            <p:strVal val="ppt_x"/>
                                          </p:val>
                                        </p:tav>
                                        <p:tav tm="100000">
                                          <p:val>
                                            <p:strVal val="ppt_x"/>
                                          </p:val>
                                        </p:tav>
                                      </p:tavLst>
                                    </p:anim>
                                    <p:anim calcmode="lin" valueType="num">
                                      <p:cBhvr>
                                        <p:cTn id="96" dur="100" decel="100000"/>
                                        <p:tgtEl>
                                          <p:spTgt spid="42"/>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42"/>
                                        </p:tgtEl>
                                        <p:attrNameLst>
                                          <p:attrName>ppt_y</p:attrName>
                                        </p:attrNameLst>
                                      </p:cBhvr>
                                      <p:tavLst>
                                        <p:tav tm="0">
                                          <p:val>
                                            <p:strVal val="ppt_y"/>
                                          </p:val>
                                        </p:tav>
                                        <p:tav tm="100000">
                                          <p:val>
                                            <p:strVal val="ppt_y+1"/>
                                          </p:val>
                                        </p:tav>
                                      </p:tavLst>
                                    </p:anim>
                                    <p:set>
                                      <p:cBhvr>
                                        <p:cTn id="98"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 decel="100000"/>
                                        <p:tgtEl>
                                          <p:spTgt spid="38"/>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38"/>
                                        </p:tgtEl>
                                        <p:attrNameLst>
                                          <p:attrName>ppt_y</p:attrName>
                                        </p:attrNameLst>
                                      </p:cBhvr>
                                      <p:tavLst>
                                        <p:tav tm="0">
                                          <p:val>
                                            <p:strVal val="ppt_y"/>
                                          </p:val>
                                        </p:tav>
                                        <p:tav tm="100000">
                                          <p:val>
                                            <p:strVal val="ppt_y+1"/>
                                          </p:val>
                                        </p:tav>
                                      </p:tavLst>
                                    </p:anim>
                                    <p:set>
                                      <p:cBhvr>
                                        <p:cTn id="10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08"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5023277" y="7513129"/>
            <a:ext cx="2963636" cy="1885950"/>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621033" y="5077008"/>
            <a:ext cx="2963636" cy="1885950"/>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723949" y="5454968"/>
            <a:ext cx="2840102" cy="955548"/>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7023" y="8385293"/>
            <a:ext cx="2840102" cy="955548"/>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1709602" y="5157954"/>
            <a:ext cx="2121968" cy="2128047"/>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109142" y="6024640"/>
            <a:ext cx="2315720" cy="1876635"/>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689581" y="4481705"/>
            <a:ext cx="2630231" cy="1911357"/>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130161" y="4388964"/>
            <a:ext cx="1813940" cy="1955133"/>
          </a:xfrm>
          <a:prstGeom prst="rect">
            <a:avLst/>
          </a:prstGeom>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5393312" y="6497964"/>
            <a:ext cx="2220192" cy="2265441"/>
          </a:xfrm>
          <a:prstGeom prst="rect">
            <a:avLst/>
          </a:prstGeom>
        </p:spPr>
      </p:pic>
      <p:pic>
        <p:nvPicPr>
          <p:cNvPr id="34" name="Picture 33"/>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539357" y="7366631"/>
            <a:ext cx="2073801" cy="1709735"/>
          </a:xfrm>
          <a:prstGeom prst="rect">
            <a:avLst/>
          </a:prstGeom>
        </p:spPr>
      </p:pic>
      <p:pic>
        <p:nvPicPr>
          <p:cNvPr id="3" name="Picture 2"/>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1621547" y="-832222"/>
            <a:ext cx="6714408" cy="3856379"/>
          </a:xfrm>
          <a:prstGeom prst="rect">
            <a:avLst/>
          </a:prstGeom>
        </p:spPr>
      </p:pic>
      <p:sp>
        <p:nvSpPr>
          <p:cNvPr id="2" name="Rounded Rectangle 1">
            <a:hlinkClick r:id="rId22" action="ppaction://hlinksldjump"/>
          </p:cNvPr>
          <p:cNvSpPr/>
          <p:nvPr/>
        </p:nvSpPr>
        <p:spPr>
          <a:xfrm>
            <a:off x="15109143" y="8197513"/>
            <a:ext cx="2011137"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1.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Chăm</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Chỉ</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5" name="Rounded Rectangle 34">
            <a:hlinkClick r:id="rId23" action="ppaction://hlinksldjump"/>
          </p:cNvPr>
          <p:cNvSpPr/>
          <p:nvPr/>
        </p:nvSpPr>
        <p:spPr>
          <a:xfrm>
            <a:off x="1799931" y="6763838"/>
            <a:ext cx="219529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3.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Thật</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Thà</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6" name="Rounded Rectangle 35">
            <a:hlinkClick r:id="rId24" action="ppaction://hlinksldjump"/>
          </p:cNvPr>
          <p:cNvSpPr/>
          <p:nvPr/>
        </p:nvSpPr>
        <p:spPr>
          <a:xfrm>
            <a:off x="7806653" y="6458367"/>
            <a:ext cx="214288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4.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Cẩn</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Thận</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7" name="Rounded Rectangle 36">
            <a:hlinkClick r:id="rId25" action="ppaction://hlinksldjump"/>
          </p:cNvPr>
          <p:cNvSpPr/>
          <p:nvPr/>
        </p:nvSpPr>
        <p:spPr>
          <a:xfrm>
            <a:off x="11904495" y="7405085"/>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2.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Giản</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Dị</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9" name="Rounded Rectangle 38">
            <a:hlinkClick r:id="rId26" action="ppaction://hlinksldjump"/>
          </p:cNvPr>
          <p:cNvSpPr/>
          <p:nvPr/>
        </p:nvSpPr>
        <p:spPr>
          <a:xfrm>
            <a:off x="5643227" y="8946738"/>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5</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hlinkClick r:id="rId27" action="ppaction://hlinksldjump"/>
              </a:rPr>
              <a:t>.</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Vui</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Vẻ</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44" name="Rounded Rectangle 43">
            <a:hlinkClick r:id="rId28" action="ppaction://hlinksldjump"/>
          </p:cNvPr>
          <p:cNvSpPr/>
          <p:nvPr/>
        </p:nvSpPr>
        <p:spPr>
          <a:xfrm>
            <a:off x="656663" y="9161924"/>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6.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Tự</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Tin</a:t>
            </a:r>
          </a:p>
        </p:txBody>
      </p:sp>
    </p:spTree>
    <p:extLst>
      <p:ext uri="{BB962C8B-B14F-4D97-AF65-F5344CB8AC3E}">
        <p14:creationId xmlns:p14="http://schemas.microsoft.com/office/powerpoint/2010/main" val="41479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4"/>
                                        </p:tgtEl>
                                        <p:attrNameLst>
                                          <p:attrName>r</p:attrName>
                                        </p:attrNameLst>
                                      </p:cBhvr>
                                    </p:animRot>
                                    <p:animRot by="-240000">
                                      <p:cBhvr>
                                        <p:cTn id="31" dur="600" fill="hold">
                                          <p:stCondLst>
                                            <p:cond delay="600"/>
                                          </p:stCondLst>
                                        </p:cTn>
                                        <p:tgtEl>
                                          <p:spTgt spid="24"/>
                                        </p:tgtEl>
                                        <p:attrNameLst>
                                          <p:attrName>r</p:attrName>
                                        </p:attrNameLst>
                                      </p:cBhvr>
                                    </p:animRot>
                                    <p:animRot by="240000">
                                      <p:cBhvr>
                                        <p:cTn id="32" dur="600" fill="hold">
                                          <p:stCondLst>
                                            <p:cond delay="1200"/>
                                          </p:stCondLst>
                                        </p:cTn>
                                        <p:tgtEl>
                                          <p:spTgt spid="24"/>
                                        </p:tgtEl>
                                        <p:attrNameLst>
                                          <p:attrName>r</p:attrName>
                                        </p:attrNameLst>
                                      </p:cBhvr>
                                    </p:animRot>
                                    <p:animRot by="-240000">
                                      <p:cBhvr>
                                        <p:cTn id="33" dur="600" fill="hold">
                                          <p:stCondLst>
                                            <p:cond delay="1800"/>
                                          </p:stCondLst>
                                        </p:cTn>
                                        <p:tgtEl>
                                          <p:spTgt spid="24"/>
                                        </p:tgtEl>
                                        <p:attrNameLst>
                                          <p:attrName>r</p:attrName>
                                        </p:attrNameLst>
                                      </p:cBhvr>
                                    </p:animRot>
                                    <p:animRot by="120000">
                                      <p:cBhvr>
                                        <p:cTn id="34" dur="600" fill="hold">
                                          <p:stCondLst>
                                            <p:cond delay="2400"/>
                                          </p:stCondLst>
                                        </p:cTn>
                                        <p:tgtEl>
                                          <p:spTgt spid="2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4"/>
                                        </p:tgtEl>
                                        <p:attrNameLst>
                                          <p:attrName>r</p:attrName>
                                        </p:attrNameLst>
                                      </p:cBhvr>
                                    </p:animRot>
                                    <p:animRot by="-240000">
                                      <p:cBhvr>
                                        <p:cTn id="37" dur="600" fill="hold">
                                          <p:stCondLst>
                                            <p:cond delay="600"/>
                                          </p:stCondLst>
                                        </p:cTn>
                                        <p:tgtEl>
                                          <p:spTgt spid="34"/>
                                        </p:tgtEl>
                                        <p:attrNameLst>
                                          <p:attrName>r</p:attrName>
                                        </p:attrNameLst>
                                      </p:cBhvr>
                                    </p:animRot>
                                    <p:animRot by="240000">
                                      <p:cBhvr>
                                        <p:cTn id="38" dur="600" fill="hold">
                                          <p:stCondLst>
                                            <p:cond delay="1200"/>
                                          </p:stCondLst>
                                        </p:cTn>
                                        <p:tgtEl>
                                          <p:spTgt spid="34"/>
                                        </p:tgtEl>
                                        <p:attrNameLst>
                                          <p:attrName>r</p:attrName>
                                        </p:attrNameLst>
                                      </p:cBhvr>
                                    </p:animRot>
                                    <p:animRot by="-240000">
                                      <p:cBhvr>
                                        <p:cTn id="39" dur="600" fill="hold">
                                          <p:stCondLst>
                                            <p:cond delay="1800"/>
                                          </p:stCondLst>
                                        </p:cTn>
                                        <p:tgtEl>
                                          <p:spTgt spid="34"/>
                                        </p:tgtEl>
                                        <p:attrNameLst>
                                          <p:attrName>r</p:attrName>
                                        </p:attrNameLst>
                                      </p:cBhvr>
                                    </p:animRot>
                                    <p:animRot by="120000">
                                      <p:cBhvr>
                                        <p:cTn id="40" dur="600" fill="hold">
                                          <p:stCondLst>
                                            <p:cond delay="2400"/>
                                          </p:stCondLst>
                                        </p:cTn>
                                        <p:tgtEl>
                                          <p:spTgt spid="3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900" fill="hold">
                                          <p:stCondLst>
                                            <p:cond delay="0"/>
                                          </p:stCondLst>
                                        </p:cTn>
                                        <p:tgtEl>
                                          <p:spTgt spid="3"/>
                                        </p:tgtEl>
                                        <p:attrNameLst>
                                          <p:attrName>r</p:attrName>
                                        </p:attrNameLst>
                                      </p:cBhvr>
                                    </p:animRot>
                                    <p:animRot by="-240000">
                                      <p:cBhvr>
                                        <p:cTn id="43" dur="1800" fill="hold">
                                          <p:stCondLst>
                                            <p:cond delay="1800"/>
                                          </p:stCondLst>
                                        </p:cTn>
                                        <p:tgtEl>
                                          <p:spTgt spid="3"/>
                                        </p:tgtEl>
                                        <p:attrNameLst>
                                          <p:attrName>r</p:attrName>
                                        </p:attrNameLst>
                                      </p:cBhvr>
                                    </p:animRot>
                                    <p:animRot by="240000">
                                      <p:cBhvr>
                                        <p:cTn id="44" dur="1800" fill="hold">
                                          <p:stCondLst>
                                            <p:cond delay="3600"/>
                                          </p:stCondLst>
                                        </p:cTn>
                                        <p:tgtEl>
                                          <p:spTgt spid="3"/>
                                        </p:tgtEl>
                                        <p:attrNameLst>
                                          <p:attrName>r</p:attrName>
                                        </p:attrNameLst>
                                      </p:cBhvr>
                                    </p:animRot>
                                    <p:animRot by="-240000">
                                      <p:cBhvr>
                                        <p:cTn id="45" dur="1800" fill="hold">
                                          <p:stCondLst>
                                            <p:cond delay="5400"/>
                                          </p:stCondLst>
                                        </p:cTn>
                                        <p:tgtEl>
                                          <p:spTgt spid="3"/>
                                        </p:tgtEl>
                                        <p:attrNameLst>
                                          <p:attrName>r</p:attrName>
                                        </p:attrNameLst>
                                      </p:cBhvr>
                                    </p:animRot>
                                    <p:animRot by="120000">
                                      <p:cBhvr>
                                        <p:cTn id="46"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34"/>
                                        </p:tgtEl>
                                      </p:cBhvr>
                                    </p:animEffect>
                                    <p:anim calcmode="lin" valueType="num">
                                      <p:cBhvr>
                                        <p:cTn id="52" dur="1000"/>
                                        <p:tgtEl>
                                          <p:spTgt spid="34"/>
                                        </p:tgtEl>
                                        <p:attrNameLst>
                                          <p:attrName>ppt_x</p:attrName>
                                        </p:attrNameLst>
                                      </p:cBhvr>
                                      <p:tavLst>
                                        <p:tav tm="0">
                                          <p:val>
                                            <p:strVal val="ppt_x"/>
                                          </p:val>
                                        </p:tav>
                                        <p:tav tm="100000">
                                          <p:val>
                                            <p:strVal val="ppt_x"/>
                                          </p:val>
                                        </p:tav>
                                      </p:tavLst>
                                    </p:anim>
                                    <p:anim calcmode="lin" valueType="num">
                                      <p:cBhvr>
                                        <p:cTn id="53" dur="100" decel="100000"/>
                                        <p:tgtEl>
                                          <p:spTgt spid="34"/>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34"/>
                                        </p:tgtEl>
                                        <p:attrNameLst>
                                          <p:attrName>ppt_y</p:attrName>
                                        </p:attrNameLst>
                                      </p:cBhvr>
                                      <p:tavLst>
                                        <p:tav tm="0">
                                          <p:val>
                                            <p:strVal val="ppt_y"/>
                                          </p:val>
                                        </p:tav>
                                        <p:tav tm="100000">
                                          <p:val>
                                            <p:strVal val="ppt_y+1"/>
                                          </p:val>
                                        </p:tav>
                                      </p:tavLst>
                                    </p:anim>
                                    <p:set>
                                      <p:cBhvr>
                                        <p:cTn id="5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2"/>
                                        </p:tgtEl>
                                      </p:cBhvr>
                                    </p:animEffect>
                                    <p:anim calcmode="lin" valueType="num">
                                      <p:cBhvr>
                                        <p:cTn id="61" dur="1000"/>
                                        <p:tgtEl>
                                          <p:spTgt spid="22"/>
                                        </p:tgtEl>
                                        <p:attrNameLst>
                                          <p:attrName>ppt_x</p:attrName>
                                        </p:attrNameLst>
                                      </p:cBhvr>
                                      <p:tavLst>
                                        <p:tav tm="0">
                                          <p:val>
                                            <p:strVal val="ppt_x"/>
                                          </p:val>
                                        </p:tav>
                                        <p:tav tm="100000">
                                          <p:val>
                                            <p:strVal val="ppt_x"/>
                                          </p:val>
                                        </p:tav>
                                      </p:tavLst>
                                    </p:anim>
                                    <p:anim calcmode="lin" valueType="num">
                                      <p:cBhvr>
                                        <p:cTn id="62" dur="100" decel="100000"/>
                                        <p:tgtEl>
                                          <p:spTgt spid="22"/>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3"/>
                                        </p:tgtEl>
                                      </p:cBhvr>
                                    </p:animEffect>
                                    <p:anim calcmode="lin" valueType="num">
                                      <p:cBhvr>
                                        <p:cTn id="70" dur="1000"/>
                                        <p:tgtEl>
                                          <p:spTgt spid="23"/>
                                        </p:tgtEl>
                                        <p:attrNameLst>
                                          <p:attrName>ppt_x</p:attrName>
                                        </p:attrNameLst>
                                      </p:cBhvr>
                                      <p:tavLst>
                                        <p:tav tm="0">
                                          <p:val>
                                            <p:strVal val="ppt_x"/>
                                          </p:val>
                                        </p:tav>
                                        <p:tav tm="100000">
                                          <p:val>
                                            <p:strVal val="ppt_x"/>
                                          </p:val>
                                        </p:tav>
                                      </p:tavLst>
                                    </p:anim>
                                    <p:anim calcmode="lin" valueType="num">
                                      <p:cBhvr>
                                        <p:cTn id="71" dur="100" decel="100000"/>
                                        <p:tgtEl>
                                          <p:spTgt spid="2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24"/>
                                        </p:tgtEl>
                                      </p:cBhvr>
                                    </p:animEffect>
                                    <p:anim calcmode="lin" valueType="num">
                                      <p:cBhvr>
                                        <p:cTn id="79" dur="1000"/>
                                        <p:tgtEl>
                                          <p:spTgt spid="24"/>
                                        </p:tgtEl>
                                        <p:attrNameLst>
                                          <p:attrName>ppt_x</p:attrName>
                                        </p:attrNameLst>
                                      </p:cBhvr>
                                      <p:tavLst>
                                        <p:tav tm="0">
                                          <p:val>
                                            <p:strVal val="ppt_x"/>
                                          </p:val>
                                        </p:tav>
                                        <p:tav tm="100000">
                                          <p:val>
                                            <p:strVal val="ppt_x"/>
                                          </p:val>
                                        </p:tav>
                                      </p:tavLst>
                                    </p:anim>
                                    <p:anim calcmode="lin" valueType="num">
                                      <p:cBhvr>
                                        <p:cTn id="80" dur="100" decel="100000"/>
                                        <p:tgtEl>
                                          <p:spTgt spid="24"/>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42"/>
                                        </p:tgtEl>
                                      </p:cBhvr>
                                    </p:animEffect>
                                    <p:anim calcmode="lin" valueType="num">
                                      <p:cBhvr>
                                        <p:cTn id="88" dur="1000"/>
                                        <p:tgtEl>
                                          <p:spTgt spid="42"/>
                                        </p:tgtEl>
                                        <p:attrNameLst>
                                          <p:attrName>ppt_x</p:attrName>
                                        </p:attrNameLst>
                                      </p:cBhvr>
                                      <p:tavLst>
                                        <p:tav tm="0">
                                          <p:val>
                                            <p:strVal val="ppt_x"/>
                                          </p:val>
                                        </p:tav>
                                        <p:tav tm="100000">
                                          <p:val>
                                            <p:strVal val="ppt_x"/>
                                          </p:val>
                                        </p:tav>
                                      </p:tavLst>
                                    </p:anim>
                                    <p:anim calcmode="lin" valueType="num">
                                      <p:cBhvr>
                                        <p:cTn id="89" dur="100" decel="100000"/>
                                        <p:tgtEl>
                                          <p:spTgt spid="4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42"/>
                                        </p:tgtEl>
                                        <p:attrNameLst>
                                          <p:attrName>ppt_y</p:attrName>
                                        </p:attrNameLst>
                                      </p:cBhvr>
                                      <p:tavLst>
                                        <p:tav tm="0">
                                          <p:val>
                                            <p:strVal val="ppt_y"/>
                                          </p:val>
                                        </p:tav>
                                        <p:tav tm="100000">
                                          <p:val>
                                            <p:strVal val="ppt_y+1"/>
                                          </p:val>
                                        </p:tav>
                                      </p:tavLst>
                                    </p:anim>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38"/>
                                        </p:tgtEl>
                                      </p:cBhvr>
                                    </p:animEffect>
                                    <p:anim calcmode="lin" valueType="num">
                                      <p:cBhvr>
                                        <p:cTn id="97" dur="1000"/>
                                        <p:tgtEl>
                                          <p:spTgt spid="38"/>
                                        </p:tgtEl>
                                        <p:attrNameLst>
                                          <p:attrName>ppt_x</p:attrName>
                                        </p:attrNameLst>
                                      </p:cBhvr>
                                      <p:tavLst>
                                        <p:tav tm="0">
                                          <p:val>
                                            <p:strVal val="ppt_x"/>
                                          </p:val>
                                        </p:tav>
                                        <p:tav tm="100000">
                                          <p:val>
                                            <p:strVal val="ppt_x"/>
                                          </p:val>
                                        </p:tav>
                                      </p:tavLst>
                                    </p:anim>
                                    <p:anim calcmode="lin" valueType="num">
                                      <p:cBhvr>
                                        <p:cTn id="98" dur="100" decel="100000"/>
                                        <p:tgtEl>
                                          <p:spTgt spid="38"/>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38"/>
                                        </p:tgtEl>
                                        <p:attrNameLst>
                                          <p:attrName>ppt_y</p:attrName>
                                        </p:attrNameLst>
                                      </p:cBhvr>
                                      <p:tavLst>
                                        <p:tav tm="0">
                                          <p:val>
                                            <p:strVal val="ppt_y"/>
                                          </p:val>
                                        </p:tav>
                                        <p:tav tm="100000">
                                          <p:val>
                                            <p:strVal val="ppt_y+1"/>
                                          </p:val>
                                        </p:tav>
                                      </p:tavLst>
                                    </p:anim>
                                    <p:set>
                                      <p:cBhvr>
                                        <p:cTn id="10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1" restart="whenNotActive" fill="hold" evtFilter="cancelBubble" nodeType="interactiveSeq">
                <p:stCondLst>
                  <p:cond evt="onClick" delay="0">
                    <p:tgtEl>
                      <p:spTgt spid="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35"/>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3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16" restart="whenNotActive" fill="hold" evtFilter="cancelBubble" nodeType="interactiveSeq">
                <p:stCondLst>
                  <p:cond evt="onClick" delay="0">
                    <p:tgtEl>
                      <p:spTgt spid="37"/>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6" restart="whenNotActive" fill="hold" evtFilter="cancelBubble" nodeType="interactiveSeq">
                <p:stCondLst>
                  <p:cond evt="onClick" delay="0">
                    <p:tgtEl>
                      <p:spTgt spid="44"/>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 grpId="0" animBg="1"/>
      <p:bldP spid="35" grpId="0" animBg="1"/>
      <p:bldP spid="36" grpId="0" animBg="1"/>
      <p:bldP spid="37" grpId="0" animBg="1"/>
      <p:bldP spid="39"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42" y="450755"/>
            <a:ext cx="16785386" cy="8077878"/>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067190" y="8429625"/>
            <a:ext cx="2963636" cy="1885950"/>
          </a:xfrm>
          <a:prstGeom prst="rect">
            <a:avLst/>
          </a:prstGeom>
        </p:spPr>
      </p:pic>
      <p:pic>
        <p:nvPicPr>
          <p:cNvPr id="12" name="Picture 11">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322968" y="7515225"/>
            <a:ext cx="2616075" cy="2120040"/>
          </a:xfrm>
          <a:prstGeom prst="rect">
            <a:avLst/>
          </a:prstGeom>
        </p:spPr>
      </p:pic>
      <p:sp>
        <p:nvSpPr>
          <p:cNvPr id="13" name="TextBox 12"/>
          <p:cNvSpPr txBox="1"/>
          <p:nvPr/>
        </p:nvSpPr>
        <p:spPr>
          <a:xfrm>
            <a:off x="2142461" y="1531703"/>
            <a:ext cx="1400307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Nhân vật Lục Vân Tiên thuộc kiểu nhân vật nào trong văn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Nhân vật tư tưởng.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Nhân vật lý tưởng.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Nhân vật điển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Nhân vật sử thi.</a:t>
            </a:r>
          </a:p>
        </p:txBody>
      </p:sp>
      <p:sp>
        <p:nvSpPr>
          <p:cNvPr id="8" name="TextBox 7"/>
          <p:cNvSpPr txBox="1"/>
          <p:nvPr/>
        </p:nvSpPr>
        <p:spPr>
          <a:xfrm>
            <a:off x="4919210" y="6486689"/>
            <a:ext cx="82722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endParaRPr kumimoji="0" lang="vi-VN"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038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26" y="736604"/>
            <a:ext cx="16363506" cy="8077878"/>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74415" y="8738023"/>
            <a:ext cx="3506172" cy="1179647"/>
          </a:xfrm>
          <a:prstGeom prst="rect">
            <a:avLst/>
          </a:prstGeom>
        </p:spPr>
      </p:pic>
      <p:pic>
        <p:nvPicPr>
          <p:cNvPr id="8" name="Picture 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166491" y="7147347"/>
            <a:ext cx="2435709" cy="2442687"/>
          </a:xfrm>
          <a:prstGeom prst="rect">
            <a:avLst/>
          </a:prstGeom>
        </p:spPr>
      </p:pic>
      <p:sp>
        <p:nvSpPr>
          <p:cNvPr id="9" name="TextBox 8">
            <a:extLst>
              <a:ext uri="{FF2B5EF4-FFF2-40B4-BE49-F238E27FC236}">
                <a16:creationId xmlns:a16="http://schemas.microsoft.com/office/drawing/2014/main" id="{2B4EED36-50C1-4CE8-A570-F6A6C014D96D}"/>
              </a:ext>
            </a:extLst>
          </p:cNvPr>
          <p:cNvSpPr txBox="1"/>
          <p:nvPr/>
        </p:nvSpPr>
        <p:spPr>
          <a:xfrm>
            <a:off x="2157700" y="1577829"/>
            <a:ext cx="1400307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nào nói đúng nhất bản chất con người của Lục Vân Tiên trong lời nói và thái độ của chàng với Kiều Nguyệt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Vì nghĩa lớn, không màng da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 lợi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Từ tâm, nhân hậu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Chính trực, hào hiệp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Tất cả đều đúng</a:t>
            </a:r>
          </a:p>
        </p:txBody>
      </p:sp>
      <p:sp>
        <p:nvSpPr>
          <p:cNvPr id="11" name="TextBox 10">
            <a:extLst>
              <a:ext uri="{FF2B5EF4-FFF2-40B4-BE49-F238E27FC236}">
                <a16:creationId xmlns:a16="http://schemas.microsoft.com/office/drawing/2014/main" id="{80832337-57D0-4EFC-8324-A7E3C8E17EC9}"/>
              </a:ext>
            </a:extLst>
          </p:cNvPr>
          <p:cNvSpPr txBox="1"/>
          <p:nvPr/>
        </p:nvSpPr>
        <p:spPr>
          <a:xfrm>
            <a:off x="2966773" y="6954157"/>
            <a:ext cx="124256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32140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46" y="752549"/>
            <a:ext cx="16363508" cy="8077878"/>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893346" y="8401050"/>
            <a:ext cx="2963636" cy="1885950"/>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961895" y="7515226"/>
            <a:ext cx="3030020" cy="2201879"/>
          </a:xfrm>
          <a:prstGeom prst="rect">
            <a:avLst/>
          </a:prstGeom>
        </p:spPr>
      </p:pic>
      <p:sp>
        <p:nvSpPr>
          <p:cNvPr id="11" name="TextBox 10"/>
          <p:cNvSpPr txBox="1"/>
          <p:nvPr/>
        </p:nvSpPr>
        <p:spPr>
          <a:xfrm>
            <a:off x="1973451" y="1997600"/>
            <a:ext cx="14503452" cy="74789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chuốt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US" sz="9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vi-VN" sz="9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301936" y="6697016"/>
            <a:ext cx="13684128"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186907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51" y="437333"/>
            <a:ext cx="16254185"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62497" y="8786189"/>
            <a:ext cx="3511203" cy="1181339"/>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5068710" y="7483988"/>
            <a:ext cx="2242565" cy="2417121"/>
          </a:xfrm>
          <a:prstGeom prst="rect">
            <a:avLst/>
          </a:prstGeom>
        </p:spPr>
      </p:pic>
      <p:sp>
        <p:nvSpPr>
          <p:cNvPr id="11" name="TextBox 10"/>
          <p:cNvSpPr txBox="1"/>
          <p:nvPr/>
        </p:nvSpPr>
        <p:spPr>
          <a:xfrm>
            <a:off x="2685574" y="1674258"/>
            <a:ext cx="12983877"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Lục Vân Tiên” được viết bằng loại chữ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Chữ Hán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Chữ quốc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Chữ Nôm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Chữ Pháp</a:t>
            </a:r>
          </a:p>
        </p:txBody>
      </p:sp>
      <p:sp>
        <p:nvSpPr>
          <p:cNvPr id="12" name="TextBox 11"/>
          <p:cNvSpPr txBox="1"/>
          <p:nvPr/>
        </p:nvSpPr>
        <p:spPr>
          <a:xfrm>
            <a:off x="2685574" y="6745276"/>
            <a:ext cx="13732524"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p>
        </p:txBody>
      </p:sp>
    </p:spTree>
    <p:extLst>
      <p:ext uri="{BB962C8B-B14F-4D97-AF65-F5344CB8AC3E}">
        <p14:creationId xmlns:p14="http://schemas.microsoft.com/office/powerpoint/2010/main" val="28754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9" y="497367"/>
            <a:ext cx="1629971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733135" y="8097549"/>
            <a:ext cx="3440565" cy="218945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103169" y="7021313"/>
            <a:ext cx="2577482" cy="2630013"/>
          </a:xfrm>
          <a:prstGeom prst="rect">
            <a:avLst/>
          </a:prstGeom>
        </p:spPr>
      </p:pic>
      <p:sp>
        <p:nvSpPr>
          <p:cNvPr id="11" name="TextBox 10"/>
          <p:cNvSpPr txBox="1"/>
          <p:nvPr/>
        </p:nvSpPr>
        <p:spPr>
          <a:xfrm>
            <a:off x="2283180" y="1336136"/>
            <a:ext cx="1364721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câu thơ “Gẫm câu báo đức thù công – Lấy chi cho phỉ tấm lòng cùng ngươi” thể hiện tâm trạng gì của Kiều Nguyệt Nga trước việc làm của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Băn khoăn, áy náy vì chưa biết làm thế nào để trả ơn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Thán phục trước việc làm nghĩa hiệp của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Coi thường việc làm của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Ngưỡng mộ tài năng của Lục Vân Tiên.</a:t>
            </a:r>
          </a:p>
        </p:txBody>
      </p:sp>
      <p:sp>
        <p:nvSpPr>
          <p:cNvPr id="12" name="TextBox 11"/>
          <p:cNvSpPr txBox="1"/>
          <p:nvPr/>
        </p:nvSpPr>
        <p:spPr>
          <a:xfrm>
            <a:off x="2616506" y="6829850"/>
            <a:ext cx="13054988" cy="10156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p>
        </p:txBody>
      </p:sp>
    </p:spTree>
    <p:extLst>
      <p:ext uri="{BB962C8B-B14F-4D97-AF65-F5344CB8AC3E}">
        <p14:creationId xmlns:p14="http://schemas.microsoft.com/office/powerpoint/2010/main" val="335908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11" y="545325"/>
            <a:ext cx="1669283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353700" y="9027020"/>
            <a:ext cx="3399600" cy="114379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4608535" y="7459289"/>
            <a:ext cx="2823510" cy="2327829"/>
          </a:xfrm>
          <a:prstGeom prst="rect">
            <a:avLst/>
          </a:prstGeom>
        </p:spPr>
      </p:pic>
      <p:sp>
        <p:nvSpPr>
          <p:cNvPr id="6" name="TextBox 5"/>
          <p:cNvSpPr txBox="1"/>
          <p:nvPr/>
        </p:nvSpPr>
        <p:spPr>
          <a:xfrm>
            <a:off x="1751684" y="1758368"/>
            <a:ext cx="14624892"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Lục Vân Tiên trong đoạn trích “Lục Vân Tiên cứu Kiều Nguyệt Nga” khiến em liên tưởng đến nhân vật trong truyện cổ tích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Người em trong truyện “Cây khế”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Nhà vua trong truyện “Tấm Cám”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Anh Khoai trong truyện “Cây tre trăm đốt”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Thạch Sanh trong truyện “Thạch Sanh”</a:t>
            </a:r>
          </a:p>
        </p:txBody>
      </p:sp>
      <p:sp>
        <p:nvSpPr>
          <p:cNvPr id="8" name="TextBox 7"/>
          <p:cNvSpPr txBox="1"/>
          <p:nvPr/>
        </p:nvSpPr>
        <p:spPr>
          <a:xfrm>
            <a:off x="2365264" y="6858160"/>
            <a:ext cx="13557471" cy="10156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37686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EA36BD89-F81E-7E3E-1241-FD6CF5BDAC06}"/>
              </a:ext>
            </a:extLst>
          </p:cNvPr>
          <p:cNvSpPr/>
          <p:nvPr/>
        </p:nvSpPr>
        <p:spPr>
          <a:xfrm>
            <a:off x="838200" y="266700"/>
            <a:ext cx="8551997" cy="8229600"/>
          </a:xfrm>
          <a:custGeom>
            <a:avLst/>
            <a:gdLst/>
            <a:ahLst/>
            <a:cxnLst/>
            <a:rect l="l" t="t" r="r" b="b"/>
            <a:pathLst>
              <a:path w="8551997" h="8229600">
                <a:moveTo>
                  <a:pt x="0" y="0"/>
                </a:moveTo>
                <a:lnTo>
                  <a:pt x="8551997" y="0"/>
                </a:lnTo>
                <a:lnTo>
                  <a:pt x="8551997" y="8229600"/>
                </a:lnTo>
                <a:lnTo>
                  <a:pt x="0" y="8229600"/>
                </a:lnTo>
                <a:lnTo>
                  <a:pt x="0" y="0"/>
                </a:lnTo>
                <a:close/>
              </a:path>
            </a:pathLst>
          </a:custGeom>
          <a:blipFill>
            <a:blip r:embed="rId3"/>
            <a:stretch>
              <a:fillRect/>
            </a:stretch>
          </a:blipFill>
        </p:spPr>
        <p:txBody>
          <a:bodyPr/>
          <a:lstStyle/>
          <a:p>
            <a:endParaRPr lang="en-US"/>
          </a:p>
        </p:txBody>
      </p:sp>
      <p:sp>
        <p:nvSpPr>
          <p:cNvPr id="5" name="TextBox 28">
            <a:extLst>
              <a:ext uri="{FF2B5EF4-FFF2-40B4-BE49-F238E27FC236}">
                <a16:creationId xmlns:a16="http://schemas.microsoft.com/office/drawing/2014/main" id="{F44D4E43-57BC-AC78-C527-3A467AE7EC2D}"/>
              </a:ext>
            </a:extLst>
          </p:cNvPr>
          <p:cNvSpPr txBox="1"/>
          <p:nvPr/>
        </p:nvSpPr>
        <p:spPr>
          <a:xfrm>
            <a:off x="3810000" y="3695700"/>
            <a:ext cx="9067099"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9Slide04 Podkova Bold" panose="00000800000000000000" pitchFamily="2" charset="0"/>
                <a:ea typeface="+mn-ea"/>
                <a:cs typeface="+mn-cs"/>
              </a:rPr>
              <a:t>II.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4 Podkova Bold" panose="00000800000000000000" pitchFamily="2" charset="0"/>
                <a:ea typeface="+mn-ea"/>
                <a:cs typeface="+mn-cs"/>
              </a:rPr>
              <a:t>Truyện</a:t>
            </a:r>
            <a:r>
              <a:rPr kumimoji="0" lang="en-US" sz="7200" b="0" i="0" u="none" strike="noStrike" kern="1200" cap="none" spc="0" normalizeH="0" noProof="0" dirty="0">
                <a:ln>
                  <a:noFill/>
                </a:ln>
                <a:solidFill>
                  <a:srgbClr val="FF0000"/>
                </a:solidFill>
                <a:effectLst/>
                <a:uLnTx/>
                <a:uFillTx/>
                <a:latin typeface="#9Slide04 Podkova Bold" panose="00000800000000000000" pitchFamily="2" charset="0"/>
                <a:ea typeface="+mn-ea"/>
                <a:cs typeface="+mn-cs"/>
              </a:rPr>
              <a:t> </a:t>
            </a:r>
            <a:r>
              <a:rPr kumimoji="0" lang="en-US" sz="7200" b="0" i="0" u="none" strike="noStrike" kern="1200" cap="none" spc="0" normalizeH="0" noProof="0" dirty="0" err="1">
                <a:ln>
                  <a:noFill/>
                </a:ln>
                <a:solidFill>
                  <a:srgbClr val="FF0000"/>
                </a:solidFill>
                <a:effectLst/>
                <a:uLnTx/>
                <a:uFillTx/>
                <a:latin typeface="#9Slide04 Podkova Bold" panose="00000800000000000000" pitchFamily="2" charset="0"/>
                <a:ea typeface="+mn-ea"/>
                <a:cs typeface="+mn-cs"/>
              </a:rPr>
              <a:t>thơ</a:t>
            </a:r>
            <a:r>
              <a:rPr kumimoji="0" lang="en-US" sz="7200" b="0" i="0" u="none" strike="noStrike" kern="1200" cap="none" spc="0" normalizeH="0" noProof="0" dirty="0">
                <a:ln>
                  <a:noFill/>
                </a:ln>
                <a:solidFill>
                  <a:srgbClr val="FF0000"/>
                </a:solidFill>
                <a:effectLst/>
                <a:uLnTx/>
                <a:uFillTx/>
                <a:latin typeface="#9Slide04 Podkova Bold" panose="00000800000000000000" pitchFamily="2" charset="0"/>
                <a:ea typeface="+mn-ea"/>
                <a:cs typeface="+mn-cs"/>
              </a:rPr>
              <a:t> </a:t>
            </a:r>
            <a:r>
              <a:rPr kumimoji="0" lang="en-US" sz="7200" b="0" i="0" u="none" strike="noStrike" kern="1200" cap="none" spc="0" normalizeH="0" noProof="0" dirty="0" err="1">
                <a:ln>
                  <a:noFill/>
                </a:ln>
                <a:solidFill>
                  <a:srgbClr val="FF0000"/>
                </a:solidFill>
                <a:effectLst/>
                <a:uLnTx/>
                <a:uFillTx/>
                <a:latin typeface="#9Slide04 Podkova Bold" panose="00000800000000000000" pitchFamily="2" charset="0"/>
                <a:ea typeface="+mn-ea"/>
                <a:cs typeface="+mn-cs"/>
              </a:rPr>
              <a:t>Nôm</a:t>
            </a:r>
            <a:r>
              <a:rPr kumimoji="0" lang="en-US" sz="7200" b="0" i="0" u="none" strike="noStrike" kern="1200" cap="none" spc="0" normalizeH="0" noProof="0" dirty="0">
                <a:ln>
                  <a:noFill/>
                </a:ln>
                <a:solidFill>
                  <a:srgbClr val="FF0000"/>
                </a:solidFill>
                <a:effectLst/>
                <a:uLnTx/>
                <a:uFillTx/>
                <a:latin typeface="#9Slide04 Podkova Bold" panose="00000800000000000000" pitchFamily="2" charset="0"/>
                <a:ea typeface="+mn-ea"/>
                <a:cs typeface="+mn-cs"/>
              </a:rPr>
              <a:t> </a:t>
            </a:r>
            <a:endParaRPr kumimoji="0" lang="en-US" sz="7200" b="0" i="0" u="none" strike="noStrike" kern="1200" cap="none" spc="0" normalizeH="0" baseline="0" noProof="0" dirty="0">
              <a:ln>
                <a:noFill/>
              </a:ln>
              <a:solidFill>
                <a:srgbClr val="FF0000"/>
              </a:solidFill>
              <a:effectLst/>
              <a:uLnTx/>
              <a:uFillTx/>
              <a:latin typeface="#9Slide04 Podkova Bold" panose="00000800000000000000" pitchFamily="2" charset="0"/>
              <a:ea typeface="+mn-ea"/>
              <a:cs typeface="+mn-cs"/>
            </a:endParaRPr>
          </a:p>
        </p:txBody>
      </p:sp>
      <p:sp>
        <p:nvSpPr>
          <p:cNvPr id="7" name="Freeform 7">
            <a:extLst>
              <a:ext uri="{FF2B5EF4-FFF2-40B4-BE49-F238E27FC236}">
                <a16:creationId xmlns:a16="http://schemas.microsoft.com/office/drawing/2014/main" id="{2F9AB3D2-2FF5-67E4-CAC1-A15AF84B7560}"/>
              </a:ext>
            </a:extLst>
          </p:cNvPr>
          <p:cNvSpPr/>
          <p:nvPr/>
        </p:nvSpPr>
        <p:spPr>
          <a:xfrm>
            <a:off x="12496800" y="2866083"/>
            <a:ext cx="5533752" cy="7676880"/>
          </a:xfrm>
          <a:custGeom>
            <a:avLst/>
            <a:gdLst/>
            <a:ahLst/>
            <a:cxnLst/>
            <a:rect l="l" t="t" r="r" b="b"/>
            <a:pathLst>
              <a:path w="3323952" h="4611262">
                <a:moveTo>
                  <a:pt x="0" y="0"/>
                </a:moveTo>
                <a:lnTo>
                  <a:pt x="3323952" y="0"/>
                </a:lnTo>
                <a:lnTo>
                  <a:pt x="3323952" y="4611263"/>
                </a:lnTo>
                <a:lnTo>
                  <a:pt x="0" y="461126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058467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A0E9760-F4D8-2B00-047B-57C065529292}"/>
              </a:ext>
            </a:extLst>
          </p:cNvPr>
          <p:cNvSpPr/>
          <p:nvPr/>
        </p:nvSpPr>
        <p:spPr>
          <a:xfrm>
            <a:off x="15773400" y="-2101471"/>
            <a:ext cx="5200379" cy="8229600"/>
          </a:xfrm>
          <a:custGeom>
            <a:avLst/>
            <a:gdLst/>
            <a:ahLst/>
            <a:cxnLst/>
            <a:rect l="l" t="t" r="r" b="b"/>
            <a:pathLst>
              <a:path w="5200379" h="8229600">
                <a:moveTo>
                  <a:pt x="0" y="0"/>
                </a:moveTo>
                <a:lnTo>
                  <a:pt x="5200379" y="0"/>
                </a:lnTo>
                <a:lnTo>
                  <a:pt x="5200379" y="8229600"/>
                </a:lnTo>
                <a:lnTo>
                  <a:pt x="0" y="8229600"/>
                </a:lnTo>
                <a:lnTo>
                  <a:pt x="0" y="0"/>
                </a:lnTo>
                <a:close/>
              </a:path>
            </a:pathLst>
          </a:custGeom>
          <a:blipFill>
            <a:blip r:embed="rId3"/>
            <a:stretch>
              <a:fillRect/>
            </a:stretch>
          </a:blipFill>
        </p:spPr>
        <p:txBody>
          <a:bodyPr/>
          <a:lstStyle/>
          <a:p>
            <a:endParaRPr lang="en-US"/>
          </a:p>
        </p:txBody>
      </p:sp>
      <p:graphicFrame>
        <p:nvGraphicFramePr>
          <p:cNvPr id="2" name="Table 1">
            <a:extLst>
              <a:ext uri="{FF2B5EF4-FFF2-40B4-BE49-F238E27FC236}">
                <a16:creationId xmlns:a16="http://schemas.microsoft.com/office/drawing/2014/main" id="{A773F495-E033-6DAD-773E-E0D2B6DE340B}"/>
              </a:ext>
            </a:extLst>
          </p:cNvPr>
          <p:cNvGraphicFramePr>
            <a:graphicFrameLocks noGrp="1"/>
          </p:cNvGraphicFramePr>
          <p:nvPr>
            <p:extLst>
              <p:ext uri="{D42A27DB-BD31-4B8C-83A1-F6EECF244321}">
                <p14:modId xmlns:p14="http://schemas.microsoft.com/office/powerpoint/2010/main" val="3448064218"/>
              </p:ext>
            </p:extLst>
          </p:nvPr>
        </p:nvGraphicFramePr>
        <p:xfrm>
          <a:off x="533400" y="2628900"/>
          <a:ext cx="17373600" cy="7391399"/>
        </p:xfrm>
        <a:graphic>
          <a:graphicData uri="http://schemas.openxmlformats.org/drawingml/2006/table">
            <a:tbl>
              <a:tblPr firstRow="1" bandRow="1">
                <a:tableStyleId>{5C22544A-7EE6-4342-B048-85BDC9FD1C3A}</a:tableStyleId>
              </a:tblPr>
              <a:tblGrid>
                <a:gridCol w="1628775">
                  <a:extLst>
                    <a:ext uri="{9D8B030D-6E8A-4147-A177-3AD203B41FA5}">
                      <a16:colId xmlns:a16="http://schemas.microsoft.com/office/drawing/2014/main" val="2180486293"/>
                    </a:ext>
                  </a:extLst>
                </a:gridCol>
                <a:gridCol w="15744825">
                  <a:extLst>
                    <a:ext uri="{9D8B030D-6E8A-4147-A177-3AD203B41FA5}">
                      <a16:colId xmlns:a16="http://schemas.microsoft.com/office/drawing/2014/main" val="3863254432"/>
                    </a:ext>
                  </a:extLst>
                </a:gridCol>
              </a:tblGrid>
              <a:tr h="1092406">
                <a:tc gridSpan="2">
                  <a:txBody>
                    <a:bodyPr/>
                    <a:lstStyle/>
                    <a:p>
                      <a:r>
                        <a:rPr lang="vi-VN" sz="3600" b="1" dirty="0">
                          <a:solidFill>
                            <a:schemeClr val="tx1"/>
                          </a:solidFill>
                          <a:latin typeface="Times New Roman" panose="02020603050405020304" pitchFamily="18" charset="0"/>
                          <a:cs typeface="Times New Roman" panose="02020603050405020304" pitchFamily="18" charset="0"/>
                        </a:rPr>
                        <a:t>Khái niệm:</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600">
                        <a:solidFill>
                          <a:schemeClr val="tx2">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983135"/>
                  </a:ext>
                </a:extLst>
              </a:tr>
              <a:tr h="1309943">
                <a:tc>
                  <a:txBody>
                    <a:bodyPr/>
                    <a:lstStyle/>
                    <a:p>
                      <a:pPr algn="ctr"/>
                      <a:r>
                        <a:rPr lang="vi-VN" sz="3600" b="1" dirty="0">
                          <a:solidFill>
                            <a:schemeClr val="tx1"/>
                          </a:solidFill>
                          <a:latin typeface="Times New Roman" panose="02020603050405020304" pitchFamily="18" charset="0"/>
                          <a:cs typeface="Times New Roman" panose="02020603050405020304" pitchFamily="18" charset="0"/>
                        </a:rPr>
                        <a:t>Phân loại</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494121"/>
                  </a:ext>
                </a:extLst>
              </a:tr>
              <a:tr h="1914533">
                <a:tc>
                  <a:txBody>
                    <a:bodyPr/>
                    <a:lstStyle/>
                    <a:p>
                      <a:pPr algn="ctr"/>
                      <a:r>
                        <a:rPr lang="vi-VN" sz="3600" b="1" dirty="0">
                          <a:solidFill>
                            <a:schemeClr val="tx1"/>
                          </a:solidFill>
                          <a:latin typeface="Times New Roman" panose="02020603050405020304" pitchFamily="18" charset="0"/>
                          <a:cs typeface="Times New Roman" panose="02020603050405020304" pitchFamily="18" charset="0"/>
                        </a:rPr>
                        <a:t>Cốt truyện</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9271409"/>
                  </a:ext>
                </a:extLst>
              </a:tr>
              <a:tr h="1764574">
                <a:tc>
                  <a:txBody>
                    <a:bodyPr/>
                    <a:lstStyle/>
                    <a:p>
                      <a:pPr algn="ctr"/>
                      <a:r>
                        <a:rPr lang="vi-VN" sz="3600" b="1" dirty="0">
                          <a:solidFill>
                            <a:schemeClr val="tx1"/>
                          </a:solidFill>
                          <a:latin typeface="Times New Roman" panose="02020603050405020304" pitchFamily="18" charset="0"/>
                          <a:cs typeface="Times New Roman" panose="02020603050405020304" pitchFamily="18" charset="0"/>
                        </a:rPr>
                        <a:t>Nhân vật</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1317140"/>
                  </a:ext>
                </a:extLst>
              </a:tr>
              <a:tr h="1309943">
                <a:tc>
                  <a:txBody>
                    <a:bodyPr/>
                    <a:lstStyle/>
                    <a:p>
                      <a:pPr algn="ctr"/>
                      <a:r>
                        <a:rPr lang="vi-VN" sz="3600" b="1" dirty="0">
                          <a:solidFill>
                            <a:schemeClr val="tx1"/>
                          </a:solidFill>
                          <a:latin typeface="Times New Roman" panose="02020603050405020304" pitchFamily="18" charset="0"/>
                          <a:cs typeface="Times New Roman" panose="02020603050405020304" pitchFamily="18" charset="0"/>
                        </a:rPr>
                        <a:t>Lời thoại</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4501486"/>
                  </a:ext>
                </a:extLst>
              </a:tr>
            </a:tbl>
          </a:graphicData>
        </a:graphic>
      </p:graphicFrame>
      <p:sp>
        <p:nvSpPr>
          <p:cNvPr id="4" name="Rectangle 3">
            <a:extLst>
              <a:ext uri="{FF2B5EF4-FFF2-40B4-BE49-F238E27FC236}">
                <a16:creationId xmlns:a16="http://schemas.microsoft.com/office/drawing/2014/main" id="{A8C3CB04-0307-3118-5FDA-72959D5D2716}"/>
              </a:ext>
            </a:extLst>
          </p:cNvPr>
          <p:cNvSpPr/>
          <p:nvPr/>
        </p:nvSpPr>
        <p:spPr>
          <a:xfrm>
            <a:off x="1676400" y="1562100"/>
            <a:ext cx="14325600" cy="769441"/>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lang="en-US" sz="4400" b="1" dirty="0">
                <a:latin typeface="#9Slide06 SVNJonitha Script"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Think – Pair – Share </a:t>
            </a:r>
            <a:endParaRPr kumimoji="0" lang="en-US" sz="4400" b="1" i="0" u="none" strike="noStrike" kern="1200" cap="none" spc="0" normalizeH="0" baseline="0" noProof="0" dirty="0">
              <a:ln>
                <a:noFill/>
              </a:ln>
              <a:effectLst/>
              <a:uLnTx/>
              <a:uFillTx/>
              <a:latin typeface="#9Slide06 SVNJonitha Script" panose="02000000000000000000" pitchFamily="2"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5" name="Rectangle 4">
            <a:extLst>
              <a:ext uri="{FF2B5EF4-FFF2-40B4-BE49-F238E27FC236}">
                <a16:creationId xmlns:a16="http://schemas.microsoft.com/office/drawing/2014/main" id="{A8C3CB04-0307-3118-5FDA-72959D5D2716}"/>
              </a:ext>
            </a:extLst>
          </p:cNvPr>
          <p:cNvSpPr/>
          <p:nvPr/>
        </p:nvSpPr>
        <p:spPr>
          <a:xfrm>
            <a:off x="1676400" y="266700"/>
            <a:ext cx="14325600" cy="1200329"/>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lang="en-US" sz="7200" dirty="0" err="1">
                <a:solidFill>
                  <a:srgbClr val="FF0000"/>
                </a:solidFill>
                <a:latin typeface="#9Slide06 Dope Script" pitchFamily="2" charset="0"/>
                <a:ea typeface="Times New Roman" panose="02020603050405020304" pitchFamily="18" charset="0"/>
                <a:cs typeface="Times New Roman" panose="02020603050405020304" pitchFamily="18" charset="0"/>
                <a:sym typeface="Wingdings" panose="05000000000000000000" pitchFamily="2" charset="2"/>
              </a:rPr>
              <a:t>Hoạt</a:t>
            </a:r>
            <a:r>
              <a:rPr lang="en-US" sz="7200" dirty="0">
                <a:solidFill>
                  <a:srgbClr val="FF0000"/>
                </a:solidFill>
                <a:latin typeface="#9Slide06 Dope Script"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7200" dirty="0" err="1">
                <a:solidFill>
                  <a:srgbClr val="FF0000"/>
                </a:solidFill>
                <a:latin typeface="#9Slide06 Dope Script" pitchFamily="2" charset="0"/>
                <a:ea typeface="Times New Roman" panose="02020603050405020304" pitchFamily="18" charset="0"/>
                <a:cs typeface="Times New Roman" panose="02020603050405020304" pitchFamily="18" charset="0"/>
                <a:sym typeface="Wingdings" panose="05000000000000000000" pitchFamily="2" charset="2"/>
              </a:rPr>
              <a:t>động</a:t>
            </a:r>
            <a:r>
              <a:rPr lang="en-US" sz="7200" dirty="0">
                <a:solidFill>
                  <a:srgbClr val="FF0000"/>
                </a:solidFill>
                <a:latin typeface="#9Slide06 Dope Script"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7200" dirty="0" err="1">
                <a:solidFill>
                  <a:srgbClr val="FF0000"/>
                </a:solidFill>
                <a:latin typeface="#9Slide06 Dope Script" pitchFamily="2" charset="0"/>
                <a:ea typeface="Times New Roman" panose="02020603050405020304" pitchFamily="18" charset="0"/>
                <a:cs typeface="Times New Roman" panose="02020603050405020304" pitchFamily="18" charset="0"/>
                <a:sym typeface="Wingdings" panose="05000000000000000000" pitchFamily="2" charset="2"/>
              </a:rPr>
              <a:t>nhóm</a:t>
            </a:r>
            <a:endParaRPr kumimoji="0" lang="en-US" sz="7200" i="0" u="none" strike="noStrike" kern="1200" cap="none" spc="0" normalizeH="0" baseline="0" noProof="0" dirty="0">
              <a:ln>
                <a:noFill/>
              </a:ln>
              <a:solidFill>
                <a:srgbClr val="FF0000"/>
              </a:solidFill>
              <a:effectLst/>
              <a:uLnTx/>
              <a:uFillTx/>
              <a:latin typeface="#9Slide06 Dope Script" pitchFamily="2"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Picture 6">
            <a:extLst>
              <a:ext uri="{FF2B5EF4-FFF2-40B4-BE49-F238E27FC236}">
                <a16:creationId xmlns:a16="http://schemas.microsoft.com/office/drawing/2014/main" id="{02A8ACF1-2F3B-AC1F-73AE-1932D120EBA0}"/>
              </a:ext>
            </a:extLst>
          </p:cNvPr>
          <p:cNvPicPr>
            <a:picLocks noChangeAspect="1"/>
          </p:cNvPicPr>
          <p:nvPr/>
        </p:nvPicPr>
        <p:blipFill>
          <a:blip r:embed="rId4"/>
          <a:stretch>
            <a:fillRect/>
          </a:stretch>
        </p:blipFill>
        <p:spPr>
          <a:xfrm>
            <a:off x="13182600" y="2982190"/>
            <a:ext cx="4938468" cy="7048500"/>
          </a:xfrm>
          <a:prstGeom prst="rect">
            <a:avLst/>
          </a:prstGeom>
        </p:spPr>
      </p:pic>
    </p:spTree>
    <p:extLst>
      <p:ext uri="{BB962C8B-B14F-4D97-AF65-F5344CB8AC3E}">
        <p14:creationId xmlns:p14="http://schemas.microsoft.com/office/powerpoint/2010/main" val="13495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73F495-E033-6DAD-773E-E0D2B6DE340B}"/>
              </a:ext>
            </a:extLst>
          </p:cNvPr>
          <p:cNvGraphicFramePr>
            <a:graphicFrameLocks noGrp="1"/>
          </p:cNvGraphicFramePr>
          <p:nvPr>
            <p:extLst>
              <p:ext uri="{D42A27DB-BD31-4B8C-83A1-F6EECF244321}">
                <p14:modId xmlns:p14="http://schemas.microsoft.com/office/powerpoint/2010/main" val="2952847194"/>
              </p:ext>
            </p:extLst>
          </p:nvPr>
        </p:nvGraphicFramePr>
        <p:xfrm>
          <a:off x="914400" y="647700"/>
          <a:ext cx="16459200" cy="8991599"/>
        </p:xfrm>
        <a:graphic>
          <a:graphicData uri="http://schemas.openxmlformats.org/drawingml/2006/table">
            <a:tbl>
              <a:tblPr firstRow="1" bandRow="1">
                <a:tableStyleId>{5C22544A-7EE6-4342-B048-85BDC9FD1C3A}</a:tableStyleId>
              </a:tblPr>
              <a:tblGrid>
                <a:gridCol w="1836649">
                  <a:extLst>
                    <a:ext uri="{9D8B030D-6E8A-4147-A177-3AD203B41FA5}">
                      <a16:colId xmlns:a16="http://schemas.microsoft.com/office/drawing/2014/main" val="2180486293"/>
                    </a:ext>
                  </a:extLst>
                </a:gridCol>
                <a:gridCol w="14622551">
                  <a:extLst>
                    <a:ext uri="{9D8B030D-6E8A-4147-A177-3AD203B41FA5}">
                      <a16:colId xmlns:a16="http://schemas.microsoft.com/office/drawing/2014/main" val="3863254432"/>
                    </a:ext>
                  </a:extLst>
                </a:gridCol>
              </a:tblGrid>
              <a:tr h="1977871">
                <a:tc gridSpan="2">
                  <a:txBody>
                    <a:bodyPr/>
                    <a:lstStyle/>
                    <a:p>
                      <a:pPr algn="just"/>
                      <a:r>
                        <a:rPr lang="vi-VN" sz="4400" b="1" dirty="0">
                          <a:solidFill>
                            <a:schemeClr val="tx2">
                              <a:lumMod val="50000"/>
                            </a:schemeClr>
                          </a:solidFill>
                          <a:latin typeface="Times New Roman" panose="02020603050405020304" pitchFamily="18" charset="0"/>
                          <a:cs typeface="Times New Roman" panose="02020603050405020304" pitchFamily="18" charset="0"/>
                        </a:rPr>
                        <a:t>Khái niệm:</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Là thể loại tự sự b</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Arial" panose="020B0604020202020204" pitchFamily="34" charset="0"/>
                        </a:rPr>
                        <a:t>ằ</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ng văn vần và vi</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Arial" panose="020B0604020202020204" pitchFamily="34" charset="0"/>
                        </a:rPr>
                        <a:t>ế</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t b</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Arial" panose="020B0604020202020204" pitchFamily="34" charset="0"/>
                        </a:rPr>
                        <a:t>ằ</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ng chữ Nôm, ra đời từ thế kỷ XVII, phát triển mạnh vào cuối thế kỷ XVIII và thế kỷ XIX. </a:t>
                      </a:r>
                      <a:endParaRPr lang="en-US" sz="4400" b="1" dirty="0">
                        <a:solidFill>
                          <a:schemeClr val="tx2">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600">
                        <a:solidFill>
                          <a:schemeClr val="tx2">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983135"/>
                  </a:ext>
                </a:extLst>
              </a:tr>
              <a:tr h="3969770">
                <a:tc>
                  <a:txBody>
                    <a:bodyPr/>
                    <a:lstStyle/>
                    <a:p>
                      <a:pPr algn="ctr"/>
                      <a:r>
                        <a:rPr lang="vi-VN" sz="4400" b="1" dirty="0">
                          <a:solidFill>
                            <a:schemeClr val="tx2">
                              <a:lumMod val="50000"/>
                            </a:schemeClr>
                          </a:solidFill>
                          <a:latin typeface="Times New Roman" panose="02020603050405020304" pitchFamily="18" charset="0"/>
                          <a:cs typeface="Times New Roman" panose="02020603050405020304" pitchFamily="18" charset="0"/>
                        </a:rPr>
                        <a:t>Phân loại</a:t>
                      </a:r>
                      <a:endParaRPr lang="en-US" sz="4400" b="1" dirty="0">
                        <a:solidFill>
                          <a:schemeClr val="tx2">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Xét theo thể thơ: chủ yếu viết theo thể thơ lục bát. </a:t>
                      </a:r>
                    </a:p>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Xét về ngôn ngữ và đặc điểm nghệ thuật: T</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ruyện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thơ</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nôm</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bình dân, T</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ruyện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thơ</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nôm</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bác học.</a:t>
                      </a:r>
                    </a:p>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Xét theo tác giả: T</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ruyện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thơ</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nôm</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khuyết danh, T</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ruyện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thơ</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nôm</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 hữu danh.</a:t>
                      </a:r>
                      <a:endPar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494121"/>
                  </a:ext>
                </a:extLst>
              </a:tr>
              <a:tr h="3043958">
                <a:tc>
                  <a:txBody>
                    <a:bodyPr/>
                    <a:lstStyle/>
                    <a:p>
                      <a:pPr algn="ctr"/>
                      <a:r>
                        <a:rPr lang="vi-VN" sz="4400" b="1" dirty="0">
                          <a:solidFill>
                            <a:schemeClr val="tx2">
                              <a:lumMod val="50000"/>
                            </a:schemeClr>
                          </a:solidFill>
                          <a:latin typeface="Times New Roman" panose="02020603050405020304" pitchFamily="18" charset="0"/>
                          <a:cs typeface="Times New Roman" panose="02020603050405020304" pitchFamily="18" charset="0"/>
                        </a:rPr>
                        <a:t>Cốt truyện</a:t>
                      </a:r>
                      <a:endParaRPr lang="en-US" sz="4400" b="1" dirty="0">
                        <a:solidFill>
                          <a:schemeClr val="tx2">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vi-VN" sz="44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Thường theo một trong hai mô hình </a:t>
                      </a:r>
                      <a:endPar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4400" kern="100" dirty="0">
                          <a:solidFill>
                            <a:prstClr val="black"/>
                          </a:solidFill>
                          <a:latin typeface="Times New Roman" panose="02020603050405020304" pitchFamily="18" charset="0"/>
                          <a:ea typeface="SimSun" panose="02010600030101010101" pitchFamily="2" charset="-122"/>
                          <a:cs typeface="Arial" panose="020B0604020202020204" pitchFamily="34" charset="0"/>
                        </a:rPr>
                        <a:t>+ G</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ặp gỡ (hội ngộ) - tai biến (lưu lạc) - đoàn tụ (đoàn viên)</a:t>
                      </a:r>
                      <a:endParaRPr lang="en-US" sz="4400" kern="100" dirty="0">
                        <a:solidFill>
                          <a:prstClr val="black"/>
                        </a:solidFill>
                        <a:latin typeface="Times New Roman" panose="02020603050405020304" pitchFamily="18" charset="0"/>
                        <a:ea typeface="SimSun" panose="02010600030101010101" pitchFamily="2" charset="-122"/>
                        <a:cs typeface="Arial" panose="020B0604020202020204" pitchFamily="34" charset="0"/>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4400" kern="100" dirty="0">
                          <a:solidFill>
                            <a:prstClr val="black"/>
                          </a:solidFill>
                          <a:latin typeface="Times New Roman" panose="02020603050405020304" pitchFamily="18" charset="0"/>
                          <a:ea typeface="SimSun" panose="02010600030101010101" pitchFamily="2" charset="-122"/>
                          <a:cs typeface="Arial" panose="020B0604020202020204" pitchFamily="34" charset="0"/>
                        </a:rPr>
                        <a:t>+ M</a:t>
                      </a:r>
                      <a:r>
                        <a:rPr kumimoji="0" lang="vi-VN" sz="4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Arial" panose="020B0604020202020204" pitchFamily="34" charset="0"/>
                        </a:rPr>
                        <a:t>ô hình nhân - quả (ở hiền gặp lành, ở ác gặp dữ)</a:t>
                      </a:r>
                      <a:endPar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9271409"/>
                  </a:ext>
                </a:extLst>
              </a:tr>
            </a:tbl>
          </a:graphicData>
        </a:graphic>
      </p:graphicFrame>
    </p:spTree>
    <p:extLst>
      <p:ext uri="{BB962C8B-B14F-4D97-AF65-F5344CB8AC3E}">
        <p14:creationId xmlns:p14="http://schemas.microsoft.com/office/powerpoint/2010/main" val="13049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73F495-E033-6DAD-773E-E0D2B6DE340B}"/>
              </a:ext>
            </a:extLst>
          </p:cNvPr>
          <p:cNvGraphicFramePr>
            <a:graphicFrameLocks noGrp="1"/>
          </p:cNvGraphicFramePr>
          <p:nvPr>
            <p:extLst>
              <p:ext uri="{D42A27DB-BD31-4B8C-83A1-F6EECF244321}">
                <p14:modId xmlns:p14="http://schemas.microsoft.com/office/powerpoint/2010/main" val="2063126366"/>
              </p:ext>
            </p:extLst>
          </p:nvPr>
        </p:nvGraphicFramePr>
        <p:xfrm>
          <a:off x="533400" y="342900"/>
          <a:ext cx="17221200" cy="9601200"/>
        </p:xfrm>
        <a:graphic>
          <a:graphicData uri="http://schemas.openxmlformats.org/drawingml/2006/table">
            <a:tbl>
              <a:tblPr firstRow="1" bandRow="1">
                <a:tableStyleId>{5C22544A-7EE6-4342-B048-85BDC9FD1C3A}</a:tableStyleId>
              </a:tblPr>
              <a:tblGrid>
                <a:gridCol w="1921679">
                  <a:extLst>
                    <a:ext uri="{9D8B030D-6E8A-4147-A177-3AD203B41FA5}">
                      <a16:colId xmlns:a16="http://schemas.microsoft.com/office/drawing/2014/main" val="2180486293"/>
                    </a:ext>
                  </a:extLst>
                </a:gridCol>
                <a:gridCol w="15299521">
                  <a:extLst>
                    <a:ext uri="{9D8B030D-6E8A-4147-A177-3AD203B41FA5}">
                      <a16:colId xmlns:a16="http://schemas.microsoft.com/office/drawing/2014/main" val="3863254432"/>
                    </a:ext>
                  </a:extLst>
                </a:gridCol>
              </a:tblGrid>
              <a:tr h="7647709">
                <a:tc>
                  <a:txBody>
                    <a:bodyPr/>
                    <a:lstStyle/>
                    <a:p>
                      <a:pPr algn="ctr"/>
                      <a:r>
                        <a:rPr lang="vi-VN" sz="4400" b="1" dirty="0">
                          <a:solidFill>
                            <a:schemeClr val="tx1"/>
                          </a:solidFill>
                          <a:latin typeface="Times New Roman" panose="02020603050405020304" pitchFamily="18" charset="0"/>
                          <a:cs typeface="Times New Roman" panose="02020603050405020304" pitchFamily="18" charset="0"/>
                        </a:rPr>
                        <a:t>Nhân vật</a:t>
                      </a:r>
                      <a:endParaRPr lang="en-US" sz="4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just" defTabSz="914400" rtl="0" eaLnBrk="1" fontAlgn="auto" latinLnBrk="0" hangingPunct="1">
                        <a:lnSpc>
                          <a:spcPct val="100000"/>
                        </a:lnSpc>
                        <a:spcBef>
                          <a:spcPts val="200"/>
                        </a:spcBef>
                        <a:spcAft>
                          <a:spcPts val="200"/>
                        </a:spcAft>
                        <a:buClrTx/>
                        <a:buSzTx/>
                        <a:buFontTx/>
                        <a:buNone/>
                        <a:tabLst/>
                        <a:defRPr/>
                      </a:pPr>
                      <a:r>
                        <a:rPr kumimoji="0" lang="vi-VN" sz="4400" b="1"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rPr>
                        <a:t>Thường chia thành hai tuyến: nhân vật chính di</a:t>
                      </a:r>
                      <a:r>
                        <a:rPr kumimoji="0" lang="vi-VN" sz="4400" b="1" i="0" u="none" strike="noStrike" kern="1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Arial" panose="020B0604020202020204" pitchFamily="34" charset="0"/>
                        </a:rPr>
                        <a:t>ệ</a:t>
                      </a:r>
                      <a:r>
                        <a:rPr kumimoji="0" lang="vi-VN" sz="4400" b="1"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rPr>
                        <a:t>n và nhân vật phản diện. </a:t>
                      </a:r>
                      <a:endParaRPr kumimoji="0" lang="en-US" sz="4400" b="1"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4400" b="0" kern="100" dirty="0">
                          <a:solidFill>
                            <a:schemeClr val="tx1"/>
                          </a:solidFill>
                          <a:latin typeface="Times New Roman" panose="02020603050405020304" pitchFamily="18" charset="0"/>
                          <a:ea typeface="SimSun" panose="02010600030101010101" pitchFamily="2" charset="-122"/>
                          <a:cs typeface="Arial" panose="020B0604020202020204" pitchFamily="34" charset="0"/>
                        </a:rPr>
                        <a:t>+ </a:t>
                      </a:r>
                      <a:r>
                        <a:rPr kumimoji="0" lang="vi-VN" sz="44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rPr>
                        <a:t>Nhân vật chính thường được xây dựng theo khuôn mẫu như: chàng trai tài giỏi, nghĩa </a:t>
                      </a:r>
                      <a:r>
                        <a:rPr lang="en-US" sz="4400" b="0" kern="100" noProof="0" dirty="0" err="1">
                          <a:solidFill>
                            <a:schemeClr val="tx1"/>
                          </a:solidFill>
                          <a:latin typeface="Times New Roman" panose="02020603050405020304" pitchFamily="18" charset="0"/>
                          <a:ea typeface="SimSun" panose="02010600030101010101" pitchFamily="2" charset="-122"/>
                          <a:cs typeface="Arial" panose="020B0604020202020204" pitchFamily="34" charset="0"/>
                        </a:rPr>
                        <a:t>khí</a:t>
                      </a:r>
                      <a:r>
                        <a:rPr kumimoji="0" lang="vi-VN" sz="44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rPr>
                        <a:t>, cô gái xinh đẹp, nết na,… </a:t>
                      </a:r>
                      <a:endParaRPr kumimoji="0" lang="en-US" sz="44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4400" kern="100" dirty="0">
                          <a:solidFill>
                            <a:schemeClr val="tx1"/>
                          </a:solidFill>
                          <a:latin typeface="Times New Roman" panose="02020603050405020304" pitchFamily="18" charset="0"/>
                          <a:ea typeface="SimSun" panose="02010600030101010101" pitchFamily="2" charset="-122"/>
                          <a:cs typeface="Arial" panose="020B0604020202020204" pitchFamily="34" charset="0"/>
                        </a:rPr>
                        <a:t>+ </a:t>
                      </a:r>
                      <a:r>
                        <a:rPr kumimoji="0" lang="vi-VN" sz="44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rPr>
                        <a:t>Trong các truyện thơ Nôm mô ph</a:t>
                      </a:r>
                      <a:r>
                        <a:rPr kumimoji="0" lang="vi-VN" sz="4400" b="0" i="0" u="none" strike="noStrike" kern="1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Arial" panose="020B0604020202020204" pitchFamily="34" charset="0"/>
                        </a:rPr>
                        <a:t>ỏ</a:t>
                      </a:r>
                      <a:r>
                        <a:rPr kumimoji="0" lang="vi-VN" sz="44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rPr>
                        <a:t>ng truyện cổ tích thần kỳ còn có những nhân vật kỳ ảo như đồ vật hay loài vật thần kỳ. </a:t>
                      </a:r>
                      <a:endParaRPr kumimoji="0" lang="en-US" sz="44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endParaRPr>
                    </a:p>
                    <a:p>
                      <a:pPr marL="0" marR="0" lvl="0" indent="0" algn="just" defTabSz="914400" rtl="0" eaLnBrk="1" fontAlgn="auto" latinLnBrk="0" hangingPunct="1">
                        <a:lnSpc>
                          <a:spcPct val="100000"/>
                        </a:lnSpc>
                        <a:spcBef>
                          <a:spcPts val="200"/>
                        </a:spcBef>
                        <a:spcAft>
                          <a:spcPts val="200"/>
                        </a:spcAft>
                        <a:buClrTx/>
                        <a:buSzTx/>
                        <a:buFontTx/>
                        <a:buNone/>
                        <a:tabLst/>
                        <a:defRPr/>
                      </a:pPr>
                      <a:r>
                        <a:rPr lang="en-US" sz="4400" kern="100" dirty="0">
                          <a:solidFill>
                            <a:schemeClr val="tx1"/>
                          </a:solidFill>
                          <a:latin typeface="Times New Roman" panose="02020603050405020304" pitchFamily="18" charset="0"/>
                          <a:ea typeface="SimSun" panose="02010600030101010101" pitchFamily="2" charset="-122"/>
                          <a:cs typeface="Arial" panose="020B0604020202020204" pitchFamily="34" charset="0"/>
                        </a:rPr>
                        <a:t>+ </a:t>
                      </a:r>
                      <a:r>
                        <a:rPr kumimoji="0" lang="vi-VN" sz="4400" b="0" i="0" u="none" strike="noStrike" kern="1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Arial" panose="020B0604020202020204" pitchFamily="34" charset="0"/>
                        </a:rPr>
                        <a:t>Đặc điểm, tính cách của nhân vật thường được thể hiện qua hành động, ngôn ngữ, tâm trạng, cảm xúc.</a:t>
                      </a:r>
                      <a:endParaRPr kumimoji="0" lang="en-US" sz="4000" b="0" i="0" u="none" strike="noStrike" kern="100" cap="none" spc="0" normalizeH="0" baseline="0" noProof="0" dirty="0">
                        <a:ln>
                          <a:noFill/>
                        </a:ln>
                        <a:solidFill>
                          <a:schemeClr val="tx1"/>
                        </a:solidFill>
                        <a:effectLst/>
                        <a:uLnTx/>
                        <a:uFillTx/>
                        <a:latin typeface="Arial" panose="020B0604020202020204" pitchFamily="34" charset="0"/>
                        <a:ea typeface="SimSun" panose="02010600030101010101" pitchFamily="2"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983135"/>
                  </a:ext>
                </a:extLst>
              </a:tr>
              <a:tr h="1953491">
                <a:tc>
                  <a:txBody>
                    <a:bodyPr/>
                    <a:lstStyle/>
                    <a:p>
                      <a:pPr algn="ctr"/>
                      <a:r>
                        <a:rPr lang="vi-VN" sz="4400" b="1" dirty="0">
                          <a:solidFill>
                            <a:schemeClr val="tx1"/>
                          </a:solidFill>
                          <a:latin typeface="Times New Roman" panose="02020603050405020304" pitchFamily="18" charset="0"/>
                          <a:cs typeface="Times New Roman" panose="02020603050405020304" pitchFamily="18" charset="0"/>
                        </a:rPr>
                        <a:t>Lời thoại</a:t>
                      </a:r>
                      <a:endParaRPr lang="en-US" sz="4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chemeClr val="tx1"/>
                          </a:solidFill>
                          <a:effectLst/>
                          <a:uLnTx/>
                          <a:uFillTx/>
                          <a:latin typeface="Times New Roman" panose="02020603050405020304" pitchFamily="18" charset="0"/>
                          <a:ea typeface="SimSun" panose="02010600030101010101" pitchFamily="2" charset="-122"/>
                          <a:cs typeface="+mn-cs"/>
                        </a:rPr>
                        <a:t>Là lời của nhân vật, gồm đối thoại và độc thoại</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4501486"/>
                  </a:ext>
                </a:extLst>
              </a:tr>
            </a:tbl>
          </a:graphicData>
        </a:graphic>
      </p:graphicFrame>
    </p:spTree>
    <p:extLst>
      <p:ext uri="{BB962C8B-B14F-4D97-AF65-F5344CB8AC3E}">
        <p14:creationId xmlns:p14="http://schemas.microsoft.com/office/powerpoint/2010/main" val="216669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2642</TotalTime>
  <Words>4139</Words>
  <Application>Microsoft Office PowerPoint</Application>
  <PresentationFormat>Custom</PresentationFormat>
  <Paragraphs>383</Paragraphs>
  <Slides>58</Slides>
  <Notes>46</Notes>
  <HiddenSlides>0</HiddenSlides>
  <MMClips>1</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58</vt:i4>
      </vt:variant>
    </vt:vector>
  </HeadingPairs>
  <TitlesOfParts>
    <vt:vector size="83" baseType="lpstr">
      <vt:lpstr>#9Slide07 IcielCrocante</vt:lpstr>
      <vt:lpstr>#9Slide07 SVNGuerrilla</vt:lpstr>
      <vt:lpstr>Calibri Light</vt:lpstr>
      <vt:lpstr>#9Slide05 Good Vibes Pro</vt:lpstr>
      <vt:lpstr>#9Slide07 IcielSoup of Justice</vt:lpstr>
      <vt:lpstr>Algerian</vt:lpstr>
      <vt:lpstr>#9Slide04 Faustina</vt:lpstr>
      <vt:lpstr>#9Slide07 SVNStick A Round</vt:lpstr>
      <vt:lpstr>#9Slide04 Podkova Bold</vt:lpstr>
      <vt:lpstr>Söhne</vt:lpstr>
      <vt:lpstr>#9Slide05 SVNCookie</vt:lpstr>
      <vt:lpstr>#9Slide05 Brannboll Ny</vt:lpstr>
      <vt:lpstr>Calibri</vt:lpstr>
      <vt:lpstr>#9Slide06 SVNJonitha Script</vt:lpstr>
      <vt:lpstr>Arial</vt:lpstr>
      <vt:lpstr>Times New Roman</vt:lpstr>
      <vt:lpstr>#9Slide05 FS Blonde Script</vt:lpstr>
      <vt:lpstr>#9Slide07 SVNAppleberry</vt:lpstr>
      <vt:lpstr>#9Slide06 Dope Script</vt:lpstr>
      <vt:lpstr>1_Office Theme</vt:lpstr>
      <vt:lpstr>3_Office Theme</vt:lpstr>
      <vt:lpstr>Office Theme</vt:lpstr>
      <vt:lpstr>2_Office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Administrator</cp:lastModifiedBy>
  <cp:revision>166</cp:revision>
  <dcterms:created xsi:type="dcterms:W3CDTF">2006-08-16T00:00:00Z</dcterms:created>
  <dcterms:modified xsi:type="dcterms:W3CDTF">2024-12-12T13:10:02Z</dcterms:modified>
  <dc:identifier>DAGLqprbdMc</dc:identifier>
</cp:coreProperties>
</file>