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53" r:id="rId8"/>
    <p:sldId id="354" r:id="rId9"/>
    <p:sldId id="283" r:id="rId10"/>
    <p:sldId id="276" r:id="rId11"/>
    <p:sldId id="298" r:id="rId12"/>
    <p:sldId id="352" r:id="rId13"/>
    <p:sldId id="327" r:id="rId14"/>
    <p:sldId id="348" r:id="rId15"/>
    <p:sldId id="313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3033-3EDC-415F-00A1-61311190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B87A5-95CF-D782-C0E9-A25DF8329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33C62-2E06-D2B5-A702-39A74BB93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51971-B052-3951-801F-3C89E1817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C66F-2FC0-A13B-A023-66F91F23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0298B-7616-48F4-AF0E-BBF2034F8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A316D-7647-3377-5EC1-D9C713E4D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69624-F62D-5540-77FF-5F129AE44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5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electronic devices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2. C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4. F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5. B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6. E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26DC05-3C54-4CB0-D1ED-D2DBEBA4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83" y="1619248"/>
            <a:ext cx="5592553" cy="52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material words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1715237" y="100920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33BCCD8-73FF-7D6B-41FA-DC84A77F4EB2}"/>
              </a:ext>
            </a:extLst>
          </p:cNvPr>
          <p:cNvSpPr txBox="1"/>
          <p:nvPr/>
        </p:nvSpPr>
        <p:spPr>
          <a:xfrm>
            <a:off x="604692" y="1933518"/>
            <a:ext cx="1128250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often use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_______________________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, which is a soft reddish-brown metal, to make electric wire, pipes, and coins.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Today, ______________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is often used to make cases of electric devices because it doesn’t conduct electricity and it is light,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and easily be shaped into many different forms.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often use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in the construction industry because it is a strong and hard metal.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use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_______________________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, which comes from rubber trees, for making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tyres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, boots, etc.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 kids need a piece of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 easily cut shapes and make toys.</a:t>
            </a:r>
            <a:r>
              <a:rPr lang="en-US" sz="2600" dirty="0">
                <a:latin typeface="Bahnschrift SemiLight" panose="020B0502040204020203" pitchFamily="34" charset="0"/>
              </a:rPr>
              <a:t> </a:t>
            </a:r>
            <a:endParaRPr lang="vi-VN" sz="2600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DC8741F-320A-EED8-B5BA-2B0475712B7D}"/>
              </a:ext>
            </a:extLst>
          </p:cNvPr>
          <p:cNvSpPr txBox="1"/>
          <p:nvPr/>
        </p:nvSpPr>
        <p:spPr>
          <a:xfrm>
            <a:off x="2738425" y="181647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B69447A-0F9C-5672-F299-42399A1ADA8A}"/>
              </a:ext>
            </a:extLst>
          </p:cNvPr>
          <p:cNvSpPr txBox="1"/>
          <p:nvPr/>
        </p:nvSpPr>
        <p:spPr>
          <a:xfrm>
            <a:off x="1645605" y="263625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84D2640-4083-7BAE-0D2D-82422975C06D}"/>
              </a:ext>
            </a:extLst>
          </p:cNvPr>
          <p:cNvSpPr txBox="1"/>
          <p:nvPr/>
        </p:nvSpPr>
        <p:spPr>
          <a:xfrm>
            <a:off x="2796538" y="382937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3154571-1342-AAAF-AD12-7ED28DB7F921}"/>
              </a:ext>
            </a:extLst>
          </p:cNvPr>
          <p:cNvSpPr txBox="1"/>
          <p:nvPr/>
        </p:nvSpPr>
        <p:spPr>
          <a:xfrm>
            <a:off x="1937894" y="463427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9929BC5-DD0A-C4DF-DD4C-CBA3AB217A37}"/>
              </a:ext>
            </a:extLst>
          </p:cNvPr>
          <p:cNvSpPr txBox="1"/>
          <p:nvPr/>
        </p:nvSpPr>
        <p:spPr>
          <a:xfrm>
            <a:off x="4422721" y="54117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31496" y="1491366"/>
            <a:ext cx="1082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call these materials in Vietnamese?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0BEBA33-F546-C1C8-1228-BBC36CA0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32" y="2199252"/>
            <a:ext cx="8492016" cy="42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0603" y="109259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or phrases to complete the following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5211" y="107568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97" y="9694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62079D-F933-AEAB-3FEF-ABD145101391}"/>
              </a:ext>
            </a:extLst>
          </p:cNvPr>
          <p:cNvSpPr txBox="1"/>
          <p:nvPr/>
        </p:nvSpPr>
        <p:spPr>
          <a:xfrm>
            <a:off x="247761" y="1528464"/>
            <a:ext cx="11765267" cy="5329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 most common use for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rubber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iron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is for producing </a:t>
            </a:r>
            <a:r>
              <a:rPr lang="en-US" sz="2300" b="0" i="0" dirty="0" err="1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tyres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 for cars, motorbikes, bicycles, etc.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2.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 most popular material for the construction of buildings and bridges is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plastic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steel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because it is strong enough</a:t>
            </a:r>
            <a:r>
              <a:rPr lang="en-US" sz="2300" dirty="0">
                <a:solidFill>
                  <a:srgbClr val="242021"/>
                </a:solidFill>
                <a:latin typeface="Bahnschrift SemiLight" panose="020B0502040204020203" pitchFamily="34" charset="0"/>
              </a:rPr>
              <a:t>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 support heavy loads.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Today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3D printers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photocopiers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allow us to create three-dimensional objects, e.g. medical implants, clothes, cars, etc.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use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copper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cardboard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 make food packaging such as cereal and pasta boxes, as it is food-safe and not harmful to the environment.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They use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camcorders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portable music players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for live-streaming video content such as concerts, live events, and webinars.</a:t>
            </a:r>
            <a:r>
              <a:rPr lang="en-US" sz="2300" dirty="0">
                <a:latin typeface="Bahnschrift SemiLight" panose="020B0502040204020203" pitchFamily="34" charset="0"/>
              </a:rPr>
              <a:t> </a:t>
            </a:r>
            <a:endParaRPr lang="vi-VN" sz="2300" dirty="0">
              <a:latin typeface="Bahnschrift SemiLight" panose="020B0502040204020203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C21458F-6D72-2666-EDA0-E7F34D24994E}"/>
              </a:ext>
            </a:extLst>
          </p:cNvPr>
          <p:cNvSpPr/>
          <p:nvPr/>
        </p:nvSpPr>
        <p:spPr>
          <a:xfrm>
            <a:off x="3992136" y="1596607"/>
            <a:ext cx="1037063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C2CABA-0C86-DAB7-C33F-E9B997C8D3C6}"/>
              </a:ext>
            </a:extLst>
          </p:cNvPr>
          <p:cNvSpPr/>
          <p:nvPr/>
        </p:nvSpPr>
        <p:spPr>
          <a:xfrm>
            <a:off x="178972" y="3214159"/>
            <a:ext cx="918845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AAF7CD-DF7E-F0A9-567E-F49DF1E1B3F3}"/>
              </a:ext>
            </a:extLst>
          </p:cNvPr>
          <p:cNvSpPr/>
          <p:nvPr/>
        </p:nvSpPr>
        <p:spPr>
          <a:xfrm>
            <a:off x="1416757" y="3701535"/>
            <a:ext cx="1582921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6868C02-C1BB-3E9C-354B-D21E56A76B63}"/>
              </a:ext>
            </a:extLst>
          </p:cNvPr>
          <p:cNvSpPr/>
          <p:nvPr/>
        </p:nvSpPr>
        <p:spPr>
          <a:xfrm>
            <a:off x="2743752" y="4799728"/>
            <a:ext cx="1471409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1C39048-DB45-0BE6-2718-6BA69B95E0AE}"/>
              </a:ext>
            </a:extLst>
          </p:cNvPr>
          <p:cNvSpPr/>
          <p:nvPr/>
        </p:nvSpPr>
        <p:spPr>
          <a:xfrm>
            <a:off x="1817710" y="5828864"/>
            <a:ext cx="1672622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stress pattern of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C9058B-72CC-2C89-FBF7-32E2B7A24F8C}"/>
              </a:ext>
            </a:extLst>
          </p:cNvPr>
          <p:cNvSpPr txBox="1"/>
          <p:nvPr/>
        </p:nvSpPr>
        <p:spPr>
          <a:xfrm>
            <a:off x="1356102" y="2276851"/>
            <a:ext cx="9394902" cy="289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talk! </a:t>
            </a:r>
            <a:r>
              <a:rPr lang="en-US" sz="320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		</a:t>
            </a: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worry!</a:t>
            </a:r>
            <a:b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Keep silent! </a:t>
            </a:r>
            <a:r>
              <a:rPr lang="en-US" sz="320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	</a:t>
            </a: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Look out!</a:t>
            </a:r>
            <a:b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Remember!</a:t>
            </a:r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vi-VN" sz="32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Write each sentence in the suitable box.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F59CD3-DEE4-24A6-A49C-F9776B43E632}"/>
              </a:ext>
            </a:extLst>
          </p:cNvPr>
          <p:cNvSpPr txBox="1"/>
          <p:nvPr/>
        </p:nvSpPr>
        <p:spPr>
          <a:xfrm>
            <a:off x="555439" y="1998857"/>
            <a:ext cx="3861987" cy="443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I see!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Be quiet!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Say sorry!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Watch out!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That long?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6.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Speak louder!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endParaRPr lang="vi-VN" sz="32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19F607B-759C-9C7E-319D-9AF689BF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97" y="2330605"/>
            <a:ext cx="7896517" cy="337882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458B0B0-2173-7216-73B8-B1EBA27C3C3E}"/>
              </a:ext>
            </a:extLst>
          </p:cNvPr>
          <p:cNvSpPr txBox="1"/>
          <p:nvPr/>
        </p:nvSpPr>
        <p:spPr>
          <a:xfrm>
            <a:off x="4328291" y="3429000"/>
            <a:ext cx="609414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I see! 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E0CC6E1-132D-A51B-7643-7A2E2A1CF9E8}"/>
              </a:ext>
            </a:extLst>
          </p:cNvPr>
          <p:cNvSpPr txBox="1"/>
          <p:nvPr/>
        </p:nvSpPr>
        <p:spPr>
          <a:xfrm>
            <a:off x="4250232" y="4169459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Watch out!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5258518-8C84-50BB-A381-072CDD12D476}"/>
              </a:ext>
            </a:extLst>
          </p:cNvPr>
          <p:cNvSpPr txBox="1"/>
          <p:nvPr/>
        </p:nvSpPr>
        <p:spPr>
          <a:xfrm>
            <a:off x="4250232" y="4754234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That long? </a:t>
            </a:r>
            <a:endParaRPr lang="vi-VN" sz="32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30F8A3C-5BB3-DEA7-73EA-7938DEB0460F}"/>
              </a:ext>
            </a:extLst>
          </p:cNvPr>
          <p:cNvSpPr txBox="1"/>
          <p:nvPr/>
        </p:nvSpPr>
        <p:spPr>
          <a:xfrm>
            <a:off x="8176971" y="3607507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Be quiet!</a:t>
            </a:r>
            <a:endParaRPr lang="vi-VN" sz="32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6353912-7493-905C-4783-481211EC1595}"/>
              </a:ext>
            </a:extLst>
          </p:cNvPr>
          <p:cNvSpPr txBox="1"/>
          <p:nvPr/>
        </p:nvSpPr>
        <p:spPr>
          <a:xfrm>
            <a:off x="8190692" y="4167828"/>
            <a:ext cx="7136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Say sorry! </a:t>
            </a:r>
            <a:endParaRPr lang="vi-VN" sz="32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A9F97E33-C053-8DE0-FD00-C052AF1B3CF4}"/>
              </a:ext>
            </a:extLst>
          </p:cNvPr>
          <p:cNvSpPr txBox="1"/>
          <p:nvPr/>
        </p:nvSpPr>
        <p:spPr>
          <a:xfrm>
            <a:off x="8190692" y="4610148"/>
            <a:ext cx="7666462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6.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Speak louder!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sentence stress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0785" y="95637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E9317E-990C-0DDA-B755-0F5C73D38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256606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 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electronic devices with the correct pictures.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material words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Circle the correct words or phrases to complete the following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sentences. Pay attention to the stress pattern of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Task 5: Write each sentence in the suitable box. Then listen, check, and repeat.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4473" y="1202538"/>
            <a:ext cx="11603054" cy="140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robotic vacuum cleaner 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0139" y="5855486"/>
            <a:ext cx="6031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robot </a:t>
            </a:r>
            <a:r>
              <a:rPr lang="en-US" sz="4800" dirty="0" err="1"/>
              <a:t>hút</a:t>
            </a:r>
            <a:r>
              <a:rPr lang="en-US" sz="4800" dirty="0"/>
              <a:t> </a:t>
            </a:r>
            <a:r>
              <a:rPr lang="en-US" sz="4800" dirty="0" err="1"/>
              <a:t>bụi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99796" y="2418751"/>
            <a:ext cx="8190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/roʊˈbɑː.t̬ɪk ˈvæk.juːm ˈkliː.nɚ/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C31A7C-848F-EA0F-BDE8-1F50B79AE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63" y="3056325"/>
            <a:ext cx="2992584" cy="29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camcorder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922" y="4417019"/>
            <a:ext cx="4513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máy quay điện tử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142899" y="3130480"/>
            <a:ext cx="4119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kæmˌkɔːr.dɚ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F2E0E15-B10C-D71A-0F34-5EC7AF53B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78" y="120247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FDF3-BA65-29A1-292C-CF20CF5B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0B787C-A604-5B95-76B9-699D2C591A09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546553F4-0884-9AF2-BC8A-BE6E8C68554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CCB3D378-11EB-28F6-0A77-AC2EF8B1F97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9A755D6E-8E54-4E0A-0E4C-8D334A076F0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7F7B6B53-8281-1DBD-E5C6-161E4E7B5D68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cooper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357C9-24DA-528B-5528-7A0690B77881}"/>
              </a:ext>
            </a:extLst>
          </p:cNvPr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đồng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368BA1-5814-D56C-4C13-3A05992A191D}"/>
              </a:ext>
            </a:extLst>
          </p:cNvPr>
          <p:cNvSpPr/>
          <p:nvPr/>
        </p:nvSpPr>
        <p:spPr>
          <a:xfrm>
            <a:off x="1916540" y="3130480"/>
            <a:ext cx="2572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/ˈkuː.pɚ/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E8ABF-5B3A-BA0C-8830-7EEC8A289954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E3FCDCE-2B8F-D939-9ABF-A58029A63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8" t="8634" b="10776"/>
          <a:stretch/>
        </p:blipFill>
        <p:spPr>
          <a:xfrm>
            <a:off x="7020788" y="1185562"/>
            <a:ext cx="3670666" cy="51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1663-C673-C06E-B166-0C000C8A9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1515FC1-C22D-C63F-A318-CA37D9DD740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5B32064B-101E-EFBD-EC7A-9E5F7DC249E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AC6613AE-C2BA-BB73-C0F2-51C8300D29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25B5C721-3C11-96BA-C61E-A70173425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9EBA4546-774C-FE4D-65BA-FC181CDA6F69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steel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46592-5037-437D-AE5B-B01F60E936E2}"/>
              </a:ext>
            </a:extLst>
          </p:cNvPr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thép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8B26C-EEE9-2CFC-9C87-A70672FDEF6D}"/>
              </a:ext>
            </a:extLst>
          </p:cNvPr>
          <p:cNvSpPr/>
          <p:nvPr/>
        </p:nvSpPr>
        <p:spPr>
          <a:xfrm>
            <a:off x="2391798" y="3130480"/>
            <a:ext cx="1621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/stiːl/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02B21-7129-D3CD-66F4-3C62FF1A777C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CFF9B2-EC40-B479-6F55-8BFAE5426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1" y="1428053"/>
            <a:ext cx="6419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27585"/>
              </p:ext>
            </p:extLst>
          </p:nvPr>
        </p:nvGraphicFramePr>
        <p:xfrm>
          <a:off x="499767" y="1586737"/>
          <a:ext cx="11309372" cy="426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6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9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robotic vacuum cleaner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roʊˈbɑ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t̬ɪk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væk.juːm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nɚ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robot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hút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bụi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camcorder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kæmˌkɔːr.dɚ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77561557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cooper 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pɚ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steel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stiːl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0780384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3794</TotalTime>
  <Words>790</Words>
  <Application>Microsoft Office PowerPoint</Application>
  <PresentationFormat>Màn hình rộng</PresentationFormat>
  <Paragraphs>125</Paragraphs>
  <Slides>18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ADLaM Display</vt:lpstr>
      <vt:lpstr>Adobe Gothic Std B</vt:lpstr>
      <vt:lpstr>Arial</vt:lpstr>
      <vt:lpstr>Bahnschrift SemiLight</vt:lpstr>
      <vt:lpstr>Berlin Sans FB</vt:lpstr>
      <vt:lpstr>Calibri</vt:lpstr>
      <vt:lpstr>Calibri Light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 Nguyen</cp:lastModifiedBy>
  <cp:revision>227</cp:revision>
  <dcterms:created xsi:type="dcterms:W3CDTF">2020-12-09T02:04:09Z</dcterms:created>
  <dcterms:modified xsi:type="dcterms:W3CDTF">2024-02-19T12:07:11Z</dcterms:modified>
</cp:coreProperties>
</file>