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302" r:id="rId4"/>
    <p:sldId id="279" r:id="rId5"/>
    <p:sldId id="316" r:id="rId6"/>
    <p:sldId id="347" r:id="rId7"/>
    <p:sldId id="351" r:id="rId8"/>
    <p:sldId id="283" r:id="rId9"/>
    <p:sldId id="276" r:id="rId10"/>
    <p:sldId id="298" r:id="rId11"/>
    <p:sldId id="352" r:id="rId12"/>
    <p:sldId id="327" r:id="rId13"/>
    <p:sldId id="348" r:id="rId14"/>
    <p:sldId id="313" r:id="rId15"/>
    <p:sldId id="314" r:id="rId16"/>
    <p:sldId id="330" r:id="rId17"/>
    <p:sldId id="35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B2"/>
    <a:srgbClr val="F26648"/>
    <a:srgbClr val="6D9FB1"/>
    <a:srgbClr val="F7931D"/>
    <a:srgbClr val="FBC864"/>
    <a:srgbClr val="F8B417"/>
    <a:srgbClr val="FEE3AF"/>
    <a:srgbClr val="77ADC0"/>
    <a:srgbClr val="F1664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1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FCD8D-AD80-02CC-EE36-BEB969E77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7C84E8-9D1A-FCEC-5BE0-23AB5A3892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C1C567-31FC-882E-D544-9F51B33BA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545BB-F457-E745-FD0C-2A80639E3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61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2A5C3-0B39-8328-8266-A3A67D3E3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43D96B-9472-029C-4F43-C7D6F38108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80FDD3-7608-C412-204E-2ECEEF7762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5DE94-0937-58E7-F615-C48CE524E0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3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answer the following questions.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72647" y="2033618"/>
            <a:ext cx="12019353" cy="3483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1. What does the customer want to buy?</a:t>
            </a:r>
          </a:p>
          <a:p>
            <a:pPr>
              <a:lnSpc>
                <a:spcPct val="150000"/>
              </a:lnSpc>
            </a:pP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2. What kind of electronic device does the shop assistant suggest the customer should buy?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-245326" y="2922870"/>
            <a:ext cx="10314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customer wants to an electronic device for her son.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-1172" y="5544717"/>
            <a:ext cx="10956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shop assistant suggests the customer should buy a tablet.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9E347-57B3-4BF1-FC89-84869FF53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C8B4672-087A-683B-F086-D3A0DE9D4AA0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>
              <a:extLst>
                <a:ext uri="{FF2B5EF4-FFF2-40B4-BE49-F238E27FC236}">
                  <a16:creationId xmlns:a16="http://schemas.microsoft.com/office/drawing/2014/main" id="{132DF9FA-4205-89F4-667A-3A9EF165472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>
              <a:extLst>
                <a:ext uri="{FF2B5EF4-FFF2-40B4-BE49-F238E27FC236}">
                  <a16:creationId xmlns:a16="http://schemas.microsoft.com/office/drawing/2014/main" id="{C10CAEBB-B104-F3DC-5F8B-06A0ECC5095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>
              <a:extLst>
                <a:ext uri="{FF2B5EF4-FFF2-40B4-BE49-F238E27FC236}">
                  <a16:creationId xmlns:a16="http://schemas.microsoft.com/office/drawing/2014/main" id="{D7ECA1A3-7A94-ADBC-A3A5-FD4586E7A50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94326C6-DBBC-6464-8B43-B3A2A7F6D38B}"/>
              </a:ext>
            </a:extLst>
          </p:cNvPr>
          <p:cNvSpPr txBox="1"/>
          <p:nvPr/>
        </p:nvSpPr>
        <p:spPr>
          <a:xfrm>
            <a:off x="1107298" y="1217916"/>
            <a:ext cx="998816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answer the following questions.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1155B6-A591-BA8F-CE91-CCC5E3CB96C9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8A280F-2FCE-129D-A71A-9CF7368DE6AD}"/>
              </a:ext>
            </a:extLst>
          </p:cNvPr>
          <p:cNvSpPr txBox="1"/>
          <p:nvPr/>
        </p:nvSpPr>
        <p:spPr>
          <a:xfrm>
            <a:off x="266963" y="2124774"/>
            <a:ext cx="10984617" cy="2790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3. What is the tablet’s case made of?</a:t>
            </a:r>
          </a:p>
          <a:p>
            <a:pPr>
              <a:lnSpc>
                <a:spcPct val="150000"/>
              </a:lnSpc>
            </a:pP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4. What is the tablet’s pencil used for?</a:t>
            </a:r>
            <a:endParaRPr lang="en-US" sz="3000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FB4ED4C-56EC-BBD1-5616-A3E6BFB499BA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0A7178-8A22-F48C-39EA-CDA062025779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CB0CC1D-B603-C56E-4244-2599165E87B0}"/>
              </a:ext>
            </a:extLst>
          </p:cNvPr>
          <p:cNvSpPr txBox="1"/>
          <p:nvPr/>
        </p:nvSpPr>
        <p:spPr>
          <a:xfrm>
            <a:off x="-545903" y="3122024"/>
            <a:ext cx="589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made of aluminum.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DEE21E7-A48B-C142-FAC0-B215727A3FE6}"/>
              </a:ext>
            </a:extLst>
          </p:cNvPr>
          <p:cNvSpPr txBox="1"/>
          <p:nvPr/>
        </p:nvSpPr>
        <p:spPr>
          <a:xfrm>
            <a:off x="-1781408" y="5379848"/>
            <a:ext cx="14256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used for taking notes, drawing, and making 3D designs.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149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each word or phrase with its definition.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7136781" y="3083753"/>
            <a:ext cx="27591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1. d	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2. e	3. a	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4. c	 5. b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C723EA6-45EE-72DF-07C6-917649ABC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403" y="1793577"/>
            <a:ext cx="4996058" cy="499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50887" y="1965884"/>
            <a:ext cx="11957391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 </a:t>
            </a:r>
            <a:r>
              <a:rPr lang="en-US" dirty="0"/>
              <a:t>The website allows you to take a ___________ tour of the art gallery.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dirty="0"/>
              <a:t>You can carry your _____________ laptop with you from class to class because it’s small and light.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dirty="0"/>
              <a:t>Nowadays we often use _____________ keyboards because they are portable.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dirty="0"/>
              <a:t>We often use _____________ to make vehicles like aircraft or cars because of its strength and lightweight.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dirty="0"/>
              <a:t>Most smartphones today have a ______________ which allows us to navigate, type, and interact with apps and games easily.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01000" y="1983718"/>
            <a:ext cx="137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virtual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9B3ED843-8F4A-0D86-B7DC-025050C5A6D9}"/>
              </a:ext>
            </a:extLst>
          </p:cNvPr>
          <p:cNvSpPr txBox="1"/>
          <p:nvPr/>
        </p:nvSpPr>
        <p:spPr>
          <a:xfrm>
            <a:off x="3809138" y="2577253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portable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7BB8ED44-46A0-CA1A-29AC-84758CB62A1C}"/>
              </a:ext>
            </a:extLst>
          </p:cNvPr>
          <p:cNvSpPr txBox="1"/>
          <p:nvPr/>
        </p:nvSpPr>
        <p:spPr>
          <a:xfrm>
            <a:off x="4305057" y="3588203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wireless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1F05398-F384-B8E4-24D4-216E07EC4CDC}"/>
              </a:ext>
            </a:extLst>
          </p:cNvPr>
          <p:cNvSpPr txBox="1"/>
          <p:nvPr/>
        </p:nvSpPr>
        <p:spPr>
          <a:xfrm>
            <a:off x="2735207" y="4199660"/>
            <a:ext cx="424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aluminium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771EDC38-669C-13B0-BC80-25902EBBED5E}"/>
              </a:ext>
            </a:extLst>
          </p:cNvPr>
          <p:cNvSpPr txBox="1"/>
          <p:nvPr/>
        </p:nvSpPr>
        <p:spPr>
          <a:xfrm>
            <a:off x="5591993" y="5238761"/>
            <a:ext cx="2777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touchscreen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06988"/>
            <a:ext cx="970442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/>
              <a:t>Work in pairs. Think of an electronic device and describe it to your partner. Can your partner guess what you are describing?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5F5B4A2-3BE2-1D02-DD4A-FF2D593D7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3" y="2232102"/>
            <a:ext cx="4150239" cy="4246756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4B64198-1A60-A1FE-D31E-D27B91E635B3}"/>
              </a:ext>
            </a:extLst>
          </p:cNvPr>
          <p:cNvSpPr txBox="1"/>
          <p:nvPr/>
        </p:nvSpPr>
        <p:spPr>
          <a:xfrm>
            <a:off x="5533793" y="2369284"/>
            <a:ext cx="609414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4494D0"/>
                </a:solidFill>
                <a:effectLst/>
                <a:latin typeface="ChronicaPro-Medium"/>
              </a:rPr>
              <a:t>Example:</a:t>
            </a:r>
            <a:br>
              <a:rPr lang="en-US" sz="3200" b="0" i="0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A: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It’s a small, flat computer. We can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control it by touching its screen or by using a special pen.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Is that a portable music player?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A: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No. Try again</a:t>
            </a:r>
            <a:r>
              <a:rPr lang="en-US" sz="3200" dirty="0"/>
              <a:t>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local community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Start preparing for the Project of the unit by working in groups of 5 to brainstorm about your community.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ELECTRONIC DEVICES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412233" y="2724050"/>
            <a:ext cx="58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</a:rPr>
              <a:t>In an electronic shop.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80785" y="117992"/>
            <a:ext cx="823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Games: Pass the chalk.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1980452"/>
            <a:ext cx="5758577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0310" y="2751959"/>
            <a:ext cx="5755112" cy="1686387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conversation again and answer the following questions.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Match the following words with their definitions.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the sentences with the words from 3.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560850"/>
            <a:ext cx="5743692" cy="1090276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pairs. Think of an electronic device and describe it to your partner. Can your partner guess what you are describing?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0" y="5926304"/>
            <a:ext cx="2129795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734059" y="5391062"/>
            <a:ext cx="86517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773630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655022" y="1380706"/>
            <a:ext cx="5877727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i="1" dirty="0"/>
              <a:t>WHAT ARE ELECTRONIC DEVICES?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87067" y="3665910"/>
            <a:ext cx="3586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 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CHALK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91EA805-F21A-16D6-20D1-0531251A8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553" y="2049754"/>
            <a:ext cx="4925103" cy="492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44121" y="2015298"/>
            <a:ext cx="7149138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portable (adj)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7787" y="516503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vùng</a:t>
            </a:r>
            <a:r>
              <a:rPr lang="en-US" sz="4800" dirty="0"/>
              <a:t> </a:t>
            </a:r>
            <a:r>
              <a:rPr lang="en-US" sz="4800" dirty="0" err="1"/>
              <a:t>ngoại</a:t>
            </a:r>
            <a:r>
              <a:rPr lang="en-US" sz="4800" dirty="0"/>
              <a:t> ô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377274" y="3761137"/>
            <a:ext cx="35173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pɔːr.t̬ə.bəl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F5A8953-9104-36A4-8B82-59F4E9C0E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113" y="1274645"/>
            <a:ext cx="5353515" cy="535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41584" y="1605456"/>
            <a:ext cx="6538718" cy="1427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err="1">
                <a:solidFill>
                  <a:srgbClr val="AD4F0F"/>
                </a:solidFill>
              </a:rPr>
              <a:t>aluminium</a:t>
            </a:r>
            <a:r>
              <a:rPr lang="en-US" sz="8000" b="1" dirty="0">
                <a:solidFill>
                  <a:srgbClr val="AD4F0F"/>
                </a:solidFill>
              </a:rPr>
              <a:t> 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cơ</a:t>
            </a:r>
            <a:r>
              <a:rPr lang="en-US" sz="4800" dirty="0"/>
              <a:t> </a:t>
            </a:r>
            <a:r>
              <a:rPr lang="en-US" sz="4800" dirty="0" err="1"/>
              <a:t>sở</a:t>
            </a:r>
            <a:r>
              <a:rPr lang="en-US" sz="4800" dirty="0"/>
              <a:t> </a:t>
            </a:r>
            <a:r>
              <a:rPr lang="en-US" sz="4800" dirty="0" err="1"/>
              <a:t>vật</a:t>
            </a:r>
            <a:r>
              <a:rPr lang="en-US" sz="4800" dirty="0"/>
              <a:t> </a:t>
            </a:r>
            <a:r>
              <a:rPr lang="en-US" sz="4800" dirty="0" err="1"/>
              <a:t>chất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008696" y="3130480"/>
            <a:ext cx="43877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æl.jəˈmɪn.i.əm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9564808-5509-68D0-A20A-2E91C466C9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566" y="1962933"/>
            <a:ext cx="4215161" cy="421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EA9CF-B039-DF56-56F8-4DD6922F1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0761809-6A20-B69D-D968-0385B8CDD8DE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>
              <a:extLst>
                <a:ext uri="{FF2B5EF4-FFF2-40B4-BE49-F238E27FC236}">
                  <a16:creationId xmlns:a16="http://schemas.microsoft.com/office/drawing/2014/main" id="{FECFBD13-ABF6-7F1B-5308-AA080D90DC13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>
              <a:extLst>
                <a:ext uri="{FF2B5EF4-FFF2-40B4-BE49-F238E27FC236}">
                  <a16:creationId xmlns:a16="http://schemas.microsoft.com/office/drawing/2014/main" id="{475F4E0E-ABA5-5029-B02A-091D772B696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>
              <a:extLst>
                <a:ext uri="{FF2B5EF4-FFF2-40B4-BE49-F238E27FC236}">
                  <a16:creationId xmlns:a16="http://schemas.microsoft.com/office/drawing/2014/main" id="{9F2716DD-F6D1-E111-052D-439D98D7F2C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>
            <a:extLst>
              <a:ext uri="{FF2B5EF4-FFF2-40B4-BE49-F238E27FC236}">
                <a16:creationId xmlns:a16="http://schemas.microsoft.com/office/drawing/2014/main" id="{2BABFADE-8DD0-8397-30D2-DF19D5177B35}"/>
              </a:ext>
            </a:extLst>
          </p:cNvPr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virtual (adj)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BF69C8-E4A9-9572-7F2A-93BD386FC2B0}"/>
              </a:ext>
            </a:extLst>
          </p:cNvPr>
          <p:cNvSpPr/>
          <p:nvPr/>
        </p:nvSpPr>
        <p:spPr>
          <a:xfrm>
            <a:off x="1120322" y="44170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cơ</a:t>
            </a:r>
            <a:r>
              <a:rPr lang="en-US" sz="4800" dirty="0"/>
              <a:t> </a:t>
            </a:r>
            <a:r>
              <a:rPr lang="en-US" sz="4800" dirty="0" err="1"/>
              <a:t>sở</a:t>
            </a:r>
            <a:r>
              <a:rPr lang="en-US" sz="4800" dirty="0"/>
              <a:t> </a:t>
            </a:r>
            <a:r>
              <a:rPr lang="en-US" sz="4800" dirty="0" err="1"/>
              <a:t>vật</a:t>
            </a:r>
            <a:r>
              <a:rPr lang="en-US" sz="4800" dirty="0"/>
              <a:t> </a:t>
            </a:r>
            <a:r>
              <a:rPr lang="en-US" sz="4800" dirty="0" err="1"/>
              <a:t>chất</a:t>
            </a:r>
            <a:endParaRPr lang="en-US" sz="6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85A49-1A70-7FB4-1A16-D4CB9A037AB2}"/>
              </a:ext>
            </a:extLst>
          </p:cNvPr>
          <p:cNvSpPr/>
          <p:nvPr/>
        </p:nvSpPr>
        <p:spPr>
          <a:xfrm>
            <a:off x="1625339" y="3130480"/>
            <a:ext cx="31544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vɝ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ː.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tʃu.əl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70BF49-F4C8-702A-4198-6615053C217B}"/>
              </a:ext>
            </a:extLst>
          </p:cNvPr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C2CD25E-4155-6DB1-DC64-9A097F5D14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43" y="1478276"/>
            <a:ext cx="4568961" cy="390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1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925016"/>
              </p:ext>
            </p:extLst>
          </p:nvPr>
        </p:nvGraphicFramePr>
        <p:xfrm>
          <a:off x="925552" y="1988180"/>
          <a:ext cx="10439138" cy="380521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5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6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3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129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12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portable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pɔːr.t̬ə.bəl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túi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52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aluminium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(n)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ˌ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æl.jəˈmɪn.i.əm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87528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virtual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vɝ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ː.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tʃu.əl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3692438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479648" y="248485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962304" y="24908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87363" y="18096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32178" y="1099587"/>
            <a:ext cx="11925300" cy="5607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Shop assistant: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Good morning! What can I do for you?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Customer: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Good morning! I’d like to buy a computer for my son.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Shop assistant: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We have desktops, laptops, and tablets. Which one are you interested in?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Customer: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I want to buy one for my son that is portable and can be used for studying and entertainment.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Shop assistant: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Ah, in this case I suggest you should buy a tablet. Look at this grey tablet. It can work as effectively as a laptop. But it’s the size of a book. And it’s much lighter than a laptop because it’s smaller. It also has a lightweight </a:t>
            </a:r>
            <a:r>
              <a:rPr lang="en-US" sz="2000" dirty="0" err="1">
                <a:solidFill>
                  <a:srgbClr val="242021"/>
                </a:solidFill>
                <a:latin typeface="ChronicaProMediumIt"/>
              </a:rPr>
              <a:t>aluminium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 case</a:t>
            </a: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Customer: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Sounds good.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Shop assistant: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It also has two cameras to take photos, shoot videos, and scan documents. It has a touchscreen, so you can do everything with your fingers.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Customer: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Is it easy to type on?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Shop assistant: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Yes, it is. There is a virtual keyboard. If you don’t want to use it, you can use the wireless hardware keyboard.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Customer: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Can I write and draw on it?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Shop assistant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: You can use its pencil to take notes, draw pictures or diagrams, and make 3D designs</a:t>
            </a: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.</a:t>
            </a:r>
            <a:endParaRPr lang="en-US" sz="2000" dirty="0">
              <a:solidFill>
                <a:srgbClr val="242021"/>
              </a:solidFill>
              <a:latin typeface="ChronicaProMediumIt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3669</TotalTime>
  <Words>899</Words>
  <Application>Microsoft Office PowerPoint</Application>
  <PresentationFormat>Màn hình rộng</PresentationFormat>
  <Paragraphs>134</Paragraphs>
  <Slides>17</Slides>
  <Notes>14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ChronicaPro-Book</vt:lpstr>
      <vt:lpstr>ChronicaPro-Medium</vt:lpstr>
      <vt:lpstr>ChronicaProMediumIt</vt:lpstr>
      <vt:lpstr>Myriad Pro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Linh Nguyen</cp:lastModifiedBy>
  <cp:revision>222</cp:revision>
  <dcterms:created xsi:type="dcterms:W3CDTF">2020-12-09T02:04:09Z</dcterms:created>
  <dcterms:modified xsi:type="dcterms:W3CDTF">2024-02-19T11:59:03Z</dcterms:modified>
</cp:coreProperties>
</file>