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51" r:id="rId2"/>
    <p:sldId id="256" r:id="rId3"/>
    <p:sldId id="302" r:id="rId4"/>
    <p:sldId id="342" r:id="rId5"/>
    <p:sldId id="343" r:id="rId6"/>
    <p:sldId id="341" r:id="rId7"/>
    <p:sldId id="316" r:id="rId8"/>
    <p:sldId id="331" r:id="rId9"/>
    <p:sldId id="332" r:id="rId10"/>
    <p:sldId id="333" r:id="rId11"/>
    <p:sldId id="334" r:id="rId12"/>
    <p:sldId id="335" r:id="rId13"/>
    <p:sldId id="283" r:id="rId14"/>
    <p:sldId id="338" r:id="rId15"/>
    <p:sldId id="276" r:id="rId16"/>
    <p:sldId id="298" r:id="rId17"/>
    <p:sldId id="327" r:id="rId18"/>
    <p:sldId id="344" r:id="rId19"/>
    <p:sldId id="345" r:id="rId20"/>
    <p:sldId id="325" r:id="rId21"/>
    <p:sldId id="346" r:id="rId22"/>
    <p:sldId id="347" r:id="rId23"/>
    <p:sldId id="348" r:id="rId24"/>
    <p:sldId id="349" r:id="rId25"/>
    <p:sldId id="350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00CC99"/>
    <a:srgbClr val="FBCDCD"/>
    <a:srgbClr val="EF4B66"/>
    <a:srgbClr val="F3F6F6"/>
    <a:srgbClr val="D8E5E5"/>
    <a:srgbClr val="F7A5A5"/>
    <a:srgbClr val="F37D91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10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3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1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206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3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2661" y="1178768"/>
            <a:ext cx="85484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breakout room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364" y="4853768"/>
            <a:ext cx="5274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phòng học chia nhỏ, chia nhóm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46285" y="3179248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/ˈbreɪkaʊt rʊm 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163" t="13228" r="5456" b="4531"/>
          <a:stretch/>
        </p:blipFill>
        <p:spPr>
          <a:xfrm>
            <a:off x="5459095" y="2746096"/>
            <a:ext cx="6648450" cy="4010025"/>
          </a:xfrm>
          <a:prstGeom prst="rect">
            <a:avLst/>
          </a:prstGeom>
        </p:spPr>
      </p:pic>
      <p:pic>
        <p:nvPicPr>
          <p:cNvPr id="3" name="breakou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497" y="3223629"/>
            <a:ext cx="693868" cy="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82590"/>
            <a:ext cx="72318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contact lens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5656" y="46406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kính áp tròng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83655" y="3221649"/>
            <a:ext cx="420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/ˈkɒntækt lenz/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21" y="2347586"/>
            <a:ext cx="6240789" cy="3895460"/>
          </a:xfrm>
          <a:prstGeom prst="rect">
            <a:avLst/>
          </a:prstGeom>
        </p:spPr>
      </p:pic>
      <p:pic>
        <p:nvPicPr>
          <p:cNvPr id="3" name="contact l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756" y="32995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8151" y="1207888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invention</a:t>
            </a:r>
            <a:r>
              <a:rPr lang="en-US" sz="4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8389" y="4541659"/>
            <a:ext cx="40508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phát minh</a:t>
            </a:r>
            <a:endParaRPr lang="en-US" sz="4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3" y="3156158"/>
            <a:ext cx="2828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/ɪnˈvenʃn/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168273"/>
            <a:ext cx="6392545" cy="4203099"/>
          </a:xfrm>
          <a:prstGeom prst="rect">
            <a:avLst/>
          </a:prstGeom>
        </p:spPr>
      </p:pic>
      <p:pic>
        <p:nvPicPr>
          <p:cNvPr id="5" name="inven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78" y="3240045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95653"/>
              </p:ext>
            </p:extLst>
          </p:nvPr>
        </p:nvGraphicFramePr>
        <p:xfrm>
          <a:off x="1318374" y="1467316"/>
          <a:ext cx="10587876" cy="469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technology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tekˈnɒlədʒi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face-to-face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trực tiếp,</a:t>
                      </a:r>
                      <a:r>
                        <a:rPr lang="en-US" sz="28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mặt đối mặt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epidemic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epɪˈdemɪk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 dịch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56395200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breakout room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breɪkaʊt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ruːm/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học chia nhỏ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23396592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contact</a:t>
                      </a:r>
                      <a:r>
                        <a:rPr lang="en-US" sz="28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lens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kɒntækt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lenz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r>
                        <a:rPr lang="en-US" sz="2800" b="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áp tròng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323101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invention</a:t>
                      </a:r>
                      <a:r>
                        <a:rPr lang="en-US" sz="2800" b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ɪnˈvenʃn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673622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7" y="2242069"/>
            <a:ext cx="487363" cy="487363"/>
          </a:xfrm>
          <a:prstGeom prst="rect">
            <a:avLst/>
          </a:prstGeom>
        </p:spPr>
      </p:pic>
      <p:pic>
        <p:nvPicPr>
          <p:cNvPr id="3" name="face to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6" y="2904357"/>
            <a:ext cx="487363" cy="487363"/>
          </a:xfrm>
          <a:prstGeom prst="rect">
            <a:avLst/>
          </a:prstGeom>
        </p:spPr>
      </p:pic>
      <p:pic>
        <p:nvPicPr>
          <p:cNvPr id="4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5" y="3566645"/>
            <a:ext cx="487363" cy="487363"/>
          </a:xfrm>
          <a:prstGeom prst="rect">
            <a:avLst/>
          </a:prstGeom>
        </p:spPr>
      </p:pic>
      <p:pic>
        <p:nvPicPr>
          <p:cNvPr id="5" name="breakout ro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7463" y="4228933"/>
            <a:ext cx="487363" cy="487363"/>
          </a:xfrm>
          <a:prstGeom prst="rect">
            <a:avLst/>
          </a:prstGeom>
        </p:spPr>
      </p:pic>
      <p:pic>
        <p:nvPicPr>
          <p:cNvPr id="7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027" y="4891221"/>
            <a:ext cx="487363" cy="487363"/>
          </a:xfrm>
          <a:prstGeom prst="rect">
            <a:avLst/>
          </a:prstGeom>
        </p:spPr>
      </p:pic>
      <p:pic>
        <p:nvPicPr>
          <p:cNvPr id="8" name="inven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3980" y="559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28382" y="1619250"/>
            <a:ext cx="9569842" cy="5238750"/>
            <a:chOff x="1990407" y="2357969"/>
            <a:chExt cx="8220393" cy="4500031"/>
          </a:xfrm>
        </p:grpSpPr>
        <p:grpSp>
          <p:nvGrpSpPr>
            <p:cNvPr id="10" name="Group 9"/>
            <p:cNvGrpSpPr/>
            <p:nvPr/>
          </p:nvGrpSpPr>
          <p:grpSpPr>
            <a:xfrm>
              <a:off x="1990407" y="2381250"/>
              <a:ext cx="8107082" cy="4476750"/>
              <a:chOff x="790575" y="186930"/>
              <a:chExt cx="11677650" cy="64484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5" y="544431"/>
                <a:ext cx="6057900" cy="60864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8475" y="186930"/>
                <a:ext cx="5619750" cy="6448425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2547837"/>
              <a:ext cx="3210243" cy="10049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3820406"/>
              <a:ext cx="1267143" cy="9230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4212" y="2357969"/>
              <a:ext cx="3176588" cy="71860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21262" y="1180215"/>
            <a:ext cx="117688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1. Who are the girl and </a:t>
            </a:r>
            <a:r>
              <a:rPr lang="en-US" sz="2600" b="1"/>
              <a:t>the boy?			3. What  might they be talking about?  </a:t>
            </a:r>
            <a:endParaRPr lang="en-US" sz="2600" b="1" dirty="0"/>
          </a:p>
          <a:p>
            <a:pPr>
              <a:lnSpc>
                <a:spcPct val="150000"/>
              </a:lnSpc>
            </a:pPr>
            <a:r>
              <a:rPr lang="en-US" sz="2600" b="1" dirty="0"/>
              <a:t>2. </a:t>
            </a:r>
            <a:r>
              <a:rPr lang="en-US" sz="2600" b="1"/>
              <a:t>Where do you think </a:t>
            </a:r>
            <a:r>
              <a:rPr lang="en-US" sz="2600" b="1" dirty="0"/>
              <a:t>they  are</a:t>
            </a:r>
            <a:r>
              <a:rPr lang="en-US" sz="2600" b="1"/>
              <a:t>? 			4. What can you see in the bubble? </a:t>
            </a:r>
            <a:endParaRPr lang="en-US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4" y="1173554"/>
            <a:ext cx="2434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4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8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5564" y="1661982"/>
            <a:ext cx="117167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really liked yesterday’s online lesson. What about you, Ann?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prefer having face-to-face classes. I like to interact with my classmates during the lessons.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think online classes are convenient during bad weather or epidemics. Also, students can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still 	interact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they are in breakout rooms.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But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 Internet connection doesn’t always work well enough to learn online. And my eyes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get 	tired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I work in front of the computer screen for a long time.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 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know what you mean. But there’s some great news for us. 3D contact lenses will soon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be 	available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. With them, our eyes won’t get tired when looking at a computer screen all day long.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Wow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, that’s brilliant!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Another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helpful invention is robot teachers. They will teach us when our human teachers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are 	not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available or get ill. My uncle said the robots would be able to mark our work and give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us 	feedback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too.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	Fantastic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! I can’t wait.</a:t>
            </a:r>
          </a:p>
        </p:txBody>
      </p:sp>
      <p:pic>
        <p:nvPicPr>
          <p:cNvPr id="2" name="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2825" y="113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6117" y="1187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723" y="1159404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tick T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03" y="10847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62011"/>
              </p:ext>
            </p:extLst>
          </p:nvPr>
        </p:nvGraphicFramePr>
        <p:xfrm>
          <a:off x="590359" y="1894834"/>
          <a:ext cx="109249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397">
                  <a:extLst>
                    <a:ext uri="{9D8B030D-6E8A-4147-A177-3AD203B41FA5}">
                      <a16:colId xmlns:a16="http://schemas.microsoft.com/office/drawing/2014/main" val="60569915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1189118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77823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1. Ann and Minh had a face-to-face</a:t>
                      </a:r>
                      <a:r>
                        <a:rPr lang="en-US" sz="2800" baseline="0" dirty="0"/>
                        <a:t> class yesterday.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8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2. Ann likes face-to-face classes because she can interact with</a:t>
                      </a:r>
                      <a:r>
                        <a:rPr lang="en-US" sz="2800" baseline="0" dirty="0"/>
                        <a:t> her classmates.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3. Minh finds online</a:t>
                      </a:r>
                      <a:r>
                        <a:rPr lang="en-US" sz="2800" baseline="0" dirty="0"/>
                        <a:t> classes inconvenient.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4.</a:t>
                      </a:r>
                      <a:r>
                        <a:rPr lang="en-US" sz="2800" baseline="0" dirty="0"/>
                        <a:t> When students use 3D contact lenses, their eyes will not get tired.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5. Robot teachers will</a:t>
                      </a:r>
                      <a:r>
                        <a:rPr lang="en-US" sz="2800" baseline="0" dirty="0"/>
                        <a:t> be able to mark papers and comment on students’ work.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99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2306658"/>
            <a:ext cx="609295" cy="609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3049608"/>
            <a:ext cx="609295" cy="6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3784746"/>
            <a:ext cx="609295" cy="609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4509029"/>
            <a:ext cx="609295" cy="609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4" y="5499629"/>
            <a:ext cx="609295" cy="6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3899"/>
          <a:stretch/>
        </p:blipFill>
        <p:spPr>
          <a:xfrm>
            <a:off x="933684" y="3309679"/>
            <a:ext cx="3514491" cy="2429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47601"/>
          <a:stretch/>
        </p:blipFill>
        <p:spPr>
          <a:xfrm>
            <a:off x="7010397" y="3242324"/>
            <a:ext cx="3994627" cy="2429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1. </a:t>
            </a:r>
            <a:r>
              <a:rPr lang="en-GB" sz="3200"/>
              <a:t>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2. </a:t>
            </a:r>
            <a:r>
              <a:rPr lang="en-GB" sz="3200"/>
              <a:t>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6836" y="558001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1947" y="5580010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3. </a:t>
            </a:r>
            <a:r>
              <a:rPr lang="en-GB" sz="3200"/>
              <a:t>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4. </a:t>
            </a:r>
            <a:r>
              <a:rPr lang="en-GB" sz="3200"/>
              <a:t>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2235" y="5580010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847" y="5589109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3991"/>
          <a:stretch/>
        </p:blipFill>
        <p:spPr>
          <a:xfrm>
            <a:off x="1023912" y="3187630"/>
            <a:ext cx="3524993" cy="247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7501"/>
          <a:stretch/>
        </p:blipFill>
        <p:spPr>
          <a:xfrm>
            <a:off x="7028513" y="3187630"/>
            <a:ext cx="3920595" cy="24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5. </a:t>
            </a:r>
            <a:r>
              <a:rPr lang="en-GB" sz="3200"/>
              <a:t>______________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6. </a:t>
            </a:r>
            <a:r>
              <a:rPr lang="en-GB" sz="3200"/>
              <a:t>_________________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8480" y="5580010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63748" y="5589109"/>
            <a:ext cx="3551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Internet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016" t="11517" r="58663" b="6098"/>
          <a:stretch/>
        </p:blipFill>
        <p:spPr>
          <a:xfrm>
            <a:off x="1084643" y="3145316"/>
            <a:ext cx="3418001" cy="2485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3659" t="11517" r="12681" b="6098"/>
          <a:stretch/>
        </p:blipFill>
        <p:spPr>
          <a:xfrm>
            <a:off x="7654117" y="3145316"/>
            <a:ext cx="3008060" cy="24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8047" y="1586602"/>
            <a:ext cx="59121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1" y="144117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08753" y="1642996"/>
            <a:ext cx="506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08047" y="2357667"/>
            <a:ext cx="53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Great news for students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4655" y="109060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78" y="3269416"/>
            <a:ext cx="7535714" cy="3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264" y="1251431"/>
            <a:ext cx="74790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phrases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5658" y="123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393" y="113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2311" y="1943559"/>
            <a:ext cx="11358214" cy="4314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I </a:t>
            </a:r>
            <a:r>
              <a:rPr lang="en-US" sz="3200" dirty="0"/>
              <a:t>can’t see the documents on the computer very clearly. I need a larger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During </a:t>
            </a:r>
            <a:r>
              <a:rPr lang="en-US" sz="3200" dirty="0"/>
              <a:t>our lessons, our teacher puts us into ______________ for group discussions.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A ____________ </a:t>
            </a:r>
            <a:r>
              <a:rPr lang="en-US" sz="3200" dirty="0"/>
              <a:t>in Korea teaches English to primary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We </a:t>
            </a:r>
            <a:r>
              <a:rPr lang="en-US" sz="3200" dirty="0"/>
              <a:t>had </a:t>
            </a:r>
            <a:r>
              <a:rPr lang="en-US" sz="3200"/>
              <a:t>a(n) ____________ </a:t>
            </a:r>
            <a:r>
              <a:rPr lang="en-US" sz="3200" dirty="0"/>
              <a:t>yesterday with a teacher in the 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5. </a:t>
            </a:r>
            <a:r>
              <a:rPr lang="en-US" sz="3200"/>
              <a:t>Can </a:t>
            </a:r>
            <a:r>
              <a:rPr lang="en-US" sz="3200" dirty="0"/>
              <a:t>I wear ________________ and watch a movie </a:t>
            </a:r>
            <a:r>
              <a:rPr lang="en-US" sz="3200"/>
              <a:t>too?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507811" y="245900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56261" y="3067638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641" y="4163041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1102" y="4785061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5547" y="5407081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</a:rPr>
              <a:t>1. </a:t>
            </a:r>
            <a:r>
              <a:rPr lang="en-US" sz="3600" b="1">
                <a:solidFill>
                  <a:srgbClr val="7030A0"/>
                </a:solidFill>
              </a:rPr>
              <a:t>1822</a:t>
            </a:r>
            <a:r>
              <a:rPr lang="en-US" sz="3600" b="1" dirty="0">
                <a:solidFill>
                  <a:srgbClr val="7030A0"/>
                </a:solidFill>
              </a:rPr>
              <a:t>:</a:t>
            </a:r>
            <a:r>
              <a:rPr lang="en-US" sz="3600" dirty="0"/>
              <a:t> Charles Babbage invented it. Students use it to type essays and to learn online</a:t>
            </a:r>
            <a:r>
              <a:rPr lang="en-US" sz="3600"/>
              <a:t>.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03497" y="2586557"/>
            <a:ext cx="548977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first computer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73" y="3509887"/>
            <a:ext cx="1497528" cy="4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2.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1876: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Alexander Graham Bell invented it. We use it to communicate with our friends and families.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0171" y="2564996"/>
            <a:ext cx="5260671" cy="1443619"/>
            <a:chOff x="6964079" y="2800703"/>
            <a:chExt cx="6160276" cy="1644493"/>
          </a:xfrm>
        </p:grpSpPr>
        <p:sp>
          <p:nvSpPr>
            <p:cNvPr id="2" name="Rectangle 1"/>
            <p:cNvSpPr/>
            <p:nvPr/>
          </p:nvSpPr>
          <p:spPr>
            <a:xfrm>
              <a:off x="6964079" y="2800703"/>
              <a:ext cx="6160276" cy="1262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telephone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4079" y="387707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7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8743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3.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1928: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Sir Alexander Fleming discovered it. It was the world’s first antibiotic.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9695" y="2679171"/>
            <a:ext cx="4018537" cy="3129668"/>
            <a:chOff x="6975233" y="2930766"/>
            <a:chExt cx="4705731" cy="3565150"/>
          </a:xfrm>
        </p:grpSpPr>
        <p:sp>
          <p:nvSpPr>
            <p:cNvPr id="2" name="Rectangle 1"/>
            <p:cNvSpPr/>
            <p:nvPr/>
          </p:nvSpPr>
          <p:spPr>
            <a:xfrm>
              <a:off x="6975233" y="2930766"/>
              <a:ext cx="4705731" cy="1507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Penicillin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6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4.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1989: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Tim Berner-Lee invented it. It links information sources so everyone can access them.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5204" y="2167565"/>
            <a:ext cx="5651098" cy="3641275"/>
            <a:chOff x="6899714" y="2347971"/>
            <a:chExt cx="6617470" cy="4147945"/>
          </a:xfrm>
        </p:grpSpPr>
        <p:sp>
          <p:nvSpPr>
            <p:cNvPr id="2" name="Rectangle 1"/>
            <p:cNvSpPr/>
            <p:nvPr/>
          </p:nvSpPr>
          <p:spPr>
            <a:xfrm>
              <a:off x="6899714" y="2347971"/>
              <a:ext cx="6617470" cy="22087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WWW -</a:t>
              </a:r>
              <a:b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</a:br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World Wide Web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Do </a:t>
            </a:r>
            <a:r>
              <a:rPr lang="en-US" sz="2400" b="1" dirty="0"/>
              <a:t>you know what things were invented in these years</a:t>
            </a:r>
            <a:r>
              <a:rPr lang="en-US" sz="2400" b="1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5.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2000: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Honda developed it. It can run, jump, and work as a bartender.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5084" y="2596824"/>
            <a:ext cx="5416916" cy="1527268"/>
            <a:chOff x="7015100" y="2347971"/>
            <a:chExt cx="6343243" cy="1739782"/>
          </a:xfrm>
        </p:grpSpPr>
        <p:sp>
          <p:nvSpPr>
            <p:cNvPr id="2" name="Rectangle 1"/>
            <p:cNvSpPr/>
            <p:nvPr/>
          </p:nvSpPr>
          <p:spPr>
            <a:xfrm>
              <a:off x="7058556" y="2347971"/>
              <a:ext cx="6299787" cy="1367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Robot ASIMO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5100" y="3519629"/>
              <a:ext cx="1753615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5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67659"/>
            <a:ext cx="56553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66993" y="2315317"/>
            <a:ext cx="11454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science and technology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63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815453"/>
            <a:ext cx="8149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Name technologies and inventions they have learnt about in the lesson.</a:t>
            </a:r>
          </a:p>
          <a:p>
            <a:pPr>
              <a:lnSpc>
                <a:spcPct val="150000"/>
              </a:lnSpc>
            </a:pPr>
            <a:r>
              <a:rPr lang="en-US" sz="3600"/>
              <a:t>- Learn new words and phrases by heart.</a:t>
            </a:r>
          </a:p>
          <a:p>
            <a:pPr>
              <a:lnSpc>
                <a:spcPct val="150000"/>
              </a:lnSpc>
            </a:pPr>
            <a:r>
              <a:rPr lang="en-US" sz="3600"/>
              <a:t>- Do Exercise in the Workbook</a:t>
            </a:r>
          </a:p>
          <a:p>
            <a:pPr>
              <a:lnSpc>
                <a:spcPct val="150000"/>
              </a:lnSpc>
            </a:pPr>
            <a:r>
              <a:rPr lang="en-US" sz="3600"/>
              <a:t>- Start preparing for the Project of the unit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18" y="245648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5167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1223" y="202484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6008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2" y="46564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65011" cy="594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Hidden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29565"/>
            <a:ext cx="6167903" cy="6081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9411" y="2859808"/>
            <a:ext cx="6164438" cy="140200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(True)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  (False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each picture with a phrase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sentences, using the phrases in 3.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483889"/>
            <a:ext cx="6167902" cy="77400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Quiz: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what things were invented in these years? Work in pairs and find out.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24105" cy="6156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33650"/>
            <a:ext cx="1024105" cy="9264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560812"/>
            <a:ext cx="1012114" cy="109563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76307"/>
            <a:ext cx="393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58382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57167"/>
            <a:ext cx="1012114" cy="6266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543419"/>
            <a:ext cx="61650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68" y="22156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362286" y="3757721"/>
            <a:ext cx="56575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favourite bird is _ _ _ _ _ _ 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298238" y="5281796"/>
            <a:ext cx="69598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 don't have a Facebook _ _ _ _ _ _ _ .”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0418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98239" y="2088076"/>
            <a:ext cx="33185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MARTPHON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10939" y="2195332"/>
            <a:ext cx="33058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835653" y="3741878"/>
            <a:ext cx="19784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571697" y="5238827"/>
            <a:ext cx="23490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CC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OUNT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 flipV="1">
            <a:off x="3381375" y="1533500"/>
            <a:ext cx="924225" cy="23445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57" y="1119035"/>
            <a:ext cx="1799249" cy="1945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557" y="2517632"/>
            <a:ext cx="3304062" cy="220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64" y="4567832"/>
            <a:ext cx="3724275" cy="2094905"/>
          </a:xfrm>
          <a:prstGeom prst="rect">
            <a:avLst/>
          </a:prstGeom>
        </p:spPr>
      </p:pic>
      <p:sp>
        <p:nvSpPr>
          <p:cNvPr id="29" name="Google Shape;173;p7"/>
          <p:cNvSpPr/>
          <p:nvPr/>
        </p:nvSpPr>
        <p:spPr>
          <a:xfrm>
            <a:off x="7936602" y="125160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8417866" y="1937371"/>
            <a:ext cx="28422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  <a:endParaRPr sz="4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966976" y="1799581"/>
            <a:ext cx="28809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_ _ _ _ _ _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461" y="4926463"/>
            <a:ext cx="1931537" cy="1931537"/>
          </a:xfrm>
          <a:prstGeom prst="rect">
            <a:avLst/>
          </a:prstGeom>
        </p:spPr>
      </p:pic>
      <p:sp>
        <p:nvSpPr>
          <p:cNvPr id="152" name="Google Shape;152;p6"/>
          <p:cNvSpPr/>
          <p:nvPr/>
        </p:nvSpPr>
        <p:spPr>
          <a:xfrm>
            <a:off x="339480" y="5088404"/>
            <a:ext cx="638644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 communication of thoughts or feelings from one person to another without using speech, writing, or any other normal method.</a:t>
            </a: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6610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What are they?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132835" y="1698908"/>
            <a:ext cx="20371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JIS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703678" y="2516252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ETS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0" y="2576670"/>
            <a:ext cx="66385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I prefer using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to smartphones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744852" y="5028699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TELEPAT</a:t>
            </a: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>
            <a:off x="3191856" y="1619304"/>
            <a:ext cx="1219501" cy="7333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" name="Google Shape;173;p7"/>
          <p:cNvSpPr/>
          <p:nvPr/>
        </p:nvSpPr>
        <p:spPr>
          <a:xfrm>
            <a:off x="4411357" y="166340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7967142" y="99987"/>
            <a:ext cx="38588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EOTLHYGNCO</a:t>
            </a:r>
            <a:endParaRPr sz="4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71" y="1144904"/>
            <a:ext cx="1404610" cy="140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202537"/>
            <a:ext cx="3733830" cy="1723926"/>
          </a:xfrm>
          <a:prstGeom prst="rect">
            <a:avLst/>
          </a:prstGeom>
        </p:spPr>
      </p:pic>
      <p:sp>
        <p:nvSpPr>
          <p:cNvPr id="24" name="Google Shape;160;p6"/>
          <p:cNvSpPr/>
          <p:nvPr/>
        </p:nvSpPr>
        <p:spPr>
          <a:xfrm>
            <a:off x="7646344" y="1503207"/>
            <a:ext cx="24263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CHAR</a:t>
            </a: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G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1;p6"/>
          <p:cNvSpPr/>
          <p:nvPr/>
        </p:nvSpPr>
        <p:spPr>
          <a:xfrm>
            <a:off x="7100989" y="1143685"/>
            <a:ext cx="509100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Don't unplug my phone.</a:t>
            </a:r>
          </a:p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It's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1;p6"/>
          <p:cNvSpPr/>
          <p:nvPr/>
        </p:nvSpPr>
        <p:spPr>
          <a:xfrm>
            <a:off x="6938041" y="4382388"/>
            <a:ext cx="488798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What is this?</a:t>
            </a:r>
          </a:p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a _ _ _ _ _ _ _ _ 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344" y="2081690"/>
            <a:ext cx="3301365" cy="2143744"/>
          </a:xfrm>
          <a:prstGeom prst="rect">
            <a:avLst/>
          </a:prstGeom>
        </p:spPr>
      </p:pic>
      <p:sp>
        <p:nvSpPr>
          <p:cNvPr id="32" name="Google Shape;162;p6"/>
          <p:cNvSpPr/>
          <p:nvPr/>
        </p:nvSpPr>
        <p:spPr>
          <a:xfrm>
            <a:off x="7695843" y="5121052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MPUTER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165;p6"/>
          <p:cNvCxnSpPr/>
          <p:nvPr/>
        </p:nvCxnSpPr>
        <p:spPr>
          <a:xfrm>
            <a:off x="9623136" y="4595028"/>
            <a:ext cx="1342993" cy="710649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Google Shape;173;p7"/>
          <p:cNvSpPr/>
          <p:nvPr/>
        </p:nvSpPr>
        <p:spPr>
          <a:xfrm>
            <a:off x="3881755" y="1224844"/>
            <a:ext cx="38749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words: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565457" y="4679852"/>
            <a:ext cx="3870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607135" y="2539852"/>
            <a:ext cx="28981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1565457" y="4525964"/>
            <a:ext cx="40536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990003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Rectangle 2"/>
          <p:cNvSpPr/>
          <p:nvPr/>
        </p:nvSpPr>
        <p:spPr>
          <a:xfrm>
            <a:off x="6226140" y="2539812"/>
            <a:ext cx="5307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EOTLHYGNCO</a:t>
            </a:r>
          </a:p>
        </p:txBody>
      </p:sp>
      <p:sp>
        <p:nvSpPr>
          <p:cNvPr id="11" name="Google Shape;176;p7"/>
          <p:cNvSpPr/>
          <p:nvPr/>
        </p:nvSpPr>
        <p:spPr>
          <a:xfrm>
            <a:off x="6041173" y="4528997"/>
            <a:ext cx="53930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77;p7"/>
          <p:cNvCxnSpPr/>
          <p:nvPr/>
        </p:nvCxnSpPr>
        <p:spPr>
          <a:xfrm>
            <a:off x="8157987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" name="Google Shape;174;p7"/>
          <p:cNvSpPr/>
          <p:nvPr/>
        </p:nvSpPr>
        <p:spPr>
          <a:xfrm>
            <a:off x="6183400" y="4684683"/>
            <a:ext cx="5393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93607"/>
            <a:ext cx="72028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technology</a:t>
            </a:r>
            <a:r>
              <a:rPr lang="en-US" sz="4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2176" y="441617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công</a:t>
            </a:r>
            <a:r>
              <a:rPr lang="en-US" sz="4800" dirty="0"/>
              <a:t> </a:t>
            </a:r>
            <a:r>
              <a:rPr lang="en-US" sz="4800" dirty="0" err="1"/>
              <a:t>nghệ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65047" y="3019342"/>
            <a:ext cx="3585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tekˈnɒlədʒi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91" r="5720"/>
          <a:stretch/>
        </p:blipFill>
        <p:spPr>
          <a:xfrm>
            <a:off x="5568314" y="2355158"/>
            <a:ext cx="6524626" cy="4122030"/>
          </a:xfrm>
          <a:prstGeom prst="rect">
            <a:avLst/>
          </a:prstGeom>
        </p:spPr>
      </p:pic>
      <p:pic>
        <p:nvPicPr>
          <p:cNvPr id="3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577" y="3044033"/>
            <a:ext cx="806306" cy="8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46910" y="1217504"/>
            <a:ext cx="73206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face to face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600" b="1" dirty="0" err="1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2199" y="459781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trực tiếp, </a:t>
            </a:r>
          </a:p>
          <a:p>
            <a:pPr lvl="0" algn="ctr"/>
            <a:r>
              <a:rPr lang="en-US" sz="4800"/>
              <a:t>mặt đối mặt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92716" y="3165991"/>
            <a:ext cx="3753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/ˌfeɪs tə ˈfeɪs/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4" y="2350839"/>
            <a:ext cx="6232525" cy="4256855"/>
          </a:xfrm>
          <a:prstGeom prst="rect">
            <a:avLst/>
          </a:prstGeom>
        </p:spPr>
      </p:pic>
      <p:pic>
        <p:nvPicPr>
          <p:cNvPr id="5" name="face to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484" y="3239220"/>
            <a:ext cx="684537" cy="6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116566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epidemic</a:t>
            </a:r>
            <a:r>
              <a:rPr lang="en-US" sz="4000" b="1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4409" y="44263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đại</a:t>
            </a:r>
            <a:r>
              <a:rPr lang="en-US" sz="4800" dirty="0"/>
              <a:t> </a:t>
            </a:r>
            <a:r>
              <a:rPr lang="en-US" sz="4800" dirty="0" err="1"/>
              <a:t>dịch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95972" y="3129443"/>
            <a:ext cx="3547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epɪˈdemɪk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2404111"/>
            <a:ext cx="6373495" cy="4247934"/>
          </a:xfrm>
          <a:prstGeom prst="rect">
            <a:avLst/>
          </a:prstGeom>
        </p:spPr>
      </p:pic>
      <p:pic>
        <p:nvPicPr>
          <p:cNvPr id="3" name="epidem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911" y="3213332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5355</TotalTime>
  <Words>1276</Words>
  <Application>Microsoft Office PowerPoint</Application>
  <PresentationFormat>Widescreen</PresentationFormat>
  <Paragraphs>227</Paragraphs>
  <Slides>28</Slides>
  <Notes>24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Gothic Std B</vt:lpstr>
      <vt:lpstr>Arial</vt:lpstr>
      <vt:lpstr>Calibri</vt:lpstr>
      <vt:lpstr>Calibri Light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282</cp:revision>
  <dcterms:created xsi:type="dcterms:W3CDTF">2020-12-09T02:04:09Z</dcterms:created>
  <dcterms:modified xsi:type="dcterms:W3CDTF">2024-04-01T11:38:26Z</dcterms:modified>
</cp:coreProperties>
</file>