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03" r:id="rId2"/>
    <p:sldId id="297" r:id="rId3"/>
    <p:sldId id="295" r:id="rId4"/>
    <p:sldId id="294" r:id="rId5"/>
    <p:sldId id="290" r:id="rId6"/>
    <p:sldId id="305" r:id="rId7"/>
    <p:sldId id="304" r:id="rId8"/>
    <p:sldId id="292" r:id="rId9"/>
    <p:sldId id="306" r:id="rId10"/>
    <p:sldId id="307" r:id="rId11"/>
    <p:sldId id="308" r:id="rId12"/>
    <p:sldId id="309" r:id="rId13"/>
    <p:sldId id="300" r:id="rId14"/>
    <p:sldId id="310" r:id="rId15"/>
    <p:sldId id="419" r:id="rId16"/>
    <p:sldId id="301" r:id="rId17"/>
    <p:sldId id="416" r:id="rId18"/>
    <p:sldId id="417" r:id="rId19"/>
    <p:sldId id="298" r:id="rId20"/>
    <p:sldId id="302" r:id="rId21"/>
    <p:sldId id="265" r:id="rId22"/>
    <p:sldId id="266" r:id="rId23"/>
    <p:sldId id="286" r:id="rId24"/>
    <p:sldId id="283" r:id="rId25"/>
    <p:sldId id="287" r:id="rId26"/>
    <p:sldId id="285" r:id="rId27"/>
    <p:sldId id="269" r:id="rId28"/>
    <p:sldId id="418" r:id="rId29"/>
    <p:sldId id="420" r:id="rId30"/>
    <p:sldId id="421" r:id="rId31"/>
    <p:sldId id="422" r:id="rId32"/>
    <p:sldId id="423" r:id="rId33"/>
    <p:sldId id="424" r:id="rId34"/>
    <p:sldId id="271" r:id="rId35"/>
    <p:sldId id="264"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06BA"/>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523" autoAdjust="0"/>
  </p:normalViewPr>
  <p:slideViewPr>
    <p:cSldViewPr snapToGrid="0">
      <p:cViewPr varScale="1">
        <p:scale>
          <a:sx n="67" d="100"/>
          <a:sy n="67" d="100"/>
        </p:scale>
        <p:origin x="81" y="1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các đuổi hình bắt chữ chuyên nghiệp, miễn phí - Canva">
            <a:extLst>
              <a:ext uri="{FF2B5EF4-FFF2-40B4-BE49-F238E27FC236}">
                <a16:creationId xmlns:a16="http://schemas.microsoft.com/office/drawing/2014/main" id="{85528AD6-90E2-42FB-BCED-4FC16B0DF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96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268386" y="98301"/>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3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pic>
        <p:nvPicPr>
          <p:cNvPr id="12" name="Picture 11" descr="H:\LUYEN TRAN\NAM HOC 2020-2021\KHTN 6 THEO CV 5512\2. KHTN 6 - SÁCH CHÂN TRỜI SÁNG TẠO\mto so hinh dang.png"/>
          <p:cNvPicPr/>
          <p:nvPr/>
        </p:nvPicPr>
        <p:blipFill rotWithShape="1">
          <a:blip r:embed="rId2">
            <a:extLst>
              <a:ext uri="{28A0092B-C50C-407E-A947-70E740481C1C}">
                <a14:useLocalDpi xmlns:a14="http://schemas.microsoft.com/office/drawing/2010/main" val="0"/>
              </a:ext>
            </a:extLst>
          </a:blip>
          <a:srcRect b="6648"/>
          <a:stretch>
            <a:fillRect/>
          </a:stretch>
        </p:blipFill>
        <p:spPr bwMode="auto">
          <a:xfrm>
            <a:off x="169661" y="814013"/>
            <a:ext cx="2703216" cy="1687654"/>
          </a:xfrm>
          <a:prstGeom prst="rect">
            <a:avLst/>
          </a:prstGeom>
          <a:noFill/>
          <a:ln>
            <a:noFill/>
          </a:ln>
        </p:spPr>
      </p:pic>
      <p:pic>
        <p:nvPicPr>
          <p:cNvPr id="13" name="Picture 12" descr="H:\LUYEN TRAN\NAM HOC 2020-2021\KHTN 6 THEO CV 5512\2. KHTN 6 - SÁCH CHÂN TRỜI SÁNG TẠO\Tai-sao-ta-nhin-thay-mat-trang-co-nhieu-hinh-dang-157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960" y="893555"/>
            <a:ext cx="2374899" cy="1562262"/>
          </a:xfrm>
          <a:prstGeom prst="rect">
            <a:avLst/>
          </a:prstGeom>
          <a:noFill/>
          <a:ln>
            <a:noFill/>
          </a:ln>
        </p:spPr>
      </p:pic>
      <p:pic>
        <p:nvPicPr>
          <p:cNvPr id="14" name="Picture 13" descr="H:\LUYEN TRAN\NAM HOC 2020-2021\KHTN 6 THEO CV 5512\2. KHTN 6 - SÁCH CHÂN TRỜI SÁNG TẠO\screenshot_4_135.png"/>
          <p:cNvPicPr/>
          <p:nvPr/>
        </p:nvPicPr>
        <p:blipFill rotWithShape="1">
          <a:blip r:embed="rId4">
            <a:extLst>
              <a:ext uri="{28A0092B-C50C-407E-A947-70E740481C1C}">
                <a14:useLocalDpi xmlns:a14="http://schemas.microsoft.com/office/drawing/2010/main" val="0"/>
              </a:ext>
            </a:extLst>
          </a:blip>
          <a:srcRect r="-1856" b="8730"/>
          <a:stretch>
            <a:fillRect/>
          </a:stretch>
        </p:blipFill>
        <p:spPr bwMode="auto">
          <a:xfrm>
            <a:off x="137643" y="3736625"/>
            <a:ext cx="5773299" cy="2054115"/>
          </a:xfrm>
          <a:prstGeom prst="rect">
            <a:avLst/>
          </a:prstGeom>
          <a:noFill/>
          <a:ln>
            <a:noFill/>
          </a:ln>
        </p:spPr>
      </p:pic>
      <p:sp>
        <p:nvSpPr>
          <p:cNvPr id="18" name="TextBox 17">
            <a:extLst>
              <a:ext uri="{FF2B5EF4-FFF2-40B4-BE49-F238E27FC236}">
                <a16:creationId xmlns:a16="http://schemas.microsoft.com/office/drawing/2014/main" id="{401C181B-5212-40FE-B74F-8AD6205A548A}"/>
              </a:ext>
            </a:extLst>
          </p:cNvPr>
          <p:cNvSpPr txBox="1"/>
          <p:nvPr/>
        </p:nvSpPr>
        <p:spPr>
          <a:xfrm>
            <a:off x="137643" y="2505670"/>
            <a:ext cx="2977848" cy="1200329"/>
          </a:xfrm>
          <a:prstGeom prst="rect">
            <a:avLst/>
          </a:prstGeom>
          <a:noFill/>
        </p:spPr>
        <p:txBody>
          <a:bodyPr wrap="square">
            <a:spAutoFit/>
          </a:bodyPr>
          <a:lstStyle/>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4: </a:t>
            </a:r>
            <a:r>
              <a:rPr lang="en-US" sz="2400" baseline="0" dirty="0" err="1">
                <a:solidFill>
                  <a:schemeClr val="tx1"/>
                </a:solidFill>
                <a:latin typeface="Times New Roman" panose="02020603050405020304" pitchFamily="18" charset="0"/>
                <a:cs typeface="Times New Roman" panose="02020603050405020304" pitchFamily="18" charset="0"/>
              </a:rPr>
              <a:t>Một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số</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nhìn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thấy</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của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Mặt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Trăng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EBBD989-D194-4CD7-B91C-47BA244E0033}"/>
              </a:ext>
            </a:extLst>
          </p:cNvPr>
          <p:cNvSpPr txBox="1"/>
          <p:nvPr/>
        </p:nvSpPr>
        <p:spPr>
          <a:xfrm>
            <a:off x="3229169" y="2486443"/>
            <a:ext cx="2681773" cy="1200329"/>
          </a:xfrm>
          <a:prstGeom prst="rect">
            <a:avLst/>
          </a:prstGeom>
          <a:noFill/>
        </p:spPr>
        <p:txBody>
          <a:bodyPr wrap="square">
            <a:spAutoFit/>
          </a:bodyPr>
          <a:lstStyle/>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5: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ảnh</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Mặt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Trăng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được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Mặt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Trời</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chiếu</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7B7B964-F2D7-4FB8-A365-A770CAE1300F}"/>
              </a:ext>
            </a:extLst>
          </p:cNvPr>
          <p:cNvSpPr txBox="1"/>
          <p:nvPr/>
        </p:nvSpPr>
        <p:spPr>
          <a:xfrm>
            <a:off x="169660" y="5958139"/>
            <a:ext cx="5673633" cy="830997"/>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6: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endParaRPr lang="en-US" sz="2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DF6E0-FA9C-4195-B8C9-1559AC7F67A8}"/>
              </a:ext>
            </a:extLst>
          </p:cNvPr>
          <p:cNvSpPr txBox="1"/>
          <p:nvPr/>
        </p:nvSpPr>
        <p:spPr>
          <a:xfrm>
            <a:off x="6055942" y="1066440"/>
            <a:ext cx="5713692" cy="1754326"/>
          </a:xfrm>
          <a:prstGeom prst="rect">
            <a:avLst/>
          </a:prstGeom>
          <a:noFill/>
        </p:spPr>
        <p:txBody>
          <a:bodyPr wrap="square">
            <a:spAutoFit/>
          </a:bodyPr>
          <a:lstStyle/>
          <a:p>
            <a:r>
              <a:rPr lang="en-US" sz="3600" dirty="0" err="1">
                <a:latin typeface="Times New Roman" panose="02020603050405020304" pitchFamily="18" charset="0"/>
                <a:cs typeface="Times New Roman" panose="02020603050405020304" pitchFamily="18" charset="0"/>
              </a:rPr>
              <a:t>Câu</a:t>
            </a:r>
            <a:r>
              <a:rPr lang="en-US" sz="3600" baseline="0" dirty="0">
                <a:latin typeface="Times New Roman" panose="02020603050405020304" pitchFamily="18" charset="0"/>
                <a:cs typeface="Times New Roman" panose="02020603050405020304" pitchFamily="18" charset="0"/>
              </a:rPr>
              <a:t> 3: </a:t>
            </a:r>
            <a:r>
              <a:rPr lang="en-US" sz="3600" baseline="0" dirty="0" err="1">
                <a:latin typeface="Times New Roman" panose="02020603050405020304" pitchFamily="18" charset="0"/>
                <a:cs typeface="Times New Roman" panose="02020603050405020304" pitchFamily="18" charset="0"/>
              </a:rPr>
              <a:t>Nêu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các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hình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dạng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nhìn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thấy</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của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Mặt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Trăng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mà</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em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biết</a:t>
            </a:r>
            <a:r>
              <a:rPr lang="en-US" sz="3600" baseline="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53DF506-1874-4B08-ACC2-7C4C40DD030A}"/>
              </a:ext>
            </a:extLst>
          </p:cNvPr>
          <p:cNvSpPr txBox="1"/>
          <p:nvPr/>
        </p:nvSpPr>
        <p:spPr>
          <a:xfrm>
            <a:off x="6096000" y="3819092"/>
            <a:ext cx="5673634" cy="2554545"/>
          </a:xfrm>
          <a:prstGeom prst="rect">
            <a:avLst/>
          </a:prstGeom>
          <a:noFill/>
        </p:spPr>
        <p:txBody>
          <a:bodyPr wrap="square">
            <a:spAutoFit/>
          </a:bodyPr>
          <a:lstStyle/>
          <a:p>
            <a:r>
              <a:rPr lang="de-DE" sz="3200" kern="1200" dirty="0">
                <a:solidFill>
                  <a:schemeClr val="dk1"/>
                </a:solidFill>
                <a:effectLst/>
                <a:latin typeface="Times New Roman" panose="02020603050405020304" pitchFamily="18" charset="0"/>
                <a:cs typeface="Times New Roman" panose="02020603050405020304" pitchFamily="18" charset="0"/>
              </a:rPr>
              <a:t>Câu 4: Em hãy chỉ ra bề mặt của Mặt Trăng được Mặt Trời chiếu sáng và phần bề mặt của Mặt Trăng mà ở Trái Đất có thể nhìn thấy?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8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268386" y="98301"/>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3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pic>
        <p:nvPicPr>
          <p:cNvPr id="12" name="Picture 11" descr="H:\LUYEN TRAN\NAM HOC 2020-2021\KHTN 6 THEO CV 5512\2. KHTN 6 - SÁCH CHÂN TRỜI SÁNG TẠO\mto so hinh dang.png"/>
          <p:cNvPicPr/>
          <p:nvPr/>
        </p:nvPicPr>
        <p:blipFill rotWithShape="1">
          <a:blip r:embed="rId2">
            <a:extLst>
              <a:ext uri="{28A0092B-C50C-407E-A947-70E740481C1C}">
                <a14:useLocalDpi xmlns:a14="http://schemas.microsoft.com/office/drawing/2010/main" val="0"/>
              </a:ext>
            </a:extLst>
          </a:blip>
          <a:srcRect b="6648"/>
          <a:stretch>
            <a:fillRect/>
          </a:stretch>
        </p:blipFill>
        <p:spPr bwMode="auto">
          <a:xfrm>
            <a:off x="169661" y="814012"/>
            <a:ext cx="5673632" cy="2062103"/>
          </a:xfrm>
          <a:prstGeom prst="rect">
            <a:avLst/>
          </a:prstGeom>
          <a:noFill/>
          <a:ln>
            <a:noFill/>
          </a:ln>
        </p:spPr>
      </p:pic>
      <p:sp>
        <p:nvSpPr>
          <p:cNvPr id="18" name="TextBox 17">
            <a:extLst>
              <a:ext uri="{FF2B5EF4-FFF2-40B4-BE49-F238E27FC236}">
                <a16:creationId xmlns:a16="http://schemas.microsoft.com/office/drawing/2014/main" id="{401C181B-5212-40FE-B74F-8AD6205A548A}"/>
              </a:ext>
            </a:extLst>
          </p:cNvPr>
          <p:cNvSpPr txBox="1"/>
          <p:nvPr/>
        </p:nvSpPr>
        <p:spPr>
          <a:xfrm>
            <a:off x="137643" y="2821430"/>
            <a:ext cx="5834260" cy="830997"/>
          </a:xfrm>
          <a:prstGeom prst="rect">
            <a:avLst/>
          </a:prstGeom>
          <a:noFill/>
        </p:spPr>
        <p:txBody>
          <a:bodyPr wrap="square">
            <a:spAutoFit/>
          </a:bodyPr>
          <a:lstStyle/>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a:t>
            </a:r>
            <a:r>
              <a:rPr lang="vi-VN" sz="2400" baseline="0" dirty="0">
                <a:solidFill>
                  <a:schemeClr val="tx1"/>
                </a:solidFill>
                <a:latin typeface="Times New Roman" panose="02020603050405020304" pitchFamily="18" charset="0"/>
                <a:cs typeface="Times New Roman" panose="02020603050405020304" pitchFamily="18" charset="0"/>
              </a:rPr>
              <a:t>44.3</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Một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số</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nhìn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thấy</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của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Mặt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Trăng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DF6E0-FA9C-4195-B8C9-1559AC7F67A8}"/>
              </a:ext>
            </a:extLst>
          </p:cNvPr>
          <p:cNvSpPr txBox="1"/>
          <p:nvPr/>
        </p:nvSpPr>
        <p:spPr>
          <a:xfrm>
            <a:off x="6018089" y="790413"/>
            <a:ext cx="5713692" cy="2062103"/>
          </a:xfrm>
          <a:prstGeom prst="rect">
            <a:avLst/>
          </a:prstGeom>
          <a:noFill/>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baseline="0" dirty="0">
                <a:latin typeface="Times New Roman" panose="02020603050405020304" pitchFamily="18" charset="0"/>
                <a:cs typeface="Times New Roman" panose="02020603050405020304" pitchFamily="18" charset="0"/>
              </a:rPr>
              <a:t> </a:t>
            </a:r>
            <a:r>
              <a:rPr lang="vi-VN" sz="3200" b="1" baseline="0" dirty="0">
                <a:latin typeface="Times New Roman" panose="02020603050405020304" pitchFamily="18" charset="0"/>
                <a:cs typeface="Times New Roman" panose="02020603050405020304" pitchFamily="18" charset="0"/>
              </a:rPr>
              <a:t>3.</a:t>
            </a:r>
            <a:r>
              <a:rPr lang="en-US" sz="3200" b="1" baseline="0" dirty="0">
                <a:latin typeface="Times New Roman" panose="02020603050405020304" pitchFamily="18" charset="0"/>
                <a:cs typeface="Times New Roman" panose="02020603050405020304" pitchFamily="18" charset="0"/>
              </a:rPr>
              <a:t> </a:t>
            </a:r>
            <a:r>
              <a:rPr lang="de-DE" sz="3200" dirty="0">
                <a:highlight>
                  <a:srgbClr val="FFFFFF"/>
                </a:highlight>
                <a:latin typeface="Times New Roman" panose="02020603050405020304" pitchFamily="18" charset="0"/>
                <a:ea typeface="Times New Roman" panose="02020603050405020304" pitchFamily="18" charset="0"/>
              </a:rPr>
              <a:t>Các hình dạng thường nhìn thấy của Mặt Trăng gồm Trăng lưỡi liềm, Trăng bán nguyệt, Trăng khuyết, Trăng tròn.</a:t>
            </a:r>
            <a:endParaRPr lang="en-US" sz="3200" dirty="0"/>
          </a:p>
        </p:txBody>
      </p:sp>
      <p:sp>
        <p:nvSpPr>
          <p:cNvPr id="22" name="TextBox 21">
            <a:extLst>
              <a:ext uri="{FF2B5EF4-FFF2-40B4-BE49-F238E27FC236}">
                <a16:creationId xmlns:a16="http://schemas.microsoft.com/office/drawing/2014/main" id="{053DF506-1874-4B08-ACC2-7C4C40DD030A}"/>
              </a:ext>
            </a:extLst>
          </p:cNvPr>
          <p:cNvSpPr txBox="1"/>
          <p:nvPr/>
        </p:nvSpPr>
        <p:spPr>
          <a:xfrm>
            <a:off x="5971903" y="3329239"/>
            <a:ext cx="6096000" cy="4031873"/>
          </a:xfrm>
          <a:prstGeom prst="rect">
            <a:avLst/>
          </a:prstGeom>
          <a:noFill/>
        </p:spPr>
        <p:txBody>
          <a:bodyPr wrap="square">
            <a:spAutoFit/>
          </a:bodyPr>
          <a:lstStyle/>
          <a:p>
            <a:r>
              <a:rPr lang="de-DE" sz="3200" b="1" kern="1200" dirty="0">
                <a:solidFill>
                  <a:schemeClr val="dk1"/>
                </a:solidFill>
                <a:effectLst/>
                <a:latin typeface="Times New Roman" panose="02020603050405020304" pitchFamily="18" charset="0"/>
                <a:cs typeface="Times New Roman" panose="02020603050405020304" pitchFamily="18" charset="0"/>
              </a:rPr>
              <a:t>Câu </a:t>
            </a:r>
            <a:r>
              <a:rPr lang="vi-VN" sz="3200" b="1" kern="1200" dirty="0">
                <a:solidFill>
                  <a:schemeClr val="dk1"/>
                </a:solidFill>
                <a:effectLst/>
                <a:latin typeface="Times New Roman" panose="02020603050405020304" pitchFamily="18" charset="0"/>
                <a:cs typeface="Times New Roman" panose="02020603050405020304" pitchFamily="18" charset="0"/>
              </a:rPr>
              <a:t>4.</a:t>
            </a:r>
            <a:r>
              <a:rPr lang="de-DE" sz="3200" b="1" kern="1200" dirty="0">
                <a:solidFill>
                  <a:schemeClr val="dk1"/>
                </a:solidFill>
                <a:effectLst/>
                <a:latin typeface="Times New Roman" panose="02020603050405020304" pitchFamily="18" charset="0"/>
                <a:cs typeface="Times New Roman" panose="02020603050405020304" pitchFamily="18" charset="0"/>
              </a:rPr>
              <a:t> </a:t>
            </a:r>
            <a:r>
              <a:rPr lang="de-DE" sz="32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Phần bề mặt Mặt Trăng được chiếu sáng là Mặt Trăng hướng về Mặt Trời (phần sáng trong hình 6). Phần bề mặt của Mặt Trăng mà ở Trái Đất có thể quan sát thấy là phần được Mặt Trời chiếu sáng hướng về Trái Đất.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pic>
        <p:nvPicPr>
          <p:cNvPr id="2050" name="Picture 2" descr="Trong hình 44.4, em hãy chỉ ra bề mặt của Mặt Trăng được Mặt Trời chiếu sáng">
            <a:extLst>
              <a:ext uri="{FF2B5EF4-FFF2-40B4-BE49-F238E27FC236}">
                <a16:creationId xmlns:a16="http://schemas.microsoft.com/office/drawing/2014/main" id="{837DCACF-2CD4-4646-BAA3-6212150E8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43" y="3884331"/>
            <a:ext cx="5597591" cy="287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0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7">
            <a:extLst>
              <a:ext uri="{FF2B5EF4-FFF2-40B4-BE49-F238E27FC236}">
                <a16:creationId xmlns:a16="http://schemas.microsoft.com/office/drawing/2014/main" id="{39FDA9B5-8ECB-4174-AEB8-A1D06F4B7ADB}"/>
              </a:ext>
            </a:extLst>
          </p:cNvPr>
          <p:cNvSpPr>
            <a:spLocks noChangeArrowheads="1"/>
          </p:cNvSpPr>
          <p:nvPr/>
        </p:nvSpPr>
        <p:spPr bwMode="auto">
          <a:xfrm>
            <a:off x="228512" y="162420"/>
            <a:ext cx="10901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3200" b="1" dirty="0">
                <a:solidFill>
                  <a:srgbClr val="FF0000"/>
                </a:solidFill>
                <a:cs typeface="Times New Roman" panose="02020603050405020304" pitchFamily="18" charset="0"/>
              </a:rPr>
              <a:t>2. </a:t>
            </a:r>
            <a:r>
              <a:rPr lang="en-US" altLang="en-US" sz="3200" b="1" dirty="0" err="1">
                <a:solidFill>
                  <a:srgbClr val="FF0000"/>
                </a:solidFill>
                <a:cs typeface="Times New Roman" panose="02020603050405020304" pitchFamily="18" charset="0"/>
              </a:rPr>
              <a:t>Hình</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dạng</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nhìn</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thấy</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của</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mặt</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trăng</a:t>
            </a:r>
            <a:endParaRPr lang="en-US" altLang="en-US" sz="3200" b="1" dirty="0">
              <a:solidFill>
                <a:srgbClr val="FF0000"/>
              </a:solidFill>
              <a:cs typeface="Times New Roman" panose="02020603050405020304" pitchFamily="18" charset="0"/>
            </a:endParaRPr>
          </a:p>
        </p:txBody>
      </p:sp>
      <p:sp>
        <p:nvSpPr>
          <p:cNvPr id="5" name="TextBox 4">
            <a:extLst>
              <a:ext uri="{FF2B5EF4-FFF2-40B4-BE49-F238E27FC236}">
                <a16:creationId xmlns:a16="http://schemas.microsoft.com/office/drawing/2014/main" id="{77BA0109-305F-4B6D-8FD9-1715CEDEA587}"/>
              </a:ext>
            </a:extLst>
          </p:cNvPr>
          <p:cNvSpPr txBox="1"/>
          <p:nvPr/>
        </p:nvSpPr>
        <p:spPr>
          <a:xfrm>
            <a:off x="498566" y="1023644"/>
            <a:ext cx="11388634" cy="1323439"/>
          </a:xfrm>
          <a:prstGeom prst="rect">
            <a:avLst/>
          </a:prstGeom>
          <a:noFill/>
        </p:spPr>
        <p:txBody>
          <a:bodyPr wrap="square">
            <a:spAutoFit/>
          </a:bodyPr>
          <a:lstStyle/>
          <a:p>
            <a:r>
              <a:rPr lang="vi-VN" sz="4000" dirty="0">
                <a:solidFill>
                  <a:schemeClr val="dk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Hình dạng nhìn thấy của Mặt Trăng là phần bề mặt của Mặt Trăng được nhìn thấy khi quan sát từ Trái Đất.</a:t>
            </a:r>
          </a:p>
        </p:txBody>
      </p:sp>
      <p:sp>
        <p:nvSpPr>
          <p:cNvPr id="6" name="TextBox 5">
            <a:extLst>
              <a:ext uri="{FF2B5EF4-FFF2-40B4-BE49-F238E27FC236}">
                <a16:creationId xmlns:a16="http://schemas.microsoft.com/office/drawing/2014/main" id="{7DA3BC86-7B65-44B6-A5F4-07EC8F18BA73}"/>
              </a:ext>
            </a:extLst>
          </p:cNvPr>
          <p:cNvSpPr txBox="1"/>
          <p:nvPr/>
        </p:nvSpPr>
        <p:spPr>
          <a:xfrm>
            <a:off x="498566" y="2567238"/>
            <a:ext cx="11388634" cy="1938992"/>
          </a:xfrm>
          <a:prstGeom prst="rect">
            <a:avLst/>
          </a:prstGeom>
          <a:noFill/>
        </p:spPr>
        <p:txBody>
          <a:bodyPr wrap="square">
            <a:spAutoFit/>
          </a:bodyPr>
          <a:lstStyle/>
          <a:p>
            <a:r>
              <a:rPr lang="vi-VN" sz="4000" dirty="0">
                <a:solidFill>
                  <a:schemeClr val="dk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Hình dạng nhìn thấy của Mặt Trăng gồm: Không Trăng, Trăng lưỡi liềm, Trăng bán nguyệt, Trăng khuyết, Trăng tròn.</a:t>
            </a:r>
          </a:p>
        </p:txBody>
      </p:sp>
    </p:spTree>
    <p:extLst>
      <p:ext uri="{BB962C8B-B14F-4D97-AF65-F5344CB8AC3E}">
        <p14:creationId xmlns:p14="http://schemas.microsoft.com/office/powerpoint/2010/main" val="24307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0946" y="119209"/>
            <a:ext cx="11273741" cy="1237903"/>
          </a:xfrm>
          <a:prstGeom prst="rect">
            <a:avLst/>
          </a:prstGeom>
          <a:noFill/>
        </p:spPr>
        <p:txBody>
          <a:bodyPr wrap="square">
            <a:spAutoFit/>
          </a:bodyPr>
          <a:lstStyle/>
          <a:p>
            <a:pPr algn="just">
              <a:lnSpc>
                <a:spcPct val="107000"/>
              </a:lnSpc>
              <a:spcBef>
                <a:spcPts val="600"/>
              </a:spcBef>
              <a:spcAft>
                <a:spcPts val="600"/>
              </a:spcAft>
            </a:pP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Với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mỗi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vị</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trí</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mặt</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trăng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44.5, n</a:t>
            </a:r>
            <a:r>
              <a:rPr lang="vi-VN" sz="3600" dirty="0">
                <a:effectLst/>
                <a:latin typeface="Times New Roman" panose="02020603050405020304" pitchFamily="18" charset="0"/>
                <a:ea typeface="Tahoma" panose="020B0604030504040204" pitchFamily="34" charset="0"/>
                <a:cs typeface="Times New Roman" panose="02020603050405020304" pitchFamily="18" charset="0"/>
              </a:rPr>
              <a:t>gười trên Trái Đất quan sát thấy Mặt Trăng,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3600" dirty="0">
                <a:effectLst/>
                <a:latin typeface="Times New Roman" panose="02020603050405020304" pitchFamily="18" charset="0"/>
                <a:ea typeface="Tahoma" panose="020B0604030504040204" pitchFamily="34" charset="0"/>
                <a:cs typeface="Times New Roman" panose="02020603050405020304" pitchFamily="18" charset="0"/>
              </a:rPr>
              <a:t>có hình dạng </a:t>
            </a:r>
            <a:r>
              <a:rPr lang="vi-VN" sz="3600" dirty="0">
                <a:latin typeface="Times New Roman" panose="02020603050405020304" pitchFamily="18" charset="0"/>
                <a:ea typeface="Tahoma" panose="020B0604030504040204" pitchFamily="34" charset="0"/>
                <a:cs typeface="Times New Roman" panose="02020603050405020304" pitchFamily="18" charset="0"/>
              </a:rPr>
              <a:t>như thế nào? </a:t>
            </a:r>
            <a:endParaRPr lang="en-US" sz="3600"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KHTN6]-Giải thích các hình dạng nhìn thấy của mặt trăng">
            <a:hlinkClick r:id="" action="ppaction://media"/>
            <a:extLst>
              <a:ext uri="{FF2B5EF4-FFF2-40B4-BE49-F238E27FC236}">
                <a16:creationId xmlns:a16="http://schemas.microsoft.com/office/drawing/2014/main" id="{013A59FF-B69B-4B6C-A405-11277A0308FE}"/>
              </a:ext>
            </a:extLst>
          </p:cNvPr>
          <p:cNvPicPr>
            <a:picLocks noChangeAspect="1"/>
          </p:cNvPicPr>
          <p:nvPr>
            <a:videoFile r:link="rId1"/>
            <p:extLst>
              <p:ext uri="{DAA4B4D4-6D71-4841-9C94-3DE7FCFB9230}">
                <p14:media xmlns:p14="http://schemas.microsoft.com/office/powerpoint/2010/main" r:embed="rId2">
                  <p14:trim st="70395" end="26792"/>
                </p14:media>
              </p:ext>
            </p:extLst>
          </p:nvPr>
        </p:nvPicPr>
        <p:blipFill>
          <a:blip r:embed="rId4"/>
          <a:stretch>
            <a:fillRect/>
          </a:stretch>
        </p:blipFill>
        <p:spPr>
          <a:xfrm>
            <a:off x="832228" y="1357112"/>
            <a:ext cx="10576560" cy="49888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F577F-4D20-477A-B5AD-08279B8C098E}"/>
              </a:ext>
            </a:extLst>
          </p:cNvPr>
          <p:cNvPicPr>
            <a:picLocks noChangeAspect="1"/>
          </p:cNvPicPr>
          <p:nvPr/>
        </p:nvPicPr>
        <p:blipFill rotWithShape="1">
          <a:blip r:embed="rId2"/>
          <a:srcRect l="13860" r="11575"/>
          <a:stretch/>
        </p:blipFill>
        <p:spPr>
          <a:xfrm>
            <a:off x="0" y="0"/>
            <a:ext cx="12192000" cy="6858000"/>
          </a:xfrm>
          <a:prstGeom prst="rect">
            <a:avLst/>
          </a:prstGeom>
        </p:spPr>
      </p:pic>
    </p:spTree>
    <p:extLst>
      <p:ext uri="{BB962C8B-B14F-4D97-AF65-F5344CB8AC3E}">
        <p14:creationId xmlns:p14="http://schemas.microsoft.com/office/powerpoint/2010/main" val="166722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7">
            <a:extLst>
              <a:ext uri="{FF2B5EF4-FFF2-40B4-BE49-F238E27FC236}">
                <a16:creationId xmlns:a16="http://schemas.microsoft.com/office/drawing/2014/main" id="{39FDA9B5-8ECB-4174-AEB8-A1D06F4B7ADB}"/>
              </a:ext>
            </a:extLst>
          </p:cNvPr>
          <p:cNvSpPr>
            <a:spLocks noChangeArrowheads="1"/>
          </p:cNvSpPr>
          <p:nvPr/>
        </p:nvSpPr>
        <p:spPr bwMode="auto">
          <a:xfrm>
            <a:off x="228512" y="162420"/>
            <a:ext cx="10901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3200" b="1" dirty="0">
                <a:solidFill>
                  <a:srgbClr val="FF0000"/>
                </a:solidFill>
                <a:cs typeface="Times New Roman" panose="02020603050405020304" pitchFamily="18" charset="0"/>
              </a:rPr>
              <a:t>2. </a:t>
            </a:r>
            <a:r>
              <a:rPr lang="en-US" altLang="en-US" sz="3200" b="1" dirty="0" err="1">
                <a:solidFill>
                  <a:srgbClr val="FF0000"/>
                </a:solidFill>
                <a:cs typeface="Times New Roman" panose="02020603050405020304" pitchFamily="18" charset="0"/>
              </a:rPr>
              <a:t>Hình</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dạng</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nhìn</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thấy</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của</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mặt</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trăng</a:t>
            </a:r>
            <a:endParaRPr lang="en-US" altLang="en-US" sz="3200" b="1" dirty="0">
              <a:solidFill>
                <a:srgbClr val="FF0000"/>
              </a:solidFill>
              <a:cs typeface="Times New Roman" panose="02020603050405020304" pitchFamily="18" charset="0"/>
            </a:endParaRPr>
          </a:p>
        </p:txBody>
      </p:sp>
      <p:sp>
        <p:nvSpPr>
          <p:cNvPr id="5" name="TextBox 4">
            <a:extLst>
              <a:ext uri="{FF2B5EF4-FFF2-40B4-BE49-F238E27FC236}">
                <a16:creationId xmlns:a16="http://schemas.microsoft.com/office/drawing/2014/main" id="{77BA0109-305F-4B6D-8FD9-1715CEDEA587}"/>
              </a:ext>
            </a:extLst>
          </p:cNvPr>
          <p:cNvSpPr txBox="1"/>
          <p:nvPr/>
        </p:nvSpPr>
        <p:spPr>
          <a:xfrm>
            <a:off x="498566" y="1023644"/>
            <a:ext cx="11388634" cy="3170099"/>
          </a:xfrm>
          <a:prstGeom prst="rect">
            <a:avLst/>
          </a:prstGeom>
          <a:noFill/>
        </p:spPr>
        <p:txBody>
          <a:bodyPr wrap="square">
            <a:spAutoFit/>
          </a:bodyPr>
          <a:lstStyle/>
          <a:p>
            <a:r>
              <a:rPr lang="vi-VN" sz="4000" dirty="0">
                <a:solidFill>
                  <a:schemeClr val="dk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Giải thích các hình dạng nhìn thấy của Mặt Trăng</a:t>
            </a:r>
          </a:p>
          <a:p>
            <a:r>
              <a:rPr lang="vi-VN" sz="4000" dirty="0">
                <a:solidFill>
                  <a:schemeClr val="dk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Mỗi thời điểm, phần bề mặt Mặt Trăng hướng về phía Trái Đất được Mặt Trời chiếu sáng có diện tích khác nhau nên ta thấy hình dạng của Mặt Trăng là khác nhau. </a:t>
            </a:r>
          </a:p>
        </p:txBody>
      </p:sp>
      <p:sp>
        <p:nvSpPr>
          <p:cNvPr id="6" name="TextBox 5">
            <a:extLst>
              <a:ext uri="{FF2B5EF4-FFF2-40B4-BE49-F238E27FC236}">
                <a16:creationId xmlns:a16="http://schemas.microsoft.com/office/drawing/2014/main" id="{B6DD13FB-E02B-486D-B9BF-1C233BEF6C13}"/>
              </a:ext>
            </a:extLst>
          </p:cNvPr>
          <p:cNvSpPr txBox="1"/>
          <p:nvPr/>
        </p:nvSpPr>
        <p:spPr>
          <a:xfrm>
            <a:off x="498566" y="4330838"/>
            <a:ext cx="11388634" cy="1938992"/>
          </a:xfrm>
          <a:prstGeom prst="rect">
            <a:avLst/>
          </a:prstGeom>
          <a:noFill/>
        </p:spPr>
        <p:txBody>
          <a:bodyPr wrap="square">
            <a:spAutoFit/>
          </a:bodyPr>
          <a:lstStyle/>
          <a:p>
            <a:r>
              <a:rPr lang="vi-VN" sz="4000" dirty="0">
                <a:solidFill>
                  <a:schemeClr val="dk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Khoảng thời gian để Mặt Trăng trở lại vị trí của nó giữa Mặt Trời và Trái Đất là 29,5 ngày được gọi là Tuần Trăng.</a:t>
            </a:r>
          </a:p>
        </p:txBody>
      </p:sp>
    </p:spTree>
    <p:extLst>
      <p:ext uri="{BB962C8B-B14F-4D97-AF65-F5344CB8AC3E}">
        <p14:creationId xmlns:p14="http://schemas.microsoft.com/office/powerpoint/2010/main" val="15196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1481" y="142078"/>
            <a:ext cx="6039498" cy="5775152"/>
          </a:xfrm>
          <a:prstGeom prst="rect">
            <a:avLst/>
          </a:prstGeom>
        </p:spPr>
      </p:pic>
      <p:sp>
        <p:nvSpPr>
          <p:cNvPr id="25" name="TextBox 24"/>
          <p:cNvSpPr txBox="1"/>
          <p:nvPr/>
        </p:nvSpPr>
        <p:spPr>
          <a:xfrm>
            <a:off x="3912064" y="42794"/>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cxnSp>
        <p:nvCxnSpPr>
          <p:cNvPr id="39" name="Connector: Elbow 38"/>
          <p:cNvCxnSpPr/>
          <p:nvPr/>
        </p:nvCxnSpPr>
        <p:spPr>
          <a:xfrm>
            <a:off x="6819240" y="1609302"/>
            <a:ext cx="3964651" cy="437777"/>
          </a:xfrm>
          <a:prstGeom prst="bentConnector3">
            <a:avLst>
              <a:gd name="adj1" fmla="val 9965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p:cNvCxnSpPr>
            <a:endCxn id="53" idx="2"/>
          </p:cNvCxnSpPr>
          <p:nvPr/>
        </p:nvCxnSpPr>
        <p:spPr>
          <a:xfrm flipV="1">
            <a:off x="6819240" y="2416411"/>
            <a:ext cx="3981471" cy="1967467"/>
          </a:xfrm>
          <a:prstGeom prst="bentConnector2">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922257" y="2047079"/>
            <a:ext cx="1756907" cy="369332"/>
          </a:xfrm>
          <a:prstGeom prst="rect">
            <a:avLst/>
          </a:prstGeom>
          <a:solidFill>
            <a:srgbClr val="FFFF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lưỡi liềm</a:t>
            </a:r>
            <a:endParaRPr lang="en-US" b="1"/>
          </a:p>
        </p:txBody>
      </p:sp>
      <p:cxnSp>
        <p:nvCxnSpPr>
          <p:cNvPr id="55" name="Connector: Elbow 54"/>
          <p:cNvCxnSpPr/>
          <p:nvPr/>
        </p:nvCxnSpPr>
        <p:spPr>
          <a:xfrm rot="10800000" flipV="1">
            <a:off x="703829" y="1642430"/>
            <a:ext cx="2748869" cy="404648"/>
          </a:xfrm>
          <a:prstGeom prst="bentConnector3">
            <a:avLst>
              <a:gd name="adj1" fmla="val 9989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4995" y="2047079"/>
            <a:ext cx="1570296" cy="369332"/>
          </a:xfrm>
          <a:prstGeom prst="rect">
            <a:avLst/>
          </a:prstGeom>
          <a:solidFill>
            <a:schemeClr val="accent6">
              <a:lumMod val="20000"/>
              <a:lumOff val="80000"/>
            </a:schemeClr>
          </a:solidFill>
          <a:ln>
            <a:solidFill>
              <a:srgbClr val="FF0000"/>
            </a:solidFill>
          </a:ln>
        </p:spPr>
        <p:txBody>
          <a:bodyPr wrap="square">
            <a:spAutoFit/>
          </a:bodyPr>
          <a:lstStyle/>
          <a:p>
            <a:pPr algn="ctr"/>
            <a:r>
              <a:rPr lang="en-US" sz="1800" b="1">
                <a:solidFill>
                  <a:srgbClr val="0070C0"/>
                </a:solidFill>
                <a:effectLst/>
                <a:latin typeface="Times New Roman" panose="02020603050405020304" pitchFamily="18" charset="0"/>
                <a:ea typeface="Calibri" panose="020F0502020204030204" pitchFamily="34" charset="0"/>
              </a:rPr>
              <a:t>Trăng </a:t>
            </a:r>
            <a:r>
              <a:rPr lang="en-US" b="1">
                <a:solidFill>
                  <a:srgbClr val="0070C0"/>
                </a:solidFill>
                <a:latin typeface="Times New Roman" panose="02020603050405020304" pitchFamily="18" charset="0"/>
                <a:ea typeface="Calibri" panose="020F0502020204030204" pitchFamily="34" charset="0"/>
              </a:rPr>
              <a:t>khuyết</a:t>
            </a:r>
            <a:endParaRPr lang="en-US" b="1">
              <a:solidFill>
                <a:srgbClr val="0070C0"/>
              </a:solidFill>
            </a:endParaRPr>
          </a:p>
        </p:txBody>
      </p:sp>
      <p:cxnSp>
        <p:nvCxnSpPr>
          <p:cNvPr id="65" name="Connector: Elbow 64"/>
          <p:cNvCxnSpPr/>
          <p:nvPr/>
        </p:nvCxnSpPr>
        <p:spPr>
          <a:xfrm rot="10800000">
            <a:off x="691651" y="2416411"/>
            <a:ext cx="2748870" cy="2117066"/>
          </a:xfrm>
          <a:prstGeom prst="bentConnector3">
            <a:avLst>
              <a:gd name="adj1" fmla="val 9989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912064" y="5402194"/>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68" name="TextBox 67"/>
          <p:cNvSpPr txBox="1"/>
          <p:nvPr/>
        </p:nvSpPr>
        <p:spPr>
          <a:xfrm>
            <a:off x="1574310" y="2891728"/>
            <a:ext cx="1312020" cy="369332"/>
          </a:xfrm>
          <a:prstGeom prst="rect">
            <a:avLst/>
          </a:prstGeom>
          <a:solidFill>
            <a:srgbClr val="92D050"/>
          </a:solidFill>
          <a:ln>
            <a:solidFill>
              <a:srgbClr val="92D05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tròn</a:t>
            </a:r>
            <a:endParaRPr lang="en-US" b="1"/>
          </a:p>
        </p:txBody>
      </p:sp>
      <p:sp>
        <p:nvSpPr>
          <p:cNvPr id="69" name="TextBox 68"/>
          <p:cNvSpPr txBox="1"/>
          <p:nvPr/>
        </p:nvSpPr>
        <p:spPr>
          <a:xfrm>
            <a:off x="7412320" y="2891728"/>
            <a:ext cx="1503689" cy="369332"/>
          </a:xfrm>
          <a:prstGeom prst="rect">
            <a:avLst/>
          </a:prstGeom>
          <a:solidFill>
            <a:schemeClr val="bg1"/>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Không Trăng</a:t>
            </a:r>
            <a:endParaRPr lang="en-US" b="1"/>
          </a:p>
        </p:txBody>
      </p:sp>
      <p:sp>
        <p:nvSpPr>
          <p:cNvPr id="13" name="Title 1">
            <a:extLst>
              <a:ext uri="{FF2B5EF4-FFF2-40B4-BE49-F238E27FC236}">
                <a16:creationId xmlns:a16="http://schemas.microsoft.com/office/drawing/2014/main" id="{B7B7DAC0-F3A5-435C-A804-314FA48FE624}"/>
              </a:ext>
            </a:extLst>
          </p:cNvPr>
          <p:cNvSpPr txBox="1">
            <a:spLocks/>
          </p:cNvSpPr>
          <p:nvPr/>
        </p:nvSpPr>
        <p:spPr>
          <a:xfrm>
            <a:off x="8715374" y="4669209"/>
            <a:ext cx="3440906" cy="1956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dirty="0">
                <a:latin typeface="Times New Roman" panose="02020603050405020304" pitchFamily="18" charset="0"/>
                <a:cs typeface="Times New Roman" panose="02020603050405020304" pitchFamily="18" charset="0"/>
              </a:rPr>
              <a:t>Với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44.</a:t>
            </a:r>
            <a:r>
              <a:rPr lang="vi-VN" sz="2800" dirty="0">
                <a:latin typeface="Times New Roman" panose="02020603050405020304" pitchFamily="18" charset="0"/>
                <a:cs typeface="Times New Roman" panose="02020603050405020304" pitchFamily="18" charset="0"/>
              </a:rPr>
              <a:t>5, người trên Trái Đất quan sát thấy Mặt Trăng có hình dạng như thế nào?</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out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out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2000"/>
                                        <p:tgtEl>
                                          <p:spTgt spid="39"/>
                                        </p:tgtEl>
                                      </p:cBhvr>
                                    </p:animEffect>
                                  </p:childTnLst>
                                </p:cTn>
                              </p:par>
                              <p:par>
                                <p:cTn id="28" presetID="22" presetClass="entr" presetSubtype="8"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2000"/>
                                        <p:tgtEl>
                                          <p:spTgt spid="52"/>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outVertical)">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right)">
                                      <p:cBhvr>
                                        <p:cTn id="38" dur="2000"/>
                                        <p:tgtEl>
                                          <p:spTgt spid="5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2000"/>
                                        <p:tgtEl>
                                          <p:spTgt spid="61"/>
                                        </p:tgtEl>
                                      </p:cBhvr>
                                    </p:animEffect>
                                  </p:childTnLst>
                                </p:cTn>
                              </p:par>
                              <p:par>
                                <p:cTn id="42" presetID="22" presetClass="entr" presetSubtype="2"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right)">
                                      <p:cBhvr>
                                        <p:cTn id="44" dur="20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barn(outVertical)">
                                      <p:cBhvr>
                                        <p:cTn id="49" dur="10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outVertical)">
                                      <p:cBhvr>
                                        <p:cTn id="54"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3" grpId="0" animBg="1"/>
      <p:bldP spid="61" grpId="0" animBg="1"/>
      <p:bldP spid="67" grpId="0" animBg="1"/>
      <p:bldP spid="68" grpId="0" animBg="1"/>
      <p:bldP spid="69" grpId="0" animBg="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05542" y="0"/>
            <a:ext cx="10580915" cy="1956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44.</a:t>
            </a:r>
            <a:r>
              <a:rPr lang="vi-VN" sz="3600" dirty="0">
                <a:latin typeface="Times New Roman" panose="02020603050405020304" pitchFamily="18" charset="0"/>
                <a:cs typeface="Times New Roman" panose="02020603050405020304" pitchFamily="18" charset="0"/>
              </a:rPr>
              <a:t>5</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69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question_lgh/2021_41/1622108412-fnr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8"/>
            <a:ext cx="11959771" cy="6204851"/>
          </a:xfrm>
          <a:prstGeom prst="rect">
            <a:avLst/>
          </a:prstGeom>
          <a:noFill/>
          <a:ln>
            <a:noFill/>
          </a:ln>
        </p:spPr>
      </p:pic>
      <p:sp>
        <p:nvSpPr>
          <p:cNvPr id="5" name="Rectangular Callout 4"/>
          <p:cNvSpPr/>
          <p:nvPr/>
        </p:nvSpPr>
        <p:spPr>
          <a:xfrm>
            <a:off x="5370286" y="203206"/>
            <a:ext cx="3570513"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1. </a:t>
            </a:r>
            <a:r>
              <a:rPr lang="en-US" sz="2000" b="1" dirty="0" err="1">
                <a:solidFill>
                  <a:srgbClr val="FF0000"/>
                </a:solidFill>
                <a:latin typeface="Times New Roman" panose="02020603050405020304" pitchFamily="18" charset="0"/>
                <a:cs typeface="Times New Roman" panose="02020603050405020304" pitchFamily="18" charset="0"/>
              </a:rPr>
              <a:t>Trăng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bán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nguyệt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tháng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Rectangular Callout 5"/>
          <p:cNvSpPr/>
          <p:nvPr/>
        </p:nvSpPr>
        <p:spPr>
          <a:xfrm>
            <a:off x="8033657" y="914400"/>
            <a:ext cx="3454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2. Trăng lưỡi liềm đầu tháng</a:t>
            </a:r>
          </a:p>
        </p:txBody>
      </p:sp>
      <p:sp>
        <p:nvSpPr>
          <p:cNvPr id="7" name="Rectangular Callout 6"/>
          <p:cNvSpPr/>
          <p:nvPr/>
        </p:nvSpPr>
        <p:spPr>
          <a:xfrm>
            <a:off x="9042401" y="2264230"/>
            <a:ext cx="2438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3. Không trăng</a:t>
            </a:r>
          </a:p>
        </p:txBody>
      </p:sp>
      <p:sp>
        <p:nvSpPr>
          <p:cNvPr id="8" name="Rectangular Callout 7"/>
          <p:cNvSpPr/>
          <p:nvPr/>
        </p:nvSpPr>
        <p:spPr>
          <a:xfrm>
            <a:off x="8171543" y="4448630"/>
            <a:ext cx="3454400" cy="420913"/>
          </a:xfrm>
          <a:prstGeom prst="wedgeRectCallout">
            <a:avLst>
              <a:gd name="adj1" fmla="val -56547"/>
              <a:gd name="adj2" fmla="val -8922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4. Trăng lưỡi liềm cuối tháng</a:t>
            </a:r>
          </a:p>
        </p:txBody>
      </p:sp>
      <p:sp>
        <p:nvSpPr>
          <p:cNvPr id="9" name="Rectangular Callout 8"/>
          <p:cNvSpPr/>
          <p:nvPr/>
        </p:nvSpPr>
        <p:spPr>
          <a:xfrm>
            <a:off x="5791202" y="5275941"/>
            <a:ext cx="3860797" cy="420913"/>
          </a:xfrm>
          <a:prstGeom prst="wedgeRectCallout">
            <a:avLst>
              <a:gd name="adj1" fmla="val -64530"/>
              <a:gd name="adj2" fmla="val -13750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5. Trăng bán nguyệt cuối tháng</a:t>
            </a:r>
          </a:p>
        </p:txBody>
      </p:sp>
      <p:sp>
        <p:nvSpPr>
          <p:cNvPr id="10" name="Rectangular Callout 9"/>
          <p:cNvSpPr/>
          <p:nvPr/>
        </p:nvSpPr>
        <p:spPr>
          <a:xfrm>
            <a:off x="326572" y="5297716"/>
            <a:ext cx="3454400" cy="420913"/>
          </a:xfrm>
          <a:prstGeom prst="wedgeRectCallout">
            <a:avLst>
              <a:gd name="adj1" fmla="val 12360"/>
              <a:gd name="adj2" fmla="val -25474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6. Trăng khuyết cuối tháng</a:t>
            </a:r>
          </a:p>
        </p:txBody>
      </p:sp>
      <p:sp>
        <p:nvSpPr>
          <p:cNvPr id="11" name="Rectangular Callout 10"/>
          <p:cNvSpPr/>
          <p:nvPr/>
        </p:nvSpPr>
        <p:spPr>
          <a:xfrm>
            <a:off x="1799774" y="2242459"/>
            <a:ext cx="1741712"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7. Trăng tròn</a:t>
            </a:r>
          </a:p>
        </p:txBody>
      </p:sp>
      <p:sp>
        <p:nvSpPr>
          <p:cNvPr id="12" name="Rectangular Callout 11"/>
          <p:cNvSpPr/>
          <p:nvPr/>
        </p:nvSpPr>
        <p:spPr>
          <a:xfrm>
            <a:off x="297544" y="123371"/>
            <a:ext cx="3454400" cy="420913"/>
          </a:xfrm>
          <a:prstGeom prst="wedgeRectCallout">
            <a:avLst>
              <a:gd name="adj1" fmla="val 11100"/>
              <a:gd name="adj2" fmla="val 27284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8. Trăng khuyết đầu tháng</a:t>
            </a:r>
          </a:p>
        </p:txBody>
      </p:sp>
    </p:spTree>
    <p:extLst>
      <p:ext uri="{BB962C8B-B14F-4D97-AF65-F5344CB8AC3E}">
        <p14:creationId xmlns:p14="http://schemas.microsoft.com/office/powerpoint/2010/main" val="374672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5600" y="1701800"/>
            <a:ext cx="11404600" cy="3276600"/>
          </a:xfrm>
          <a:prstGeom prst="rect">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2409" y="2644278"/>
            <a:ext cx="10447182" cy="1237903"/>
          </a:xfrm>
          <a:prstGeom prst="rect">
            <a:avLst/>
          </a:prstGeom>
          <a:noFill/>
          <a:ln>
            <a:noFill/>
          </a:ln>
        </p:spPr>
        <p:txBody>
          <a:bodyPr wrap="square">
            <a:spAutoFit/>
          </a:bodyPr>
          <a:lstStyle>
            <a:defPPr>
              <a:defRPr lang="en-US"/>
            </a:defPPr>
            <a:lvl1pPr algn="just">
              <a:lnSpc>
                <a:spcPct val="107000"/>
              </a:lnSpc>
              <a:spcBef>
                <a:spcPts val="600"/>
              </a:spcBef>
              <a:spcAft>
                <a:spcPts val="600"/>
              </a:spcAft>
              <a:defRPr sz="3600" b="1">
                <a:solidFill>
                  <a:srgbClr val="2806BA"/>
                </a:solidFill>
                <a:effectLst/>
                <a:latin typeface="Times New Roman" panose="02020603050405020304" pitchFamily="18" charset="0"/>
                <a:ea typeface="Tahoma" panose="020B0604030504040204" pitchFamily="34" charset="0"/>
                <a:cs typeface="Times New Roman" panose="02020603050405020304" pitchFamily="18" charset="0"/>
              </a:defRPr>
            </a:lvl1pPr>
          </a:lstStyle>
          <a:p>
            <a:r>
              <a:rPr lang="vi-VN">
                <a:solidFill>
                  <a:srgbClr val="7030A0"/>
                </a:solidFill>
              </a:rPr>
              <a:t>Chỉ ra sự giống nhau và khác nhau giữa Trăng bán nguyệt đầu tháng và Trăng bán nguyệt cuối tháng</a:t>
            </a:r>
            <a:r>
              <a:rPr lang="en-US">
                <a:solidFill>
                  <a:srgbClr val="7030A0"/>
                </a:solidFill>
              </a:rPr>
              <a:t>.</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53F4E-EC89-474F-ABAF-B94F5C562B8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1024359" y="2366091"/>
            <a:ext cx="10143281" cy="2308324"/>
          </a:xfrm>
          <a:prstGeom prst="rect">
            <a:avLst/>
          </a:prstGeom>
          <a:noFill/>
        </p:spPr>
        <p:txBody>
          <a:bodyPr wrap="square">
            <a:spAutoFit/>
          </a:bodyPr>
          <a:lstStyle/>
          <a:p>
            <a:pPr algn="ctr"/>
            <a:r>
              <a:rPr lang="en-US" sz="4800" b="1" dirty="0" err="1">
                <a:solidFill>
                  <a:schemeClr val="bg1"/>
                </a:solidFill>
                <a:effectLst/>
                <a:latin typeface="Times New Roman" panose="02020603050405020304" pitchFamily="18" charset="0"/>
                <a:ea typeface="Calibri" panose="020F0502020204030204" pitchFamily="34" charset="0"/>
              </a:rPr>
              <a:t>Vào</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các</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đêm</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khác</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nhau</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chúng</a:t>
            </a:r>
            <a:r>
              <a:rPr lang="en-US" sz="4800" b="1" dirty="0">
                <a:solidFill>
                  <a:schemeClr val="bg1"/>
                </a:solidFill>
                <a:effectLst/>
                <a:latin typeface="Times New Roman" panose="02020603050405020304" pitchFamily="18" charset="0"/>
                <a:ea typeface="Calibri" panose="020F0502020204030204" pitchFamily="34" charset="0"/>
              </a:rPr>
              <a:t> ta </a:t>
            </a:r>
            <a:r>
              <a:rPr lang="en-US" sz="4800" b="1" dirty="0" err="1">
                <a:solidFill>
                  <a:schemeClr val="bg1"/>
                </a:solidFill>
                <a:effectLst/>
                <a:latin typeface="Times New Roman" panose="02020603050405020304" pitchFamily="18" charset="0"/>
                <a:ea typeface="Calibri" panose="020F0502020204030204" pitchFamily="34" charset="0"/>
              </a:rPr>
              <a:t>thấy</a:t>
            </a:r>
            <a:r>
              <a:rPr lang="en-US" sz="4800" b="1" dirty="0">
                <a:solidFill>
                  <a:schemeClr val="bg1"/>
                </a:solidFill>
                <a:effectLst/>
                <a:latin typeface="Times New Roman" panose="02020603050405020304" pitchFamily="18" charset="0"/>
                <a:ea typeface="Calibri" panose="020F0502020204030204" pitchFamily="34" charset="0"/>
              </a:rPr>
              <a:t> </a:t>
            </a:r>
            <a:r>
              <a:rPr lang="vi-VN" sz="4800" b="1" dirty="0">
                <a:solidFill>
                  <a:schemeClr val="bg1"/>
                </a:solidFill>
                <a:latin typeface="Times New Roman" panose="02020603050405020304" pitchFamily="18" charset="0"/>
                <a:ea typeface="Calibri" panose="020F0502020204030204" pitchFamily="34" charset="0"/>
              </a:rPr>
              <a:t>M</a:t>
            </a:r>
            <a:r>
              <a:rPr lang="en-US" sz="4800" b="1" dirty="0" err="1">
                <a:solidFill>
                  <a:schemeClr val="bg1"/>
                </a:solidFill>
                <a:effectLst/>
                <a:latin typeface="Times New Roman" panose="02020603050405020304" pitchFamily="18" charset="0"/>
                <a:ea typeface="Calibri" panose="020F0502020204030204" pitchFamily="34" charset="0"/>
              </a:rPr>
              <a:t>ặt</a:t>
            </a:r>
            <a:r>
              <a:rPr lang="en-US" sz="4800" b="1" dirty="0">
                <a:solidFill>
                  <a:schemeClr val="bg1"/>
                </a:solidFill>
                <a:effectLst/>
                <a:latin typeface="Times New Roman" panose="02020603050405020304" pitchFamily="18" charset="0"/>
                <a:ea typeface="Calibri" panose="020F0502020204030204" pitchFamily="34" charset="0"/>
              </a:rPr>
              <a:t> </a:t>
            </a:r>
            <a:r>
              <a:rPr lang="vi-VN" sz="4800" b="1" dirty="0">
                <a:solidFill>
                  <a:schemeClr val="bg1"/>
                </a:solidFill>
                <a:latin typeface="Times New Roman" panose="02020603050405020304" pitchFamily="18" charset="0"/>
                <a:ea typeface="Calibri" panose="020F0502020204030204" pitchFamily="34" charset="0"/>
              </a:rPr>
              <a:t>T</a:t>
            </a:r>
            <a:r>
              <a:rPr lang="en-US" sz="4800" b="1" dirty="0" err="1">
                <a:solidFill>
                  <a:schemeClr val="bg1"/>
                </a:solidFill>
                <a:effectLst/>
                <a:latin typeface="Times New Roman" panose="02020603050405020304" pitchFamily="18" charset="0"/>
                <a:ea typeface="Calibri" panose="020F0502020204030204" pitchFamily="34" charset="0"/>
              </a:rPr>
              <a:t>răng</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có</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các</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hình</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dạng</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khác</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nhau</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Tại</a:t>
            </a:r>
            <a:r>
              <a:rPr lang="en-US" sz="4800" b="1" dirty="0">
                <a:solidFill>
                  <a:schemeClr val="bg1"/>
                </a:solidFill>
                <a:effectLst/>
                <a:latin typeface="Times New Roman" panose="02020603050405020304" pitchFamily="18" charset="0"/>
                <a:ea typeface="Calibri" panose="020F0502020204030204" pitchFamily="34" charset="0"/>
              </a:rPr>
              <a:t> </a:t>
            </a:r>
            <a:r>
              <a:rPr lang="en-US" sz="4800" b="1" dirty="0" err="1">
                <a:solidFill>
                  <a:schemeClr val="bg1"/>
                </a:solidFill>
                <a:effectLst/>
                <a:latin typeface="Times New Roman" panose="02020603050405020304" pitchFamily="18" charset="0"/>
                <a:ea typeface="Calibri" panose="020F0502020204030204" pitchFamily="34" charset="0"/>
              </a:rPr>
              <a:t>sao</a:t>
            </a:r>
            <a:r>
              <a:rPr lang="en-US" sz="4800" b="1" dirty="0">
                <a:solidFill>
                  <a:schemeClr val="bg1"/>
                </a:solidFill>
                <a:effectLst/>
                <a:latin typeface="Times New Roman" panose="02020603050405020304" pitchFamily="18" charset="0"/>
                <a:ea typeface="Calibri" panose="020F0502020204030204" pitchFamily="34" charset="0"/>
              </a:rPr>
              <a:t>?</a:t>
            </a:r>
            <a:endParaRPr lang="en-US" sz="4800" b="1" dirty="0">
              <a:solidFill>
                <a:schemeClr val="bg1"/>
              </a:solidFil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790" y="381000"/>
            <a:ext cx="6039498" cy="5775152"/>
          </a:xfrm>
          <a:prstGeom prst="rect">
            <a:avLst/>
          </a:prstGeom>
        </p:spPr>
      </p:pic>
      <p:sp>
        <p:nvSpPr>
          <p:cNvPr id="25" name="TextBox 24"/>
          <p:cNvSpPr txBox="1"/>
          <p:nvPr/>
        </p:nvSpPr>
        <p:spPr>
          <a:xfrm>
            <a:off x="1459373" y="2817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67" name="TextBox 66"/>
          <p:cNvSpPr txBox="1"/>
          <p:nvPr/>
        </p:nvSpPr>
        <p:spPr>
          <a:xfrm>
            <a:off x="1459373" y="5641116"/>
            <a:ext cx="2386476" cy="369332"/>
          </a:xfrm>
          <a:prstGeom prst="rect">
            <a:avLst/>
          </a:prstGeom>
          <a:solidFill>
            <a:srgbClr val="FFC000"/>
          </a:solidFill>
          <a:ln>
            <a:solidFill>
              <a:srgbClr val="FF0000"/>
            </a:solidFill>
          </a:ln>
        </p:spPr>
        <p:txBody>
          <a:bodyPr wrap="square">
            <a:spAutoFit/>
          </a:bodyPr>
          <a:lstStyle/>
          <a:p>
            <a:pPr algn="ctr"/>
            <a:r>
              <a:rPr lang="en-US" sz="1800" b="1">
                <a:effectLst/>
                <a:latin typeface="Times New Roman" panose="02020603050405020304" pitchFamily="18" charset="0"/>
                <a:ea typeface="Calibri" panose="020F0502020204030204" pitchFamily="34" charset="0"/>
              </a:rPr>
              <a:t>Trăng bán nguyệt</a:t>
            </a:r>
            <a:endParaRPr lang="en-US" b="1"/>
          </a:p>
        </p:txBody>
      </p:sp>
      <p:sp>
        <p:nvSpPr>
          <p:cNvPr id="15" name="TextBox 14"/>
          <p:cNvSpPr txBox="1"/>
          <p:nvPr/>
        </p:nvSpPr>
        <p:spPr>
          <a:xfrm>
            <a:off x="6426200" y="1461094"/>
            <a:ext cx="5422900" cy="1807482"/>
          </a:xfrm>
          <a:prstGeom prst="rect">
            <a:avLst/>
          </a:prstGeom>
          <a:solidFill>
            <a:schemeClr val="accent2">
              <a:lumMod val="20000"/>
              <a:lumOff val="80000"/>
            </a:schemeClr>
          </a:solidFill>
        </p:spPr>
        <p:txBody>
          <a:bodyPr wrap="square">
            <a:spAutoFit/>
          </a:bodyPr>
          <a:lstStyle/>
          <a:p>
            <a:pPr marL="0" marR="0">
              <a:lnSpc>
                <a:spcPct val="107000"/>
              </a:lnSpc>
              <a:spcBef>
                <a:spcPts val="600"/>
              </a:spcBef>
              <a:spcAft>
                <a:spcPts val="600"/>
              </a:spcAft>
            </a:pPr>
            <a:r>
              <a:rPr lang="en-US" sz="2400" b="1" i="1" u="sng">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Giống nhau</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600"/>
              </a:spcBef>
              <a:spcAft>
                <a:spcPts val="600"/>
              </a:spcAft>
            </a:pPr>
            <a:r>
              <a:rPr lang="en-US" sz="2400" b="1">
                <a:solidFill>
                  <a:srgbClr val="2806BA"/>
                </a:solidFill>
                <a:effectLst/>
                <a:latin typeface="Times New Roman" panose="02020603050405020304" pitchFamily="18" charset="0"/>
                <a:ea typeface="Calibri" panose="020F0502020204030204" pitchFamily="34" charset="0"/>
                <a:cs typeface="Times New Roman" panose="02020603050405020304" pitchFamily="18" charset="0"/>
              </a:rPr>
              <a:t>Dạng nhìn thấy đều có hình bán nguyệt do ta chỉ quan sát một nửa phần diện tích Mặt trăng được chiếu sáng.</a:t>
            </a:r>
            <a:endParaRPr lang="en-US" sz="2400" b="1">
              <a:solidFill>
                <a:srgbClr val="2806B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6426200" y="3390900"/>
            <a:ext cx="5422900" cy="1800301"/>
          </a:xfrm>
          <a:prstGeom prst="rect">
            <a:avLst/>
          </a:prstGeom>
          <a:solidFill>
            <a:schemeClr val="accent4">
              <a:lumMod val="20000"/>
              <a:lumOff val="80000"/>
            </a:schemeClr>
          </a:solidFill>
        </p:spPr>
        <p:txBody>
          <a:bodyPr wrap="square">
            <a:spAutoFit/>
          </a:bodyPr>
          <a:lstStyle/>
          <a:p>
            <a:pPr marL="0" marR="0">
              <a:lnSpc>
                <a:spcPct val="107000"/>
              </a:lnSpc>
              <a:spcBef>
                <a:spcPts val="600"/>
              </a:spcBef>
              <a:spcAft>
                <a:spcPts val="600"/>
              </a:spcAft>
            </a:pPr>
            <a:r>
              <a:rPr lang="en-US" sz="2400" b="1" i="1" u="sng">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 nhau</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600"/>
              </a:spcBef>
              <a:spcAft>
                <a:spcPts val="600"/>
              </a:spcAft>
            </a:pPr>
            <a:r>
              <a:rPr lang="en-US" sz="2400" b="1">
                <a:solidFill>
                  <a:srgbClr val="7030A0"/>
                </a:solidFill>
                <a:latin typeface="Times New Roman" panose="02020603050405020304" pitchFamily="18" charset="0"/>
                <a:cs typeface="Times New Roman" panose="02020603050405020304" pitchFamily="18" charset="0"/>
              </a:rPr>
              <a:t>Hình ảnh thấy được là khác nhau vì ta quan sát thấy hai khu vực khác nhau của bề mặt Mặt trăng.</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barn(outVertical)">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7"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180" y="116840"/>
            <a:ext cx="373824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Content Placeholder 8"/>
          <p:cNvPicPr>
            <a:picLocks noGrp="1" noChangeAspect="1"/>
          </p:cNvPicPr>
          <p:nvPr>
            <p:ph idx="1"/>
          </p:nvPr>
        </p:nvPicPr>
        <p:blipFill>
          <a:blip r:embed="rId2"/>
          <a:srcRect l="11017"/>
          <a:stretch>
            <a:fillRect/>
          </a:stretch>
        </p:blipFill>
        <p:spPr>
          <a:xfrm>
            <a:off x="6055995" y="1224280"/>
            <a:ext cx="6015990" cy="4351655"/>
          </a:xfrm>
          <a:prstGeom prst="rect">
            <a:avLst/>
          </a:prstGeom>
        </p:spPr>
      </p:pic>
      <p:pic>
        <p:nvPicPr>
          <p:cNvPr id="7" name="Content Placeholder 6"/>
          <p:cNvPicPr>
            <a:picLocks noGrp="1" noChangeAspect="1"/>
          </p:cNvPicPr>
          <p:nvPr>
            <p:ph sz="half" idx="2"/>
          </p:nvPr>
        </p:nvPicPr>
        <p:blipFill>
          <a:blip r:embed="rId3"/>
          <a:srcRect r="15016"/>
          <a:stretch>
            <a:fillRect/>
          </a:stretch>
        </p:blipFill>
        <p:spPr>
          <a:xfrm>
            <a:off x="182880" y="1195705"/>
            <a:ext cx="5704205" cy="4385310"/>
          </a:xfrm>
          <a:prstGeom prst="rect">
            <a:avLst/>
          </a:prstGeom>
        </p:spPr>
      </p:pic>
      <p:sp>
        <p:nvSpPr>
          <p:cNvPr id="4" name="Text Box 3"/>
          <p:cNvSpPr txBox="1"/>
          <p:nvPr/>
        </p:nvSpPr>
        <p:spPr>
          <a:xfrm>
            <a:off x="281940" y="202565"/>
            <a:ext cx="3924300" cy="429895"/>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Hình ảnh pha của Mặt Trăng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rcRect l="66925" t="18783" b="15036"/>
          <a:stretch>
            <a:fillRect/>
          </a:stretch>
        </p:blipFill>
        <p:spPr>
          <a:xfrm>
            <a:off x="8035925" y="3853815"/>
            <a:ext cx="2413000" cy="2700020"/>
          </a:xfrm>
          <a:prstGeom prst="rect">
            <a:avLst/>
          </a:prstGeom>
        </p:spPr>
      </p:pic>
      <p:pic>
        <p:nvPicPr>
          <p:cNvPr id="4" name="Content Placeholder 3"/>
          <p:cNvPicPr>
            <a:picLocks noGrp="1" noChangeAspect="1"/>
          </p:cNvPicPr>
          <p:nvPr>
            <p:ph sz="half" idx="1"/>
          </p:nvPr>
        </p:nvPicPr>
        <p:blipFill>
          <a:blip r:embed="rId3"/>
          <a:srcRect l="20486" r="18700" b="7486"/>
          <a:stretch>
            <a:fillRect/>
          </a:stretch>
        </p:blipFill>
        <p:spPr>
          <a:xfrm>
            <a:off x="4879975" y="4185920"/>
            <a:ext cx="1898650" cy="2367915"/>
          </a:xfrm>
          <a:prstGeom prst="rect">
            <a:avLst/>
          </a:prstGeom>
        </p:spPr>
      </p:pic>
      <p:grpSp>
        <p:nvGrpSpPr>
          <p:cNvPr id="12" name="Group 11"/>
          <p:cNvGrpSpPr/>
          <p:nvPr/>
        </p:nvGrpSpPr>
        <p:grpSpPr>
          <a:xfrm>
            <a:off x="8983980" y="1414145"/>
            <a:ext cx="2958465" cy="1875155"/>
            <a:chOff x="6938" y="3487"/>
            <a:chExt cx="5014" cy="2953"/>
          </a:xfrm>
        </p:grpSpPr>
        <p:sp>
          <p:nvSpPr>
            <p:cNvPr id="5" name="Rounded Rectangular Callout 4"/>
            <p:cNvSpPr/>
            <p:nvPr/>
          </p:nvSpPr>
          <p:spPr>
            <a:xfrm>
              <a:off x="6938" y="3487"/>
              <a:ext cx="5014" cy="2733"/>
            </a:xfrm>
            <a:prstGeom prst="wedgeRoundRectCallout">
              <a:avLst>
                <a:gd name="adj1" fmla="val -39808"/>
                <a:gd name="adj2" fmla="val 999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 Box 5"/>
            <p:cNvSpPr txBox="1"/>
            <p:nvPr/>
          </p:nvSpPr>
          <p:spPr>
            <a:xfrm>
              <a:off x="7366" y="3873"/>
              <a:ext cx="4420" cy="2567"/>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sym typeface="+mn-ea"/>
                </a:rPr>
                <a:t>Các bạn đã quan sát được các pha khác nhau của Mặt Trăng chưa ?</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sp>
        <p:nvSpPr>
          <p:cNvPr id="20" name="Oval Callout 19"/>
          <p:cNvSpPr/>
          <p:nvPr/>
        </p:nvSpPr>
        <p:spPr>
          <a:xfrm>
            <a:off x="5248275" y="1527175"/>
            <a:ext cx="2867025" cy="1976755"/>
          </a:xfrm>
          <a:prstGeom prst="wedgeEllipseCallout">
            <a:avLst>
              <a:gd name="adj1" fmla="val -33455"/>
              <a:gd name="adj2" fmla="val 998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 Box 21"/>
          <p:cNvSpPr txBox="1"/>
          <p:nvPr/>
        </p:nvSpPr>
        <p:spPr>
          <a:xfrm>
            <a:off x="5586730" y="1873250"/>
            <a:ext cx="2580640" cy="132207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Mình chỉ mới nhìn thấy hình ảnh các pha Mặt Trăng trong sách thôi à! Đây nè bạn!</a:t>
            </a:r>
          </a:p>
        </p:txBody>
      </p:sp>
      <p:grpSp>
        <p:nvGrpSpPr>
          <p:cNvPr id="27" name="Group 26"/>
          <p:cNvGrpSpPr/>
          <p:nvPr/>
        </p:nvGrpSpPr>
        <p:grpSpPr>
          <a:xfrm>
            <a:off x="170180" y="116840"/>
            <a:ext cx="4036060" cy="759460"/>
            <a:chOff x="268" y="184"/>
            <a:chExt cx="6356" cy="1196"/>
          </a:xfrm>
        </p:grpSpPr>
        <p:sp>
          <p:nvSpPr>
            <p:cNvPr id="23" name="Rounded Rectangle 22"/>
            <p:cNvSpPr/>
            <p:nvPr/>
          </p:nvSpPr>
          <p:spPr>
            <a:xfrm>
              <a:off x="268" y="184"/>
              <a:ext cx="5887" cy="1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Text Box 23"/>
            <p:cNvSpPr txBox="1"/>
            <p:nvPr/>
          </p:nvSpPr>
          <p:spPr>
            <a:xfrm>
              <a:off x="444" y="319"/>
              <a:ext cx="6180" cy="67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Hình ảnh pha của Mặt Trăng</a:t>
              </a:r>
            </a:p>
          </p:txBody>
        </p:sp>
      </p:grpSp>
      <p:pic>
        <p:nvPicPr>
          <p:cNvPr id="26" name="Content Placeholder 3"/>
          <p:cNvPicPr>
            <a:picLocks noGrp="1" noChangeAspect="1"/>
          </p:cNvPicPr>
          <p:nvPr>
            <p:ph sz="half" idx="2"/>
          </p:nvPr>
        </p:nvPicPr>
        <p:blipFill>
          <a:blip r:embed="rId4"/>
          <a:stretch>
            <a:fillRect/>
          </a:stretch>
        </p:blipFill>
        <p:spPr>
          <a:xfrm>
            <a:off x="60960" y="1936115"/>
            <a:ext cx="4810125" cy="4791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800" decel="100000"/>
                                        <p:tgtEl>
                                          <p:spTgt spid="12"/>
                                        </p:tgtEl>
                                      </p:cBhvr>
                                    </p:animEffect>
                                    <p:anim calcmode="lin" valueType="num">
                                      <p:cBhvr>
                                        <p:cTn id="21" dur="800" decel="100000" fill="hold"/>
                                        <p:tgtEl>
                                          <p:spTgt spid="12"/>
                                        </p:tgtEl>
                                        <p:attrNameLst>
                                          <p:attrName>style.rotation</p:attrName>
                                        </p:attrNameLst>
                                      </p:cBhvr>
                                      <p:tavLst>
                                        <p:tav tm="0">
                                          <p:val>
                                            <p:fltVal val="-90"/>
                                          </p:val>
                                        </p:tav>
                                        <p:tav tm="100000">
                                          <p:val>
                                            <p:fltVal val="0"/>
                                          </p:val>
                                        </p:tav>
                                      </p:tavLst>
                                    </p:anim>
                                    <p:anim calcmode="lin" valueType="num">
                                      <p:cBhvr>
                                        <p:cTn id="22" dur="800" decel="100000" fill="hold"/>
                                        <p:tgtEl>
                                          <p:spTgt spid="12"/>
                                        </p:tgtEl>
                                        <p:attrNameLst>
                                          <p:attrName>ppt_x</p:attrName>
                                        </p:attrNameLst>
                                      </p:cBhvr>
                                      <p:tavLst>
                                        <p:tav tm="0">
                                          <p:val>
                                            <p:strVal val="#ppt_x+0.4"/>
                                          </p:val>
                                        </p:tav>
                                        <p:tav tm="100000">
                                          <p:val>
                                            <p:strVal val="#ppt_x-0.05"/>
                                          </p:val>
                                        </p:tav>
                                      </p:tavLst>
                                    </p:anim>
                                    <p:anim calcmode="lin" valueType="num">
                                      <p:cBhvr>
                                        <p:cTn id="23" dur="800" decel="100000" fill="hold"/>
                                        <p:tgtEl>
                                          <p:spTgt spid="12"/>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20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ox(in)">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800" decel="100000"/>
                                        <p:tgtEl>
                                          <p:spTgt spid="26"/>
                                        </p:tgtEl>
                                      </p:cBhvr>
                                    </p:animEffect>
                                    <p:anim calcmode="lin" valueType="num">
                                      <p:cBhvr>
                                        <p:cTn id="39" dur="800" decel="100000" fill="hold"/>
                                        <p:tgtEl>
                                          <p:spTgt spid="26"/>
                                        </p:tgtEl>
                                        <p:attrNameLst>
                                          <p:attrName>style.rotation</p:attrName>
                                        </p:attrNameLst>
                                      </p:cBhvr>
                                      <p:tavLst>
                                        <p:tav tm="0">
                                          <p:val>
                                            <p:fltVal val="-90"/>
                                          </p:val>
                                        </p:tav>
                                        <p:tav tm="100000">
                                          <p:val>
                                            <p:fltVal val="0"/>
                                          </p:val>
                                        </p:tav>
                                      </p:tavLst>
                                    </p:anim>
                                    <p:anim calcmode="lin" valueType="num">
                                      <p:cBhvr>
                                        <p:cTn id="40" dur="800" decel="100000" fill="hold"/>
                                        <p:tgtEl>
                                          <p:spTgt spid="26"/>
                                        </p:tgtEl>
                                        <p:attrNameLst>
                                          <p:attrName>ppt_x</p:attrName>
                                        </p:attrNameLst>
                                      </p:cBhvr>
                                      <p:tavLst>
                                        <p:tav tm="0">
                                          <p:val>
                                            <p:strVal val="#ppt_x+0.4"/>
                                          </p:val>
                                        </p:tav>
                                        <p:tav tm="100000">
                                          <p:val>
                                            <p:strVal val="#ppt_x-0.05"/>
                                          </p:val>
                                        </p:tav>
                                      </p:tavLst>
                                    </p:anim>
                                    <p:anim calcmode="lin" valueType="num">
                                      <p:cBhvr>
                                        <p:cTn id="41" dur="800" decel="100000" fill="hold"/>
                                        <p:tgtEl>
                                          <p:spTgt spid="26"/>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p:bldP spid="2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Callout 19"/>
          <p:cNvSpPr/>
          <p:nvPr/>
        </p:nvSpPr>
        <p:spPr>
          <a:xfrm>
            <a:off x="5248275" y="1873250"/>
            <a:ext cx="2867025" cy="1630680"/>
          </a:xfrm>
          <a:prstGeom prst="wedgeEllipseCallout">
            <a:avLst>
              <a:gd name="adj1" fmla="val -33455"/>
              <a:gd name="adj2" fmla="val 998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2"/>
          <a:srcRect l="66925" t="18783" b="15036"/>
          <a:stretch>
            <a:fillRect/>
          </a:stretch>
        </p:blipFill>
        <p:spPr>
          <a:xfrm>
            <a:off x="8035925" y="3853815"/>
            <a:ext cx="2413000" cy="2700020"/>
          </a:xfrm>
          <a:prstGeom prst="rect">
            <a:avLst/>
          </a:prstGeom>
        </p:spPr>
      </p:pic>
      <p:grpSp>
        <p:nvGrpSpPr>
          <p:cNvPr id="12" name="Group 11"/>
          <p:cNvGrpSpPr/>
          <p:nvPr/>
        </p:nvGrpSpPr>
        <p:grpSpPr>
          <a:xfrm>
            <a:off x="8983980" y="1414145"/>
            <a:ext cx="2958465" cy="1735455"/>
            <a:chOff x="6938" y="3487"/>
            <a:chExt cx="5014" cy="2733"/>
          </a:xfrm>
        </p:grpSpPr>
        <p:sp>
          <p:nvSpPr>
            <p:cNvPr id="5" name="Rounded Rectangular Callout 4"/>
            <p:cNvSpPr/>
            <p:nvPr/>
          </p:nvSpPr>
          <p:spPr>
            <a:xfrm>
              <a:off x="6938" y="3487"/>
              <a:ext cx="5014" cy="2733"/>
            </a:xfrm>
            <a:prstGeom prst="wedgeRoundRectCallout">
              <a:avLst>
                <a:gd name="adj1" fmla="val -39808"/>
                <a:gd name="adj2" fmla="val 999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 Box 5"/>
            <p:cNvSpPr txBox="1"/>
            <p:nvPr/>
          </p:nvSpPr>
          <p:spPr>
            <a:xfrm>
              <a:off x="7366" y="3873"/>
              <a:ext cx="4420" cy="2082"/>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sym typeface="+mn-ea"/>
                </a:rPr>
                <a:t>Chúng ta cùng nhau làm mô hình quan sát các pha Mặt Trăng nhé!</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sp>
        <p:nvSpPr>
          <p:cNvPr id="22" name="Text Box 21"/>
          <p:cNvSpPr txBox="1"/>
          <p:nvPr/>
        </p:nvSpPr>
        <p:spPr>
          <a:xfrm>
            <a:off x="5922645" y="2181225"/>
            <a:ext cx="1720215" cy="101473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Yah! cùng suy nghĩ và làm thôi!</a:t>
            </a:r>
          </a:p>
        </p:txBody>
      </p:sp>
      <p:pic>
        <p:nvPicPr>
          <p:cNvPr id="8" name="Content Placeholder 7"/>
          <p:cNvPicPr>
            <a:picLocks noGrp="1" noChangeAspect="1"/>
          </p:cNvPicPr>
          <p:nvPr>
            <p:ph idx="1"/>
          </p:nvPr>
        </p:nvPicPr>
        <p:blipFill>
          <a:blip r:embed="rId3"/>
          <a:stretch>
            <a:fillRect/>
          </a:stretch>
        </p:blipFill>
        <p:spPr>
          <a:xfrm>
            <a:off x="4244975" y="4250055"/>
            <a:ext cx="2735580" cy="2455545"/>
          </a:xfrm>
          <a:prstGeom prst="rect">
            <a:avLst/>
          </a:prstGeom>
        </p:spPr>
      </p:pic>
      <p:sp>
        <p:nvSpPr>
          <p:cNvPr id="11" name="Rounded Rectangle 10"/>
          <p:cNvSpPr/>
          <p:nvPr/>
        </p:nvSpPr>
        <p:spPr>
          <a:xfrm>
            <a:off x="3154045" y="177800"/>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 Box 12"/>
          <p:cNvSpPr txBox="1"/>
          <p:nvPr/>
        </p:nvSpPr>
        <p:spPr>
          <a:xfrm>
            <a:off x="3154045" y="327660"/>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pic>
        <p:nvPicPr>
          <p:cNvPr id="14" name="Content Placeholder 13"/>
          <p:cNvPicPr>
            <a:picLocks noGrp="1" noChangeAspect="1"/>
          </p:cNvPicPr>
          <p:nvPr>
            <p:ph sz="half" idx="2"/>
          </p:nvPr>
        </p:nvPicPr>
        <p:blipFill>
          <a:blip r:embed="rId4"/>
          <a:stretch>
            <a:fillRect/>
          </a:stretch>
        </p:blipFill>
        <p:spPr>
          <a:xfrm>
            <a:off x="154305" y="4608195"/>
            <a:ext cx="2999740" cy="224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800" decel="100000"/>
                                        <p:tgtEl>
                                          <p:spTgt spid="13"/>
                                        </p:tgtEl>
                                      </p:cBhvr>
                                    </p:animEffect>
                                    <p:anim calcmode="lin" valueType="num">
                                      <p:cBhvr>
                                        <p:cTn id="16" dur="800" decel="100000" fill="hold"/>
                                        <p:tgtEl>
                                          <p:spTgt spid="13"/>
                                        </p:tgtEl>
                                        <p:attrNameLst>
                                          <p:attrName>style.rotation</p:attrName>
                                        </p:attrNameLst>
                                      </p:cBhvr>
                                      <p:tavLst>
                                        <p:tav tm="0">
                                          <p:val>
                                            <p:fltVal val="-90"/>
                                          </p:val>
                                        </p:tav>
                                        <p:tav tm="100000">
                                          <p:val>
                                            <p:fltVal val="0"/>
                                          </p:val>
                                        </p:tav>
                                      </p:tavLst>
                                    </p:anim>
                                    <p:anim calcmode="lin" valueType="num">
                                      <p:cBhvr>
                                        <p:cTn id="17" dur="800" decel="100000" fill="hold"/>
                                        <p:tgtEl>
                                          <p:spTgt spid="13"/>
                                        </p:tgtEl>
                                        <p:attrNameLst>
                                          <p:attrName>ppt_x</p:attrName>
                                        </p:attrNameLst>
                                      </p:cBhvr>
                                      <p:tavLst>
                                        <p:tav tm="0">
                                          <p:val>
                                            <p:strVal val="#ppt_x+0.4"/>
                                          </p:val>
                                        </p:tav>
                                        <p:tav tm="100000">
                                          <p:val>
                                            <p:strVal val="#ppt_x-0.05"/>
                                          </p:val>
                                        </p:tav>
                                      </p:tavLst>
                                    </p:anim>
                                    <p:anim calcmode="lin" valueType="num">
                                      <p:cBhvr>
                                        <p:cTn id="18" dur="800" decel="100000" fill="hold"/>
                                        <p:tgtEl>
                                          <p:spTgt spid="1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0" fill="hold"/>
                                        <p:tgtEl>
                                          <p:spTgt spid="9"/>
                                        </p:tgtEl>
                                        <p:attrNameLst>
                                          <p:attrName>ppt_x</p:attrName>
                                        </p:attrNameLst>
                                      </p:cBhvr>
                                      <p:tavLst>
                                        <p:tav tm="0">
                                          <p:val>
                                            <p:strVal val="#ppt_x"/>
                                          </p:val>
                                        </p:tav>
                                        <p:tav tm="100000">
                                          <p:val>
                                            <p:strVal val="#ppt_x"/>
                                          </p:val>
                                        </p:tav>
                                      </p:tavLst>
                                    </p:anim>
                                    <p:anim calcmode="lin" valueType="num">
                                      <p:cBhvr additive="base">
                                        <p:cTn id="26" dur="5000" fill="hold"/>
                                        <p:tgtEl>
                                          <p:spTgt spid="9"/>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0" fill="hold"/>
                                        <p:tgtEl>
                                          <p:spTgt spid="8"/>
                                        </p:tgtEl>
                                        <p:attrNameLst>
                                          <p:attrName>ppt_x</p:attrName>
                                        </p:attrNameLst>
                                      </p:cBhvr>
                                      <p:tavLst>
                                        <p:tav tm="0">
                                          <p:val>
                                            <p:strVal val="#ppt_x"/>
                                          </p:val>
                                        </p:tav>
                                        <p:tav tm="100000">
                                          <p:val>
                                            <p:strVal val="#ppt_x"/>
                                          </p:val>
                                        </p:tav>
                                      </p:tavLst>
                                    </p:anim>
                                    <p:anim calcmode="lin" valueType="num">
                                      <p:cBhvr additive="base">
                                        <p:cTn id="30"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2000"/>
                                        <p:tgtEl>
                                          <p:spTgt spid="2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p:bldP spid="22" grpId="1"/>
      <p:bldP spid="11" grpId="0" animBg="1"/>
      <p:bldP spid="11" grpId="1" animBg="1"/>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s 14"/>
          <p:cNvSpPr/>
          <p:nvPr/>
        </p:nvSpPr>
        <p:spPr>
          <a:xfrm>
            <a:off x="29845" y="1243965"/>
            <a:ext cx="5733415" cy="5339080"/>
          </a:xfrm>
          <a:prstGeom prst="rect">
            <a:avLst/>
          </a:prstGeom>
          <a:pattFill prst="pct60">
            <a:fgClr>
              <a:srgbClr val="5B9BD5"/>
            </a:fgClr>
            <a:bgClr>
              <a:srgbClr val="FFFFFF"/>
            </a:bgClr>
          </a:patt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ounded Rectangle 16"/>
          <p:cNvSpPr/>
          <p:nvPr/>
        </p:nvSpPr>
        <p:spPr>
          <a:xfrm>
            <a:off x="6322060" y="1164590"/>
            <a:ext cx="5733415" cy="27762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Hexagon 18"/>
          <p:cNvSpPr/>
          <p:nvPr/>
        </p:nvSpPr>
        <p:spPr>
          <a:xfrm>
            <a:off x="6412230" y="4083050"/>
            <a:ext cx="3434080" cy="261429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0" name="Group 29"/>
          <p:cNvGrpSpPr/>
          <p:nvPr/>
        </p:nvGrpSpPr>
        <p:grpSpPr>
          <a:xfrm>
            <a:off x="488950" y="1480820"/>
            <a:ext cx="4646930" cy="4315460"/>
            <a:chOff x="770" y="2332"/>
            <a:chExt cx="7318" cy="6796"/>
          </a:xfrm>
        </p:grpSpPr>
        <p:sp>
          <p:nvSpPr>
            <p:cNvPr id="16" name="Oval 15"/>
            <p:cNvSpPr/>
            <p:nvPr/>
          </p:nvSpPr>
          <p:spPr>
            <a:xfrm>
              <a:off x="770" y="2332"/>
              <a:ext cx="7319" cy="67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2089" y="3638"/>
              <a:ext cx="4680" cy="871"/>
            </a:xfrm>
            <a:prstGeom prst="rect">
              <a:avLst/>
            </a:prstGeom>
            <a:noFill/>
          </p:spPr>
          <p:txBody>
            <a:bodyPr wrap="square" rtlCol="0">
              <a:spAutoFit/>
            </a:bodyPr>
            <a:lstStyle/>
            <a:p>
              <a:r>
                <a:rPr lang="en-US" sz="3000">
                  <a:solidFill>
                    <a:srgbClr val="FF0000"/>
                  </a:solidFill>
                </a:rPr>
                <a:t>Vật liệu cần dùng</a:t>
              </a:r>
            </a:p>
          </p:txBody>
        </p:sp>
        <p:sp>
          <p:nvSpPr>
            <p:cNvPr id="21" name="Text Box 20"/>
            <p:cNvSpPr txBox="1"/>
            <p:nvPr/>
          </p:nvSpPr>
          <p:spPr>
            <a:xfrm>
              <a:off x="1697" y="4806"/>
              <a:ext cx="5465" cy="2567"/>
            </a:xfrm>
            <a:prstGeom prst="rect">
              <a:avLst/>
            </a:prstGeom>
            <a:noFill/>
          </p:spPr>
          <p:txBody>
            <a:bodyPr wrap="square" rtlCol="0">
              <a:spAutoFit/>
            </a:bodyPr>
            <a:lstStyle/>
            <a:p>
              <a:pPr marL="342900" indent="-342900">
                <a:buFont typeface="Wingdings" panose="05000000000000000000" charset="0"/>
                <a:buChar char="ü"/>
              </a:pPr>
              <a:r>
                <a:rPr lang="en-US" sz="2000"/>
                <a:t>Bìa cứng, thùng giấy</a:t>
              </a:r>
            </a:p>
            <a:p>
              <a:pPr marL="342900" indent="-342900">
                <a:buFont typeface="Wingdings" panose="05000000000000000000" charset="0"/>
                <a:buChar char="ü"/>
              </a:pPr>
              <a:r>
                <a:rPr lang="en-US" sz="2000"/>
                <a:t>Kéo, dao rọc giấy</a:t>
              </a:r>
            </a:p>
            <a:p>
              <a:pPr marL="342900" indent="-342900">
                <a:buFont typeface="Wingdings" panose="05000000000000000000" charset="0"/>
                <a:buChar char="ü"/>
              </a:pPr>
              <a:r>
                <a:rPr lang="en-US" sz="2000"/>
                <a:t>Đèn pin</a:t>
              </a:r>
            </a:p>
            <a:p>
              <a:pPr marL="342900" indent="-342900">
                <a:buFont typeface="Wingdings" panose="05000000000000000000" charset="0"/>
                <a:buChar char="ü"/>
              </a:pPr>
              <a:r>
                <a:rPr lang="en-US" sz="2000"/>
                <a:t>Quả bóng nhựa</a:t>
              </a:r>
            </a:p>
            <a:p>
              <a:pPr marL="342900" indent="-342900">
                <a:buFont typeface="Wingdings" panose="05000000000000000000" charset="0"/>
                <a:buChar char="ü"/>
              </a:pPr>
              <a:r>
                <a:rPr lang="en-US" sz="2000"/>
                <a:t>Màu trang trí (nếu có)</a:t>
              </a:r>
            </a:p>
          </p:txBody>
        </p:sp>
      </p:grpSp>
      <p:grpSp>
        <p:nvGrpSpPr>
          <p:cNvPr id="31" name="Group 30"/>
          <p:cNvGrpSpPr/>
          <p:nvPr/>
        </p:nvGrpSpPr>
        <p:grpSpPr>
          <a:xfrm>
            <a:off x="6215380" y="1469390"/>
            <a:ext cx="4316095" cy="1744980"/>
            <a:chOff x="9788" y="2314"/>
            <a:chExt cx="6797" cy="2748"/>
          </a:xfrm>
        </p:grpSpPr>
        <p:sp>
          <p:nvSpPr>
            <p:cNvPr id="22" name="Text Box 21"/>
            <p:cNvSpPr txBox="1"/>
            <p:nvPr/>
          </p:nvSpPr>
          <p:spPr>
            <a:xfrm rot="19980000">
              <a:off x="9788" y="2314"/>
              <a:ext cx="5439" cy="871"/>
            </a:xfrm>
            <a:prstGeom prst="rect">
              <a:avLst/>
            </a:prstGeom>
            <a:noFill/>
          </p:spPr>
          <p:txBody>
            <a:bodyPr wrap="square" rtlCol="0">
              <a:spAutoFit/>
            </a:bodyPr>
            <a:lstStyle/>
            <a:p>
              <a:r>
                <a:rPr lang="en-US" sz="3000">
                  <a:solidFill>
                    <a:srgbClr val="FF0000"/>
                  </a:solidFill>
                </a:rPr>
                <a:t>Thiết kế mô hình  </a:t>
              </a:r>
            </a:p>
          </p:txBody>
        </p:sp>
        <p:sp>
          <p:nvSpPr>
            <p:cNvPr id="23" name="Text Box 22"/>
            <p:cNvSpPr txBox="1"/>
            <p:nvPr/>
          </p:nvSpPr>
          <p:spPr>
            <a:xfrm rot="19980000">
              <a:off x="11263" y="2786"/>
              <a:ext cx="5323" cy="2276"/>
            </a:xfrm>
            <a:prstGeom prst="rect">
              <a:avLst/>
            </a:prstGeom>
            <a:noFill/>
          </p:spPr>
          <p:txBody>
            <a:bodyPr wrap="square" rtlCol="0">
              <a:spAutoFit/>
            </a:bodyPr>
            <a:lstStyle/>
            <a:p>
              <a:r>
                <a:rPr lang="en-US" sz="2200"/>
                <a:t>Tìm hiểu về các pha của Mặt Trăng.</a:t>
              </a:r>
            </a:p>
            <a:p>
              <a:r>
                <a:rPr lang="en-US" sz="2200"/>
                <a:t>Tham khảo sách giáo khoa và các tài liệu có liên quan</a:t>
              </a:r>
            </a:p>
          </p:txBody>
        </p:sp>
      </p:grpSp>
      <p:grpSp>
        <p:nvGrpSpPr>
          <p:cNvPr id="32" name="Group 31"/>
          <p:cNvGrpSpPr/>
          <p:nvPr/>
        </p:nvGrpSpPr>
        <p:grpSpPr>
          <a:xfrm>
            <a:off x="6555105" y="4403725"/>
            <a:ext cx="3203575" cy="2085340"/>
            <a:chOff x="10323" y="6935"/>
            <a:chExt cx="5045" cy="3284"/>
          </a:xfrm>
        </p:grpSpPr>
        <p:sp>
          <p:nvSpPr>
            <p:cNvPr id="24" name="Text Box 23"/>
            <p:cNvSpPr txBox="1"/>
            <p:nvPr/>
          </p:nvSpPr>
          <p:spPr>
            <a:xfrm>
              <a:off x="10448" y="8331"/>
              <a:ext cx="4921" cy="1888"/>
            </a:xfrm>
            <a:prstGeom prst="rect">
              <a:avLst/>
            </a:prstGeom>
            <a:noFill/>
          </p:spPr>
          <p:txBody>
            <a:bodyPr wrap="square" rtlCol="0">
              <a:spAutoFit/>
            </a:bodyPr>
            <a:lstStyle/>
            <a:p>
              <a:pPr algn="ctr"/>
              <a:r>
                <a:rPr lang="en-US" sz="2400">
                  <a:sym typeface="+mn-ea"/>
                </a:rPr>
                <a:t>Vẽ thiết kế mô hình </a:t>
              </a:r>
              <a:endParaRPr lang="en-US" sz="2400"/>
            </a:p>
            <a:p>
              <a:pPr algn="ctr"/>
              <a:r>
                <a:rPr lang="en-US" sz="2400">
                  <a:sym typeface="+mn-ea"/>
                </a:rPr>
                <a:t>Tiến hành làm sản phẩm</a:t>
              </a:r>
              <a:endParaRPr lang="en-US" sz="2400"/>
            </a:p>
          </p:txBody>
        </p:sp>
        <p:sp>
          <p:nvSpPr>
            <p:cNvPr id="25" name="Text Box 24"/>
            <p:cNvSpPr txBox="1"/>
            <p:nvPr/>
          </p:nvSpPr>
          <p:spPr>
            <a:xfrm>
              <a:off x="10323" y="6935"/>
              <a:ext cx="4965" cy="1404"/>
            </a:xfrm>
            <a:prstGeom prst="rect">
              <a:avLst/>
            </a:prstGeom>
            <a:noFill/>
          </p:spPr>
          <p:txBody>
            <a:bodyPr wrap="square" rtlCol="0">
              <a:spAutoFit/>
            </a:bodyPr>
            <a:lstStyle/>
            <a:p>
              <a:pPr algn="ctr"/>
              <a:r>
                <a:rPr lang="en-US" sz="2600">
                  <a:solidFill>
                    <a:schemeClr val="bg1"/>
                  </a:solidFill>
                </a:rPr>
                <a:t>Tiến hành làm sản phẩm</a:t>
              </a:r>
            </a:p>
          </p:txBody>
        </p:sp>
      </p:grpSp>
      <p:sp>
        <p:nvSpPr>
          <p:cNvPr id="28" name="Rounded Rectangle 27"/>
          <p:cNvSpPr/>
          <p:nvPr/>
        </p:nvSpPr>
        <p:spPr>
          <a:xfrm>
            <a:off x="3154045" y="177800"/>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 Box 28"/>
          <p:cNvSpPr txBox="1"/>
          <p:nvPr/>
        </p:nvSpPr>
        <p:spPr>
          <a:xfrm>
            <a:off x="3154045" y="327660"/>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2.5"/>
                                          </p:val>
                                        </p:tav>
                                        <p:tav tm="100000">
                                          <p:val>
                                            <p:strVal val="#ppt_w"/>
                                          </p:val>
                                        </p:tav>
                                      </p:tavLst>
                                    </p:anim>
                                    <p:anim calcmode="lin" valueType="num">
                                      <p:cBhvr>
                                        <p:cTn id="8" dur="500" fill="hold"/>
                                        <p:tgtEl>
                                          <p:spTgt spid="28"/>
                                        </p:tgtEl>
                                        <p:attrNameLst>
                                          <p:attrName>ppt_h</p:attrName>
                                        </p:attrNameLst>
                                      </p:cBhvr>
                                      <p:tavLst>
                                        <p:tav tm="0">
                                          <p:val>
                                            <p:strVal val="#ppt_h*0.01"/>
                                          </p:val>
                                        </p:tav>
                                        <p:tav tm="100000">
                                          <p:val>
                                            <p:strVal val="#ppt_h"/>
                                          </p:val>
                                        </p:tav>
                                      </p:tavLst>
                                    </p:anim>
                                    <p:anim calcmode="lin" valueType="num">
                                      <p:cBhvr>
                                        <p:cTn id="9" dur="500" fill="hold"/>
                                        <p:tgtEl>
                                          <p:spTgt spid="28"/>
                                        </p:tgtEl>
                                        <p:attrNameLst>
                                          <p:attrName>ppt_x</p:attrName>
                                        </p:attrNameLst>
                                      </p:cBhvr>
                                      <p:tavLst>
                                        <p:tav tm="0">
                                          <p:val>
                                            <p:strVal val="#ppt_x"/>
                                          </p:val>
                                        </p:tav>
                                        <p:tav tm="100000">
                                          <p:val>
                                            <p:strVal val="#ppt_x"/>
                                          </p:val>
                                        </p:tav>
                                      </p:tavLst>
                                    </p:anim>
                                    <p:anim calcmode="lin" valueType="num">
                                      <p:cBhvr>
                                        <p:cTn id="10" dur="500" fill="hold"/>
                                        <p:tgtEl>
                                          <p:spTgt spid="28"/>
                                        </p:tgtEl>
                                        <p:attrNameLst>
                                          <p:attrName>ppt_y</p:attrName>
                                        </p:attrNameLst>
                                      </p:cBhvr>
                                      <p:tavLst>
                                        <p:tav tm="0">
                                          <p:val>
                                            <p:strVal val="#ppt_h+1"/>
                                          </p:val>
                                        </p:tav>
                                        <p:tav tm="100000">
                                          <p:val>
                                            <p:strVal val="#ppt_y"/>
                                          </p:val>
                                        </p:tav>
                                      </p:tavLst>
                                    </p:anim>
                                    <p:animEffect transition="in" filter="fade">
                                      <p:cBhvr>
                                        <p:cTn id="11" dur="500"/>
                                        <p:tgtEl>
                                          <p:spTgt spid="28"/>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ppt_w*2.5"/>
                                          </p:val>
                                        </p:tav>
                                        <p:tav tm="100000">
                                          <p:val>
                                            <p:strVal val="#ppt_w"/>
                                          </p:val>
                                        </p:tav>
                                      </p:tavLst>
                                    </p:anim>
                                    <p:anim calcmode="lin" valueType="num">
                                      <p:cBhvr>
                                        <p:cTn id="15" dur="500" fill="hold"/>
                                        <p:tgtEl>
                                          <p:spTgt spid="29"/>
                                        </p:tgtEl>
                                        <p:attrNameLst>
                                          <p:attrName>ppt_h</p:attrName>
                                        </p:attrNameLst>
                                      </p:cBhvr>
                                      <p:tavLst>
                                        <p:tav tm="0">
                                          <p:val>
                                            <p:strVal val="#ppt_h*0.01"/>
                                          </p:val>
                                        </p:tav>
                                        <p:tav tm="100000">
                                          <p:val>
                                            <p:strVal val="#ppt_h"/>
                                          </p:val>
                                        </p:tav>
                                      </p:tavLst>
                                    </p:anim>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h+1"/>
                                          </p:val>
                                        </p:tav>
                                        <p:tav tm="100000">
                                          <p:val>
                                            <p:strVal val="#ppt_y"/>
                                          </p:val>
                                        </p:tav>
                                      </p:tavLst>
                                    </p:anim>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800" decel="100000"/>
                                        <p:tgtEl>
                                          <p:spTgt spid="30"/>
                                        </p:tgtEl>
                                      </p:cBhvr>
                                    </p:animEffect>
                                    <p:anim calcmode="lin" valueType="num">
                                      <p:cBhvr>
                                        <p:cTn id="24" dur="800" decel="100000" fill="hold"/>
                                        <p:tgtEl>
                                          <p:spTgt spid="30"/>
                                        </p:tgtEl>
                                        <p:attrNameLst>
                                          <p:attrName>style.rotation</p:attrName>
                                        </p:attrNameLst>
                                      </p:cBhvr>
                                      <p:tavLst>
                                        <p:tav tm="0">
                                          <p:val>
                                            <p:fltVal val="-90"/>
                                          </p:val>
                                        </p:tav>
                                        <p:tav tm="100000">
                                          <p:val>
                                            <p:fltVal val="0"/>
                                          </p:val>
                                        </p:tav>
                                      </p:tavLst>
                                    </p:anim>
                                    <p:anim calcmode="lin" valueType="num">
                                      <p:cBhvr>
                                        <p:cTn id="25" dur="800" decel="100000" fill="hold"/>
                                        <p:tgtEl>
                                          <p:spTgt spid="30"/>
                                        </p:tgtEl>
                                        <p:attrNameLst>
                                          <p:attrName>ppt_x</p:attrName>
                                        </p:attrNameLst>
                                      </p:cBhvr>
                                      <p:tavLst>
                                        <p:tav tm="0">
                                          <p:val>
                                            <p:strVal val="#ppt_x+0.4"/>
                                          </p:val>
                                        </p:tav>
                                        <p:tav tm="100000">
                                          <p:val>
                                            <p:strVal val="#ppt_x-0.05"/>
                                          </p:val>
                                        </p:tav>
                                      </p:tavLst>
                                    </p:anim>
                                    <p:anim calcmode="lin" valueType="num">
                                      <p:cBhvr>
                                        <p:cTn id="26" dur="800" decel="100000" fill="hold"/>
                                        <p:tgtEl>
                                          <p:spTgt spid="3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ox(in)">
                                      <p:cBhvr>
                                        <p:cTn id="33" dur="2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0" fill="hold"/>
                                        <p:tgtEl>
                                          <p:spTgt spid="32"/>
                                        </p:tgtEl>
                                        <p:attrNameLst>
                                          <p:attrName>ppt_x</p:attrName>
                                        </p:attrNameLst>
                                      </p:cBhvr>
                                      <p:tavLst>
                                        <p:tav tm="0">
                                          <p:val>
                                            <p:strVal val="#ppt_x"/>
                                          </p:val>
                                        </p:tav>
                                        <p:tav tm="100000">
                                          <p:val>
                                            <p:strVal val="#ppt_x"/>
                                          </p:val>
                                        </p:tav>
                                      </p:tavLst>
                                    </p:anim>
                                    <p:anim calcmode="lin" valueType="num">
                                      <p:cBhvr additive="base">
                                        <p:cTn id="39" dur="5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p:bldP spid="2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154045" y="221615"/>
            <a:ext cx="7816215" cy="760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 Box 12"/>
          <p:cNvSpPr txBox="1"/>
          <p:nvPr/>
        </p:nvSpPr>
        <p:spPr>
          <a:xfrm>
            <a:off x="3154045" y="371475"/>
            <a:ext cx="8388350" cy="46037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Thiết kế mô hình trải nghiệm quan sát các pha của Mặt Trăng</a:t>
            </a:r>
          </a:p>
        </p:txBody>
      </p:sp>
      <p:sp>
        <p:nvSpPr>
          <p:cNvPr id="15" name="Rectangles 14"/>
          <p:cNvSpPr/>
          <p:nvPr/>
        </p:nvSpPr>
        <p:spPr>
          <a:xfrm>
            <a:off x="29845" y="1243965"/>
            <a:ext cx="5733415" cy="5339080"/>
          </a:xfrm>
          <a:prstGeom prst="rect">
            <a:avLst/>
          </a:prstGeom>
          <a:pattFill prst="pct60">
            <a:fgClr>
              <a:srgbClr val="5B9BD5"/>
            </a:fgClr>
            <a:bgClr>
              <a:srgbClr val="FFFFFF"/>
            </a:bgClr>
          </a:patt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Oval 15"/>
          <p:cNvSpPr/>
          <p:nvPr/>
        </p:nvSpPr>
        <p:spPr>
          <a:xfrm>
            <a:off x="488950" y="1480820"/>
            <a:ext cx="4647565" cy="43154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1326515" y="2310130"/>
            <a:ext cx="2971800" cy="553085"/>
          </a:xfrm>
          <a:prstGeom prst="rect">
            <a:avLst/>
          </a:prstGeom>
          <a:noFill/>
        </p:spPr>
        <p:txBody>
          <a:bodyPr wrap="square" rtlCol="0">
            <a:spAutoFit/>
          </a:bodyPr>
          <a:lstStyle/>
          <a:p>
            <a:r>
              <a:rPr lang="en-US" sz="3000">
                <a:solidFill>
                  <a:srgbClr val="FF0000"/>
                </a:solidFill>
              </a:rPr>
              <a:t>Vật liệu cần dùng</a:t>
            </a:r>
          </a:p>
        </p:txBody>
      </p:sp>
      <p:sp>
        <p:nvSpPr>
          <p:cNvPr id="21" name="Text Box 20"/>
          <p:cNvSpPr txBox="1"/>
          <p:nvPr/>
        </p:nvSpPr>
        <p:spPr>
          <a:xfrm>
            <a:off x="1077595" y="3051810"/>
            <a:ext cx="3470275" cy="1630045"/>
          </a:xfrm>
          <a:prstGeom prst="rect">
            <a:avLst/>
          </a:prstGeom>
          <a:noFill/>
        </p:spPr>
        <p:txBody>
          <a:bodyPr wrap="square" rtlCol="0">
            <a:spAutoFit/>
          </a:bodyPr>
          <a:lstStyle/>
          <a:p>
            <a:pPr marL="342900" indent="-342900">
              <a:buFont typeface="Wingdings" panose="05000000000000000000" charset="0"/>
              <a:buChar char="ü"/>
            </a:pPr>
            <a:r>
              <a:rPr lang="en-US" sz="2000"/>
              <a:t>Bìa cứng, thùng giấy</a:t>
            </a:r>
          </a:p>
          <a:p>
            <a:pPr marL="342900" indent="-342900">
              <a:buFont typeface="Wingdings" panose="05000000000000000000" charset="0"/>
              <a:buChar char="ü"/>
            </a:pPr>
            <a:r>
              <a:rPr lang="en-US" sz="2000"/>
              <a:t>Kéo, dao rọc giấy</a:t>
            </a:r>
          </a:p>
          <a:p>
            <a:pPr marL="342900" indent="-342900">
              <a:buFont typeface="Wingdings" panose="05000000000000000000" charset="0"/>
              <a:buChar char="ü"/>
            </a:pPr>
            <a:r>
              <a:rPr lang="en-US" sz="2000"/>
              <a:t>Đèn pin</a:t>
            </a:r>
          </a:p>
          <a:p>
            <a:pPr marL="342900" indent="-342900">
              <a:buFont typeface="Wingdings" panose="05000000000000000000" charset="0"/>
              <a:buChar char="ü"/>
            </a:pPr>
            <a:r>
              <a:rPr lang="en-US" sz="2000"/>
              <a:t>Quả bóng nhựa</a:t>
            </a:r>
          </a:p>
          <a:p>
            <a:pPr marL="342900" indent="-342900">
              <a:buFont typeface="Wingdings" panose="05000000000000000000" charset="0"/>
              <a:buChar char="ü"/>
            </a:pPr>
            <a:r>
              <a:rPr lang="en-US" sz="2000"/>
              <a:t>Màu trang trí (nếu có)</a:t>
            </a:r>
          </a:p>
        </p:txBody>
      </p:sp>
      <p:pic>
        <p:nvPicPr>
          <p:cNvPr id="4" name="Content Placeholder 3"/>
          <p:cNvPicPr>
            <a:picLocks noGrp="1" noChangeAspect="1"/>
          </p:cNvPicPr>
          <p:nvPr>
            <p:ph sz="half" idx="1"/>
          </p:nvPr>
        </p:nvPicPr>
        <p:blipFill>
          <a:blip r:embed="rId2"/>
          <a:stretch>
            <a:fillRect/>
          </a:stretch>
        </p:blipFill>
        <p:spPr>
          <a:xfrm>
            <a:off x="9380855" y="4976495"/>
            <a:ext cx="2160905" cy="1702435"/>
          </a:xfrm>
          <a:prstGeom prst="rect">
            <a:avLst/>
          </a:prstGeom>
        </p:spPr>
      </p:pic>
      <p:pic>
        <p:nvPicPr>
          <p:cNvPr id="6" name="Content Placeholder 5"/>
          <p:cNvPicPr>
            <a:picLocks noGrp="1" noChangeAspect="1"/>
          </p:cNvPicPr>
          <p:nvPr>
            <p:ph sz="half" idx="2"/>
          </p:nvPr>
        </p:nvPicPr>
        <p:blipFill>
          <a:blip r:embed="rId3"/>
          <a:stretch>
            <a:fillRect/>
          </a:stretch>
        </p:blipFill>
        <p:spPr>
          <a:xfrm>
            <a:off x="7743190" y="5241290"/>
            <a:ext cx="1341755" cy="1341755"/>
          </a:xfrm>
          <a:prstGeom prst="rect">
            <a:avLst/>
          </a:prstGeom>
        </p:spPr>
      </p:pic>
      <p:pic>
        <p:nvPicPr>
          <p:cNvPr id="8" name="Picture 7"/>
          <p:cNvPicPr>
            <a:picLocks noChangeAspect="1"/>
          </p:cNvPicPr>
          <p:nvPr/>
        </p:nvPicPr>
        <p:blipFill>
          <a:blip r:embed="rId4"/>
          <a:stretch>
            <a:fillRect/>
          </a:stretch>
        </p:blipFill>
        <p:spPr>
          <a:xfrm>
            <a:off x="8827770" y="1153160"/>
            <a:ext cx="1866900" cy="1800225"/>
          </a:xfrm>
          <a:prstGeom prst="rect">
            <a:avLst/>
          </a:prstGeom>
        </p:spPr>
      </p:pic>
      <p:pic>
        <p:nvPicPr>
          <p:cNvPr id="9" name="Picture 8"/>
          <p:cNvPicPr>
            <a:picLocks noChangeAspect="1"/>
          </p:cNvPicPr>
          <p:nvPr/>
        </p:nvPicPr>
        <p:blipFill>
          <a:blip r:embed="rId5"/>
          <a:stretch>
            <a:fillRect/>
          </a:stretch>
        </p:blipFill>
        <p:spPr>
          <a:xfrm>
            <a:off x="6852285" y="3012440"/>
            <a:ext cx="1866900" cy="1866900"/>
          </a:xfrm>
          <a:prstGeom prst="rect">
            <a:avLst/>
          </a:prstGeom>
        </p:spPr>
      </p:pic>
      <p:pic>
        <p:nvPicPr>
          <p:cNvPr id="10" name="Picture 9"/>
          <p:cNvPicPr>
            <a:picLocks noChangeAspect="1"/>
          </p:cNvPicPr>
          <p:nvPr/>
        </p:nvPicPr>
        <p:blipFill>
          <a:blip r:embed="rId6"/>
          <a:stretch>
            <a:fillRect/>
          </a:stretch>
        </p:blipFill>
        <p:spPr>
          <a:xfrm>
            <a:off x="9500870" y="2705100"/>
            <a:ext cx="1866900" cy="1866900"/>
          </a:xfrm>
          <a:prstGeom prst="rect">
            <a:avLst/>
          </a:prstGeom>
        </p:spPr>
      </p:pic>
      <p:pic>
        <p:nvPicPr>
          <p:cNvPr id="12" name="Picture 11"/>
          <p:cNvPicPr>
            <a:picLocks noChangeAspect="1"/>
          </p:cNvPicPr>
          <p:nvPr/>
        </p:nvPicPr>
        <p:blipFill>
          <a:blip r:embed="rId7"/>
          <a:stretch>
            <a:fillRect/>
          </a:stretch>
        </p:blipFill>
        <p:spPr>
          <a:xfrm>
            <a:off x="6155055" y="1135380"/>
            <a:ext cx="2143125" cy="2143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800" decel="100000"/>
                                        <p:tgtEl>
                                          <p:spTgt spid="13"/>
                                        </p:tgtEl>
                                      </p:cBhvr>
                                    </p:animEffect>
                                    <p:anim calcmode="lin" valueType="num">
                                      <p:cBhvr>
                                        <p:cTn id="16" dur="800" decel="100000" fill="hold"/>
                                        <p:tgtEl>
                                          <p:spTgt spid="13"/>
                                        </p:tgtEl>
                                        <p:attrNameLst>
                                          <p:attrName>style.rotation</p:attrName>
                                        </p:attrNameLst>
                                      </p:cBhvr>
                                      <p:tavLst>
                                        <p:tav tm="0">
                                          <p:val>
                                            <p:fltVal val="-90"/>
                                          </p:val>
                                        </p:tav>
                                        <p:tav tm="100000">
                                          <p:val>
                                            <p:fltVal val="0"/>
                                          </p:val>
                                        </p:tav>
                                      </p:tavLst>
                                    </p:anim>
                                    <p:anim calcmode="lin" valueType="num">
                                      <p:cBhvr>
                                        <p:cTn id="17" dur="800" decel="100000" fill="hold"/>
                                        <p:tgtEl>
                                          <p:spTgt spid="13"/>
                                        </p:tgtEl>
                                        <p:attrNameLst>
                                          <p:attrName>ppt_x</p:attrName>
                                        </p:attrNameLst>
                                      </p:cBhvr>
                                      <p:tavLst>
                                        <p:tav tm="0">
                                          <p:val>
                                            <p:strVal val="#ppt_x+0.4"/>
                                          </p:val>
                                        </p:tav>
                                        <p:tav tm="100000">
                                          <p:val>
                                            <p:strVal val="#ppt_x-0.05"/>
                                          </p:val>
                                        </p:tav>
                                      </p:tavLst>
                                    </p:anim>
                                    <p:anim calcmode="lin" valueType="num">
                                      <p:cBhvr>
                                        <p:cTn id="18" dur="800" decel="100000" fill="hold"/>
                                        <p:tgtEl>
                                          <p:spTgt spid="1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2000"/>
                                        <p:tgtEl>
                                          <p:spTgt spid="6"/>
                                        </p:tgtEl>
                                      </p:cBhvr>
                                    </p:animEffect>
                                  </p:childTnLst>
                                </p:cTn>
                              </p:par>
                              <p:par>
                                <p:cTn id="36" presetID="4"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ox(in)">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ox(in)">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ox(in)">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P spid="13" grpId="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6060" y="327660"/>
            <a:ext cx="2202815" cy="4978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s 12"/>
          <p:cNvSpPr/>
          <p:nvPr/>
        </p:nvSpPr>
        <p:spPr>
          <a:xfrm>
            <a:off x="4118610" y="48260"/>
            <a:ext cx="8073390" cy="67754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Content Placeholder 4"/>
          <p:cNvPicPr>
            <a:picLocks noGrp="1" noChangeAspect="1"/>
          </p:cNvPicPr>
          <p:nvPr>
            <p:ph sz="half" idx="1"/>
          </p:nvPr>
        </p:nvPicPr>
        <p:blipFill>
          <a:blip r:embed="rId2"/>
          <a:srcRect l="17339" r="15411"/>
          <a:stretch>
            <a:fillRect/>
          </a:stretch>
        </p:blipFill>
        <p:spPr>
          <a:xfrm>
            <a:off x="171450" y="3944620"/>
            <a:ext cx="2635250" cy="2762250"/>
          </a:xfrm>
          <a:prstGeom prst="rect">
            <a:avLst/>
          </a:prstGeom>
        </p:spPr>
      </p:pic>
      <p:pic>
        <p:nvPicPr>
          <p:cNvPr id="10" name="Content Placeholder 9"/>
          <p:cNvPicPr>
            <a:picLocks noGrp="1" noChangeAspect="1"/>
          </p:cNvPicPr>
          <p:nvPr>
            <p:ph sz="half" idx="2"/>
          </p:nvPr>
        </p:nvPicPr>
        <p:blipFill>
          <a:blip r:embed="rId3"/>
          <a:stretch>
            <a:fillRect/>
          </a:stretch>
        </p:blipFill>
        <p:spPr>
          <a:xfrm>
            <a:off x="4284980" y="156845"/>
            <a:ext cx="4103370" cy="3519805"/>
          </a:xfrm>
          <a:prstGeom prst="rect">
            <a:avLst/>
          </a:prstGeom>
        </p:spPr>
      </p:pic>
      <p:pic>
        <p:nvPicPr>
          <p:cNvPr id="11" name="Picture 10"/>
          <p:cNvPicPr>
            <a:picLocks noChangeAspect="1"/>
          </p:cNvPicPr>
          <p:nvPr/>
        </p:nvPicPr>
        <p:blipFill>
          <a:blip r:embed="rId4"/>
          <a:stretch>
            <a:fillRect/>
          </a:stretch>
        </p:blipFill>
        <p:spPr>
          <a:xfrm>
            <a:off x="8510270" y="165100"/>
            <a:ext cx="3554730" cy="3512185"/>
          </a:xfrm>
          <a:prstGeom prst="rect">
            <a:avLst/>
          </a:prstGeom>
        </p:spPr>
      </p:pic>
      <p:sp>
        <p:nvSpPr>
          <p:cNvPr id="14" name="Text Box 13"/>
          <p:cNvSpPr txBox="1"/>
          <p:nvPr/>
        </p:nvSpPr>
        <p:spPr>
          <a:xfrm>
            <a:off x="361950" y="366395"/>
            <a:ext cx="3198495" cy="368300"/>
          </a:xfrm>
          <a:prstGeom prst="rect">
            <a:avLst/>
          </a:prstGeom>
          <a:noFill/>
        </p:spPr>
        <p:txBody>
          <a:bodyPr wrap="square" rtlCol="0">
            <a:spAutoFit/>
          </a:bodyPr>
          <a:lstStyle/>
          <a:p>
            <a:r>
              <a:rPr lang="en-US"/>
              <a:t>Quan sát hình ảnh</a:t>
            </a:r>
          </a:p>
        </p:txBody>
      </p:sp>
      <p:pic>
        <p:nvPicPr>
          <p:cNvPr id="16" name="Content Placeholder 4"/>
          <p:cNvPicPr>
            <a:picLocks noChangeAspect="1"/>
          </p:cNvPicPr>
          <p:nvPr/>
        </p:nvPicPr>
        <p:blipFill>
          <a:blip r:embed="rId5"/>
          <a:stretch>
            <a:fillRect/>
          </a:stretch>
        </p:blipFill>
        <p:spPr>
          <a:xfrm>
            <a:off x="5598160" y="3773170"/>
            <a:ext cx="5495290" cy="2933700"/>
          </a:xfrm>
          <a:prstGeom prst="rect">
            <a:avLst/>
          </a:prstGeom>
        </p:spPr>
      </p:pic>
      <p:sp>
        <p:nvSpPr>
          <p:cNvPr id="19" name="Rounded Rectangle 18"/>
          <p:cNvSpPr/>
          <p:nvPr/>
        </p:nvSpPr>
        <p:spPr>
          <a:xfrm>
            <a:off x="167640" y="1310005"/>
            <a:ext cx="2157730" cy="542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 Box 19"/>
          <p:cNvSpPr txBox="1"/>
          <p:nvPr/>
        </p:nvSpPr>
        <p:spPr>
          <a:xfrm>
            <a:off x="344805" y="1383665"/>
            <a:ext cx="2323465" cy="368300"/>
          </a:xfrm>
          <a:prstGeom prst="rect">
            <a:avLst/>
          </a:prstGeom>
          <a:noFill/>
        </p:spPr>
        <p:txBody>
          <a:bodyPr wrap="square" rtlCol="0">
            <a:spAutoFit/>
          </a:bodyPr>
          <a:lstStyle/>
          <a:p>
            <a:r>
              <a:rPr lang="en-US"/>
              <a:t>Thiết kế mô hình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2000"/>
                                        <p:tgtEl>
                                          <p:spTgt spid="1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2000"/>
                                        <p:tgtEl>
                                          <p:spTgt spid="2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ox(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p:bldP spid="14" grpId="1"/>
      <p:bldP spid="19" grpId="0" animBg="1"/>
      <p:bldP spid="19" grpId="1" animBg="1"/>
      <p:bldP spid="20" grpId="0"/>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8521065" y="433070"/>
            <a:ext cx="3455670" cy="60585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ed Rectangle 3"/>
          <p:cNvSpPr/>
          <p:nvPr/>
        </p:nvSpPr>
        <p:spPr>
          <a:xfrm>
            <a:off x="3763010" y="433070"/>
            <a:ext cx="4517390" cy="60058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Hexagon 18"/>
          <p:cNvSpPr/>
          <p:nvPr/>
        </p:nvSpPr>
        <p:spPr>
          <a:xfrm>
            <a:off x="0" y="325755"/>
            <a:ext cx="3434080" cy="261429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Text Box 23"/>
          <p:cNvSpPr txBox="1"/>
          <p:nvPr/>
        </p:nvSpPr>
        <p:spPr>
          <a:xfrm>
            <a:off x="222250" y="1532890"/>
            <a:ext cx="3124835" cy="1198880"/>
          </a:xfrm>
          <a:prstGeom prst="rect">
            <a:avLst/>
          </a:prstGeom>
          <a:noFill/>
        </p:spPr>
        <p:txBody>
          <a:bodyPr wrap="square" rtlCol="0">
            <a:spAutoFit/>
          </a:bodyPr>
          <a:lstStyle/>
          <a:p>
            <a:pPr algn="ctr"/>
            <a:r>
              <a:rPr lang="en-US" sz="2400">
                <a:sym typeface="+mn-ea"/>
              </a:rPr>
              <a:t>Vẽ thiết kế mô hình </a:t>
            </a:r>
            <a:endParaRPr lang="en-US" sz="2400"/>
          </a:p>
          <a:p>
            <a:pPr algn="ctr"/>
            <a:r>
              <a:rPr lang="en-US" sz="2400">
                <a:sym typeface="+mn-ea"/>
              </a:rPr>
              <a:t>Tiến hành làm sản phẩm</a:t>
            </a:r>
            <a:endParaRPr lang="en-US" sz="2400"/>
          </a:p>
        </p:txBody>
      </p:sp>
      <p:sp>
        <p:nvSpPr>
          <p:cNvPr id="25" name="Text Box 24"/>
          <p:cNvSpPr txBox="1"/>
          <p:nvPr/>
        </p:nvSpPr>
        <p:spPr>
          <a:xfrm>
            <a:off x="142875" y="646430"/>
            <a:ext cx="3152775" cy="891540"/>
          </a:xfrm>
          <a:prstGeom prst="rect">
            <a:avLst/>
          </a:prstGeom>
          <a:noFill/>
        </p:spPr>
        <p:txBody>
          <a:bodyPr wrap="square" rtlCol="0">
            <a:spAutoFit/>
          </a:bodyPr>
          <a:lstStyle/>
          <a:p>
            <a:pPr algn="ctr"/>
            <a:r>
              <a:rPr lang="en-US" sz="2600">
                <a:solidFill>
                  <a:schemeClr val="bg1"/>
                </a:solidFill>
              </a:rPr>
              <a:t>Tiến hành làm sản phẩm</a:t>
            </a:r>
          </a:p>
        </p:txBody>
      </p:sp>
      <p:pic>
        <p:nvPicPr>
          <p:cNvPr id="1451" name="image11.png"/>
          <p:cNvPicPr preferRelativeResize="0">
            <a:picLocks noGrp="1" noChangeAspect="1"/>
          </p:cNvPicPr>
          <p:nvPr>
            <p:ph sz="half" idx="1"/>
          </p:nvPr>
        </p:nvPicPr>
        <p:blipFill>
          <a:blip r:embed="rId2"/>
          <a:srcRect l="13038"/>
          <a:stretch>
            <a:fillRect/>
          </a:stretch>
        </p:blipFill>
        <p:spPr>
          <a:xfrm>
            <a:off x="4120515" y="3328670"/>
            <a:ext cx="3926205" cy="2661285"/>
          </a:xfrm>
          <a:prstGeom prst="rect">
            <a:avLst/>
          </a:prstGeom>
        </p:spPr>
      </p:pic>
      <p:pic>
        <p:nvPicPr>
          <p:cNvPr id="3271" name="Picture 3271" descr="Chân trời sáng tạo] Giải khoa học tự nhiên 6 bài 44: Chuyển động nhìn thấy  của Mặt Trăng | Giải sách chân trời sáng tạo khoa học tự nhiên 6 - Tech12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11236"/>
          <a:stretch>
            <a:fillRect/>
          </a:stretch>
        </p:blipFill>
        <p:spPr>
          <a:xfrm>
            <a:off x="8915400" y="2458085"/>
            <a:ext cx="2705735" cy="3980815"/>
          </a:xfrm>
          <a:prstGeom prst="rect">
            <a:avLst/>
          </a:prstGeom>
          <a:noFill/>
          <a:ln>
            <a:noFill/>
          </a:ln>
        </p:spPr>
      </p:pic>
      <p:sp>
        <p:nvSpPr>
          <p:cNvPr id="100" name="Text Box 99"/>
          <p:cNvSpPr txBox="1"/>
          <p:nvPr/>
        </p:nvSpPr>
        <p:spPr>
          <a:xfrm>
            <a:off x="3955415" y="836295"/>
            <a:ext cx="3616325" cy="2245360"/>
          </a:xfrm>
          <a:prstGeom prst="rect">
            <a:avLst/>
          </a:prstGeom>
          <a:noFill/>
          <a:ln w="9525">
            <a:noFill/>
          </a:ln>
        </p:spPr>
        <p:txBody>
          <a:bodyPr wrap="square">
            <a:spAutoFit/>
          </a:bodyPr>
          <a:lstStyle/>
          <a:p>
            <a:pPr indent="0"/>
            <a:r>
              <a:rPr lang="en-US" sz="2000" b="0">
                <a:solidFill>
                  <a:srgbClr val="000000"/>
                </a:solidFill>
                <a:latin typeface="Times New Roman" panose="02020603050405020304" pitchFamily="18" charset="0"/>
                <a:cs typeface="Calibri" panose="020F0502020204030204" pitchFamily="34" charset="0"/>
              </a:rPr>
              <a:t>Một </a:t>
            </a:r>
            <a:r>
              <a:rPr lang="en-US" sz="2000" b="0">
                <a:latin typeface="Times New Roman" panose="02020603050405020304" pitchFamily="18" charset="0"/>
                <a:cs typeface="Calibri" panose="020F0502020204030204" pitchFamily="34" charset="0"/>
              </a:rPr>
              <a:t>chiếc</a:t>
            </a:r>
            <a:r>
              <a:rPr lang="en-US" sz="2000" b="0">
                <a:solidFill>
                  <a:srgbClr val="000000"/>
                </a:solidFill>
                <a:latin typeface="Times New Roman" panose="02020603050405020304" pitchFamily="18" charset="0"/>
                <a:cs typeface="Calibri" panose="020F0502020204030204" pitchFamily="34" charset="0"/>
              </a:rPr>
              <a:t> hộp được treo một quả bóng bên trong và gắn một đèn pin qua lỗ ở thành hộp. Quả bóng tượng trưng cho Mặt Trăng. Đèn pin tượng trưng cho </a:t>
            </a:r>
            <a:r>
              <a:rPr lang="en-US" sz="2000" b="0">
                <a:latin typeface="Times New Roman" panose="02020603050405020304" pitchFamily="18" charset="0"/>
                <a:cs typeface="Calibri" panose="020F0502020204030204" pitchFamily="34" charset="0"/>
              </a:rPr>
              <a:t>Mặt</a:t>
            </a:r>
            <a:r>
              <a:rPr lang="en-US" sz="2000" b="0">
                <a:solidFill>
                  <a:srgbClr val="000000"/>
                </a:solidFill>
                <a:latin typeface="Times New Roman" panose="02020603050405020304" pitchFamily="18" charset="0"/>
                <a:cs typeface="Calibri" panose="020F0502020204030204" pitchFamily="34" charset="0"/>
              </a:rPr>
              <a:t> Trời. Quan sát hình dạng Mặt Trăng qua bốn lỗ ở thành hộp.</a:t>
            </a:r>
            <a:endParaRPr lang="en-US" sz="2000"/>
          </a:p>
        </p:txBody>
      </p:sp>
      <p:sp>
        <p:nvSpPr>
          <p:cNvPr id="7" name="Text Box 6"/>
          <p:cNvSpPr txBox="1"/>
          <p:nvPr/>
        </p:nvSpPr>
        <p:spPr>
          <a:xfrm>
            <a:off x="8739505" y="817880"/>
            <a:ext cx="3160395" cy="1630045"/>
          </a:xfrm>
          <a:prstGeom prst="rect">
            <a:avLst/>
          </a:prstGeom>
          <a:noFill/>
          <a:ln w="9525">
            <a:noFill/>
          </a:ln>
        </p:spPr>
        <p:txBody>
          <a:bodyPr wrap="square">
            <a:spAutoFit/>
          </a:bodyPr>
          <a:lstStyle/>
          <a:p>
            <a:pPr indent="0"/>
            <a:r>
              <a:rPr lang="en-US" sz="2000" b="0">
                <a:solidFill>
                  <a:srgbClr val="000000"/>
                </a:solidFill>
                <a:latin typeface="Times New Roman" panose="02020603050405020304" pitchFamily="18" charset="0"/>
                <a:cs typeface="Calibri" panose="020F0502020204030204" pitchFamily="34" charset="0"/>
              </a:rPr>
              <a:t>Tương tự mô hình 1. Mô hình 2 là một </a:t>
            </a:r>
            <a:r>
              <a:rPr lang="en-US" sz="2000" b="0">
                <a:latin typeface="Times New Roman" panose="02020603050405020304" pitchFamily="18" charset="0"/>
                <a:cs typeface="Calibri" panose="020F0502020204030204" pitchFamily="34" charset="0"/>
              </a:rPr>
              <a:t>chiếc</a:t>
            </a:r>
            <a:r>
              <a:rPr lang="en-US" sz="2000" b="0">
                <a:solidFill>
                  <a:srgbClr val="000000"/>
                </a:solidFill>
                <a:latin typeface="Times New Roman" panose="02020603050405020304" pitchFamily="18" charset="0"/>
                <a:cs typeface="Calibri" panose="020F0502020204030204" pitchFamily="34" charset="0"/>
              </a:rPr>
              <a:t> hộp hình trụ được treo một quả bóng bên trong và gắn một đèn pin qua lỗ ở thành hộp. </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ppt_x"/>
                                          </p:val>
                                        </p:tav>
                                        <p:tav tm="100000">
                                          <p:val>
                                            <p:strVal val="#ppt_x"/>
                                          </p:val>
                                        </p:tav>
                                      </p:tavLst>
                                    </p:anim>
                                    <p:anim calcmode="lin" valueType="num">
                                      <p:cBhvr additive="base">
                                        <p:cTn id="8" dur="5000" fill="hold"/>
                                        <p:tgtEl>
                                          <p:spTgt spid="1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0" fill="hold"/>
                                        <p:tgtEl>
                                          <p:spTgt spid="24"/>
                                        </p:tgtEl>
                                        <p:attrNameLst>
                                          <p:attrName>ppt_x</p:attrName>
                                        </p:attrNameLst>
                                      </p:cBhvr>
                                      <p:tavLst>
                                        <p:tav tm="0">
                                          <p:val>
                                            <p:strVal val="#ppt_x"/>
                                          </p:val>
                                        </p:tav>
                                        <p:tav tm="100000">
                                          <p:val>
                                            <p:strVal val="#ppt_x"/>
                                          </p:val>
                                        </p:tav>
                                      </p:tavLst>
                                    </p:anim>
                                    <p:anim calcmode="lin" valueType="num">
                                      <p:cBhvr additive="base">
                                        <p:cTn id="12" dur="5000" fill="hold"/>
                                        <p:tgtEl>
                                          <p:spTgt spid="24"/>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0" fill="hold"/>
                                        <p:tgtEl>
                                          <p:spTgt spid="25"/>
                                        </p:tgtEl>
                                        <p:attrNameLst>
                                          <p:attrName>ppt_x</p:attrName>
                                        </p:attrNameLst>
                                      </p:cBhvr>
                                      <p:tavLst>
                                        <p:tav tm="0">
                                          <p:val>
                                            <p:strVal val="#ppt_x"/>
                                          </p:val>
                                        </p:tav>
                                        <p:tav tm="100000">
                                          <p:val>
                                            <p:strVal val="#ppt_x"/>
                                          </p:val>
                                        </p:tav>
                                      </p:tavLst>
                                    </p:anim>
                                    <p:anim calcmode="lin" valueType="num">
                                      <p:cBhvr additive="base">
                                        <p:cTn id="16" dur="5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box(in)">
                                      <p:cBhvr>
                                        <p:cTn id="21" dur="2000"/>
                                        <p:tgtEl>
                                          <p:spTgt spid="100"/>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nodeType="clickEffect">
                                  <p:stCondLst>
                                    <p:cond delay="0"/>
                                  </p:stCondLst>
                                  <p:childTnLst>
                                    <p:set>
                                      <p:cBhvr>
                                        <p:cTn id="28" dur="1" fill="hold">
                                          <p:stCondLst>
                                            <p:cond delay="0"/>
                                          </p:stCondLst>
                                        </p:cTn>
                                        <p:tgtEl>
                                          <p:spTgt spid="1451"/>
                                        </p:tgtEl>
                                        <p:attrNameLst>
                                          <p:attrName>style.visibility</p:attrName>
                                        </p:attrNameLst>
                                      </p:cBhvr>
                                      <p:to>
                                        <p:strVal val="visible"/>
                                      </p:to>
                                    </p:set>
                                    <p:anim calcmode="lin" valueType="num">
                                      <p:cBhvr>
                                        <p:cTn id="29" dur="500" fill="hold"/>
                                        <p:tgtEl>
                                          <p:spTgt spid="1451"/>
                                        </p:tgtEl>
                                        <p:attrNameLst>
                                          <p:attrName>ppt_w</p:attrName>
                                        </p:attrNameLst>
                                      </p:cBhvr>
                                      <p:tavLst>
                                        <p:tav tm="0">
                                          <p:val>
                                            <p:strVal val="#ppt_w*2.5"/>
                                          </p:val>
                                        </p:tav>
                                        <p:tav tm="100000">
                                          <p:val>
                                            <p:strVal val="#ppt_w"/>
                                          </p:val>
                                        </p:tav>
                                      </p:tavLst>
                                    </p:anim>
                                    <p:anim calcmode="lin" valueType="num">
                                      <p:cBhvr>
                                        <p:cTn id="30" dur="500" fill="hold"/>
                                        <p:tgtEl>
                                          <p:spTgt spid="1451"/>
                                        </p:tgtEl>
                                        <p:attrNameLst>
                                          <p:attrName>ppt_h</p:attrName>
                                        </p:attrNameLst>
                                      </p:cBhvr>
                                      <p:tavLst>
                                        <p:tav tm="0">
                                          <p:val>
                                            <p:strVal val="#ppt_h*0.01"/>
                                          </p:val>
                                        </p:tav>
                                        <p:tav tm="100000">
                                          <p:val>
                                            <p:strVal val="#ppt_h"/>
                                          </p:val>
                                        </p:tav>
                                      </p:tavLst>
                                    </p:anim>
                                    <p:anim calcmode="lin" valueType="num">
                                      <p:cBhvr>
                                        <p:cTn id="31" dur="500" fill="hold"/>
                                        <p:tgtEl>
                                          <p:spTgt spid="1451"/>
                                        </p:tgtEl>
                                        <p:attrNameLst>
                                          <p:attrName>ppt_x</p:attrName>
                                        </p:attrNameLst>
                                      </p:cBhvr>
                                      <p:tavLst>
                                        <p:tav tm="0">
                                          <p:val>
                                            <p:strVal val="#ppt_x"/>
                                          </p:val>
                                        </p:tav>
                                        <p:tav tm="100000">
                                          <p:val>
                                            <p:strVal val="#ppt_x"/>
                                          </p:val>
                                        </p:tav>
                                      </p:tavLst>
                                    </p:anim>
                                    <p:anim calcmode="lin" valueType="num">
                                      <p:cBhvr>
                                        <p:cTn id="32" dur="500" fill="hold"/>
                                        <p:tgtEl>
                                          <p:spTgt spid="1451"/>
                                        </p:tgtEl>
                                        <p:attrNameLst>
                                          <p:attrName>ppt_y</p:attrName>
                                        </p:attrNameLst>
                                      </p:cBhvr>
                                      <p:tavLst>
                                        <p:tav tm="0">
                                          <p:val>
                                            <p:strVal val="#ppt_h+1"/>
                                          </p:val>
                                        </p:tav>
                                        <p:tav tm="100000">
                                          <p:val>
                                            <p:strVal val="#ppt_y"/>
                                          </p:val>
                                        </p:tav>
                                      </p:tavLst>
                                    </p:anim>
                                    <p:animEffect transition="in" filter="fade">
                                      <p:cBhvr>
                                        <p:cTn id="33" dur="500"/>
                                        <p:tgtEl>
                                          <p:spTgt spid="1451"/>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0" fill="hold"/>
                                        <p:tgtEl>
                                          <p:spTgt spid="7"/>
                                        </p:tgtEl>
                                        <p:attrNameLst>
                                          <p:attrName>ppt_x</p:attrName>
                                        </p:attrNameLst>
                                      </p:cBhvr>
                                      <p:tavLst>
                                        <p:tav tm="0">
                                          <p:val>
                                            <p:strVal val="#ppt_x"/>
                                          </p:val>
                                        </p:tav>
                                        <p:tav tm="100000">
                                          <p:val>
                                            <p:strVal val="#ppt_x"/>
                                          </p:val>
                                        </p:tav>
                                      </p:tavLst>
                                    </p:anim>
                                    <p:anim calcmode="lin" valueType="num">
                                      <p:cBhvr additive="base">
                                        <p:cTn id="39" dur="5000" fill="hold"/>
                                        <p:tgtEl>
                                          <p:spTgt spid="7"/>
                                        </p:tgtEl>
                                        <p:attrNameLst>
                                          <p:attrName>ppt_y</p:attrName>
                                        </p:attrNameLst>
                                      </p:cBhvr>
                                      <p:tavLst>
                                        <p:tav tm="0">
                                          <p:val>
                                            <p:strVal val="1+#ppt_h/2"/>
                                          </p:val>
                                        </p:tav>
                                        <p:tav tm="100000">
                                          <p:val>
                                            <p:strVal val="#ppt_y"/>
                                          </p:val>
                                        </p:tav>
                                      </p:tavLst>
                                    </p:anim>
                                  </p:childTnLst>
                                </p:cTn>
                              </p:par>
                              <p:par>
                                <p:cTn id="40" presetID="7"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0" fill="hold"/>
                                        <p:tgtEl>
                                          <p:spTgt spid="8"/>
                                        </p:tgtEl>
                                        <p:attrNameLst>
                                          <p:attrName>ppt_x</p:attrName>
                                        </p:attrNameLst>
                                      </p:cBhvr>
                                      <p:tavLst>
                                        <p:tav tm="0">
                                          <p:val>
                                            <p:strVal val="#ppt_x"/>
                                          </p:val>
                                        </p:tav>
                                        <p:tav tm="100000">
                                          <p:val>
                                            <p:strVal val="#ppt_x"/>
                                          </p:val>
                                        </p:tav>
                                      </p:tavLst>
                                    </p:anim>
                                    <p:anim calcmode="lin" valueType="num">
                                      <p:cBhvr additive="base">
                                        <p:cTn id="4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271"/>
                                        </p:tgtEl>
                                        <p:attrNameLst>
                                          <p:attrName>style.visibility</p:attrName>
                                        </p:attrNameLst>
                                      </p:cBhvr>
                                      <p:to>
                                        <p:strVal val="visible"/>
                                      </p:to>
                                    </p:set>
                                    <p:animEffect transition="in" filter="box(in)">
                                      <p:cBhvr>
                                        <p:cTn id="48" dur="2000"/>
                                        <p:tgtEl>
                                          <p:spTgt spid="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animBg="1"/>
      <p:bldP spid="4" grpId="1" animBg="1"/>
      <p:bldP spid="19" grpId="0" animBg="1"/>
      <p:bldP spid="19" grpId="1" animBg="1"/>
      <p:bldP spid="24" grpId="0"/>
      <p:bldP spid="24" grpId="1"/>
      <p:bldP spid="25" grpId="0"/>
      <p:bldP spid="25" grpId="1"/>
      <p:bldP spid="100" grpId="0"/>
      <p:bldP spid="100"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D025BC-BE21-4018-9778-73861AB1BB82}"/>
              </a:ext>
            </a:extLst>
          </p:cNvPr>
          <p:cNvSpPr txBox="1"/>
          <p:nvPr/>
        </p:nvSpPr>
        <p:spPr>
          <a:xfrm>
            <a:off x="740091" y="1133357"/>
            <a:ext cx="10318434" cy="4401205"/>
          </a:xfrm>
          <a:prstGeom prst="rect">
            <a:avLst/>
          </a:prstGeom>
          <a:noFill/>
        </p:spPr>
        <p:txBody>
          <a:bodyPr wrap="square">
            <a:spAutoFit/>
          </a:bodyPr>
          <a:lstStyle/>
          <a:p>
            <a:pPr algn="just"/>
            <a:r>
              <a:rPr lang="en-US" sz="4000" b="1" i="0" dirty="0" err="1">
                <a:solidFill>
                  <a:srgbClr val="008000"/>
                </a:solidFill>
                <a:effectLst/>
                <a:latin typeface="Times New Roman" panose="02020603050405020304" pitchFamily="18" charset="0"/>
                <a:cs typeface="Times New Roman" panose="02020603050405020304" pitchFamily="18" charset="0"/>
              </a:rPr>
              <a:t>Bài</a:t>
            </a:r>
            <a:r>
              <a:rPr lang="en-US" sz="4000" b="1" i="0" dirty="0">
                <a:solidFill>
                  <a:srgbClr val="008000"/>
                </a:solidFill>
                <a:effectLst/>
                <a:latin typeface="Times New Roman" panose="02020603050405020304" pitchFamily="18" charset="0"/>
                <a:cs typeface="Times New Roman" panose="02020603050405020304" pitchFamily="18" charset="0"/>
              </a:rPr>
              <a:t> </a:t>
            </a:r>
            <a:r>
              <a:rPr lang="vi-VN" sz="4000" b="1" i="0" dirty="0">
                <a:solidFill>
                  <a:srgbClr val="008000"/>
                </a:solidFill>
                <a:effectLst/>
                <a:latin typeface="Times New Roman" panose="02020603050405020304" pitchFamily="18" charset="0"/>
                <a:cs typeface="Times New Roman" panose="02020603050405020304" pitchFamily="18" charset="0"/>
              </a:rPr>
              <a:t>1: </a:t>
            </a:r>
            <a:r>
              <a:rPr lang="en-US" sz="4000" b="0" i="0" dirty="0" err="1">
                <a:solidFill>
                  <a:srgbClr val="000000"/>
                </a:solidFill>
                <a:effectLst/>
                <a:latin typeface="Times New Roman" panose="02020603050405020304" pitchFamily="18" charset="0"/>
                <a:cs typeface="Times New Roman" panose="02020603050405020304" pitchFamily="18" charset="0"/>
              </a:rPr>
              <a:t>Vào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đêm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chúng</a:t>
            </a:r>
            <a:r>
              <a:rPr lang="en-US" sz="4000" b="0" i="0" dirty="0">
                <a:solidFill>
                  <a:srgbClr val="000000"/>
                </a:solidFill>
                <a:effectLst/>
                <a:latin typeface="Times New Roman" panose="02020603050405020304" pitchFamily="18" charset="0"/>
                <a:cs typeface="Times New Roman" panose="02020603050405020304" pitchFamily="18" charset="0"/>
              </a:rPr>
              <a:t> ta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nhìn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thấy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vì</a:t>
            </a:r>
            <a:endParaRPr lang="en-US" sz="4000" b="0" i="0" dirty="0">
              <a:solidFill>
                <a:srgbClr val="000000"/>
              </a:solidFill>
              <a:effectLst/>
              <a:latin typeface="Times New Roman" panose="02020603050405020304" pitchFamily="18" charset="0"/>
              <a:cs typeface="Times New Roman" panose="02020603050405020304" pitchFamily="18" charset="0"/>
            </a:endParaRPr>
          </a:p>
          <a:p>
            <a:pPr algn="just"/>
            <a:r>
              <a:rPr lang="en-US" sz="4000" b="0" i="0" dirty="0">
                <a:solidFill>
                  <a:srgbClr val="000000"/>
                </a:solidFill>
                <a:effectLst/>
                <a:latin typeface="Times New Roman" panose="02020603050405020304" pitchFamily="18" charset="0"/>
                <a:cs typeface="Times New Roman" panose="02020603050405020304" pitchFamily="18" charset="0"/>
              </a:rPr>
              <a:t>A.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chiếu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B.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phản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xạ</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ánh</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trời</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C. </a:t>
            </a:r>
            <a:r>
              <a:rPr lang="en-US" sz="4000" b="0" i="0" dirty="0" err="1">
                <a:solidFill>
                  <a:srgbClr val="000000"/>
                </a:solidFill>
                <a:effectLst/>
                <a:latin typeface="Times New Roman" panose="02020603050405020304" pitchFamily="18" charset="0"/>
                <a:cs typeface="Times New Roman" panose="02020603050405020304" pitchFamily="18" charset="0"/>
              </a:rPr>
              <a:t>Ánh</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phản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xạ</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từ</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chiếu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tới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Trái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Đất</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D.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che</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khuất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bởi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Trời</a:t>
            </a:r>
            <a:endParaRPr lang="en-US"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sp>
        <p:nvSpPr>
          <p:cNvPr id="7" name="Oval 6">
            <a:extLst>
              <a:ext uri="{FF2B5EF4-FFF2-40B4-BE49-F238E27FC236}">
                <a16:creationId xmlns:a16="http://schemas.microsoft.com/office/drawing/2014/main" id="{59AE9A99-FA64-4381-ACE7-2ED78563321D}"/>
              </a:ext>
            </a:extLst>
          </p:cNvPr>
          <p:cNvSpPr/>
          <p:nvPr/>
        </p:nvSpPr>
        <p:spPr>
          <a:xfrm>
            <a:off x="642938" y="3586163"/>
            <a:ext cx="800100"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5271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sp>
        <p:nvSpPr>
          <p:cNvPr id="7" name="Oval 6">
            <a:extLst>
              <a:ext uri="{FF2B5EF4-FFF2-40B4-BE49-F238E27FC236}">
                <a16:creationId xmlns:a16="http://schemas.microsoft.com/office/drawing/2014/main" id="{59AE9A99-FA64-4381-ACE7-2ED78563321D}"/>
              </a:ext>
            </a:extLst>
          </p:cNvPr>
          <p:cNvSpPr/>
          <p:nvPr/>
        </p:nvSpPr>
        <p:spPr>
          <a:xfrm>
            <a:off x="247650" y="2841514"/>
            <a:ext cx="800100"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9FEBF141-EFDB-412F-83A8-BE7FFDB972D9}"/>
              </a:ext>
            </a:extLst>
          </p:cNvPr>
          <p:cNvSpPr txBox="1"/>
          <p:nvPr/>
        </p:nvSpPr>
        <p:spPr>
          <a:xfrm>
            <a:off x="407195" y="964078"/>
            <a:ext cx="11537155" cy="4401205"/>
          </a:xfrm>
          <a:prstGeom prst="rect">
            <a:avLst/>
          </a:prstGeom>
          <a:noFill/>
        </p:spPr>
        <p:txBody>
          <a:bodyPr wrap="square">
            <a:spAutoFit/>
          </a:bodyPr>
          <a:lstStyle/>
          <a:p>
            <a:pPr algn="just"/>
            <a:r>
              <a:rPr lang="vi-VN" sz="4000" b="1" i="0" dirty="0">
                <a:solidFill>
                  <a:srgbClr val="008000"/>
                </a:solidFill>
                <a:effectLst/>
                <a:latin typeface="Times New Roman" panose="02020603050405020304" pitchFamily="18" charset="0"/>
                <a:cs typeface="Times New Roman" panose="02020603050405020304" pitchFamily="18" charset="0"/>
              </a:rPr>
              <a:t>Bài 2: </a:t>
            </a:r>
            <a:r>
              <a:rPr lang="vi-VN" sz="4000" b="0" i="0" dirty="0">
                <a:solidFill>
                  <a:srgbClr val="000000"/>
                </a:solidFill>
                <a:effectLst/>
                <a:latin typeface="Times New Roman" panose="02020603050405020304" pitchFamily="18" charset="0"/>
                <a:cs typeface="Times New Roman" panose="02020603050405020304" pitchFamily="18" charset="0"/>
              </a:rPr>
              <a:t>Chúng ta nhìn thấy Trăng tròn khi</a:t>
            </a:r>
          </a:p>
          <a:p>
            <a:pPr algn="just"/>
            <a:r>
              <a:rPr lang="vi-VN" sz="4000" b="0" i="0" dirty="0">
                <a:solidFill>
                  <a:srgbClr val="000000"/>
                </a:solidFill>
                <a:effectLst/>
                <a:latin typeface="Times New Roman" panose="02020603050405020304" pitchFamily="18" charset="0"/>
                <a:cs typeface="Times New Roman" panose="02020603050405020304" pitchFamily="18" charset="0"/>
              </a:rPr>
              <a:t>A. một nửa phần được chiếu sáng của Mặt Trăng hướng về Trái Đất.</a:t>
            </a:r>
          </a:p>
          <a:p>
            <a:pPr algn="just"/>
            <a:r>
              <a:rPr lang="vi-VN" sz="4000" b="0" i="0" dirty="0">
                <a:solidFill>
                  <a:srgbClr val="000000"/>
                </a:solidFill>
                <a:effectLst/>
                <a:latin typeface="Times New Roman" panose="02020603050405020304" pitchFamily="18" charset="0"/>
                <a:cs typeface="Times New Roman" panose="02020603050405020304" pitchFamily="18" charset="0"/>
              </a:rPr>
              <a:t>B. toàn bộ phần được chiếu sáng của Mặt Trăng hướng về Trái Đất.</a:t>
            </a:r>
          </a:p>
          <a:p>
            <a:pPr algn="just"/>
            <a:r>
              <a:rPr lang="vi-VN" sz="4000" b="0" i="0" dirty="0">
                <a:solidFill>
                  <a:srgbClr val="000000"/>
                </a:solidFill>
                <a:effectLst/>
                <a:latin typeface="Times New Roman" panose="02020603050405020304" pitchFamily="18" charset="0"/>
                <a:cs typeface="Times New Roman" panose="02020603050405020304" pitchFamily="18" charset="0"/>
              </a:rPr>
              <a:t>C. toàn bộ Mặt Trăng được Mặt Trời chiếu sáng.</a:t>
            </a:r>
          </a:p>
          <a:p>
            <a:pPr algn="just"/>
            <a:r>
              <a:rPr lang="vi-VN" sz="4000" b="0" i="0" dirty="0">
                <a:solidFill>
                  <a:srgbClr val="000000"/>
                </a:solidFill>
                <a:effectLst/>
                <a:latin typeface="Times New Roman" panose="02020603050405020304" pitchFamily="18" charset="0"/>
                <a:cs typeface="Times New Roman" panose="02020603050405020304" pitchFamily="18" charset="0"/>
              </a:rPr>
              <a:t>D. Mặt Trăng ở khoảng giữa Trái Đất và Mặt Trời</a:t>
            </a:r>
          </a:p>
        </p:txBody>
      </p:sp>
    </p:spTree>
    <p:extLst>
      <p:ext uri="{BB962C8B-B14F-4D97-AF65-F5344CB8AC3E}">
        <p14:creationId xmlns:p14="http://schemas.microsoft.com/office/powerpoint/2010/main" val="214581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E2B8B0-5D8D-4CCA-AF25-A6307F1F724D}"/>
              </a:ext>
            </a:extLst>
          </p:cNvPr>
          <p:cNvPicPr>
            <a:picLocks noChangeAspect="1"/>
          </p:cNvPicPr>
          <p:nvPr/>
        </p:nvPicPr>
        <p:blipFill rotWithShape="1">
          <a:blip r:embed="rId2"/>
          <a:srcRect b="3167"/>
          <a:stretch/>
        </p:blipFill>
        <p:spPr>
          <a:xfrm>
            <a:off x="-1" y="0"/>
            <a:ext cx="12192001"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sp>
        <p:nvSpPr>
          <p:cNvPr id="9" name="TextBox 8">
            <a:extLst>
              <a:ext uri="{FF2B5EF4-FFF2-40B4-BE49-F238E27FC236}">
                <a16:creationId xmlns:a16="http://schemas.microsoft.com/office/drawing/2014/main" id="{E6F4E00A-F8D4-47F1-BCDE-0A9A1097A410}"/>
              </a:ext>
            </a:extLst>
          </p:cNvPr>
          <p:cNvSpPr txBox="1"/>
          <p:nvPr/>
        </p:nvSpPr>
        <p:spPr>
          <a:xfrm>
            <a:off x="430410" y="1134160"/>
            <a:ext cx="11221046" cy="1323439"/>
          </a:xfrm>
          <a:prstGeom prst="rect">
            <a:avLst/>
          </a:prstGeom>
          <a:noFill/>
        </p:spPr>
        <p:txBody>
          <a:bodyPr wrap="square">
            <a:spAutoFit/>
          </a:bodyPr>
          <a:lstStyle/>
          <a:p>
            <a:r>
              <a:rPr lang="en-US" sz="4000" b="1" i="0" dirty="0" err="1">
                <a:solidFill>
                  <a:srgbClr val="008000"/>
                </a:solidFill>
                <a:effectLst/>
                <a:latin typeface="Times New Roman" panose="02020603050405020304" pitchFamily="18" charset="0"/>
                <a:cs typeface="Times New Roman" panose="02020603050405020304" pitchFamily="18" charset="0"/>
              </a:rPr>
              <a:t>Bài</a:t>
            </a:r>
            <a:r>
              <a:rPr lang="en-US" sz="4000" b="1" i="0" dirty="0">
                <a:solidFill>
                  <a:srgbClr val="008000"/>
                </a:solidFill>
                <a:effectLst/>
                <a:latin typeface="Times New Roman" panose="02020603050405020304" pitchFamily="18" charset="0"/>
                <a:cs typeface="Times New Roman" panose="02020603050405020304" pitchFamily="18" charset="0"/>
              </a:rPr>
              <a:t> 3:</a:t>
            </a:r>
            <a:r>
              <a:rPr lang="en-US" sz="4000" b="0" i="0" dirty="0">
                <a:solidFill>
                  <a:srgbClr val="000000"/>
                </a:solidFill>
                <a:effectLst/>
                <a:latin typeface="Times New Roman" panose="02020603050405020304" pitchFamily="18" charset="0"/>
                <a:cs typeface="Times New Roman" panose="02020603050405020304" pitchFamily="18" charset="0"/>
              </a:rPr>
              <a:t> Chu </a:t>
            </a:r>
            <a:r>
              <a:rPr lang="en-US" sz="4000" b="0" i="0" dirty="0" err="1">
                <a:solidFill>
                  <a:srgbClr val="000000"/>
                </a:solidFill>
                <a:effectLst/>
                <a:latin typeface="Times New Roman" panose="02020603050405020304" pitchFamily="18" charset="0"/>
                <a:cs typeface="Times New Roman" panose="02020603050405020304" pitchFamily="18" charset="0"/>
              </a:rPr>
              <a:t>kì</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Tuần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29,5 </a:t>
            </a:r>
            <a:r>
              <a:rPr lang="en-US" sz="4000" b="0" i="0" dirty="0" err="1">
                <a:solidFill>
                  <a:srgbClr val="000000"/>
                </a:solidFill>
                <a:effectLst/>
                <a:latin typeface="Times New Roman" panose="02020603050405020304" pitchFamily="18" charset="0"/>
                <a:cs typeface="Times New Roman" panose="02020603050405020304" pitchFamily="18" charset="0"/>
              </a:rPr>
              <a:t>ngày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Khoảng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gian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điều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gì</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33D0E28-E53F-45DA-A9CA-FFF09EA3DFC4}"/>
              </a:ext>
            </a:extLst>
          </p:cNvPr>
          <p:cNvSpPr txBox="1"/>
          <p:nvPr/>
        </p:nvSpPr>
        <p:spPr>
          <a:xfrm>
            <a:off x="500063" y="3198704"/>
            <a:ext cx="10929937" cy="1938992"/>
          </a:xfrm>
          <a:prstGeom prst="rect">
            <a:avLst/>
          </a:prstGeom>
          <a:noFill/>
        </p:spPr>
        <p:txBody>
          <a:bodyPr wrap="square">
            <a:spAutoFit/>
          </a:bodyPr>
          <a:lstStyle/>
          <a:p>
            <a:r>
              <a:rPr lang="vi-VN"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Khoảng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gian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gian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để</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Trăng</a:t>
            </a:r>
            <a:r>
              <a:rPr lang="en-US" sz="4000" b="0" i="0" dirty="0">
                <a:solidFill>
                  <a:srgbClr val="000000"/>
                </a:solidFill>
                <a:effectLst/>
                <a:latin typeface="Times New Roman" panose="02020603050405020304" pitchFamily="18" charset="0"/>
                <a:cs typeface="Times New Roman" panose="02020603050405020304" pitchFamily="18" charset="0"/>
              </a:rPr>
              <a:t> quay </a:t>
            </a:r>
            <a:r>
              <a:rPr lang="en-US" sz="4000" b="0" i="0" dirty="0" err="1">
                <a:solidFill>
                  <a:srgbClr val="000000"/>
                </a:solidFill>
                <a:effectLst/>
                <a:latin typeface="Times New Roman" panose="02020603050405020304" pitchFamily="18" charset="0"/>
                <a:cs typeface="Times New Roman" panose="02020603050405020304" pitchFamily="18" charset="0"/>
              </a:rPr>
              <a:t>trở</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lại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nằm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giữa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Trái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đất</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8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sp>
        <p:nvSpPr>
          <p:cNvPr id="2" name="Rectangle 1">
            <a:extLst>
              <a:ext uri="{FF2B5EF4-FFF2-40B4-BE49-F238E27FC236}">
                <a16:creationId xmlns:a16="http://schemas.microsoft.com/office/drawing/2014/main" id="{385F2748-731B-43B2-97C4-2B0E1F150790}"/>
              </a:ext>
            </a:extLst>
          </p:cNvPr>
          <p:cNvSpPr>
            <a:spLocks noChangeArrowheads="1"/>
          </p:cNvSpPr>
          <p:nvPr/>
        </p:nvSpPr>
        <p:spPr bwMode="auto">
          <a:xfrm>
            <a:off x="335756" y="964980"/>
            <a:ext cx="1156573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4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vi-VN" altLang="en-US" sz="4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4: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giải</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ảnh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nhìn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thấy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Trăng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bán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nguyệt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cuối</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tháng?</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4FBBE1F-06CB-4941-B930-C6E46F4BB2A4}"/>
              </a:ext>
            </a:extLst>
          </p:cNvPr>
          <p:cNvPicPr>
            <a:picLocks noChangeAspect="1"/>
          </p:cNvPicPr>
          <p:nvPr/>
        </p:nvPicPr>
        <p:blipFill rotWithShape="1">
          <a:blip r:embed="rId2"/>
          <a:srcRect l="13612" t="24861" r="34305" b="24618"/>
          <a:stretch/>
        </p:blipFill>
        <p:spPr>
          <a:xfrm rot="16200000">
            <a:off x="3787399" y="-77373"/>
            <a:ext cx="4319550" cy="9051134"/>
          </a:xfrm>
          <a:prstGeom prst="rect">
            <a:avLst/>
          </a:prstGeom>
        </p:spPr>
      </p:pic>
    </p:spTree>
    <p:extLst>
      <p:ext uri="{BB962C8B-B14F-4D97-AF65-F5344CB8AC3E}">
        <p14:creationId xmlns:p14="http://schemas.microsoft.com/office/powerpoint/2010/main" val="19398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pic>
        <p:nvPicPr>
          <p:cNvPr id="2050" name="Picture 2" descr="Bài 44: Chuyển động nhìn thấy của Mặt Trăng">
            <a:extLst>
              <a:ext uri="{FF2B5EF4-FFF2-40B4-BE49-F238E27FC236}">
                <a16:creationId xmlns:a16="http://schemas.microsoft.com/office/drawing/2014/main" id="{02AF8234-5191-43DE-A2C0-A1DF000D5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1228725"/>
            <a:ext cx="9258300" cy="44505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7">
            <a:extLst>
              <a:ext uri="{FF2B5EF4-FFF2-40B4-BE49-F238E27FC236}">
                <a16:creationId xmlns:a16="http://schemas.microsoft.com/office/drawing/2014/main" id="{84D6B35C-877A-4A17-8A98-70947907E1BE}"/>
              </a:ext>
            </a:extLst>
          </p:cNvPr>
          <p:cNvSpPr>
            <a:spLocks noChangeArrowheads="1"/>
          </p:cNvSpPr>
          <p:nvPr/>
        </p:nvSpPr>
        <p:spPr bwMode="auto">
          <a:xfrm>
            <a:off x="4881475" y="5629275"/>
            <a:ext cx="2255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a:solidFill>
                  <a:srgbClr val="FF0000"/>
                </a:solidFill>
                <a:cs typeface="Times New Roman" panose="02020603050405020304" pitchFamily="18" charset="0"/>
              </a:rPr>
              <a:t>Nhật thực</a:t>
            </a:r>
            <a:endParaRPr lang="en-US" alt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43768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
            <a:extLst>
              <a:ext uri="{FF2B5EF4-FFF2-40B4-BE49-F238E27FC236}">
                <a16:creationId xmlns:a16="http://schemas.microsoft.com/office/drawing/2014/main" id="{57DE6307-DA45-4E29-835B-97514FB3B616}"/>
              </a:ext>
            </a:extLst>
          </p:cNvPr>
          <p:cNvSpPr>
            <a:spLocks noChangeArrowheads="1"/>
          </p:cNvSpPr>
          <p:nvPr/>
        </p:nvSpPr>
        <p:spPr bwMode="auto">
          <a:xfrm>
            <a:off x="228512" y="162420"/>
            <a:ext cx="10901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dirty="0">
                <a:solidFill>
                  <a:srgbClr val="FF0000"/>
                </a:solidFill>
                <a:cs typeface="Times New Roman" panose="02020603050405020304" pitchFamily="18" charset="0"/>
              </a:rPr>
              <a:t>3. Bài tập</a:t>
            </a:r>
            <a:endParaRPr lang="en-US" altLang="en-US" sz="3600" b="1" dirty="0">
              <a:solidFill>
                <a:srgbClr val="FF0000"/>
              </a:solidFill>
              <a:cs typeface="Times New Roman" panose="02020603050405020304" pitchFamily="18" charset="0"/>
            </a:endParaRPr>
          </a:p>
        </p:txBody>
      </p:sp>
      <p:pic>
        <p:nvPicPr>
          <p:cNvPr id="3074" name="Picture 2" descr="Bài 44: Chuyển động nhìn thấy của Mặt Trăng">
            <a:extLst>
              <a:ext uri="{FF2B5EF4-FFF2-40B4-BE49-F238E27FC236}">
                <a16:creationId xmlns:a16="http://schemas.microsoft.com/office/drawing/2014/main" id="{26B1590A-B944-4E7F-B816-A3C06F7F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282" y="1493044"/>
            <a:ext cx="9922668" cy="42933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7">
            <a:extLst>
              <a:ext uri="{FF2B5EF4-FFF2-40B4-BE49-F238E27FC236}">
                <a16:creationId xmlns:a16="http://schemas.microsoft.com/office/drawing/2014/main" id="{CB170124-43D4-4A0A-B7E4-D3577EA04DBF}"/>
              </a:ext>
            </a:extLst>
          </p:cNvPr>
          <p:cNvSpPr>
            <a:spLocks noChangeArrowheads="1"/>
          </p:cNvSpPr>
          <p:nvPr/>
        </p:nvSpPr>
        <p:spPr bwMode="auto">
          <a:xfrm>
            <a:off x="4941051" y="5979319"/>
            <a:ext cx="2788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3600" b="1">
                <a:solidFill>
                  <a:srgbClr val="FF0000"/>
                </a:solidFill>
                <a:cs typeface="Times New Roman" panose="02020603050405020304" pitchFamily="18" charset="0"/>
              </a:rPr>
              <a:t>Nguyệt thực</a:t>
            </a:r>
            <a:endParaRPr lang="en-US" alt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6226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517640" y="267970"/>
            <a:ext cx="5190490" cy="64731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Text Box 99"/>
          <p:cNvSpPr txBox="1"/>
          <p:nvPr/>
        </p:nvSpPr>
        <p:spPr>
          <a:xfrm>
            <a:off x="6830695" y="545148"/>
            <a:ext cx="5080000" cy="1630045"/>
          </a:xfrm>
          <a:prstGeom prst="rect">
            <a:avLst/>
          </a:prstGeom>
          <a:noFill/>
          <a:ln w="9525">
            <a:noFill/>
          </a:ln>
        </p:spPr>
        <p:txBody>
          <a:bodyPr>
            <a:spAutoFit/>
          </a:bodyPr>
          <a:lstStyle/>
          <a:p>
            <a:pPr indent="0"/>
            <a:r>
              <a:rPr lang="en-US" sz="2000" b="1">
                <a:solidFill>
                  <a:srgbClr val="000000"/>
                </a:solidFill>
                <a:latin typeface="Times New Roman" panose="02020603050405020304" pitchFamily="18" charset="0"/>
                <a:cs typeface="Calibri" panose="020F0502020204030204" pitchFamily="34" charset="0"/>
              </a:rPr>
              <a:t> a) Dụng cụ cần thiết:</a:t>
            </a:r>
            <a:r>
              <a:rPr lang="en-US" sz="2000" b="0">
                <a:solidFill>
                  <a:srgbClr val="000000"/>
                </a:solidFill>
                <a:latin typeface="Times New Roman" panose="02020603050405020304" pitchFamily="18" charset="0"/>
                <a:cs typeface="Calibri" panose="020F0502020204030204" pitchFamily="34" charset="0"/>
              </a:rPr>
              <a:t> </a:t>
            </a:r>
          </a:p>
          <a:p>
            <a:pPr indent="0"/>
            <a:r>
              <a:rPr lang="en-US" sz="2000" b="0">
                <a:solidFill>
                  <a:srgbClr val="000000"/>
                </a:solidFill>
                <a:latin typeface="Times New Roman" panose="02020603050405020304" pitchFamily="18" charset="0"/>
                <a:cs typeface="Calibri" panose="020F0502020204030204" pitchFamily="34" charset="0"/>
              </a:rPr>
              <a:t>- Một, vài tấm bìa các-tông (làm buồng tối).</a:t>
            </a:r>
          </a:p>
          <a:p>
            <a:pPr indent="0"/>
            <a:r>
              <a:rPr lang="en-US" sz="2000" b="0">
                <a:solidFill>
                  <a:srgbClr val="000000"/>
                </a:solidFill>
                <a:latin typeface="Times New Roman" panose="02020603050405020304" pitchFamily="18" charset="0"/>
                <a:cs typeface="Calibri" panose="020F0502020204030204" pitchFamily="34" charset="0"/>
              </a:rPr>
              <a:t>- Một quả bóng nhỏ (làm Mặt Trăng). </a:t>
            </a:r>
          </a:p>
          <a:p>
            <a:pPr indent="0"/>
            <a:r>
              <a:rPr lang="en-US" sz="2000" b="0">
                <a:solidFill>
                  <a:srgbClr val="000000"/>
                </a:solidFill>
                <a:latin typeface="Times New Roman" panose="02020603050405020304" pitchFamily="18" charset="0"/>
                <a:cs typeface="Calibri" panose="020F0502020204030204" pitchFamily="34" charset="0"/>
              </a:rPr>
              <a:t>- Một đèn pin (làm Mặt Trời). </a:t>
            </a:r>
          </a:p>
          <a:p>
            <a:pPr indent="0"/>
            <a:r>
              <a:rPr lang="en-US" sz="2000" b="0">
                <a:solidFill>
                  <a:srgbClr val="000000"/>
                </a:solidFill>
                <a:latin typeface="Times New Roman" panose="02020603050405020304" pitchFamily="18" charset="0"/>
                <a:cs typeface="Calibri" panose="020F0502020204030204" pitchFamily="34" charset="0"/>
              </a:rPr>
              <a:t>- Băng dính, kéo, sợi dây treo.</a:t>
            </a:r>
          </a:p>
        </p:txBody>
      </p:sp>
      <p:pic>
        <p:nvPicPr>
          <p:cNvPr id="5" name="Picture 4"/>
          <p:cNvPicPr/>
          <p:nvPr/>
        </p:nvPicPr>
        <p:blipFill>
          <a:blip r:embed="rId2"/>
          <a:stretch>
            <a:fillRect/>
          </a:stretch>
        </p:blipFill>
        <p:spPr>
          <a:xfrm>
            <a:off x="814070" y="2167255"/>
            <a:ext cx="5149215" cy="3963670"/>
          </a:xfrm>
          <a:prstGeom prst="rect">
            <a:avLst/>
          </a:prstGeom>
          <a:noFill/>
          <a:ln w="9525">
            <a:noFill/>
          </a:ln>
        </p:spPr>
      </p:pic>
      <p:sp>
        <p:nvSpPr>
          <p:cNvPr id="101" name="Text Box 100"/>
          <p:cNvSpPr txBox="1"/>
          <p:nvPr/>
        </p:nvSpPr>
        <p:spPr>
          <a:xfrm>
            <a:off x="6880225" y="1874838"/>
            <a:ext cx="5080000" cy="4707890"/>
          </a:xfrm>
          <a:prstGeom prst="rect">
            <a:avLst/>
          </a:prstGeom>
          <a:noFill/>
          <a:ln w="9525">
            <a:noFill/>
          </a:ln>
        </p:spPr>
        <p:txBody>
          <a:bodyPr>
            <a:spAutoFit/>
          </a:bodyPr>
          <a:lstStyle/>
          <a:p>
            <a:pPr indent="0"/>
            <a:endParaRPr lang="en-US" sz="2000" b="1">
              <a:solidFill>
                <a:srgbClr val="000000"/>
              </a:solidFill>
              <a:latin typeface="Times New Roman" panose="02020603050405020304" pitchFamily="18" charset="0"/>
              <a:cs typeface="Calibri" panose="020F0502020204030204" pitchFamily="34" charset="0"/>
            </a:endParaRPr>
          </a:p>
          <a:p>
            <a:pPr indent="0"/>
            <a:r>
              <a:rPr lang="en-US" sz="2000" b="1">
                <a:solidFill>
                  <a:srgbClr val="000000"/>
                </a:solidFill>
                <a:latin typeface="Times New Roman" panose="02020603050405020304" pitchFamily="18" charset="0"/>
                <a:cs typeface="Calibri" panose="020F0502020204030204" pitchFamily="34" charset="0"/>
              </a:rPr>
              <a:t>b) Chế tạo</a:t>
            </a:r>
            <a:endParaRPr lang="en-US" sz="2000" b="0">
              <a:solidFill>
                <a:srgbClr val="000000"/>
              </a:solidFill>
              <a:latin typeface="Times New Roman" panose="02020603050405020304" pitchFamily="18" charset="0"/>
              <a:cs typeface="Calibri" panose="020F0502020204030204" pitchFamily="34" charset="0"/>
            </a:endParaRPr>
          </a:p>
          <a:p>
            <a:pPr indent="0"/>
            <a:r>
              <a:rPr lang="en-US" sz="2000" b="0">
                <a:solidFill>
                  <a:srgbClr val="000000"/>
                </a:solidFill>
                <a:latin typeface="Times New Roman" panose="02020603050405020304" pitchFamily="18" charset="0"/>
                <a:cs typeface="Calibri" panose="020F0502020204030204" pitchFamily="34" charset="0"/>
              </a:rPr>
              <a:t>- Cắt hai tấm bìa hình tám cạnh</a:t>
            </a:r>
            <a:r>
              <a:rPr lang="en-US" sz="2000" b="1">
                <a:solidFill>
                  <a:srgbClr val="000000"/>
                </a:solidFill>
                <a:latin typeface="Times New Roman" panose="02020603050405020304" pitchFamily="18" charset="0"/>
                <a:cs typeface="Calibri" panose="020F0502020204030204" pitchFamily="34" charset="0"/>
              </a:rPr>
              <a:t> </a:t>
            </a:r>
            <a:r>
              <a:rPr lang="en-US" sz="2000" b="0">
                <a:solidFill>
                  <a:srgbClr val="000000"/>
                </a:solidFill>
                <a:latin typeface="Times New Roman" panose="02020603050405020304" pitchFamily="18" charset="0"/>
                <a:cs typeface="Calibri" panose="020F0502020204030204" pitchFamily="34" charset="0"/>
              </a:rPr>
              <a:t>đều, độ dài cạnh 20 cm.</a:t>
            </a:r>
          </a:p>
          <a:p>
            <a:pPr indent="0"/>
            <a:r>
              <a:rPr lang="en-US" sz="2000" b="0">
                <a:solidFill>
                  <a:srgbClr val="000000"/>
                </a:solidFill>
                <a:latin typeface="Times New Roman" panose="02020603050405020304" pitchFamily="18" charset="0"/>
                <a:cs typeface="Calibri" panose="020F0502020204030204" pitchFamily="34" charset="0"/>
              </a:rPr>
              <a:t>- Cắt tám tấm bìa hình chữ nhật (20 cm x 50 cm), khoét một lỗ nhỏ ở tâm của mỗi tấm, lấy riêng một tấm và khoét thêm một lỗ để chiếu đèn pin.</a:t>
            </a:r>
          </a:p>
          <a:p>
            <a:pPr indent="0"/>
            <a:r>
              <a:rPr lang="en-US" sz="2000" b="0">
                <a:solidFill>
                  <a:srgbClr val="000000"/>
                </a:solidFill>
                <a:latin typeface="Times New Roman" panose="02020603050405020304" pitchFamily="18" charset="0"/>
                <a:cs typeface="Calibri" panose="020F0502020204030204" pitchFamily="34" charset="0"/>
              </a:rPr>
              <a:t>- Dùng băng dính ghép các tấm bìa thành một hình lăng trụ tám cạnh đều, treo quả bóng vào vị trí 1 Hình 53.4.</a:t>
            </a:r>
            <a:endParaRPr lang="en-US" sz="2000" b="1">
              <a:solidFill>
                <a:srgbClr val="000000"/>
              </a:solidFill>
              <a:latin typeface="Times New Roman" panose="02020603050405020304" pitchFamily="18" charset="0"/>
              <a:cs typeface="Calibri" panose="020F0502020204030204" pitchFamily="34" charset="0"/>
            </a:endParaRPr>
          </a:p>
          <a:p>
            <a:pPr indent="0"/>
            <a:r>
              <a:rPr lang="en-US" sz="2000" b="1">
                <a:solidFill>
                  <a:srgbClr val="000000"/>
                </a:solidFill>
                <a:latin typeface="Times New Roman" panose="02020603050405020304" pitchFamily="18" charset="0"/>
                <a:cs typeface="Calibri" panose="020F0502020204030204" pitchFamily="34" charset="0"/>
              </a:rPr>
              <a:t>c) Quan sát</a:t>
            </a:r>
            <a:endParaRPr lang="en-US" sz="2000" b="0">
              <a:solidFill>
                <a:srgbClr val="000000"/>
              </a:solidFill>
              <a:latin typeface="Times New Roman" panose="02020603050405020304" pitchFamily="18" charset="0"/>
              <a:cs typeface="Calibri" panose="020F0502020204030204" pitchFamily="34" charset="0"/>
            </a:endParaRPr>
          </a:p>
          <a:p>
            <a:pPr indent="0"/>
            <a:r>
              <a:rPr lang="en-US" sz="2000" b="0">
                <a:solidFill>
                  <a:srgbClr val="000000"/>
                </a:solidFill>
                <a:latin typeface="Times New Roman" panose="02020603050405020304" pitchFamily="18" charset="0"/>
                <a:cs typeface="Calibri" panose="020F0502020204030204" pitchFamily="34" charset="0"/>
              </a:rPr>
              <a:t>- Chiếu đèn pin vào lỗ số 2.</a:t>
            </a:r>
          </a:p>
          <a:p>
            <a:pPr indent="0"/>
            <a:r>
              <a:rPr lang="en-US" sz="2000" b="0">
                <a:solidFill>
                  <a:srgbClr val="000000"/>
                </a:solidFill>
                <a:latin typeface="Times New Roman" panose="02020603050405020304" pitchFamily="18" charset="0"/>
                <a:cs typeface="Calibri" panose="020F0502020204030204" pitchFamily="34" charset="0"/>
              </a:rPr>
              <a:t>- Đặt mắt vào các lỗ đã khoét ở tâm các cạnh còn lại để quan sát các pha của Mặt Trăng. </a:t>
            </a:r>
            <a:endParaRPr lang="en-US" sz="2000"/>
          </a:p>
        </p:txBody>
      </p:sp>
      <p:sp>
        <p:nvSpPr>
          <p:cNvPr id="2" name="Text Box 1"/>
          <p:cNvSpPr txBox="1"/>
          <p:nvPr/>
        </p:nvSpPr>
        <p:spPr>
          <a:xfrm>
            <a:off x="273685" y="294005"/>
            <a:ext cx="8163560" cy="706755"/>
          </a:xfrm>
          <a:prstGeom prst="rect">
            <a:avLst/>
          </a:prstGeom>
          <a:noFill/>
        </p:spPr>
        <p:txBody>
          <a:bodyPr wrap="square" rtlCol="0">
            <a:spAutoFit/>
            <a:scene3d>
              <a:camera prst="orthographicFront"/>
              <a:lightRig rig="threePt" dir="t"/>
            </a:scene3d>
          </a:bodyPr>
          <a:lstStyle/>
          <a:p>
            <a:r>
              <a:rPr lang="en-US" sz="4000">
                <a:ln w="22225">
                  <a:solidFill>
                    <a:schemeClr val="accent2"/>
                  </a:solidFill>
                  <a:prstDash val="solid"/>
                </a:ln>
                <a:solidFill>
                  <a:schemeClr val="accent2">
                    <a:lumMod val="40000"/>
                    <a:lumOff val="60000"/>
                  </a:schemeClr>
                </a:solidFill>
                <a:effectLst/>
              </a:rPr>
              <a:t>Mở rộng phương án thiết kế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ox(in)">
                                      <p:cBhvr>
                                        <p:cTn id="15" dur="20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ox(in)">
                                      <p:cBhvr>
                                        <p:cTn id="20" dur="20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0" grpId="0"/>
      <p:bldP spid="100" grpId="1"/>
      <p:bldP spid="101" grpId="0"/>
      <p:bldP spid="101" grpId="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43815"/>
            <a:ext cx="10515600" cy="1325563"/>
          </a:xfrm>
        </p:spPr>
        <p:txBody>
          <a:bodyPr>
            <a:normAutofit/>
            <a:scene3d>
              <a:camera prst="orthographicFront"/>
              <a:lightRig rig="threePt" dir="t"/>
            </a:scene3d>
          </a:bodyPr>
          <a:lstStyle/>
          <a:p>
            <a:pPr algn="ct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PHỤ LỤC 1 </a:t>
            </a:r>
            <a:b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BẢNG ĐÁNH </a:t>
            </a:r>
            <a:r>
              <a:rPr lang="en-US" sz="28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GIÁ </a:t>
            </a:r>
            <a:r>
              <a:rPr lang="en-US" sz="3335">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SẢN PHẨM</a:t>
            </a:r>
          </a:p>
        </p:txBody>
      </p:sp>
      <p:pic>
        <p:nvPicPr>
          <p:cNvPr id="6" name="Content Placeholder 5"/>
          <p:cNvPicPr>
            <a:picLocks noGrp="1" noChangeAspect="1"/>
          </p:cNvPicPr>
          <p:nvPr>
            <p:ph sz="half" idx="1"/>
          </p:nvPr>
        </p:nvPicPr>
        <p:blipFill>
          <a:blip r:embed="rId2"/>
          <a:srcRect r="21177" b="4479"/>
          <a:stretch>
            <a:fillRect/>
          </a:stretch>
        </p:blipFill>
        <p:spPr>
          <a:xfrm>
            <a:off x="122555" y="1275715"/>
            <a:ext cx="8110855" cy="5610225"/>
          </a:xfrm>
          <a:prstGeom prst="rect">
            <a:avLst/>
          </a:prstGeom>
          <a:ln>
            <a:solidFill>
              <a:schemeClr val="accent1"/>
            </a:solidFill>
          </a:ln>
        </p:spPr>
      </p:pic>
      <p:pic>
        <p:nvPicPr>
          <p:cNvPr id="8" name="Content Placeholder 7"/>
          <p:cNvPicPr>
            <a:picLocks noGrp="1" noChangeAspect="1"/>
          </p:cNvPicPr>
          <p:nvPr>
            <p:ph sz="half" idx="2"/>
          </p:nvPr>
        </p:nvPicPr>
        <p:blipFill>
          <a:blip r:embed="rId3"/>
          <a:stretch>
            <a:fillRect/>
          </a:stretch>
        </p:blipFill>
        <p:spPr>
          <a:xfrm>
            <a:off x="9441815" y="4313555"/>
            <a:ext cx="2247900" cy="2038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rcRect r="17001" b="2306"/>
          <a:stretch>
            <a:fillRect/>
          </a:stretch>
        </p:blipFill>
        <p:spPr>
          <a:xfrm>
            <a:off x="135890" y="266700"/>
            <a:ext cx="6577965" cy="6413500"/>
          </a:xfrm>
          <a:prstGeom prst="rect">
            <a:avLst/>
          </a:prstGeom>
          <a:ln>
            <a:solidFill>
              <a:schemeClr val="accent1"/>
            </a:solidFill>
          </a:ln>
        </p:spPr>
      </p:pic>
      <p:sp>
        <p:nvSpPr>
          <p:cNvPr id="6" name="Text Box 5"/>
          <p:cNvSpPr txBox="1"/>
          <p:nvPr/>
        </p:nvSpPr>
        <p:spPr>
          <a:xfrm>
            <a:off x="6903085" y="514350"/>
            <a:ext cx="4709795" cy="1383665"/>
          </a:xfrm>
          <a:prstGeom prst="rect">
            <a:avLst/>
          </a:prstGeom>
          <a:noFill/>
        </p:spPr>
        <p:txBody>
          <a:bodyPr wrap="square" rtlCol="0">
            <a:spAutoFit/>
            <a:scene3d>
              <a:camera prst="orthographicFront"/>
              <a:lightRig rig="threePt" dir="t"/>
            </a:scene3d>
          </a:bodyPr>
          <a:lstStyle/>
          <a:p>
            <a:pPr algn="ctr"/>
            <a:r>
              <a:rPr lang="en-US" sz="28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RUBRIC ĐÁNH GIÁ HOẠT ĐỘNG LÀM SẢN PHẨM CỦA HỌC SINH </a:t>
            </a:r>
          </a:p>
        </p:txBody>
      </p:sp>
      <p:pic>
        <p:nvPicPr>
          <p:cNvPr id="7" name="Content Placeholder 6"/>
          <p:cNvPicPr>
            <a:picLocks noGrp="1" noChangeAspect="1"/>
          </p:cNvPicPr>
          <p:nvPr>
            <p:ph sz="half" idx="2"/>
          </p:nvPr>
        </p:nvPicPr>
        <p:blipFill>
          <a:blip r:embed="rId3"/>
          <a:stretch>
            <a:fillRect/>
          </a:stretch>
        </p:blipFill>
        <p:spPr>
          <a:xfrm>
            <a:off x="6758940" y="2489835"/>
            <a:ext cx="5181600" cy="302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515292" y="824551"/>
            <a:ext cx="261257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1 </a:t>
            </a:r>
            <a:endParaRPr lang="en-US" altLang="en-US" sz="2800" b="1" baseline="30000" dirty="0">
              <a:latin typeface="Times New Roman" panose="02020603050405020304" pitchFamily="18" charset="0"/>
              <a:cs typeface="Times New Roman" panose="02020603050405020304" pitchFamily="18" charset="0"/>
            </a:endParaRPr>
          </a:p>
        </p:txBody>
      </p:sp>
      <p:sp>
        <p:nvSpPr>
          <p:cNvPr id="8"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0" name="Text Box 6">
            <a:extLst>
              <a:ext uri="{FF2B5EF4-FFF2-40B4-BE49-F238E27FC236}">
                <a16:creationId xmlns:a16="http://schemas.microsoft.com/office/drawing/2014/main" id="{08F1B7FE-9353-4E82-8794-E19640B6CAB7}"/>
              </a:ext>
            </a:extLst>
          </p:cNvPr>
          <p:cNvSpPr txBox="1">
            <a:spLocks noChangeArrowheads="1"/>
          </p:cNvSpPr>
          <p:nvPr/>
        </p:nvSpPr>
        <p:spPr bwMode="auto">
          <a:xfrm>
            <a:off x="182880" y="89847"/>
            <a:ext cx="104036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a:solidFill>
                  <a:srgbClr val="FF0000"/>
                </a:solidFill>
                <a:latin typeface="Times New Roman" panose="02020603050405020304" pitchFamily="18" charset="0"/>
              </a:rPr>
              <a:t>1. ÁNH SÁNG CỦA MẶT TRĂNG </a:t>
            </a:r>
          </a:p>
        </p:txBody>
      </p:sp>
      <p:sp>
        <p:nvSpPr>
          <p:cNvPr id="12" name="TextBox 11">
            <a:extLst>
              <a:ext uri="{FF2B5EF4-FFF2-40B4-BE49-F238E27FC236}">
                <a16:creationId xmlns:a16="http://schemas.microsoft.com/office/drawing/2014/main" id="{FA481C86-75A8-43A5-B0F1-B1C048E02CD8}"/>
              </a:ext>
            </a:extLst>
          </p:cNvPr>
          <p:cNvSpPr txBox="1"/>
          <p:nvPr/>
        </p:nvSpPr>
        <p:spPr>
          <a:xfrm>
            <a:off x="97972" y="1621082"/>
            <a:ext cx="5342708" cy="5016758"/>
          </a:xfrm>
          <a:prstGeom prst="rect">
            <a:avLst/>
          </a:prstGeom>
          <a:noFill/>
        </p:spPr>
        <p:txBody>
          <a:bodyPr wrap="square">
            <a:spAutoFit/>
          </a:bodyPr>
          <a:lstStyle/>
          <a:p>
            <a:pPr eaLnBrk="1" hangingPunct="1"/>
            <a:r>
              <a:rPr lang="vi-VN" altLang="en-US" sz="3200" dirty="0">
                <a:latin typeface="Times New Roman" panose="02020603050405020304" pitchFamily="18" charset="0"/>
                <a:cs typeface="Times New Roman" panose="02020603050405020304" pitchFamily="18" charset="0"/>
              </a:rPr>
              <a:t>Hoạt động cá nhân: Theo dõi đoạn video và trả lời các câu hỏi sau:</a:t>
            </a:r>
            <a:endParaRPr lang="en-US" altLang="en-US" sz="3200" dirty="0">
              <a:latin typeface="Times New Roman" panose="02020603050405020304" pitchFamily="18" charset="0"/>
              <a:cs typeface="Times New Roman" panose="02020603050405020304" pitchFamily="18" charset="0"/>
            </a:endParaRPr>
          </a:p>
          <a:p>
            <a:pPr eaLnBrk="1" hangingPunct="1"/>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Trăng</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Trăng</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latin typeface="Times New Roman" panose="02020603050405020304" pitchFamily="18" charset="0"/>
                <a:cs typeface="Times New Roman" panose="02020603050405020304" pitchFamily="18" charset="0"/>
              </a:rPr>
              <a:t>c. </a:t>
            </a:r>
            <a:r>
              <a:rPr lang="en-US" altLang="en-US" sz="3200" dirty="0" err="1">
                <a:latin typeface="Times New Roman" panose="02020603050405020304" pitchFamily="18" charset="0"/>
                <a:cs typeface="Times New Roman" panose="02020603050405020304" pitchFamily="18" charset="0"/>
              </a:rPr>
              <a:t>Phân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loại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nhóm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hay </a:t>
            </a:r>
            <a:r>
              <a:rPr lang="en-US" altLang="en-US" sz="3200" dirty="0" err="1">
                <a:latin typeface="Times New Roman" panose="02020603050405020304" pitchFamily="18" charset="0"/>
                <a:cs typeface="Times New Roman" panose="02020603050405020304" pitchFamily="18" charset="0"/>
              </a:rPr>
              <a:t>vệ</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a:t>
            </a:r>
          </a:p>
        </p:txBody>
      </p:sp>
      <p:pic>
        <p:nvPicPr>
          <p:cNvPr id="13" name="[KHTN6]-Giải thích các hình dạng nhìn thấy của mặt trăng">
            <a:hlinkClick r:id="" action="ppaction://media"/>
            <a:extLst>
              <a:ext uri="{FF2B5EF4-FFF2-40B4-BE49-F238E27FC236}">
                <a16:creationId xmlns:a16="http://schemas.microsoft.com/office/drawing/2014/main" id="{60B1B4AD-D849-4F07-B934-165788A5DDCE}"/>
              </a:ext>
            </a:extLst>
          </p:cNvPr>
          <p:cNvPicPr>
            <a:picLocks noChangeAspect="1"/>
          </p:cNvPicPr>
          <p:nvPr>
            <a:videoFile r:link="rId1"/>
            <p:extLst>
              <p:ext uri="{DAA4B4D4-6D71-4841-9C94-3DE7FCFB9230}">
                <p14:media xmlns:p14="http://schemas.microsoft.com/office/powerpoint/2010/main" r:embed="rId2">
                  <p14:trim st="30553" end="289007"/>
                </p14:media>
              </p:ext>
            </p:extLst>
          </p:nvPr>
        </p:nvPicPr>
        <p:blipFill>
          <a:blip r:embed="rId4"/>
          <a:stretch>
            <a:fillRect/>
          </a:stretch>
        </p:blipFill>
        <p:spPr>
          <a:xfrm>
            <a:off x="5499463" y="1322028"/>
            <a:ext cx="6376851" cy="4811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anim calcmode="discrete" valueType="clr">
                                      <p:cBhvr override="childStyle">
                                        <p:cTn id="1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
                                        </p:tgtEl>
                                        <p:attrNameLst>
                                          <p:attrName>fillcolor</p:attrName>
                                        </p:attrNameLst>
                                      </p:cBhvr>
                                      <p:tavLst>
                                        <p:tav tm="0">
                                          <p:val>
                                            <p:clrVal>
                                              <a:schemeClr val="accent2"/>
                                            </p:clrVal>
                                          </p:val>
                                        </p:tav>
                                        <p:tav tm="50000">
                                          <p:val>
                                            <p:clrVal>
                                              <a:schemeClr val="hlink"/>
                                            </p:clrVal>
                                          </p:val>
                                        </p:tav>
                                      </p:tavLst>
                                    </p:anim>
                                    <p:set>
                                      <p:cBhvr>
                                        <p:cTn id="14" dur="80"/>
                                        <p:tgtEl>
                                          <p:spTgt spid="1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video>
              <p:cMediaNode vol="80000">
                <p:cTn id="25" fill="hold" display="0">
                  <p:stCondLst>
                    <p:cond delay="indefinite"/>
                  </p:stCondLst>
                </p:cTn>
                <p:tgtEl>
                  <p:spTgt spid="13"/>
                </p:tgtEl>
              </p:cMediaNode>
            </p:video>
          </p:childTnLst>
        </p:cTn>
      </p:par>
    </p:tnLst>
    <p:bldLst>
      <p:bldP spid="2" grpId="0" animBg="1"/>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585553" y="1068109"/>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1 </a:t>
            </a:r>
            <a:endParaRPr lang="en-US" altLang="en-US" sz="2800" b="1" baseline="30000" dirty="0">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98450" y="113852"/>
            <a:ext cx="9195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a:solidFill>
                  <a:srgbClr val="FF0000"/>
                </a:solidFill>
                <a:latin typeface="Times New Roman" panose="02020603050405020304" pitchFamily="18" charset="0"/>
              </a:rPr>
              <a:t>1. ÁNH SÁNG CỦA MẶT TRĂNG </a:t>
            </a:r>
          </a:p>
        </p:txBody>
      </p:sp>
      <p:sp>
        <p:nvSpPr>
          <p:cNvPr id="10"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ectangle 10"/>
          <p:cNvSpPr/>
          <p:nvPr/>
        </p:nvSpPr>
        <p:spPr>
          <a:xfrm>
            <a:off x="321976" y="1899255"/>
            <a:ext cx="5451806" cy="3970318"/>
          </a:xfrm>
          <a:prstGeom prst="rect">
            <a:avLst/>
          </a:prstGeom>
        </p:spPr>
        <p:txBody>
          <a:bodyPr wrap="square">
            <a:spAutoFit/>
          </a:bodyPr>
          <a:lstStyle/>
          <a:p>
            <a:pPr>
              <a:spcBef>
                <a:spcPct val="50000"/>
              </a:spcBef>
            </a:pPr>
            <a:r>
              <a:rPr lang="en-US" altLang="en-US" sz="3600" dirty="0">
                <a:latin typeface="Times New Roman" panose="02020603050405020304" pitchFamily="18" charset="0"/>
                <a:cs typeface="Times New Roman" panose="02020603050405020304" pitchFamily="18" charset="0"/>
              </a:rPr>
              <a:t>a. </a:t>
            </a:r>
            <a:r>
              <a:rPr lang="en-US" altLang="en-US" sz="3600" dirty="0" err="1">
                <a:latin typeface="Times New Roman" panose="02020603050405020304" pitchFamily="18" charset="0"/>
                <a:cs typeface="Times New Roman" panose="02020603050405020304" pitchFamily="18" charset="0"/>
              </a:rPr>
              <a:t>Mặt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cầu</a:t>
            </a:r>
            <a:endParaRPr lang="en-US" altLang="en-US" sz="3600" dirty="0">
              <a:latin typeface="Times New Roman" panose="02020603050405020304" pitchFamily="18" charset="0"/>
              <a:cs typeface="Times New Roman" panose="02020603050405020304" pitchFamily="18" charset="0"/>
            </a:endParaRPr>
          </a:p>
          <a:p>
            <a:pPr>
              <a:spcBef>
                <a:spcPct val="50000"/>
              </a:spcBef>
            </a:pPr>
            <a:r>
              <a:rPr lang="en-US" altLang="en-US" sz="3600" dirty="0">
                <a:latin typeface="Times New Roman" panose="02020603050405020304" pitchFamily="18" charset="0"/>
                <a:cs typeface="Times New Roman" panose="02020603050405020304" pitchFamily="18" charset="0"/>
              </a:rPr>
              <a:t>b. </a:t>
            </a:r>
            <a:r>
              <a:rPr lang="en-US" altLang="en-US" sz="3600" dirty="0" err="1">
                <a:latin typeface="Times New Roman" panose="02020603050405020304" pitchFamily="18" charset="0"/>
                <a:cs typeface="Times New Roman" panose="02020603050405020304" pitchFamily="18" charset="0"/>
              </a:rPr>
              <a:t>Mặt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chuyển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xung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Đất</a:t>
            </a:r>
            <a:endParaRPr lang="en-US" altLang="en-US" sz="3600" dirty="0">
              <a:latin typeface="Times New Roman" panose="02020603050405020304" pitchFamily="18" charset="0"/>
              <a:cs typeface="Times New Roman" panose="02020603050405020304" pitchFamily="18" charset="0"/>
            </a:endParaRPr>
          </a:p>
          <a:p>
            <a:pPr>
              <a:spcBef>
                <a:spcPct val="50000"/>
              </a:spcBef>
            </a:pPr>
            <a:r>
              <a:rPr lang="en-US" altLang="en-US" sz="3600" dirty="0">
                <a:latin typeface="Times New Roman" panose="02020603050405020304" pitchFamily="18" charset="0"/>
                <a:cs typeface="Times New Roman" panose="02020603050405020304" pitchFamily="18" charset="0"/>
              </a:rPr>
              <a:t>c.  </a:t>
            </a:r>
            <a:r>
              <a:rPr lang="en-US" altLang="en-US" sz="3600" dirty="0" err="1">
                <a:latin typeface="Times New Roman" panose="02020603050405020304" pitchFamily="18" charset="0"/>
                <a:cs typeface="Times New Roman" panose="02020603050405020304" pitchFamily="18" charset="0"/>
              </a:rPr>
              <a:t>Mặt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vệ</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tinh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Đất</a:t>
            </a:r>
            <a:r>
              <a:rPr lang="en-US" altLang="en-US" sz="3600" dirty="0">
                <a:latin typeface="Times New Roman" panose="02020603050405020304" pitchFamily="18" charset="0"/>
                <a:cs typeface="Times New Roman" panose="02020603050405020304" pitchFamily="18" charset="0"/>
              </a:rPr>
              <a:t> </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 r="-955" b="7515"/>
          <a:stretch>
            <a:fillRect/>
          </a:stretch>
        </p:blipFill>
        <p:spPr>
          <a:xfrm>
            <a:off x="5773784" y="1737431"/>
            <a:ext cx="6096240" cy="4780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351622" y="123442"/>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2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sp>
        <p:nvSpPr>
          <p:cNvPr id="8" name="Rectangle 36"/>
          <p:cNvSpPr>
            <a:spLocks noChangeArrowheads="1"/>
          </p:cNvSpPr>
          <p:nvPr/>
        </p:nvSpPr>
        <p:spPr bwMode="auto">
          <a:xfrm>
            <a:off x="7397974" y="1041231"/>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9" name="TextBox 8"/>
          <p:cNvSpPr txBox="1"/>
          <p:nvPr/>
        </p:nvSpPr>
        <p:spPr>
          <a:xfrm>
            <a:off x="89920" y="589123"/>
            <a:ext cx="11424922" cy="1077218"/>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Thảo luận với bạn cùng bàn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Quan sát hình 44.1, 44.2 SGK trả lời 2 </a:t>
            </a:r>
          </a:p>
          <a:p>
            <a:r>
              <a:rPr lang="vi-VN" sz="3200" dirty="0">
                <a:latin typeface="Times New Roman" panose="02020603050405020304" pitchFamily="18" charset="0"/>
                <a:cs typeface="Times New Roman" panose="02020603050405020304" pitchFamily="18" charset="0"/>
              </a:rPr>
              <a:t>câu hỏi sau trong thời gian 2 phút</a:t>
            </a:r>
            <a:endParaRPr lang="en-US" sz="3200" dirty="0">
              <a:latin typeface="Times New Roman" panose="02020603050405020304" pitchFamily="18" charset="0"/>
              <a:cs typeface="Times New Roman" panose="02020603050405020304" pitchFamily="18" charset="0"/>
            </a:endParaRPr>
          </a:p>
        </p:txBody>
      </p:sp>
      <p:pic>
        <p:nvPicPr>
          <p:cNvPr id="11" name="Picture 10" descr="H:\LUYEN TRAN\NAM HOC 2020-2021\KHTN 6 THEO CV 5512\2. KHTN 6 - SÁCH CHÂN TRỜI SÁNG TẠO\mat trang trong bau troi dem.jpg"/>
          <p:cNvPicPr/>
          <p:nvPr/>
        </p:nvPicPr>
        <p:blipFill>
          <a:blip r:embed="rId2">
            <a:extLst>
              <a:ext uri="{28A0092B-C50C-407E-A947-70E740481C1C}">
                <a14:useLocalDpi xmlns:a14="http://schemas.microsoft.com/office/drawing/2010/main" val="0"/>
              </a:ext>
            </a:extLst>
          </a:blip>
          <a:srcRect/>
          <a:stretch>
            <a:fillRect/>
          </a:stretch>
        </p:blipFill>
        <p:spPr bwMode="auto">
          <a:xfrm>
            <a:off x="303179" y="1795213"/>
            <a:ext cx="2197100" cy="1647825"/>
          </a:xfrm>
          <a:prstGeom prst="rect">
            <a:avLst/>
          </a:prstGeom>
          <a:noFill/>
          <a:ln>
            <a:noFill/>
          </a:ln>
        </p:spPr>
      </p:pic>
      <p:pic>
        <p:nvPicPr>
          <p:cNvPr id="12" name="Picture 11" descr="H:\LUYEN TRAN\NAM HOC 2020-2021\KHTN 6 THEO CV 5512\2. KHTN 6 - SÁCH CHÂN TRỜI SÁNG TẠO\anh mat trang.jpg"/>
          <p:cNvPicPr/>
          <p:nvPr/>
        </p:nvPicPr>
        <p:blipFill>
          <a:blip r:embed="rId3">
            <a:extLst>
              <a:ext uri="{28A0092B-C50C-407E-A947-70E740481C1C}">
                <a14:useLocalDpi xmlns:a14="http://schemas.microsoft.com/office/drawing/2010/main" val="0"/>
              </a:ext>
            </a:extLst>
          </a:blip>
          <a:srcRect/>
          <a:stretch>
            <a:fillRect/>
          </a:stretch>
        </p:blipFill>
        <p:spPr bwMode="auto">
          <a:xfrm>
            <a:off x="2863786" y="1804949"/>
            <a:ext cx="2085340" cy="1562100"/>
          </a:xfrm>
          <a:prstGeom prst="rect">
            <a:avLst/>
          </a:prstGeom>
          <a:noFill/>
          <a:ln>
            <a:noFill/>
          </a:ln>
        </p:spPr>
      </p:pic>
      <p:sp>
        <p:nvSpPr>
          <p:cNvPr id="13" name="Rectangle 12"/>
          <p:cNvSpPr/>
          <p:nvPr/>
        </p:nvSpPr>
        <p:spPr>
          <a:xfrm>
            <a:off x="259841" y="3457890"/>
            <a:ext cx="2365789" cy="707886"/>
          </a:xfrm>
          <a:prstGeom prst="rect">
            <a:avLst/>
          </a:prstGeom>
        </p:spPr>
        <p:txBody>
          <a:bodyPr wrap="square">
            <a:spAutoFit/>
          </a:bodyPr>
          <a:lstStyle/>
          <a:p>
            <a:r>
              <a:rPr lang="de-DE"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1: Mặt Trăng trên bầu trời đêm</a:t>
            </a:r>
            <a:endParaRPr lang="en-US" sz="20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819728" y="3398849"/>
            <a:ext cx="2222083" cy="707886"/>
          </a:xfrm>
          <a:prstGeom prst="rect">
            <a:avLst/>
          </a:prstGeom>
        </p:spPr>
        <p:txBody>
          <a:bodyPr wrap="none">
            <a:spAutoFit/>
          </a:bodyPr>
          <a:lstStyle/>
          <a:p>
            <a:r>
              <a:rPr lang="de-DE"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2: Ảnh chụp </a:t>
            </a:r>
            <a:endParaRPr lang="vi-VN"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r>
              <a:rPr lang="de-DE"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 Trăng</a:t>
            </a:r>
            <a:endParaRPr lang="en-US" sz="2000" b="1" dirty="0">
              <a:latin typeface="Times New Roman" panose="02020603050405020304" pitchFamily="18" charset="0"/>
              <a:cs typeface="Times New Roman" panose="02020603050405020304" pitchFamily="18" charset="0"/>
            </a:endParaRPr>
          </a:p>
        </p:txBody>
      </p:sp>
      <p:pic>
        <p:nvPicPr>
          <p:cNvPr id="15" name="Picture 14" descr="H:\LUYEN TRAN\NAM HOC 2020-2021\KHTN 6 THEO CV 5512\2. KHTN 6 - SÁCH CHÂN TRỜI SÁNG TẠO\quan sat MT.png"/>
          <p:cNvPicPr/>
          <p:nvPr/>
        </p:nvPicPr>
        <p:blipFill rotWithShape="1">
          <a:blip r:embed="rId4">
            <a:extLst>
              <a:ext uri="{28A0092B-C50C-407E-A947-70E740481C1C}">
                <a14:useLocalDpi xmlns:a14="http://schemas.microsoft.com/office/drawing/2010/main" val="0"/>
              </a:ext>
            </a:extLst>
          </a:blip>
          <a:srcRect l="-1" r="1739" b="5353"/>
          <a:stretch>
            <a:fillRect/>
          </a:stretch>
        </p:blipFill>
        <p:spPr bwMode="auto">
          <a:xfrm>
            <a:off x="181468" y="4244152"/>
            <a:ext cx="4863700" cy="1962150"/>
          </a:xfrm>
          <a:prstGeom prst="rect">
            <a:avLst/>
          </a:prstGeom>
          <a:noFill/>
          <a:ln>
            <a:noFill/>
          </a:ln>
        </p:spPr>
      </p:pic>
      <p:sp>
        <p:nvSpPr>
          <p:cNvPr id="16" name="Rectangle 15"/>
          <p:cNvSpPr/>
          <p:nvPr/>
        </p:nvSpPr>
        <p:spPr>
          <a:xfrm>
            <a:off x="380188" y="6232110"/>
            <a:ext cx="4669035" cy="400110"/>
          </a:xfrm>
          <a:prstGeom prst="rect">
            <a:avLst/>
          </a:prstGeom>
        </p:spPr>
        <p:txBody>
          <a:bodyPr wrap="none">
            <a:spAutoFit/>
          </a:bodyPr>
          <a:lstStyle/>
          <a:p>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3: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sát</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Trăng</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Trái</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Đất</a:t>
            </a:r>
            <a:r>
              <a:rPr lang="en-US" sz="20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ED3D9DF1-F15A-4541-9F98-ED811FAA3DB3}"/>
              </a:ext>
            </a:extLst>
          </p:cNvPr>
          <p:cNvSpPr/>
          <p:nvPr/>
        </p:nvSpPr>
        <p:spPr>
          <a:xfrm>
            <a:off x="5045168" y="1663893"/>
            <a:ext cx="6985766" cy="1077218"/>
          </a:xfrm>
          <a:prstGeom prst="rect">
            <a:avLst/>
          </a:prstGeom>
        </p:spPr>
        <p:txBody>
          <a:bodyPr wrap="square">
            <a:spAutoFit/>
          </a:bodyPr>
          <a:lstStyle/>
          <a:p>
            <a:r>
              <a:rPr lang="vi-V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 1. </a:t>
            </a:r>
            <a:r>
              <a:rPr lang="vi-VN" sz="3200"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 Trăng có tự phát ra ánh sáng không? Vì sao?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7EAEC97-2279-4699-9E44-D591D59968F8}"/>
              </a:ext>
            </a:extLst>
          </p:cNvPr>
          <p:cNvSpPr/>
          <p:nvPr/>
        </p:nvSpPr>
        <p:spPr>
          <a:xfrm>
            <a:off x="5123807" y="4635008"/>
            <a:ext cx="6771759" cy="1077218"/>
          </a:xfrm>
          <a:prstGeom prst="rect">
            <a:avLst/>
          </a:prstGeom>
        </p:spPr>
        <p:txBody>
          <a:bodyPr wrap="square">
            <a:spAutoFit/>
          </a:bodyPr>
          <a:lstStyle/>
          <a:p>
            <a:r>
              <a:rPr lang="en-US" sz="32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r>
              <a:rPr lang="en-US"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Trăng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5780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3" grpId="0"/>
      <p:bldP spid="14" grpId="0"/>
      <p:bldP spid="16" grpId="0"/>
      <p:bldP spid="2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351622" y="123442"/>
            <a:ext cx="2604491" cy="523220"/>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tập</a:t>
            </a:r>
            <a:r>
              <a:rPr lang="en-US" altLang="en-US" sz="2800" b="1" dirty="0">
                <a:solidFill>
                  <a:srgbClr val="FF0000"/>
                </a:solidFill>
                <a:latin typeface="Times New Roman" panose="02020603050405020304" pitchFamily="18" charset="0"/>
                <a:cs typeface="Times New Roman" panose="02020603050405020304" pitchFamily="18" charset="0"/>
              </a:rPr>
              <a:t> 2 </a:t>
            </a:r>
            <a:endParaRPr lang="en-US" altLang="en-US" sz="2800" b="1" baseline="30000" dirty="0">
              <a:solidFill>
                <a:srgbClr val="FF0000"/>
              </a:solidFill>
              <a:latin typeface="Times New Roman" panose="02020603050405020304" pitchFamily="18" charset="0"/>
              <a:cs typeface="Times New Roman" panose="02020603050405020304" pitchFamily="18" charset="0"/>
            </a:endParaRPr>
          </a:p>
        </p:txBody>
      </p:sp>
      <p:sp>
        <p:nvSpPr>
          <p:cNvPr id="8" name="Rectangle 36"/>
          <p:cNvSpPr>
            <a:spLocks noChangeArrowheads="1"/>
          </p:cNvSpPr>
          <p:nvPr/>
        </p:nvSpPr>
        <p:spPr bwMode="auto">
          <a:xfrm>
            <a:off x="7397974" y="1041231"/>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9" name="TextBox 8"/>
          <p:cNvSpPr txBox="1"/>
          <p:nvPr/>
        </p:nvSpPr>
        <p:spPr>
          <a:xfrm>
            <a:off x="89920" y="589123"/>
            <a:ext cx="11424922" cy="1077218"/>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Thảo luận với bạn cùng bàn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Quan sát hình 44.1, 44.2 SGK trả lời 2 </a:t>
            </a:r>
          </a:p>
          <a:p>
            <a:r>
              <a:rPr lang="vi-VN" sz="3200" dirty="0">
                <a:latin typeface="Times New Roman" panose="02020603050405020304" pitchFamily="18" charset="0"/>
                <a:cs typeface="Times New Roman" panose="02020603050405020304" pitchFamily="18" charset="0"/>
              </a:rPr>
              <a:t>câu hỏi sau trong thời gian 2 phút</a:t>
            </a:r>
            <a:endParaRPr lang="en-US" sz="3200" dirty="0">
              <a:latin typeface="Times New Roman" panose="02020603050405020304" pitchFamily="18" charset="0"/>
              <a:cs typeface="Times New Roman" panose="02020603050405020304" pitchFamily="18" charset="0"/>
            </a:endParaRPr>
          </a:p>
        </p:txBody>
      </p:sp>
      <p:pic>
        <p:nvPicPr>
          <p:cNvPr id="11" name="Picture 10" descr="H:\LUYEN TRAN\NAM HOC 2020-2021\KHTN 6 THEO CV 5512\2. KHTN 6 - SÁCH CHÂN TRỜI SÁNG TẠO\mat trang trong bau troi dem.jpg"/>
          <p:cNvPicPr/>
          <p:nvPr/>
        </p:nvPicPr>
        <p:blipFill>
          <a:blip r:embed="rId2">
            <a:extLst>
              <a:ext uri="{28A0092B-C50C-407E-A947-70E740481C1C}">
                <a14:useLocalDpi xmlns:a14="http://schemas.microsoft.com/office/drawing/2010/main" val="0"/>
              </a:ext>
            </a:extLst>
          </a:blip>
          <a:srcRect/>
          <a:stretch>
            <a:fillRect/>
          </a:stretch>
        </p:blipFill>
        <p:spPr bwMode="auto">
          <a:xfrm>
            <a:off x="303179" y="1795213"/>
            <a:ext cx="2197100" cy="1647825"/>
          </a:xfrm>
          <a:prstGeom prst="rect">
            <a:avLst/>
          </a:prstGeom>
          <a:noFill/>
          <a:ln>
            <a:noFill/>
          </a:ln>
        </p:spPr>
      </p:pic>
      <p:pic>
        <p:nvPicPr>
          <p:cNvPr id="12" name="Picture 11" descr="H:\LUYEN TRAN\NAM HOC 2020-2021\KHTN 6 THEO CV 5512\2. KHTN 6 - SÁCH CHÂN TRỜI SÁNG TẠO\anh mat trang.jpg"/>
          <p:cNvPicPr/>
          <p:nvPr/>
        </p:nvPicPr>
        <p:blipFill>
          <a:blip r:embed="rId3">
            <a:extLst>
              <a:ext uri="{28A0092B-C50C-407E-A947-70E740481C1C}">
                <a14:useLocalDpi xmlns:a14="http://schemas.microsoft.com/office/drawing/2010/main" val="0"/>
              </a:ext>
            </a:extLst>
          </a:blip>
          <a:srcRect/>
          <a:stretch>
            <a:fillRect/>
          </a:stretch>
        </p:blipFill>
        <p:spPr bwMode="auto">
          <a:xfrm>
            <a:off x="2863786" y="1804949"/>
            <a:ext cx="2085340" cy="1562100"/>
          </a:xfrm>
          <a:prstGeom prst="rect">
            <a:avLst/>
          </a:prstGeom>
          <a:noFill/>
          <a:ln>
            <a:noFill/>
          </a:ln>
        </p:spPr>
      </p:pic>
      <p:sp>
        <p:nvSpPr>
          <p:cNvPr id="13" name="Rectangle 12"/>
          <p:cNvSpPr/>
          <p:nvPr/>
        </p:nvSpPr>
        <p:spPr>
          <a:xfrm>
            <a:off x="181468" y="3581985"/>
            <a:ext cx="2380203" cy="523220"/>
          </a:xfrm>
          <a:prstGeom prst="rect">
            <a:avLst/>
          </a:prstGeom>
        </p:spPr>
        <p:txBody>
          <a:bodyPr wrap="none">
            <a:spAutoFit/>
          </a:bodyPr>
          <a:lstStyle/>
          <a:p>
            <a:r>
              <a:rPr lang="de-DE"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1: Mặt Trăng trên bầu </a:t>
            </a:r>
            <a:endParaRPr lang="vi-VN"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r>
              <a:rPr lang="de-DE"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trời đêm</a:t>
            </a:r>
            <a:endParaRPr lang="en-US" sz="14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689103" y="3607851"/>
            <a:ext cx="2434705" cy="307777"/>
          </a:xfrm>
          <a:prstGeom prst="rect">
            <a:avLst/>
          </a:prstGeom>
        </p:spPr>
        <p:txBody>
          <a:bodyPr wrap="none">
            <a:spAutoFit/>
          </a:bodyPr>
          <a:lstStyle/>
          <a:p>
            <a:r>
              <a:rPr lang="de-DE"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 2: Ảnh chụp Mặt Trăng</a:t>
            </a:r>
            <a:endParaRPr lang="en-US" sz="1400" b="1" dirty="0">
              <a:latin typeface="Times New Roman" panose="02020603050405020304" pitchFamily="18" charset="0"/>
              <a:cs typeface="Times New Roman" panose="02020603050405020304" pitchFamily="18" charset="0"/>
            </a:endParaRPr>
          </a:p>
        </p:txBody>
      </p:sp>
      <p:pic>
        <p:nvPicPr>
          <p:cNvPr id="15" name="Picture 14" descr="H:\LUYEN TRAN\NAM HOC 2020-2021\KHTN 6 THEO CV 5512\2. KHTN 6 - SÁCH CHÂN TRỜI SÁNG TẠO\quan sat MT.png"/>
          <p:cNvPicPr/>
          <p:nvPr/>
        </p:nvPicPr>
        <p:blipFill rotWithShape="1">
          <a:blip r:embed="rId4">
            <a:extLst>
              <a:ext uri="{28A0092B-C50C-407E-A947-70E740481C1C}">
                <a14:useLocalDpi xmlns:a14="http://schemas.microsoft.com/office/drawing/2010/main" val="0"/>
              </a:ext>
            </a:extLst>
          </a:blip>
          <a:srcRect l="-1" r="1739" b="5353"/>
          <a:stretch>
            <a:fillRect/>
          </a:stretch>
        </p:blipFill>
        <p:spPr bwMode="auto">
          <a:xfrm>
            <a:off x="181468" y="4244152"/>
            <a:ext cx="4863700" cy="1962150"/>
          </a:xfrm>
          <a:prstGeom prst="rect">
            <a:avLst/>
          </a:prstGeom>
          <a:noFill/>
          <a:ln>
            <a:noFill/>
          </a:ln>
        </p:spPr>
      </p:pic>
      <p:sp>
        <p:nvSpPr>
          <p:cNvPr id="16" name="Rectangle 15"/>
          <p:cNvSpPr/>
          <p:nvPr/>
        </p:nvSpPr>
        <p:spPr>
          <a:xfrm>
            <a:off x="582660" y="6356204"/>
            <a:ext cx="3323795" cy="307777"/>
          </a:xfrm>
          <a:prstGeom prst="rect">
            <a:avLst/>
          </a:prstGeom>
        </p:spPr>
        <p:txBody>
          <a:bodyPr wrap="none">
            <a:spAutoFit/>
          </a:bodyPr>
          <a:lstStyle/>
          <a:p>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3: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Trăng</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Trái</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Đất</a:t>
            </a:r>
            <a:r>
              <a:rPr lang="en-US" sz="14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1400" b="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ED3D9DF1-F15A-4541-9F98-ED811FAA3DB3}"/>
              </a:ext>
            </a:extLst>
          </p:cNvPr>
          <p:cNvSpPr/>
          <p:nvPr/>
        </p:nvSpPr>
        <p:spPr>
          <a:xfrm>
            <a:off x="5045168" y="1663893"/>
            <a:ext cx="6985766" cy="1569660"/>
          </a:xfrm>
          <a:prstGeom prst="rect">
            <a:avLst/>
          </a:prstGeom>
        </p:spPr>
        <p:txBody>
          <a:bodyPr wrap="square">
            <a:spAutoFit/>
          </a:bodyPr>
          <a:lstStyle/>
          <a:p>
            <a:r>
              <a:rPr lang="vi-V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 1. </a:t>
            </a:r>
            <a:r>
              <a:rPr lang="vi-VN" sz="3200"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Mặt Trăng không tự phát ra ánh sáng. Vì Mặt Trăng có cả phần tối và phần sáng.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B43CF4C2-3394-47BF-984F-EE8B9886DAD4}"/>
              </a:ext>
            </a:extLst>
          </p:cNvPr>
          <p:cNvSpPr/>
          <p:nvPr/>
        </p:nvSpPr>
        <p:spPr>
          <a:xfrm>
            <a:off x="5152171" y="4180013"/>
            <a:ext cx="6771759" cy="2554545"/>
          </a:xfrm>
          <a:prstGeom prst="rect">
            <a:avLst/>
          </a:prstGeom>
        </p:spPr>
        <p:txBody>
          <a:bodyPr wrap="square">
            <a:spAutoFit/>
          </a:bodyPr>
          <a:lstStyle/>
          <a:p>
            <a:r>
              <a:rPr lang="en-US" sz="3200" b="1" dirty="0" err="1">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r>
              <a:rPr lang="en-US" sz="3200"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de-DE" sz="3200" dirty="0">
                <a:highlight>
                  <a:srgbClr val="FFFFFF"/>
                </a:highlight>
                <a:latin typeface="Times New Roman" panose="02020603050405020304" pitchFamily="18" charset="0"/>
                <a:ea typeface="Times New Roman" panose="02020603050405020304" pitchFamily="18" charset="0"/>
              </a:rPr>
              <a:t>Chúng ta có thể nhìn thấy được Mặt Trăng vì Mặt Trời chiếu sáng Mặt Trăng và Mặt Trăng phản xạ ánh sáng Mặt Trời và chiếu tới mắt chúng </a:t>
            </a:r>
            <a:r>
              <a:rPr lang="vi-VN" sz="3200" dirty="0">
                <a:highlight>
                  <a:srgbClr val="FFFFFF"/>
                </a:highlight>
                <a:latin typeface="Times New Roman" panose="02020603050405020304" pitchFamily="18" charset="0"/>
                <a:ea typeface="Times New Roman" panose="02020603050405020304" pitchFamily="18" charset="0"/>
              </a:rPr>
              <a:t>ta.</a:t>
            </a:r>
            <a:endParaRPr lang="en-US" sz="3200" dirty="0"/>
          </a:p>
          <a:p>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8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3" grpId="0"/>
      <p:bldP spid="14" grpId="0"/>
      <p:bldP spid="16" grpId="0"/>
      <p:bldP spid="2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93013" y="248436"/>
            <a:ext cx="91696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a:solidFill>
                  <a:srgbClr val="FF0000"/>
                </a:solidFill>
                <a:latin typeface="Times New Roman" panose="02020603050405020304" pitchFamily="18" charset="0"/>
              </a:rPr>
              <a:t>1. </a:t>
            </a:r>
            <a:r>
              <a:rPr lang="en-US" altLang="en-US" sz="3600" b="1" dirty="0" err="1">
                <a:solidFill>
                  <a:srgbClr val="FF0000"/>
                </a:solidFill>
                <a:latin typeface="Times New Roman" panose="02020603050405020304" pitchFamily="18" charset="0"/>
              </a:rPr>
              <a:t>Ánh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sáng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mặt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trăng</a:t>
            </a:r>
            <a:r>
              <a:rPr lang="en-US" altLang="en-US" sz="3600" b="1" dirty="0">
                <a:solidFill>
                  <a:srgbClr val="FF0000"/>
                </a:solidFill>
                <a:latin typeface="Times New Roman" panose="02020603050405020304" pitchFamily="18" charset="0"/>
              </a:rPr>
              <a:t> </a:t>
            </a:r>
          </a:p>
        </p:txBody>
      </p:sp>
      <p:sp>
        <p:nvSpPr>
          <p:cNvPr id="11" name="Rectangle 64">
            <a:extLst>
              <a:ext uri="{FF2B5EF4-FFF2-40B4-BE49-F238E27FC236}">
                <a16:creationId xmlns:a16="http://schemas.microsoft.com/office/drawing/2014/main" id="{7EF022F0-789E-4A55-829B-3B35060CA7FF}"/>
              </a:ext>
            </a:extLst>
          </p:cNvPr>
          <p:cNvSpPr>
            <a:spLocks noChangeArrowheads="1"/>
          </p:cNvSpPr>
          <p:nvPr/>
        </p:nvSpPr>
        <p:spPr bwMode="auto">
          <a:xfrm>
            <a:off x="93013" y="1098322"/>
            <a:ext cx="115786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eaLnBrk="1" hangingPunct="1"/>
            <a:r>
              <a:rPr lang="en-US" altLang="en-US" sz="4400" dirty="0" err="1">
                <a:cs typeface="Times New Roman" panose="02020603050405020304" pitchFamily="18" charset="0"/>
              </a:rPr>
              <a:t>Mặt</a:t>
            </a:r>
            <a:r>
              <a:rPr lang="en-US" altLang="en-US" sz="4400" dirty="0">
                <a:cs typeface="Times New Roman" panose="02020603050405020304" pitchFamily="18" charset="0"/>
              </a:rPr>
              <a:t> </a:t>
            </a:r>
            <a:r>
              <a:rPr lang="en-US" altLang="en-US" sz="4400" dirty="0" err="1">
                <a:cs typeface="Times New Roman" panose="02020603050405020304" pitchFamily="18" charset="0"/>
              </a:rPr>
              <a:t>Trăng</a:t>
            </a:r>
            <a:r>
              <a:rPr lang="en-US" altLang="en-US" sz="4400" dirty="0">
                <a:cs typeface="Times New Roman" panose="02020603050405020304" pitchFamily="18" charset="0"/>
              </a:rPr>
              <a:t> </a:t>
            </a:r>
            <a:r>
              <a:rPr lang="en-US" altLang="en-US" sz="4400" dirty="0" err="1">
                <a:cs typeface="Times New Roman" panose="02020603050405020304" pitchFamily="18" charset="0"/>
              </a:rPr>
              <a:t>không</a:t>
            </a:r>
            <a:r>
              <a:rPr lang="en-US" altLang="en-US" sz="4400" dirty="0">
                <a:cs typeface="Times New Roman" panose="02020603050405020304" pitchFamily="18" charset="0"/>
              </a:rPr>
              <a:t> </a:t>
            </a:r>
            <a:r>
              <a:rPr lang="en-US" altLang="en-US" sz="4400" dirty="0" err="1">
                <a:cs typeface="Times New Roman" panose="02020603050405020304" pitchFamily="18" charset="0"/>
              </a:rPr>
              <a:t>có</a:t>
            </a:r>
            <a:r>
              <a:rPr lang="en-US" altLang="en-US" sz="4400" dirty="0">
                <a:cs typeface="Times New Roman" panose="02020603050405020304" pitchFamily="18" charset="0"/>
              </a:rPr>
              <a:t> </a:t>
            </a:r>
            <a:r>
              <a:rPr lang="en-US" altLang="en-US" sz="4400" dirty="0" err="1">
                <a:cs typeface="Times New Roman" panose="02020603050405020304" pitchFamily="18" charset="0"/>
              </a:rPr>
              <a:t>khả</a:t>
            </a:r>
            <a:r>
              <a:rPr lang="en-US" altLang="en-US" sz="4400" dirty="0">
                <a:cs typeface="Times New Roman" panose="02020603050405020304" pitchFamily="18" charset="0"/>
              </a:rPr>
              <a:t> </a:t>
            </a:r>
            <a:r>
              <a:rPr lang="en-US" altLang="en-US" sz="4400" dirty="0" err="1">
                <a:cs typeface="Times New Roman" panose="02020603050405020304" pitchFamily="18" charset="0"/>
              </a:rPr>
              <a:t>năng</a:t>
            </a:r>
            <a:r>
              <a:rPr lang="en-US" altLang="en-US" sz="4400" dirty="0">
                <a:cs typeface="Times New Roman" panose="02020603050405020304" pitchFamily="18" charset="0"/>
              </a:rPr>
              <a:t> </a:t>
            </a:r>
            <a:r>
              <a:rPr lang="en-US" altLang="en-US" sz="4400" dirty="0" err="1">
                <a:cs typeface="Times New Roman" panose="02020603050405020304" pitchFamily="18" charset="0"/>
              </a:rPr>
              <a:t>tự</a:t>
            </a:r>
            <a:r>
              <a:rPr lang="en-US" altLang="en-US" sz="4400" dirty="0">
                <a:cs typeface="Times New Roman" panose="02020603050405020304" pitchFamily="18" charset="0"/>
              </a:rPr>
              <a:t> </a:t>
            </a:r>
            <a:r>
              <a:rPr lang="en-US" altLang="en-US" sz="4400" dirty="0" err="1">
                <a:cs typeface="Times New Roman" panose="02020603050405020304" pitchFamily="18" charset="0"/>
              </a:rPr>
              <a:t>phát</a:t>
            </a:r>
            <a:r>
              <a:rPr lang="en-US" altLang="en-US" sz="4400" dirty="0">
                <a:cs typeface="Times New Roman" panose="02020603050405020304" pitchFamily="18" charset="0"/>
              </a:rPr>
              <a:t> </a:t>
            </a:r>
            <a:r>
              <a:rPr lang="en-US" altLang="en-US" sz="4400" dirty="0" err="1">
                <a:cs typeface="Times New Roman" panose="02020603050405020304" pitchFamily="18" charset="0"/>
              </a:rPr>
              <a:t>sáng</a:t>
            </a:r>
            <a:r>
              <a:rPr lang="en-US" altLang="en-US" sz="4400" dirty="0">
                <a:cs typeface="Times New Roman" panose="02020603050405020304" pitchFamily="18" charset="0"/>
              </a:rPr>
              <a:t>, </a:t>
            </a:r>
            <a:r>
              <a:rPr lang="en-US" altLang="en-US" sz="4400" dirty="0" err="1">
                <a:cs typeface="Times New Roman" panose="02020603050405020304" pitchFamily="18" charset="0"/>
              </a:rPr>
              <a:t>ánh</a:t>
            </a:r>
            <a:r>
              <a:rPr lang="en-US" altLang="en-US" sz="4400" dirty="0">
                <a:cs typeface="Times New Roman" panose="02020603050405020304" pitchFamily="18" charset="0"/>
              </a:rPr>
              <a:t> </a:t>
            </a:r>
            <a:r>
              <a:rPr lang="en-US" altLang="en-US" sz="4400" dirty="0" err="1">
                <a:cs typeface="Times New Roman" panose="02020603050405020304" pitchFamily="18" charset="0"/>
              </a:rPr>
              <a:t>sáng</a:t>
            </a:r>
            <a:r>
              <a:rPr lang="en-US" altLang="en-US" sz="4400" dirty="0">
                <a:cs typeface="Times New Roman" panose="02020603050405020304" pitchFamily="18" charset="0"/>
              </a:rPr>
              <a:t> </a:t>
            </a:r>
            <a:r>
              <a:rPr lang="en-US" altLang="en-US" sz="4400" dirty="0" err="1">
                <a:cs typeface="Times New Roman" panose="02020603050405020304" pitchFamily="18" charset="0"/>
              </a:rPr>
              <a:t>mà</a:t>
            </a:r>
            <a:r>
              <a:rPr lang="en-US" altLang="en-US" sz="4400" dirty="0">
                <a:cs typeface="Times New Roman" panose="02020603050405020304" pitchFamily="18" charset="0"/>
              </a:rPr>
              <a:t> ta </a:t>
            </a:r>
            <a:r>
              <a:rPr lang="en-US" altLang="en-US" sz="4400" dirty="0" err="1">
                <a:cs typeface="Times New Roman" panose="02020603050405020304" pitchFamily="18" charset="0"/>
              </a:rPr>
              <a:t>nhìn</a:t>
            </a:r>
            <a:r>
              <a:rPr lang="en-US" altLang="en-US" sz="4400" dirty="0">
                <a:cs typeface="Times New Roman" panose="02020603050405020304" pitchFamily="18" charset="0"/>
              </a:rPr>
              <a:t> </a:t>
            </a:r>
            <a:r>
              <a:rPr lang="en-US" altLang="en-US" sz="4400" dirty="0" err="1">
                <a:cs typeface="Times New Roman" panose="02020603050405020304" pitchFamily="18" charset="0"/>
              </a:rPr>
              <a:t>thấy</a:t>
            </a:r>
            <a:r>
              <a:rPr lang="en-US" altLang="en-US" sz="4400" dirty="0">
                <a:cs typeface="Times New Roman" panose="02020603050405020304" pitchFamily="18" charset="0"/>
              </a:rPr>
              <a:t> </a:t>
            </a:r>
            <a:r>
              <a:rPr lang="en-US" altLang="en-US" sz="4400" dirty="0" err="1">
                <a:cs typeface="Times New Roman" panose="02020603050405020304" pitchFamily="18" charset="0"/>
              </a:rPr>
              <a:t>được</a:t>
            </a:r>
            <a:r>
              <a:rPr lang="en-US" altLang="en-US" sz="4400" dirty="0">
                <a:cs typeface="Times New Roman" panose="02020603050405020304" pitchFamily="18" charset="0"/>
              </a:rPr>
              <a:t> </a:t>
            </a:r>
            <a:r>
              <a:rPr lang="en-US" altLang="en-US" sz="4400" dirty="0" err="1">
                <a:cs typeface="Times New Roman" panose="02020603050405020304" pitchFamily="18" charset="0"/>
              </a:rPr>
              <a:t>là</a:t>
            </a:r>
            <a:r>
              <a:rPr lang="en-US" altLang="en-US" sz="4400" dirty="0">
                <a:cs typeface="Times New Roman" panose="02020603050405020304" pitchFamily="18" charset="0"/>
              </a:rPr>
              <a:t> do </a:t>
            </a:r>
            <a:r>
              <a:rPr lang="en-US" altLang="en-US" sz="4400" dirty="0" err="1">
                <a:cs typeface="Times New Roman" panose="02020603050405020304" pitchFamily="18" charset="0"/>
              </a:rPr>
              <a:t>Mặt</a:t>
            </a:r>
            <a:r>
              <a:rPr lang="en-US" altLang="en-US" sz="4400" dirty="0">
                <a:cs typeface="Times New Roman" panose="02020603050405020304" pitchFamily="18" charset="0"/>
              </a:rPr>
              <a:t> </a:t>
            </a:r>
            <a:r>
              <a:rPr lang="en-US" altLang="en-US" sz="4400" dirty="0" err="1">
                <a:cs typeface="Times New Roman" panose="02020603050405020304" pitchFamily="18" charset="0"/>
              </a:rPr>
              <a:t>Trăng</a:t>
            </a:r>
            <a:r>
              <a:rPr lang="en-US" altLang="en-US" sz="4400" dirty="0">
                <a:cs typeface="Times New Roman" panose="02020603050405020304" pitchFamily="18" charset="0"/>
              </a:rPr>
              <a:t> </a:t>
            </a:r>
            <a:r>
              <a:rPr lang="en-US" altLang="en-US" sz="4400" dirty="0" err="1">
                <a:cs typeface="Times New Roman" panose="02020603050405020304" pitchFamily="18" charset="0"/>
              </a:rPr>
              <a:t>phản</a:t>
            </a:r>
            <a:r>
              <a:rPr lang="en-US" altLang="en-US" sz="4400" dirty="0">
                <a:cs typeface="Times New Roman" panose="02020603050405020304" pitchFamily="18" charset="0"/>
              </a:rPr>
              <a:t> </a:t>
            </a:r>
            <a:r>
              <a:rPr lang="en-US" altLang="en-US" sz="4400" dirty="0" err="1">
                <a:cs typeface="Times New Roman" panose="02020603050405020304" pitchFamily="18" charset="0"/>
              </a:rPr>
              <a:t>xạ</a:t>
            </a:r>
            <a:r>
              <a:rPr lang="en-US" altLang="en-US" sz="4400" dirty="0">
                <a:cs typeface="Times New Roman" panose="02020603050405020304" pitchFamily="18" charset="0"/>
              </a:rPr>
              <a:t> </a:t>
            </a:r>
            <a:r>
              <a:rPr lang="en-US" altLang="en-US" sz="4400" dirty="0" err="1">
                <a:cs typeface="Times New Roman" panose="02020603050405020304" pitchFamily="18" charset="0"/>
              </a:rPr>
              <a:t>ánh</a:t>
            </a:r>
            <a:r>
              <a:rPr lang="en-US" altLang="en-US" sz="4400" dirty="0">
                <a:cs typeface="Times New Roman" panose="02020603050405020304" pitchFamily="18" charset="0"/>
              </a:rPr>
              <a:t> </a:t>
            </a:r>
            <a:r>
              <a:rPr lang="en-US" altLang="en-US" sz="4400" dirty="0" err="1">
                <a:cs typeface="Times New Roman" panose="02020603050405020304" pitchFamily="18" charset="0"/>
              </a:rPr>
              <a:t>sáng</a:t>
            </a:r>
            <a:r>
              <a:rPr lang="en-US" altLang="en-US" sz="4400" dirty="0">
                <a:cs typeface="Times New Roman" panose="02020603050405020304" pitchFamily="18" charset="0"/>
              </a:rPr>
              <a:t> </a:t>
            </a:r>
            <a:r>
              <a:rPr lang="en-US" altLang="en-US" sz="4400" dirty="0" err="1">
                <a:cs typeface="Times New Roman" panose="02020603050405020304" pitchFamily="18" charset="0"/>
              </a:rPr>
              <a:t>Mặt</a:t>
            </a:r>
            <a:r>
              <a:rPr lang="en-US" altLang="en-US" sz="4400" dirty="0">
                <a:cs typeface="Times New Roman" panose="02020603050405020304" pitchFamily="18" charset="0"/>
              </a:rPr>
              <a:t> </a:t>
            </a:r>
            <a:r>
              <a:rPr lang="en-US" altLang="en-US" sz="4400" dirty="0" err="1">
                <a:cs typeface="Times New Roman" panose="02020603050405020304" pitchFamily="18" charset="0"/>
              </a:rPr>
              <a:t>Trời</a:t>
            </a:r>
            <a:r>
              <a:rPr lang="en-US" altLang="en-US" sz="4400" dirty="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7"/>
          <p:cNvSpPr>
            <a:spLocks noChangeArrowheads="1"/>
          </p:cNvSpPr>
          <p:nvPr/>
        </p:nvSpPr>
        <p:spPr bwMode="auto">
          <a:xfrm>
            <a:off x="228512" y="162420"/>
            <a:ext cx="10901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3200" b="1" dirty="0">
                <a:solidFill>
                  <a:srgbClr val="FF0000"/>
                </a:solidFill>
                <a:cs typeface="Times New Roman" panose="02020603050405020304" pitchFamily="18" charset="0"/>
              </a:rPr>
              <a:t>2. </a:t>
            </a:r>
            <a:r>
              <a:rPr lang="en-US" altLang="en-US" sz="3200" b="1" dirty="0" err="1">
                <a:solidFill>
                  <a:srgbClr val="FF0000"/>
                </a:solidFill>
                <a:cs typeface="Times New Roman" panose="02020603050405020304" pitchFamily="18" charset="0"/>
              </a:rPr>
              <a:t>Hình</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dạng</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nhìn</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thấy</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của</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mặt</a:t>
            </a:r>
            <a:r>
              <a:rPr lang="en-US" altLang="en-US" sz="3200" b="1" dirty="0">
                <a:solidFill>
                  <a:srgbClr val="FF0000"/>
                </a:solidFill>
                <a:cs typeface="Times New Roman" panose="02020603050405020304" pitchFamily="18" charset="0"/>
              </a:rPr>
              <a:t> </a:t>
            </a:r>
            <a:r>
              <a:rPr lang="en-US" altLang="en-US" sz="3200" b="1" dirty="0" err="1">
                <a:solidFill>
                  <a:srgbClr val="FF0000"/>
                </a:solidFill>
                <a:cs typeface="Times New Roman" panose="02020603050405020304" pitchFamily="18" charset="0"/>
              </a:rPr>
              <a:t>trăng</a:t>
            </a:r>
            <a:endParaRPr lang="en-US" altLang="en-US" sz="3200" b="1" dirty="0">
              <a:solidFill>
                <a:srgbClr val="FF0000"/>
              </a:solidFill>
              <a:cs typeface="Times New Roman" panose="02020603050405020304" pitchFamily="18" charset="0"/>
            </a:endParaRPr>
          </a:p>
        </p:txBody>
      </p:sp>
      <p:sp>
        <p:nvSpPr>
          <p:cNvPr id="9" name="TextBox 8"/>
          <p:cNvSpPr txBox="1"/>
          <p:nvPr/>
        </p:nvSpPr>
        <p:spPr>
          <a:xfrm>
            <a:off x="103908" y="720122"/>
            <a:ext cx="11859579"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Quan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video</a:t>
            </a:r>
            <a:r>
              <a:rPr lang="vi-VN" sz="3600" dirty="0">
                <a:latin typeface="Times New Roman" panose="02020603050405020304" pitchFamily="18" charset="0"/>
                <a:cs typeface="Times New Roman" panose="02020603050405020304" pitchFamily="18" charset="0"/>
              </a:rPr>
              <a:t> kết hợp quan sát hình 44.3; 44.4 SGK trả lời các câu hỏi sau:</a:t>
            </a:r>
            <a:endParaRPr lang="en-US" sz="3600" dirty="0">
              <a:latin typeface="Times New Roman" panose="02020603050405020304" pitchFamily="18" charset="0"/>
              <a:cs typeface="Times New Roman" panose="02020603050405020304" pitchFamily="18" charset="0"/>
            </a:endParaRPr>
          </a:p>
        </p:txBody>
      </p:sp>
      <p:pic>
        <p:nvPicPr>
          <p:cNvPr id="10" name="Moon Phase and Libration 20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1783" y="1920452"/>
            <a:ext cx="9927770" cy="4775128"/>
          </a:xfrm>
          <a:prstGeom prst="rect">
            <a:avLst/>
          </a:prstGeom>
        </p:spPr>
      </p:pic>
    </p:spTree>
    <p:extLst>
      <p:ext uri="{BB962C8B-B14F-4D97-AF65-F5344CB8AC3E}">
        <p14:creationId xmlns:p14="http://schemas.microsoft.com/office/powerpoint/2010/main" val="40672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
                </p:tgtEl>
              </p:cMediaNode>
            </p:video>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1679</Words>
  <Application>Microsoft Office PowerPoint</Application>
  <PresentationFormat>Widescreen</PresentationFormat>
  <Paragraphs>148</Paragraphs>
  <Slides>36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PHỤ LỤC 1  BẢNG ĐÁNH GIÁ SẢN PHẨM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Administrator</cp:lastModifiedBy>
  <cp:revision>41</cp:revision>
  <dcterms:created xsi:type="dcterms:W3CDTF">2021-08-03T12:27:00Z</dcterms:created>
  <dcterms:modified xsi:type="dcterms:W3CDTF">2025-04-16T06:09:50Z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3A1ACA3BAFF949EFAB62BE81778574C9</vt:lpwstr>
  </property>
</Properties>
</file>