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80" r:id="rId2"/>
    <p:sldId id="257" r:id="rId3"/>
    <p:sldId id="258" r:id="rId4"/>
    <p:sldId id="283" r:id="rId5"/>
    <p:sldId id="284" r:id="rId6"/>
    <p:sldId id="261" r:id="rId7"/>
    <p:sldId id="259" r:id="rId8"/>
    <p:sldId id="285" r:id="rId9"/>
    <p:sldId id="262" r:id="rId10"/>
    <p:sldId id="263" r:id="rId11"/>
    <p:sldId id="286" r:id="rId12"/>
    <p:sldId id="287" r:id="rId13"/>
    <p:sldId id="265" r:id="rId14"/>
    <p:sldId id="268" r:id="rId15"/>
    <p:sldId id="267" r:id="rId16"/>
    <p:sldId id="288" r:id="rId17"/>
    <p:sldId id="270" r:id="rId18"/>
    <p:sldId id="290" r:id="rId19"/>
    <p:sldId id="291" r:id="rId20"/>
    <p:sldId id="293" r:id="rId21"/>
    <p:sldId id="294" r:id="rId22"/>
    <p:sldId id="295" r:id="rId23"/>
    <p:sldId id="296" r:id="rId24"/>
    <p:sldId id="297" r:id="rId25"/>
    <p:sldId id="300" r:id="rId26"/>
    <p:sldId id="298" r:id="rId27"/>
    <p:sldId id="299" r:id="rId28"/>
    <p:sldId id="301" r:id="rId29"/>
    <p:sldId id="302" r:id="rId30"/>
    <p:sldId id="303" r:id="rId31"/>
    <p:sldId id="272" r:id="rId32"/>
    <p:sldId id="274" r:id="rId33"/>
    <p:sldId id="276" r:id="rId34"/>
    <p:sldId id="277" r:id="rId35"/>
    <p:sldId id="278" r:id="rId36"/>
    <p:sldId id="2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66" d="100"/>
          <a:sy n="66" d="100"/>
        </p:scale>
        <p:origin x="-678" y="-10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4B8F5-C08D-4DB9-8089-6255D87F1346}"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06BCA-4D14-4A7F-9100-DB16ED740555}" type="slidenum">
              <a:rPr lang="en-US" smtClean="0"/>
              <a:t>‹#›</a:t>
            </a:fld>
            <a:endParaRPr lang="en-US"/>
          </a:p>
        </p:txBody>
      </p:sp>
    </p:spTree>
    <p:extLst>
      <p:ext uri="{BB962C8B-B14F-4D97-AF65-F5344CB8AC3E}">
        <p14:creationId xmlns:p14="http://schemas.microsoft.com/office/powerpoint/2010/main" val="71994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33</a:t>
            </a:fld>
            <a:endParaRPr lang="en-US" dirty="0"/>
          </a:p>
        </p:txBody>
      </p:sp>
    </p:spTree>
    <p:extLst>
      <p:ext uri="{BB962C8B-B14F-4D97-AF65-F5344CB8AC3E}">
        <p14:creationId xmlns:p14="http://schemas.microsoft.com/office/powerpoint/2010/main" val="118188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34</a:t>
            </a:fld>
            <a:endParaRPr lang="en-US" dirty="0"/>
          </a:p>
        </p:txBody>
      </p:sp>
    </p:spTree>
    <p:extLst>
      <p:ext uri="{BB962C8B-B14F-4D97-AF65-F5344CB8AC3E}">
        <p14:creationId xmlns:p14="http://schemas.microsoft.com/office/powerpoint/2010/main" val="216315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0D3DFC-11A7-4DDF-8AEE-A5ACE051EBF3}" type="slidenum">
              <a:rPr lang="en-US" smtClean="0"/>
              <a:t>35</a:t>
            </a:fld>
            <a:endParaRPr lang="en-US" dirty="0"/>
          </a:p>
        </p:txBody>
      </p:sp>
    </p:spTree>
    <p:extLst>
      <p:ext uri="{BB962C8B-B14F-4D97-AF65-F5344CB8AC3E}">
        <p14:creationId xmlns:p14="http://schemas.microsoft.com/office/powerpoint/2010/main" val="2254408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63987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887816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3823983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01426A-0740-2EB9-FC34-9C043459357E}"/>
              </a:ext>
            </a:extLst>
          </p:cNvPr>
          <p:cNvSpPr>
            <a:spLocks noGrp="1"/>
          </p:cNvSpPr>
          <p:nvPr>
            <p:ph type="title"/>
          </p:nvPr>
        </p:nvSpPr>
        <p:spPr/>
        <p:txBody>
          <a:bodyPr/>
          <a:lstStyle/>
          <a:p>
            <a:r>
              <a:rPr lang="en-US" noProof="0"/>
              <a:t>Click to edit Master title style</a:t>
            </a:r>
          </a:p>
        </p:txBody>
      </p:sp>
      <p:sp>
        <p:nvSpPr>
          <p:cNvPr id="8" name="Google Shape;1251;p56">
            <a:extLst>
              <a:ext uri="{FF2B5EF4-FFF2-40B4-BE49-F238E27FC236}">
                <a16:creationId xmlns="" xmlns:a16="http://schemas.microsoft.com/office/drawing/2014/main" id="{5BDBB369-4213-AA70-D2DD-33F4E9E1F195}"/>
              </a:ext>
            </a:extLst>
          </p:cNvPr>
          <p:cNvSpPr/>
          <p:nvPr userDrawn="1"/>
        </p:nvSpPr>
        <p:spPr>
          <a:xfrm>
            <a:off x="1072604" y="2550039"/>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0" name="Google Shape;1251;p56">
            <a:extLst>
              <a:ext uri="{FF2B5EF4-FFF2-40B4-BE49-F238E27FC236}">
                <a16:creationId xmlns="" xmlns:a16="http://schemas.microsoft.com/office/drawing/2014/main" id="{3BF27898-0ACC-24EB-589A-96F29C94157A}"/>
              </a:ext>
            </a:extLst>
          </p:cNvPr>
          <p:cNvSpPr/>
          <p:nvPr userDrawn="1"/>
        </p:nvSpPr>
        <p:spPr>
          <a:xfrm>
            <a:off x="3235665" y="2522510"/>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2" name="Google Shape;1251;p56">
            <a:extLst>
              <a:ext uri="{FF2B5EF4-FFF2-40B4-BE49-F238E27FC236}">
                <a16:creationId xmlns="" xmlns:a16="http://schemas.microsoft.com/office/drawing/2014/main" id="{62CA34BE-87A5-8F47-C395-886E6870CF67}"/>
              </a:ext>
            </a:extLst>
          </p:cNvPr>
          <p:cNvSpPr/>
          <p:nvPr userDrawn="1"/>
        </p:nvSpPr>
        <p:spPr>
          <a:xfrm>
            <a:off x="5415148" y="2513962"/>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4" name="Google Shape;1251;p56">
            <a:extLst>
              <a:ext uri="{FF2B5EF4-FFF2-40B4-BE49-F238E27FC236}">
                <a16:creationId xmlns="" xmlns:a16="http://schemas.microsoft.com/office/drawing/2014/main" id="{E432D5F8-7F62-B5A0-F3AC-814BFBEEB0ED}"/>
              </a:ext>
            </a:extLst>
          </p:cNvPr>
          <p:cNvSpPr/>
          <p:nvPr userDrawn="1"/>
        </p:nvSpPr>
        <p:spPr>
          <a:xfrm>
            <a:off x="7530416" y="2524926"/>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16" name="Google Shape;1251;p56">
            <a:extLst>
              <a:ext uri="{FF2B5EF4-FFF2-40B4-BE49-F238E27FC236}">
                <a16:creationId xmlns="" xmlns:a16="http://schemas.microsoft.com/office/drawing/2014/main" id="{FBCE3915-CF40-BF29-2DBB-D9F447CC7555}"/>
              </a:ext>
            </a:extLst>
          </p:cNvPr>
          <p:cNvSpPr/>
          <p:nvPr userDrawn="1"/>
        </p:nvSpPr>
        <p:spPr>
          <a:xfrm>
            <a:off x="9709899" y="2516378"/>
            <a:ext cx="1622434" cy="1622434"/>
          </a:xfrm>
          <a:prstGeom prst="ellipse">
            <a:avLst/>
          </a:prstGeom>
          <a:solidFill>
            <a:schemeClr val="accent3">
              <a:lumMod val="20000"/>
              <a:lumOff val="80000"/>
            </a:schemeClr>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noProof="0">
              <a:solidFill>
                <a:schemeClr val="lt1"/>
              </a:solidFill>
              <a:latin typeface="Karla"/>
              <a:ea typeface="Karla"/>
              <a:cs typeface="Karla"/>
              <a:sym typeface="Karla"/>
            </a:endParaRPr>
          </a:p>
        </p:txBody>
      </p:sp>
      <p:sp>
        <p:nvSpPr>
          <p:cNvPr id="21" name="Text Placeholder 19">
            <a:extLst>
              <a:ext uri="{FF2B5EF4-FFF2-40B4-BE49-F238E27FC236}">
                <a16:creationId xmlns="" xmlns:a16="http://schemas.microsoft.com/office/drawing/2014/main" id="{811789E5-14E6-E7AB-C9D8-6E51B4544B23}"/>
              </a:ext>
            </a:extLst>
          </p:cNvPr>
          <p:cNvSpPr>
            <a:spLocks noGrp="1"/>
          </p:cNvSpPr>
          <p:nvPr>
            <p:ph type="body" sz="quarter" idx="13" hasCustomPrompt="1"/>
          </p:nvPr>
        </p:nvSpPr>
        <p:spPr>
          <a:xfrm>
            <a:off x="98672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2" name="Text Placeholder 19">
            <a:extLst>
              <a:ext uri="{FF2B5EF4-FFF2-40B4-BE49-F238E27FC236}">
                <a16:creationId xmlns="" xmlns:a16="http://schemas.microsoft.com/office/drawing/2014/main" id="{AC40220B-3ED2-1841-92D5-C0056EF47402}"/>
              </a:ext>
            </a:extLst>
          </p:cNvPr>
          <p:cNvSpPr>
            <a:spLocks noGrp="1"/>
          </p:cNvSpPr>
          <p:nvPr>
            <p:ph type="body" sz="quarter" idx="14" hasCustomPrompt="1"/>
          </p:nvPr>
        </p:nvSpPr>
        <p:spPr>
          <a:xfrm>
            <a:off x="3154680"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3" name="Text Placeholder 19">
            <a:extLst>
              <a:ext uri="{FF2B5EF4-FFF2-40B4-BE49-F238E27FC236}">
                <a16:creationId xmlns="" xmlns:a16="http://schemas.microsoft.com/office/drawing/2014/main" id="{B8BC651C-16ED-1741-08D3-8BA2D618C650}"/>
              </a:ext>
            </a:extLst>
          </p:cNvPr>
          <p:cNvSpPr>
            <a:spLocks noGrp="1"/>
          </p:cNvSpPr>
          <p:nvPr>
            <p:ph type="body" sz="quarter" idx="15" hasCustomPrompt="1"/>
          </p:nvPr>
        </p:nvSpPr>
        <p:spPr>
          <a:xfrm>
            <a:off x="533095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4" name="Text Placeholder 19">
            <a:extLst>
              <a:ext uri="{FF2B5EF4-FFF2-40B4-BE49-F238E27FC236}">
                <a16:creationId xmlns="" xmlns:a16="http://schemas.microsoft.com/office/drawing/2014/main" id="{B42AFC50-5862-D501-9586-4A96D4DA667F}"/>
              </a:ext>
            </a:extLst>
          </p:cNvPr>
          <p:cNvSpPr>
            <a:spLocks noGrp="1"/>
          </p:cNvSpPr>
          <p:nvPr>
            <p:ph type="body" sz="quarter" idx="16" hasCustomPrompt="1"/>
          </p:nvPr>
        </p:nvSpPr>
        <p:spPr>
          <a:xfrm>
            <a:off x="7443216"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5" name="Text Placeholder 19">
            <a:extLst>
              <a:ext uri="{FF2B5EF4-FFF2-40B4-BE49-F238E27FC236}">
                <a16:creationId xmlns="" xmlns:a16="http://schemas.microsoft.com/office/drawing/2014/main" id="{45772425-B358-35A8-C707-76C81B500EDA}"/>
              </a:ext>
            </a:extLst>
          </p:cNvPr>
          <p:cNvSpPr>
            <a:spLocks noGrp="1"/>
          </p:cNvSpPr>
          <p:nvPr>
            <p:ph type="body" sz="quarter" idx="17" hasCustomPrompt="1"/>
          </p:nvPr>
        </p:nvSpPr>
        <p:spPr>
          <a:xfrm>
            <a:off x="9628632" y="2441448"/>
            <a:ext cx="1622425" cy="1622425"/>
          </a:xfrm>
          <a:prstGeom prst="ellipse">
            <a:avLst/>
          </a:prstGeom>
          <a:solidFill>
            <a:schemeClr val="accent3"/>
          </a:solidFill>
          <a:ln w="25400">
            <a:solidFill>
              <a:schemeClr val="tx1"/>
            </a:solidFill>
          </a:ln>
        </p:spPr>
        <p:txBody>
          <a:bodyPr anchor="ctr"/>
          <a:lstStyle>
            <a:lvl1pPr marL="0" indent="0" algn="ctr">
              <a:buNone/>
              <a:defRPr sz="5400">
                <a:solidFill>
                  <a:schemeClr val="bg1"/>
                </a:solidFill>
                <a:latin typeface="+mj-lt"/>
              </a:defRPr>
            </a:lvl1pPr>
          </a:lstStyle>
          <a:p>
            <a:pPr lvl="0"/>
            <a:r>
              <a:rPr lang="en-US" noProof="0"/>
              <a:t>0</a:t>
            </a:r>
          </a:p>
        </p:txBody>
      </p:sp>
      <p:sp>
        <p:nvSpPr>
          <p:cNvPr id="27" name="Text Placeholder 26">
            <a:extLst>
              <a:ext uri="{FF2B5EF4-FFF2-40B4-BE49-F238E27FC236}">
                <a16:creationId xmlns="" xmlns:a16="http://schemas.microsoft.com/office/drawing/2014/main" id="{B0B8A0CF-58B1-629F-C8DB-238E5114277C}"/>
              </a:ext>
            </a:extLst>
          </p:cNvPr>
          <p:cNvSpPr>
            <a:spLocks noGrp="1"/>
          </p:cNvSpPr>
          <p:nvPr>
            <p:ph type="body" sz="quarter" idx="18"/>
          </p:nvPr>
        </p:nvSpPr>
        <p:spPr>
          <a:xfrm>
            <a:off x="824102" y="432511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8" name="Text Placeholder 26">
            <a:extLst>
              <a:ext uri="{FF2B5EF4-FFF2-40B4-BE49-F238E27FC236}">
                <a16:creationId xmlns="" xmlns:a16="http://schemas.microsoft.com/office/drawing/2014/main" id="{3973DBDD-5F4C-3094-B5AB-751AF360379C}"/>
              </a:ext>
            </a:extLst>
          </p:cNvPr>
          <p:cNvSpPr>
            <a:spLocks noGrp="1"/>
          </p:cNvSpPr>
          <p:nvPr>
            <p:ph type="body" sz="quarter" idx="19"/>
          </p:nvPr>
        </p:nvSpPr>
        <p:spPr>
          <a:xfrm>
            <a:off x="2992056" y="432670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29" name="Text Placeholder 26">
            <a:extLst>
              <a:ext uri="{FF2B5EF4-FFF2-40B4-BE49-F238E27FC236}">
                <a16:creationId xmlns="" xmlns:a16="http://schemas.microsoft.com/office/drawing/2014/main" id="{6A7033DE-A188-7F2B-B42D-3B4334B2C4BE}"/>
              </a:ext>
            </a:extLst>
          </p:cNvPr>
          <p:cNvSpPr>
            <a:spLocks noGrp="1"/>
          </p:cNvSpPr>
          <p:nvPr>
            <p:ph type="body" sz="quarter" idx="20"/>
          </p:nvPr>
        </p:nvSpPr>
        <p:spPr>
          <a:xfrm>
            <a:off x="5168328" y="4313642"/>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0" name="Text Placeholder 26">
            <a:extLst>
              <a:ext uri="{FF2B5EF4-FFF2-40B4-BE49-F238E27FC236}">
                <a16:creationId xmlns="" xmlns:a16="http://schemas.microsoft.com/office/drawing/2014/main" id="{82C8DA85-8265-9485-A51D-73E1629CC541}"/>
              </a:ext>
            </a:extLst>
          </p:cNvPr>
          <p:cNvSpPr>
            <a:spLocks noGrp="1"/>
          </p:cNvSpPr>
          <p:nvPr>
            <p:ph type="body" sz="quarter" idx="21"/>
          </p:nvPr>
        </p:nvSpPr>
        <p:spPr>
          <a:xfrm>
            <a:off x="727985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31" name="Text Placeholder 26">
            <a:extLst>
              <a:ext uri="{FF2B5EF4-FFF2-40B4-BE49-F238E27FC236}">
                <a16:creationId xmlns="" xmlns:a16="http://schemas.microsoft.com/office/drawing/2014/main" id="{20594F27-59D4-99D2-77B5-71915573EDA4}"/>
              </a:ext>
            </a:extLst>
          </p:cNvPr>
          <p:cNvSpPr>
            <a:spLocks noGrp="1"/>
          </p:cNvSpPr>
          <p:nvPr>
            <p:ph type="body" sz="quarter" idx="22"/>
          </p:nvPr>
        </p:nvSpPr>
        <p:spPr>
          <a:xfrm>
            <a:off x="9466008" y="4319944"/>
            <a:ext cx="1947672" cy="630936"/>
          </a:xfrm>
        </p:spPr>
        <p:txBody>
          <a:bodyPr/>
          <a:lstStyle>
            <a:lvl1pPr marL="0" indent="0" algn="ctr">
              <a:lnSpc>
                <a:spcPct val="120000"/>
              </a:lnSpc>
              <a:spcBef>
                <a:spcPts val="0"/>
              </a:spcBef>
              <a:buNone/>
              <a:defRPr sz="2000">
                <a:latin typeface="+mj-lt"/>
              </a:defRPr>
            </a:lvl1pPr>
          </a:lstStyle>
          <a:p>
            <a:pPr lvl="0"/>
            <a:r>
              <a:rPr lang="en-US" noProof="0"/>
              <a:t>Click to edit Master text styles</a:t>
            </a:r>
          </a:p>
        </p:txBody>
      </p:sp>
      <p:sp>
        <p:nvSpPr>
          <p:cNvPr id="6" name="Slide Number Placeholder 5">
            <a:extLst>
              <a:ext uri="{FF2B5EF4-FFF2-40B4-BE49-F238E27FC236}">
                <a16:creationId xmlns="" xmlns:a16="http://schemas.microsoft.com/office/drawing/2014/main" id="{754CBAEF-CF24-7502-B796-D47DF23F28D4}"/>
              </a:ext>
            </a:extLst>
          </p:cNvPr>
          <p:cNvSpPr>
            <a:spLocks noGrp="1"/>
          </p:cNvSpPr>
          <p:nvPr>
            <p:ph type="sldNum" sz="quarter" idx="12"/>
          </p:nvPr>
        </p:nvSpPr>
        <p:spPr/>
        <p:txBody>
          <a:bodyPr/>
          <a:lstStyle/>
          <a:p>
            <a:fld id="{8D0AFDD5-844D-364D-8AEC-50CF4D36D55D}" type="slidenum">
              <a:rPr lang="en-US" noProof="0" smtClean="0"/>
              <a:t>‹#›</a:t>
            </a:fld>
            <a:endParaRPr lang="en-US" noProof="0"/>
          </a:p>
        </p:txBody>
      </p:sp>
      <p:sp>
        <p:nvSpPr>
          <p:cNvPr id="5" name="Footer Placeholder 4">
            <a:extLst>
              <a:ext uri="{FF2B5EF4-FFF2-40B4-BE49-F238E27FC236}">
                <a16:creationId xmlns="" xmlns:a16="http://schemas.microsoft.com/office/drawing/2014/main" id="{82D9E7CE-C596-EE32-BBFE-799C10EFBBB2}"/>
              </a:ext>
            </a:extLst>
          </p:cNvPr>
          <p:cNvSpPr>
            <a:spLocks noGrp="1"/>
          </p:cNvSpPr>
          <p:nvPr>
            <p:ph type="ftr" sz="quarter" idx="11"/>
          </p:nvPr>
        </p:nvSpPr>
        <p:spPr/>
        <p:txBody>
          <a:bodyPr/>
          <a:lstStyle/>
          <a:p>
            <a:r>
              <a:rPr lang="en-US" noProof="0"/>
              <a:t>Presentation title</a:t>
            </a:r>
          </a:p>
        </p:txBody>
      </p:sp>
      <p:sp>
        <p:nvSpPr>
          <p:cNvPr id="4" name="Date Placeholder 3">
            <a:extLst>
              <a:ext uri="{FF2B5EF4-FFF2-40B4-BE49-F238E27FC236}">
                <a16:creationId xmlns="" xmlns:a16="http://schemas.microsoft.com/office/drawing/2014/main" id="{7490B60C-999F-167B-3927-D752A0DE60A7}"/>
              </a:ext>
            </a:extLst>
          </p:cNvPr>
          <p:cNvSpPr>
            <a:spLocks noGrp="1"/>
          </p:cNvSpPr>
          <p:nvPr>
            <p:ph type="dt" sz="half" idx="10"/>
          </p:nvPr>
        </p:nvSpPr>
        <p:spPr/>
        <p:txBody>
          <a:bodyPr/>
          <a:lstStyle/>
          <a:p>
            <a:r>
              <a:rPr lang="en-US" noProof="0"/>
              <a:t>20XX</a:t>
            </a:r>
          </a:p>
        </p:txBody>
      </p:sp>
    </p:spTree>
    <p:extLst>
      <p:ext uri="{BB962C8B-B14F-4D97-AF65-F5344CB8AC3E}">
        <p14:creationId xmlns:p14="http://schemas.microsoft.com/office/powerpoint/2010/main" val="102691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209084-7F2A-44DD-917D-32B1EEA30EF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803780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209084-7F2A-44DD-917D-32B1EEA30EFC}" type="datetimeFigureOut">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697465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209084-7F2A-44DD-917D-32B1EEA30EF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05632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209084-7F2A-44DD-917D-32B1EEA30EFC}" type="datetimeFigureOut">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337327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209084-7F2A-44DD-917D-32B1EEA30EFC}" type="datetimeFigureOut">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31190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09084-7F2A-44DD-917D-32B1EEA30EFC}" type="datetimeFigureOut">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4172649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9084-7F2A-44DD-917D-32B1EEA30EF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2887952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209084-7F2A-44DD-917D-32B1EEA30EFC}" type="datetimeFigureOut">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12164D-254D-4D84-B853-F7D22AF922E9}" type="slidenum">
              <a:rPr lang="en-US" smtClean="0"/>
              <a:t>‹#›</a:t>
            </a:fld>
            <a:endParaRPr lang="en-US"/>
          </a:p>
        </p:txBody>
      </p:sp>
    </p:spTree>
    <p:extLst>
      <p:ext uri="{BB962C8B-B14F-4D97-AF65-F5344CB8AC3E}">
        <p14:creationId xmlns:p14="http://schemas.microsoft.com/office/powerpoint/2010/main" val="13362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09084-7F2A-44DD-917D-32B1EEA30EFC}" type="datetimeFigureOut">
              <a:rPr lang="en-US" smtClean="0"/>
              <a:t>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2164D-254D-4D84-B853-F7D22AF922E9}" type="slidenum">
              <a:rPr lang="en-US" smtClean="0"/>
              <a:t>‹#›</a:t>
            </a:fld>
            <a:endParaRPr lang="en-US"/>
          </a:p>
        </p:txBody>
      </p:sp>
    </p:spTree>
    <p:extLst>
      <p:ext uri="{BB962C8B-B14F-4D97-AF65-F5344CB8AC3E}">
        <p14:creationId xmlns:p14="http://schemas.microsoft.com/office/powerpoint/2010/main" val="909550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8583" y="706482"/>
            <a:ext cx="10854431" cy="2339101"/>
          </a:xfrm>
          <a:prstGeom prst="rect">
            <a:avLst/>
          </a:prstGeom>
          <a:noFill/>
        </p:spPr>
        <p:txBody>
          <a:bodyPr wrap="square" lIns="121917" tIns="60958" rIns="121917" bIns="6095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a:solidFill>
                  <a:srgbClr val="FF0000"/>
                </a:solidFill>
              </a:rPr>
              <a:t>Bài 30</a:t>
            </a:r>
            <a:br>
              <a:rPr lang="en-US" sz="7200" b="1">
                <a:solidFill>
                  <a:srgbClr val="FF0000"/>
                </a:solidFill>
              </a:rPr>
            </a:br>
            <a:r>
              <a:rPr lang="en-US" sz="7200" b="1">
                <a:solidFill>
                  <a:srgbClr val="FF0000"/>
                </a:solidFill>
              </a:rPr>
              <a:t>Tinh bột và cellulose</a:t>
            </a:r>
            <a:endParaRPr lang="en-US" sz="7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42307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699" y="3072348"/>
            <a:ext cx="11765643" cy="3477875"/>
          </a:xfrm>
          <a:prstGeom prst="rect">
            <a:avLst/>
          </a:prstGeom>
        </p:spPr>
        <p:txBody>
          <a:bodyPr wrap="square">
            <a:spAutoFit/>
          </a:bodyPr>
          <a:lstStyle/>
          <a:p>
            <a:pPr algn="just"/>
            <a:r>
              <a:rPr lang="en-US" sz="4000" kern="100" smtClean="0">
                <a:effectLst/>
                <a:latin typeface="Times New Roman" panose="02020603050405020304" pitchFamily="18" charset="0"/>
                <a:ea typeface="Times New Roman" panose="02020603050405020304" pitchFamily="18" charset="0"/>
                <a:sym typeface="Wingdings" pitchFamily="2" charset="2"/>
              </a:rPr>
              <a:t></a:t>
            </a:r>
            <a:r>
              <a:rPr lang="en-US" sz="4000" kern="100" smtClean="0">
                <a:effectLst/>
                <a:latin typeface="Times New Roman" panose="02020603050405020304" pitchFamily="18" charset="0"/>
                <a:ea typeface="Times New Roman" panose="02020603050405020304" pitchFamily="18" charset="0"/>
              </a:rPr>
              <a:t>  </a:t>
            </a:r>
            <a:r>
              <a:rPr lang="en-US" sz="3600" b="1" kern="100" smtClean="0">
                <a:effectLst/>
                <a:latin typeface="Times New Roman" panose="02020603050405020304" pitchFamily="18" charset="0"/>
                <a:ea typeface="Times New Roman" panose="02020603050405020304" pitchFamily="18" charset="0"/>
              </a:rPr>
              <a:t>Sự tạo thành tinh bột và cellulose ở thực vật bắt đầu từ phản ứng quang hợp. Phản ứng này đã chuyển hoá carbon dioxide và nước thành glucose và giải phóng khí oxygen. Một phần glucose sau đó được biến đổi tiếp thành tinh bột (dự trữ năng lượng cho cây) và cellulose (xây dựng cấu trúc cho cây xanh).</a:t>
            </a:r>
            <a:endParaRPr lang="en-US" sz="3600" b="1"/>
          </a:p>
        </p:txBody>
      </p:sp>
      <p:pic>
        <p:nvPicPr>
          <p:cNvPr id="5" name="Picture 4"/>
          <p:cNvPicPr>
            <a:picLocks noChangeAspect="1"/>
          </p:cNvPicPr>
          <p:nvPr/>
        </p:nvPicPr>
        <p:blipFill rotWithShape="1">
          <a:blip r:embed="rId2"/>
          <a:srcRect l="27063" t="35691" r="25313" b="40741"/>
          <a:stretch/>
        </p:blipFill>
        <p:spPr>
          <a:xfrm>
            <a:off x="551543" y="-152400"/>
            <a:ext cx="11045372" cy="3127829"/>
          </a:xfrm>
          <a:prstGeom prst="rect">
            <a:avLst/>
          </a:prstGeom>
        </p:spPr>
      </p:pic>
    </p:spTree>
    <p:extLst>
      <p:ext uri="{BB962C8B-B14F-4D97-AF65-F5344CB8AC3E}">
        <p14:creationId xmlns:p14="http://schemas.microsoft.com/office/powerpoint/2010/main" val="286244063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D06F2672-7B6A-A1C1-BA62-0E87E65E093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6E873EEC-30F8-F262-A313-8B4F511DEAC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4405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01F6EB4-FEFC-7583-DFDA-B8DA5F61D80C}"/>
              </a:ext>
            </a:extLst>
          </p:cNvPr>
          <p:cNvSpPr>
            <a:spLocks noGrp="1"/>
          </p:cNvSpPr>
          <p:nvPr>
            <p:ph type="title"/>
          </p:nvPr>
        </p:nvSpPr>
        <p:spPr/>
        <p:txBody>
          <a:bodyPr/>
          <a:lstStyle/>
          <a:p>
            <a:pPr lvl="0" algn="ctr"/>
            <a:r>
              <a:rPr lang="en-US" sz="2900">
                <a:solidFill>
                  <a:schemeClr val="accent6"/>
                </a:solidFill>
                <a:latin typeface="Arial" panose="020B0604020202020204" pitchFamily="34" charset="0"/>
                <a:cs typeface="Arial" panose="020B0604020202020204" pitchFamily="34" charset="0"/>
              </a:rPr>
              <a:t>Thí nghiệm 1: Tinh bột phản ứng với iodine</a:t>
            </a:r>
            <a:endParaRPr lang="en-US" sz="29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64F94869-310E-6CD2-AFE2-FB475E3EC09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4343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8626" t="18890" r="20749" b="55332"/>
          <a:stretch/>
        </p:blipFill>
        <p:spPr>
          <a:xfrm>
            <a:off x="0" y="0"/>
            <a:ext cx="12192000" cy="2209800"/>
          </a:xfrm>
          <a:prstGeom prst="rect">
            <a:avLst/>
          </a:prstGeom>
        </p:spPr>
      </p:pic>
      <p:pic>
        <p:nvPicPr>
          <p:cNvPr id="2" name="Tinh bôt+iod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2209800"/>
            <a:ext cx="12192000" cy="4648200"/>
          </a:xfrm>
          <a:prstGeom prst="rect">
            <a:avLst/>
          </a:prstGeom>
        </p:spPr>
      </p:pic>
    </p:spTree>
    <p:extLst>
      <p:ext uri="{BB962C8B-B14F-4D97-AF65-F5344CB8AC3E}">
        <p14:creationId xmlns:p14="http://schemas.microsoft.com/office/powerpoint/2010/main" val="41596656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nh bột+iodine doi ma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23522"/>
          </a:xfrm>
          <a:prstGeom prst="rect">
            <a:avLst/>
          </a:prstGeom>
        </p:spPr>
      </p:pic>
    </p:spTree>
    <p:extLst>
      <p:ext uri="{BB962C8B-B14F-4D97-AF65-F5344CB8AC3E}">
        <p14:creationId xmlns:p14="http://schemas.microsoft.com/office/powerpoint/2010/main" val="33379164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7140" y="451426"/>
            <a:ext cx="11388436" cy="4339650"/>
          </a:xfrm>
          <a:prstGeom prst="rect">
            <a:avLst/>
          </a:prstGeom>
        </p:spPr>
        <p:txBody>
          <a:bodyPr wrap="square">
            <a:spAutoFit/>
          </a:bodyPr>
          <a:lstStyle/>
          <a:p>
            <a:pPr marL="742950" marR="34925" indent="-742950" algn="just">
              <a:lnSpc>
                <a:spcPct val="115000"/>
              </a:lnSpc>
              <a:buAutoNum type="arabicPeriod"/>
            </a:pPr>
            <a:r>
              <a:rPr lang="en-US" sz="4000" b="1" kern="100" smtClean="0">
                <a:latin typeface="Times New Roman" panose="02020603050405020304" pitchFamily="18" charset="0"/>
                <a:ea typeface="Times New Roman" panose="02020603050405020304" pitchFamily="18" charset="0"/>
              </a:rPr>
              <a:t>Phản ứng màu của hồ tinh bột với iodine</a:t>
            </a:r>
          </a:p>
          <a:p>
            <a:pPr marL="742950" marR="34925" indent="-742950" algn="just">
              <a:lnSpc>
                <a:spcPct val="115000"/>
              </a:lnSpc>
              <a:buAutoNum type="arabicPeriod"/>
            </a:pPr>
            <a:endParaRPr lang="en-US" sz="4000" b="1" kern="100">
              <a:latin typeface="Times New Roman" panose="02020603050405020304" pitchFamily="18" charset="0"/>
              <a:ea typeface="Times New Roman" panose="02020603050405020304" pitchFamily="18" charset="0"/>
            </a:endParaRPr>
          </a:p>
          <a:p>
            <a:pPr marR="34925" algn="just">
              <a:lnSpc>
                <a:spcPct val="115000"/>
              </a:lnSpc>
            </a:pPr>
            <a:endParaRPr lang="en-US" sz="4000" b="1" kern="100">
              <a:latin typeface="Times New Roman" panose="02020603050405020304" pitchFamily="18" charset="0"/>
              <a:ea typeface="Times New Roman" panose="02020603050405020304" pitchFamily="18" charset="0"/>
            </a:endParaRPr>
          </a:p>
          <a:p>
            <a:pPr marR="34925" indent="228600" algn="just">
              <a:lnSpc>
                <a:spcPct val="115000"/>
              </a:lnSpc>
            </a:pPr>
            <a:r>
              <a:rPr lang="en-US" sz="4000" b="1" kern="100" smtClean="0">
                <a:latin typeface="Times New Roman" panose="02020603050405020304" pitchFamily="18" charset="0"/>
                <a:ea typeface="Times New Roman" panose="02020603050405020304" pitchFamily="18" charset="0"/>
              </a:rPr>
              <a:t>- Iodine là thuốc thử để nhận biết hồ tinh bột và ngược lại.</a:t>
            </a:r>
          </a:p>
          <a:p>
            <a:pPr marR="34925" indent="228600" algn="just">
              <a:lnSpc>
                <a:spcPct val="115000"/>
              </a:lnSpc>
            </a:pPr>
            <a:r>
              <a:rPr lang="en-US" sz="4000" b="1" kern="100" smtClean="0">
                <a:effectLst/>
                <a:latin typeface="Times New Roman" panose="02020603050405020304" pitchFamily="18" charset="0"/>
                <a:ea typeface="Times New Roman" panose="02020603050405020304" pitchFamily="18" charset="0"/>
              </a:rPr>
              <a:t>   </a:t>
            </a:r>
            <a:endParaRPr lang="en-US" sz="4000" b="1" kern="1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461901" y="1275445"/>
            <a:ext cx="10931813" cy="83407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b="1" kern="100" smtClean="0">
              <a:latin typeface="Switzerland" panose="020B0500000000000000" pitchFamily="34" charset="0"/>
              <a:ea typeface="Switzerland" panose="020B0500000000000000" pitchFamily="34" charset="0"/>
              <a:cs typeface="Switzerland" panose="020B0500000000000000" pitchFamily="34" charset="0"/>
            </a:endParaRPr>
          </a:p>
          <a:p>
            <a:pPr algn="ctr"/>
            <a:r>
              <a:rPr lang="en-US" sz="2800" b="1" kern="100" smtClean="0">
                <a:latin typeface="Switzerland" panose="020B0500000000000000" pitchFamily="34" charset="0"/>
                <a:ea typeface="Switzerland" panose="020B0500000000000000" pitchFamily="34" charset="0"/>
                <a:cs typeface="Switzerland" panose="020B0500000000000000" pitchFamily="34" charset="0"/>
              </a:rPr>
              <a:t>Dung </a:t>
            </a:r>
            <a:r>
              <a:rPr lang="en-US" sz="2800" b="1" kern="100">
                <a:latin typeface="Switzerland" panose="020B0500000000000000" pitchFamily="34" charset="0"/>
                <a:ea typeface="Switzerland" panose="020B0500000000000000" pitchFamily="34" charset="0"/>
                <a:cs typeface="Switzerland" panose="020B0500000000000000" pitchFamily="34" charset="0"/>
              </a:rPr>
              <a:t>dịch hồ tinh </a:t>
            </a:r>
            <a:r>
              <a:rPr lang="en-US" sz="2800" b="1" kern="100" smtClean="0">
                <a:latin typeface="Switzerland" panose="020B0500000000000000" pitchFamily="34" charset="0"/>
                <a:ea typeface="Switzerland" panose="020B0500000000000000" pitchFamily="34" charset="0"/>
                <a:cs typeface="Switzerland" panose="020B0500000000000000" pitchFamily="34" charset="0"/>
              </a:rPr>
              <a:t>bột                                </a:t>
            </a:r>
            <a:r>
              <a:rPr lang="en-US" sz="2800" b="1" kern="100">
                <a:solidFill>
                  <a:srgbClr val="3333CC"/>
                </a:solidFill>
                <a:latin typeface="Switzerland" panose="020B0500000000000000" pitchFamily="34" charset="0"/>
                <a:ea typeface="Switzerland" panose="020B0500000000000000" pitchFamily="34" charset="0"/>
                <a:cs typeface="Switzerland" panose="020B0500000000000000" pitchFamily="34" charset="0"/>
              </a:rPr>
              <a:t>Phức màu xanh tím</a:t>
            </a:r>
          </a:p>
          <a:p>
            <a:pPr algn="ctr"/>
            <a:endParaRPr lang="en-US" sz="2800" b="1">
              <a:latin typeface="Switzerland" panose="020B0500000000000000" pitchFamily="34" charset="0"/>
              <a:ea typeface="Switzerland" panose="020B0500000000000000" pitchFamily="34" charset="0"/>
              <a:cs typeface="Switzerland" panose="020B0500000000000000"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223728168"/>
              </p:ext>
            </p:extLst>
          </p:nvPr>
        </p:nvGraphicFramePr>
        <p:xfrm>
          <a:off x="5180694" y="1349828"/>
          <a:ext cx="1908460" cy="569189"/>
        </p:xfrm>
        <a:graphic>
          <a:graphicData uri="http://schemas.openxmlformats.org/presentationml/2006/ole">
            <mc:AlternateContent xmlns:mc="http://schemas.openxmlformats.org/markup-compatibility/2006">
              <mc:Choice xmlns:v="urn:schemas-microsoft-com:vml" Requires="v">
                <p:oleObj spid="_x0000_s1082" name="Equation" r:id="rId3" imgW="723600" imgH="215640" progId="Equation.DSMT4">
                  <p:embed/>
                </p:oleObj>
              </mc:Choice>
              <mc:Fallback>
                <p:oleObj name="Equation" r:id="rId3" imgW="723600" imgH="215640" progId="Equation.DSMT4">
                  <p:embed/>
                  <p:pic>
                    <p:nvPicPr>
                      <p:cNvPr id="0" name=""/>
                      <p:cNvPicPr/>
                      <p:nvPr/>
                    </p:nvPicPr>
                    <p:blipFill>
                      <a:blip r:embed="rId4"/>
                      <a:stretch>
                        <a:fillRect/>
                      </a:stretch>
                    </p:blipFill>
                    <p:spPr>
                      <a:xfrm>
                        <a:off x="5180694" y="1349828"/>
                        <a:ext cx="1908460" cy="569189"/>
                      </a:xfrm>
                      <a:prstGeom prst="rect">
                        <a:avLst/>
                      </a:prstGeom>
                    </p:spPr>
                  </p:pic>
                </p:oleObj>
              </mc:Fallback>
            </mc:AlternateContent>
          </a:graphicData>
        </a:graphic>
      </p:graphicFrame>
    </p:spTree>
    <p:extLst>
      <p:ext uri="{BB962C8B-B14F-4D97-AF65-F5344CB8AC3E}">
        <p14:creationId xmlns:p14="http://schemas.microsoft.com/office/powerpoint/2010/main" val="3554596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E037FAE-679F-7ACA-D163-6221AB5AD683}"/>
              </a:ext>
            </a:extLst>
          </p:cNvPr>
          <p:cNvSpPr>
            <a:spLocks noGrp="1"/>
          </p:cNvSpPr>
          <p:nvPr>
            <p:ph type="title"/>
          </p:nvPr>
        </p:nvSpPr>
        <p:spPr/>
        <p:txBody>
          <a:bodyPr/>
          <a:lstStyle/>
          <a:p>
            <a:pPr lvl="0" algn="ctr"/>
            <a:r>
              <a:rPr lang="en-US" sz="2900">
                <a:solidFill>
                  <a:schemeClr val="accent6"/>
                </a:solidFill>
                <a:latin typeface="Arial" panose="020B0604020202020204" pitchFamily="34" charset="0"/>
                <a:cs typeface="Arial" panose="020B0604020202020204" pitchFamily="34" charset="0"/>
              </a:rPr>
              <a:t>Thí nghiệm 2: Sự thủy phân tinh bột</a:t>
            </a:r>
            <a:endParaRPr lang="en-US" sz="29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0FB6CD3D-A2BE-525B-9A52-286FB4558B6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3600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ủy phân tinh bột bằng xúc tác axit HC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853355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BDE34BE8-DAAB-C6A5-AA6B-8D527D5D1B7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F75D0A68-F8D5-64D0-FAE7-26B37CE73B7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05471015"/>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216B9A7A-BB77-6858-F760-F084E59898E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E7F0300-B23A-0F9A-B47E-1A8869D2E9A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1308554"/>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289242" y="209072"/>
            <a:ext cx="5882958" cy="4743927"/>
          </a:xfrm>
          <a:prstGeom prst="rect">
            <a:avLst/>
          </a:prstGeom>
        </p:spPr>
      </p:pic>
      <p:pic>
        <p:nvPicPr>
          <p:cNvPr id="6" name="Picture 5"/>
          <p:cNvPicPr/>
          <p:nvPr/>
        </p:nvPicPr>
        <p:blipFill>
          <a:blip r:embed="rId3"/>
          <a:stretch>
            <a:fillRect/>
          </a:stretch>
        </p:blipFill>
        <p:spPr>
          <a:xfrm>
            <a:off x="6400800" y="373855"/>
            <a:ext cx="4972050" cy="4445795"/>
          </a:xfrm>
          <a:prstGeom prst="rect">
            <a:avLst/>
          </a:prstGeom>
        </p:spPr>
      </p:pic>
      <p:sp>
        <p:nvSpPr>
          <p:cNvPr id="7" name="Rectangle 6"/>
          <p:cNvSpPr/>
          <p:nvPr/>
        </p:nvSpPr>
        <p:spPr>
          <a:xfrm>
            <a:off x="583431" y="6052370"/>
            <a:ext cx="10796545" cy="729430"/>
          </a:xfrm>
          <a:prstGeom prst="rect">
            <a:avLst/>
          </a:prstGeom>
        </p:spPr>
        <p:txBody>
          <a:bodyPr wrap="none">
            <a:spAutoFit/>
          </a:bodyPr>
          <a:lstStyle/>
          <a:p>
            <a:pPr indent="228600" algn="just">
              <a:lnSpc>
                <a:spcPct val="115000"/>
              </a:lnSpc>
            </a:pPr>
            <a:r>
              <a:rPr lang="en-US" sz="3600" kern="100" smtClean="0">
                <a:solidFill>
                  <a:srgbClr val="181717"/>
                </a:solidFill>
                <a:effectLst/>
                <a:latin typeface="Times New Roman" panose="02020603050405020304" pitchFamily="18" charset="0"/>
                <a:ea typeface="Times New Roman" panose="02020603050405020304" pitchFamily="18" charset="0"/>
              </a:rPr>
              <a:t>Loại carbohydrate </a:t>
            </a:r>
            <a:r>
              <a:rPr lang="en-US" sz="3600" kern="100" smtClean="0">
                <a:solidFill>
                  <a:srgbClr val="181717"/>
                </a:solidFill>
                <a:latin typeface="Times New Roman" panose="02020603050405020304" pitchFamily="18" charset="0"/>
                <a:ea typeface="Times New Roman" panose="02020603050405020304" pitchFamily="18" charset="0"/>
              </a:rPr>
              <a:t>nào </a:t>
            </a:r>
            <a:r>
              <a:rPr lang="en-US" sz="3600" kern="100" smtClean="0">
                <a:solidFill>
                  <a:srgbClr val="181717"/>
                </a:solidFill>
                <a:effectLst/>
                <a:latin typeface="Times New Roman" panose="02020603050405020304" pitchFamily="18" charset="0"/>
                <a:ea typeface="Times New Roman" panose="02020603050405020304" pitchFamily="18" charset="0"/>
              </a:rPr>
              <a:t>được nhắc đến trong 2 hình trên?</a:t>
            </a:r>
            <a:endParaRPr lang="en-US" kern="100">
              <a:solidFill>
                <a:srgbClr val="181717"/>
              </a:solidFill>
              <a:effectLst/>
              <a:latin typeface="Times New Roman" panose="02020603050405020304" pitchFamily="18" charset="0"/>
              <a:ea typeface="Times New Roman" panose="02020603050405020304" pitchFamily="18" charset="0"/>
            </a:endParaRPr>
          </a:p>
        </p:txBody>
      </p:sp>
      <p:sp>
        <p:nvSpPr>
          <p:cNvPr id="8" name="Rectangle 7"/>
          <p:cNvSpPr/>
          <p:nvPr/>
        </p:nvSpPr>
        <p:spPr>
          <a:xfrm>
            <a:off x="1919707" y="5106630"/>
            <a:ext cx="1685077" cy="729430"/>
          </a:xfrm>
          <a:prstGeom prst="rect">
            <a:avLst/>
          </a:prstGeom>
        </p:spPr>
        <p:txBody>
          <a:bodyPr wrap="none">
            <a:spAutoFit/>
          </a:bodyPr>
          <a:lstStyle/>
          <a:p>
            <a:pPr indent="228600" algn="just">
              <a:lnSpc>
                <a:spcPct val="115000"/>
              </a:lnSpc>
            </a:pPr>
            <a:r>
              <a:rPr lang="en-US" sz="3600" kern="100" smtClean="0">
                <a:solidFill>
                  <a:srgbClr val="181717"/>
                </a:solidFill>
                <a:effectLst/>
                <a:latin typeface="Times New Roman" panose="02020603050405020304" pitchFamily="18" charset="0"/>
                <a:ea typeface="Times New Roman" panose="02020603050405020304" pitchFamily="18" charset="0"/>
              </a:rPr>
              <a:t>Hình 1</a:t>
            </a:r>
            <a:endParaRPr lang="en-US" kern="100">
              <a:solidFill>
                <a:srgbClr val="181717"/>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7844257" y="5137970"/>
            <a:ext cx="1685077" cy="678327"/>
          </a:xfrm>
          <a:prstGeom prst="rect">
            <a:avLst/>
          </a:prstGeom>
        </p:spPr>
        <p:txBody>
          <a:bodyPr wrap="none">
            <a:spAutoFit/>
          </a:bodyPr>
          <a:lstStyle/>
          <a:p>
            <a:pPr indent="228600" algn="just">
              <a:lnSpc>
                <a:spcPct val="115000"/>
              </a:lnSpc>
            </a:pPr>
            <a:r>
              <a:rPr lang="en-US" sz="3600" kern="100" smtClean="0">
                <a:solidFill>
                  <a:srgbClr val="181717"/>
                </a:solidFill>
                <a:effectLst/>
                <a:latin typeface="Times New Roman" panose="02020603050405020304" pitchFamily="18" charset="0"/>
                <a:ea typeface="Times New Roman" panose="02020603050405020304" pitchFamily="18" charset="0"/>
              </a:rPr>
              <a:t>Hình 2</a:t>
            </a:r>
            <a:endParaRPr lang="en-US" kern="100">
              <a:solidFill>
                <a:srgbClr val="181717"/>
              </a:solidFill>
              <a:effectLst/>
              <a:latin typeface="Times New Roman" panose="02020603050405020304" pitchFamily="18" charset="0"/>
              <a:ea typeface="Times New Roman" panose="02020603050405020304" pitchFamily="18" charset="0"/>
            </a:endParaRPr>
          </a:p>
        </p:txBody>
      </p:sp>
      <p:sp>
        <p:nvSpPr>
          <p:cNvPr id="10" name="Oval Callout 9"/>
          <p:cNvSpPr/>
          <p:nvPr/>
        </p:nvSpPr>
        <p:spPr>
          <a:xfrm>
            <a:off x="3867148" y="30954"/>
            <a:ext cx="2114555" cy="198834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smtClean="0">
                <a:solidFill>
                  <a:srgbClr val="FF0000"/>
                </a:solidFill>
                <a:latin typeface="Times New Roman" panose="02020603050405020304" pitchFamily="18" charset="0"/>
                <a:cs typeface="Times New Roman" panose="02020603050405020304" pitchFamily="18" charset="0"/>
              </a:rPr>
              <a:t>TINH BỘT</a:t>
            </a:r>
            <a:endParaRPr lang="en-US" sz="4000" b="1">
              <a:solidFill>
                <a:srgbClr val="FF0000"/>
              </a:solidFill>
              <a:latin typeface="Times New Roman" panose="02020603050405020304" pitchFamily="18" charset="0"/>
              <a:cs typeface="Times New Roman" panose="02020603050405020304" pitchFamily="18" charset="0"/>
            </a:endParaRPr>
          </a:p>
        </p:txBody>
      </p:sp>
      <p:sp>
        <p:nvSpPr>
          <p:cNvPr id="11" name="Oval Callout 10"/>
          <p:cNvSpPr/>
          <p:nvPr/>
        </p:nvSpPr>
        <p:spPr>
          <a:xfrm>
            <a:off x="6877051" y="392905"/>
            <a:ext cx="4667250" cy="198834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FF0000"/>
                </a:solidFill>
                <a:latin typeface="Times New Roman" panose="02020603050405020304" pitchFamily="18" charset="0"/>
                <a:cs typeface="Times New Roman" panose="02020603050405020304" pitchFamily="18" charset="0"/>
              </a:rPr>
              <a:t>CELLULOSE</a:t>
            </a:r>
            <a:endParaRPr lang="en-US" sz="36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E21C523-A2E0-C503-BC24-8477BC7DE7D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AC0BDD9F-77BA-32BC-A4A5-BB455B8CD92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318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A18052F-00E8-4C25-F84E-0F6C4835EA8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EC51AF1-1033-7B6D-E237-0CCAA1353AC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21967598"/>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CE7878E9-8E14-2E1A-EAFF-50304521D0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3C3F182A-9D5C-CB01-C02D-DDB3147B59C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1209224"/>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8BAE734-F9F9-7B6A-6C88-A67AEEB41C3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F3BB326C-3DDF-5E15-F96A-436924F2C35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0305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96551A0-BAC9-E174-FB19-A40E115349A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5111662A-C21B-B9A5-5D2C-6974FD45B7F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1196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8971" y="760999"/>
            <a:ext cx="11016343" cy="2554545"/>
          </a:xfrm>
          <a:prstGeom prst="rect">
            <a:avLst/>
          </a:prstGeom>
        </p:spPr>
        <p:txBody>
          <a:bodyPr wrap="square">
            <a:spAutoFit/>
          </a:bodyPr>
          <a:lstStyle/>
          <a:p>
            <a:pPr algn="just"/>
            <a:r>
              <a:rPr lang="en-US" sz="4000" b="1" kern="100">
                <a:solidFill>
                  <a:srgbClr val="7030A0"/>
                </a:solidFill>
                <a:latin typeface="Times New Roman" panose="02020603050405020304" pitchFamily="18" charset="0"/>
                <a:ea typeface="Times New Roman" panose="02020603050405020304" pitchFamily="18" charset="0"/>
              </a:rPr>
              <a:t> </a:t>
            </a:r>
            <a:r>
              <a:rPr lang="en-US" sz="4000" b="1" kern="100" smtClean="0">
                <a:solidFill>
                  <a:srgbClr val="7030A0"/>
                </a:solidFill>
                <a:latin typeface="Times New Roman" panose="02020603050405020304" pitchFamily="18" charset="0"/>
                <a:ea typeface="Times New Roman" panose="02020603050405020304" pitchFamily="18" charset="0"/>
              </a:rPr>
              <a:t>    - Trong </a:t>
            </a:r>
            <a:r>
              <a:rPr lang="en-US" sz="4000" b="1" kern="100">
                <a:solidFill>
                  <a:srgbClr val="7030A0"/>
                </a:solidFill>
                <a:latin typeface="Times New Roman" panose="02020603050405020304" pitchFamily="18" charset="0"/>
                <a:ea typeface="Times New Roman" panose="02020603050405020304" pitchFamily="18" charset="0"/>
              </a:rPr>
              <a:t>cơ thể người và nhiều loài động vật có enzyme để thuỷ phân tinh bột thành glucose. Riêng một số động vật như trâu, bò, dê,... còn có enzyme để thuỷ phân cellulose thành glucose.</a:t>
            </a:r>
            <a:endParaRPr lang="en-US" sz="4000" b="1">
              <a:solidFill>
                <a:srgbClr val="7030A0"/>
              </a:solidFill>
            </a:endParaRPr>
          </a:p>
        </p:txBody>
      </p:sp>
    </p:spTree>
    <p:extLst>
      <p:ext uri="{BB962C8B-B14F-4D97-AF65-F5344CB8AC3E}">
        <p14:creationId xmlns:p14="http://schemas.microsoft.com/office/powerpoint/2010/main" val="406284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412B2449-AF55-01DE-C376-DCCB0B5FA28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1A99F17-FAC0-E596-B163-47FD905BB28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2603067"/>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93A2F8E-4953-05CA-3D21-7D92729BA0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2C299458-A9E4-C504-63F2-2A302CEB3F0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8189117"/>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8E1BA169-60CE-CD0F-02C3-A2B56253783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92069168-B8E6-DE75-24D0-E3D64B712FE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1121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F86938EE-6E94-FE15-A5A2-C575B27F643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0E7F5FA0-CE08-1D3A-20FE-BD59624E4AEB}"/>
              </a:ext>
            </a:extLst>
          </p:cNvPr>
          <p:cNvPicPr/>
          <p:nvPr/>
        </p:nvPicPr>
        <p:blipFill>
          <a:blip r:embed="rId2"/>
          <a:stretch>
            <a:fillRect/>
          </a:stretch>
        </p:blipFill>
        <p:spPr>
          <a:xfrm>
            <a:off x="0" y="0"/>
            <a:ext cx="12192000" cy="6858000"/>
          </a:xfrm>
          <a:prstGeom prst="rect">
            <a:avLst/>
          </a:prstGeom>
        </p:spPr>
      </p:pic>
      <p:sp>
        <p:nvSpPr>
          <p:cNvPr id="4" name="TextBox 3"/>
          <p:cNvSpPr txBox="1"/>
          <p:nvPr/>
        </p:nvSpPr>
        <p:spPr>
          <a:xfrm>
            <a:off x="275772" y="1436915"/>
            <a:ext cx="12032342" cy="646331"/>
          </a:xfrm>
          <a:prstGeom prst="rect">
            <a:avLst/>
          </a:prstGeom>
          <a:noFill/>
        </p:spPr>
        <p:txBody>
          <a:bodyPr wrap="square" rtlCol="0">
            <a:spAutoFit/>
          </a:bodyPr>
          <a:lstStyle/>
          <a:p>
            <a:r>
              <a:rPr lang="en-US" sz="3600" b="1" smtClean="0"/>
              <a:t>Quan sát hình 30.2 và cho biết ứng dụng chính của tinh bột?</a:t>
            </a:r>
            <a:endParaRPr lang="en-US" sz="3600" b="1"/>
          </a:p>
        </p:txBody>
      </p:sp>
      <p:pic>
        <p:nvPicPr>
          <p:cNvPr id="5" name="Picture 4"/>
          <p:cNvPicPr>
            <a:picLocks noChangeAspect="1"/>
          </p:cNvPicPr>
          <p:nvPr/>
        </p:nvPicPr>
        <p:blipFill rotWithShape="1">
          <a:blip r:embed="rId3"/>
          <a:srcRect l="20285" t="28963" r="18476" b="33789"/>
          <a:stretch/>
        </p:blipFill>
        <p:spPr>
          <a:xfrm>
            <a:off x="0" y="2090057"/>
            <a:ext cx="12191999" cy="4767943"/>
          </a:xfrm>
          <a:prstGeom prst="rect">
            <a:avLst/>
          </a:prstGeom>
        </p:spPr>
      </p:pic>
    </p:spTree>
    <p:extLst>
      <p:ext uri="{BB962C8B-B14F-4D97-AF65-F5344CB8AC3E}">
        <p14:creationId xmlns:p14="http://schemas.microsoft.com/office/powerpoint/2010/main" val="125822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0" y="925036"/>
            <a:ext cx="11277600" cy="6740307"/>
          </a:xfrm>
          <a:prstGeom prst="rect">
            <a:avLst/>
          </a:prstGeom>
        </p:spPr>
        <p:txBody>
          <a:bodyPr wrap="square">
            <a:spAutoFit/>
          </a:bodyPr>
          <a:lstStyle/>
          <a:p>
            <a:pPr algn="just"/>
            <a:r>
              <a:rPr lang="en-US" sz="4800" kern="100">
                <a:latin typeface="Times New Roman" panose="02020603050405020304" pitchFamily="18" charset="0"/>
                <a:ea typeface="Times New Roman" panose="02020603050405020304" pitchFamily="18" charset="0"/>
              </a:rPr>
              <a:t>	</a:t>
            </a:r>
            <a:r>
              <a:rPr lang="en-US" sz="4800" kern="100" smtClean="0">
                <a:effectLst/>
                <a:latin typeface="Times New Roman" panose="02020603050405020304" pitchFamily="18" charset="0"/>
                <a:ea typeface="Times New Roman" panose="02020603050405020304" pitchFamily="18" charset="0"/>
              </a:rPr>
              <a:t>Tinh bột và cellulose là những carbohydrate phức tạp có vai trò khác nhau trong cơ thể sinh vật. Vai trò chính của tinh bột là nguồn dự trữ năng lượng, còn vai trò chính của cellulose là tạo nên bộ khung của thực vật. Trong cuộc sống hằng ngày, ứng dụng của các chất này là giống hay khác nhau?</a:t>
            </a:r>
          </a:p>
          <a:p>
            <a:pPr algn="just"/>
            <a:endParaRPr lang="en-US" sz="4800"/>
          </a:p>
        </p:txBody>
      </p:sp>
      <p:pic>
        <p:nvPicPr>
          <p:cNvPr id="5" name="Picture 4"/>
          <p:cNvPicPr>
            <a:picLocks noChangeAspect="1"/>
          </p:cNvPicPr>
          <p:nvPr/>
        </p:nvPicPr>
        <p:blipFill rotWithShape="1">
          <a:blip r:embed="rId2"/>
          <a:srcRect l="23809" t="32758" r="68092" b="59912"/>
          <a:stretch/>
        </p:blipFill>
        <p:spPr>
          <a:xfrm>
            <a:off x="19051" y="19050"/>
            <a:ext cx="1523999" cy="895350"/>
          </a:xfrm>
          <a:prstGeom prst="rect">
            <a:avLst/>
          </a:prstGeom>
        </p:spPr>
      </p:pic>
    </p:spTree>
    <p:extLst>
      <p:ext uri="{BB962C8B-B14F-4D97-AF65-F5344CB8AC3E}">
        <p14:creationId xmlns:p14="http://schemas.microsoft.com/office/powerpoint/2010/main" val="2757026608"/>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343" y="624117"/>
            <a:ext cx="11408228" cy="4577407"/>
          </a:xfrm>
          <a:prstGeom prst="rect">
            <a:avLst/>
          </a:prstGeom>
        </p:spPr>
        <p:txBody>
          <a:bodyPr wrap="square">
            <a:spAutoFit/>
          </a:bodyPr>
          <a:lstStyle/>
          <a:p>
            <a:pPr marR="34925" indent="228600" algn="just">
              <a:lnSpc>
                <a:spcPct val="115000"/>
              </a:lnSpc>
            </a:pPr>
            <a:r>
              <a:rPr lang="en-US" sz="3200" b="1" kern="100">
                <a:solidFill>
                  <a:srgbClr val="181717"/>
                </a:solidFill>
                <a:latin typeface="Times New Roman" panose="02020603050405020304" pitchFamily="18" charset="0"/>
                <a:ea typeface="Times New Roman" panose="02020603050405020304" pitchFamily="18" charset="0"/>
              </a:rPr>
              <a:t>– Tinh bột là một trong những nguồn dinh dưỡng chính của con người, đặc biệt có nhiều trong gạo, bột mì và bột ngô,… Trong công nghiệp, tinh bột dùng để sản xuất hồ dán, làm nguyên liệu sản xuất ethylic alcohol và một số hoá chất khác. </a:t>
            </a:r>
          </a:p>
          <a:p>
            <a:pPr marR="34925" indent="228600" algn="just">
              <a:lnSpc>
                <a:spcPct val="115000"/>
              </a:lnSpc>
            </a:pPr>
            <a:r>
              <a:rPr lang="en-US" sz="3200" b="1" kern="100">
                <a:solidFill>
                  <a:srgbClr val="181717"/>
                </a:solidFill>
                <a:latin typeface="Times New Roman" panose="02020603050405020304" pitchFamily="18" charset="0"/>
                <a:ea typeface="Times New Roman" panose="02020603050405020304" pitchFamily="18" charset="0"/>
              </a:rPr>
              <a:t>– Một lượng lớn cellulose được sử dụng để sản xuất giấy và tơ sợi. Cellulose dưới dạng gỗ tự nhiên hoặc gỗ công nghiệp là vật liệu thông dụng. Ngoài ra nó còn là nguyên liệu tổng hợp nhiều hoá chất như ethylic alcohol,…</a:t>
            </a:r>
            <a:endParaRPr lang="en-US" sz="3200" b="1" kern="100">
              <a:solidFill>
                <a:srgbClr val="18171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7585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199" y="1277256"/>
            <a:ext cx="11713029" cy="5878532"/>
          </a:xfrm>
          <a:prstGeom prst="rect">
            <a:avLst/>
          </a:prstGeom>
          <a:noFill/>
        </p:spPr>
        <p:txBody>
          <a:bodyPr wrap="square" rtlCol="0">
            <a:spAutoFit/>
          </a:bodyPr>
          <a:lstStyle/>
          <a:p>
            <a:pPr marL="571500" indent="-571500">
              <a:buFontTx/>
              <a:buChar char="-"/>
            </a:pPr>
            <a:r>
              <a:rPr lang="en-US" sz="3200" smtClean="0">
                <a:latin typeface="Times New Roman" pitchFamily="18" charset="0"/>
                <a:cs typeface="Times New Roman" pitchFamily="18" charset="0"/>
              </a:rPr>
              <a:t>Một số lương thực thực phẩm giàu tinh bột: Gạo, bột mì, ngô,  khoai, sắn ...</a:t>
            </a:r>
          </a:p>
          <a:p>
            <a:pPr marL="571500" indent="-571500">
              <a:buFontTx/>
              <a:buChar char="-"/>
            </a:pPr>
            <a:r>
              <a:rPr lang="en-US" sz="3200" smtClean="0">
                <a:latin typeface="Times New Roman" pitchFamily="18" charset="0"/>
                <a:cs typeface="Times New Roman" pitchFamily="18" charset="0"/>
              </a:rPr>
              <a:t>Cách sử dụng hợp lí tinh bột trong khẩu phần ăn hàng ngày:</a:t>
            </a:r>
          </a:p>
          <a:p>
            <a:pPr marR="34925" lvl="0" algn="just" fontAlgn="base">
              <a:lnSpc>
                <a:spcPct val="115000"/>
              </a:lnSpc>
              <a:spcBef>
                <a:spcPts val="0"/>
              </a:spcBef>
              <a:spcAft>
                <a:spcPts val="0"/>
              </a:spcAft>
              <a:buClr>
                <a:srgbClr val="181717"/>
              </a:buClr>
              <a:buSzPts val="1200"/>
            </a:pPr>
            <a:r>
              <a:rPr lang="en-US" sz="3200" kern="100" smtClean="0">
                <a:solidFill>
                  <a:srgbClr val="181717"/>
                </a:solidFill>
                <a:latin typeface="Times New Roman" pitchFamily="18" charset="0"/>
                <a:ea typeface="Times New Roman" pitchFamily="18" charset="0"/>
                <a:cs typeface="Times New Roman" pitchFamily="18" charset="0"/>
              </a:rPr>
              <a:t>+ </a:t>
            </a:r>
            <a:r>
              <a:rPr lang="en-US" sz="3200" kern="100" smtClean="0">
                <a:solidFill>
                  <a:srgbClr val="181717"/>
                </a:solidFill>
                <a:uFill>
                  <a:solidFill>
                    <a:srgbClr val="000000"/>
                  </a:solidFill>
                </a:uFill>
                <a:latin typeface="Times New Roman" pitchFamily="18" charset="0"/>
                <a:ea typeface="Times New Roman" pitchFamily="18" charset="0"/>
                <a:cs typeface="Times New Roman" pitchFamily="18" charset="0"/>
              </a:rPr>
              <a:t>Chọn </a:t>
            </a:r>
            <a:r>
              <a:rPr lang="en-US" sz="3200" kern="100">
                <a:solidFill>
                  <a:srgbClr val="181717"/>
                </a:solidFill>
                <a:uFill>
                  <a:solidFill>
                    <a:srgbClr val="000000"/>
                  </a:solidFill>
                </a:uFill>
                <a:latin typeface="Times New Roman" pitchFamily="18" charset="0"/>
                <a:ea typeface="Times New Roman" pitchFamily="18" charset="0"/>
                <a:cs typeface="Times New Roman" pitchFamily="18" charset="0"/>
              </a:rPr>
              <a:t>các loại ngũ cốc nguyên hạt giàu chất xơ như yến mạch, lúa mì,.. sử dụng trong bữa sáng hoặc nguyên liệu cho bánh hoặc ăn kèm với thức ăn giàu protein khác như trứng, thịt,…</a:t>
            </a:r>
          </a:p>
          <a:p>
            <a:pPr marR="34925" lvl="0" algn="just" fontAlgn="base">
              <a:lnSpc>
                <a:spcPct val="115000"/>
              </a:lnSpc>
              <a:spcBef>
                <a:spcPts val="0"/>
              </a:spcBef>
              <a:spcAft>
                <a:spcPts val="0"/>
              </a:spcAft>
              <a:buClr>
                <a:srgbClr val="181717"/>
              </a:buClr>
              <a:buSzPts val="1200"/>
            </a:pPr>
            <a:r>
              <a:rPr lang="en-US" sz="3200" kern="100" smtClean="0">
                <a:solidFill>
                  <a:srgbClr val="181717"/>
                </a:solidFill>
                <a:latin typeface="Times New Roman" pitchFamily="18" charset="0"/>
                <a:ea typeface="Times New Roman" pitchFamily="18" charset="0"/>
                <a:cs typeface="Times New Roman" pitchFamily="18" charset="0"/>
              </a:rPr>
              <a:t>+ </a:t>
            </a:r>
            <a:r>
              <a:rPr lang="en-US" sz="3200" kern="100" smtClean="0">
                <a:solidFill>
                  <a:srgbClr val="181717"/>
                </a:solidFill>
                <a:uFill>
                  <a:solidFill>
                    <a:srgbClr val="000000"/>
                  </a:solidFill>
                </a:uFill>
                <a:latin typeface="Times New Roman" pitchFamily="18" charset="0"/>
                <a:ea typeface="Times New Roman" pitchFamily="18" charset="0"/>
                <a:cs typeface="Times New Roman" pitchFamily="18" charset="0"/>
              </a:rPr>
              <a:t>Sử </a:t>
            </a:r>
            <a:r>
              <a:rPr lang="en-US" sz="3200" kern="100">
                <a:solidFill>
                  <a:srgbClr val="181717"/>
                </a:solidFill>
                <a:uFill>
                  <a:solidFill>
                    <a:srgbClr val="000000"/>
                  </a:solidFill>
                </a:uFill>
                <a:latin typeface="Times New Roman" pitchFamily="18" charset="0"/>
                <a:ea typeface="Times New Roman" pitchFamily="18" charset="0"/>
                <a:cs typeface="Times New Roman" pitchFamily="18" charset="0"/>
              </a:rPr>
              <a:t>dụng rau củ giàu tinh bột (khoai lang, bắp cải, củ cải đường,..) vào các món hầm, xào hoặc nấu canh để tăng cảm giác no lâu.</a:t>
            </a:r>
          </a:p>
          <a:p>
            <a:r>
              <a:rPr lang="en-US" sz="3200" kern="100" smtClean="0">
                <a:latin typeface="Times New Roman" pitchFamily="18" charset="0"/>
                <a:ea typeface="Times New Roman" pitchFamily="18" charset="0"/>
                <a:cs typeface="Times New Roman" pitchFamily="18" charset="0"/>
              </a:rPr>
              <a:t>+ Sử </a:t>
            </a:r>
            <a:r>
              <a:rPr lang="en-US" sz="3200" kern="100">
                <a:latin typeface="Times New Roman" pitchFamily="18" charset="0"/>
                <a:ea typeface="Times New Roman" pitchFamily="18" charset="0"/>
                <a:cs typeface="Times New Roman" pitchFamily="18" charset="0"/>
              </a:rPr>
              <a:t>dụng bột mì, bột gạo,… để làm bánh kết hợp với các nguyên liệu khác (trứng, sữa,...) để tạo ra món ăn phong phú và bổ dưỡng.</a:t>
            </a:r>
            <a:endParaRPr lang="en-US" sz="3200">
              <a:latin typeface="Times New Roman" pitchFamily="18" charset="0"/>
              <a:cs typeface="Times New Roman" pitchFamily="18" charset="0"/>
            </a:endParaRPr>
          </a:p>
          <a:p>
            <a:pPr marL="571500" indent="-571500">
              <a:buFontTx/>
              <a:buChar char="-"/>
            </a:pPr>
            <a:endParaRPr lang="en-US" sz="3200" b="1">
              <a:latin typeface="Times New Roman" pitchFamily="18" charset="0"/>
              <a:cs typeface="Times New Roman" pitchFamily="18" charset="0"/>
            </a:endParaRPr>
          </a:p>
        </p:txBody>
      </p:sp>
      <p:sp>
        <p:nvSpPr>
          <p:cNvPr id="3" name="TextBox 2"/>
          <p:cNvSpPr txBox="1"/>
          <p:nvPr/>
        </p:nvSpPr>
        <p:spPr>
          <a:xfrm>
            <a:off x="333828" y="174171"/>
            <a:ext cx="11756571" cy="1077218"/>
          </a:xfrm>
          <a:prstGeom prst="rect">
            <a:avLst/>
          </a:prstGeom>
          <a:noFill/>
        </p:spPr>
        <p:txBody>
          <a:bodyPr wrap="square" rtlCol="0">
            <a:spAutoFit/>
          </a:bodyPr>
          <a:lstStyle/>
          <a:p>
            <a:r>
              <a:rPr lang="en-US" sz="3200" b="1" smtClean="0">
                <a:solidFill>
                  <a:srgbClr val="FF0000"/>
                </a:solidFill>
              </a:rPr>
              <a:t>Kể tên một số lương thực, thực phẩm giàu tinh bột và cho biết cách sử dụng hợp lí tinh bột trong khẩu phần ăn hàng ngày?</a:t>
            </a:r>
            <a:endParaRPr lang="en-US" sz="3200" b="1">
              <a:solidFill>
                <a:srgbClr val="FF0000"/>
              </a:solidFill>
            </a:endParaRPr>
          </a:p>
        </p:txBody>
      </p:sp>
    </p:spTree>
    <p:extLst>
      <p:ext uri="{BB962C8B-B14F-4D97-AF65-F5344CB8AC3E}">
        <p14:creationId xmlns:p14="http://schemas.microsoft.com/office/powerpoint/2010/main" val="462533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0095" t="24222" r="17905" b="7376"/>
          <a:stretch/>
        </p:blipFill>
        <p:spPr>
          <a:xfrm>
            <a:off x="-1" y="0"/>
            <a:ext cx="12192001" cy="6890607"/>
          </a:xfrm>
          <a:prstGeom prst="rect">
            <a:avLst/>
          </a:prstGeom>
        </p:spPr>
      </p:pic>
    </p:spTree>
    <p:extLst>
      <p:ext uri="{BB962C8B-B14F-4D97-AF65-F5344CB8AC3E}">
        <p14:creationId xmlns:p14="http://schemas.microsoft.com/office/powerpoint/2010/main" val="276086351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5C7A9DFA-05A2-E5DD-75C6-0DCB92E4F929}"/>
              </a:ext>
            </a:extLst>
          </p:cNvPr>
          <p:cNvSpPr txBox="1"/>
          <p:nvPr/>
        </p:nvSpPr>
        <p:spPr>
          <a:xfrm>
            <a:off x="464575" y="368549"/>
            <a:ext cx="11379082" cy="2308324"/>
          </a:xfrm>
          <a:prstGeom prst="rect">
            <a:avLst/>
          </a:prstGeom>
          <a:noFill/>
        </p:spPr>
        <p:txBody>
          <a:bodyPr wrap="square">
            <a:spAutoFit/>
          </a:bodyPr>
          <a:lstStyle/>
          <a:p>
            <a:pPr algn="just"/>
            <a:r>
              <a:rPr lang="vi-VN" sz="2400" b="1">
                <a:solidFill>
                  <a:srgbClr val="FFFF00"/>
                </a:solidFill>
              </a:rPr>
              <a:t>Câu 1:</a:t>
            </a:r>
            <a:r>
              <a:rPr lang="vi-VN" sz="2400">
                <a:solidFill>
                  <a:srgbClr val="FFFF00"/>
                </a:solidFill>
              </a:rPr>
              <a:t> Nhận định nào sau đây là đúng nhất?</a:t>
            </a:r>
          </a:p>
          <a:p>
            <a:pPr algn="just"/>
            <a:r>
              <a:rPr lang="vi-VN" sz="2400">
                <a:solidFill>
                  <a:srgbClr val="FFFF00"/>
                </a:solidFill>
              </a:rPr>
              <a:t> A. Tinh bột và Cellulose dễ tan trong nước.</a:t>
            </a:r>
          </a:p>
          <a:p>
            <a:pPr algn="just"/>
            <a:r>
              <a:rPr lang="vi-VN" sz="2400">
                <a:solidFill>
                  <a:srgbClr val="FFFF00"/>
                </a:solidFill>
              </a:rPr>
              <a:t> B. Tinh bột dễ tan trong nước còn Cellulose không tan trong nước.</a:t>
            </a:r>
          </a:p>
          <a:p>
            <a:pPr algn="just"/>
            <a:r>
              <a:rPr lang="vi-VN" sz="2400">
                <a:solidFill>
                  <a:srgbClr val="FFFF00"/>
                </a:solidFill>
              </a:rPr>
              <a:t> C. Tinh bột và Cellulose không tan trong nước lạnh nhưng tan trong nước nóng.</a:t>
            </a:r>
          </a:p>
          <a:p>
            <a:pPr algn="just"/>
            <a:r>
              <a:rPr lang="vi-VN" sz="2400">
                <a:solidFill>
                  <a:srgbClr val="FFFF00"/>
                </a:solidFill>
              </a:rPr>
              <a:t> D. Tinh bột không tan trong nước lạnh nhưng tan được trong nước nóng. Còn Cellulose không tan cả trong nước lạnh và nước nóng.</a:t>
            </a:r>
          </a:p>
        </p:txBody>
      </p:sp>
      <p:sp>
        <p:nvSpPr>
          <p:cNvPr id="6" name="Rectangle 5">
            <a:extLst>
              <a:ext uri="{FF2B5EF4-FFF2-40B4-BE49-F238E27FC236}">
                <a16:creationId xmlns="" xmlns:a16="http://schemas.microsoft.com/office/drawing/2014/main" id="{ABE78C49-A9A3-8F5E-617C-846B4386E622}"/>
              </a:ext>
            </a:extLst>
          </p:cNvPr>
          <p:cNvSpPr/>
          <p:nvPr/>
        </p:nvSpPr>
        <p:spPr>
          <a:xfrm>
            <a:off x="815048" y="1852001"/>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15047" y="3045422"/>
            <a:ext cx="11028609" cy="1938992"/>
          </a:xfrm>
          <a:prstGeom prst="rect">
            <a:avLst/>
          </a:prstGeom>
        </p:spPr>
        <p:txBody>
          <a:bodyPr wrap="square">
            <a:spAutoFit/>
          </a:bodyPr>
          <a:lstStyle/>
          <a:p>
            <a:pPr algn="just"/>
            <a:r>
              <a:rPr lang="vi-VN" sz="2400" b="1">
                <a:solidFill>
                  <a:srgbClr val="FFFF00"/>
                </a:solidFill>
                <a:latin typeface="Open Sans"/>
              </a:rPr>
              <a:t>Câu 2:</a:t>
            </a:r>
            <a:r>
              <a:rPr lang="vi-VN" sz="2400">
                <a:solidFill>
                  <a:srgbClr val="FFFF00"/>
                </a:solidFill>
                <a:latin typeface="Open Sans"/>
              </a:rPr>
              <a:t> Tinh bột, saccharose đều có khả năng tham gia phản ứng</a:t>
            </a:r>
          </a:p>
          <a:p>
            <a:pPr algn="just"/>
            <a:r>
              <a:rPr lang="vi-VN" sz="2400">
                <a:solidFill>
                  <a:srgbClr val="FFFF00"/>
                </a:solidFill>
                <a:latin typeface="Open Sans"/>
              </a:rPr>
              <a:t> A. hòa tan Cu(OH)</a:t>
            </a:r>
            <a:r>
              <a:rPr lang="vi-VN" sz="2400" baseline="-25000">
                <a:solidFill>
                  <a:srgbClr val="FFFF00"/>
                </a:solidFill>
                <a:latin typeface="Open Sans"/>
              </a:rPr>
              <a:t>2</a:t>
            </a:r>
            <a:r>
              <a:rPr lang="vi-VN" sz="2400">
                <a:solidFill>
                  <a:srgbClr val="FFFF00"/>
                </a:solidFill>
                <a:latin typeface="Open Sans"/>
              </a:rPr>
              <a:t>.</a:t>
            </a:r>
          </a:p>
          <a:p>
            <a:pPr algn="just"/>
            <a:r>
              <a:rPr lang="vi-VN" sz="2400">
                <a:solidFill>
                  <a:srgbClr val="FFFF00"/>
                </a:solidFill>
                <a:latin typeface="Open Sans"/>
              </a:rPr>
              <a:t> B. trùng ngưng.</a:t>
            </a:r>
          </a:p>
          <a:p>
            <a:pPr algn="just"/>
            <a:r>
              <a:rPr lang="vi-VN" sz="2400">
                <a:solidFill>
                  <a:srgbClr val="FFFF00"/>
                </a:solidFill>
                <a:latin typeface="Open Sans"/>
              </a:rPr>
              <a:t> C. tráng gương.</a:t>
            </a:r>
          </a:p>
          <a:p>
            <a:pPr algn="just"/>
            <a:r>
              <a:rPr lang="vi-VN" sz="2400">
                <a:solidFill>
                  <a:srgbClr val="FFFF00"/>
                </a:solidFill>
                <a:latin typeface="Open Sans"/>
              </a:rPr>
              <a:t> D. thủy phân.</a:t>
            </a:r>
            <a:endParaRPr lang="vi-VN" sz="2400" b="0" i="0">
              <a:solidFill>
                <a:srgbClr val="FFFF00"/>
              </a:solidFill>
              <a:effectLst/>
              <a:latin typeface="Open Sans"/>
            </a:endParaRPr>
          </a:p>
        </p:txBody>
      </p:sp>
      <p:sp>
        <p:nvSpPr>
          <p:cNvPr id="7" name="Rectangle 6">
            <a:extLst>
              <a:ext uri="{FF2B5EF4-FFF2-40B4-BE49-F238E27FC236}">
                <a16:creationId xmlns="" xmlns:a16="http://schemas.microsoft.com/office/drawing/2014/main" id="{ABE78C49-A9A3-8F5E-617C-846B4386E622}"/>
              </a:ext>
            </a:extLst>
          </p:cNvPr>
          <p:cNvSpPr/>
          <p:nvPr/>
        </p:nvSpPr>
        <p:spPr>
          <a:xfrm>
            <a:off x="1111465" y="4557672"/>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5685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7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ABE78C49-A9A3-8F5E-617C-846B4386E622}"/>
              </a:ext>
            </a:extLst>
          </p:cNvPr>
          <p:cNvSpPr/>
          <p:nvPr/>
        </p:nvSpPr>
        <p:spPr>
          <a:xfrm>
            <a:off x="597337" y="1008209"/>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46741" y="222708"/>
            <a:ext cx="11437257" cy="2308324"/>
          </a:xfrm>
          <a:prstGeom prst="rect">
            <a:avLst/>
          </a:prstGeom>
        </p:spPr>
        <p:txBody>
          <a:bodyPr wrap="square">
            <a:spAutoFit/>
          </a:bodyPr>
          <a:lstStyle/>
          <a:p>
            <a:pPr algn="just"/>
            <a:r>
              <a:rPr lang="vi-VN" sz="2400" b="1">
                <a:solidFill>
                  <a:srgbClr val="FFFF00"/>
                </a:solidFill>
                <a:latin typeface="Open Sans"/>
              </a:rPr>
              <a:t>Câu 3:</a:t>
            </a:r>
            <a:r>
              <a:rPr lang="vi-VN" sz="2400">
                <a:solidFill>
                  <a:srgbClr val="FFFF00"/>
                </a:solidFill>
                <a:latin typeface="Open Sans"/>
              </a:rPr>
              <a:t> Phân tử tinh bột được tạo thành do nhiều nhóm - C</a:t>
            </a:r>
            <a:r>
              <a:rPr lang="vi-VN" sz="2400" baseline="-25000">
                <a:solidFill>
                  <a:srgbClr val="FFFF00"/>
                </a:solidFill>
                <a:latin typeface="Open Sans"/>
              </a:rPr>
              <a:t>6</a:t>
            </a:r>
            <a:r>
              <a:rPr lang="vi-VN" sz="2400">
                <a:solidFill>
                  <a:srgbClr val="FFFF00"/>
                </a:solidFill>
                <a:latin typeface="Open Sans"/>
              </a:rPr>
              <a:t>H</a:t>
            </a:r>
            <a:r>
              <a:rPr lang="vi-VN" sz="2400" baseline="-25000">
                <a:solidFill>
                  <a:srgbClr val="FFFF00"/>
                </a:solidFill>
                <a:latin typeface="Open Sans"/>
              </a:rPr>
              <a:t>10</a:t>
            </a:r>
            <a:r>
              <a:rPr lang="vi-VN" sz="2400">
                <a:solidFill>
                  <a:srgbClr val="FFFF00"/>
                </a:solidFill>
                <a:latin typeface="Open Sans"/>
              </a:rPr>
              <a:t>O</a:t>
            </a:r>
            <a:r>
              <a:rPr lang="vi-VN" sz="2400" baseline="-25000">
                <a:solidFill>
                  <a:srgbClr val="FFFF00"/>
                </a:solidFill>
                <a:latin typeface="Open Sans"/>
              </a:rPr>
              <a:t>5</a:t>
            </a:r>
            <a:r>
              <a:rPr lang="vi-VN" sz="2400">
                <a:solidFill>
                  <a:srgbClr val="FFFF00"/>
                </a:solidFill>
                <a:latin typeface="Open Sans"/>
              </a:rPr>
              <a:t>- (gọi là mắt xích) liên kết với nhau. Số mắt xích trong phân tử tinh bột trong khoảng</a:t>
            </a:r>
          </a:p>
          <a:p>
            <a:pPr algn="just"/>
            <a:r>
              <a:rPr lang="vi-VN" sz="2400">
                <a:solidFill>
                  <a:srgbClr val="FFFF00"/>
                </a:solidFill>
                <a:latin typeface="Open Sans"/>
              </a:rPr>
              <a:t> A. 1200 – 6000.</a:t>
            </a:r>
          </a:p>
          <a:p>
            <a:pPr algn="just"/>
            <a:r>
              <a:rPr lang="vi-VN" sz="2400">
                <a:solidFill>
                  <a:srgbClr val="FFFF00"/>
                </a:solidFill>
                <a:latin typeface="Open Sans"/>
              </a:rPr>
              <a:t> B. 6000 – 10000.</a:t>
            </a:r>
          </a:p>
          <a:p>
            <a:pPr algn="just"/>
            <a:r>
              <a:rPr lang="vi-VN" sz="2400">
                <a:solidFill>
                  <a:srgbClr val="FFFF00"/>
                </a:solidFill>
                <a:latin typeface="Open Sans"/>
              </a:rPr>
              <a:t> C. 10000 -14000.</a:t>
            </a:r>
          </a:p>
          <a:p>
            <a:pPr algn="just"/>
            <a:r>
              <a:rPr lang="vi-VN" sz="2400">
                <a:solidFill>
                  <a:srgbClr val="FFFF00"/>
                </a:solidFill>
                <a:latin typeface="Open Sans"/>
              </a:rPr>
              <a:t> D. 12000- 14000.</a:t>
            </a:r>
            <a:endParaRPr lang="vi-VN" sz="2400" b="0" i="0">
              <a:solidFill>
                <a:srgbClr val="FFFF00"/>
              </a:solidFill>
              <a:effectLst/>
              <a:latin typeface="Open Sans"/>
            </a:endParaRPr>
          </a:p>
        </p:txBody>
      </p:sp>
      <p:sp>
        <p:nvSpPr>
          <p:cNvPr id="5" name="Rectangle 4"/>
          <p:cNvSpPr/>
          <p:nvPr/>
        </p:nvSpPr>
        <p:spPr>
          <a:xfrm>
            <a:off x="370111" y="2784731"/>
            <a:ext cx="11277599" cy="2246769"/>
          </a:xfrm>
          <a:prstGeom prst="rect">
            <a:avLst/>
          </a:prstGeom>
        </p:spPr>
        <p:txBody>
          <a:bodyPr wrap="square">
            <a:spAutoFit/>
          </a:bodyPr>
          <a:lstStyle/>
          <a:p>
            <a:pPr algn="just"/>
            <a:r>
              <a:rPr lang="en-US" sz="2800" b="1">
                <a:solidFill>
                  <a:srgbClr val="FFFF00"/>
                </a:solidFill>
                <a:latin typeface="Open Sans"/>
              </a:rPr>
              <a:t>Câu 4:</a:t>
            </a:r>
            <a:r>
              <a:rPr lang="en-US" sz="2800">
                <a:solidFill>
                  <a:srgbClr val="FFFF00"/>
                </a:solidFill>
                <a:latin typeface="Open Sans"/>
              </a:rPr>
              <a:t> Để phân biệt tinh bột và Cellulose ta dùng</a:t>
            </a:r>
          </a:p>
          <a:p>
            <a:pPr algn="just"/>
            <a:r>
              <a:rPr lang="en-US" sz="2800">
                <a:solidFill>
                  <a:srgbClr val="FFFF00"/>
                </a:solidFill>
                <a:latin typeface="Open Sans"/>
              </a:rPr>
              <a:t> A. quỳ tím.</a:t>
            </a:r>
          </a:p>
          <a:p>
            <a:pPr algn="just"/>
            <a:r>
              <a:rPr lang="en-US" sz="2800">
                <a:solidFill>
                  <a:srgbClr val="FFFF00"/>
                </a:solidFill>
                <a:latin typeface="Open Sans"/>
              </a:rPr>
              <a:t> B. iot.</a:t>
            </a:r>
          </a:p>
          <a:p>
            <a:pPr algn="just"/>
            <a:r>
              <a:rPr lang="en-US" sz="2800">
                <a:solidFill>
                  <a:srgbClr val="FFFF00"/>
                </a:solidFill>
                <a:latin typeface="Open Sans"/>
              </a:rPr>
              <a:t> C. NaCl.</a:t>
            </a:r>
          </a:p>
          <a:p>
            <a:pPr algn="just"/>
            <a:r>
              <a:rPr lang="en-US" sz="2800">
                <a:solidFill>
                  <a:srgbClr val="FFFF00"/>
                </a:solidFill>
                <a:latin typeface="Open Sans"/>
              </a:rPr>
              <a:t> D. glucose.</a:t>
            </a:r>
            <a:endParaRPr lang="en-US" sz="2800" b="0" i="0">
              <a:solidFill>
                <a:srgbClr val="FFFF00"/>
              </a:solidFill>
              <a:effectLst/>
              <a:latin typeface="Open Sans"/>
            </a:endParaRPr>
          </a:p>
        </p:txBody>
      </p:sp>
      <p:sp>
        <p:nvSpPr>
          <p:cNvPr id="9" name="Rectangle 8">
            <a:extLst>
              <a:ext uri="{FF2B5EF4-FFF2-40B4-BE49-F238E27FC236}">
                <a16:creationId xmlns="" xmlns:a16="http://schemas.microsoft.com/office/drawing/2014/main" id="{ABE78C49-A9A3-8F5E-617C-846B4386E622}"/>
              </a:ext>
            </a:extLst>
          </p:cNvPr>
          <p:cNvSpPr/>
          <p:nvPr/>
        </p:nvSpPr>
        <p:spPr>
          <a:xfrm>
            <a:off x="777642" y="3679386"/>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4063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 classroom background (bnha) by pirateroger on DeviantArt">
            <a:extLst>
              <a:ext uri="{FF2B5EF4-FFF2-40B4-BE49-F238E27FC236}">
                <a16:creationId xmlns="" xmlns:a16="http://schemas.microsoft.com/office/drawing/2014/main" id="{89DB658C-E8ED-75AA-2DD4-C1E6160B6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ABE78C49-A9A3-8F5E-617C-846B4386E622}"/>
              </a:ext>
            </a:extLst>
          </p:cNvPr>
          <p:cNvSpPr/>
          <p:nvPr/>
        </p:nvSpPr>
        <p:spPr>
          <a:xfrm>
            <a:off x="1105340" y="1837465"/>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ABE78C49-A9A3-8F5E-617C-846B4386E622}"/>
              </a:ext>
            </a:extLst>
          </p:cNvPr>
          <p:cNvSpPr/>
          <p:nvPr/>
        </p:nvSpPr>
        <p:spPr>
          <a:xfrm>
            <a:off x="866978" y="2847901"/>
            <a:ext cx="418667" cy="3977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77642" y="355336"/>
            <a:ext cx="11304377" cy="1938992"/>
          </a:xfrm>
          <a:prstGeom prst="rect">
            <a:avLst/>
          </a:prstGeom>
        </p:spPr>
        <p:txBody>
          <a:bodyPr wrap="square">
            <a:spAutoFit/>
          </a:bodyPr>
          <a:lstStyle/>
          <a:p>
            <a:pPr algn="just"/>
            <a:r>
              <a:rPr lang="en-US" sz="2400" b="1">
                <a:solidFill>
                  <a:srgbClr val="FFFF00"/>
                </a:solidFill>
                <a:latin typeface="Open Sans"/>
              </a:rPr>
              <a:t>Câu 5:</a:t>
            </a:r>
            <a:r>
              <a:rPr lang="en-US" sz="2400">
                <a:solidFill>
                  <a:srgbClr val="FFFF00"/>
                </a:solidFill>
                <a:latin typeface="Open Sans"/>
              </a:rPr>
              <a:t> Chất nào sau đây </a:t>
            </a:r>
            <a:r>
              <a:rPr lang="en-US" sz="2400">
                <a:solidFill>
                  <a:srgbClr val="FF0000"/>
                </a:solidFill>
                <a:latin typeface="Open Sans"/>
              </a:rPr>
              <a:t>không</a:t>
            </a:r>
            <a:r>
              <a:rPr lang="en-US" sz="2400">
                <a:solidFill>
                  <a:srgbClr val="FFFF00"/>
                </a:solidFill>
                <a:latin typeface="Open Sans"/>
              </a:rPr>
              <a:t> có khả năng tham gia phản ứng thủy phân?</a:t>
            </a:r>
          </a:p>
          <a:p>
            <a:pPr algn="just"/>
            <a:r>
              <a:rPr lang="en-US" sz="2400">
                <a:solidFill>
                  <a:srgbClr val="FFFF00"/>
                </a:solidFill>
                <a:latin typeface="Open Sans"/>
              </a:rPr>
              <a:t> A. Tinh bột.</a:t>
            </a:r>
          </a:p>
          <a:p>
            <a:pPr algn="just"/>
            <a:r>
              <a:rPr lang="en-US" sz="2400">
                <a:solidFill>
                  <a:srgbClr val="FFFF00"/>
                </a:solidFill>
                <a:latin typeface="Open Sans"/>
              </a:rPr>
              <a:t> B. Cellulose.</a:t>
            </a:r>
          </a:p>
          <a:p>
            <a:pPr algn="just"/>
            <a:r>
              <a:rPr lang="en-US" sz="2400">
                <a:solidFill>
                  <a:srgbClr val="FFFF00"/>
                </a:solidFill>
                <a:latin typeface="Open Sans"/>
              </a:rPr>
              <a:t> C. </a:t>
            </a:r>
            <a:r>
              <a:rPr lang="en-US" sz="2400" smtClean="0">
                <a:solidFill>
                  <a:srgbClr val="FFFF00"/>
                </a:solidFill>
                <a:latin typeface="Open Sans"/>
              </a:rPr>
              <a:t>Saccharose</a:t>
            </a:r>
            <a:r>
              <a:rPr lang="en-US" sz="2400">
                <a:solidFill>
                  <a:srgbClr val="FFFF00"/>
                </a:solidFill>
                <a:latin typeface="Open Sans"/>
              </a:rPr>
              <a:t>.</a:t>
            </a:r>
          </a:p>
          <a:p>
            <a:pPr algn="just"/>
            <a:r>
              <a:rPr lang="en-US" sz="2400">
                <a:solidFill>
                  <a:srgbClr val="FFFF00"/>
                </a:solidFill>
                <a:latin typeface="Open Sans"/>
              </a:rPr>
              <a:t> D. </a:t>
            </a:r>
            <a:r>
              <a:rPr lang="en-US" sz="2400" smtClean="0">
                <a:solidFill>
                  <a:srgbClr val="FFFF00"/>
                </a:solidFill>
                <a:latin typeface="Open Sans"/>
              </a:rPr>
              <a:t>Glucose</a:t>
            </a:r>
            <a:r>
              <a:rPr lang="en-US" sz="2400">
                <a:solidFill>
                  <a:srgbClr val="FFFF00"/>
                </a:solidFill>
                <a:latin typeface="Open Sans"/>
              </a:rPr>
              <a:t>.</a:t>
            </a:r>
            <a:endParaRPr lang="en-US" sz="2400" b="0" i="0">
              <a:solidFill>
                <a:srgbClr val="FFFF00"/>
              </a:solidFill>
              <a:effectLst/>
              <a:latin typeface="Open Sans"/>
            </a:endParaRPr>
          </a:p>
        </p:txBody>
      </p:sp>
      <p:sp>
        <p:nvSpPr>
          <p:cNvPr id="4" name="Rectangle 3"/>
          <p:cNvSpPr/>
          <p:nvPr/>
        </p:nvSpPr>
        <p:spPr>
          <a:xfrm>
            <a:off x="568309" y="2413338"/>
            <a:ext cx="11513710" cy="1938992"/>
          </a:xfrm>
          <a:prstGeom prst="rect">
            <a:avLst/>
          </a:prstGeom>
        </p:spPr>
        <p:txBody>
          <a:bodyPr wrap="square">
            <a:spAutoFit/>
          </a:bodyPr>
          <a:lstStyle/>
          <a:p>
            <a:pPr algn="just"/>
            <a:r>
              <a:rPr lang="vi-VN" sz="2400" b="1">
                <a:solidFill>
                  <a:srgbClr val="FFFF00"/>
                </a:solidFill>
                <a:latin typeface="Open Sans"/>
              </a:rPr>
              <a:t>Câu 6:</a:t>
            </a:r>
            <a:r>
              <a:rPr lang="vi-VN" sz="2400">
                <a:solidFill>
                  <a:srgbClr val="FFFF00"/>
                </a:solidFill>
                <a:latin typeface="Open Sans"/>
              </a:rPr>
              <a:t> Nhận xét nào sau đây là </a:t>
            </a:r>
            <a:r>
              <a:rPr lang="vi-VN" sz="2400" b="1">
                <a:solidFill>
                  <a:srgbClr val="FFFF00"/>
                </a:solidFill>
                <a:latin typeface="Open Sans"/>
              </a:rPr>
              <a:t>đúng?</a:t>
            </a:r>
            <a:endParaRPr lang="vi-VN" sz="2400">
              <a:solidFill>
                <a:srgbClr val="FFFF00"/>
              </a:solidFill>
              <a:latin typeface="Open Sans"/>
            </a:endParaRPr>
          </a:p>
          <a:p>
            <a:pPr algn="just"/>
            <a:r>
              <a:rPr lang="vi-VN" sz="2400">
                <a:solidFill>
                  <a:srgbClr val="FFFF00"/>
                </a:solidFill>
                <a:latin typeface="Open Sans"/>
              </a:rPr>
              <a:t> A. Tinh bột và Cellulose đều tạo ra từ quá trình quang hợp của cây xanh.</a:t>
            </a:r>
          </a:p>
          <a:p>
            <a:pPr algn="just"/>
            <a:r>
              <a:rPr lang="vi-VN" sz="2400">
                <a:solidFill>
                  <a:srgbClr val="FFFF00"/>
                </a:solidFill>
                <a:latin typeface="Open Sans"/>
              </a:rPr>
              <a:t> B. Tinh bột và Cellulose đều có cùng số mắt xích trong phân tử.</a:t>
            </a:r>
          </a:p>
          <a:p>
            <a:pPr algn="just"/>
            <a:r>
              <a:rPr lang="vi-VN" sz="2400">
                <a:solidFill>
                  <a:srgbClr val="FFFF00"/>
                </a:solidFill>
                <a:latin typeface="Open Sans"/>
              </a:rPr>
              <a:t> C. Tinh bột và Cellulose có phân tử khối bằng nhau.</a:t>
            </a:r>
          </a:p>
          <a:p>
            <a:pPr algn="just"/>
            <a:r>
              <a:rPr lang="vi-VN" sz="2400">
                <a:solidFill>
                  <a:srgbClr val="FFFF00"/>
                </a:solidFill>
                <a:latin typeface="Open Sans"/>
              </a:rPr>
              <a:t> D. Tinh bột và Cellulose đều dễ tan trong nước.</a:t>
            </a:r>
            <a:endParaRPr lang="vi-VN" sz="2400" b="0" i="0">
              <a:solidFill>
                <a:srgbClr val="FFFF00"/>
              </a:solidFill>
              <a:effectLst/>
              <a:latin typeface="Open Sans"/>
            </a:endParaRPr>
          </a:p>
        </p:txBody>
      </p:sp>
    </p:spTree>
    <p:extLst>
      <p:ext uri="{BB962C8B-B14F-4D97-AF65-F5344CB8AC3E}">
        <p14:creationId xmlns:p14="http://schemas.microsoft.com/office/powerpoint/2010/main" val="5339559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0" y="0"/>
            <a:ext cx="12192000" cy="4381500"/>
          </a:xfrm>
          <a:prstGeom prst="rect">
            <a:avLst/>
          </a:prstGeom>
        </p:spPr>
      </p:pic>
      <p:sp>
        <p:nvSpPr>
          <p:cNvPr id="5" name="Rectangle 4"/>
          <p:cNvSpPr/>
          <p:nvPr/>
        </p:nvSpPr>
        <p:spPr>
          <a:xfrm>
            <a:off x="190500" y="4791485"/>
            <a:ext cx="11874500" cy="1366528"/>
          </a:xfrm>
          <a:prstGeom prst="rect">
            <a:avLst/>
          </a:prstGeom>
          <a:solidFill>
            <a:schemeClr val="accent6">
              <a:lumMod val="60000"/>
              <a:lumOff val="40000"/>
            </a:schemeClr>
          </a:solidFill>
        </p:spPr>
        <p:txBody>
          <a:bodyPr wrap="square">
            <a:spAutoFit/>
          </a:bodyPr>
          <a:lstStyle/>
          <a:p>
            <a:pPr marR="34925" indent="228600" algn="just">
              <a:lnSpc>
                <a:spcPct val="115000"/>
              </a:lnSpc>
            </a:pPr>
            <a:r>
              <a:rPr lang="en-US" sz="3600" b="1" kern="100" smtClean="0">
                <a:effectLst/>
                <a:latin typeface="Times New Roman" panose="02020603050405020304" pitchFamily="18" charset="0"/>
                <a:ea typeface="Times New Roman" panose="02020603050405020304" pitchFamily="18" charset="0"/>
              </a:rPr>
              <a:t>Cho biết bộ phận nào của cây ngô chứa nhiều tinh bột, bộ phận nào chứa nhiều cellulose?</a:t>
            </a:r>
            <a:endParaRPr lang="en-US" sz="3600" b="1" kern="10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90500" y="4933062"/>
            <a:ext cx="11874500" cy="1224951"/>
          </a:xfrm>
          <a:prstGeom prst="rect">
            <a:avLst/>
          </a:prstGeom>
          <a:solidFill>
            <a:schemeClr val="accent6">
              <a:lumMod val="60000"/>
              <a:lumOff val="40000"/>
            </a:schemeClr>
          </a:solidFill>
        </p:spPr>
        <p:txBody>
          <a:bodyPr wrap="square">
            <a:spAutoFit/>
          </a:bodyPr>
          <a:lstStyle/>
          <a:p>
            <a:pPr marR="34925" lvl="0" algn="just" fontAlgn="base">
              <a:lnSpc>
                <a:spcPct val="115000"/>
              </a:lnSpc>
              <a:spcBef>
                <a:spcPts val="0"/>
              </a:spcBef>
              <a:spcAft>
                <a:spcPts val="0"/>
              </a:spcAft>
              <a:buClr>
                <a:srgbClr val="181717"/>
              </a:buClr>
              <a:buSzPts val="1200"/>
            </a:pPr>
            <a:r>
              <a:rPr lang="en-US" sz="3200" b="1" u="none" strike="noStrike" kern="100" smtClean="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Bộ phận bắp của cây ngô chứa nhiều tinh bột, bộ phận thân cây ngô chứa nhiều cellulose.</a:t>
            </a:r>
            <a:endParaRPr lang="en-US" sz="3200" b="1" u="none" strike="noStrike" kern="100">
              <a:solidFill>
                <a:srgbClr val="FF0000"/>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57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3AF9D13-08E1-7F54-5D12-4D2657883A6C}"/>
              </a:ext>
            </a:extLst>
          </p:cNvPr>
          <p:cNvSpPr>
            <a:spLocks noGrp="1"/>
          </p:cNvSpPr>
          <p:nvPr>
            <p:ph type="title"/>
          </p:nvPr>
        </p:nvSpPr>
        <p:spPr/>
        <p:txBody>
          <a:bodyPr/>
          <a:lstStyle/>
          <a:p>
            <a:pPr indent="-406390">
              <a:lnSpc>
                <a:spcPct val="125000"/>
              </a:lnSpc>
              <a:spcAft>
                <a:spcPts val="400"/>
              </a:spcAft>
            </a:pPr>
            <a:r>
              <a:rPr lang="en-US" sz="2900" b="1">
                <a:solidFill>
                  <a:srgbClr val="295021"/>
                </a:solidFill>
                <a:latin typeface="Fira Sans Medium" panose="020B0603050000020004" pitchFamily="34" charset="0"/>
                <a:ea typeface="Arial" panose="020B0604020202020204" pitchFamily="34" charset="0"/>
                <a:cs typeface="Arial" panose="020B0604020202020204" pitchFamily="34" charset="0"/>
              </a:rPr>
              <a:t>I. </a:t>
            </a:r>
            <a:r>
              <a:rPr lang="vi-VN" sz="2900" b="1">
                <a:solidFill>
                  <a:srgbClr val="295021"/>
                </a:solidFill>
                <a:latin typeface="Fira Sans Medium" panose="020B0603050000020004" pitchFamily="34" charset="0"/>
                <a:ea typeface="Arial" panose="020B0604020202020204" pitchFamily="34" charset="0"/>
                <a:cs typeface="Arial" panose="020B0604020202020204" pitchFamily="34" charset="0"/>
              </a:rPr>
              <a:t>TRẠNG THÁI T</a:t>
            </a:r>
            <a:r>
              <a:rPr lang="en-US" sz="2900">
                <a:solidFill>
                  <a:srgbClr val="295021"/>
                </a:solidFill>
                <a:latin typeface="Fira Sans Medium" panose="020B0603050000020004" pitchFamily="34" charset="0"/>
                <a:ea typeface="Arial" panose="020B0604020202020204" pitchFamily="34" charset="0"/>
                <a:cs typeface="Arial" panose="020B0604020202020204" pitchFamily="34" charset="0"/>
              </a:rPr>
              <a:t>Ự</a:t>
            </a:r>
            <a:r>
              <a:rPr lang="vi-VN" sz="2900" b="1">
                <a:solidFill>
                  <a:srgbClr val="295021"/>
                </a:solidFill>
                <a:latin typeface="Fira Sans Medium" panose="020B0603050000020004" pitchFamily="34" charset="0"/>
                <a:ea typeface="Arial" panose="020B0604020202020204" pitchFamily="34" charset="0"/>
                <a:cs typeface="Arial" panose="020B0604020202020204" pitchFamily="34" charset="0"/>
              </a:rPr>
              <a:t> NHIÊN, TÍNH CHẤT VẬT L</a:t>
            </a:r>
            <a:r>
              <a:rPr lang="en-US" sz="2900">
                <a:solidFill>
                  <a:srgbClr val="295021"/>
                </a:solidFill>
                <a:latin typeface="Fira Sans Medium" panose="020B0603050000020004" pitchFamily="34" charset="0"/>
                <a:ea typeface="Arial" panose="020B0604020202020204" pitchFamily="34" charset="0"/>
                <a:cs typeface="Arial" panose="020B0604020202020204" pitchFamily="34" charset="0"/>
              </a:rPr>
              <a:t>Í</a:t>
            </a:r>
            <a:endParaRPr lang="en-US" sz="2900" b="1" dirty="0">
              <a:solidFill>
                <a:srgbClr val="295021"/>
              </a:solidFill>
              <a:latin typeface="Fira Sans Medium" panose="020B0603050000020004" pitchFamily="34" charset="0"/>
              <a:ea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B5CAC732-1BF4-33D6-01F0-9882E3619012}"/>
              </a:ext>
            </a:extLst>
          </p:cNvPr>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62023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A4E4AE94-50F0-E185-D622-1F25551E200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76ACD5A7-87F4-7563-3DAB-9115529D219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175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63225677"/>
              </p:ext>
            </p:extLst>
          </p:nvPr>
        </p:nvGraphicFramePr>
        <p:xfrm>
          <a:off x="435429" y="1088573"/>
          <a:ext cx="11480801" cy="5292393"/>
        </p:xfrm>
        <a:graphic>
          <a:graphicData uri="http://schemas.openxmlformats.org/drawingml/2006/table">
            <a:tbl>
              <a:tblPr firstRow="1" firstCol="1" bandRow="1">
                <a:tableStyleId>{5940675A-B579-460E-94D1-54222C63F5DA}</a:tableStyleId>
              </a:tblPr>
              <a:tblGrid>
                <a:gridCol w="3904343"/>
                <a:gridCol w="3962400"/>
                <a:gridCol w="3614058"/>
              </a:tblGrid>
              <a:tr h="457530">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 </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Tinh bột</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Cellulose</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r>
              <a:tr h="495104">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CTPT</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4">
                        <a:lumMod val="20000"/>
                        <a:lumOff val="80000"/>
                      </a:schemeClr>
                    </a:solidFill>
                  </a:tcP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tc>
              </a:tr>
              <a:tr h="926067">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Trạng thái tự nhiên</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r h="2317033">
                <a:tc>
                  <a:txBody>
                    <a:bodyPr/>
                    <a:lstStyle/>
                    <a:p>
                      <a:pPr marL="0" marR="19685"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Tính chất vật lí (trạng thái, màu sắc, mùi, vị, tính tan, khối lượng riêng)</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52705"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5969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r h="938109">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Vai trò trong cây xanh</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57785"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bl>
          </a:graphicData>
        </a:graphic>
      </p:graphicFrame>
      <p:sp>
        <p:nvSpPr>
          <p:cNvPr id="2" name="Rectangle 1"/>
          <p:cNvSpPr/>
          <p:nvPr/>
        </p:nvSpPr>
        <p:spPr>
          <a:xfrm>
            <a:off x="4891315" y="2709067"/>
            <a:ext cx="6647543" cy="2357568"/>
          </a:xfrm>
          <a:prstGeom prst="rect">
            <a:avLst/>
          </a:prstGeom>
          <a:solidFill>
            <a:schemeClr val="accent6">
              <a:lumMod val="60000"/>
              <a:lumOff val="40000"/>
            </a:schemeClr>
          </a:solidFill>
        </p:spPr>
        <p:txBody>
          <a:bodyPr wrap="square">
            <a:spAutoFit/>
          </a:bodyPr>
          <a:lstStyle/>
          <a:p>
            <a:pPr marR="17780" lvl="0" algn="just" fontAlgn="base">
              <a:lnSpc>
                <a:spcPct val="115000"/>
              </a:lnSpc>
              <a:spcBef>
                <a:spcPts val="0"/>
              </a:spcBef>
              <a:spcAft>
                <a:spcPts val="0"/>
              </a:spcAft>
              <a:buClr>
                <a:srgbClr val="181717"/>
              </a:buClr>
              <a:buSzPts val="1200"/>
            </a:pPr>
            <a:r>
              <a:rPr lang="en-US" sz="3200" b="1" u="none" strike="noStrike" kern="10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none" strike="noStrike" kern="100" smtClean="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So sánh sự khác nhau giữa tinh bột và cellulose về trạng thái tự nhiên, tính chất vật lí và vai trò của chúng trong cây xanh?</a:t>
            </a:r>
            <a:endParaRPr lang="en-US" sz="3200" b="1" u="none" strike="noStrike" kern="100">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928914" y="159657"/>
            <a:ext cx="9782629" cy="646331"/>
          </a:xfrm>
          <a:prstGeom prst="rect">
            <a:avLst/>
          </a:prstGeom>
          <a:noFill/>
        </p:spPr>
        <p:txBody>
          <a:bodyPr wrap="square" rtlCol="0">
            <a:spAutoFit/>
          </a:bodyPr>
          <a:lstStyle/>
          <a:p>
            <a:r>
              <a:rPr lang="en-US" sz="3600" b="1" smtClean="0">
                <a:solidFill>
                  <a:srgbClr val="FF0000"/>
                </a:solidFill>
              </a:rPr>
              <a:t>Đọc thông tin SGK, thảo luận nhóm:</a:t>
            </a:r>
            <a:endParaRPr lang="en-US" sz="3600" b="1">
              <a:solidFill>
                <a:srgbClr val="FF0000"/>
              </a:solidFill>
            </a:endParaRPr>
          </a:p>
        </p:txBody>
      </p:sp>
    </p:spTree>
    <p:extLst>
      <p:ext uri="{BB962C8B-B14F-4D97-AF65-F5344CB8AC3E}">
        <p14:creationId xmlns:p14="http://schemas.microsoft.com/office/powerpoint/2010/main" val="3056151716"/>
      </p:ext>
    </p:extLst>
  </p:cSld>
  <p:clrMapOvr>
    <a:masterClrMapping/>
  </p:clrMapOvr>
  <p:transition spd="slow">
    <p:cov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10873108"/>
              </p:ext>
            </p:extLst>
          </p:nvPr>
        </p:nvGraphicFramePr>
        <p:xfrm>
          <a:off x="0" y="12701"/>
          <a:ext cx="12192000" cy="6917467"/>
        </p:xfrm>
        <a:graphic>
          <a:graphicData uri="http://schemas.openxmlformats.org/drawingml/2006/table">
            <a:tbl>
              <a:tblPr firstRow="1" firstCol="1" bandRow="1">
                <a:tableStyleId>{5940675A-B579-460E-94D1-54222C63F5DA}</a:tableStyleId>
              </a:tblPr>
              <a:tblGrid>
                <a:gridCol w="2728686"/>
                <a:gridCol w="4746171"/>
                <a:gridCol w="4717143"/>
              </a:tblGrid>
              <a:tr h="536011">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 </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Tinh bột</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c>
                  <a:txBody>
                    <a:bodyPr/>
                    <a:lstStyle/>
                    <a:p>
                      <a:pPr marL="0" marR="0" indent="228600" algn="ctr">
                        <a:lnSpc>
                          <a:spcPct val="115000"/>
                        </a:lnSpc>
                        <a:spcBef>
                          <a:spcPts val="0"/>
                        </a:spcBef>
                        <a:spcAft>
                          <a:spcPts val="0"/>
                        </a:spcAft>
                      </a:pPr>
                      <a:r>
                        <a:rPr lang="en-US" sz="3000" b="1" kern="100">
                          <a:effectLst/>
                          <a:latin typeface="Times New Roman" panose="02020603050405020304" pitchFamily="18" charset="0"/>
                          <a:cs typeface="Times New Roman" panose="02020603050405020304" pitchFamily="18" charset="0"/>
                        </a:rPr>
                        <a:t>Cellulose</a:t>
                      </a:r>
                      <a:endParaRPr lang="en-US" sz="3000" b="1"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2">
                        <a:lumMod val="40000"/>
                        <a:lumOff val="60000"/>
                      </a:schemeClr>
                    </a:solidFill>
                  </a:tcPr>
                </a:tc>
              </a:tr>
              <a:tr h="536011">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CTPT</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solidFill>
                      <a:schemeClr val="accent4">
                        <a:lumMod val="20000"/>
                        <a:lumOff val="80000"/>
                      </a:schemeClr>
                    </a:solidFill>
                  </a:tcPr>
                </a:tc>
                <a:tc>
                  <a:txBody>
                    <a:bodyPr/>
                    <a:lstStyle/>
                    <a:p>
                      <a:pPr marL="0" marR="0" indent="228600" algn="ctr">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tc>
                <a:tc>
                  <a:txBody>
                    <a:bodyPr/>
                    <a:lstStyle/>
                    <a:p>
                      <a:pPr marL="0" marR="0" indent="228600" algn="ctr">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nchor="ctr"/>
                </a:tc>
              </a:tr>
              <a:tr h="1270972">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Trạng thái tự nhiên</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r h="2786743">
                <a:tc>
                  <a:txBody>
                    <a:bodyPr/>
                    <a:lstStyle/>
                    <a:p>
                      <a:pPr marL="0" marR="19685"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Tính chất vật lí (trạng thái, màu sắc, mùi, vị, tính tan, khối lượng riêng)</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52705"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5969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r h="1748568">
                <a:tc>
                  <a:txBody>
                    <a:bodyPr/>
                    <a:lstStyle/>
                    <a:p>
                      <a:pPr marL="0" marR="0" indent="228600" algn="l">
                        <a:lnSpc>
                          <a:spcPct val="115000"/>
                        </a:lnSpc>
                        <a:spcBef>
                          <a:spcPts val="0"/>
                        </a:spcBef>
                        <a:spcAft>
                          <a:spcPts val="0"/>
                        </a:spcAft>
                      </a:pPr>
                      <a:r>
                        <a:rPr lang="en-US" sz="3000" kern="100">
                          <a:effectLst/>
                          <a:latin typeface="Times New Roman" panose="02020603050405020304" pitchFamily="18" charset="0"/>
                          <a:cs typeface="Times New Roman" panose="02020603050405020304" pitchFamily="18" charset="0"/>
                        </a:rPr>
                        <a:t>Vai trò trong cây xanh</a:t>
                      </a: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solidFill>
                      <a:schemeClr val="accent4">
                        <a:lumMod val="20000"/>
                        <a:lumOff val="80000"/>
                      </a:schemeClr>
                    </a:solidFill>
                  </a:tcPr>
                </a:tc>
                <a:tc>
                  <a:txBody>
                    <a:bodyPr/>
                    <a:lstStyle/>
                    <a:p>
                      <a:pPr marL="0" marR="0"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c>
                  <a:txBody>
                    <a:bodyPr/>
                    <a:lstStyle/>
                    <a:p>
                      <a:pPr marL="0" marR="57785" indent="228600" algn="l">
                        <a:lnSpc>
                          <a:spcPct val="115000"/>
                        </a:lnSpc>
                        <a:spcBef>
                          <a:spcPts val="0"/>
                        </a:spcBef>
                        <a:spcAft>
                          <a:spcPts val="0"/>
                        </a:spcAft>
                      </a:pPr>
                      <a:endParaRPr lang="en-US" sz="3000" kern="100">
                        <a:solidFill>
                          <a:srgbClr val="181717"/>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495" marR="30877" marT="29812" marB="0"/>
                </a:tc>
              </a:tr>
            </a:tbl>
          </a:graphicData>
        </a:graphic>
      </p:graphicFrame>
      <p:sp>
        <p:nvSpPr>
          <p:cNvPr id="2" name="TextBox 1"/>
          <p:cNvSpPr txBox="1"/>
          <p:nvPr/>
        </p:nvSpPr>
        <p:spPr>
          <a:xfrm>
            <a:off x="2902857" y="638629"/>
            <a:ext cx="4281715" cy="830997"/>
          </a:xfrm>
          <a:prstGeom prst="rect">
            <a:avLst/>
          </a:prstGeom>
          <a:noFill/>
        </p:spPr>
        <p:txBody>
          <a:bodyPr wrap="square" rtlCol="0">
            <a:spAutoFit/>
          </a:bodyPr>
          <a:lstStyle/>
          <a:p>
            <a:r>
              <a:rPr lang="en-US" sz="2400" b="1" kern="100">
                <a:latin typeface="Times New Roman" panose="02020603050405020304" pitchFamily="18" charset="0"/>
                <a:cs typeface="Times New Roman" panose="02020603050405020304" pitchFamily="18" charset="0"/>
              </a:rPr>
              <a:t>(</a:t>
            </a:r>
            <a:r>
              <a:rPr lang="en-US" sz="2400" b="1" kern="100" smtClean="0">
                <a:latin typeface="Times New Roman" panose="02020603050405020304" pitchFamily="18" charset="0"/>
                <a:cs typeface="Times New Roman" panose="02020603050405020304" pitchFamily="18" charset="0"/>
              </a:rPr>
              <a:t>C</a:t>
            </a:r>
            <a:r>
              <a:rPr lang="en-US" sz="2400" b="1" kern="100" baseline="-25000" smtClean="0">
                <a:latin typeface="Times New Roman" panose="02020603050405020304" pitchFamily="18" charset="0"/>
                <a:cs typeface="Times New Roman" panose="02020603050405020304" pitchFamily="18" charset="0"/>
              </a:rPr>
              <a:t>6</a:t>
            </a:r>
            <a:r>
              <a:rPr lang="en-US" sz="2400" b="1" kern="100" smtClean="0">
                <a:latin typeface="Times New Roman" panose="02020603050405020304" pitchFamily="18" charset="0"/>
                <a:cs typeface="Times New Roman" panose="02020603050405020304" pitchFamily="18" charset="0"/>
              </a:rPr>
              <a:t>H</a:t>
            </a:r>
            <a:r>
              <a:rPr lang="en-US" sz="2400" b="1" kern="100" baseline="-25000" smtClean="0">
                <a:latin typeface="Times New Roman" panose="02020603050405020304" pitchFamily="18" charset="0"/>
                <a:cs typeface="Times New Roman" panose="02020603050405020304" pitchFamily="18" charset="0"/>
              </a:rPr>
              <a:t>10</a:t>
            </a:r>
            <a:r>
              <a:rPr lang="en-US" sz="2400" b="1" kern="100" smtClean="0">
                <a:latin typeface="Times New Roman" panose="02020603050405020304" pitchFamily="18" charset="0"/>
                <a:cs typeface="Times New Roman" panose="02020603050405020304" pitchFamily="18" charset="0"/>
              </a:rPr>
              <a:t>O</a:t>
            </a:r>
            <a:r>
              <a:rPr lang="en-US" sz="2400" b="1" kern="100" baseline="-25000" smtClean="0">
                <a:latin typeface="Times New Roman" panose="02020603050405020304" pitchFamily="18" charset="0"/>
                <a:cs typeface="Times New Roman" panose="02020603050405020304" pitchFamily="18" charset="0"/>
              </a:rPr>
              <a:t>5</a:t>
            </a:r>
            <a:r>
              <a:rPr lang="en-US" sz="2400" b="1" kern="100" smtClean="0">
                <a:latin typeface="Times New Roman" panose="02020603050405020304" pitchFamily="18" charset="0"/>
                <a:cs typeface="Times New Roman" panose="02020603050405020304" pitchFamily="18" charset="0"/>
              </a:rPr>
              <a:t>)</a:t>
            </a:r>
            <a:r>
              <a:rPr lang="en-US" sz="2400" b="1" kern="100" baseline="-25000" smtClean="0">
                <a:latin typeface="Times New Roman" panose="02020603050405020304" pitchFamily="18" charset="0"/>
                <a:cs typeface="Times New Roman" panose="02020603050405020304" pitchFamily="18" charset="0"/>
              </a:rPr>
              <a:t>n    </a:t>
            </a:r>
            <a:r>
              <a:rPr lang="en-US" sz="2400" b="1" kern="100" smtClean="0">
                <a:latin typeface="Times New Roman" panose="02020603050405020304" pitchFamily="18" charset="0"/>
                <a:cs typeface="Times New Roman" panose="02020603050405020304" pitchFamily="18" charset="0"/>
              </a:rPr>
              <a:t>n = 1200-6000</a:t>
            </a:r>
            <a:endParaRPr lang="en-US" sz="24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a:p>
        </p:txBody>
      </p:sp>
      <p:sp>
        <p:nvSpPr>
          <p:cNvPr id="3" name="TextBox 2"/>
          <p:cNvSpPr txBox="1"/>
          <p:nvPr/>
        </p:nvSpPr>
        <p:spPr>
          <a:xfrm>
            <a:off x="7634514" y="609600"/>
            <a:ext cx="4557486" cy="830997"/>
          </a:xfrm>
          <a:prstGeom prst="rect">
            <a:avLst/>
          </a:prstGeom>
          <a:noFill/>
        </p:spPr>
        <p:txBody>
          <a:bodyPr wrap="square" rtlCol="0">
            <a:spAutoFit/>
          </a:bodyPr>
          <a:lstStyle/>
          <a:p>
            <a:r>
              <a:rPr lang="en-US" sz="2400" b="1" kern="100">
                <a:latin typeface="Times New Roman" panose="02020603050405020304" pitchFamily="18" charset="0"/>
                <a:cs typeface="Times New Roman" panose="02020603050405020304" pitchFamily="18" charset="0"/>
              </a:rPr>
              <a:t>(</a:t>
            </a:r>
            <a:r>
              <a:rPr lang="en-US" sz="2400" b="1" kern="100" smtClean="0">
                <a:latin typeface="Times New Roman" panose="02020603050405020304" pitchFamily="18" charset="0"/>
                <a:cs typeface="Times New Roman" panose="02020603050405020304" pitchFamily="18" charset="0"/>
              </a:rPr>
              <a:t>C</a:t>
            </a:r>
            <a:r>
              <a:rPr lang="en-US" sz="2400" b="1" kern="100" baseline="-25000" smtClean="0">
                <a:latin typeface="Times New Roman" panose="02020603050405020304" pitchFamily="18" charset="0"/>
                <a:cs typeface="Times New Roman" panose="02020603050405020304" pitchFamily="18" charset="0"/>
              </a:rPr>
              <a:t>6</a:t>
            </a:r>
            <a:r>
              <a:rPr lang="en-US" sz="2400" b="1" kern="100" smtClean="0">
                <a:latin typeface="Times New Roman" panose="02020603050405020304" pitchFamily="18" charset="0"/>
                <a:cs typeface="Times New Roman" panose="02020603050405020304" pitchFamily="18" charset="0"/>
              </a:rPr>
              <a:t>H</a:t>
            </a:r>
            <a:r>
              <a:rPr lang="en-US" sz="2400" b="1" kern="100" baseline="-25000" smtClean="0">
                <a:latin typeface="Times New Roman" panose="02020603050405020304" pitchFamily="18" charset="0"/>
                <a:cs typeface="Times New Roman" panose="02020603050405020304" pitchFamily="18" charset="0"/>
              </a:rPr>
              <a:t>10</a:t>
            </a:r>
            <a:r>
              <a:rPr lang="en-US" sz="2400" b="1" kern="100" smtClean="0">
                <a:latin typeface="Times New Roman" panose="02020603050405020304" pitchFamily="18" charset="0"/>
                <a:cs typeface="Times New Roman" panose="02020603050405020304" pitchFamily="18" charset="0"/>
              </a:rPr>
              <a:t>O</a:t>
            </a:r>
            <a:r>
              <a:rPr lang="en-US" sz="2400" b="1" kern="100" baseline="-25000" smtClean="0">
                <a:latin typeface="Times New Roman" panose="02020603050405020304" pitchFamily="18" charset="0"/>
                <a:cs typeface="Times New Roman" panose="02020603050405020304" pitchFamily="18" charset="0"/>
              </a:rPr>
              <a:t>5</a:t>
            </a:r>
            <a:r>
              <a:rPr lang="en-US" sz="2400" b="1" kern="100" smtClean="0">
                <a:latin typeface="Times New Roman" panose="02020603050405020304" pitchFamily="18" charset="0"/>
                <a:cs typeface="Times New Roman" panose="02020603050405020304" pitchFamily="18" charset="0"/>
              </a:rPr>
              <a:t>)</a:t>
            </a:r>
            <a:r>
              <a:rPr lang="en-US" sz="2400" b="1" kern="100" baseline="-25000">
                <a:latin typeface="Times New Roman" panose="02020603050405020304" pitchFamily="18" charset="0"/>
                <a:cs typeface="Times New Roman" panose="02020603050405020304" pitchFamily="18" charset="0"/>
              </a:rPr>
              <a:t>m</a:t>
            </a:r>
            <a:r>
              <a:rPr lang="en-US" sz="2400" b="1" kern="100" baseline="-25000" smtClean="0">
                <a:latin typeface="Times New Roman" panose="02020603050405020304" pitchFamily="18" charset="0"/>
                <a:cs typeface="Times New Roman" panose="02020603050405020304" pitchFamily="18" charset="0"/>
              </a:rPr>
              <a:t> </a:t>
            </a:r>
            <a:r>
              <a:rPr lang="en-US" sz="2400" b="1" kern="100" smtClean="0">
                <a:latin typeface="Times New Roman" panose="02020603050405020304" pitchFamily="18" charset="0"/>
                <a:cs typeface="Times New Roman" panose="02020603050405020304" pitchFamily="18" charset="0"/>
              </a:rPr>
              <a:t> m = 10 000-14 000</a:t>
            </a:r>
            <a:endParaRPr lang="en-US" sz="24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400" b="1"/>
          </a:p>
        </p:txBody>
      </p:sp>
      <p:sp>
        <p:nvSpPr>
          <p:cNvPr id="5" name="TextBox 4"/>
          <p:cNvSpPr txBox="1"/>
          <p:nvPr/>
        </p:nvSpPr>
        <p:spPr>
          <a:xfrm>
            <a:off x="2815771" y="1219200"/>
            <a:ext cx="4586515" cy="1384995"/>
          </a:xfrm>
          <a:prstGeom prst="rect">
            <a:avLst/>
          </a:prstGeom>
          <a:noFill/>
        </p:spPr>
        <p:txBody>
          <a:bodyPr wrap="square" rtlCol="0">
            <a:spAutoFit/>
          </a:bodyPr>
          <a:lstStyle/>
          <a:p>
            <a:r>
              <a:rPr lang="en-US" sz="2800" b="1" kern="100">
                <a:latin typeface="Times New Roman" panose="02020603050405020304" pitchFamily="18" charset="0"/>
                <a:cs typeface="Times New Roman" panose="02020603050405020304" pitchFamily="18" charset="0"/>
              </a:rPr>
              <a:t>Tập trung nhiều ở hạt, củ, quả</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a:p>
        </p:txBody>
      </p:sp>
      <p:sp>
        <p:nvSpPr>
          <p:cNvPr id="6" name="TextBox 5"/>
          <p:cNvSpPr txBox="1"/>
          <p:nvPr/>
        </p:nvSpPr>
        <p:spPr>
          <a:xfrm>
            <a:off x="7561942" y="1233714"/>
            <a:ext cx="4412343" cy="1043619"/>
          </a:xfrm>
          <a:prstGeom prst="rect">
            <a:avLst/>
          </a:prstGeom>
          <a:noFill/>
        </p:spPr>
        <p:txBody>
          <a:bodyPr wrap="square" rtlCol="0">
            <a:spAutoFit/>
          </a:bodyPr>
          <a:lstStyle/>
          <a:p>
            <a:pPr indent="228600">
              <a:lnSpc>
                <a:spcPct val="115000"/>
              </a:lnSpc>
            </a:pPr>
            <a:r>
              <a:rPr lang="en-US" sz="2800" b="1" kern="100">
                <a:latin typeface="Times New Roman" panose="02020603050405020304" pitchFamily="18" charset="0"/>
                <a:cs typeface="Times New Roman" panose="02020603050405020304" pitchFamily="18" charset="0"/>
              </a:rPr>
              <a:t>Tập trung nhiều ở thân cây, vỏ cây</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2873829" y="2365829"/>
            <a:ext cx="4513942" cy="3000821"/>
          </a:xfrm>
          <a:prstGeom prst="rect">
            <a:avLst/>
          </a:prstGeom>
          <a:noFill/>
        </p:spPr>
        <p:txBody>
          <a:bodyPr wrap="square" rtlCol="0">
            <a:spAutoFit/>
          </a:bodyPr>
          <a:lstStyle/>
          <a:p>
            <a:pPr marR="52705" indent="228600">
              <a:lnSpc>
                <a:spcPct val="115000"/>
              </a:lnSpc>
            </a:pPr>
            <a:r>
              <a:rPr lang="en-US" sz="2800" b="1" kern="100">
                <a:latin typeface="Times New Roman" panose="02020603050405020304" pitchFamily="18" charset="0"/>
                <a:cs typeface="Times New Roman" panose="02020603050405020304" pitchFamily="18" charset="0"/>
              </a:rPr>
              <a:t>– Chất rắn, màu trắng, dạng bột. </a:t>
            </a:r>
          </a:p>
          <a:p>
            <a:pPr marR="52705" indent="228600">
              <a:lnSpc>
                <a:spcPct val="115000"/>
              </a:lnSpc>
            </a:pPr>
            <a:r>
              <a:rPr lang="en-US" sz="2800" b="1" kern="100">
                <a:latin typeface="Times New Roman" panose="02020603050405020304" pitchFamily="18" charset="0"/>
                <a:cs typeface="Times New Roman" panose="02020603050405020304" pitchFamily="18" charset="0"/>
              </a:rPr>
              <a:t>– Không tan trong nước lạnh, nhưng tan một phần trong nước nóng tạo hệ keo</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a:p>
        </p:txBody>
      </p:sp>
      <p:sp>
        <p:nvSpPr>
          <p:cNvPr id="8" name="TextBox 7"/>
          <p:cNvSpPr txBox="1"/>
          <p:nvPr/>
        </p:nvSpPr>
        <p:spPr>
          <a:xfrm>
            <a:off x="7634514" y="2380343"/>
            <a:ext cx="4267200" cy="3000821"/>
          </a:xfrm>
          <a:prstGeom prst="rect">
            <a:avLst/>
          </a:prstGeom>
          <a:noFill/>
        </p:spPr>
        <p:txBody>
          <a:bodyPr wrap="square" rtlCol="0">
            <a:spAutoFit/>
          </a:bodyPr>
          <a:lstStyle/>
          <a:p>
            <a:pPr marR="59690" indent="228600">
              <a:lnSpc>
                <a:spcPct val="115000"/>
              </a:lnSpc>
            </a:pPr>
            <a:r>
              <a:rPr lang="en-US" sz="2800" b="1" kern="100">
                <a:latin typeface="Times New Roman" panose="02020603050405020304" pitchFamily="18" charset="0"/>
                <a:cs typeface="Times New Roman" panose="02020603050405020304" pitchFamily="18" charset="0"/>
              </a:rPr>
              <a:t>– Chất rắn, màu trắng, dạng sợi. </a:t>
            </a:r>
          </a:p>
          <a:p>
            <a:pPr marR="59690" indent="228600">
              <a:lnSpc>
                <a:spcPct val="115000"/>
              </a:lnSpc>
            </a:pPr>
            <a:r>
              <a:rPr lang="en-US" sz="2800" b="1" kern="100">
                <a:latin typeface="Times New Roman" panose="02020603050405020304" pitchFamily="18" charset="0"/>
                <a:cs typeface="Times New Roman" panose="02020603050405020304" pitchFamily="18" charset="0"/>
              </a:rPr>
              <a:t>– Không tan trong nước và các dung môi hữu cơ thông thường</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a:p>
        </p:txBody>
      </p:sp>
      <p:sp>
        <p:nvSpPr>
          <p:cNvPr id="9" name="TextBox 8"/>
          <p:cNvSpPr txBox="1"/>
          <p:nvPr/>
        </p:nvSpPr>
        <p:spPr>
          <a:xfrm>
            <a:off x="2815771" y="5384800"/>
            <a:ext cx="4455886" cy="954107"/>
          </a:xfrm>
          <a:prstGeom prst="rect">
            <a:avLst/>
          </a:prstGeom>
          <a:noFill/>
        </p:spPr>
        <p:txBody>
          <a:bodyPr wrap="square" rtlCol="0">
            <a:spAutoFit/>
          </a:bodyPr>
          <a:lstStyle/>
          <a:p>
            <a:r>
              <a:rPr lang="en-US" sz="2800" b="1" kern="100">
                <a:latin typeface="Times New Roman" panose="02020603050405020304" pitchFamily="18" charset="0"/>
                <a:cs typeface="Times New Roman" panose="02020603050405020304" pitchFamily="18" charset="0"/>
              </a:rPr>
              <a:t>Dự trữ năng lượng</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a:p>
        </p:txBody>
      </p:sp>
      <p:sp>
        <p:nvSpPr>
          <p:cNvPr id="10" name="TextBox 9"/>
          <p:cNvSpPr txBox="1"/>
          <p:nvPr/>
        </p:nvSpPr>
        <p:spPr>
          <a:xfrm>
            <a:off x="7678057" y="5370286"/>
            <a:ext cx="4281714" cy="1815882"/>
          </a:xfrm>
          <a:prstGeom prst="rect">
            <a:avLst/>
          </a:prstGeom>
          <a:noFill/>
        </p:spPr>
        <p:txBody>
          <a:bodyPr wrap="square" rtlCol="0">
            <a:spAutoFit/>
          </a:bodyPr>
          <a:lstStyle/>
          <a:p>
            <a:r>
              <a:rPr lang="en-US" sz="2800" b="1" kern="100">
                <a:latin typeface="Times New Roman" panose="02020603050405020304" pitchFamily="18" charset="0"/>
                <a:cs typeface="Times New Roman" panose="02020603050405020304" pitchFamily="18" charset="0"/>
              </a:rPr>
              <a:t>Xây dựng thành tế bào thực vật. Giúp duy trì độ cứng, hình dáng của cây.</a:t>
            </a:r>
            <a:endParaRPr lang="en-US" sz="2800" b="1" kern="10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800" b="1"/>
          </a:p>
        </p:txBody>
      </p:sp>
    </p:spTree>
    <p:extLst>
      <p:ext uri="{BB962C8B-B14F-4D97-AF65-F5344CB8AC3E}">
        <p14:creationId xmlns:p14="http://schemas.microsoft.com/office/powerpoint/2010/main" val="31284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6ECE62D7-0E68-60B0-6778-8784AC881CA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0D50F69-7412-6A29-E56E-8E4E28441E0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6860323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063" t="35691" r="25313" b="40741"/>
          <a:stretch/>
        </p:blipFill>
        <p:spPr>
          <a:xfrm>
            <a:off x="0" y="1335313"/>
            <a:ext cx="12192000" cy="4143375"/>
          </a:xfrm>
          <a:prstGeom prst="rect">
            <a:avLst/>
          </a:prstGeom>
        </p:spPr>
      </p:pic>
      <p:sp>
        <p:nvSpPr>
          <p:cNvPr id="5" name="Rectangle 4"/>
          <p:cNvSpPr/>
          <p:nvPr/>
        </p:nvSpPr>
        <p:spPr>
          <a:xfrm>
            <a:off x="330200" y="308002"/>
            <a:ext cx="11455400" cy="729430"/>
          </a:xfrm>
          <a:prstGeom prst="rect">
            <a:avLst/>
          </a:prstGeom>
          <a:solidFill>
            <a:schemeClr val="accent6">
              <a:lumMod val="60000"/>
              <a:lumOff val="40000"/>
            </a:schemeClr>
          </a:solidFill>
        </p:spPr>
        <p:txBody>
          <a:bodyPr wrap="square">
            <a:spAutoFit/>
          </a:bodyPr>
          <a:lstStyle/>
          <a:p>
            <a:pPr marR="17780" lvl="0" algn="ctr" fontAlgn="base">
              <a:lnSpc>
                <a:spcPct val="115000"/>
              </a:lnSpc>
              <a:spcBef>
                <a:spcPts val="0"/>
              </a:spcBef>
              <a:spcAft>
                <a:spcPts val="0"/>
              </a:spcAft>
              <a:buClr>
                <a:srgbClr val="181717"/>
              </a:buClr>
              <a:buSzPts val="1200"/>
            </a:pPr>
            <a:r>
              <a:rPr lang="en-US" sz="3600" b="1" u="none" strike="noStrike" kern="100" smtClean="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Trình bày sự tạo thành tinh bột và cellulose ở thực vật?</a:t>
            </a:r>
            <a:endParaRPr lang="en-US" sz="3600" b="1" u="none" strike="noStrike" kern="10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50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777</Words>
  <Application>Microsoft Office PowerPoint</Application>
  <PresentationFormat>Custom</PresentationFormat>
  <Paragraphs>90</Paragraphs>
  <Slides>36</Slides>
  <Notes>3</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PowerPoint Presentation</vt:lpstr>
      <vt:lpstr>PowerPoint Presentation</vt:lpstr>
      <vt:lpstr>PowerPoint Presentation</vt:lpstr>
      <vt:lpstr>I. TRẠNG THÁI TỰ NHIÊN, TÍNH CHẤT VẬT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1: Tinh bột phản ứng với iodine</vt:lpstr>
      <vt:lpstr>PowerPoint Presentation</vt:lpstr>
      <vt:lpstr>PowerPoint Presentation</vt:lpstr>
      <vt:lpstr>PowerPoint Presentation</vt:lpstr>
      <vt:lpstr>Thí nghiệm 2: Sự thủy phân tinh bột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Sky123.Org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87</cp:revision>
  <dcterms:created xsi:type="dcterms:W3CDTF">2024-11-23T07:35:15Z</dcterms:created>
  <dcterms:modified xsi:type="dcterms:W3CDTF">2025-02-05T08:38:52Z</dcterms:modified>
</cp:coreProperties>
</file>