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5" r:id="rId1"/>
    <p:sldMasterId id="2147483877" r:id="rId2"/>
    <p:sldMasterId id="2147483889" r:id="rId3"/>
  </p:sldMasterIdLst>
  <p:notesMasterIdLst>
    <p:notesMasterId r:id="rId24"/>
  </p:notesMasterIdLst>
  <p:sldIdLst>
    <p:sldId id="301" r:id="rId4"/>
    <p:sldId id="304" r:id="rId5"/>
    <p:sldId id="282" r:id="rId6"/>
    <p:sldId id="285" r:id="rId7"/>
    <p:sldId id="286" r:id="rId8"/>
    <p:sldId id="287" r:id="rId9"/>
    <p:sldId id="262" r:id="rId10"/>
    <p:sldId id="288" r:id="rId11"/>
    <p:sldId id="289" r:id="rId12"/>
    <p:sldId id="263" r:id="rId13"/>
    <p:sldId id="290" r:id="rId14"/>
    <p:sldId id="291" r:id="rId15"/>
    <p:sldId id="264" r:id="rId16"/>
    <p:sldId id="292" r:id="rId17"/>
    <p:sldId id="294" r:id="rId18"/>
    <p:sldId id="295" r:id="rId19"/>
    <p:sldId id="296" r:id="rId20"/>
    <p:sldId id="277" r:id="rId21"/>
    <p:sldId id="299" r:id="rId22"/>
    <p:sldId id="2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8000"/>
    <a:srgbClr val="99FF99"/>
    <a:srgbClr val="CC3300"/>
    <a:srgbClr val="FEB8FB"/>
    <a:srgbClr val="CBF5D2"/>
    <a:srgbClr val="336600"/>
    <a:srgbClr val="800080"/>
    <a:srgbClr val="6600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5" autoAdjust="0"/>
    <p:restoredTop sz="94660"/>
  </p:normalViewPr>
  <p:slideViewPr>
    <p:cSldViewPr snapToGrid="0">
      <p:cViewPr varScale="1">
        <p:scale>
          <a:sx n="67" d="100"/>
          <a:sy n="67" d="100"/>
        </p:scale>
        <p:origin x="6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96565D-4EDA-42AF-875C-C1F083F587BE}" type="datetimeFigureOut">
              <a:rPr lang="en-US" smtClean="0"/>
              <a:t>20/02/2025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E3C10-E6EF-4B6E-A3A0-EBF965A9D8F2}" type="slidenum">
              <a:rPr lang="en-US" smtClean="0"/>
              <a:t>‹#›</a:t>
            </a:fld>
            <a:endParaRPr lang="en-US"/>
          </a:p>
        </p:txBody>
      </p:sp>
    </p:spTree>
    <p:extLst>
      <p:ext uri="{BB962C8B-B14F-4D97-AF65-F5344CB8AC3E}">
        <p14:creationId xmlns:p14="http://schemas.microsoft.com/office/powerpoint/2010/main" val="3322649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3E640-AF1F-4CFA-9CA4-7A6AA36F4F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DCA95E-785B-4E52-BE14-2FB31FD55B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924A49-B8F0-417B-8DDA-081A9407BF14}"/>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5" name="Footer Placeholder 4">
            <a:extLst>
              <a:ext uri="{FF2B5EF4-FFF2-40B4-BE49-F238E27FC236}">
                <a16:creationId xmlns:a16="http://schemas.microsoft.com/office/drawing/2014/main" id="{CA9C0A2A-A577-4200-BB71-2AE4F59FEB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12EA9-52AC-4EF8-ACA4-C5E217D55DFE}"/>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299702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2623-E69E-48A8-9814-6D33060280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742086-789E-4915-987F-30F2108404E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1357F-1771-49AA-B5EF-B6287798CD20}"/>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5" name="Footer Placeholder 4">
            <a:extLst>
              <a:ext uri="{FF2B5EF4-FFF2-40B4-BE49-F238E27FC236}">
                <a16:creationId xmlns:a16="http://schemas.microsoft.com/office/drawing/2014/main" id="{FCA7ADD6-5A31-4E56-8E9D-F6F7E2230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438420-BFAA-4805-99F6-07BB61E02643}"/>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127329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155577-DFB6-4974-8464-BBA5432859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5F0CC7-3F02-4155-B0CB-1EA7EB3BEB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2EBAE9-C692-4332-876F-B46484450D6D}"/>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5" name="Footer Placeholder 4">
            <a:extLst>
              <a:ext uri="{FF2B5EF4-FFF2-40B4-BE49-F238E27FC236}">
                <a16:creationId xmlns:a16="http://schemas.microsoft.com/office/drawing/2014/main" id="{A41851AD-55C1-4888-838B-EDD0B53C0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04BDA-FEB0-4D0B-8D5E-59203FC06BEF}"/>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1712721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34826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609600" y="1600200"/>
            <a:ext cx="99568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FE9DB9E-4FD9-440F-864F-F9E08C8BCC91}" type="datetimeFigureOut">
              <a:rPr lang="en-US" smtClean="0"/>
              <a:t>20/02/2025</a:t>
            </a:fld>
            <a:endParaRPr lang="en-US"/>
          </a:p>
        </p:txBody>
      </p:sp>
      <p:sp>
        <p:nvSpPr>
          <p:cNvPr id="9" name="Slide Number Placeholder 8"/>
          <p:cNvSpPr>
            <a:spLocks noGrp="1"/>
          </p:cNvSpPr>
          <p:nvPr>
            <p:ph type="sldNum" sz="quarter" idx="15"/>
          </p:nvPr>
        </p:nvSpPr>
        <p:spPr/>
        <p:txBody>
          <a:bodyPr rtlCol="0"/>
          <a:lstStyle/>
          <a:p>
            <a:fld id="{E173368A-C3DE-46E7-AF51-F4E6BCCD2C2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479438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0943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FE9DB9E-4FD9-440F-864F-F9E08C8BCC91}" type="datetimeFigureOut">
              <a:rPr lang="en-US" smtClean="0"/>
              <a:t>20/02/2025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73368A-C3DE-46E7-AF51-F4E6BCCD2C2A}" type="slidenum">
              <a:rPr lang="en-US" smtClean="0"/>
              <a:t>‹#›</a:t>
            </a:fld>
            <a:endParaRPr lang="en-US"/>
          </a:p>
        </p:txBody>
      </p:sp>
      <p:sp>
        <p:nvSpPr>
          <p:cNvPr id="9" name="Content Placeholder 8"/>
          <p:cNvSpPr>
            <a:spLocks noGrp="1"/>
          </p:cNvSpPr>
          <p:nvPr>
            <p:ph sz="quarter" idx="1"/>
          </p:nvPr>
        </p:nvSpPr>
        <p:spPr>
          <a:xfrm>
            <a:off x="609600"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5693664" y="1600200"/>
            <a:ext cx="48768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51684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FE9DB9E-4FD9-440F-864F-F9E08C8BCC91}" type="datetimeFigureOut">
              <a:rPr lang="en-US" smtClean="0"/>
              <a:t>20/02/2025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73368A-C3DE-46E7-AF51-F4E6BCCD2C2A}" type="slidenum">
              <a:rPr lang="en-US" smtClean="0"/>
              <a:t>‹#›</a:t>
            </a:fld>
            <a:endParaRPr lang="en-US"/>
          </a:p>
        </p:txBody>
      </p:sp>
      <p:sp>
        <p:nvSpPr>
          <p:cNvPr id="11" name="Content Placeholder 10"/>
          <p:cNvSpPr>
            <a:spLocks noGrp="1"/>
          </p:cNvSpPr>
          <p:nvPr>
            <p:ph sz="quarter" idx="2"/>
          </p:nvPr>
        </p:nvSpPr>
        <p:spPr>
          <a:xfrm>
            <a:off x="6096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5829300" y="2362200"/>
            <a:ext cx="48768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524459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FE9DB9E-4FD9-440F-864F-F9E08C8BCC91}" type="datetimeFigureOut">
              <a:rPr lang="en-US" smtClean="0"/>
              <a:t>20/02/2025</a:t>
            </a:fld>
            <a:endParaRPr lang="en-US"/>
          </a:p>
        </p:txBody>
      </p:sp>
      <p:sp>
        <p:nvSpPr>
          <p:cNvPr id="7" name="Slide Number Placeholder 6"/>
          <p:cNvSpPr>
            <a:spLocks noGrp="1"/>
          </p:cNvSpPr>
          <p:nvPr>
            <p:ph type="sldNum" sz="quarter" idx="11"/>
          </p:nvPr>
        </p:nvSpPr>
        <p:spPr/>
        <p:txBody>
          <a:bodyPr rtlCol="0"/>
          <a:lstStyle/>
          <a:p>
            <a:fld id="{E173368A-C3DE-46E7-AF51-F4E6BCCD2C2A}"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42452084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9DB9E-4FD9-440F-864F-F9E08C8BCC91}" type="datetimeFigureOut">
              <a:rPr lang="en-US" smtClean="0"/>
              <a:t>20/02/2025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0866227" y="5715000"/>
            <a:ext cx="812800" cy="521208"/>
          </a:xfrm>
        </p:spPr>
        <p:txBody>
          <a:bodyPr/>
          <a:lstStyle/>
          <a:p>
            <a:fld id="{E173368A-C3DE-46E7-AF51-F4E6BCCD2C2A}" type="slidenum">
              <a:rPr lang="en-US" smtClean="0"/>
              <a:t>‹#›</a:t>
            </a:fld>
            <a:endParaRPr lang="en-US"/>
          </a:p>
        </p:txBody>
      </p:sp>
    </p:spTree>
    <p:extLst>
      <p:ext uri="{BB962C8B-B14F-4D97-AF65-F5344CB8AC3E}">
        <p14:creationId xmlns:p14="http://schemas.microsoft.com/office/powerpoint/2010/main" val="3906491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9083040" y="274320"/>
            <a:ext cx="2036064"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Content Placeholder 17"/>
          <p:cNvSpPr>
            <a:spLocks noGrp="1"/>
          </p:cNvSpPr>
          <p:nvPr>
            <p:ph sz="quarter" idx="1"/>
          </p:nvPr>
        </p:nvSpPr>
        <p:spPr>
          <a:xfrm>
            <a:off x="406400" y="274320"/>
            <a:ext cx="75184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9FE9DB9E-4FD9-440F-864F-F9E08C8BCC91}" type="datetimeFigureOut">
              <a:rPr lang="en-US" smtClean="0"/>
              <a:t>20/02/2025</a:t>
            </a:fld>
            <a:endParaRPr lang="en-US"/>
          </a:p>
        </p:txBody>
      </p:sp>
      <p:sp>
        <p:nvSpPr>
          <p:cNvPr id="22" name="Slide Number Placeholder 21"/>
          <p:cNvSpPr>
            <a:spLocks noGrp="1"/>
          </p:cNvSpPr>
          <p:nvPr>
            <p:ph type="sldNum" sz="quarter" idx="15"/>
          </p:nvPr>
        </p:nvSpPr>
        <p:spPr/>
        <p:txBody>
          <a:bodyPr rtlCol="0"/>
          <a:lstStyle/>
          <a:p>
            <a:fld id="{E173368A-C3DE-46E7-AF51-F4E6BCCD2C2A}"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extLst>
      <p:ext uri="{BB962C8B-B14F-4D97-AF65-F5344CB8AC3E}">
        <p14:creationId xmlns:p14="http://schemas.microsoft.com/office/powerpoint/2010/main" val="39039772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03C5-AD6E-4001-84FE-8C8107A125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BAC434-6E56-4F94-8E45-76FE1CC2B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49745-8156-4033-AA94-81440A03C54C}"/>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5" name="Footer Placeholder 4">
            <a:extLst>
              <a:ext uri="{FF2B5EF4-FFF2-40B4-BE49-F238E27FC236}">
                <a16:creationId xmlns:a16="http://schemas.microsoft.com/office/drawing/2014/main" id="{0BFC4DCD-8FFD-4F69-AB9F-D9E8902ECC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B028EA-C227-4AE2-A165-9DEFE4D96DD2}"/>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477668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82296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9021064" y="264795"/>
            <a:ext cx="2032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7" name="Date Placeholder 16"/>
          <p:cNvSpPr>
            <a:spLocks noGrp="1"/>
          </p:cNvSpPr>
          <p:nvPr>
            <p:ph type="dt" sz="half" idx="10"/>
          </p:nvPr>
        </p:nvSpPr>
        <p:spPr/>
        <p:txBody>
          <a:bodyPr rtlCol="0"/>
          <a:lstStyle/>
          <a:p>
            <a:fld id="{9FE9DB9E-4FD9-440F-864F-F9E08C8BCC91}" type="datetimeFigureOut">
              <a:rPr lang="en-US" smtClean="0"/>
              <a:t>20/02/2025</a:t>
            </a:fld>
            <a:endParaRPr lang="en-US"/>
          </a:p>
        </p:txBody>
      </p:sp>
      <p:sp>
        <p:nvSpPr>
          <p:cNvPr id="18" name="Slide Number Placeholder 17"/>
          <p:cNvSpPr>
            <a:spLocks noGrp="1"/>
          </p:cNvSpPr>
          <p:nvPr>
            <p:ph type="sldNum" sz="quarter" idx="11"/>
          </p:nvPr>
        </p:nvSpPr>
        <p:spPr/>
        <p:txBody>
          <a:bodyPr rtlCol="0"/>
          <a:lstStyle/>
          <a:p>
            <a:fld id="{E173368A-C3DE-46E7-AF51-F4E6BCCD2C2A}"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extLst>
      <p:ext uri="{BB962C8B-B14F-4D97-AF65-F5344CB8AC3E}">
        <p14:creationId xmlns:p14="http://schemas.microsoft.com/office/powerpoint/2010/main" val="75156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E9DB9E-4FD9-440F-864F-F9E08C8BCC91}" type="datetimeFigureOut">
              <a:rPr lang="en-US" smtClean="0"/>
              <a:t>20/02/2025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3368A-C3DE-46E7-AF51-F4E6BCCD2C2A}" type="slidenum">
              <a:rPr lang="en-US" smtClean="0"/>
              <a:t>‹#›</a:t>
            </a:fld>
            <a:endParaRPr lang="en-US"/>
          </a:p>
        </p:txBody>
      </p:sp>
    </p:spTree>
    <p:extLst>
      <p:ext uri="{BB962C8B-B14F-4D97-AF65-F5344CB8AC3E}">
        <p14:creationId xmlns:p14="http://schemas.microsoft.com/office/powerpoint/2010/main" val="2097101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FE9DB9E-4FD9-440F-864F-F9E08C8BCC91}" type="datetimeFigureOut">
              <a:rPr lang="en-US" smtClean="0"/>
              <a:t>20/02/2025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73368A-C3DE-46E7-AF51-F4E6BCCD2C2A}" type="slidenum">
              <a:rPr lang="en-US" smtClean="0"/>
              <a:t>‹#›</a:t>
            </a:fld>
            <a:endParaRPr lang="en-US"/>
          </a:p>
        </p:txBody>
      </p:sp>
    </p:spTree>
    <p:extLst>
      <p:ext uri="{BB962C8B-B14F-4D97-AF65-F5344CB8AC3E}">
        <p14:creationId xmlns:p14="http://schemas.microsoft.com/office/powerpoint/2010/main" val="674009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20/02/2025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1874773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20/02/2025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24716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87FF4-0B48-4806-AD53-65C29537A187}" type="datetimeFigureOut">
              <a:rPr lang="vi-VN" smtClean="0"/>
              <a:t>20/02/2025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6650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2887FF4-0B48-4806-AD53-65C29537A187}" type="datetimeFigureOut">
              <a:rPr lang="vi-VN" smtClean="0"/>
              <a:t>20/02/2025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487637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2887FF4-0B48-4806-AD53-65C29537A187}" type="datetimeFigureOut">
              <a:rPr lang="vi-VN" smtClean="0"/>
              <a:t>20/02/2025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2657048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2887FF4-0B48-4806-AD53-65C29537A187}" type="datetimeFigureOut">
              <a:rPr lang="vi-VN" smtClean="0"/>
              <a:t>20/02/2025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836558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87FF4-0B48-4806-AD53-65C29537A187}" type="datetimeFigureOut">
              <a:rPr lang="vi-VN" smtClean="0"/>
              <a:t>20/02/2025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236272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0CCF-F78A-4FB9-B05B-6FCC7206C5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BC5E55-4C2A-4E2A-9B42-BFD4EDEC55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9F88CC-80D3-4C0B-A5EC-E37DE2972166}"/>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5" name="Footer Placeholder 4">
            <a:extLst>
              <a:ext uri="{FF2B5EF4-FFF2-40B4-BE49-F238E27FC236}">
                <a16:creationId xmlns:a16="http://schemas.microsoft.com/office/drawing/2014/main" id="{97F0903D-7BAB-49DE-A7AE-089C99AEAE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BB2CE-C6E0-4E13-9FC1-9E44910F0D90}"/>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41220438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20/02/2025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465875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20/02/2025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22368567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20/02/2025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9346680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20/02/2025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248381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065AD-4A03-4A13-B10E-5D6F0D0DCA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DEC05F-102D-4FAA-8CF4-A314CA6F040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7C3B78-DEE1-4B12-8E7D-93A7041054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982818-7436-48D3-812E-F7E1283ED12D}"/>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6" name="Footer Placeholder 5">
            <a:extLst>
              <a:ext uri="{FF2B5EF4-FFF2-40B4-BE49-F238E27FC236}">
                <a16:creationId xmlns:a16="http://schemas.microsoft.com/office/drawing/2014/main" id="{045FA098-5F33-4190-85A3-FD75E383ED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51420A-5A8D-4818-93F5-346D2E1D147C}"/>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1926117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D2524-B6ED-42B2-99C4-C8FBF213E3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A47D2B-AAF8-4BB1-A470-193C2CD92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26EDE-A47C-4691-B0E9-D8F4E1DD39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275609-496F-4536-B018-CA6CFC0656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20DB1B-FB20-4D23-84F7-7C30A1BDA4C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3060C0-C758-4AA0-A392-5D7774878F98}"/>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8" name="Footer Placeholder 7">
            <a:extLst>
              <a:ext uri="{FF2B5EF4-FFF2-40B4-BE49-F238E27FC236}">
                <a16:creationId xmlns:a16="http://schemas.microsoft.com/office/drawing/2014/main" id="{340D375E-9ECB-4E8E-AA22-1D3E473E74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787C83-7E6D-4D35-89E5-C605EC8621E2}"/>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2267726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C72F-AA0F-418C-87D2-A30D239219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51749E-8AEE-461E-BBE7-231F65FED90E}"/>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4" name="Footer Placeholder 3">
            <a:extLst>
              <a:ext uri="{FF2B5EF4-FFF2-40B4-BE49-F238E27FC236}">
                <a16:creationId xmlns:a16="http://schemas.microsoft.com/office/drawing/2014/main" id="{5DA0DEAC-3FF7-494B-8CF1-5C118A30FB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7C558F-C27A-4F73-BCBE-12D37AE69F6B}"/>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2088005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7FA745-387D-4B59-BDED-A8D58DA2EC0E}"/>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3" name="Footer Placeholder 2">
            <a:extLst>
              <a:ext uri="{FF2B5EF4-FFF2-40B4-BE49-F238E27FC236}">
                <a16:creationId xmlns:a16="http://schemas.microsoft.com/office/drawing/2014/main" id="{1916B396-9F4C-4B31-BD12-CD01D682A0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FE0B2-274D-4553-8256-ECEB6B02ACDC}"/>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3455001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C497-8200-4850-B336-F8413DE83A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06D0738-B972-4A35-92E4-4536E8A14D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674E3D-B4DB-48D1-9D2D-C9F9864B1F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A36AB-1D4B-4B57-B179-AFE0812050FE}"/>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6" name="Footer Placeholder 5">
            <a:extLst>
              <a:ext uri="{FF2B5EF4-FFF2-40B4-BE49-F238E27FC236}">
                <a16:creationId xmlns:a16="http://schemas.microsoft.com/office/drawing/2014/main" id="{E9279BA2-3BD6-43B7-AD9B-C127693A2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3D19F1-CA3D-41CB-B0A7-7DAC98B3B1B3}"/>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5981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2F3B8-CB02-48FB-A8FE-7D309576E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EC57-1EFE-40F5-BEEB-5CF74109F2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6430B2-D671-44DA-9008-23C870EB6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BEDC07-18C1-4837-8969-9C72932E5A33}"/>
              </a:ext>
            </a:extLst>
          </p:cNvPr>
          <p:cNvSpPr>
            <a:spLocks noGrp="1"/>
          </p:cNvSpPr>
          <p:nvPr>
            <p:ph type="dt" sz="half" idx="10"/>
          </p:nvPr>
        </p:nvSpPr>
        <p:spPr/>
        <p:txBody>
          <a:bodyPr/>
          <a:lstStyle/>
          <a:p>
            <a:fld id="{713A2755-13BF-4F3A-9047-48BF573B3894}" type="datetimeFigureOut">
              <a:rPr lang="en-US" smtClean="0"/>
              <a:t>20/02/2025</a:t>
            </a:fld>
            <a:endParaRPr lang="en-US"/>
          </a:p>
        </p:txBody>
      </p:sp>
      <p:sp>
        <p:nvSpPr>
          <p:cNvPr id="6" name="Footer Placeholder 5">
            <a:extLst>
              <a:ext uri="{FF2B5EF4-FFF2-40B4-BE49-F238E27FC236}">
                <a16:creationId xmlns:a16="http://schemas.microsoft.com/office/drawing/2014/main" id="{2E4B72EF-CB17-4EDC-BA90-37971892A8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B9DE7-6D13-4965-81F5-DF3B07C28622}"/>
              </a:ext>
            </a:extLst>
          </p:cNvPr>
          <p:cNvSpPr>
            <a:spLocks noGrp="1"/>
          </p:cNvSpPr>
          <p:nvPr>
            <p:ph type="sldNum" sz="quarter" idx="12"/>
          </p:nvPr>
        </p:nvSpPr>
        <p:spPr/>
        <p:txBody>
          <a:bodyPr/>
          <a:lstStyle/>
          <a:p>
            <a:fld id="{56848AAE-999A-44E8-9CE3-E9B4163DB83B}" type="slidenum">
              <a:rPr lang="en-US" smtClean="0"/>
              <a:t>‹#›</a:t>
            </a:fld>
            <a:endParaRPr lang="en-US"/>
          </a:p>
        </p:txBody>
      </p:sp>
    </p:spTree>
    <p:extLst>
      <p:ext uri="{BB962C8B-B14F-4D97-AF65-F5344CB8AC3E}">
        <p14:creationId xmlns:p14="http://schemas.microsoft.com/office/powerpoint/2010/main" val="594297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79170A-9FC4-4D8F-B880-2A0D733798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10B9149-9B6A-450C-A7DD-CC07BBD34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DC8C9-472A-46F0-9C9E-E2E6B836E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A2755-13BF-4F3A-9047-48BF573B3894}" type="datetimeFigureOut">
              <a:rPr lang="en-US" smtClean="0"/>
              <a:t>20/02/2025</a:t>
            </a:fld>
            <a:endParaRPr lang="en-US"/>
          </a:p>
        </p:txBody>
      </p:sp>
      <p:sp>
        <p:nvSpPr>
          <p:cNvPr id="5" name="Footer Placeholder 4">
            <a:extLst>
              <a:ext uri="{FF2B5EF4-FFF2-40B4-BE49-F238E27FC236}">
                <a16:creationId xmlns:a16="http://schemas.microsoft.com/office/drawing/2014/main" id="{1598FB48-FA8B-4739-A5EB-685979BAC5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CA201A-3F41-4BAB-9EE4-B00AD38FFB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848AAE-999A-44E8-9CE3-E9B4163DB83B}" type="slidenum">
              <a:rPr lang="en-US" smtClean="0"/>
              <a:t>‹#›</a:t>
            </a:fld>
            <a:endParaRPr lang="en-US"/>
          </a:p>
        </p:txBody>
      </p:sp>
    </p:spTree>
    <p:extLst>
      <p:ext uri="{BB962C8B-B14F-4D97-AF65-F5344CB8AC3E}">
        <p14:creationId xmlns:p14="http://schemas.microsoft.com/office/powerpoint/2010/main" val="2910544708"/>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609600" y="1600200"/>
            <a:ext cx="99568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9FE9DB9E-4FD9-440F-864F-F9E08C8BCC91}" type="datetimeFigureOut">
              <a:rPr lang="en-US" smtClean="0"/>
              <a:t>20/02/2025</a:t>
            </a:fld>
            <a:endParaRPr lang="en-US"/>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E173368A-C3DE-46E7-AF51-F4E6BCCD2C2A}" type="slidenum">
              <a:rPr lang="en-US" smtClean="0"/>
              <a:t>‹#›</a:t>
            </a:fld>
            <a:endParaRPr lang="en-US"/>
          </a:p>
        </p:txBody>
      </p:sp>
    </p:spTree>
    <p:extLst>
      <p:ext uri="{BB962C8B-B14F-4D97-AF65-F5344CB8AC3E}">
        <p14:creationId xmlns:p14="http://schemas.microsoft.com/office/powerpoint/2010/main" val="3902968033"/>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87FF4-0B48-4806-AD53-65C29537A187}" type="datetimeFigureOut">
              <a:rPr lang="vi-VN" smtClean="0"/>
              <a:t>20/02/2025</a:t>
            </a:fld>
            <a:endParaRPr lang="vi-VN"/>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54ECE-4ED5-471D-9E4D-F0C2726F1E12}" type="slidenum">
              <a:rPr lang="vi-VN" smtClean="0"/>
              <a:t>‹#›</a:t>
            </a:fld>
            <a:endParaRPr lang="vi-VN"/>
          </a:p>
        </p:txBody>
      </p:sp>
    </p:spTree>
    <p:extLst>
      <p:ext uri="{BB962C8B-B14F-4D97-AF65-F5344CB8AC3E}">
        <p14:creationId xmlns:p14="http://schemas.microsoft.com/office/powerpoint/2010/main" val="2377026077"/>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5.pn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p15"/>
          <p:cNvSpPr txBox="1"/>
          <p:nvPr/>
        </p:nvSpPr>
        <p:spPr>
          <a:xfrm>
            <a:off x="1899530" y="-52184"/>
            <a:ext cx="7724863" cy="13209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gn="ctr">
              <a:spcBef>
                <a:spcPts val="600"/>
              </a:spcBef>
              <a:spcAft>
                <a:spcPts val="600"/>
              </a:spcAft>
              <a:buClr>
                <a:prstClr val="black"/>
              </a:buClr>
            </a:pP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TRÒ CHƠI: Ai </a:t>
            </a:r>
            <a:r>
              <a:rPr lang="en-US"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nhiều</a:t>
            </a:r>
            <a:r>
              <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hơn</a:t>
            </a:r>
            <a:endParaRPr lang="en-US" sz="4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1919717" y="908720"/>
            <a:ext cx="8156911" cy="1568450"/>
          </a:xfrm>
          <a:prstGeom prst="rect">
            <a:avLst/>
          </a:prstGeom>
          <a:noFill/>
        </p:spPr>
        <p:txBody>
          <a:bodyPr wrap="square" rtlCol="0">
            <a:spAutoFit/>
          </a:bodyPr>
          <a:lstStyle/>
          <a:p>
            <a:r>
              <a:rPr lang="vi-VN" sz="3200" dirty="0">
                <a:solidFill>
                  <a:prstClr val="black"/>
                </a:solidFill>
                <a:latin typeface="Times New Roman" panose="02020603050405020304" pitchFamily="18" charset="0"/>
              </a:rPr>
              <a:t>- Mỗi nhóm 1 thành viên kể tên vật dụng được sử dụng trong đời sống với tre.</a:t>
            </a:r>
          </a:p>
          <a:p>
            <a:endParaRPr lang="vi-VN" sz="3200" dirty="0">
              <a:solidFill>
                <a:prstClr val="black"/>
              </a:solidFill>
              <a:latin typeface="Times New Roman" panose="02020603050405020304" pitchFamily="18" charset="0"/>
            </a:endParaRP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87" t="7074" r="5573" b="10095"/>
          <a:stretch>
            <a:fillRect/>
          </a:stretch>
        </p:blipFill>
        <p:spPr bwMode="auto">
          <a:xfrm>
            <a:off x="1919716" y="3221610"/>
            <a:ext cx="3816244" cy="330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2436" y="3221610"/>
            <a:ext cx="4014005" cy="30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716" y="3221610"/>
            <a:ext cx="3672228" cy="301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537" y="3260982"/>
            <a:ext cx="3816424" cy="30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9336360" y="188640"/>
            <a:ext cx="576064"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white"/>
              </a:solidFill>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box(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diamond(in)">
                                      <p:cBhvr>
                                        <p:cTn id="17" dur="2000"/>
                                        <p:tgtEl>
                                          <p:spTgt spid="10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checkerboard(across)">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circle(in)">
                                      <p:cBhvr>
                                        <p:cTn id="27"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710A0C9-D99C-4E6A-99C8-B60C68202636}"/>
              </a:ext>
            </a:extLst>
          </p:cNvPr>
          <p:cNvSpPr txBox="1"/>
          <p:nvPr/>
        </p:nvSpPr>
        <p:spPr>
          <a:xfrm>
            <a:off x="142242" y="2747816"/>
            <a:ext cx="6236394" cy="3970318"/>
          </a:xfrm>
          <a:prstGeom prst="rect">
            <a:avLst/>
          </a:prstGeom>
          <a:noFill/>
        </p:spPr>
        <p:txBody>
          <a:bodyPr wrap="square" rtlCol="0">
            <a:spAutoFit/>
          </a:bodyPr>
          <a:lstStyle/>
          <a:p>
            <a:pPr algn="just"/>
            <a:r>
              <a:rPr lang="en-GB" sz="2800" b="1" dirty="0">
                <a:solidFill>
                  <a:srgbClr val="00B050"/>
                </a:solidFill>
                <a:latin typeface="Times New Roman" panose="02020603050405020304" pitchFamily="18" charset="0"/>
                <a:cs typeface="Times New Roman" panose="02020603050405020304" pitchFamily="18" charset="0"/>
              </a:rPr>
              <a:t>1. </a:t>
            </a:r>
            <a:r>
              <a:rPr lang="en-GB" sz="2800" dirty="0">
                <a:latin typeface="Times New Roman" panose="02020603050405020304" pitchFamily="18" charset="0"/>
                <a:cs typeface="Times New Roman" panose="02020603050405020304" pitchFamily="18" charset="0"/>
              </a:rPr>
              <a:t>Quan </a:t>
            </a:r>
            <a:r>
              <a:rPr lang="en-GB" sz="2800" dirty="0" err="1">
                <a:latin typeface="Times New Roman" panose="02020603050405020304" pitchFamily="18" charset="0"/>
                <a:cs typeface="Times New Roman" panose="02020603050405020304" pitchFamily="18" charset="0"/>
              </a:rPr>
              <a:t>sát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hình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em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hãy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cho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biết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việc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khai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thác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các</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nguyên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liệu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khoáng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sản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tự</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phát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có</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đảm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bảo</a:t>
            </a:r>
            <a:r>
              <a:rPr lang="en-GB" sz="2800" dirty="0">
                <a:latin typeface="Times New Roman" panose="02020603050405020304" pitchFamily="18" charset="0"/>
                <a:cs typeface="Times New Roman" panose="02020603050405020304" pitchFamily="18" charset="0"/>
              </a:rPr>
              <a:t> an </a:t>
            </a:r>
            <a:r>
              <a:rPr lang="en-GB" sz="2800" dirty="0" err="1">
                <a:latin typeface="Times New Roman" panose="02020603050405020304" pitchFamily="18" charset="0"/>
                <a:cs typeface="Times New Roman" panose="02020603050405020304" pitchFamily="18" charset="0"/>
              </a:rPr>
              <a:t>toàn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không</a:t>
            </a:r>
            <a:r>
              <a:rPr lang="en-GB" sz="2800" dirty="0">
                <a:latin typeface="Times New Roman" panose="02020603050405020304" pitchFamily="18" charset="0"/>
                <a:cs typeface="Times New Roman" panose="02020603050405020304" pitchFamily="18" charset="0"/>
              </a:rPr>
              <a:t>? Giải </a:t>
            </a:r>
            <a:r>
              <a:rPr lang="en-GB" sz="2800" dirty="0" err="1">
                <a:latin typeface="Times New Roman" panose="02020603050405020304" pitchFamily="18" charset="0"/>
                <a:cs typeface="Times New Roman" panose="02020603050405020304" pitchFamily="18" charset="0"/>
              </a:rPr>
              <a:t>thích</a:t>
            </a:r>
            <a:r>
              <a:rPr lang="en-GB" sz="2800" dirty="0">
                <a:latin typeface="Times New Roman" panose="02020603050405020304" pitchFamily="18" charset="0"/>
                <a:cs typeface="Times New Roman" panose="02020603050405020304" pitchFamily="18" charset="0"/>
              </a:rPr>
              <a:t>.</a:t>
            </a:r>
          </a:p>
          <a:p>
            <a:pPr algn="just"/>
            <a:r>
              <a:rPr lang="en-GB" sz="2800" b="1" dirty="0">
                <a:solidFill>
                  <a:srgbClr val="00B050"/>
                </a:solidFill>
                <a:latin typeface="Times New Roman" panose="02020603050405020304" pitchFamily="18" charset="0"/>
                <a:cs typeface="Times New Roman" panose="02020603050405020304" pitchFamily="18" charset="0"/>
              </a:rPr>
              <a:t>2.</a:t>
            </a:r>
            <a:r>
              <a:rPr lang="en-GB" sz="2800" dirty="0">
                <a:latin typeface="Times New Roman" panose="02020603050405020304" pitchFamily="18" charset="0"/>
                <a:cs typeface="Times New Roman" panose="02020603050405020304" pitchFamily="18" charset="0"/>
              </a:rPr>
              <a:t> Theo </a:t>
            </a:r>
            <a:r>
              <a:rPr lang="en-GB" sz="2800" dirty="0" err="1">
                <a:latin typeface="Times New Roman" panose="02020603050405020304" pitchFamily="18" charset="0"/>
                <a:cs typeface="Times New Roman" panose="02020603050405020304" pitchFamily="18" charset="0"/>
              </a:rPr>
              <a:t>em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sử</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dụng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nguyên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liệu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như</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thế</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nào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để</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đảm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bảo</a:t>
            </a:r>
            <a:r>
              <a:rPr lang="en-GB" sz="2800" dirty="0">
                <a:latin typeface="Times New Roman" panose="02020603050405020304" pitchFamily="18" charset="0"/>
                <a:cs typeface="Times New Roman" panose="02020603050405020304" pitchFamily="18" charset="0"/>
              </a:rPr>
              <a:t> an </a:t>
            </a:r>
            <a:r>
              <a:rPr lang="en-GB" sz="2800" dirty="0" err="1">
                <a:latin typeface="Times New Roman" panose="02020603050405020304" pitchFamily="18" charset="0"/>
                <a:cs typeface="Times New Roman" panose="02020603050405020304" pitchFamily="18" charset="0"/>
              </a:rPr>
              <a:t>toàn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hiệu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quả</a:t>
            </a:r>
            <a:r>
              <a:rPr lang="en-GB" sz="2800" dirty="0">
                <a:latin typeface="Times New Roman" panose="02020603050405020304" pitchFamily="18" charset="0"/>
                <a:cs typeface="Times New Roman" panose="02020603050405020304" pitchFamily="18" charset="0"/>
              </a:rPr>
              <a:t>?</a:t>
            </a:r>
          </a:p>
          <a:p>
            <a:pPr algn="just"/>
            <a:r>
              <a:rPr lang="en-GB" sz="2800" b="1" dirty="0">
                <a:solidFill>
                  <a:srgbClr val="00B050"/>
                </a:solidFill>
                <a:latin typeface="Times New Roman" panose="02020603050405020304" pitchFamily="18" charset="0"/>
                <a:cs typeface="Times New Roman" panose="02020603050405020304" pitchFamily="18" charset="0"/>
              </a:rPr>
              <a:t>3.</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Vì</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sao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phải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sử</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dụng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nguyên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liệu</a:t>
            </a:r>
            <a:r>
              <a:rPr lang="en-GB" sz="2800" dirty="0">
                <a:latin typeface="Times New Roman" panose="02020603050405020304" pitchFamily="18" charset="0"/>
                <a:cs typeface="Times New Roman" panose="02020603050405020304" pitchFamily="18" charset="0"/>
              </a:rPr>
              <a:t> an </a:t>
            </a:r>
            <a:r>
              <a:rPr lang="en-GB" sz="2800" dirty="0" err="1">
                <a:latin typeface="Times New Roman" panose="02020603050405020304" pitchFamily="18" charset="0"/>
                <a:cs typeface="Times New Roman" panose="02020603050405020304" pitchFamily="18" charset="0"/>
              </a:rPr>
              <a:t>toàn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hiệu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quả</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bảo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đảm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sự</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phát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triển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bền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vững</a:t>
            </a:r>
            <a:r>
              <a:rPr lang="en-GB"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05CE94F-CDEC-490B-810A-39210B6B5372}"/>
              </a:ext>
            </a:extLst>
          </p:cNvPr>
          <p:cNvPicPr>
            <a:picLocks noChangeAspect="1"/>
          </p:cNvPicPr>
          <p:nvPr/>
        </p:nvPicPr>
        <p:blipFill rotWithShape="1">
          <a:blip r:embed="rId2"/>
          <a:srcRect t="17683" r="33719"/>
          <a:stretch/>
        </p:blipFill>
        <p:spPr>
          <a:xfrm>
            <a:off x="6407667" y="2322812"/>
            <a:ext cx="5440220" cy="4502730"/>
          </a:xfrm>
          <a:prstGeom prst="rect">
            <a:avLst/>
          </a:prstGeom>
        </p:spPr>
      </p:pic>
      <p:pic>
        <p:nvPicPr>
          <p:cNvPr id="11" name="Picture 10">
            <a:extLst>
              <a:ext uri="{FF2B5EF4-FFF2-40B4-BE49-F238E27FC236}">
                <a16:creationId xmlns:a16="http://schemas.microsoft.com/office/drawing/2014/main" id="{2D9AEC1C-5CE4-46AA-8CF9-50B933CDA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5782" y="173694"/>
            <a:ext cx="1193339" cy="1193288"/>
          </a:xfrm>
          <a:prstGeom prst="rect">
            <a:avLst/>
          </a:prstGeom>
        </p:spPr>
      </p:pic>
      <p:sp>
        <p:nvSpPr>
          <p:cNvPr id="9" name="TextBox 8">
            <a:extLst>
              <a:ext uri="{FF2B5EF4-FFF2-40B4-BE49-F238E27FC236}">
                <a16:creationId xmlns:a16="http://schemas.microsoft.com/office/drawing/2014/main" id="{D42BFB47-C9E1-4B54-A5F1-82357445EA8D}"/>
              </a:ext>
            </a:extLst>
          </p:cNvPr>
          <p:cNvSpPr txBox="1"/>
          <p:nvPr/>
        </p:nvSpPr>
        <p:spPr>
          <a:xfrm>
            <a:off x="11637296" y="6453049"/>
            <a:ext cx="363121" cy="246221"/>
          </a:xfrm>
          <a:prstGeom prst="rect">
            <a:avLst/>
          </a:prstGeom>
          <a:noFill/>
        </p:spPr>
        <p:txBody>
          <a:bodyPr wrap="square" rtlCol="0">
            <a:spAutoFit/>
          </a:bodyPr>
          <a:lstStyle/>
          <a:p>
            <a:pPr algn="ctr"/>
            <a:r>
              <a:rPr lang="en-GB" sz="1000" b="1" dirty="0">
                <a:solidFill>
                  <a:schemeClr val="bg1">
                    <a:lumMod val="75000"/>
                  </a:schemeClr>
                </a:solidFill>
              </a:rPr>
              <a:t>7</a:t>
            </a:r>
            <a:endParaRPr lang="en-US" sz="1000" b="1" dirty="0">
              <a:solidFill>
                <a:schemeClr val="bg1">
                  <a:lumMod val="75000"/>
                </a:schemeClr>
              </a:solidFill>
            </a:endParaRPr>
          </a:p>
        </p:txBody>
      </p:sp>
      <p:sp>
        <p:nvSpPr>
          <p:cNvPr id="8" name="TextBox 7">
            <a:extLst>
              <a:ext uri="{FF2B5EF4-FFF2-40B4-BE49-F238E27FC236}">
                <a16:creationId xmlns:a16="http://schemas.microsoft.com/office/drawing/2014/main" id="{2AB250B4-610A-4EB9-BC74-E079E0C79DD5}"/>
              </a:ext>
            </a:extLst>
          </p:cNvPr>
          <p:cNvSpPr txBox="1"/>
          <p:nvPr/>
        </p:nvSpPr>
        <p:spPr>
          <a:xfrm>
            <a:off x="292068" y="314109"/>
            <a:ext cx="10798034"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3200" b="1" dirty="0">
                <a:latin typeface="Times New Roman" panose="02020603050405020304" pitchFamily="18" charset="0"/>
                <a:cs typeface="Times New Roman" panose="02020603050405020304" pitchFamily="18" charset="0"/>
              </a:rPr>
              <a:t>3. S</a:t>
            </a:r>
            <a:r>
              <a:rPr lang="vi-VN" sz="3200" b="1" dirty="0">
                <a:latin typeface="Times New Roman" panose="02020603050405020304" pitchFamily="18" charset="0"/>
                <a:cs typeface="Times New Roman" panose="02020603050405020304" pitchFamily="18" charset="0"/>
              </a:rPr>
              <a:t>ử dụng </a:t>
            </a:r>
            <a:r>
              <a:rPr lang="vi-VN" sz="3200" b="1" dirty="0">
                <a:latin typeface="+mj-lt"/>
              </a:rPr>
              <a:t>nguyên liệu an toàn, hiệu quả và bảo đảm sự phát triển bền vững</a:t>
            </a:r>
          </a:p>
        </p:txBody>
      </p:sp>
      <p:sp>
        <p:nvSpPr>
          <p:cNvPr id="14" name="TextBox 13">
            <a:extLst>
              <a:ext uri="{FF2B5EF4-FFF2-40B4-BE49-F238E27FC236}">
                <a16:creationId xmlns:a16="http://schemas.microsoft.com/office/drawing/2014/main" id="{A56CA65C-8D29-477E-8D19-21638A436EC8}"/>
              </a:ext>
            </a:extLst>
          </p:cNvPr>
          <p:cNvSpPr txBox="1"/>
          <p:nvPr/>
        </p:nvSpPr>
        <p:spPr>
          <a:xfrm>
            <a:off x="179512" y="1723582"/>
            <a:ext cx="7200800" cy="553998"/>
          </a:xfrm>
          <a:prstGeom prst="rect">
            <a:avLst/>
          </a:prstGeom>
          <a:noFill/>
        </p:spPr>
        <p:txBody>
          <a:bodyPr wrap="square" rtlCol="0">
            <a:spAutoFit/>
          </a:bodyPr>
          <a:lstStyle/>
          <a:p>
            <a:r>
              <a:rPr lang="en-US" sz="3000" b="1" dirty="0">
                <a:solidFill>
                  <a:srgbClr val="FF0000"/>
                </a:solidFill>
                <a:latin typeface="Times New Roman" panose="02020603050405020304" pitchFamily="18" charset="0"/>
                <a:cs typeface="Times New Roman" panose="02020603050405020304" pitchFamily="18" charset="0"/>
              </a:rPr>
              <a:t>a) </a:t>
            </a:r>
            <a:r>
              <a:rPr lang="vi-VN" sz="3000" b="1" dirty="0">
                <a:solidFill>
                  <a:srgbClr val="FF0000"/>
                </a:solidFill>
                <a:latin typeface="+mj-lt"/>
              </a:rPr>
              <a:t>Khai thác nguyên liệu khoáng sản</a:t>
            </a:r>
          </a:p>
        </p:txBody>
      </p:sp>
    </p:spTree>
    <p:extLst>
      <p:ext uri="{BB962C8B-B14F-4D97-AF65-F5344CB8AC3E}">
        <p14:creationId xmlns:p14="http://schemas.microsoft.com/office/powerpoint/2010/main" val="1386234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16F1128-91A8-4929-8E1B-830B8E6BCE94}"/>
              </a:ext>
            </a:extLst>
          </p:cNvPr>
          <p:cNvGraphicFramePr>
            <a:graphicFrameLocks noGrp="1"/>
          </p:cNvGraphicFramePr>
          <p:nvPr>
            <p:extLst>
              <p:ext uri="{D42A27DB-BD31-4B8C-83A1-F6EECF244321}">
                <p14:modId xmlns:p14="http://schemas.microsoft.com/office/powerpoint/2010/main" val="2406089205"/>
              </p:ext>
            </p:extLst>
          </p:nvPr>
        </p:nvGraphicFramePr>
        <p:xfrm>
          <a:off x="128331" y="28223"/>
          <a:ext cx="11804589" cy="6688666"/>
        </p:xfrm>
        <a:graphic>
          <a:graphicData uri="http://schemas.openxmlformats.org/drawingml/2006/table">
            <a:tbl>
              <a:tblPr firstRow="1" firstCol="1" lastRow="1" lastCol="1" bandRow="1" bandCol="1"/>
              <a:tblGrid>
                <a:gridCol w="11804589">
                  <a:extLst>
                    <a:ext uri="{9D8B030D-6E8A-4147-A177-3AD203B41FA5}">
                      <a16:colId xmlns:a16="http://schemas.microsoft.com/office/drawing/2014/main" val="20000"/>
                    </a:ext>
                  </a:extLst>
                </a:gridCol>
              </a:tblGrid>
              <a:tr h="6688666">
                <a:tc>
                  <a:txBody>
                    <a:bodyPr/>
                    <a:lstStyle/>
                    <a:p>
                      <a:pPr marL="0" indent="0" algn="just">
                        <a:spcBef>
                          <a:spcPts val="600"/>
                        </a:spcBef>
                        <a:spcAft>
                          <a:spcPts val="600"/>
                        </a:spcAft>
                        <a:buNone/>
                      </a:pPr>
                      <a:r>
                        <a:rPr lang="en-US" sz="3200" b="1" dirty="0">
                          <a:solidFill>
                            <a:srgbClr val="000000"/>
                          </a:solidFill>
                          <a:effectLst/>
                          <a:latin typeface="Times New Roman"/>
                          <a:ea typeface="Calibri"/>
                        </a:rPr>
                        <a:t>   1. V</a:t>
                      </a:r>
                      <a:r>
                        <a:rPr lang="vi-VN" sz="3200" dirty="0">
                          <a:solidFill>
                            <a:srgbClr val="000000"/>
                          </a:solidFill>
                          <a:effectLst/>
                          <a:latin typeface="Times New Roman"/>
                          <a:ea typeface="Segoe UI"/>
                        </a:rPr>
                        <a:t>iệc khai thác các nguyên liệu khoáng sản tự phát có đảm bảo an toàn không? Giải thích.</a:t>
                      </a:r>
                    </a:p>
                    <a:p>
                      <a:pPr marL="0" indent="0" algn="just">
                        <a:spcBef>
                          <a:spcPts val="600"/>
                        </a:spcBef>
                        <a:spcAft>
                          <a:spcPts val="600"/>
                        </a:spcAft>
                        <a:buNone/>
                      </a:pPr>
                      <a:endParaRPr lang="vi-VN" sz="2400" dirty="0">
                        <a:solidFill>
                          <a:srgbClr val="000000"/>
                        </a:solidFill>
                        <a:effectLst/>
                        <a:latin typeface="Times New Roman"/>
                        <a:ea typeface="Segoe UI"/>
                      </a:endParaRPr>
                    </a:p>
                    <a:p>
                      <a:pPr marL="0" indent="0" algn="just">
                        <a:spcBef>
                          <a:spcPts val="600"/>
                        </a:spcBef>
                        <a:spcAft>
                          <a:spcPts val="600"/>
                        </a:spcAft>
                        <a:buNone/>
                      </a:pPr>
                      <a:endParaRPr lang="vi-VN" sz="2800" dirty="0">
                        <a:solidFill>
                          <a:srgbClr val="000000"/>
                        </a:solidFill>
                        <a:effectLst/>
                        <a:latin typeface="Times New Roman"/>
                        <a:ea typeface="Calibri"/>
                      </a:endParaRPr>
                    </a:p>
                    <a:p>
                      <a:pPr algn="just">
                        <a:spcBef>
                          <a:spcPts val="600"/>
                        </a:spcBef>
                        <a:spcAft>
                          <a:spcPts val="600"/>
                        </a:spcAft>
                      </a:pPr>
                      <a:r>
                        <a:rPr lang="en-US" sz="3200" b="1" dirty="0">
                          <a:solidFill>
                            <a:srgbClr val="000000"/>
                          </a:solidFill>
                          <a:effectLst/>
                          <a:latin typeface="Times New Roman"/>
                          <a:ea typeface="Segoe UI"/>
                        </a:rPr>
                        <a:t>  2. </a:t>
                      </a:r>
                      <a:r>
                        <a:rPr lang="vi-VN" sz="3200" dirty="0">
                          <a:solidFill>
                            <a:srgbClr val="000000"/>
                          </a:solidFill>
                          <a:effectLst/>
                          <a:latin typeface="Times New Roman"/>
                          <a:ea typeface="Segoe UI"/>
                        </a:rPr>
                        <a:t>Sử dụng nguyên liệu như thế nào để đảm bảo an toàn, hiệu quả?</a:t>
                      </a:r>
                    </a:p>
                    <a:p>
                      <a:pPr algn="just">
                        <a:spcBef>
                          <a:spcPts val="600"/>
                        </a:spcBef>
                        <a:spcAft>
                          <a:spcPts val="600"/>
                        </a:spcAft>
                      </a:pPr>
                      <a:endParaRPr lang="vi-VN" sz="2800" dirty="0">
                        <a:solidFill>
                          <a:srgbClr val="000000"/>
                        </a:solidFill>
                        <a:effectLst/>
                        <a:latin typeface="Times New Roman"/>
                        <a:ea typeface="Calibri"/>
                      </a:endParaRPr>
                    </a:p>
                    <a:p>
                      <a:pPr algn="just">
                        <a:spcBef>
                          <a:spcPts val="600"/>
                        </a:spcBef>
                        <a:spcAft>
                          <a:spcPts val="600"/>
                        </a:spcAft>
                      </a:pPr>
                      <a:endParaRPr lang="vi-VN" sz="2400" b="1" dirty="0">
                        <a:solidFill>
                          <a:srgbClr val="000000"/>
                        </a:solidFill>
                        <a:effectLst/>
                        <a:latin typeface="Times New Roman"/>
                        <a:ea typeface="Calibri"/>
                      </a:endParaRPr>
                    </a:p>
                    <a:p>
                      <a:pPr algn="just">
                        <a:spcBef>
                          <a:spcPts val="600"/>
                        </a:spcBef>
                        <a:spcAft>
                          <a:spcPts val="600"/>
                        </a:spcAft>
                      </a:pPr>
                      <a:r>
                        <a:rPr lang="en-US" sz="3200" b="1" dirty="0">
                          <a:solidFill>
                            <a:srgbClr val="000000"/>
                          </a:solidFill>
                          <a:effectLst/>
                          <a:latin typeface="Times New Roman"/>
                          <a:ea typeface="Calibri"/>
                        </a:rPr>
                        <a:t>  </a:t>
                      </a:r>
                      <a:r>
                        <a:rPr lang="vi-VN" sz="3200" b="1" dirty="0">
                          <a:solidFill>
                            <a:srgbClr val="000000"/>
                          </a:solidFill>
                          <a:effectLst/>
                          <a:latin typeface="Times New Roman"/>
                          <a:ea typeface="Calibri"/>
                        </a:rPr>
                        <a:t>3</a:t>
                      </a:r>
                      <a:r>
                        <a:rPr lang="vi-VN" sz="3200" b="1" i="1" dirty="0">
                          <a:solidFill>
                            <a:srgbClr val="000000"/>
                          </a:solidFill>
                          <a:effectLst/>
                          <a:latin typeface="Times New Roman"/>
                          <a:ea typeface="Calibri"/>
                        </a:rPr>
                        <a:t>. </a:t>
                      </a:r>
                      <a:r>
                        <a:rPr lang="vi-VN" sz="3200" dirty="0">
                          <a:solidFill>
                            <a:srgbClr val="000000"/>
                          </a:solidFill>
                          <a:effectLst/>
                          <a:latin typeface="Times New Roman"/>
                          <a:ea typeface="Segoe UI"/>
                        </a:rPr>
                        <a:t>Tại sao phải sử dụng nguyên liệu an toàn, hiệu quả và bảo đảm sự phát triển bền vững?</a:t>
                      </a:r>
                    </a:p>
                    <a:p>
                      <a:pPr algn="just">
                        <a:spcBef>
                          <a:spcPts val="600"/>
                        </a:spcBef>
                        <a:spcAft>
                          <a:spcPts val="600"/>
                        </a:spcAft>
                      </a:pPr>
                      <a:endParaRPr lang="vi-VN" sz="2800" dirty="0">
                        <a:solidFill>
                          <a:srgbClr val="000000"/>
                        </a:solidFill>
                        <a:effectLst/>
                        <a:latin typeface="Times New Roman"/>
                        <a:ea typeface="Calibri"/>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4285A764-CB18-471B-AF9D-F518F828639E}"/>
              </a:ext>
            </a:extLst>
          </p:cNvPr>
          <p:cNvSpPr txBox="1"/>
          <p:nvPr/>
        </p:nvSpPr>
        <p:spPr>
          <a:xfrm>
            <a:off x="128331" y="1250646"/>
            <a:ext cx="11379295" cy="954107"/>
          </a:xfrm>
          <a:prstGeom prst="rect">
            <a:avLst/>
          </a:prstGeom>
          <a:noFill/>
        </p:spPr>
        <p:txBody>
          <a:bodyPr wrap="square" rtlCol="0">
            <a:spAutoFit/>
          </a:bodyPr>
          <a:lstStyle/>
          <a:p>
            <a:pPr lvl="0" algn="just">
              <a:spcBef>
                <a:spcPts val="600"/>
              </a:spcBef>
              <a:spcAft>
                <a:spcPts val="600"/>
              </a:spcAft>
            </a:pPr>
            <a:r>
              <a:rPr lang="vi-VN" sz="2800" i="1" dirty="0">
                <a:solidFill>
                  <a:srgbClr val="FF0000"/>
                </a:solidFill>
                <a:latin typeface="Times New Roman"/>
                <a:ea typeface="Times New Roman"/>
              </a:rPr>
              <a:t>- Việc khai thác các nguyên liệu khoáng sản tự phát không đảm bảo an toàn do thiếu hạ tầng kĩ thuật phù hợp để phục vụ khai thác.</a:t>
            </a:r>
            <a:endParaRPr lang="vi-VN" sz="2800" i="1" dirty="0">
              <a:solidFill>
                <a:srgbClr val="FF0000"/>
              </a:solidFill>
              <a:latin typeface="Times New Roman"/>
              <a:ea typeface="Calibri"/>
            </a:endParaRPr>
          </a:p>
        </p:txBody>
      </p:sp>
      <p:sp>
        <p:nvSpPr>
          <p:cNvPr id="7" name="TextBox 6">
            <a:extLst>
              <a:ext uri="{FF2B5EF4-FFF2-40B4-BE49-F238E27FC236}">
                <a16:creationId xmlns:a16="http://schemas.microsoft.com/office/drawing/2014/main" id="{69762A4E-2523-4262-9DF0-593290B4654D}"/>
              </a:ext>
            </a:extLst>
          </p:cNvPr>
          <p:cNvSpPr txBox="1"/>
          <p:nvPr/>
        </p:nvSpPr>
        <p:spPr>
          <a:xfrm>
            <a:off x="128331" y="2835646"/>
            <a:ext cx="11558911" cy="1073820"/>
          </a:xfrm>
          <a:prstGeom prst="rect">
            <a:avLst/>
          </a:prstGeom>
          <a:noFill/>
        </p:spPr>
        <p:txBody>
          <a:bodyPr wrap="square" rtlCol="0">
            <a:spAutoFit/>
          </a:bodyPr>
          <a:lstStyle/>
          <a:p>
            <a:pPr lvl="0" algn="just">
              <a:lnSpc>
                <a:spcPct val="119000"/>
              </a:lnSpc>
              <a:spcBef>
                <a:spcPts val="600"/>
              </a:spcBef>
              <a:spcAft>
                <a:spcPts val="600"/>
              </a:spcAft>
            </a:pPr>
            <a:r>
              <a:rPr lang="vi-VN" sz="2800" b="1" i="1" dirty="0">
                <a:solidFill>
                  <a:srgbClr val="FF0000"/>
                </a:solidFill>
                <a:latin typeface="Times New Roman"/>
                <a:ea typeface="Arial"/>
              </a:rPr>
              <a:t>- </a:t>
            </a:r>
            <a:r>
              <a:rPr lang="vi-VN" sz="2800" i="1" dirty="0">
                <a:solidFill>
                  <a:srgbClr val="FF0000"/>
                </a:solidFill>
                <a:latin typeface="Times New Roman"/>
                <a:ea typeface="Segoe UI"/>
              </a:rPr>
              <a:t>Nguyên liệu phải được sử dụng tối đa theo quy trình khép kín để tận dụng các phụ phẩm và phế thải.</a:t>
            </a:r>
            <a:endParaRPr lang="vi-VN" sz="2800" i="1" dirty="0">
              <a:solidFill>
                <a:srgbClr val="FF0000"/>
              </a:solidFill>
              <a:latin typeface="Times New Roman"/>
              <a:ea typeface="Calibri"/>
            </a:endParaRPr>
          </a:p>
        </p:txBody>
      </p:sp>
      <p:sp>
        <p:nvSpPr>
          <p:cNvPr id="8" name="TextBox 7">
            <a:extLst>
              <a:ext uri="{FF2B5EF4-FFF2-40B4-BE49-F238E27FC236}">
                <a16:creationId xmlns:a16="http://schemas.microsoft.com/office/drawing/2014/main" id="{4C40D322-91A2-458A-9B0B-CA2682C52F93}"/>
              </a:ext>
            </a:extLst>
          </p:cNvPr>
          <p:cNvSpPr txBox="1"/>
          <p:nvPr/>
        </p:nvSpPr>
        <p:spPr>
          <a:xfrm>
            <a:off x="128331" y="5012176"/>
            <a:ext cx="11760316" cy="1586588"/>
          </a:xfrm>
          <a:prstGeom prst="rect">
            <a:avLst/>
          </a:prstGeom>
          <a:noFill/>
        </p:spPr>
        <p:txBody>
          <a:bodyPr wrap="square" rtlCol="0">
            <a:spAutoFit/>
          </a:bodyPr>
          <a:lstStyle/>
          <a:p>
            <a:pPr marL="285750" lvl="0" indent="-285750" algn="just">
              <a:lnSpc>
                <a:spcPct val="119000"/>
              </a:lnSpc>
              <a:spcBef>
                <a:spcPts val="600"/>
              </a:spcBef>
              <a:spcAft>
                <a:spcPts val="600"/>
              </a:spcAft>
              <a:buFontTx/>
              <a:buChar char="-"/>
            </a:pPr>
            <a:r>
              <a:rPr lang="vi-VN" sz="2800" i="1" dirty="0">
                <a:solidFill>
                  <a:srgbClr val="FF0000"/>
                </a:solidFill>
                <a:latin typeface="Times New Roman"/>
                <a:ea typeface="Segoe UI"/>
              </a:rPr>
              <a:t>Nguyên liệu sản xuất không phải là nguồn tài nguyên vô hạn. Do đó, cần sử dụng chúng một cách hiệu quả, tiết kiệm, an toàn và hài hoà về lợi ích kinh tế, xã hội, môi trường.</a:t>
            </a:r>
          </a:p>
        </p:txBody>
      </p:sp>
    </p:spTree>
    <p:extLst>
      <p:ext uri="{BB962C8B-B14F-4D97-AF65-F5344CB8AC3E}">
        <p14:creationId xmlns:p14="http://schemas.microsoft.com/office/powerpoint/2010/main" val="183510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1F8A528-BD83-428C-B25E-9A0C609F9FED}"/>
              </a:ext>
            </a:extLst>
          </p:cNvPr>
          <p:cNvSpPr txBox="1"/>
          <p:nvPr/>
        </p:nvSpPr>
        <p:spPr>
          <a:xfrm>
            <a:off x="672715" y="3395856"/>
            <a:ext cx="10886863"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200" dirty="0">
                <a:latin typeface="+mj-lt"/>
              </a:rPr>
              <a:t>Nguyên liệu khoáng sản là tài sản của quốc gia. Mọi cá nhân, tổ chức khai thác phải được cấp phép theo luật khoáng sản.</a:t>
            </a:r>
          </a:p>
        </p:txBody>
      </p:sp>
      <p:sp>
        <p:nvSpPr>
          <p:cNvPr id="5" name="TextBox 4">
            <a:extLst>
              <a:ext uri="{FF2B5EF4-FFF2-40B4-BE49-F238E27FC236}">
                <a16:creationId xmlns:a16="http://schemas.microsoft.com/office/drawing/2014/main" id="{29A0F925-2482-4D4B-8A17-B585E827F383}"/>
              </a:ext>
            </a:extLst>
          </p:cNvPr>
          <p:cNvSpPr txBox="1"/>
          <p:nvPr/>
        </p:nvSpPr>
        <p:spPr>
          <a:xfrm>
            <a:off x="474948" y="496989"/>
            <a:ext cx="1138939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n-US" sz="3600" b="1" dirty="0">
                <a:latin typeface="Times New Roman" panose="02020603050405020304" pitchFamily="18" charset="0"/>
                <a:cs typeface="Times New Roman" panose="02020603050405020304" pitchFamily="18" charset="0"/>
              </a:rPr>
              <a:t>3. S</a:t>
            </a:r>
            <a:r>
              <a:rPr lang="vi-VN" sz="3600" b="1" dirty="0">
                <a:latin typeface="Times New Roman" panose="02020603050405020304" pitchFamily="18" charset="0"/>
                <a:cs typeface="Times New Roman" panose="02020603050405020304" pitchFamily="18" charset="0"/>
              </a:rPr>
              <a:t>ử dụng </a:t>
            </a:r>
            <a:r>
              <a:rPr lang="vi-VN" sz="3600" b="1" dirty="0">
                <a:latin typeface="+mj-lt"/>
              </a:rPr>
              <a:t>nguyên liệu an toàn, hiệu quả và bảo đảm sự phát triển bền vững</a:t>
            </a:r>
          </a:p>
        </p:txBody>
      </p:sp>
      <p:pic>
        <p:nvPicPr>
          <p:cNvPr id="6" name="Picture 10" descr="viet3">
            <a:extLst>
              <a:ext uri="{FF2B5EF4-FFF2-40B4-BE49-F238E27FC236}">
                <a16:creationId xmlns:a16="http://schemas.microsoft.com/office/drawing/2014/main" id="{BEECE434-CD74-4D8A-B0F6-56CE12FE0A7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74948" y="2340888"/>
            <a:ext cx="96812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498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FB548-52AC-42D2-9224-CF171A4176E5}"/>
              </a:ext>
            </a:extLst>
          </p:cNvPr>
          <p:cNvSpPr/>
          <p:nvPr/>
        </p:nvSpPr>
        <p:spPr>
          <a:xfrm>
            <a:off x="113211" y="97165"/>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710A0C9-D99C-4E6A-99C8-B60C68202636}"/>
              </a:ext>
            </a:extLst>
          </p:cNvPr>
          <p:cNvSpPr txBox="1"/>
          <p:nvPr/>
        </p:nvSpPr>
        <p:spPr>
          <a:xfrm>
            <a:off x="447121" y="1147472"/>
            <a:ext cx="11198880" cy="954107"/>
          </a:xfrm>
          <a:prstGeom prst="rect">
            <a:avLst/>
          </a:prstGeom>
          <a:noFill/>
        </p:spPr>
        <p:txBody>
          <a:bodyPr wrap="square" rtlCol="0">
            <a:spAutoFit/>
          </a:bodyPr>
          <a:lstStyle/>
          <a:p>
            <a:pPr lvl="0" algn="just">
              <a:spcBef>
                <a:spcPts val="600"/>
              </a:spcBef>
              <a:spcAft>
                <a:spcPts val="600"/>
              </a:spcAft>
            </a:pPr>
            <a:r>
              <a:rPr lang="en-GB" sz="2800" b="1" dirty="0">
                <a:latin typeface="Times New Roman" panose="02020603050405020304" pitchFamily="18" charset="0"/>
                <a:cs typeface="Times New Roman" panose="02020603050405020304" pitchFamily="18" charset="0"/>
              </a:rPr>
              <a:t> 1. </a:t>
            </a:r>
            <a:r>
              <a:rPr lang="vi-VN" sz="2800" dirty="0">
                <a:latin typeface="Times New Roman" pitchFamily="18" charset="0"/>
                <a:ea typeface="Segoe UI"/>
                <a:cs typeface="Times New Roman" pitchFamily="18" charset="0"/>
              </a:rPr>
              <a:t>Em hãy nêu một số biện pháp sử dụng nguyên liệu an toàn, hiệu quả và bảo đảm sự phát triển bền vững.</a:t>
            </a:r>
          </a:p>
        </p:txBody>
      </p:sp>
      <p:pic>
        <p:nvPicPr>
          <p:cNvPr id="7" name="Picture 6">
            <a:extLst>
              <a:ext uri="{FF2B5EF4-FFF2-40B4-BE49-F238E27FC236}">
                <a16:creationId xmlns:a16="http://schemas.microsoft.com/office/drawing/2014/main" id="{0E7AD9F6-0D3A-481A-959E-CF076BE74E1D}"/>
              </a:ext>
            </a:extLst>
          </p:cNvPr>
          <p:cNvPicPr>
            <a:picLocks noChangeAspect="1"/>
          </p:cNvPicPr>
          <p:nvPr/>
        </p:nvPicPr>
        <p:blipFill>
          <a:blip r:embed="rId2"/>
          <a:stretch>
            <a:fillRect/>
          </a:stretch>
        </p:blipFill>
        <p:spPr>
          <a:xfrm>
            <a:off x="1394460" y="3092950"/>
            <a:ext cx="9499964" cy="3613497"/>
          </a:xfrm>
          <a:prstGeom prst="rect">
            <a:avLst/>
          </a:prstGeom>
        </p:spPr>
      </p:pic>
      <p:pic>
        <p:nvPicPr>
          <p:cNvPr id="19" name="Picture 18">
            <a:extLst>
              <a:ext uri="{FF2B5EF4-FFF2-40B4-BE49-F238E27FC236}">
                <a16:creationId xmlns:a16="http://schemas.microsoft.com/office/drawing/2014/main" id="{7544D664-C6A4-44DC-8056-53E39E7D8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257" y="5158208"/>
            <a:ext cx="1114698" cy="1449093"/>
          </a:xfrm>
          <a:prstGeom prst="rect">
            <a:avLst/>
          </a:prstGeom>
        </p:spPr>
      </p:pic>
      <p:sp>
        <p:nvSpPr>
          <p:cNvPr id="9" name="TextBox 8">
            <a:extLst>
              <a:ext uri="{FF2B5EF4-FFF2-40B4-BE49-F238E27FC236}">
                <a16:creationId xmlns:a16="http://schemas.microsoft.com/office/drawing/2014/main" id="{673D0C13-21E0-4B9E-B7EB-389E06C32B0D}"/>
              </a:ext>
            </a:extLst>
          </p:cNvPr>
          <p:cNvSpPr txBox="1"/>
          <p:nvPr/>
        </p:nvSpPr>
        <p:spPr>
          <a:xfrm>
            <a:off x="11646001" y="6361080"/>
            <a:ext cx="363121" cy="246221"/>
          </a:xfrm>
          <a:prstGeom prst="rect">
            <a:avLst/>
          </a:prstGeom>
          <a:noFill/>
        </p:spPr>
        <p:txBody>
          <a:bodyPr wrap="square" rtlCol="0">
            <a:spAutoFit/>
          </a:bodyPr>
          <a:lstStyle/>
          <a:p>
            <a:pPr algn="ctr"/>
            <a:r>
              <a:rPr lang="en-GB" sz="1000" b="1" dirty="0">
                <a:solidFill>
                  <a:schemeClr val="bg1">
                    <a:lumMod val="75000"/>
                  </a:schemeClr>
                </a:solidFill>
              </a:rPr>
              <a:t>8</a:t>
            </a:r>
            <a:endParaRPr lang="en-US" sz="1000" b="1" dirty="0">
              <a:solidFill>
                <a:schemeClr val="bg1">
                  <a:lumMod val="75000"/>
                </a:schemeClr>
              </a:solidFill>
            </a:endParaRPr>
          </a:p>
        </p:txBody>
      </p:sp>
      <p:sp>
        <p:nvSpPr>
          <p:cNvPr id="8" name="TextBox 7">
            <a:extLst>
              <a:ext uri="{FF2B5EF4-FFF2-40B4-BE49-F238E27FC236}">
                <a16:creationId xmlns:a16="http://schemas.microsoft.com/office/drawing/2014/main" id="{24B3B712-50B5-4DAB-BF34-DE9F328F5870}"/>
              </a:ext>
            </a:extLst>
          </p:cNvPr>
          <p:cNvSpPr txBox="1"/>
          <p:nvPr/>
        </p:nvSpPr>
        <p:spPr>
          <a:xfrm>
            <a:off x="406401" y="489951"/>
            <a:ext cx="5106022"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b) </a:t>
            </a:r>
            <a:r>
              <a:rPr lang="vi-VN" sz="3200" b="1" dirty="0">
                <a:solidFill>
                  <a:srgbClr val="FF0000"/>
                </a:solidFill>
                <a:latin typeface="+mj-lt"/>
              </a:rPr>
              <a:t>Sử dụng nguyên liệu</a:t>
            </a:r>
          </a:p>
        </p:txBody>
      </p:sp>
      <p:sp>
        <p:nvSpPr>
          <p:cNvPr id="11" name="TextBox 10">
            <a:extLst>
              <a:ext uri="{FF2B5EF4-FFF2-40B4-BE49-F238E27FC236}">
                <a16:creationId xmlns:a16="http://schemas.microsoft.com/office/drawing/2014/main" id="{FFE25B58-14B9-4461-AC92-E3674628BB68}"/>
              </a:ext>
            </a:extLst>
          </p:cNvPr>
          <p:cNvSpPr txBox="1"/>
          <p:nvPr/>
        </p:nvSpPr>
        <p:spPr>
          <a:xfrm>
            <a:off x="803760" y="2151747"/>
            <a:ext cx="10584479"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lgn="just">
              <a:spcBef>
                <a:spcPts val="600"/>
              </a:spcBef>
              <a:spcAft>
                <a:spcPts val="600"/>
              </a:spcAft>
            </a:pPr>
            <a:r>
              <a:rPr lang="vi-VN" sz="3200" i="1" dirty="0">
                <a:solidFill>
                  <a:schemeClr val="accent5">
                    <a:lumMod val="50000"/>
                  </a:schemeClr>
                </a:solidFill>
                <a:latin typeface="Times New Roman"/>
                <a:ea typeface="Segoe UI"/>
              </a:rPr>
              <a:t>Sử dụng theo chuỗi cung ứng mô hình 3R: Giảm thiểu (Reduce); Tái sử dụng (Re­use); Tái chế (Recycle).</a:t>
            </a:r>
            <a:endParaRPr lang="vi-VN" sz="3200" i="1" dirty="0">
              <a:solidFill>
                <a:schemeClr val="accent5">
                  <a:lumMod val="50000"/>
                </a:schemeClr>
              </a:solidFill>
              <a:latin typeface="Times New Roman"/>
              <a:ea typeface="Calibri"/>
            </a:endParaRPr>
          </a:p>
        </p:txBody>
      </p:sp>
    </p:spTree>
    <p:extLst>
      <p:ext uri="{BB962C8B-B14F-4D97-AF65-F5344CB8AC3E}">
        <p14:creationId xmlns:p14="http://schemas.microsoft.com/office/powerpoint/2010/main" val="396239592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453" y="591204"/>
            <a:ext cx="11287147" cy="1200329"/>
          </a:xfrm>
          <a:prstGeom prst="rect">
            <a:avLst/>
          </a:prstGeom>
          <a:noFill/>
        </p:spPr>
        <p:txBody>
          <a:bodyPr wrap="square" rtlCol="0">
            <a:spAutoFit/>
          </a:bodyPr>
          <a:lstStyle/>
          <a:p>
            <a:pPr algn="just">
              <a:spcBef>
                <a:spcPts val="600"/>
              </a:spcBef>
              <a:spcAft>
                <a:spcPts val="600"/>
              </a:spcAft>
            </a:pPr>
            <a:r>
              <a:rPr lang="en-US" sz="3600" dirty="0">
                <a:solidFill>
                  <a:srgbClr val="000000"/>
                </a:solidFill>
                <a:latin typeface="Times New Roman"/>
                <a:ea typeface="Segoe UI"/>
              </a:rPr>
              <a:t>2. </a:t>
            </a:r>
            <a:r>
              <a:rPr lang="vi-VN" sz="3600" dirty="0">
                <a:solidFill>
                  <a:srgbClr val="000000"/>
                </a:solidFill>
                <a:latin typeface="Times New Roman"/>
                <a:ea typeface="Segoe UI"/>
              </a:rPr>
              <a:t>Em có thể làm được những s</a:t>
            </a:r>
            <a:r>
              <a:rPr lang="en-US" sz="3600" dirty="0">
                <a:solidFill>
                  <a:srgbClr val="000000"/>
                </a:solidFill>
                <a:latin typeface="Times New Roman"/>
                <a:ea typeface="Segoe UI"/>
              </a:rPr>
              <a:t>ả</a:t>
            </a:r>
            <a:r>
              <a:rPr lang="vi-VN" sz="3600" dirty="0">
                <a:solidFill>
                  <a:srgbClr val="000000"/>
                </a:solidFill>
                <a:latin typeface="Times New Roman"/>
                <a:ea typeface="Segoe UI"/>
              </a:rPr>
              <a:t>n phẩm nào khi sử dụng chất thải sinh hoạt làm nguyên liệu?</a:t>
            </a:r>
            <a:endParaRPr lang="vi-VN" sz="3600" dirty="0">
              <a:solidFill>
                <a:srgbClr val="000000"/>
              </a:solidFill>
              <a:latin typeface="Times New Roman"/>
              <a:ea typeface="Calibri"/>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49" y="2935732"/>
            <a:ext cx="5675636" cy="380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335" y="2887053"/>
            <a:ext cx="6007665" cy="380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351" y="2935732"/>
            <a:ext cx="5675635" cy="380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016" y="2935732"/>
            <a:ext cx="6007665" cy="380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 y="2887053"/>
            <a:ext cx="5772533" cy="385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C:\Users\Administrator\Downloads\hộp-bút-giấy-làm-từ-giấy-tái-chế-e1555917131297.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52389" y="2903016"/>
            <a:ext cx="5995292" cy="3789674"/>
          </a:xfrm>
          <a:prstGeom prst="rect">
            <a:avLst/>
          </a:prstGeom>
          <a:noFill/>
          <a:ln>
            <a:noFill/>
          </a:ln>
        </p:spPr>
      </p:pic>
    </p:spTree>
    <p:extLst>
      <p:ext uri="{BB962C8B-B14F-4D97-AF65-F5344CB8AC3E}">
        <p14:creationId xmlns:p14="http://schemas.microsoft.com/office/powerpoint/2010/main" val="206799304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circle(in)">
                                      <p:cBhvr>
                                        <p:cTn id="7" dur="20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circle(in)">
                                      <p:cBhvr>
                                        <p:cTn id="12" dur="20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293"/>
                                        </p:tgtEl>
                                        <p:attrNameLst>
                                          <p:attrName>style.visibility</p:attrName>
                                        </p:attrNameLst>
                                      </p:cBhvr>
                                      <p:to>
                                        <p:strVal val="visible"/>
                                      </p:to>
                                    </p:set>
                                    <p:animEffect transition="in" filter="circle(in)">
                                      <p:cBhvr>
                                        <p:cTn id="17" dur="2000"/>
                                        <p:tgtEl>
                                          <p:spTgt spid="1229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294"/>
                                        </p:tgtEl>
                                        <p:attrNameLst>
                                          <p:attrName>style.visibility</p:attrName>
                                        </p:attrNameLst>
                                      </p:cBhvr>
                                      <p:to>
                                        <p:strVal val="visible"/>
                                      </p:to>
                                    </p:set>
                                    <p:animEffect transition="in" filter="circle(in)">
                                      <p:cBhvr>
                                        <p:cTn id="22" dur="2000"/>
                                        <p:tgtEl>
                                          <p:spTgt spid="12294"/>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2295"/>
                                        </p:tgtEl>
                                        <p:attrNameLst>
                                          <p:attrName>style.visibility</p:attrName>
                                        </p:attrNameLst>
                                      </p:cBhvr>
                                      <p:to>
                                        <p:strVal val="visible"/>
                                      </p:to>
                                    </p:set>
                                    <p:animEffect transition="in" filter="diamond(in)">
                                      <p:cBhvr>
                                        <p:cTn id="27" dur="2000"/>
                                        <p:tgtEl>
                                          <p:spTgt spid="1229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dissolve">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A4CE368-4150-4F36-8705-7EEBA860323D}"/>
              </a:ext>
            </a:extLst>
          </p:cNvPr>
          <p:cNvSpPr txBox="1"/>
          <p:nvPr/>
        </p:nvSpPr>
        <p:spPr>
          <a:xfrm>
            <a:off x="454801" y="2606040"/>
            <a:ext cx="10886863"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Nguyên liệu khoáng sản là tài sản của quốc gia. Mọi cá nhân, tổ chức khai thác phải được cấp phép theo </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L</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uật </a:t>
            </a:r>
            <a:r>
              <a:rPr lang="en-US" sz="3200" dirty="0">
                <a:solidFill>
                  <a:prstClr val="black"/>
                </a:solidFill>
                <a:latin typeface="Times New Roman" panose="02020603050405020304" pitchFamily="18" charset="0"/>
              </a:rPr>
              <a:t>K</a:t>
            </a:r>
            <a:r>
              <a:rPr kumimoji="0" lang="vi-VN" sz="3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hoáng </a:t>
            </a: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sản.</a:t>
            </a:r>
          </a:p>
        </p:txBody>
      </p:sp>
      <p:sp>
        <p:nvSpPr>
          <p:cNvPr id="5" name="TextBox 4">
            <a:extLst>
              <a:ext uri="{FF2B5EF4-FFF2-40B4-BE49-F238E27FC236}">
                <a16:creationId xmlns:a16="http://schemas.microsoft.com/office/drawing/2014/main" id="{2E10C684-2B92-437C-B2DA-CCCEDEFDC16B}"/>
              </a:ext>
            </a:extLst>
          </p:cNvPr>
          <p:cNvSpPr txBox="1"/>
          <p:nvPr/>
        </p:nvSpPr>
        <p:spPr>
          <a:xfrm>
            <a:off x="454801" y="530133"/>
            <a:ext cx="11389392" cy="120032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S</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ử dụng </a:t>
            </a:r>
            <a:r>
              <a:rPr kumimoji="0" lang="vi-VN"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nguyên liệu an toàn, hiệu quả và bảo đảm sự phát triển bền vững</a:t>
            </a:r>
          </a:p>
        </p:txBody>
      </p:sp>
      <p:sp>
        <p:nvSpPr>
          <p:cNvPr id="6" name="TextBox 5">
            <a:extLst>
              <a:ext uri="{FF2B5EF4-FFF2-40B4-BE49-F238E27FC236}">
                <a16:creationId xmlns:a16="http://schemas.microsoft.com/office/drawing/2014/main" id="{468680B1-DF28-4C60-AC59-F36E7F6B039F}"/>
              </a:ext>
            </a:extLst>
          </p:cNvPr>
          <p:cNvSpPr txBox="1"/>
          <p:nvPr/>
        </p:nvSpPr>
        <p:spPr>
          <a:xfrm>
            <a:off x="535556" y="5156076"/>
            <a:ext cx="10886862"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dụng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kiệm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toàn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hòa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10" descr="viet3">
            <a:extLst>
              <a:ext uri="{FF2B5EF4-FFF2-40B4-BE49-F238E27FC236}">
                <a16:creationId xmlns:a16="http://schemas.microsoft.com/office/drawing/2014/main" id="{15699679-3860-4265-859F-70C5BC55F02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4801" y="4029142"/>
            <a:ext cx="948202"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738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Oval 7"/>
          <p:cNvSpPr/>
          <p:nvPr/>
        </p:nvSpPr>
        <p:spPr>
          <a:xfrm>
            <a:off x="1766237" y="5073019"/>
            <a:ext cx="542623" cy="459101"/>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8040216" y="1563261"/>
            <a:ext cx="669444" cy="50995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TextBox 4"/>
          <p:cNvSpPr txBox="1"/>
          <p:nvPr/>
        </p:nvSpPr>
        <p:spPr>
          <a:xfrm>
            <a:off x="1506498" y="868361"/>
            <a:ext cx="9918515" cy="1899751"/>
          </a:xfrm>
          <a:prstGeom prst="rect">
            <a:avLst/>
          </a:prstGeom>
          <a:noFill/>
        </p:spPr>
        <p:txBody>
          <a:bodyPr wrap="square" rtlCol="0">
            <a:spAutoFit/>
          </a:bodyPr>
          <a:lstStyle/>
          <a:p>
            <a:pPr algn="just">
              <a:lnSpc>
                <a:spcPct val="115000"/>
              </a:lnSpc>
              <a:spcBef>
                <a:spcPts val="600"/>
              </a:spcBef>
            </a:pPr>
            <a:r>
              <a:rPr lang="en-US" sz="3200" b="1" dirty="0" err="1">
                <a:solidFill>
                  <a:srgbClr val="000000"/>
                </a:solidFill>
                <a:latin typeface="Times New Roman"/>
                <a:ea typeface="Times New Roman"/>
              </a:rPr>
              <a:t>Câu</a:t>
            </a:r>
            <a:r>
              <a:rPr lang="en-US" sz="3200" b="1" dirty="0">
                <a:solidFill>
                  <a:srgbClr val="000000"/>
                </a:solidFill>
                <a:latin typeface="Times New Roman"/>
                <a:ea typeface="Times New Roman"/>
              </a:rPr>
              <a:t> 1. </a:t>
            </a:r>
            <a:r>
              <a:rPr lang="en-US" sz="3200" b="1" dirty="0" err="1">
                <a:solidFill>
                  <a:srgbClr val="000000"/>
                </a:solidFill>
                <a:latin typeface="Times New Roman"/>
                <a:ea typeface="Times New Roman"/>
              </a:rPr>
              <a:t>Vật</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thể</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nào</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sau</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đây</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được</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xem</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là</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nguyên</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liệu</a:t>
            </a:r>
            <a:r>
              <a:rPr lang="en-US" sz="3200" b="1" dirty="0">
                <a:solidFill>
                  <a:srgbClr val="000000"/>
                </a:solidFill>
                <a:latin typeface="Times New Roman"/>
                <a:ea typeface="Times New Roman"/>
              </a:rPr>
              <a:t>?</a:t>
            </a:r>
            <a:endParaRPr lang="vi-VN" sz="3200" b="1" dirty="0">
              <a:solidFill>
                <a:srgbClr val="000000"/>
              </a:solidFill>
              <a:latin typeface="Times New Roman"/>
              <a:ea typeface="Calibri"/>
            </a:endParaRPr>
          </a:p>
          <a:p>
            <a:pPr algn="just">
              <a:lnSpc>
                <a:spcPct val="115000"/>
              </a:lnSpc>
              <a:spcBef>
                <a:spcPts val="600"/>
              </a:spcBef>
            </a:pPr>
            <a:r>
              <a:rPr lang="en-US" sz="3200" dirty="0">
                <a:solidFill>
                  <a:srgbClr val="000000"/>
                </a:solidFill>
                <a:latin typeface="Times New Roman"/>
                <a:ea typeface="Times New Roman"/>
              </a:rPr>
              <a:t>A. </a:t>
            </a:r>
            <a:r>
              <a:rPr lang="en-US" sz="3200" dirty="0" err="1">
                <a:solidFill>
                  <a:srgbClr val="000000"/>
                </a:solidFill>
                <a:latin typeface="Times New Roman"/>
                <a:ea typeface="Times New Roman"/>
              </a:rPr>
              <a:t>Gạch</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xây</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dựng</a:t>
            </a:r>
            <a:r>
              <a:rPr lang="en-US" sz="3200" dirty="0">
                <a:solidFill>
                  <a:srgbClr val="000000"/>
                </a:solidFill>
                <a:latin typeface="Times New Roman"/>
                <a:ea typeface="Times New Roman"/>
              </a:rPr>
              <a:t>.				  B. </a:t>
            </a:r>
            <a:r>
              <a:rPr lang="en-US" sz="3200" dirty="0" err="1">
                <a:solidFill>
                  <a:srgbClr val="000000"/>
                </a:solidFill>
                <a:latin typeface="Times New Roman"/>
                <a:ea typeface="Times New Roman"/>
              </a:rPr>
              <a:t>Đất</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sét</a:t>
            </a:r>
            <a:r>
              <a:rPr lang="en-US" sz="3200" dirty="0">
                <a:solidFill>
                  <a:srgbClr val="000000"/>
                </a:solidFill>
                <a:latin typeface="Times New Roman"/>
                <a:ea typeface="Times New Roman"/>
              </a:rPr>
              <a:t>.</a:t>
            </a:r>
            <a:endParaRPr lang="vi-VN" sz="3200" dirty="0">
              <a:solidFill>
                <a:srgbClr val="000000"/>
              </a:solidFill>
              <a:latin typeface="Times New Roman"/>
              <a:ea typeface="Calibri"/>
            </a:endParaRPr>
          </a:p>
          <a:p>
            <a:pPr algn="just">
              <a:lnSpc>
                <a:spcPct val="115000"/>
              </a:lnSpc>
              <a:spcBef>
                <a:spcPts val="600"/>
              </a:spcBef>
            </a:pPr>
            <a:r>
              <a:rPr lang="en-US" sz="3200" dirty="0">
                <a:solidFill>
                  <a:srgbClr val="000000"/>
                </a:solidFill>
                <a:latin typeface="Times New Roman"/>
                <a:ea typeface="Times New Roman"/>
              </a:rPr>
              <a:t>C. Xi </a:t>
            </a:r>
            <a:r>
              <a:rPr lang="en-US" sz="3200" dirty="0" err="1">
                <a:solidFill>
                  <a:srgbClr val="000000"/>
                </a:solidFill>
                <a:latin typeface="Times New Roman"/>
                <a:ea typeface="Times New Roman"/>
              </a:rPr>
              <a:t>măng</a:t>
            </a:r>
            <a:r>
              <a:rPr lang="en-US" sz="3200" dirty="0">
                <a:solidFill>
                  <a:srgbClr val="000000"/>
                </a:solidFill>
                <a:latin typeface="Times New Roman"/>
                <a:ea typeface="Times New Roman"/>
              </a:rPr>
              <a:t>.					  D. </a:t>
            </a:r>
            <a:r>
              <a:rPr lang="en-US" sz="3200" dirty="0" err="1">
                <a:solidFill>
                  <a:srgbClr val="000000"/>
                </a:solidFill>
                <a:latin typeface="Times New Roman"/>
                <a:ea typeface="Times New Roman"/>
              </a:rPr>
              <a:t>Ngói</a:t>
            </a:r>
            <a:r>
              <a:rPr lang="en-US" sz="3200" dirty="0">
                <a:solidFill>
                  <a:srgbClr val="000000"/>
                </a:solidFill>
                <a:latin typeface="Times New Roman"/>
                <a:ea typeface="Times New Roman"/>
              </a:rPr>
              <a:t>.</a:t>
            </a:r>
            <a:endParaRPr lang="vi-VN" sz="3200" dirty="0">
              <a:solidFill>
                <a:srgbClr val="000000"/>
              </a:solidFill>
              <a:latin typeface="Times New Roman"/>
              <a:ea typeface="Calibri"/>
            </a:endParaRPr>
          </a:p>
        </p:txBody>
      </p:sp>
      <p:sp>
        <p:nvSpPr>
          <p:cNvPr id="6" name="TextBox 5"/>
          <p:cNvSpPr txBox="1"/>
          <p:nvPr/>
        </p:nvSpPr>
        <p:spPr>
          <a:xfrm>
            <a:off x="1552218" y="3111780"/>
            <a:ext cx="9872795" cy="2466060"/>
          </a:xfrm>
          <a:prstGeom prst="rect">
            <a:avLst/>
          </a:prstGeom>
          <a:noFill/>
        </p:spPr>
        <p:txBody>
          <a:bodyPr wrap="square" rtlCol="0">
            <a:spAutoFit/>
          </a:bodyPr>
          <a:lstStyle/>
          <a:p>
            <a:pPr algn="just">
              <a:lnSpc>
                <a:spcPct val="115000"/>
              </a:lnSpc>
              <a:spcBef>
                <a:spcPts val="600"/>
              </a:spcBef>
            </a:pPr>
            <a:r>
              <a:rPr lang="en-US" sz="3200" b="1" dirty="0" err="1">
                <a:solidFill>
                  <a:srgbClr val="000000"/>
                </a:solidFill>
                <a:latin typeface="Times New Roman"/>
                <a:ea typeface="Times New Roman"/>
              </a:rPr>
              <a:t>Câu</a:t>
            </a:r>
            <a:r>
              <a:rPr lang="en-US" sz="3200" b="1" dirty="0">
                <a:solidFill>
                  <a:srgbClr val="000000"/>
                </a:solidFill>
                <a:latin typeface="Times New Roman"/>
                <a:ea typeface="Times New Roman"/>
              </a:rPr>
              <a:t> 2. </a:t>
            </a:r>
            <a:r>
              <a:rPr lang="en-US" sz="3200" b="1" dirty="0" err="1">
                <a:solidFill>
                  <a:srgbClr val="000000"/>
                </a:solidFill>
                <a:latin typeface="Times New Roman"/>
                <a:ea typeface="Times New Roman"/>
              </a:rPr>
              <a:t>Nhà</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máy</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sản</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xuất</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rượu</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vang</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dùng</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quả</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nho</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để</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lên</a:t>
            </a:r>
            <a:r>
              <a:rPr lang="en-US" sz="3200" b="1" dirty="0">
                <a:solidFill>
                  <a:srgbClr val="000000"/>
                </a:solidFill>
                <a:latin typeface="Times New Roman"/>
                <a:ea typeface="Times New Roman"/>
              </a:rPr>
              <a:t> men. </a:t>
            </a:r>
            <a:r>
              <a:rPr lang="en-US" sz="3200" b="1" dirty="0" err="1">
                <a:solidFill>
                  <a:srgbClr val="000000"/>
                </a:solidFill>
                <a:latin typeface="Times New Roman"/>
                <a:ea typeface="Times New Roman"/>
              </a:rPr>
              <a:t>Vậy</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nho</a:t>
            </a:r>
            <a:r>
              <a:rPr lang="en-US" sz="3200" b="1" dirty="0">
                <a:solidFill>
                  <a:srgbClr val="000000"/>
                </a:solidFill>
                <a:latin typeface="Times New Roman"/>
                <a:ea typeface="Times New Roman"/>
              </a:rPr>
              <a:t> </a:t>
            </a:r>
            <a:r>
              <a:rPr lang="en-US" sz="3200" b="1" dirty="0" err="1">
                <a:solidFill>
                  <a:srgbClr val="000000"/>
                </a:solidFill>
                <a:latin typeface="Times New Roman"/>
                <a:ea typeface="Times New Roman"/>
              </a:rPr>
              <a:t>là</a:t>
            </a:r>
            <a:r>
              <a:rPr lang="en-US" sz="3200" b="1" dirty="0">
                <a:solidFill>
                  <a:srgbClr val="000000"/>
                </a:solidFill>
                <a:latin typeface="Times New Roman"/>
                <a:ea typeface="Times New Roman"/>
              </a:rPr>
              <a:t>:</a:t>
            </a:r>
          </a:p>
          <a:p>
            <a:pPr algn="just">
              <a:lnSpc>
                <a:spcPct val="115000"/>
              </a:lnSpc>
              <a:spcBef>
                <a:spcPts val="600"/>
              </a:spcBef>
            </a:pPr>
            <a:r>
              <a:rPr lang="en-US" sz="3200" dirty="0">
                <a:solidFill>
                  <a:srgbClr val="000000"/>
                </a:solidFill>
                <a:latin typeface="Times New Roman"/>
                <a:ea typeface="Times New Roman"/>
              </a:rPr>
              <a:t>  A.   </a:t>
            </a:r>
            <a:r>
              <a:rPr lang="en-US" sz="3200" dirty="0" err="1">
                <a:solidFill>
                  <a:srgbClr val="000000"/>
                </a:solidFill>
                <a:latin typeface="Times New Roman"/>
                <a:ea typeface="Times New Roman"/>
              </a:rPr>
              <a:t>Vật</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liệu</a:t>
            </a:r>
            <a:r>
              <a:rPr lang="en-US" sz="3200" dirty="0">
                <a:solidFill>
                  <a:srgbClr val="000000"/>
                </a:solidFill>
                <a:latin typeface="Times New Roman"/>
                <a:ea typeface="Times New Roman"/>
              </a:rPr>
              <a:t>.				B. </a:t>
            </a:r>
            <a:r>
              <a:rPr lang="en-US" sz="3200" dirty="0" err="1">
                <a:solidFill>
                  <a:srgbClr val="000000"/>
                </a:solidFill>
                <a:latin typeface="Times New Roman"/>
                <a:ea typeface="Times New Roman"/>
              </a:rPr>
              <a:t>Nhiên</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liệu</a:t>
            </a:r>
            <a:r>
              <a:rPr lang="en-US" sz="3200" dirty="0">
                <a:solidFill>
                  <a:srgbClr val="000000"/>
                </a:solidFill>
                <a:latin typeface="Times New Roman"/>
                <a:ea typeface="Times New Roman"/>
              </a:rPr>
              <a:t>.</a:t>
            </a:r>
          </a:p>
          <a:p>
            <a:pPr algn="just">
              <a:lnSpc>
                <a:spcPct val="115000"/>
              </a:lnSpc>
              <a:spcBef>
                <a:spcPts val="600"/>
              </a:spcBef>
            </a:pPr>
            <a:r>
              <a:rPr lang="en-US" sz="3200" dirty="0">
                <a:solidFill>
                  <a:srgbClr val="000000"/>
                </a:solidFill>
                <a:latin typeface="Times New Roman"/>
                <a:ea typeface="Times New Roman"/>
              </a:rPr>
              <a:t>  C.   </a:t>
            </a:r>
            <a:r>
              <a:rPr lang="en-US" sz="3200" dirty="0" err="1">
                <a:solidFill>
                  <a:srgbClr val="000000"/>
                </a:solidFill>
                <a:latin typeface="Times New Roman"/>
                <a:ea typeface="Times New Roman"/>
              </a:rPr>
              <a:t>Nguyên</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liệu</a:t>
            </a:r>
            <a:r>
              <a:rPr lang="en-US" sz="3200" dirty="0">
                <a:solidFill>
                  <a:srgbClr val="000000"/>
                </a:solidFill>
                <a:latin typeface="Times New Roman"/>
                <a:ea typeface="Times New Roman"/>
              </a:rPr>
              <a:t>.			D. </a:t>
            </a:r>
            <a:r>
              <a:rPr lang="en-US" sz="3200" dirty="0" err="1">
                <a:solidFill>
                  <a:srgbClr val="000000"/>
                </a:solidFill>
                <a:latin typeface="Times New Roman"/>
                <a:ea typeface="Times New Roman"/>
              </a:rPr>
              <a:t>Khoáng</a:t>
            </a:r>
            <a:r>
              <a:rPr lang="en-US" sz="3200" dirty="0">
                <a:solidFill>
                  <a:srgbClr val="000000"/>
                </a:solidFill>
                <a:latin typeface="Times New Roman"/>
                <a:ea typeface="Times New Roman"/>
              </a:rPr>
              <a:t> </a:t>
            </a:r>
            <a:r>
              <a:rPr lang="en-US" sz="3200" dirty="0" err="1">
                <a:solidFill>
                  <a:srgbClr val="000000"/>
                </a:solidFill>
                <a:latin typeface="Times New Roman"/>
                <a:ea typeface="Times New Roman"/>
              </a:rPr>
              <a:t>sản</a:t>
            </a:r>
            <a:r>
              <a:rPr lang="en-US" sz="3200" dirty="0">
                <a:solidFill>
                  <a:srgbClr val="000000"/>
                </a:solidFill>
                <a:latin typeface="Times New Roman"/>
                <a:ea typeface="Times New Roman"/>
              </a:rPr>
              <a:t>.</a:t>
            </a:r>
            <a:endParaRPr lang="vi-VN" sz="3200" dirty="0">
              <a:solidFill>
                <a:srgbClr val="000000"/>
              </a:solidFill>
              <a:latin typeface="Times New Roman"/>
              <a:ea typeface="Calibri"/>
            </a:endParaRPr>
          </a:p>
        </p:txBody>
      </p:sp>
      <p:sp>
        <p:nvSpPr>
          <p:cNvPr id="2" name="Rounded Rectangle 1"/>
          <p:cNvSpPr/>
          <p:nvPr/>
        </p:nvSpPr>
        <p:spPr>
          <a:xfrm>
            <a:off x="4439816" y="0"/>
            <a:ext cx="3960440" cy="7647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CỦNG CỐ</a:t>
            </a:r>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11980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929107" y="5391960"/>
            <a:ext cx="488075"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8" name="Oval 7"/>
          <p:cNvSpPr/>
          <p:nvPr/>
        </p:nvSpPr>
        <p:spPr>
          <a:xfrm>
            <a:off x="831492" y="2608167"/>
            <a:ext cx="585690"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5" name="TextBox 4"/>
          <p:cNvSpPr txBox="1"/>
          <p:nvPr/>
        </p:nvSpPr>
        <p:spPr>
          <a:xfrm>
            <a:off x="831492" y="1085400"/>
            <a:ext cx="11713804" cy="2106410"/>
          </a:xfrm>
          <a:prstGeom prst="rect">
            <a:avLst/>
          </a:prstGeom>
          <a:noFill/>
        </p:spPr>
        <p:txBody>
          <a:bodyPr wrap="square" rtlCol="0">
            <a:spAutoFit/>
          </a:bodyPr>
          <a:lstStyle/>
          <a:p>
            <a:pPr algn="just">
              <a:lnSpc>
                <a:spcPct val="115000"/>
              </a:lnSpc>
              <a:spcBef>
                <a:spcPts val="600"/>
              </a:spcBef>
            </a:pPr>
            <a:r>
              <a:rPr lang="en-US" sz="3600" b="1" dirty="0" err="1">
                <a:solidFill>
                  <a:srgbClr val="000000"/>
                </a:solidFill>
                <a:latin typeface="Times New Roman"/>
                <a:ea typeface="Times New Roman"/>
              </a:rPr>
              <a:t>Câu</a:t>
            </a:r>
            <a:r>
              <a:rPr lang="en-US" sz="3600" b="1" dirty="0">
                <a:solidFill>
                  <a:srgbClr val="000000"/>
                </a:solidFill>
                <a:latin typeface="Times New Roman"/>
                <a:ea typeface="Times New Roman"/>
              </a:rPr>
              <a:t> 3. </a:t>
            </a:r>
            <a:r>
              <a:rPr lang="en-US" sz="3600" b="1" dirty="0" err="1">
                <a:solidFill>
                  <a:srgbClr val="000000"/>
                </a:solidFill>
                <a:latin typeface="Times New Roman"/>
                <a:ea typeface="Times New Roman"/>
              </a:rPr>
              <a:t>Khi</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dùng</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gỗ</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để</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sản</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xuất</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giấy</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người</a:t>
            </a:r>
            <a:r>
              <a:rPr lang="en-US" sz="3600" b="1" dirty="0">
                <a:solidFill>
                  <a:srgbClr val="000000"/>
                </a:solidFill>
                <a:latin typeface="Times New Roman"/>
                <a:ea typeface="Times New Roman"/>
              </a:rPr>
              <a:t> ta </a:t>
            </a:r>
            <a:r>
              <a:rPr lang="en-US" sz="3600" b="1" dirty="0" err="1">
                <a:solidFill>
                  <a:srgbClr val="000000"/>
                </a:solidFill>
                <a:latin typeface="Times New Roman"/>
                <a:ea typeface="Times New Roman"/>
              </a:rPr>
              <a:t>gọi</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gỗ</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là</a:t>
            </a:r>
            <a:endParaRPr lang="vi-VN" sz="3600" b="1" dirty="0">
              <a:solidFill>
                <a:srgbClr val="000000"/>
              </a:solidFill>
              <a:latin typeface="Times New Roman"/>
              <a:ea typeface="Calibri"/>
            </a:endParaRPr>
          </a:p>
          <a:p>
            <a:pPr marL="514350" indent="-514350" algn="just">
              <a:lnSpc>
                <a:spcPct val="115000"/>
              </a:lnSpc>
              <a:spcBef>
                <a:spcPts val="600"/>
              </a:spcBef>
              <a:buAutoNum type="alphaUcPeriod"/>
            </a:pPr>
            <a:r>
              <a:rPr lang="en-US" sz="3600" dirty="0" err="1">
                <a:solidFill>
                  <a:srgbClr val="000000"/>
                </a:solidFill>
                <a:latin typeface="Times New Roman"/>
                <a:ea typeface="Times New Roman"/>
              </a:rPr>
              <a:t>Vật</a:t>
            </a:r>
            <a:r>
              <a:rPr lang="en-US" sz="3600" dirty="0">
                <a:solidFill>
                  <a:srgbClr val="000000"/>
                </a:solidFill>
                <a:latin typeface="Times New Roman"/>
                <a:ea typeface="Times New Roman"/>
              </a:rPr>
              <a:t> </a:t>
            </a:r>
            <a:r>
              <a:rPr lang="en-US" sz="3600" dirty="0" err="1">
                <a:solidFill>
                  <a:srgbClr val="000000"/>
                </a:solidFill>
                <a:latin typeface="Times New Roman"/>
                <a:ea typeface="Times New Roman"/>
              </a:rPr>
              <a:t>liệu</a:t>
            </a:r>
            <a:r>
              <a:rPr lang="en-US" sz="3600" dirty="0">
                <a:solidFill>
                  <a:srgbClr val="000000"/>
                </a:solidFill>
                <a:latin typeface="Times New Roman"/>
                <a:ea typeface="Times New Roman"/>
              </a:rPr>
              <a:t>.					B. </a:t>
            </a:r>
            <a:r>
              <a:rPr lang="en-US" sz="3600" dirty="0" err="1">
                <a:solidFill>
                  <a:srgbClr val="000000"/>
                </a:solidFill>
                <a:latin typeface="Times New Roman"/>
                <a:ea typeface="Times New Roman"/>
              </a:rPr>
              <a:t>Nhiên</a:t>
            </a:r>
            <a:r>
              <a:rPr lang="en-US" sz="3600" dirty="0">
                <a:solidFill>
                  <a:srgbClr val="000000"/>
                </a:solidFill>
                <a:latin typeface="Times New Roman"/>
                <a:ea typeface="Times New Roman"/>
              </a:rPr>
              <a:t> </a:t>
            </a:r>
            <a:r>
              <a:rPr lang="en-US" sz="3600" dirty="0" err="1">
                <a:solidFill>
                  <a:srgbClr val="000000"/>
                </a:solidFill>
                <a:latin typeface="Times New Roman"/>
                <a:ea typeface="Times New Roman"/>
              </a:rPr>
              <a:t>liệu</a:t>
            </a:r>
            <a:r>
              <a:rPr lang="en-US" sz="3600" dirty="0">
                <a:solidFill>
                  <a:srgbClr val="000000"/>
                </a:solidFill>
                <a:latin typeface="Times New Roman"/>
                <a:ea typeface="Times New Roman"/>
              </a:rPr>
              <a:t>.</a:t>
            </a:r>
          </a:p>
          <a:p>
            <a:pPr algn="just">
              <a:lnSpc>
                <a:spcPct val="115000"/>
              </a:lnSpc>
              <a:spcBef>
                <a:spcPts val="600"/>
              </a:spcBef>
            </a:pPr>
            <a:r>
              <a:rPr lang="en-US" sz="3600" dirty="0">
                <a:solidFill>
                  <a:srgbClr val="000000"/>
                </a:solidFill>
                <a:latin typeface="Times New Roman"/>
                <a:ea typeface="Times New Roman"/>
              </a:rPr>
              <a:t>C. </a:t>
            </a:r>
            <a:r>
              <a:rPr lang="en-US" sz="3600" dirty="0" err="1">
                <a:solidFill>
                  <a:srgbClr val="000000"/>
                </a:solidFill>
                <a:latin typeface="Times New Roman"/>
                <a:ea typeface="Times New Roman"/>
              </a:rPr>
              <a:t>Nguyên</a:t>
            </a:r>
            <a:r>
              <a:rPr lang="en-US" sz="3600" dirty="0">
                <a:solidFill>
                  <a:srgbClr val="000000"/>
                </a:solidFill>
                <a:latin typeface="Times New Roman"/>
                <a:ea typeface="Times New Roman"/>
              </a:rPr>
              <a:t> </a:t>
            </a:r>
            <a:r>
              <a:rPr lang="en-US" sz="3600" dirty="0" err="1">
                <a:solidFill>
                  <a:srgbClr val="000000"/>
                </a:solidFill>
                <a:latin typeface="Times New Roman"/>
                <a:ea typeface="Times New Roman"/>
              </a:rPr>
              <a:t>liệu</a:t>
            </a:r>
            <a:r>
              <a:rPr lang="en-US" sz="3600" dirty="0">
                <a:solidFill>
                  <a:srgbClr val="000000"/>
                </a:solidFill>
                <a:latin typeface="Times New Roman"/>
                <a:ea typeface="Times New Roman"/>
              </a:rPr>
              <a:t>.				D. </a:t>
            </a:r>
            <a:r>
              <a:rPr lang="en-US" sz="3600" dirty="0" err="1">
                <a:solidFill>
                  <a:srgbClr val="000000"/>
                </a:solidFill>
                <a:latin typeface="Times New Roman"/>
                <a:ea typeface="Times New Roman"/>
              </a:rPr>
              <a:t>Phế</a:t>
            </a:r>
            <a:r>
              <a:rPr lang="en-US" sz="3600" dirty="0">
                <a:solidFill>
                  <a:srgbClr val="000000"/>
                </a:solidFill>
                <a:latin typeface="Times New Roman"/>
                <a:ea typeface="Times New Roman"/>
              </a:rPr>
              <a:t> </a:t>
            </a:r>
            <a:r>
              <a:rPr lang="en-US" sz="3600" dirty="0" err="1">
                <a:solidFill>
                  <a:srgbClr val="000000"/>
                </a:solidFill>
                <a:latin typeface="Times New Roman"/>
                <a:ea typeface="Times New Roman"/>
              </a:rPr>
              <a:t>liệu</a:t>
            </a:r>
            <a:r>
              <a:rPr lang="en-US" sz="3600" dirty="0">
                <a:solidFill>
                  <a:srgbClr val="000000"/>
                </a:solidFill>
                <a:latin typeface="Times New Roman"/>
                <a:ea typeface="Times New Roman"/>
              </a:rPr>
              <a:t>.</a:t>
            </a:r>
            <a:endParaRPr lang="vi-VN" sz="3600" dirty="0">
              <a:solidFill>
                <a:srgbClr val="000000"/>
              </a:solidFill>
              <a:latin typeface="Times New Roman"/>
              <a:ea typeface="Calibri"/>
            </a:endParaRPr>
          </a:p>
        </p:txBody>
      </p:sp>
      <p:sp>
        <p:nvSpPr>
          <p:cNvPr id="6" name="TextBox 5"/>
          <p:cNvSpPr txBox="1"/>
          <p:nvPr/>
        </p:nvSpPr>
        <p:spPr>
          <a:xfrm>
            <a:off x="929107" y="3191810"/>
            <a:ext cx="10912373" cy="2743508"/>
          </a:xfrm>
          <a:prstGeom prst="rect">
            <a:avLst/>
          </a:prstGeom>
          <a:noFill/>
        </p:spPr>
        <p:txBody>
          <a:bodyPr wrap="square" rtlCol="0">
            <a:spAutoFit/>
          </a:bodyPr>
          <a:lstStyle/>
          <a:p>
            <a:pPr algn="just">
              <a:lnSpc>
                <a:spcPct val="115000"/>
              </a:lnSpc>
              <a:spcBef>
                <a:spcPts val="600"/>
              </a:spcBef>
            </a:pPr>
            <a:r>
              <a:rPr lang="en-US" sz="3600" b="1" dirty="0" err="1">
                <a:solidFill>
                  <a:srgbClr val="000000"/>
                </a:solidFill>
                <a:latin typeface="Times New Roman"/>
                <a:ea typeface="Times New Roman"/>
              </a:rPr>
              <a:t>Câu</a:t>
            </a:r>
            <a:r>
              <a:rPr lang="en-US" sz="3600" b="1" dirty="0">
                <a:solidFill>
                  <a:srgbClr val="000000"/>
                </a:solidFill>
                <a:latin typeface="Times New Roman"/>
                <a:ea typeface="Times New Roman"/>
              </a:rPr>
              <a:t> 4. </a:t>
            </a:r>
            <a:r>
              <a:rPr lang="en-US" sz="3600" b="1" dirty="0" err="1">
                <a:solidFill>
                  <a:srgbClr val="000000"/>
                </a:solidFill>
                <a:latin typeface="Times New Roman"/>
                <a:ea typeface="Times New Roman"/>
              </a:rPr>
              <a:t>Loại</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nguyên</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liệu</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nào</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sau</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đây</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hầu</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như</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không</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thể</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tái</a:t>
            </a:r>
            <a:r>
              <a:rPr lang="en-US" sz="3600" b="1" dirty="0">
                <a:solidFill>
                  <a:srgbClr val="000000"/>
                </a:solidFill>
                <a:latin typeface="Times New Roman"/>
                <a:ea typeface="Times New Roman"/>
              </a:rPr>
              <a:t> </a:t>
            </a:r>
            <a:r>
              <a:rPr lang="en-US" sz="3600" b="1" dirty="0" err="1">
                <a:solidFill>
                  <a:srgbClr val="000000"/>
                </a:solidFill>
                <a:latin typeface="Times New Roman"/>
                <a:ea typeface="Times New Roman"/>
              </a:rPr>
              <a:t>sinh</a:t>
            </a:r>
            <a:r>
              <a:rPr lang="en-US" sz="3600" b="1" dirty="0">
                <a:solidFill>
                  <a:srgbClr val="000000"/>
                </a:solidFill>
                <a:latin typeface="Times New Roman"/>
                <a:ea typeface="Times New Roman"/>
              </a:rPr>
              <a:t>?</a:t>
            </a:r>
            <a:endParaRPr lang="vi-VN" sz="3600" b="1" dirty="0">
              <a:solidFill>
                <a:srgbClr val="000000"/>
              </a:solidFill>
              <a:latin typeface="Times New Roman"/>
              <a:ea typeface="Calibri"/>
            </a:endParaRPr>
          </a:p>
          <a:p>
            <a:pPr marL="514350" indent="-514350" algn="just">
              <a:lnSpc>
                <a:spcPct val="115000"/>
              </a:lnSpc>
              <a:spcBef>
                <a:spcPts val="600"/>
              </a:spcBef>
              <a:buAutoNum type="alphaUcPeriod"/>
            </a:pPr>
            <a:r>
              <a:rPr lang="en-US" sz="3600" dirty="0" err="1">
                <a:solidFill>
                  <a:srgbClr val="000000"/>
                </a:solidFill>
                <a:latin typeface="Times New Roman"/>
                <a:ea typeface="Times New Roman"/>
              </a:rPr>
              <a:t>Gỗ</a:t>
            </a:r>
            <a:r>
              <a:rPr lang="en-US" sz="3600" dirty="0">
                <a:solidFill>
                  <a:srgbClr val="000000"/>
                </a:solidFill>
                <a:latin typeface="Times New Roman"/>
                <a:ea typeface="Times New Roman"/>
              </a:rPr>
              <a:t>.						B. </a:t>
            </a:r>
            <a:r>
              <a:rPr lang="en-US" sz="3600" dirty="0" err="1">
                <a:solidFill>
                  <a:srgbClr val="000000"/>
                </a:solidFill>
                <a:latin typeface="Times New Roman"/>
                <a:ea typeface="Times New Roman"/>
              </a:rPr>
              <a:t>Bông</a:t>
            </a:r>
            <a:r>
              <a:rPr lang="en-US" sz="3600" dirty="0">
                <a:solidFill>
                  <a:srgbClr val="000000"/>
                </a:solidFill>
                <a:latin typeface="Times New Roman"/>
                <a:ea typeface="Times New Roman"/>
              </a:rPr>
              <a:t>.	</a:t>
            </a:r>
          </a:p>
          <a:p>
            <a:pPr algn="just">
              <a:lnSpc>
                <a:spcPct val="115000"/>
              </a:lnSpc>
              <a:spcBef>
                <a:spcPts val="600"/>
              </a:spcBef>
            </a:pPr>
            <a:r>
              <a:rPr lang="en-US" sz="3600" dirty="0">
                <a:solidFill>
                  <a:srgbClr val="000000"/>
                </a:solidFill>
                <a:latin typeface="Times New Roman"/>
                <a:ea typeface="Times New Roman"/>
              </a:rPr>
              <a:t>C. </a:t>
            </a:r>
            <a:r>
              <a:rPr lang="en-US" sz="3600" dirty="0" err="1">
                <a:solidFill>
                  <a:srgbClr val="000000"/>
                </a:solidFill>
                <a:latin typeface="Times New Roman"/>
                <a:ea typeface="Times New Roman"/>
              </a:rPr>
              <a:t>Dầu</a:t>
            </a:r>
            <a:r>
              <a:rPr lang="en-US" sz="3600" dirty="0">
                <a:solidFill>
                  <a:srgbClr val="000000"/>
                </a:solidFill>
                <a:latin typeface="Times New Roman"/>
                <a:ea typeface="Times New Roman"/>
              </a:rPr>
              <a:t> </a:t>
            </a:r>
            <a:r>
              <a:rPr lang="en-US" sz="3600" dirty="0" err="1">
                <a:solidFill>
                  <a:srgbClr val="000000"/>
                </a:solidFill>
                <a:latin typeface="Times New Roman"/>
                <a:ea typeface="Times New Roman"/>
              </a:rPr>
              <a:t>thô</a:t>
            </a:r>
            <a:r>
              <a:rPr lang="en-US" sz="3600" dirty="0">
                <a:solidFill>
                  <a:srgbClr val="000000"/>
                </a:solidFill>
                <a:latin typeface="Times New Roman"/>
                <a:ea typeface="Times New Roman"/>
              </a:rPr>
              <a:t>.					D. </a:t>
            </a:r>
            <a:r>
              <a:rPr lang="en-US" sz="3600" dirty="0" err="1">
                <a:solidFill>
                  <a:srgbClr val="000000"/>
                </a:solidFill>
                <a:latin typeface="Times New Roman"/>
                <a:ea typeface="Times New Roman"/>
              </a:rPr>
              <a:t>Nông</a:t>
            </a:r>
            <a:r>
              <a:rPr lang="en-US" sz="3600" dirty="0">
                <a:solidFill>
                  <a:srgbClr val="000000"/>
                </a:solidFill>
                <a:latin typeface="Times New Roman"/>
                <a:ea typeface="Times New Roman"/>
              </a:rPr>
              <a:t> </a:t>
            </a:r>
            <a:r>
              <a:rPr lang="en-US" sz="3600" dirty="0" err="1">
                <a:solidFill>
                  <a:srgbClr val="000000"/>
                </a:solidFill>
                <a:latin typeface="Times New Roman"/>
                <a:ea typeface="Times New Roman"/>
              </a:rPr>
              <a:t>sãn</a:t>
            </a:r>
            <a:r>
              <a:rPr lang="en-US" sz="3600" dirty="0">
                <a:solidFill>
                  <a:srgbClr val="000000"/>
                </a:solidFill>
                <a:latin typeface="Times New Roman"/>
                <a:ea typeface="Times New Roman"/>
              </a:rPr>
              <a:t>.</a:t>
            </a:r>
            <a:endParaRPr lang="vi-VN" sz="3600" dirty="0">
              <a:solidFill>
                <a:srgbClr val="000000"/>
              </a:solidFill>
              <a:latin typeface="Times New Roman"/>
              <a:ea typeface="Calibri"/>
            </a:endParaRPr>
          </a:p>
        </p:txBody>
      </p:sp>
      <p:sp>
        <p:nvSpPr>
          <p:cNvPr id="9" name="Rounded Rectangle 8"/>
          <p:cNvSpPr/>
          <p:nvPr/>
        </p:nvSpPr>
        <p:spPr>
          <a:xfrm>
            <a:off x="3854970" y="0"/>
            <a:ext cx="4545286" cy="7647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CỦNG CỐ</a:t>
            </a:r>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4898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TextBox 4"/>
          <p:cNvSpPr txBox="1"/>
          <p:nvPr/>
        </p:nvSpPr>
        <p:spPr>
          <a:xfrm>
            <a:off x="342900" y="1124745"/>
            <a:ext cx="11224260" cy="4017703"/>
          </a:xfrm>
          <a:prstGeom prst="rect">
            <a:avLst/>
          </a:prstGeom>
          <a:noFill/>
        </p:spPr>
        <p:txBody>
          <a:bodyPr wrap="square" rtlCol="0">
            <a:spAutoFit/>
          </a:bodyPr>
          <a:lstStyle/>
          <a:p>
            <a:pPr algn="just">
              <a:lnSpc>
                <a:spcPct val="115000"/>
              </a:lnSpc>
              <a:spcBef>
                <a:spcPts val="600"/>
              </a:spcBef>
            </a:pPr>
            <a:r>
              <a:rPr lang="vi-VN" sz="3600" dirty="0">
                <a:solidFill>
                  <a:srgbClr val="000000"/>
                </a:solidFill>
                <a:latin typeface="Times New Roman"/>
                <a:ea typeface="Calibri"/>
              </a:rPr>
              <a:t>Câu 1. Tại sao nói nguyên liệu không phải là nguồn tài nguyên vô hạn?</a:t>
            </a:r>
          </a:p>
          <a:p>
            <a:pPr algn="just">
              <a:lnSpc>
                <a:spcPct val="115000"/>
              </a:lnSpc>
              <a:spcBef>
                <a:spcPts val="600"/>
              </a:spcBef>
            </a:pPr>
            <a:r>
              <a:rPr lang="vi-VN" sz="3600" dirty="0">
                <a:solidFill>
                  <a:srgbClr val="000000"/>
                </a:solidFill>
                <a:latin typeface="Times New Roman"/>
                <a:ea typeface="Calibri"/>
              </a:rPr>
              <a:t>Câu 2. Tại sao nhà máy xi măng thường xây dựng ở những địa phương có núi đá vôi?</a:t>
            </a:r>
          </a:p>
          <a:p>
            <a:pPr algn="just">
              <a:lnSpc>
                <a:spcPct val="115000"/>
              </a:lnSpc>
              <a:spcBef>
                <a:spcPts val="600"/>
              </a:spcBef>
            </a:pPr>
            <a:r>
              <a:rPr lang="vi-VN" sz="3600" dirty="0">
                <a:solidFill>
                  <a:srgbClr val="000000"/>
                </a:solidFill>
                <a:latin typeface="Times New Roman"/>
                <a:ea typeface="Calibri"/>
              </a:rPr>
              <a:t>Câu 3. Em hãy kể tên một số đồ vật trong gia đình và cho biết chúng được tạo ra từ những nguyên liệu nào?</a:t>
            </a:r>
          </a:p>
        </p:txBody>
      </p:sp>
      <p:sp>
        <p:nvSpPr>
          <p:cNvPr id="6" name="Rounded Rectangle 5"/>
          <p:cNvSpPr/>
          <p:nvPr/>
        </p:nvSpPr>
        <p:spPr>
          <a:xfrm>
            <a:off x="4439816" y="0"/>
            <a:ext cx="3960440" cy="7647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a:latin typeface="Times New Roman" panose="02020603050405020304" pitchFamily="18" charset="0"/>
                <a:cs typeface="Times New Roman" panose="02020603050405020304" pitchFamily="18" charset="0"/>
              </a:rPr>
              <a:t>CỦNG CỐ</a:t>
            </a:r>
            <a:endParaRPr lang="vi-VN"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4970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ounded Rectangle 1">
            <a:extLst>
              <a:ext uri="{FF2B5EF4-FFF2-40B4-BE49-F238E27FC236}">
                <a16:creationId xmlns:a16="http://schemas.microsoft.com/office/drawing/2014/main" id="{3770C3E1-9406-4896-86A9-6B075090F1FB}"/>
              </a:ext>
            </a:extLst>
          </p:cNvPr>
          <p:cNvSpPr/>
          <p:nvPr/>
        </p:nvSpPr>
        <p:spPr>
          <a:xfrm>
            <a:off x="321803" y="1479226"/>
            <a:ext cx="6430153" cy="6705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spcCol="0" rtlCol="0" anchor="ctr"/>
          <a:lstStyle/>
          <a:p>
            <a:pPr algn="ctr" defTabSz="914130"/>
            <a:r>
              <a:rPr lang="en-US" sz="4000" b="1" dirty="0">
                <a:solidFill>
                  <a:prstClr val="white"/>
                </a:solidFill>
                <a:latin typeface="Times New Roman" panose="02020603050405020304" pitchFamily="18" charset="0"/>
                <a:cs typeface="Times New Roman" panose="02020603050405020304" pitchFamily="18" charset="0"/>
              </a:rPr>
              <a:t>HƯỚNG DẪN VỀ NHÀ</a:t>
            </a:r>
          </a:p>
        </p:txBody>
      </p:sp>
      <p:sp>
        <p:nvSpPr>
          <p:cNvPr id="5" name="Rounded Rectangle 2">
            <a:extLst>
              <a:ext uri="{FF2B5EF4-FFF2-40B4-BE49-F238E27FC236}">
                <a16:creationId xmlns:a16="http://schemas.microsoft.com/office/drawing/2014/main" id="{95F908B3-9E1E-413A-908B-BC828DFCDD0E}"/>
              </a:ext>
            </a:extLst>
          </p:cNvPr>
          <p:cNvSpPr/>
          <p:nvPr/>
        </p:nvSpPr>
        <p:spPr>
          <a:xfrm>
            <a:off x="571501" y="3849849"/>
            <a:ext cx="11298696" cy="23622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buFontTx/>
              <a:buChar char="-"/>
            </a:pP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Xem</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lại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giảng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và</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ghi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hoặc</a:t>
            </a:r>
            <a:r>
              <a:rPr lang="en-US" sz="4000" dirty="0">
                <a:solidFill>
                  <a:schemeClr val="tx1"/>
                </a:solidFill>
                <a:latin typeface="Times New Roman" panose="02020603050405020304" pitchFamily="18" charset="0"/>
                <a:cs typeface="Times New Roman" panose="02020603050405020304" pitchFamily="18" charset="0"/>
              </a:rPr>
              <a:t> in) file </a:t>
            </a:r>
            <a:r>
              <a:rPr lang="en-US" sz="4000" dirty="0" err="1">
                <a:solidFill>
                  <a:schemeClr val="tx1"/>
                </a:solidFill>
                <a:latin typeface="Times New Roman" panose="02020603050405020304" pitchFamily="18" charset="0"/>
                <a:cs typeface="Times New Roman" panose="02020603050405020304" pitchFamily="18" charset="0"/>
              </a:rPr>
              <a:t>nội</a:t>
            </a:r>
            <a:r>
              <a:rPr lang="en-US" sz="4000" dirty="0">
                <a:solidFill>
                  <a:schemeClr val="tx1"/>
                </a:solidFill>
                <a:latin typeface="Times New Roman" panose="02020603050405020304" pitchFamily="18" charset="0"/>
                <a:cs typeface="Times New Roman" panose="02020603050405020304" pitchFamily="18" charset="0"/>
              </a:rPr>
              <a:t> dung </a:t>
            </a:r>
            <a:r>
              <a:rPr lang="en-US" sz="4000" dirty="0" err="1">
                <a:solidFill>
                  <a:schemeClr val="tx1"/>
                </a:solidFill>
                <a:latin typeface="Times New Roman" panose="02020603050405020304" pitchFamily="18" charset="0"/>
                <a:cs typeface="Times New Roman" panose="02020603050405020304" pitchFamily="18" charset="0"/>
              </a:rPr>
              <a:t>cần</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nhớ</a:t>
            </a:r>
            <a:r>
              <a:rPr lang="en-US" sz="4000" dirty="0">
                <a:solidFill>
                  <a:schemeClr val="tx1"/>
                </a:solidFill>
                <a:latin typeface="Times New Roman" panose="02020603050405020304" pitchFamily="18" charset="0"/>
                <a:cs typeface="Times New Roman" panose="02020603050405020304" pitchFamily="18" charset="0"/>
              </a:rPr>
              <a:t>.</a:t>
            </a:r>
          </a:p>
          <a:p>
            <a:pPr>
              <a:buFontTx/>
              <a:buChar char="-"/>
            </a:pPr>
            <a:r>
              <a:rPr lang="en-US" sz="4000" dirty="0" err="1">
                <a:solidFill>
                  <a:schemeClr val="tx1"/>
                </a:solidFill>
                <a:latin typeface="Times New Roman" panose="02020603050405020304" pitchFamily="18" charset="0"/>
                <a:cs typeface="Times New Roman" panose="02020603050405020304" pitchFamily="18" charset="0"/>
              </a:rPr>
              <a:t>Đọc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trước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bài</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Một</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số</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lương</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thực</a:t>
            </a:r>
            <a:r>
              <a:rPr lang="en-US" sz="4000" dirty="0">
                <a:solidFill>
                  <a:schemeClr val="tx1"/>
                </a:solidFill>
                <a:latin typeface="Times New Roman" panose="02020603050405020304" pitchFamily="18" charset="0"/>
                <a:cs typeface="Times New Roman" panose="02020603050405020304" pitchFamily="18" charset="0"/>
              </a:rPr>
              <a:t> – </a:t>
            </a:r>
            <a:r>
              <a:rPr lang="en-US" sz="4000" dirty="0" err="1">
                <a:solidFill>
                  <a:schemeClr val="tx1"/>
                </a:solidFill>
                <a:latin typeface="Times New Roman" panose="02020603050405020304" pitchFamily="18" charset="0"/>
                <a:cs typeface="Times New Roman" panose="02020603050405020304" pitchFamily="18" charset="0"/>
              </a:rPr>
              <a:t>thực</a:t>
            </a:r>
            <a:r>
              <a:rPr lang="en-US" sz="4000" dirty="0">
                <a:solidFill>
                  <a:schemeClr val="tx1"/>
                </a:solidFill>
                <a:latin typeface="Times New Roman" panose="02020603050405020304" pitchFamily="18" charset="0"/>
                <a:cs typeface="Times New Roman" panose="02020603050405020304" pitchFamily="18" charset="0"/>
              </a:rPr>
              <a:t> </a:t>
            </a:r>
            <a:r>
              <a:rPr lang="en-US" sz="4000" dirty="0" err="1">
                <a:solidFill>
                  <a:schemeClr val="tx1"/>
                </a:solidFill>
                <a:latin typeface="Times New Roman" panose="02020603050405020304" pitchFamily="18" charset="0"/>
                <a:cs typeface="Times New Roman" panose="02020603050405020304" pitchFamily="18" charset="0"/>
              </a:rPr>
              <a:t>phẩm</a:t>
            </a:r>
            <a:r>
              <a:rPr lang="en-US" sz="4000" dirty="0">
                <a:solidFill>
                  <a:schemeClr val="tx1"/>
                </a:solidFill>
                <a:latin typeface="Times New Roman" panose="02020603050405020304" pitchFamily="18" charset="0"/>
                <a:cs typeface="Times New Roman" panose="02020603050405020304" pitchFamily="18" charset="0"/>
              </a:rPr>
              <a:t>”.</a:t>
            </a:r>
          </a:p>
        </p:txBody>
      </p:sp>
      <p:pic>
        <p:nvPicPr>
          <p:cNvPr id="6" name="Picture 5">
            <a:extLst>
              <a:ext uri="{FF2B5EF4-FFF2-40B4-BE49-F238E27FC236}">
                <a16:creationId xmlns:a16="http://schemas.microsoft.com/office/drawing/2014/main" id="{6AEB91B1-F333-413F-9F83-1B373AF6D9AF}"/>
              </a:ext>
            </a:extLst>
          </p:cNvPr>
          <p:cNvPicPr>
            <a:picLocks noChangeAspect="1"/>
          </p:cNvPicPr>
          <p:nvPr/>
        </p:nvPicPr>
        <p:blipFill>
          <a:blip r:embed="rId3"/>
          <a:stretch>
            <a:fillRect/>
          </a:stretch>
        </p:blipFill>
        <p:spPr>
          <a:xfrm>
            <a:off x="7756287" y="-49698"/>
            <a:ext cx="4113910" cy="3057849"/>
          </a:xfrm>
          <a:prstGeom prst="rect">
            <a:avLst/>
          </a:prstGeom>
        </p:spPr>
      </p:pic>
    </p:spTree>
    <p:extLst>
      <p:ext uri="{BB962C8B-B14F-4D97-AF65-F5344CB8AC3E}">
        <p14:creationId xmlns:p14="http://schemas.microsoft.com/office/powerpoint/2010/main" val="3851747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514600" y="583843"/>
            <a:ext cx="7162800" cy="787757"/>
          </a:xfrm>
          <a:solidFill>
            <a:schemeClr val="accent2">
              <a:lumMod val="20000"/>
              <a:lumOff val="80000"/>
            </a:schemeClr>
          </a:solidFill>
        </p:spPr>
        <p:txBody>
          <a:bodyPr>
            <a:normAutofit/>
          </a:bodyPr>
          <a:lstStyle/>
          <a:p>
            <a:pPr algn="ctr"/>
            <a:r>
              <a:rPr lang="en-US" sz="3600" b="1" dirty="0">
                <a:solidFill>
                  <a:srgbClr val="C00000"/>
                </a:solidFill>
                <a:latin typeface="Times New Roman" pitchFamily="18" charset="0"/>
                <a:cs typeface="Times New Roman" pitchFamily="18" charset="0"/>
              </a:rPr>
              <a:t>BÀI 13: MỘT SỐ NGUYÊN LIỆU</a:t>
            </a:r>
          </a:p>
        </p:txBody>
      </p:sp>
      <p:sp>
        <p:nvSpPr>
          <p:cNvPr id="4" name="Rounded Rectangle 3"/>
          <p:cNvSpPr/>
          <p:nvPr/>
        </p:nvSpPr>
        <p:spPr>
          <a:xfrm>
            <a:off x="2400300" y="1858620"/>
            <a:ext cx="7391400" cy="10668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MỘT SỐ NGUYÊN LIỆU THÔNG DỤNG</a:t>
            </a:r>
          </a:p>
        </p:txBody>
      </p:sp>
      <p:sp>
        <p:nvSpPr>
          <p:cNvPr id="7" name="Rounded Rectangle 6"/>
          <p:cNvSpPr/>
          <p:nvPr/>
        </p:nvSpPr>
        <p:spPr>
          <a:xfrm>
            <a:off x="2423491" y="3147020"/>
            <a:ext cx="7391400" cy="1066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2. MỘT SỐ TÍNH CHẤT VÀ ỨNG DỤNG CỦA NGUYÊN LIỆU</a:t>
            </a:r>
          </a:p>
        </p:txBody>
      </p:sp>
      <p:sp>
        <p:nvSpPr>
          <p:cNvPr id="8" name="Rounded Rectangle 7"/>
          <p:cNvSpPr/>
          <p:nvPr/>
        </p:nvSpPr>
        <p:spPr>
          <a:xfrm>
            <a:off x="2383735" y="4445357"/>
            <a:ext cx="7431156" cy="1371600"/>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rPr>
              <a:t>3. SỬ DỤNG NGUYÊN LIỆU AN TOÀN, HIỆU QUẢ VÀ ĐẢM BẢO SỰ PHÁT TRIỂN BỀN VỮNG</a:t>
            </a:r>
          </a:p>
        </p:txBody>
      </p:sp>
      <p:sp>
        <p:nvSpPr>
          <p:cNvPr id="6" name="Rounded Rectangle 3">
            <a:extLst>
              <a:ext uri="{FF2B5EF4-FFF2-40B4-BE49-F238E27FC236}">
                <a16:creationId xmlns:a16="http://schemas.microsoft.com/office/drawing/2014/main" id="{18025A10-D1AF-4EAC-A58F-71A4BE9C3BC6}"/>
              </a:ext>
            </a:extLst>
          </p:cNvPr>
          <p:cNvSpPr/>
          <p:nvPr/>
        </p:nvSpPr>
        <p:spPr>
          <a:xfrm>
            <a:off x="2400300" y="1828800"/>
            <a:ext cx="7391400" cy="1066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MỘT SỐ NGUYÊN LIỆU THÔNG DỤNG</a:t>
            </a:r>
          </a:p>
        </p:txBody>
      </p:sp>
      <p:sp>
        <p:nvSpPr>
          <p:cNvPr id="9" name="Rounded Rectangle 7">
            <a:extLst>
              <a:ext uri="{FF2B5EF4-FFF2-40B4-BE49-F238E27FC236}">
                <a16:creationId xmlns:a16="http://schemas.microsoft.com/office/drawing/2014/main" id="{3EA11CC2-0BB2-4FC4-9263-83ECFC1FBB88}"/>
              </a:ext>
            </a:extLst>
          </p:cNvPr>
          <p:cNvSpPr/>
          <p:nvPr/>
        </p:nvSpPr>
        <p:spPr>
          <a:xfrm>
            <a:off x="2383735" y="4415537"/>
            <a:ext cx="7431156" cy="1371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3. SỬ DỤNG NGUYÊN LIỆU AN TOÀN, HIỆU QUẢ VÀ ĐẢM BẢO SỰ PHÁT TRIỂN BỀN VỮNG</a:t>
            </a:r>
          </a:p>
        </p:txBody>
      </p:sp>
    </p:spTree>
    <p:extLst>
      <p:ext uri="{BB962C8B-B14F-4D97-AF65-F5344CB8AC3E}">
        <p14:creationId xmlns:p14="http://schemas.microsoft.com/office/powerpoint/2010/main" val="221501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6" grpId="0" animBg="1"/>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FB548-52AC-42D2-9224-CF171A4176E5}"/>
              </a:ext>
            </a:extLst>
          </p:cNvPr>
          <p:cNvSpPr/>
          <p:nvPr/>
        </p:nvSpPr>
        <p:spPr>
          <a:xfrm>
            <a:off x="139337" y="119743"/>
            <a:ext cx="11965578" cy="6618514"/>
          </a:xfrm>
          <a:prstGeom prst="rect">
            <a:avLst/>
          </a:prstGeom>
          <a:solidFill>
            <a:schemeClr val="bg1"/>
          </a:solid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 </a:t>
            </a:r>
            <a:endParaRPr lang="en-US" dirty="0"/>
          </a:p>
        </p:txBody>
      </p:sp>
      <p:grpSp>
        <p:nvGrpSpPr>
          <p:cNvPr id="7" name="Group 6">
            <a:extLst>
              <a:ext uri="{FF2B5EF4-FFF2-40B4-BE49-F238E27FC236}">
                <a16:creationId xmlns:a16="http://schemas.microsoft.com/office/drawing/2014/main" id="{179EE017-4737-403B-BA19-6E1FB80B783F}"/>
              </a:ext>
            </a:extLst>
          </p:cNvPr>
          <p:cNvGrpSpPr/>
          <p:nvPr/>
        </p:nvGrpSpPr>
        <p:grpSpPr>
          <a:xfrm>
            <a:off x="150495" y="4903694"/>
            <a:ext cx="11902168" cy="1795651"/>
            <a:chOff x="150495" y="4948518"/>
            <a:chExt cx="11902168" cy="1750827"/>
          </a:xfrm>
        </p:grpSpPr>
        <p:pic>
          <p:nvPicPr>
            <p:cNvPr id="3" name="Picture 2">
              <a:extLst>
                <a:ext uri="{FF2B5EF4-FFF2-40B4-BE49-F238E27FC236}">
                  <a16:creationId xmlns:a16="http://schemas.microsoft.com/office/drawing/2014/main" id="{6F173087-EC6A-4F9D-A035-B8D452F20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294809" y="-58508"/>
              <a:ext cx="1613539" cy="11902168"/>
            </a:xfrm>
            <a:prstGeom prst="rect">
              <a:avLst/>
            </a:prstGeom>
          </p:spPr>
        </p:pic>
        <p:sp>
          <p:nvSpPr>
            <p:cNvPr id="6" name="TextBox 5">
              <a:extLst>
                <a:ext uri="{FF2B5EF4-FFF2-40B4-BE49-F238E27FC236}">
                  <a16:creationId xmlns:a16="http://schemas.microsoft.com/office/drawing/2014/main" id="{7CC6F498-838B-4429-948D-461F4773C12B}"/>
                </a:ext>
              </a:extLst>
            </p:cNvPr>
            <p:cNvSpPr txBox="1"/>
            <p:nvPr/>
          </p:nvSpPr>
          <p:spPr>
            <a:xfrm>
              <a:off x="10174941" y="4948518"/>
              <a:ext cx="1866565" cy="349623"/>
            </a:xfrm>
            <a:prstGeom prst="rect">
              <a:avLst/>
            </a:prstGeom>
            <a:solidFill>
              <a:schemeClr val="bg1"/>
            </a:solidFill>
          </p:spPr>
          <p:txBody>
            <a:bodyPr wrap="square" rtlCol="0">
              <a:spAutoFit/>
            </a:bodyPr>
            <a:lstStyle/>
            <a:p>
              <a:endParaRPr lang="en-US" dirty="0"/>
            </a:p>
          </p:txBody>
        </p:sp>
      </p:grpSp>
      <p:pic>
        <p:nvPicPr>
          <p:cNvPr id="9" name="Picture 8">
            <a:extLst>
              <a:ext uri="{FF2B5EF4-FFF2-40B4-BE49-F238E27FC236}">
                <a16:creationId xmlns:a16="http://schemas.microsoft.com/office/drawing/2014/main" id="{2E39AD8C-2258-442C-91A3-3083E8A2DB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085" y="198530"/>
            <a:ext cx="1605759" cy="1510502"/>
          </a:xfrm>
          <a:prstGeom prst="rect">
            <a:avLst/>
          </a:prstGeom>
        </p:spPr>
      </p:pic>
      <p:pic>
        <p:nvPicPr>
          <p:cNvPr id="11" name="Picture 10">
            <a:extLst>
              <a:ext uri="{FF2B5EF4-FFF2-40B4-BE49-F238E27FC236}">
                <a16:creationId xmlns:a16="http://schemas.microsoft.com/office/drawing/2014/main" id="{CE25B384-B332-4045-AA94-3577B0355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4190" y="158654"/>
            <a:ext cx="1550378" cy="1550378"/>
          </a:xfrm>
          <a:prstGeom prst="rect">
            <a:avLst/>
          </a:prstGeom>
        </p:spPr>
      </p:pic>
      <p:pic>
        <p:nvPicPr>
          <p:cNvPr id="13" name="Picture 12">
            <a:extLst>
              <a:ext uri="{FF2B5EF4-FFF2-40B4-BE49-F238E27FC236}">
                <a16:creationId xmlns:a16="http://schemas.microsoft.com/office/drawing/2014/main" id="{532E2966-225E-4352-AE3C-592A71DD17E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4213412" y="167440"/>
            <a:ext cx="4971649" cy="4879456"/>
          </a:xfrm>
          <a:prstGeom prst="rect">
            <a:avLst/>
          </a:prstGeom>
        </p:spPr>
      </p:pic>
      <p:sp>
        <p:nvSpPr>
          <p:cNvPr id="4" name="Rectangle 3">
            <a:extLst>
              <a:ext uri="{FF2B5EF4-FFF2-40B4-BE49-F238E27FC236}">
                <a16:creationId xmlns:a16="http://schemas.microsoft.com/office/drawing/2014/main" id="{AF6F90E2-3B7A-4B3C-BB7B-2F161CA74B03}"/>
              </a:ext>
            </a:extLst>
          </p:cNvPr>
          <p:cNvSpPr/>
          <p:nvPr/>
        </p:nvSpPr>
        <p:spPr>
          <a:xfrm>
            <a:off x="1076966" y="1658488"/>
            <a:ext cx="10038069" cy="2585323"/>
          </a:xfrm>
          <a:prstGeom prst="rect">
            <a:avLst/>
          </a:prstGeom>
          <a:noFill/>
          <a:scene3d>
            <a:camera prst="isometricOffAxis1Right"/>
            <a:lightRig rig="threePt" dir="t"/>
          </a:scene3d>
        </p:spPr>
        <p:txBody>
          <a:bodyPr wrap="none" lIns="91440" tIns="45720" rIns="91440" bIns="45720">
            <a:spAutoFit/>
          </a:bodyPr>
          <a:lstStyle/>
          <a:p>
            <a:pPr algn="ctr"/>
            <a:r>
              <a:rPr lang="en-US" sz="5400" b="1" dirty="0">
                <a:ln w="0"/>
                <a:solidFill>
                  <a:srgbClr val="800080"/>
                </a:solidFill>
                <a:effectLst>
                  <a:glow rad="228600">
                    <a:schemeClr val="accent5">
                      <a:satMod val="175000"/>
                      <a:alpha val="40000"/>
                    </a:schemeClr>
                  </a:glow>
                </a:effectLst>
              </a:rPr>
              <a:t>CHÚC CÁC EM LUÔN VUI KHỎE</a:t>
            </a:r>
          </a:p>
          <a:p>
            <a:pPr algn="ctr"/>
            <a:r>
              <a:rPr lang="en-US" sz="5400" b="1" dirty="0">
                <a:ln w="0"/>
                <a:solidFill>
                  <a:srgbClr val="800080"/>
                </a:solidFill>
                <a:effectLst>
                  <a:glow rad="228600">
                    <a:schemeClr val="accent5">
                      <a:satMod val="175000"/>
                      <a:alpha val="40000"/>
                    </a:schemeClr>
                  </a:glow>
                </a:effectLst>
              </a:rPr>
              <a:t>TIẾP TỤC NUÔI DƯỠNG </a:t>
            </a:r>
          </a:p>
          <a:p>
            <a:pPr algn="ctr"/>
            <a:r>
              <a:rPr lang="en-US" sz="5400" b="1" dirty="0">
                <a:ln w="0"/>
                <a:solidFill>
                  <a:srgbClr val="800080"/>
                </a:solidFill>
                <a:effectLst>
                  <a:glow rad="228600">
                    <a:schemeClr val="accent5">
                      <a:satMod val="175000"/>
                      <a:alpha val="40000"/>
                    </a:schemeClr>
                  </a:glow>
                </a:effectLst>
              </a:rPr>
              <a:t>NIỀM ĐAM MÊ HỌC TẬP TỐT NHÉ!</a:t>
            </a:r>
          </a:p>
        </p:txBody>
      </p:sp>
      <p:sp>
        <p:nvSpPr>
          <p:cNvPr id="14" name="TextBox 13">
            <a:extLst>
              <a:ext uri="{FF2B5EF4-FFF2-40B4-BE49-F238E27FC236}">
                <a16:creationId xmlns:a16="http://schemas.microsoft.com/office/drawing/2014/main" id="{9D947842-1D0D-40BB-AAE0-CCB2D655FAD9}"/>
              </a:ext>
            </a:extLst>
          </p:cNvPr>
          <p:cNvSpPr txBox="1"/>
          <p:nvPr/>
        </p:nvSpPr>
        <p:spPr>
          <a:xfrm>
            <a:off x="11672131" y="6444341"/>
            <a:ext cx="363121" cy="246221"/>
          </a:xfrm>
          <a:prstGeom prst="rect">
            <a:avLst/>
          </a:prstGeom>
          <a:noFill/>
        </p:spPr>
        <p:txBody>
          <a:bodyPr wrap="square" rtlCol="0">
            <a:spAutoFit/>
          </a:bodyPr>
          <a:lstStyle/>
          <a:p>
            <a:pPr algn="ctr"/>
            <a:r>
              <a:rPr lang="en-GB" sz="1000" b="1" dirty="0">
                <a:solidFill>
                  <a:schemeClr val="bg1">
                    <a:lumMod val="75000"/>
                  </a:schemeClr>
                </a:solidFill>
              </a:rPr>
              <a:t>22</a:t>
            </a:r>
            <a:endParaRPr lang="en-US" sz="1000" b="1" dirty="0">
              <a:solidFill>
                <a:schemeClr val="bg1">
                  <a:lumMod val="75000"/>
                </a:schemeClr>
              </a:solidFill>
            </a:endParaRPr>
          </a:p>
        </p:txBody>
      </p:sp>
    </p:spTree>
    <p:extLst>
      <p:ext uri="{BB962C8B-B14F-4D97-AF65-F5344CB8AC3E}">
        <p14:creationId xmlns:p14="http://schemas.microsoft.com/office/powerpoint/2010/main" val="218586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1A632A-1DDB-4468-9990-D20D64842121}"/>
              </a:ext>
            </a:extLst>
          </p:cNvPr>
          <p:cNvSpPr txBox="1"/>
          <p:nvPr/>
        </p:nvSpPr>
        <p:spPr>
          <a:xfrm>
            <a:off x="2771775" y="405139"/>
            <a:ext cx="7606665" cy="707886"/>
          </a:xfrm>
          <a:prstGeom prst="rect">
            <a:avLst/>
          </a:prstGeom>
          <a:noFill/>
        </p:spPr>
        <p:txBody>
          <a:bodyPr wrap="square" rtlCol="0">
            <a:spAutoFit/>
          </a:bodyPr>
          <a:lstStyle/>
          <a:p>
            <a:r>
              <a:rPr lang="en-GB" sz="4000" b="1" dirty="0" err="1">
                <a:solidFill>
                  <a:srgbClr val="C00000"/>
                </a:solidFill>
                <a:effectLst>
                  <a:glow rad="101600">
                    <a:schemeClr val="accent3">
                      <a:satMod val="175000"/>
                      <a:alpha val="40000"/>
                    </a:schemeClr>
                  </a:glow>
                </a:effectLst>
                <a:latin typeface="Times New Roman" panose="02020603050405020304" pitchFamily="18" charset="0"/>
                <a:cs typeface="Times New Roman" panose="02020603050405020304" pitchFamily="18" charset="0"/>
              </a:rPr>
              <a:t>Bài</a:t>
            </a:r>
            <a:r>
              <a:rPr lang="en-GB" sz="4000" b="1" dirty="0">
                <a:solidFill>
                  <a:srgbClr val="C00000"/>
                </a:solidFill>
                <a:effectLst>
                  <a:glow rad="101600">
                    <a:schemeClr val="accent3">
                      <a:satMod val="175000"/>
                      <a:alpha val="40000"/>
                    </a:schemeClr>
                  </a:glow>
                </a:effectLst>
                <a:latin typeface="Times New Roman" panose="02020603050405020304" pitchFamily="18" charset="0"/>
                <a:cs typeface="Times New Roman" panose="02020603050405020304" pitchFamily="18" charset="0"/>
              </a:rPr>
              <a:t> 13.MỘT SỐ NGUYÊN LIỆU.</a:t>
            </a:r>
            <a:endParaRPr lang="en-US" sz="4000" b="1" dirty="0">
              <a:solidFill>
                <a:srgbClr val="C00000"/>
              </a:solidFill>
              <a:effectLst>
                <a:glow rad="101600">
                  <a:schemeClr val="accent3">
                    <a:satMod val="175000"/>
                    <a:alpha val="40000"/>
                  </a:schemeClr>
                </a:glow>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DD64243-70E5-4DFF-970F-C1071E68B897}"/>
              </a:ext>
            </a:extLst>
          </p:cNvPr>
          <p:cNvSpPr txBox="1"/>
          <p:nvPr/>
        </p:nvSpPr>
        <p:spPr>
          <a:xfrm>
            <a:off x="57177" y="1412776"/>
            <a:ext cx="6048672"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solidFill>
                  <a:schemeClr val="tx1"/>
                </a:solidFill>
                <a:latin typeface="Times New Roman" panose="02020603050405020304" pitchFamily="18" charset="0"/>
                <a:cs typeface="Times New Roman" panose="02020603050405020304" pitchFamily="18" charset="0"/>
              </a:rPr>
              <a:t>1.</a:t>
            </a:r>
            <a:r>
              <a:rPr lang="vi-VN" sz="3200" b="1" dirty="0">
                <a:solidFill>
                  <a:schemeClr val="tx1"/>
                </a:solidFill>
                <a:latin typeface="Times New Roman" panose="02020603050405020304" pitchFamily="18" charset="0"/>
                <a:cs typeface="Times New Roman" panose="02020603050405020304" pitchFamily="18" charset="0"/>
              </a:rPr>
              <a:t> </a:t>
            </a:r>
            <a:r>
              <a:rPr lang="vi-VN" sz="3200" b="1" dirty="0">
                <a:solidFill>
                  <a:schemeClr val="tx1"/>
                </a:solidFill>
                <a:latin typeface="+mj-lt"/>
              </a:rPr>
              <a:t>Một số nguyên liệu thông dụng</a:t>
            </a:r>
          </a:p>
        </p:txBody>
      </p:sp>
      <p:pic>
        <p:nvPicPr>
          <p:cNvPr id="12" name="Picture 11">
            <a:extLst>
              <a:ext uri="{FF2B5EF4-FFF2-40B4-BE49-F238E27FC236}">
                <a16:creationId xmlns:a16="http://schemas.microsoft.com/office/drawing/2014/main" id="{9D021594-C83D-44DD-A0FB-7961C89D02ED}"/>
              </a:ext>
            </a:extLst>
          </p:cNvPr>
          <p:cNvPicPr>
            <a:picLocks noChangeAspect="1"/>
          </p:cNvPicPr>
          <p:nvPr/>
        </p:nvPicPr>
        <p:blipFill>
          <a:blip r:embed="rId2"/>
          <a:stretch>
            <a:fillRect/>
          </a:stretch>
        </p:blipFill>
        <p:spPr>
          <a:xfrm>
            <a:off x="5957455" y="2419927"/>
            <a:ext cx="5985161" cy="4216461"/>
          </a:xfrm>
          <a:prstGeom prst="rect">
            <a:avLst/>
          </a:prstGeom>
        </p:spPr>
      </p:pic>
      <p:sp>
        <p:nvSpPr>
          <p:cNvPr id="13" name="TextBox 12">
            <a:extLst>
              <a:ext uri="{FF2B5EF4-FFF2-40B4-BE49-F238E27FC236}">
                <a16:creationId xmlns:a16="http://schemas.microsoft.com/office/drawing/2014/main" id="{278B39B1-3506-4833-885E-E40491CEE6DA}"/>
              </a:ext>
            </a:extLst>
          </p:cNvPr>
          <p:cNvSpPr txBox="1"/>
          <p:nvPr/>
        </p:nvSpPr>
        <p:spPr>
          <a:xfrm>
            <a:off x="341745" y="2733547"/>
            <a:ext cx="5479537" cy="2554545"/>
          </a:xfrm>
          <a:prstGeom prst="rect">
            <a:avLst/>
          </a:prstGeom>
          <a:noFill/>
        </p:spPr>
        <p:txBody>
          <a:bodyPr wrap="square" rtlCol="0">
            <a:spAutoFit/>
          </a:bodyPr>
          <a:lstStyle/>
          <a:p>
            <a:pPr algn="just"/>
            <a:r>
              <a:rPr lang="en-GB" sz="3200" b="1" dirty="0">
                <a:solidFill>
                  <a:srgbClr val="00B050"/>
                </a:solidFill>
                <a:latin typeface="Times New Roman" panose="02020603050405020304" pitchFamily="18" charset="0"/>
                <a:cs typeface="Times New Roman" panose="02020603050405020304" pitchFamily="18" charset="0"/>
              </a:rPr>
              <a:t>1) </a:t>
            </a:r>
            <a:r>
              <a:rPr lang="en-GB" sz="3200" dirty="0">
                <a:latin typeface="Times New Roman" panose="02020603050405020304" pitchFamily="18" charset="0"/>
                <a:cs typeface="Times New Roman" panose="02020603050405020304" pitchFamily="18" charset="0"/>
              </a:rPr>
              <a:t>Em </a:t>
            </a:r>
            <a:r>
              <a:rPr lang="en-GB" sz="3200" dirty="0" err="1">
                <a:latin typeface="Times New Roman" panose="02020603050405020304" pitchFamily="18" charset="0"/>
                <a:cs typeface="Times New Roman" panose="02020603050405020304" pitchFamily="18" charset="0"/>
              </a:rPr>
              <a:t>hãy</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quan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sát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hình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và</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cho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biết</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các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nguyên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liệu</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trong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hình</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tương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ứng</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với</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các</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nguyên</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liệu</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nào</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sau</a:t>
            </a:r>
            <a:r>
              <a:rPr lang="en-GB" sz="3200" dirty="0">
                <a:latin typeface="Times New Roman" panose="02020603050405020304" pitchFamily="18" charset="0"/>
                <a:cs typeface="Times New Roman" panose="02020603050405020304" pitchFamily="18" charset="0"/>
              </a:rPr>
              <a:t> </a:t>
            </a:r>
            <a:r>
              <a:rPr lang="en-GB" sz="3200" dirty="0" err="1">
                <a:latin typeface="Times New Roman" panose="02020603050405020304" pitchFamily="18" charset="0"/>
                <a:cs typeface="Times New Roman" panose="02020603050405020304" pitchFamily="18" charset="0"/>
              </a:rPr>
              <a:t>đây</a:t>
            </a:r>
            <a:r>
              <a:rPr lang="en-GB" sz="3200"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cát</a:t>
            </a:r>
            <a:r>
              <a:rPr lang="en-GB" sz="3200" i="1"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quặng</a:t>
            </a:r>
            <a:r>
              <a:rPr lang="en-GB" sz="3200" i="1" dirty="0">
                <a:latin typeface="Times New Roman" panose="02020603050405020304" pitchFamily="18" charset="0"/>
                <a:cs typeface="Times New Roman" panose="02020603050405020304" pitchFamily="18" charset="0"/>
              </a:rPr>
              <a:t> bauxite, </a:t>
            </a:r>
            <a:r>
              <a:rPr lang="en-GB" sz="3200" i="1" dirty="0" err="1">
                <a:latin typeface="Times New Roman" panose="02020603050405020304" pitchFamily="18" charset="0"/>
                <a:cs typeface="Times New Roman" panose="02020603050405020304" pitchFamily="18" charset="0"/>
              </a:rPr>
              <a:t>đá</a:t>
            </a:r>
            <a:r>
              <a:rPr lang="en-GB" sz="3200" i="1"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vôi</a:t>
            </a:r>
            <a:r>
              <a:rPr lang="en-GB" sz="3200" i="1" dirty="0">
                <a:latin typeface="Times New Roman" panose="02020603050405020304" pitchFamily="18" charset="0"/>
                <a:cs typeface="Times New Roman" panose="02020603050405020304" pitchFamily="18" charset="0"/>
              </a:rPr>
              <a:t>, </a:t>
            </a:r>
            <a:r>
              <a:rPr lang="en-GB" sz="3200" i="1" dirty="0" err="1">
                <a:latin typeface="Times New Roman" panose="02020603050405020304" pitchFamily="18" charset="0"/>
                <a:cs typeface="Times New Roman" panose="02020603050405020304" pitchFamily="18" charset="0"/>
              </a:rPr>
              <a:t>tre</a:t>
            </a:r>
            <a:r>
              <a:rPr lang="en-GB" sz="3200" i="1" dirty="0">
                <a:latin typeface="Times New Roman" panose="02020603050405020304" pitchFamily="18" charset="0"/>
                <a:cs typeface="Times New Roman" panose="02020603050405020304" pitchFamily="18" charset="0"/>
              </a:rPr>
              <a:t>.</a:t>
            </a:r>
          </a:p>
        </p:txBody>
      </p:sp>
      <p:pic>
        <p:nvPicPr>
          <p:cNvPr id="14" name="Picture 13">
            <a:extLst>
              <a:ext uri="{FF2B5EF4-FFF2-40B4-BE49-F238E27FC236}">
                <a16:creationId xmlns:a16="http://schemas.microsoft.com/office/drawing/2014/main" id="{1FD5C75E-DDDB-4146-A5BA-61C5D86437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25050" y="237864"/>
            <a:ext cx="984071" cy="1097135"/>
          </a:xfrm>
          <a:prstGeom prst="rect">
            <a:avLst/>
          </a:prstGeom>
        </p:spPr>
      </p:pic>
    </p:spTree>
    <p:extLst>
      <p:ext uri="{BB962C8B-B14F-4D97-AF65-F5344CB8AC3E}">
        <p14:creationId xmlns:p14="http://schemas.microsoft.com/office/powerpoint/2010/main" val="35915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228600"/>
            <a:ext cx="5404872" cy="30563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8008" y="332656"/>
            <a:ext cx="5764912" cy="2952329"/>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p:cNvSpPr/>
          <p:nvPr/>
        </p:nvSpPr>
        <p:spPr>
          <a:xfrm>
            <a:off x="5159896" y="278092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a</a:t>
            </a:r>
          </a:p>
        </p:txBody>
      </p:sp>
      <p:sp>
        <p:nvSpPr>
          <p:cNvPr id="12" name="Oval 11"/>
          <p:cNvSpPr/>
          <p:nvPr/>
        </p:nvSpPr>
        <p:spPr>
          <a:xfrm>
            <a:off x="11424544" y="2761764"/>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72" y="3729836"/>
            <a:ext cx="5404872" cy="2840359"/>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5299787" y="5949280"/>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7810" y="3789041"/>
            <a:ext cx="5667118" cy="2736303"/>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11424544" y="5940568"/>
            <a:ext cx="446024" cy="6073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sp>
        <p:nvSpPr>
          <p:cNvPr id="19" name="TextBox 18"/>
          <p:cNvSpPr txBox="1"/>
          <p:nvPr/>
        </p:nvSpPr>
        <p:spPr>
          <a:xfrm>
            <a:off x="3907180" y="2784624"/>
            <a:ext cx="1668668" cy="584775"/>
          </a:xfrm>
          <a:prstGeom prst="rect">
            <a:avLst/>
          </a:prstGeom>
          <a:solidFill>
            <a:schemeClr val="accent4">
              <a:lumMod val="20000"/>
              <a:lumOff val="80000"/>
            </a:schemeClr>
          </a:solidFill>
        </p:spPr>
        <p:txBody>
          <a:bodyPr wrap="square" rtlCol="0">
            <a:spAutoFit/>
          </a:bodyPr>
          <a:lstStyle/>
          <a:p>
            <a:r>
              <a:rPr lang="vi-VN" sz="3200" dirty="0">
                <a:solidFill>
                  <a:srgbClr val="FF0000"/>
                </a:solidFill>
                <a:latin typeface="+mj-lt"/>
              </a:rPr>
              <a:t>Đá vôi</a:t>
            </a:r>
          </a:p>
        </p:txBody>
      </p:sp>
      <p:sp>
        <p:nvSpPr>
          <p:cNvPr id="20" name="TextBox 19"/>
          <p:cNvSpPr txBox="1"/>
          <p:nvPr/>
        </p:nvSpPr>
        <p:spPr>
          <a:xfrm>
            <a:off x="8688288" y="2740568"/>
            <a:ext cx="3244632" cy="584775"/>
          </a:xfrm>
          <a:prstGeom prst="rect">
            <a:avLst/>
          </a:prstGeom>
          <a:solidFill>
            <a:schemeClr val="bg2"/>
          </a:solidFill>
        </p:spPr>
        <p:txBody>
          <a:bodyPr wrap="square" rtlCol="0">
            <a:spAutoFit/>
          </a:bodyPr>
          <a:lstStyle/>
          <a:p>
            <a:pPr algn="ctr">
              <a:spcBef>
                <a:spcPts val="400"/>
              </a:spcBef>
            </a:pPr>
            <a:r>
              <a:rPr lang="vi-VN" sz="3200" dirty="0">
                <a:solidFill>
                  <a:srgbClr val="FF0000"/>
                </a:solidFill>
                <a:latin typeface="Times New Roman"/>
                <a:ea typeface="Arial"/>
              </a:rPr>
              <a:t>Quặng bauxite</a:t>
            </a:r>
            <a:endParaRPr lang="vi-VN" sz="3200" dirty="0">
              <a:solidFill>
                <a:srgbClr val="FF0000"/>
              </a:solidFill>
              <a:latin typeface="Times New Roman"/>
              <a:ea typeface="Calibri"/>
            </a:endParaRPr>
          </a:p>
        </p:txBody>
      </p:sp>
      <p:sp>
        <p:nvSpPr>
          <p:cNvPr id="21" name="TextBox 20"/>
          <p:cNvSpPr txBox="1"/>
          <p:nvPr/>
        </p:nvSpPr>
        <p:spPr>
          <a:xfrm>
            <a:off x="4770548" y="5940569"/>
            <a:ext cx="1058477" cy="584775"/>
          </a:xfrm>
          <a:prstGeom prst="rect">
            <a:avLst/>
          </a:prstGeom>
          <a:solidFill>
            <a:schemeClr val="bg2"/>
          </a:solidFill>
        </p:spPr>
        <p:txBody>
          <a:bodyPr wrap="square" rtlCol="0">
            <a:spAutoFit/>
          </a:bodyPr>
          <a:lstStyle/>
          <a:p>
            <a:r>
              <a:rPr lang="vi-VN" sz="3200" dirty="0">
                <a:solidFill>
                  <a:srgbClr val="FF0000"/>
                </a:solidFill>
                <a:latin typeface="+mj-lt"/>
              </a:rPr>
              <a:t>Cát</a:t>
            </a:r>
          </a:p>
        </p:txBody>
      </p:sp>
      <p:sp>
        <p:nvSpPr>
          <p:cNvPr id="22" name="TextBox 21"/>
          <p:cNvSpPr txBox="1"/>
          <p:nvPr/>
        </p:nvSpPr>
        <p:spPr>
          <a:xfrm>
            <a:off x="10913179" y="5908920"/>
            <a:ext cx="1019741" cy="584775"/>
          </a:xfrm>
          <a:prstGeom prst="rect">
            <a:avLst/>
          </a:prstGeom>
          <a:solidFill>
            <a:schemeClr val="bg2"/>
          </a:solidFill>
        </p:spPr>
        <p:txBody>
          <a:bodyPr wrap="square" rtlCol="0">
            <a:spAutoFit/>
          </a:bodyPr>
          <a:lstStyle/>
          <a:p>
            <a:r>
              <a:rPr lang="vi-VN" sz="3200" dirty="0">
                <a:solidFill>
                  <a:srgbClr val="FF0000"/>
                </a:solidFill>
                <a:latin typeface="+mj-lt"/>
              </a:rPr>
              <a:t>Tre</a:t>
            </a:r>
          </a:p>
        </p:txBody>
      </p:sp>
    </p:spTree>
    <p:extLst>
      <p:ext uri="{BB962C8B-B14F-4D97-AF65-F5344CB8AC3E}">
        <p14:creationId xmlns:p14="http://schemas.microsoft.com/office/powerpoint/2010/main" val="3745745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heckerboard(across)">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heckerboard(across)">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18D6B70-F226-4C7A-A027-9DB76ABE635E}"/>
              </a:ext>
            </a:extLst>
          </p:cNvPr>
          <p:cNvGraphicFramePr>
            <a:graphicFrameLocks noGrp="1"/>
          </p:cNvGraphicFramePr>
          <p:nvPr>
            <p:extLst>
              <p:ext uri="{D42A27DB-BD31-4B8C-83A1-F6EECF244321}">
                <p14:modId xmlns:p14="http://schemas.microsoft.com/office/powerpoint/2010/main" val="2317000191"/>
              </p:ext>
            </p:extLst>
          </p:nvPr>
        </p:nvGraphicFramePr>
        <p:xfrm>
          <a:off x="468680" y="1672539"/>
          <a:ext cx="11372800" cy="5108165"/>
        </p:xfrm>
        <a:graphic>
          <a:graphicData uri="http://schemas.openxmlformats.org/drawingml/2006/table">
            <a:tbl>
              <a:tblPr firstRow="1" firstCol="1" bandRow="1"/>
              <a:tblGrid>
                <a:gridCol w="3677679">
                  <a:extLst>
                    <a:ext uri="{9D8B030D-6E8A-4147-A177-3AD203B41FA5}">
                      <a16:colId xmlns:a16="http://schemas.microsoft.com/office/drawing/2014/main" val="20000"/>
                    </a:ext>
                  </a:extLst>
                </a:gridCol>
                <a:gridCol w="3196782">
                  <a:extLst>
                    <a:ext uri="{9D8B030D-6E8A-4147-A177-3AD203B41FA5}">
                      <a16:colId xmlns:a16="http://schemas.microsoft.com/office/drawing/2014/main" val="20001"/>
                    </a:ext>
                  </a:extLst>
                </a:gridCol>
                <a:gridCol w="4498339">
                  <a:extLst>
                    <a:ext uri="{9D8B030D-6E8A-4147-A177-3AD203B41FA5}">
                      <a16:colId xmlns:a16="http://schemas.microsoft.com/office/drawing/2014/main" val="20002"/>
                    </a:ext>
                  </a:extLst>
                </a:gridCol>
              </a:tblGrid>
              <a:tr h="1021633">
                <a:tc>
                  <a:txBody>
                    <a:bodyPr/>
                    <a:lstStyle/>
                    <a:p>
                      <a:pPr algn="ctr">
                        <a:lnSpc>
                          <a:spcPct val="150000"/>
                        </a:lnSpc>
                        <a:spcBef>
                          <a:spcPts val="600"/>
                        </a:spcBef>
                        <a:spcAft>
                          <a:spcPts val="0"/>
                        </a:spcAft>
                      </a:pPr>
                      <a:r>
                        <a:rPr lang="vi-VN" sz="4000" dirty="0">
                          <a:solidFill>
                            <a:srgbClr val="000000"/>
                          </a:solidFill>
                          <a:effectLst/>
                          <a:latin typeface="Times New Roman"/>
                          <a:ea typeface="Arial"/>
                        </a:rPr>
                        <a:t>Nguyên liệu</a:t>
                      </a: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4000" dirty="0">
                          <a:solidFill>
                            <a:srgbClr val="000000"/>
                          </a:solidFill>
                          <a:effectLst/>
                          <a:latin typeface="Times New Roman"/>
                          <a:ea typeface="Arial"/>
                        </a:rPr>
                        <a:t>Vật liệu </a:t>
                      </a: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4000" dirty="0">
                          <a:solidFill>
                            <a:srgbClr val="000000"/>
                          </a:solidFill>
                          <a:effectLst/>
                          <a:latin typeface="Times New Roman"/>
                          <a:ea typeface="Arial"/>
                        </a:rPr>
                        <a:t>Sản phẩm</a:t>
                      </a: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1021633">
                <a:tc>
                  <a:txBody>
                    <a:bodyPr/>
                    <a:lstStyle/>
                    <a:p>
                      <a:pPr algn="just">
                        <a:lnSpc>
                          <a:spcPct val="150000"/>
                        </a:lnSpc>
                        <a:spcBef>
                          <a:spcPts val="600"/>
                        </a:spcBef>
                        <a:spcAft>
                          <a:spcPts val="0"/>
                        </a:spcAft>
                      </a:pPr>
                      <a:r>
                        <a:rPr lang="vi-VN" sz="4000" dirty="0">
                          <a:solidFill>
                            <a:srgbClr val="000000"/>
                          </a:solidFill>
                          <a:effectLst/>
                          <a:latin typeface="Times New Roman"/>
                          <a:ea typeface="Arial"/>
                        </a:rPr>
                        <a:t>Đá vôi</a:t>
                      </a: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1633">
                <a:tc>
                  <a:txBody>
                    <a:bodyPr/>
                    <a:lstStyle/>
                    <a:p>
                      <a:pPr algn="just">
                        <a:lnSpc>
                          <a:spcPct val="150000"/>
                        </a:lnSpc>
                        <a:spcBef>
                          <a:spcPts val="600"/>
                        </a:spcBef>
                        <a:spcAft>
                          <a:spcPts val="0"/>
                        </a:spcAft>
                      </a:pPr>
                      <a:r>
                        <a:rPr lang="vi-VN" sz="4000" dirty="0">
                          <a:solidFill>
                            <a:srgbClr val="000000"/>
                          </a:solidFill>
                          <a:effectLst/>
                          <a:latin typeface="Times New Roman"/>
                          <a:ea typeface="Arial"/>
                        </a:rPr>
                        <a:t>Cát </a:t>
                      </a: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21633">
                <a:tc>
                  <a:txBody>
                    <a:bodyPr/>
                    <a:lstStyle/>
                    <a:p>
                      <a:pPr algn="just">
                        <a:lnSpc>
                          <a:spcPct val="150000"/>
                        </a:lnSpc>
                        <a:spcBef>
                          <a:spcPts val="600"/>
                        </a:spcBef>
                        <a:spcAft>
                          <a:spcPts val="0"/>
                        </a:spcAft>
                      </a:pPr>
                      <a:r>
                        <a:rPr lang="vi-VN" sz="4000">
                          <a:solidFill>
                            <a:srgbClr val="000000"/>
                          </a:solidFill>
                          <a:effectLst/>
                          <a:latin typeface="Times New Roman"/>
                          <a:ea typeface="Arial"/>
                        </a:rPr>
                        <a:t>Quặng baux</a:t>
                      </a:r>
                      <a:r>
                        <a:rPr lang="en-US" sz="4000">
                          <a:solidFill>
                            <a:srgbClr val="000000"/>
                          </a:solidFill>
                          <a:effectLst/>
                          <a:latin typeface="Times New Roman"/>
                          <a:ea typeface="Arial"/>
                        </a:rPr>
                        <a:t>ite </a:t>
                      </a:r>
                      <a:endParaRPr lang="vi-VN" sz="40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21633">
                <a:tc>
                  <a:txBody>
                    <a:bodyPr/>
                    <a:lstStyle/>
                    <a:p>
                      <a:pPr algn="just">
                        <a:lnSpc>
                          <a:spcPct val="150000"/>
                        </a:lnSpc>
                        <a:spcBef>
                          <a:spcPts val="600"/>
                        </a:spcBef>
                        <a:spcAft>
                          <a:spcPts val="0"/>
                        </a:spcAft>
                      </a:pPr>
                      <a:r>
                        <a:rPr lang="en-US" sz="4000">
                          <a:solidFill>
                            <a:srgbClr val="000000"/>
                          </a:solidFill>
                          <a:effectLst/>
                          <a:latin typeface="Times New Roman"/>
                          <a:ea typeface="Arial"/>
                        </a:rPr>
                        <a:t>Tre </a:t>
                      </a:r>
                      <a:endParaRPr lang="vi-VN" sz="400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40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9F89A189-1508-4917-9810-4F0E1EA1EB5E}"/>
              </a:ext>
            </a:extLst>
          </p:cNvPr>
          <p:cNvSpPr txBox="1"/>
          <p:nvPr/>
        </p:nvSpPr>
        <p:spPr>
          <a:xfrm>
            <a:off x="4512017" y="2765623"/>
            <a:ext cx="2371725" cy="823752"/>
          </a:xfrm>
          <a:prstGeom prst="rect">
            <a:avLst/>
          </a:prstGeom>
          <a:noFill/>
        </p:spPr>
        <p:txBody>
          <a:bodyPr wrap="square">
            <a:spAutoFit/>
          </a:bodyPr>
          <a:lstStyle/>
          <a:p>
            <a:pPr algn="ctr">
              <a:lnSpc>
                <a:spcPct val="150000"/>
              </a:lnSpc>
              <a:spcBef>
                <a:spcPts val="600"/>
              </a:spcBef>
              <a:spcAft>
                <a:spcPts val="0"/>
              </a:spcAft>
            </a:pPr>
            <a:r>
              <a:rPr lang="en-US" sz="3600" dirty="0" err="1">
                <a:solidFill>
                  <a:srgbClr val="000000"/>
                </a:solidFill>
                <a:effectLst/>
                <a:latin typeface="Times New Roman" panose="02020603050405020304" pitchFamily="18" charset="0"/>
                <a:ea typeface="Arial"/>
                <a:cs typeface="Times New Roman" panose="02020603050405020304" pitchFamily="18" charset="0"/>
              </a:rPr>
              <a:t>Đá</a:t>
            </a:r>
            <a:r>
              <a:rPr lang="en-US" sz="3600" dirty="0">
                <a:solidFill>
                  <a:srgbClr val="000000"/>
                </a:solidFill>
                <a:effectLst/>
                <a:latin typeface="Times New Roman" panose="02020603050405020304" pitchFamily="18" charset="0"/>
                <a:ea typeface="Arial"/>
                <a:cs typeface="Times New Roman" panose="02020603050405020304" pitchFamily="18" charset="0"/>
              </a:rPr>
              <a:t> </a:t>
            </a:r>
            <a:r>
              <a:rPr lang="en-US" sz="3600" dirty="0" err="1">
                <a:solidFill>
                  <a:srgbClr val="000000"/>
                </a:solidFill>
                <a:effectLst/>
                <a:latin typeface="Times New Roman" panose="02020603050405020304" pitchFamily="18" charset="0"/>
                <a:ea typeface="Arial"/>
                <a:cs typeface="Times New Roman" panose="02020603050405020304" pitchFamily="18" charset="0"/>
              </a:rPr>
              <a:t>vôi</a:t>
            </a:r>
            <a:endParaRPr lang="vi-VN" sz="3600" dirty="0">
              <a:solidFill>
                <a:srgbClr val="000000"/>
              </a:solidFill>
              <a:effectLst/>
              <a:latin typeface="Times New Roman" panose="02020603050405020304" pitchFamily="18" charset="0"/>
              <a:ea typeface="Calibri"/>
              <a:cs typeface="Times New Roman" panose="02020603050405020304" pitchFamily="18" charset="0"/>
            </a:endParaRPr>
          </a:p>
        </p:txBody>
      </p:sp>
      <p:sp>
        <p:nvSpPr>
          <p:cNvPr id="7" name="TextBox 6">
            <a:extLst>
              <a:ext uri="{FF2B5EF4-FFF2-40B4-BE49-F238E27FC236}">
                <a16:creationId xmlns:a16="http://schemas.microsoft.com/office/drawing/2014/main" id="{9E18CDF6-CA96-4B62-A01E-B7087B1DA6FE}"/>
              </a:ext>
            </a:extLst>
          </p:cNvPr>
          <p:cNvSpPr txBox="1"/>
          <p:nvPr/>
        </p:nvSpPr>
        <p:spPr>
          <a:xfrm>
            <a:off x="4486324" y="3747494"/>
            <a:ext cx="2371725" cy="823752"/>
          </a:xfrm>
          <a:prstGeom prst="rect">
            <a:avLst/>
          </a:prstGeom>
          <a:noFill/>
        </p:spPr>
        <p:txBody>
          <a:bodyPr wrap="square">
            <a:spAutoFit/>
          </a:bodyPr>
          <a:lstStyle/>
          <a:p>
            <a:pPr algn="ctr">
              <a:lnSpc>
                <a:spcPct val="150000"/>
              </a:lnSpc>
              <a:spcBef>
                <a:spcPts val="600"/>
              </a:spcBef>
              <a:spcAft>
                <a:spcPts val="0"/>
              </a:spcAft>
            </a:pPr>
            <a:r>
              <a:rPr lang="en-US" sz="3600" dirty="0" err="1">
                <a:solidFill>
                  <a:srgbClr val="000000"/>
                </a:solidFill>
                <a:effectLst/>
                <a:latin typeface="Times New Roman" panose="02020603050405020304" pitchFamily="18" charset="0"/>
                <a:ea typeface="Arial"/>
                <a:cs typeface="Times New Roman" panose="02020603050405020304" pitchFamily="18" charset="0"/>
              </a:rPr>
              <a:t>Cát</a:t>
            </a:r>
            <a:endParaRPr lang="vi-VN" sz="3600" dirty="0">
              <a:solidFill>
                <a:srgbClr val="000000"/>
              </a:solidFill>
              <a:effectLst/>
              <a:latin typeface="Times New Roman" panose="02020603050405020304" pitchFamily="18" charset="0"/>
              <a:ea typeface="Calibri"/>
              <a:cs typeface="Times New Roman" panose="02020603050405020304" pitchFamily="18" charset="0"/>
            </a:endParaRPr>
          </a:p>
        </p:txBody>
      </p:sp>
      <p:sp>
        <p:nvSpPr>
          <p:cNvPr id="8" name="TextBox 7">
            <a:extLst>
              <a:ext uri="{FF2B5EF4-FFF2-40B4-BE49-F238E27FC236}">
                <a16:creationId xmlns:a16="http://schemas.microsoft.com/office/drawing/2014/main" id="{4C6A85E9-D2A9-41D0-A1AB-82322202B65A}"/>
              </a:ext>
            </a:extLst>
          </p:cNvPr>
          <p:cNvSpPr txBox="1"/>
          <p:nvPr/>
        </p:nvSpPr>
        <p:spPr>
          <a:xfrm>
            <a:off x="4512017" y="4835622"/>
            <a:ext cx="2371725" cy="823752"/>
          </a:xfrm>
          <a:prstGeom prst="rect">
            <a:avLst/>
          </a:prstGeom>
          <a:noFill/>
        </p:spPr>
        <p:txBody>
          <a:bodyPr wrap="square">
            <a:spAutoFit/>
          </a:bodyPr>
          <a:lstStyle/>
          <a:p>
            <a:pPr algn="ctr">
              <a:lnSpc>
                <a:spcPct val="150000"/>
              </a:lnSpc>
              <a:spcBef>
                <a:spcPts val="600"/>
              </a:spcBef>
              <a:spcAft>
                <a:spcPts val="0"/>
              </a:spcAft>
            </a:pPr>
            <a:r>
              <a:rPr lang="en-US" sz="3600" dirty="0" err="1">
                <a:solidFill>
                  <a:srgbClr val="000000"/>
                </a:solidFill>
                <a:effectLst/>
                <a:latin typeface="Times New Roman" panose="02020603050405020304" pitchFamily="18" charset="0"/>
                <a:ea typeface="Arial"/>
                <a:cs typeface="Times New Roman" panose="02020603050405020304" pitchFamily="18" charset="0"/>
              </a:rPr>
              <a:t>Nhôm</a:t>
            </a:r>
            <a:endParaRPr lang="vi-VN" sz="3600" dirty="0">
              <a:solidFill>
                <a:srgbClr val="000000"/>
              </a:solidFill>
              <a:effectLst/>
              <a:latin typeface="Times New Roman" panose="02020603050405020304" pitchFamily="18" charset="0"/>
              <a:ea typeface="Calibri"/>
              <a:cs typeface="Times New Roman" panose="02020603050405020304" pitchFamily="18" charset="0"/>
            </a:endParaRPr>
          </a:p>
        </p:txBody>
      </p:sp>
      <p:sp>
        <p:nvSpPr>
          <p:cNvPr id="9" name="TextBox 8">
            <a:extLst>
              <a:ext uri="{FF2B5EF4-FFF2-40B4-BE49-F238E27FC236}">
                <a16:creationId xmlns:a16="http://schemas.microsoft.com/office/drawing/2014/main" id="{41724B77-863F-4941-A36A-2D5C0EE77E17}"/>
              </a:ext>
            </a:extLst>
          </p:cNvPr>
          <p:cNvSpPr txBox="1"/>
          <p:nvPr/>
        </p:nvSpPr>
        <p:spPr>
          <a:xfrm>
            <a:off x="4512017" y="5866223"/>
            <a:ext cx="2371725" cy="823752"/>
          </a:xfrm>
          <a:prstGeom prst="rect">
            <a:avLst/>
          </a:prstGeom>
          <a:noFill/>
        </p:spPr>
        <p:txBody>
          <a:bodyPr wrap="square">
            <a:spAutoFit/>
          </a:bodyPr>
          <a:lstStyle/>
          <a:p>
            <a:pPr algn="ctr">
              <a:lnSpc>
                <a:spcPct val="150000"/>
              </a:lnSpc>
              <a:spcBef>
                <a:spcPts val="600"/>
              </a:spcBef>
              <a:spcAft>
                <a:spcPts val="0"/>
              </a:spcAft>
            </a:pPr>
            <a:r>
              <a:rPr lang="en-US" sz="3600" dirty="0">
                <a:solidFill>
                  <a:srgbClr val="000000"/>
                </a:solidFill>
                <a:effectLst/>
                <a:latin typeface="Times New Roman" panose="02020603050405020304" pitchFamily="18" charset="0"/>
                <a:ea typeface="Arial"/>
                <a:cs typeface="Times New Roman" panose="02020603050405020304" pitchFamily="18" charset="0"/>
              </a:rPr>
              <a:t>Tre</a:t>
            </a:r>
            <a:endParaRPr lang="vi-VN" sz="3600" dirty="0">
              <a:solidFill>
                <a:srgbClr val="000000"/>
              </a:solidFill>
              <a:effectLst/>
              <a:latin typeface="Times New Roman" panose="02020603050405020304" pitchFamily="18" charset="0"/>
              <a:ea typeface="Calibri"/>
              <a:cs typeface="Times New Roman" panose="02020603050405020304" pitchFamily="18" charset="0"/>
            </a:endParaRPr>
          </a:p>
        </p:txBody>
      </p:sp>
      <p:sp>
        <p:nvSpPr>
          <p:cNvPr id="10" name="TextBox 9">
            <a:extLst>
              <a:ext uri="{FF2B5EF4-FFF2-40B4-BE49-F238E27FC236}">
                <a16:creationId xmlns:a16="http://schemas.microsoft.com/office/drawing/2014/main" id="{F6EF1CC2-E09D-482E-9615-001F45BC7C31}"/>
              </a:ext>
            </a:extLst>
          </p:cNvPr>
          <p:cNvSpPr txBox="1"/>
          <p:nvPr/>
        </p:nvSpPr>
        <p:spPr>
          <a:xfrm>
            <a:off x="7425496" y="2799965"/>
            <a:ext cx="4415983"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  Quét tường nhà</a:t>
            </a:r>
          </a:p>
        </p:txBody>
      </p:sp>
      <p:sp>
        <p:nvSpPr>
          <p:cNvPr id="11" name="TextBox 10">
            <a:extLst>
              <a:ext uri="{FF2B5EF4-FFF2-40B4-BE49-F238E27FC236}">
                <a16:creationId xmlns:a16="http://schemas.microsoft.com/office/drawing/2014/main" id="{85A334BC-5E06-416B-A984-937E6A049357}"/>
              </a:ext>
            </a:extLst>
          </p:cNvPr>
          <p:cNvSpPr txBox="1"/>
          <p:nvPr/>
        </p:nvSpPr>
        <p:spPr>
          <a:xfrm>
            <a:off x="7425496" y="3950832"/>
            <a:ext cx="3775904"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  Xây nhà</a:t>
            </a:r>
          </a:p>
        </p:txBody>
      </p:sp>
      <p:sp>
        <p:nvSpPr>
          <p:cNvPr id="12" name="TextBox 11">
            <a:extLst>
              <a:ext uri="{FF2B5EF4-FFF2-40B4-BE49-F238E27FC236}">
                <a16:creationId xmlns:a16="http://schemas.microsoft.com/office/drawing/2014/main" id="{F831AE41-A6D9-4B10-9C5B-3E520769E94C}"/>
              </a:ext>
            </a:extLst>
          </p:cNvPr>
          <p:cNvSpPr txBox="1"/>
          <p:nvPr/>
        </p:nvSpPr>
        <p:spPr>
          <a:xfrm>
            <a:off x="7399804" y="4927749"/>
            <a:ext cx="4167356"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  Thau, nồi,..</a:t>
            </a:r>
          </a:p>
        </p:txBody>
      </p:sp>
      <p:sp>
        <p:nvSpPr>
          <p:cNvPr id="13" name="TextBox 12">
            <a:extLst>
              <a:ext uri="{FF2B5EF4-FFF2-40B4-BE49-F238E27FC236}">
                <a16:creationId xmlns:a16="http://schemas.microsoft.com/office/drawing/2014/main" id="{246CA5B6-DDF0-47F0-A55A-8874DB2AC59C}"/>
              </a:ext>
            </a:extLst>
          </p:cNvPr>
          <p:cNvSpPr txBox="1"/>
          <p:nvPr/>
        </p:nvSpPr>
        <p:spPr>
          <a:xfrm>
            <a:off x="7327796" y="5987176"/>
            <a:ext cx="4704184" cy="646331"/>
          </a:xfrm>
          <a:prstGeom prst="rect">
            <a:avLst/>
          </a:prstGeom>
          <a:noFill/>
        </p:spPr>
        <p:txBody>
          <a:bodyPr wrap="square" rtlCol="0">
            <a:spAutoFit/>
          </a:bodyPr>
          <a:lstStyle/>
          <a:p>
            <a:r>
              <a:rPr lang="vi-VN" sz="3600"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B</a:t>
            </a:r>
            <a:r>
              <a:rPr lang="vi-VN" sz="3600" dirty="0">
                <a:solidFill>
                  <a:srgbClr val="FF0000"/>
                </a:solidFill>
                <a:latin typeface="Times New Roman" panose="02020603050405020304" pitchFamily="18" charset="0"/>
                <a:cs typeface="Times New Roman" panose="02020603050405020304" pitchFamily="18" charset="0"/>
              </a:rPr>
              <a:t>àn ghế, rổ,..</a:t>
            </a:r>
          </a:p>
        </p:txBody>
      </p:sp>
      <p:sp>
        <p:nvSpPr>
          <p:cNvPr id="15" name="TextBox 14">
            <a:extLst>
              <a:ext uri="{FF2B5EF4-FFF2-40B4-BE49-F238E27FC236}">
                <a16:creationId xmlns:a16="http://schemas.microsoft.com/office/drawing/2014/main" id="{DCD159EF-189E-451E-8347-8E9C65948B0F}"/>
              </a:ext>
            </a:extLst>
          </p:cNvPr>
          <p:cNvSpPr txBox="1"/>
          <p:nvPr/>
        </p:nvSpPr>
        <p:spPr>
          <a:xfrm>
            <a:off x="468679" y="220736"/>
            <a:ext cx="11372799" cy="1200329"/>
          </a:xfrm>
          <a:prstGeom prst="rect">
            <a:avLst/>
          </a:prstGeom>
          <a:noFill/>
        </p:spPr>
        <p:txBody>
          <a:bodyPr wrap="square">
            <a:spAutoFit/>
          </a:bodyPr>
          <a:lstStyle/>
          <a:p>
            <a:pPr algn="just"/>
            <a:r>
              <a:rPr lang="en-GB" sz="3600" b="1" dirty="0">
                <a:solidFill>
                  <a:srgbClr val="00B050"/>
                </a:solidFill>
                <a:latin typeface="Times New Roman" panose="02020603050405020304" pitchFamily="18" charset="0"/>
                <a:cs typeface="Times New Roman" panose="02020603050405020304" pitchFamily="18" charset="0"/>
              </a:rPr>
              <a:t>2)</a:t>
            </a:r>
            <a:r>
              <a:rPr lang="en-GB" sz="3600" dirty="0">
                <a:latin typeface="Times New Roman" panose="02020603050405020304" pitchFamily="18" charset="0"/>
                <a:cs typeface="Times New Roman" panose="02020603050405020304" pitchFamily="18" charset="0"/>
              </a:rPr>
              <a:t> Ta </a:t>
            </a:r>
            <a:r>
              <a:rPr lang="en-GB" sz="3600" dirty="0" err="1">
                <a:latin typeface="Times New Roman" panose="02020603050405020304" pitchFamily="18" charset="0"/>
                <a:cs typeface="Times New Roman" panose="02020603050405020304" pitchFamily="18" charset="0"/>
              </a:rPr>
              <a:t>có</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thể</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tạo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nên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vật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liệu</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và</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sản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phẩm</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nào</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từ</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các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nguyên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liệu</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trong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bảng</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sau</a:t>
            </a:r>
            <a:r>
              <a:rPr lang="en-GB"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05624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anim calcmode="lin" valueType="num">
                                      <p:cBhvr additive="base">
                                        <p:cTn id="5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3">
                                            <p:txEl>
                                              <p:pRg st="0" end="0"/>
                                            </p:txEl>
                                          </p:spTgt>
                                        </p:tgtEl>
                                        <p:attrNameLst>
                                          <p:attrName>style.visibility</p:attrName>
                                        </p:attrNameLst>
                                      </p:cBhvr>
                                      <p:to>
                                        <p:strVal val="visible"/>
                                      </p:to>
                                    </p:set>
                                    <p:anim calcmode="lin" valueType="num">
                                      <p:cBhvr additive="base">
                                        <p:cTn id="5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710347-55C7-4B02-B377-62A1BBB2BA02}"/>
              </a:ext>
            </a:extLst>
          </p:cNvPr>
          <p:cNvSpPr txBox="1"/>
          <p:nvPr/>
        </p:nvSpPr>
        <p:spPr>
          <a:xfrm>
            <a:off x="3249000" y="783148"/>
            <a:ext cx="6329340"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vi-VN" sz="4000" b="1" dirty="0">
                <a:latin typeface="+mj-lt"/>
              </a:rPr>
              <a:t>Vậy nguyên liệu là gì?</a:t>
            </a:r>
          </a:p>
        </p:txBody>
      </p:sp>
      <p:sp>
        <p:nvSpPr>
          <p:cNvPr id="5" name="TextBox 4">
            <a:extLst>
              <a:ext uri="{FF2B5EF4-FFF2-40B4-BE49-F238E27FC236}">
                <a16:creationId xmlns:a16="http://schemas.microsoft.com/office/drawing/2014/main" id="{D118FB62-0F8B-4CB0-A10C-FDA3CB633477}"/>
              </a:ext>
            </a:extLst>
          </p:cNvPr>
          <p:cNvSpPr txBox="1"/>
          <p:nvPr/>
        </p:nvSpPr>
        <p:spPr>
          <a:xfrm>
            <a:off x="1213137" y="3214132"/>
            <a:ext cx="9942543"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600" dirty="0">
                <a:latin typeface="+mj-lt"/>
              </a:rPr>
              <a:t>Nguyên liệu là vật liệu tự nhiên (vật liệu thô) chưa qua xử lí và cần được chuyển hóa để tạo ra s</a:t>
            </a:r>
            <a:r>
              <a:rPr lang="en-US" sz="3600" dirty="0">
                <a:latin typeface="+mj-lt"/>
              </a:rPr>
              <a:t>ả</a:t>
            </a:r>
            <a:r>
              <a:rPr lang="vi-VN" sz="3600" dirty="0">
                <a:latin typeface="+mj-lt"/>
              </a:rPr>
              <a:t>n phẩm</a:t>
            </a:r>
          </a:p>
        </p:txBody>
      </p:sp>
      <p:pic>
        <p:nvPicPr>
          <p:cNvPr id="6" name="Picture 10" descr="viet3">
            <a:extLst>
              <a:ext uri="{FF2B5EF4-FFF2-40B4-BE49-F238E27FC236}">
                <a16:creationId xmlns:a16="http://schemas.microsoft.com/office/drawing/2014/main" id="{C0064569-0968-4C87-833D-1135706E7B4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3137" y="1962058"/>
            <a:ext cx="1010298"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16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8FB548-52AC-42D2-9224-CF171A4176E5}"/>
              </a:ext>
            </a:extLst>
          </p:cNvPr>
          <p:cNvSpPr/>
          <p:nvPr/>
        </p:nvSpPr>
        <p:spPr>
          <a:xfrm>
            <a:off x="113211" y="119743"/>
            <a:ext cx="11965578" cy="6618514"/>
          </a:xfrm>
          <a:prstGeom prst="rect">
            <a:avLst/>
          </a:prstGeom>
          <a:noFill/>
          <a:ln w="190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710A0C9-D99C-4E6A-99C8-B60C68202636}"/>
              </a:ext>
            </a:extLst>
          </p:cNvPr>
          <p:cNvSpPr txBox="1"/>
          <p:nvPr/>
        </p:nvSpPr>
        <p:spPr>
          <a:xfrm>
            <a:off x="406401" y="1276780"/>
            <a:ext cx="11443854" cy="954107"/>
          </a:xfrm>
          <a:prstGeom prst="rect">
            <a:avLst/>
          </a:prstGeom>
          <a:noFill/>
        </p:spPr>
        <p:txBody>
          <a:bodyPr wrap="square" rtlCol="0">
            <a:spAutoFit/>
          </a:bodyPr>
          <a:lstStyle/>
          <a:p>
            <a:pPr algn="just"/>
            <a:r>
              <a:rPr lang="en-GB" sz="2800" dirty="0" err="1">
                <a:latin typeface="Times New Roman" panose="02020603050405020304" pitchFamily="18" charset="0"/>
                <a:cs typeface="Times New Roman" panose="02020603050405020304" pitchFamily="18" charset="0"/>
              </a:rPr>
              <a:t>Tìm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hiểu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một</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số</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nguyên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liệu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sử</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dụng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trong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đời</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sống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và</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trong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công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nghiệp</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em</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hãy</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hoàn</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thành</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thông</a:t>
            </a:r>
            <a:r>
              <a:rPr lang="en-GB" sz="2800" dirty="0">
                <a:latin typeface="Times New Roman" panose="02020603050405020304" pitchFamily="18" charset="0"/>
                <a:cs typeface="Times New Roman" panose="02020603050405020304" pitchFamily="18" charset="0"/>
              </a:rPr>
              <a:t> tin </a:t>
            </a:r>
            <a:r>
              <a:rPr lang="en-GB" sz="2800" dirty="0" err="1">
                <a:latin typeface="Times New Roman" panose="02020603050405020304" pitchFamily="18" charset="0"/>
                <a:cs typeface="Times New Roman" panose="02020603050405020304" pitchFamily="18" charset="0"/>
              </a:rPr>
              <a:t>theo</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mẫu</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bảng</a:t>
            </a:r>
            <a:r>
              <a:rPr lang="en-GB" sz="2800" dirty="0">
                <a:latin typeface="Times New Roman" panose="02020603050405020304" pitchFamily="18" charset="0"/>
                <a:cs typeface="Times New Roman" panose="02020603050405020304" pitchFamily="18" charset="0"/>
              </a:rPr>
              <a:t> </a:t>
            </a:r>
            <a:r>
              <a:rPr lang="en-GB" sz="2800" dirty="0" err="1">
                <a:latin typeface="Times New Roman" panose="02020603050405020304" pitchFamily="18" charset="0"/>
                <a:cs typeface="Times New Roman" panose="02020603050405020304" pitchFamily="18" charset="0"/>
              </a:rPr>
              <a:t>sau</a:t>
            </a:r>
            <a:r>
              <a:rPr lang="en-GB"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68E5E982-04F4-4A62-AC67-C14BB5FD0C92}"/>
              </a:ext>
            </a:extLst>
          </p:cNvPr>
          <p:cNvPicPr>
            <a:picLocks noChangeAspect="1"/>
          </p:cNvPicPr>
          <p:nvPr/>
        </p:nvPicPr>
        <p:blipFill rotWithShape="1">
          <a:blip r:embed="rId2"/>
          <a:srcRect r="30016"/>
          <a:stretch/>
        </p:blipFill>
        <p:spPr>
          <a:xfrm>
            <a:off x="2181835" y="2442498"/>
            <a:ext cx="10010165" cy="4040084"/>
          </a:xfrm>
          <a:prstGeom prst="rect">
            <a:avLst/>
          </a:prstGeom>
        </p:spPr>
      </p:pic>
      <p:pic>
        <p:nvPicPr>
          <p:cNvPr id="7" name="Picture 6">
            <a:extLst>
              <a:ext uri="{FF2B5EF4-FFF2-40B4-BE49-F238E27FC236}">
                <a16:creationId xmlns:a16="http://schemas.microsoft.com/office/drawing/2014/main" id="{AD5BFD29-094D-4BA2-8AA3-1411CA41CB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016" y="4416594"/>
            <a:ext cx="2157984" cy="2267712"/>
          </a:xfrm>
          <a:prstGeom prst="rect">
            <a:avLst/>
          </a:prstGeom>
        </p:spPr>
      </p:pic>
      <p:pic>
        <p:nvPicPr>
          <p:cNvPr id="12" name="Picture 11">
            <a:extLst>
              <a:ext uri="{FF2B5EF4-FFF2-40B4-BE49-F238E27FC236}">
                <a16:creationId xmlns:a16="http://schemas.microsoft.com/office/drawing/2014/main" id="{5B4E9040-DBFC-4BBF-8167-037398270FA4}"/>
              </a:ext>
            </a:extLst>
          </p:cNvPr>
          <p:cNvPicPr>
            <a:picLocks noChangeAspect="1"/>
          </p:cNvPicPr>
          <p:nvPr/>
        </p:nvPicPr>
        <p:blipFill rotWithShape="1">
          <a:blip r:embed="rId4">
            <a:extLst>
              <a:ext uri="{28A0092B-C50C-407E-A947-70E740481C1C}">
                <a14:useLocalDpi xmlns:a14="http://schemas.microsoft.com/office/drawing/2010/main" val="0"/>
              </a:ext>
            </a:extLst>
          </a:blip>
          <a:srcRect t="18486" b="11809"/>
          <a:stretch/>
        </p:blipFill>
        <p:spPr>
          <a:xfrm>
            <a:off x="10706573" y="173694"/>
            <a:ext cx="1302548" cy="1115175"/>
          </a:xfrm>
          <a:prstGeom prst="rect">
            <a:avLst/>
          </a:prstGeom>
        </p:spPr>
      </p:pic>
      <p:sp>
        <p:nvSpPr>
          <p:cNvPr id="11" name="TextBox 10">
            <a:extLst>
              <a:ext uri="{FF2B5EF4-FFF2-40B4-BE49-F238E27FC236}">
                <a16:creationId xmlns:a16="http://schemas.microsoft.com/office/drawing/2014/main" id="{F6C88B8E-C0BF-4D39-B6CF-ED56CE2E2F9A}"/>
              </a:ext>
            </a:extLst>
          </p:cNvPr>
          <p:cNvSpPr txBox="1"/>
          <p:nvPr/>
        </p:nvSpPr>
        <p:spPr>
          <a:xfrm>
            <a:off x="11668694" y="6455467"/>
            <a:ext cx="363121" cy="246221"/>
          </a:xfrm>
          <a:prstGeom prst="rect">
            <a:avLst/>
          </a:prstGeom>
          <a:noFill/>
        </p:spPr>
        <p:txBody>
          <a:bodyPr wrap="square" rtlCol="0">
            <a:spAutoFit/>
          </a:bodyPr>
          <a:lstStyle/>
          <a:p>
            <a:pPr algn="ctr"/>
            <a:r>
              <a:rPr lang="en-GB" sz="1000" b="1" dirty="0">
                <a:solidFill>
                  <a:schemeClr val="bg1">
                    <a:lumMod val="75000"/>
                  </a:schemeClr>
                </a:solidFill>
              </a:rPr>
              <a:t>6</a:t>
            </a:r>
            <a:endParaRPr lang="en-US" sz="1000" b="1" dirty="0">
              <a:solidFill>
                <a:schemeClr val="bg1">
                  <a:lumMod val="75000"/>
                </a:schemeClr>
              </a:solidFill>
            </a:endParaRPr>
          </a:p>
        </p:txBody>
      </p:sp>
      <p:sp>
        <p:nvSpPr>
          <p:cNvPr id="9" name="TextBox 8">
            <a:extLst>
              <a:ext uri="{FF2B5EF4-FFF2-40B4-BE49-F238E27FC236}">
                <a16:creationId xmlns:a16="http://schemas.microsoft.com/office/drawing/2014/main" id="{B5B1B8DC-5132-4619-8FAA-A6CE765B3BA4}"/>
              </a:ext>
            </a:extLst>
          </p:cNvPr>
          <p:cNvSpPr txBox="1"/>
          <p:nvPr/>
        </p:nvSpPr>
        <p:spPr>
          <a:xfrm>
            <a:off x="182879" y="490281"/>
            <a:ext cx="867696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200" b="1" dirty="0">
                <a:solidFill>
                  <a:schemeClr val="tx1"/>
                </a:solidFill>
                <a:latin typeface="Times New Roman" panose="02020603050405020304" pitchFamily="18" charset="0"/>
                <a:cs typeface="Times New Roman" panose="02020603050405020304" pitchFamily="18" charset="0"/>
              </a:rPr>
              <a:t>2. </a:t>
            </a:r>
            <a:r>
              <a:rPr lang="vi-VN" sz="3200" b="1" dirty="0">
                <a:solidFill>
                  <a:schemeClr val="tx1"/>
                </a:solidFill>
                <a:latin typeface="+mj-lt"/>
              </a:rPr>
              <a:t>Một số tính chất và ứng dụng của nguyên liệu </a:t>
            </a:r>
          </a:p>
        </p:txBody>
      </p:sp>
    </p:spTree>
    <p:extLst>
      <p:ext uri="{BB962C8B-B14F-4D97-AF65-F5344CB8AC3E}">
        <p14:creationId xmlns:p14="http://schemas.microsoft.com/office/powerpoint/2010/main" val="35295748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CC71E1-5FC6-4C96-A735-EBF010E3812F}"/>
              </a:ext>
            </a:extLst>
          </p:cNvPr>
          <p:cNvGraphicFramePr>
            <a:graphicFrameLocks noGrp="1"/>
          </p:cNvGraphicFramePr>
          <p:nvPr>
            <p:extLst>
              <p:ext uri="{D42A27DB-BD31-4B8C-83A1-F6EECF244321}">
                <p14:modId xmlns:p14="http://schemas.microsoft.com/office/powerpoint/2010/main" val="2815214944"/>
              </p:ext>
            </p:extLst>
          </p:nvPr>
        </p:nvGraphicFramePr>
        <p:xfrm>
          <a:off x="0" y="246557"/>
          <a:ext cx="12192000" cy="6364885"/>
        </p:xfrm>
        <a:graphic>
          <a:graphicData uri="http://schemas.openxmlformats.org/drawingml/2006/table">
            <a:tbl>
              <a:tblPr firstRow="1" firstCol="1" bandRow="1"/>
              <a:tblGrid>
                <a:gridCol w="2613503">
                  <a:extLst>
                    <a:ext uri="{9D8B030D-6E8A-4147-A177-3AD203B41FA5}">
                      <a16:colId xmlns:a16="http://schemas.microsoft.com/office/drawing/2014/main" val="3871878814"/>
                    </a:ext>
                  </a:extLst>
                </a:gridCol>
                <a:gridCol w="2701386">
                  <a:extLst>
                    <a:ext uri="{9D8B030D-6E8A-4147-A177-3AD203B41FA5}">
                      <a16:colId xmlns:a16="http://schemas.microsoft.com/office/drawing/2014/main" val="2873136391"/>
                    </a:ext>
                  </a:extLst>
                </a:gridCol>
                <a:gridCol w="2180748">
                  <a:extLst>
                    <a:ext uri="{9D8B030D-6E8A-4147-A177-3AD203B41FA5}">
                      <a16:colId xmlns:a16="http://schemas.microsoft.com/office/drawing/2014/main" val="693270233"/>
                    </a:ext>
                  </a:extLst>
                </a:gridCol>
                <a:gridCol w="2409120">
                  <a:extLst>
                    <a:ext uri="{9D8B030D-6E8A-4147-A177-3AD203B41FA5}">
                      <a16:colId xmlns:a16="http://schemas.microsoft.com/office/drawing/2014/main" val="3711439946"/>
                    </a:ext>
                  </a:extLst>
                </a:gridCol>
                <a:gridCol w="2287243">
                  <a:extLst>
                    <a:ext uri="{9D8B030D-6E8A-4147-A177-3AD203B41FA5}">
                      <a16:colId xmlns:a16="http://schemas.microsoft.com/office/drawing/2014/main" val="1426793886"/>
                    </a:ext>
                  </a:extLst>
                </a:gridCol>
              </a:tblGrid>
              <a:tr h="1256846">
                <a:tc>
                  <a:txBody>
                    <a:bodyPr/>
                    <a:lstStyle/>
                    <a:p>
                      <a:pPr indent="304800" algn="ctr">
                        <a:lnSpc>
                          <a:spcPct val="110000"/>
                        </a:lnSpc>
                        <a:spcBef>
                          <a:spcPts val="600"/>
                        </a:spcBef>
                        <a:spcAft>
                          <a:spcPts val="600"/>
                        </a:spcAft>
                      </a:pPr>
                      <a:r>
                        <a:rPr lang="en-US" sz="3200" b="1" dirty="0" err="1">
                          <a:solidFill>
                            <a:srgbClr val="000000"/>
                          </a:solidFill>
                          <a:effectLst/>
                          <a:latin typeface="Times New Roman"/>
                          <a:ea typeface="Segoe UI"/>
                          <a:cs typeface="Times New Roman"/>
                        </a:rPr>
                        <a:t>Nguyên</a:t>
                      </a:r>
                      <a:r>
                        <a:rPr lang="en-US" sz="3200" b="1" dirty="0">
                          <a:solidFill>
                            <a:srgbClr val="000000"/>
                          </a:solidFill>
                          <a:effectLst/>
                          <a:latin typeface="Times New Roman"/>
                          <a:ea typeface="Segoe UI"/>
                          <a:cs typeface="Times New Roman"/>
                        </a:rPr>
                        <a:t> </a:t>
                      </a:r>
                      <a:r>
                        <a:rPr lang="vi-VN" sz="3200" b="1" dirty="0">
                          <a:solidFill>
                            <a:srgbClr val="000000"/>
                          </a:solidFill>
                          <a:effectLst/>
                          <a:latin typeface="Times New Roman"/>
                          <a:ea typeface="Segoe UI"/>
                          <a:cs typeface="Times New Roman"/>
                        </a:rPr>
                        <a:t>liệu</a:t>
                      </a:r>
                      <a:endParaRPr lang="vi-VN" sz="3200" dirty="0">
                        <a:solidFill>
                          <a:srgbClr val="000000"/>
                        </a:solidFill>
                        <a:effectLst/>
                        <a:latin typeface="Times New Roman"/>
                        <a:ea typeface="Calibri"/>
                        <a:cs typeface="Times New Roman"/>
                      </a:endParaRPr>
                    </a:p>
                    <a:p>
                      <a:pPr algn="just">
                        <a:lnSpc>
                          <a:spcPct val="110000"/>
                        </a:lnSpc>
                        <a:spcBef>
                          <a:spcPts val="600"/>
                        </a:spcBef>
                        <a:spcAft>
                          <a:spcPts val="600"/>
                        </a:spcAft>
                      </a:pPr>
                      <a:r>
                        <a:rPr lang="vi-VN" sz="3200" b="1" dirty="0">
                          <a:solidFill>
                            <a:srgbClr val="000000"/>
                          </a:solidFill>
                          <a:effectLst/>
                          <a:latin typeface="Times New Roman"/>
                          <a:ea typeface="Segoe UI"/>
                          <a:cs typeface="Times New Roman"/>
                        </a:rPr>
                        <a:t>Đặc điểm</a:t>
                      </a:r>
                      <a:endParaRPr lang="vi-VN" sz="32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E0EC"/>
                    </a:solidFill>
                  </a:tcPr>
                </a:tc>
                <a:tc>
                  <a:txBody>
                    <a:bodyPr/>
                    <a:lstStyle/>
                    <a:p>
                      <a:pPr algn="ctr">
                        <a:lnSpc>
                          <a:spcPct val="110000"/>
                        </a:lnSpc>
                        <a:spcBef>
                          <a:spcPts val="600"/>
                        </a:spcBef>
                        <a:spcAft>
                          <a:spcPts val="600"/>
                        </a:spcAft>
                      </a:pPr>
                      <a:r>
                        <a:rPr lang="vi-VN" sz="3200" b="1">
                          <a:solidFill>
                            <a:srgbClr val="000000"/>
                          </a:solidFill>
                          <a:effectLst/>
                          <a:latin typeface="Times New Roman"/>
                          <a:ea typeface="Segoe UI"/>
                          <a:cs typeface="Times New Roman"/>
                        </a:rPr>
                        <a:t>Đá vôi</a:t>
                      </a:r>
                      <a:endParaRPr lang="vi-VN" sz="32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3200" b="1">
                          <a:solidFill>
                            <a:srgbClr val="000000"/>
                          </a:solidFill>
                          <a:effectLst/>
                          <a:latin typeface="Times New Roman"/>
                          <a:ea typeface="Segoe UI"/>
                          <a:cs typeface="Times New Roman"/>
                        </a:rPr>
                        <a:t>Quặng</a:t>
                      </a:r>
                      <a:endParaRPr lang="vi-VN" sz="32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3200" b="1">
                          <a:solidFill>
                            <a:srgbClr val="000000"/>
                          </a:solidFill>
                          <a:effectLst/>
                          <a:latin typeface="Times New Roman"/>
                          <a:ea typeface="Segoe UI"/>
                          <a:cs typeface="Times New Roman"/>
                        </a:rPr>
                        <a:t>Cát</a:t>
                      </a:r>
                      <a:endParaRPr lang="vi-VN" sz="32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3200" b="1">
                          <a:solidFill>
                            <a:srgbClr val="000000"/>
                          </a:solidFill>
                          <a:effectLst/>
                          <a:latin typeface="Times New Roman"/>
                          <a:ea typeface="Segoe UI"/>
                          <a:cs typeface="Times New Roman"/>
                        </a:rPr>
                        <a:t>Nước biển</a:t>
                      </a:r>
                      <a:endParaRPr lang="vi-VN" sz="32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extLst>
                  <a:ext uri="{0D108BD9-81ED-4DB2-BD59-A6C34878D82A}">
                    <a16:rowId xmlns:a16="http://schemas.microsoft.com/office/drawing/2014/main" val="281689858"/>
                  </a:ext>
                </a:extLst>
              </a:tr>
              <a:tr h="726084">
                <a:tc>
                  <a:txBody>
                    <a:bodyPr/>
                    <a:lstStyle/>
                    <a:p>
                      <a:pPr algn="ctr">
                        <a:lnSpc>
                          <a:spcPct val="110000"/>
                        </a:lnSpc>
                        <a:spcBef>
                          <a:spcPts val="600"/>
                        </a:spcBef>
                        <a:spcAft>
                          <a:spcPts val="600"/>
                        </a:spcAft>
                      </a:pPr>
                      <a:r>
                        <a:rPr lang="vi-VN" sz="3200" b="1">
                          <a:solidFill>
                            <a:srgbClr val="000000"/>
                          </a:solidFill>
                          <a:effectLst/>
                          <a:latin typeface="Times New Roman"/>
                          <a:ea typeface="Segoe UI"/>
                          <a:cs typeface="Times New Roman"/>
                        </a:rPr>
                        <a:t>Trạng thái</a:t>
                      </a:r>
                      <a:endParaRPr lang="vi-VN" sz="32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32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51219044"/>
                  </a:ext>
                </a:extLst>
              </a:tr>
              <a:tr h="2956054">
                <a:tc>
                  <a:txBody>
                    <a:bodyPr/>
                    <a:lstStyle/>
                    <a:p>
                      <a:pPr algn="ctr">
                        <a:lnSpc>
                          <a:spcPct val="110000"/>
                        </a:lnSpc>
                        <a:spcBef>
                          <a:spcPts val="600"/>
                        </a:spcBef>
                        <a:spcAft>
                          <a:spcPts val="600"/>
                        </a:spcAft>
                      </a:pPr>
                      <a:r>
                        <a:rPr lang="vi-VN" sz="3200" b="1">
                          <a:solidFill>
                            <a:srgbClr val="000000"/>
                          </a:solidFill>
                          <a:effectLst/>
                          <a:latin typeface="Times New Roman"/>
                          <a:ea typeface="Segoe UI"/>
                          <a:cs typeface="Times New Roman"/>
                        </a:rPr>
                        <a:t>Tính chất cơ bản</a:t>
                      </a:r>
                      <a:endParaRPr lang="vi-VN" sz="32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1856581"/>
                  </a:ext>
                </a:extLst>
              </a:tr>
              <a:tr h="1425901">
                <a:tc>
                  <a:txBody>
                    <a:bodyPr/>
                    <a:lstStyle/>
                    <a:p>
                      <a:pPr algn="ctr">
                        <a:lnSpc>
                          <a:spcPct val="110000"/>
                        </a:lnSpc>
                        <a:spcBef>
                          <a:spcPts val="600"/>
                        </a:spcBef>
                        <a:spcAft>
                          <a:spcPts val="600"/>
                        </a:spcAft>
                      </a:pPr>
                      <a:r>
                        <a:rPr lang="en-US" sz="3200" b="1" dirty="0">
                          <a:solidFill>
                            <a:srgbClr val="000000"/>
                          </a:solidFill>
                          <a:effectLst/>
                          <a:latin typeface="Times New Roman"/>
                          <a:ea typeface="Segoe UI"/>
                          <a:cs typeface="Times New Roman"/>
                        </a:rPr>
                        <a:t>Ứ</a:t>
                      </a:r>
                      <a:r>
                        <a:rPr lang="vi-VN" sz="3200" b="1" dirty="0">
                          <a:solidFill>
                            <a:srgbClr val="000000"/>
                          </a:solidFill>
                          <a:effectLst/>
                          <a:latin typeface="Times New Roman"/>
                          <a:ea typeface="Segoe UI"/>
                          <a:cs typeface="Times New Roman"/>
                        </a:rPr>
                        <a:t>ng dụng</a:t>
                      </a:r>
                      <a:endParaRPr lang="vi-VN" sz="3200" dirty="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32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80921230"/>
                  </a:ext>
                </a:extLst>
              </a:tr>
            </a:tbl>
          </a:graphicData>
        </a:graphic>
      </p:graphicFrame>
      <p:sp>
        <p:nvSpPr>
          <p:cNvPr id="5" name="TextBox 4">
            <a:extLst>
              <a:ext uri="{FF2B5EF4-FFF2-40B4-BE49-F238E27FC236}">
                <a16:creationId xmlns:a16="http://schemas.microsoft.com/office/drawing/2014/main" id="{6D9DA8EE-7600-4A11-BDD9-C034CF80430D}"/>
              </a:ext>
            </a:extLst>
          </p:cNvPr>
          <p:cNvSpPr txBox="1"/>
          <p:nvPr/>
        </p:nvSpPr>
        <p:spPr>
          <a:xfrm>
            <a:off x="3238078" y="1537340"/>
            <a:ext cx="2060424" cy="523220"/>
          </a:xfrm>
          <a:prstGeom prst="rect">
            <a:avLst/>
          </a:prstGeom>
          <a:noFill/>
        </p:spPr>
        <p:txBody>
          <a:bodyPr wrap="square" rtlCol="0">
            <a:spAutoFit/>
          </a:bodyPr>
          <a:lstStyle/>
          <a:p>
            <a:r>
              <a:rPr lang="vi-VN" sz="2800" dirty="0">
                <a:latin typeface="Times New Roman" pitchFamily="18" charset="0"/>
                <a:cs typeface="Times New Roman" pitchFamily="18" charset="0"/>
              </a:rPr>
              <a:t>Rắn</a:t>
            </a:r>
          </a:p>
        </p:txBody>
      </p:sp>
      <p:sp>
        <p:nvSpPr>
          <p:cNvPr id="6" name="TextBox 5">
            <a:extLst>
              <a:ext uri="{FF2B5EF4-FFF2-40B4-BE49-F238E27FC236}">
                <a16:creationId xmlns:a16="http://schemas.microsoft.com/office/drawing/2014/main" id="{916590C4-1DC8-4319-8381-BD1CE24B1114}"/>
              </a:ext>
            </a:extLst>
          </p:cNvPr>
          <p:cNvSpPr txBox="1"/>
          <p:nvPr/>
        </p:nvSpPr>
        <p:spPr>
          <a:xfrm>
            <a:off x="5959339" y="1571314"/>
            <a:ext cx="1415223" cy="523220"/>
          </a:xfrm>
          <a:prstGeom prst="rect">
            <a:avLst/>
          </a:prstGeom>
          <a:noFill/>
        </p:spPr>
        <p:txBody>
          <a:bodyPr wrap="square" rtlCol="0">
            <a:spAutoFit/>
          </a:bodyPr>
          <a:lstStyle/>
          <a:p>
            <a:r>
              <a:rPr lang="vi-VN" sz="2800" dirty="0">
                <a:latin typeface="Times New Roman" pitchFamily="18" charset="0"/>
                <a:cs typeface="Times New Roman" pitchFamily="18" charset="0"/>
              </a:rPr>
              <a:t>Rắn</a:t>
            </a:r>
          </a:p>
        </p:txBody>
      </p:sp>
      <p:sp>
        <p:nvSpPr>
          <p:cNvPr id="7" name="TextBox 6">
            <a:extLst>
              <a:ext uri="{FF2B5EF4-FFF2-40B4-BE49-F238E27FC236}">
                <a16:creationId xmlns:a16="http://schemas.microsoft.com/office/drawing/2014/main" id="{34D19868-5390-4E55-B657-F5FB832571AD}"/>
              </a:ext>
            </a:extLst>
          </p:cNvPr>
          <p:cNvSpPr txBox="1"/>
          <p:nvPr/>
        </p:nvSpPr>
        <p:spPr>
          <a:xfrm>
            <a:off x="8376480" y="1670553"/>
            <a:ext cx="1478900" cy="523220"/>
          </a:xfrm>
          <a:prstGeom prst="rect">
            <a:avLst/>
          </a:prstGeom>
          <a:noFill/>
        </p:spPr>
        <p:txBody>
          <a:bodyPr wrap="square" rtlCol="0">
            <a:spAutoFit/>
          </a:bodyPr>
          <a:lstStyle/>
          <a:p>
            <a:r>
              <a:rPr lang="vi-VN" sz="2800" dirty="0">
                <a:latin typeface="Times New Roman" pitchFamily="18" charset="0"/>
                <a:cs typeface="Times New Roman" pitchFamily="18" charset="0"/>
              </a:rPr>
              <a:t>Rắn</a:t>
            </a:r>
          </a:p>
        </p:txBody>
      </p:sp>
      <p:sp>
        <p:nvSpPr>
          <p:cNvPr id="8" name="TextBox 7">
            <a:extLst>
              <a:ext uri="{FF2B5EF4-FFF2-40B4-BE49-F238E27FC236}">
                <a16:creationId xmlns:a16="http://schemas.microsoft.com/office/drawing/2014/main" id="{62DB47FA-7CE6-48FD-8278-9D49416F7C3E}"/>
              </a:ext>
            </a:extLst>
          </p:cNvPr>
          <p:cNvSpPr txBox="1"/>
          <p:nvPr/>
        </p:nvSpPr>
        <p:spPr>
          <a:xfrm>
            <a:off x="10472600" y="1752783"/>
            <a:ext cx="936104" cy="523220"/>
          </a:xfrm>
          <a:prstGeom prst="rect">
            <a:avLst/>
          </a:prstGeom>
          <a:noFill/>
        </p:spPr>
        <p:txBody>
          <a:bodyPr wrap="square" rtlCol="0">
            <a:spAutoFit/>
          </a:bodyPr>
          <a:lstStyle/>
          <a:p>
            <a:r>
              <a:rPr lang="vi-VN" sz="2800" dirty="0">
                <a:latin typeface="Times New Roman" pitchFamily="18" charset="0"/>
                <a:cs typeface="Times New Roman" pitchFamily="18" charset="0"/>
              </a:rPr>
              <a:t>Lỏng</a:t>
            </a:r>
          </a:p>
        </p:txBody>
      </p:sp>
      <p:sp>
        <p:nvSpPr>
          <p:cNvPr id="9" name="TextBox 8">
            <a:extLst>
              <a:ext uri="{FF2B5EF4-FFF2-40B4-BE49-F238E27FC236}">
                <a16:creationId xmlns:a16="http://schemas.microsoft.com/office/drawing/2014/main" id="{6A109AED-6AE8-439B-94A6-72D9C5B0FA33}"/>
              </a:ext>
            </a:extLst>
          </p:cNvPr>
          <p:cNvSpPr txBox="1"/>
          <p:nvPr/>
        </p:nvSpPr>
        <p:spPr>
          <a:xfrm>
            <a:off x="2662014" y="2340131"/>
            <a:ext cx="2731834" cy="523220"/>
          </a:xfrm>
          <a:prstGeom prst="rect">
            <a:avLst/>
          </a:prstGeom>
          <a:noFill/>
        </p:spPr>
        <p:txBody>
          <a:bodyPr wrap="square" rtlCol="0">
            <a:spAutoFit/>
          </a:bodyPr>
          <a:lstStyle/>
          <a:p>
            <a:r>
              <a:rPr lang="vi-VN" sz="2800" dirty="0">
                <a:latin typeface="Times New Roman" pitchFamily="18" charset="0"/>
                <a:cs typeface="Times New Roman" pitchFamily="18" charset="0"/>
              </a:rPr>
              <a:t>- Cứng</a:t>
            </a:r>
          </a:p>
        </p:txBody>
      </p:sp>
      <p:sp>
        <p:nvSpPr>
          <p:cNvPr id="10" name="TextBox 9">
            <a:extLst>
              <a:ext uri="{FF2B5EF4-FFF2-40B4-BE49-F238E27FC236}">
                <a16:creationId xmlns:a16="http://schemas.microsoft.com/office/drawing/2014/main" id="{ADD9B655-F88F-4AF3-8180-870125673929}"/>
              </a:ext>
            </a:extLst>
          </p:cNvPr>
          <p:cNvSpPr txBox="1"/>
          <p:nvPr/>
        </p:nvSpPr>
        <p:spPr>
          <a:xfrm>
            <a:off x="2662014" y="2858636"/>
            <a:ext cx="2636488" cy="954107"/>
          </a:xfrm>
          <a:prstGeom prst="rect">
            <a:avLst/>
          </a:prstGeom>
          <a:noFill/>
        </p:spPr>
        <p:txBody>
          <a:bodyPr wrap="square" rtlCol="0">
            <a:spAutoFit/>
          </a:bodyPr>
          <a:lstStyle/>
          <a:p>
            <a:r>
              <a:rPr lang="vi-VN" sz="2800" dirty="0">
                <a:latin typeface="Times New Roman" pitchFamily="18" charset="0"/>
                <a:cs typeface="Times New Roman" pitchFamily="18" charset="0"/>
              </a:rPr>
              <a:t>- Tạo thành vôi khi bị phân hủy</a:t>
            </a:r>
          </a:p>
        </p:txBody>
      </p:sp>
      <p:sp>
        <p:nvSpPr>
          <p:cNvPr id="11" name="TextBox 10">
            <a:extLst>
              <a:ext uri="{FF2B5EF4-FFF2-40B4-BE49-F238E27FC236}">
                <a16:creationId xmlns:a16="http://schemas.microsoft.com/office/drawing/2014/main" id="{DAE1FD34-74FD-4BD0-8AB2-2B202FFC1BBC}"/>
              </a:ext>
            </a:extLst>
          </p:cNvPr>
          <p:cNvSpPr txBox="1"/>
          <p:nvPr/>
        </p:nvSpPr>
        <p:spPr>
          <a:xfrm>
            <a:off x="2662014" y="3761596"/>
            <a:ext cx="2636488" cy="1384995"/>
          </a:xfrm>
          <a:prstGeom prst="rect">
            <a:avLst/>
          </a:prstGeom>
          <a:noFill/>
        </p:spPr>
        <p:txBody>
          <a:bodyPr wrap="square" rtlCol="0">
            <a:spAutoFit/>
          </a:bodyPr>
          <a:lstStyle/>
          <a:p>
            <a:r>
              <a:rPr lang="vi-VN" sz="2800" dirty="0">
                <a:latin typeface="Times New Roman" pitchFamily="18" charset="0"/>
                <a:cs typeface="Times New Roman" pitchFamily="18" charset="0"/>
              </a:rPr>
              <a:t>- Ăn mòn, tạo thành thạch nhũ trong hang động</a:t>
            </a:r>
          </a:p>
        </p:txBody>
      </p:sp>
      <p:sp>
        <p:nvSpPr>
          <p:cNvPr id="12" name="TextBox 11">
            <a:extLst>
              <a:ext uri="{FF2B5EF4-FFF2-40B4-BE49-F238E27FC236}">
                <a16:creationId xmlns:a16="http://schemas.microsoft.com/office/drawing/2014/main" id="{8E2F068A-FD62-47B5-B14D-6C97BF9FC097}"/>
              </a:ext>
            </a:extLst>
          </p:cNvPr>
          <p:cNvSpPr txBox="1"/>
          <p:nvPr/>
        </p:nvSpPr>
        <p:spPr>
          <a:xfrm>
            <a:off x="2662014" y="5304552"/>
            <a:ext cx="2583534" cy="1384995"/>
          </a:xfrm>
          <a:prstGeom prst="rect">
            <a:avLst/>
          </a:prstGeom>
          <a:noFill/>
        </p:spPr>
        <p:txBody>
          <a:bodyPr wrap="square" rtlCol="0">
            <a:spAutoFit/>
          </a:bodyPr>
          <a:lstStyle/>
          <a:p>
            <a:r>
              <a:rPr lang="vi-VN" sz="2800" dirty="0">
                <a:latin typeface="Times New Roman" pitchFamily="18" charset="0"/>
                <a:cs typeface="Times New Roman" pitchFamily="18" charset="0"/>
              </a:rPr>
              <a:t>- XS vật liệu xây dựng: Vôi, xi măng</a:t>
            </a:r>
          </a:p>
        </p:txBody>
      </p:sp>
      <p:sp>
        <p:nvSpPr>
          <p:cNvPr id="13" name="TextBox 12">
            <a:extLst>
              <a:ext uri="{FF2B5EF4-FFF2-40B4-BE49-F238E27FC236}">
                <a16:creationId xmlns:a16="http://schemas.microsoft.com/office/drawing/2014/main" id="{30FAC6CC-3CC8-4A3E-AC36-4CAB7ED86A94}"/>
              </a:ext>
            </a:extLst>
          </p:cNvPr>
          <p:cNvSpPr txBox="1"/>
          <p:nvPr/>
        </p:nvSpPr>
        <p:spPr>
          <a:xfrm>
            <a:off x="5609873" y="2213984"/>
            <a:ext cx="1902414" cy="523220"/>
          </a:xfrm>
          <a:prstGeom prst="rect">
            <a:avLst/>
          </a:prstGeom>
          <a:noFill/>
        </p:spPr>
        <p:txBody>
          <a:bodyPr wrap="square" rtlCol="0">
            <a:spAutoFit/>
          </a:bodyPr>
          <a:lstStyle/>
          <a:p>
            <a:r>
              <a:rPr lang="vi-VN" sz="2800" dirty="0">
                <a:latin typeface="Times New Roman" pitchFamily="18" charset="0"/>
                <a:cs typeface="Times New Roman" pitchFamily="18" charset="0"/>
              </a:rPr>
              <a:t>- Cứng</a:t>
            </a:r>
          </a:p>
        </p:txBody>
      </p:sp>
      <p:sp>
        <p:nvSpPr>
          <p:cNvPr id="14" name="TextBox 13">
            <a:extLst>
              <a:ext uri="{FF2B5EF4-FFF2-40B4-BE49-F238E27FC236}">
                <a16:creationId xmlns:a16="http://schemas.microsoft.com/office/drawing/2014/main" id="{ED8D8CBC-60F3-4EC4-BC08-A1DE174CCF7F}"/>
              </a:ext>
            </a:extLst>
          </p:cNvPr>
          <p:cNvSpPr txBox="1"/>
          <p:nvPr/>
        </p:nvSpPr>
        <p:spPr>
          <a:xfrm>
            <a:off x="5493617" y="4269413"/>
            <a:ext cx="2018670" cy="523220"/>
          </a:xfrm>
          <a:prstGeom prst="rect">
            <a:avLst/>
          </a:prstGeom>
          <a:noFill/>
        </p:spPr>
        <p:txBody>
          <a:bodyPr wrap="square" rtlCol="0">
            <a:spAutoFit/>
          </a:bodyPr>
          <a:lstStyle/>
          <a:p>
            <a:r>
              <a:rPr lang="vi-VN" sz="2800" dirty="0">
                <a:latin typeface="Times New Roman" pitchFamily="18" charset="0"/>
                <a:cs typeface="Times New Roman" pitchFamily="18" charset="0"/>
              </a:rPr>
              <a:t>- Bị ăn mòn</a:t>
            </a:r>
          </a:p>
        </p:txBody>
      </p:sp>
      <p:sp>
        <p:nvSpPr>
          <p:cNvPr id="15" name="TextBox 14">
            <a:extLst>
              <a:ext uri="{FF2B5EF4-FFF2-40B4-BE49-F238E27FC236}">
                <a16:creationId xmlns:a16="http://schemas.microsoft.com/office/drawing/2014/main" id="{DBB65A04-5077-41EA-9565-E5BB9AA3B966}"/>
              </a:ext>
            </a:extLst>
          </p:cNvPr>
          <p:cNvSpPr txBox="1"/>
          <p:nvPr/>
        </p:nvSpPr>
        <p:spPr>
          <a:xfrm>
            <a:off x="5393848" y="3241698"/>
            <a:ext cx="1980714" cy="523220"/>
          </a:xfrm>
          <a:prstGeom prst="rect">
            <a:avLst/>
          </a:prstGeom>
          <a:noFill/>
        </p:spPr>
        <p:txBody>
          <a:bodyPr wrap="square" rtlCol="0">
            <a:spAutoFit/>
          </a:bodyPr>
          <a:lstStyle/>
          <a:p>
            <a:r>
              <a:rPr lang="vi-VN" sz="2800" dirty="0">
                <a:latin typeface="Times New Roman" pitchFamily="18" charset="0"/>
                <a:cs typeface="Times New Roman" pitchFamily="18" charset="0"/>
              </a:rPr>
              <a:t>- Dẫn nhiệt</a:t>
            </a:r>
          </a:p>
        </p:txBody>
      </p:sp>
      <p:sp>
        <p:nvSpPr>
          <p:cNvPr id="16" name="TextBox 15">
            <a:extLst>
              <a:ext uri="{FF2B5EF4-FFF2-40B4-BE49-F238E27FC236}">
                <a16:creationId xmlns:a16="http://schemas.microsoft.com/office/drawing/2014/main" id="{B0C31AB0-1D04-49EF-8575-261DA2ABB86D}"/>
              </a:ext>
            </a:extLst>
          </p:cNvPr>
          <p:cNvSpPr txBox="1"/>
          <p:nvPr/>
        </p:nvSpPr>
        <p:spPr>
          <a:xfrm>
            <a:off x="5298502" y="5304552"/>
            <a:ext cx="2076060" cy="1384995"/>
          </a:xfrm>
          <a:prstGeom prst="rect">
            <a:avLst/>
          </a:prstGeom>
          <a:noFill/>
        </p:spPr>
        <p:txBody>
          <a:bodyPr wrap="square" rtlCol="0">
            <a:spAutoFit/>
          </a:bodyPr>
          <a:lstStyle/>
          <a:p>
            <a:r>
              <a:rPr lang="vi-VN" sz="2800" dirty="0">
                <a:latin typeface="Times New Roman" pitchFamily="18" charset="0"/>
                <a:cs typeface="Times New Roman" pitchFamily="18" charset="0"/>
              </a:rPr>
              <a:t>- Đ</a:t>
            </a:r>
            <a:r>
              <a:rPr lang="en-US" sz="2800" dirty="0" err="1">
                <a:latin typeface="Times New Roman" pitchFamily="18" charset="0"/>
                <a:cs typeface="Times New Roman" pitchFamily="18" charset="0"/>
              </a:rPr>
              <a:t>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chế</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kim loại, XS phân bón</a:t>
            </a:r>
          </a:p>
        </p:txBody>
      </p:sp>
      <p:sp>
        <p:nvSpPr>
          <p:cNvPr id="17" name="TextBox 16">
            <a:extLst>
              <a:ext uri="{FF2B5EF4-FFF2-40B4-BE49-F238E27FC236}">
                <a16:creationId xmlns:a16="http://schemas.microsoft.com/office/drawing/2014/main" id="{C067C7BE-107F-4EBA-9C59-AF97DAF98052}"/>
              </a:ext>
            </a:extLst>
          </p:cNvPr>
          <p:cNvSpPr txBox="1"/>
          <p:nvPr/>
        </p:nvSpPr>
        <p:spPr>
          <a:xfrm>
            <a:off x="7590586" y="2361436"/>
            <a:ext cx="2474172" cy="954107"/>
          </a:xfrm>
          <a:prstGeom prst="rect">
            <a:avLst/>
          </a:prstGeom>
          <a:noFill/>
        </p:spPr>
        <p:txBody>
          <a:bodyPr wrap="square" rtlCol="0">
            <a:spAutoFit/>
          </a:bodyPr>
          <a:lstStyle/>
          <a:p>
            <a:r>
              <a:rPr lang="vi-VN" sz="2800" dirty="0">
                <a:latin typeface="Times New Roman" pitchFamily="18" charset="0"/>
                <a:cs typeface="Times New Roman" pitchFamily="18" charset="0"/>
              </a:rPr>
              <a:t>- Dạng hạt, cứng</a:t>
            </a:r>
          </a:p>
        </p:txBody>
      </p:sp>
      <p:sp>
        <p:nvSpPr>
          <p:cNvPr id="18" name="TextBox 17">
            <a:extLst>
              <a:ext uri="{FF2B5EF4-FFF2-40B4-BE49-F238E27FC236}">
                <a16:creationId xmlns:a16="http://schemas.microsoft.com/office/drawing/2014/main" id="{AAE2B0EC-27ED-48A5-B277-D34E1A96F874}"/>
              </a:ext>
            </a:extLst>
          </p:cNvPr>
          <p:cNvSpPr txBox="1"/>
          <p:nvPr/>
        </p:nvSpPr>
        <p:spPr>
          <a:xfrm>
            <a:off x="7668884" y="3398360"/>
            <a:ext cx="2186495" cy="1815882"/>
          </a:xfrm>
          <a:prstGeom prst="rect">
            <a:avLst/>
          </a:prstGeom>
          <a:noFill/>
        </p:spPr>
        <p:txBody>
          <a:bodyPr wrap="square" rtlCol="0">
            <a:spAutoFit/>
          </a:bodyPr>
          <a:lstStyle/>
          <a:p>
            <a:r>
              <a:rPr lang="vi-VN" sz="2800" dirty="0">
                <a:latin typeface="Times New Roman" pitchFamily="18" charset="0"/>
                <a:cs typeface="Times New Roman" pitchFamily="18" charset="0"/>
              </a:rPr>
              <a:t>- Tạo với xi măng tạo thành hỗn hợp kết dính</a:t>
            </a:r>
          </a:p>
        </p:txBody>
      </p:sp>
      <p:sp>
        <p:nvSpPr>
          <p:cNvPr id="19" name="TextBox 18">
            <a:extLst>
              <a:ext uri="{FF2B5EF4-FFF2-40B4-BE49-F238E27FC236}">
                <a16:creationId xmlns:a16="http://schemas.microsoft.com/office/drawing/2014/main" id="{BEDA4F25-C910-4B6E-B3F6-0076622923EA}"/>
              </a:ext>
            </a:extLst>
          </p:cNvPr>
          <p:cNvSpPr txBox="1"/>
          <p:nvPr/>
        </p:nvSpPr>
        <p:spPr>
          <a:xfrm>
            <a:off x="7578982" y="5304552"/>
            <a:ext cx="2276397" cy="954107"/>
          </a:xfrm>
          <a:prstGeom prst="rect">
            <a:avLst/>
          </a:prstGeom>
          <a:noFill/>
        </p:spPr>
        <p:txBody>
          <a:bodyPr wrap="square" rtlCol="0">
            <a:spAutoFit/>
          </a:bodyPr>
          <a:lstStyle/>
          <a:p>
            <a:r>
              <a:rPr lang="vi-VN" sz="2800" dirty="0">
                <a:latin typeface="Times New Roman" pitchFamily="18" charset="0"/>
                <a:cs typeface="Times New Roman" pitchFamily="18" charset="0"/>
              </a:rPr>
              <a:t>- XS thủy tinh, bê tông</a:t>
            </a:r>
          </a:p>
        </p:txBody>
      </p:sp>
      <p:sp>
        <p:nvSpPr>
          <p:cNvPr id="20" name="TextBox 19">
            <a:extLst>
              <a:ext uri="{FF2B5EF4-FFF2-40B4-BE49-F238E27FC236}">
                <a16:creationId xmlns:a16="http://schemas.microsoft.com/office/drawing/2014/main" id="{2E4C9FCE-AC17-4466-909B-77CA3A8F4C7C}"/>
              </a:ext>
            </a:extLst>
          </p:cNvPr>
          <p:cNvSpPr txBox="1"/>
          <p:nvPr/>
        </p:nvSpPr>
        <p:spPr>
          <a:xfrm>
            <a:off x="10160104" y="2366457"/>
            <a:ext cx="2031896" cy="2246769"/>
          </a:xfrm>
          <a:prstGeom prst="rect">
            <a:avLst/>
          </a:prstGeom>
          <a:noFill/>
        </p:spPr>
        <p:txBody>
          <a:bodyPr wrap="square" rtlCol="0">
            <a:spAutoFit/>
          </a:bodyPr>
          <a:lstStyle/>
          <a:p>
            <a:r>
              <a:rPr lang="vi-VN" sz="2800" dirty="0">
                <a:latin typeface="Times New Roman" pitchFamily="18" charset="0"/>
                <a:cs typeface="Times New Roman" pitchFamily="18" charset="0"/>
              </a:rPr>
              <a:t>- Khi làm bay hơi nước sẽ thu được muối ăn</a:t>
            </a:r>
          </a:p>
        </p:txBody>
      </p:sp>
      <p:sp>
        <p:nvSpPr>
          <p:cNvPr id="21" name="TextBox 20">
            <a:extLst>
              <a:ext uri="{FF2B5EF4-FFF2-40B4-BE49-F238E27FC236}">
                <a16:creationId xmlns:a16="http://schemas.microsoft.com/office/drawing/2014/main" id="{AF7E10E1-2A02-4035-B409-21FC1C4065E9}"/>
              </a:ext>
            </a:extLst>
          </p:cNvPr>
          <p:cNvSpPr txBox="1"/>
          <p:nvPr/>
        </p:nvSpPr>
        <p:spPr>
          <a:xfrm>
            <a:off x="10107150" y="5304552"/>
            <a:ext cx="2031896" cy="954107"/>
          </a:xfrm>
          <a:prstGeom prst="rect">
            <a:avLst/>
          </a:prstGeom>
          <a:noFill/>
        </p:spPr>
        <p:txBody>
          <a:bodyPr wrap="square" rtlCol="0">
            <a:spAutoFit/>
          </a:bodyPr>
          <a:lstStyle/>
          <a:p>
            <a:r>
              <a:rPr lang="vi-VN" sz="2800" dirty="0">
                <a:latin typeface="Times New Roman" pitchFamily="18" charset="0"/>
                <a:cs typeface="Times New Roman" pitchFamily="18" charset="0"/>
              </a:rPr>
              <a:t>- XS muối ăn, xút,..</a:t>
            </a:r>
          </a:p>
        </p:txBody>
      </p:sp>
    </p:spTree>
    <p:extLst>
      <p:ext uri="{BB962C8B-B14F-4D97-AF65-F5344CB8AC3E}">
        <p14:creationId xmlns:p14="http://schemas.microsoft.com/office/powerpoint/2010/main" val="168942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heckerboard(across)">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heckerboard(across)">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heckerboard(across)">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heckerboard(across)">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checkerboard(across)">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checkerboard(across)">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checkerboard(across)">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checkerboard(across)">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checkerboard(across)">
                                      <p:cBhvr>
                                        <p:cTn id="77" dur="500"/>
                                        <p:tgtEl>
                                          <p:spTgt spid="8"/>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checkerboard(across)">
                                      <p:cBhvr>
                                        <p:cTn id="82" dur="500"/>
                                        <p:tgtEl>
                                          <p:spTgt spid="20"/>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checkerboard(across)">
                                      <p:cBhvr>
                                        <p:cTn id="8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8F1112-8788-40F2-85F8-2FB9E0B92F82}"/>
              </a:ext>
            </a:extLst>
          </p:cNvPr>
          <p:cNvSpPr txBox="1"/>
          <p:nvPr/>
        </p:nvSpPr>
        <p:spPr>
          <a:xfrm>
            <a:off x="1185352" y="1490008"/>
            <a:ext cx="10404668"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vi-VN" sz="3000" dirty="0">
                <a:latin typeface="+mj-lt"/>
              </a:rPr>
              <a:t>? Qua bảng trên, em có nhận xét gì về tính chất và ứng dụng của nguyên liệu? </a:t>
            </a:r>
          </a:p>
        </p:txBody>
      </p:sp>
      <p:sp>
        <p:nvSpPr>
          <p:cNvPr id="5" name="TextBox 4">
            <a:extLst>
              <a:ext uri="{FF2B5EF4-FFF2-40B4-BE49-F238E27FC236}">
                <a16:creationId xmlns:a16="http://schemas.microsoft.com/office/drawing/2014/main" id="{ECD5EFF2-8664-41B8-B419-362D6A27FF48}"/>
              </a:ext>
            </a:extLst>
          </p:cNvPr>
          <p:cNvSpPr txBox="1"/>
          <p:nvPr/>
        </p:nvSpPr>
        <p:spPr>
          <a:xfrm>
            <a:off x="305684" y="3429000"/>
            <a:ext cx="11284336" cy="193899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vi-VN" sz="3000" dirty="0">
                <a:latin typeface="+mj-lt"/>
              </a:rPr>
              <a:t>     Các nguyên liệu khác nhau có tính chất khác nhau như: tính cứng, dẫn điện, dẫn nhiệt, khả năng bay hơi, cháy, hòa tan, phân hủy, ăn mòn,.. Dựa vào </a:t>
            </a:r>
            <a:r>
              <a:rPr lang="en-US" sz="3000" dirty="0" err="1">
                <a:latin typeface="Times New Roman" panose="02020603050405020304" pitchFamily="18" charset="0"/>
                <a:cs typeface="Times New Roman" panose="02020603050405020304" pitchFamily="18" charset="0"/>
              </a:rPr>
              <a:t>tính</a:t>
            </a:r>
            <a:r>
              <a:rPr lang="vi-VN" sz="3000" dirty="0">
                <a:latin typeface="+mj-lt"/>
              </a:rPr>
              <a:t> chất của nguyên liệu mà ta sử dụng chúng vào những mục đích khác nhau.</a:t>
            </a:r>
          </a:p>
        </p:txBody>
      </p:sp>
      <p:pic>
        <p:nvPicPr>
          <p:cNvPr id="6" name="Picture 10" descr="viet3">
            <a:extLst>
              <a:ext uri="{FF2B5EF4-FFF2-40B4-BE49-F238E27FC236}">
                <a16:creationId xmlns:a16="http://schemas.microsoft.com/office/drawing/2014/main" id="{3DC5B57B-4B42-400F-BB42-C9A97B27611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23352" y="2288449"/>
            <a:ext cx="7620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82091C2-5384-4868-B0E1-549589D2CDB5}"/>
              </a:ext>
            </a:extLst>
          </p:cNvPr>
          <p:cNvSpPr txBox="1"/>
          <p:nvPr/>
        </p:nvSpPr>
        <p:spPr>
          <a:xfrm>
            <a:off x="70136" y="415754"/>
            <a:ext cx="11519883"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3600" b="1" dirty="0">
                <a:solidFill>
                  <a:schemeClr val="tx1"/>
                </a:solidFill>
                <a:latin typeface="Times New Roman" panose="02020603050405020304" pitchFamily="18" charset="0"/>
                <a:cs typeface="Times New Roman" panose="02020603050405020304" pitchFamily="18" charset="0"/>
              </a:rPr>
              <a:t>2. </a:t>
            </a:r>
            <a:r>
              <a:rPr lang="vi-VN" sz="3600" b="1" dirty="0">
                <a:solidFill>
                  <a:schemeClr val="tx1"/>
                </a:solidFill>
                <a:latin typeface="+mj-lt"/>
              </a:rPr>
              <a:t>Một số tính chất và ứng dụng của nguyên liệu </a:t>
            </a:r>
          </a:p>
        </p:txBody>
      </p:sp>
    </p:spTree>
    <p:extLst>
      <p:ext uri="{BB962C8B-B14F-4D97-AF65-F5344CB8AC3E}">
        <p14:creationId xmlns:p14="http://schemas.microsoft.com/office/powerpoint/2010/main" val="24208324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iel">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1428</TotalTime>
  <Words>1271</Words>
  <Application>Microsoft Office PowerPoint</Application>
  <PresentationFormat>Widescreen</PresentationFormat>
  <Paragraphs>121</Paragraphs>
  <Slides>20</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Calibri Light</vt:lpstr>
      <vt:lpstr>Century Schoolbook</vt:lpstr>
      <vt:lpstr>Times New Roman</vt:lpstr>
      <vt:lpstr>Wingdings</vt:lpstr>
      <vt:lpstr>Wingdings 2</vt:lpstr>
      <vt:lpstr>Office Theme</vt:lpstr>
      <vt:lpstr>Oriel</vt:lpstr>
      <vt:lpstr>1_Office Theme</vt:lpstr>
      <vt:lpstr>PowerPoint Presentation</vt:lpstr>
      <vt:lpstr>BÀI 13: MỘT SỐ NGUYÊN LIỆU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Tran Gia</dc:creator>
  <cp:lastModifiedBy>This MC</cp:lastModifiedBy>
  <cp:revision>104</cp:revision>
  <dcterms:created xsi:type="dcterms:W3CDTF">2021-09-27T01:39:47Z</dcterms:created>
  <dcterms:modified xsi:type="dcterms:W3CDTF">2025-02-20T12:25:01Z</dcterms:modified>
</cp:coreProperties>
</file>