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8"/>
  </p:notesMasterIdLst>
  <p:handoutMasterIdLst>
    <p:handoutMasterId r:id="rId19"/>
  </p:handoutMasterIdLst>
  <p:sldIdLst>
    <p:sldId id="256" r:id="rId3"/>
    <p:sldId id="295" r:id="rId4"/>
    <p:sldId id="3392" r:id="rId5"/>
    <p:sldId id="3393" r:id="rId6"/>
    <p:sldId id="3395" r:id="rId7"/>
    <p:sldId id="3394" r:id="rId8"/>
    <p:sldId id="3396" r:id="rId9"/>
    <p:sldId id="3397" r:id="rId10"/>
    <p:sldId id="3398" r:id="rId11"/>
    <p:sldId id="3399" r:id="rId12"/>
    <p:sldId id="3400" r:id="rId13"/>
    <p:sldId id="3401" r:id="rId14"/>
    <p:sldId id="3083" r:id="rId15"/>
    <p:sldId id="3402" r:id="rId16"/>
    <p:sldId id="3351" r:id="rId17"/>
  </p:sldIdLst>
  <p:sldSz cx="12192000" cy="6858000"/>
  <p:notesSz cx="6858000" cy="9144000"/>
  <p:embeddedFontLst>
    <p:embeddedFont>
      <p:font typeface="Bahnschrift Condensed" panose="020B0502040204020203" pitchFamily="34" charset="0"/>
      <p:regular r:id="rId20"/>
      <p:bold r:id="rId21"/>
    </p:embeddedFont>
    <p:embeddedFont>
      <p:font typeface="Calibri" panose="020F0502020204030204" pitchFamily="34" charset="0"/>
      <p:regular r:id="rId22"/>
      <p:bold r:id="rId23"/>
      <p:italic r:id="rId24"/>
      <p:boldItalic r:id="rId25"/>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37B"/>
    <a:srgbClr val="BD64A8"/>
    <a:srgbClr val="7D6BB9"/>
    <a:srgbClr val="3C7CB5"/>
    <a:srgbClr val="50A5CA"/>
    <a:srgbClr val="6679A0"/>
    <a:srgbClr val="FFCCFF"/>
    <a:srgbClr val="FDDEEB"/>
    <a:srgbClr val="FF99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73" d="100"/>
          <a:sy n="73" d="100"/>
        </p:scale>
        <p:origin x="304" y="3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12/26/2023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4b</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79619" y="352609"/>
            <a:ext cx="7422324" cy="523220"/>
          </a:xfrm>
          <a:prstGeom prst="rect">
            <a:avLst/>
          </a:prstGeom>
          <a:noFill/>
        </p:spPr>
        <p:txBody>
          <a:bodyPr wrap="square" rtlCol="0">
            <a:spAutoFit/>
          </a:bodyPr>
          <a:lstStyle/>
          <a:p>
            <a:pPr algn="ctr"/>
            <a:r>
              <a:rPr lang="en-US" sz="2800" dirty="0">
                <a:solidFill>
                  <a:schemeClr val="accent5">
                    <a:lumMod val="75000"/>
                  </a:schemeClr>
                </a:solidFill>
                <a:latin typeface="+mj-lt"/>
              </a:rPr>
              <a:t>LÀM QUEN VỚI PHẦN MỀM LÀM VIDEO</a:t>
            </a:r>
          </a:p>
        </p:txBody>
      </p:sp>
      <p:sp>
        <p:nvSpPr>
          <p:cNvPr id="8" name="TextBox 7">
            <a:extLst>
              <a:ext uri="{FF2B5EF4-FFF2-40B4-BE49-F238E27FC236}">
                <a16:creationId xmlns:a16="http://schemas.microsoft.com/office/drawing/2014/main" id="{D05E2FA4-701D-4C92-898E-7EE4AF07FEBA}"/>
              </a:ext>
            </a:extLst>
          </p:cNvPr>
          <p:cNvSpPr txBox="1"/>
          <p:nvPr/>
        </p:nvSpPr>
        <p:spPr>
          <a:xfrm>
            <a:off x="2871651" y="1767840"/>
            <a:ext cx="6228807" cy="3618363"/>
          </a:xfrm>
          <a:prstGeom prst="rect">
            <a:avLst/>
          </a:prstGeom>
          <a:noFill/>
          <a:ln>
            <a:noFill/>
          </a:ln>
        </p:spPr>
        <p:txBody>
          <a:bodyPr wrap="square" rtlCol="0">
            <a:spAutoFit/>
          </a:bodyPr>
          <a:lstStyle/>
          <a:p>
            <a:pPr algn="ctr">
              <a:lnSpc>
                <a:spcPct val="120000"/>
              </a:lnSpc>
            </a:pPr>
            <a:r>
              <a:rPr lang="en-US" sz="6600" b="1" dirty="0" err="1">
                <a:ln w="19050">
                  <a:solidFill>
                    <a:schemeClr val="bg1"/>
                  </a:solidFill>
                </a:ln>
                <a:solidFill>
                  <a:srgbClr val="002060"/>
                </a:solidFill>
                <a:latin typeface="Bahnschrift Condensed" panose="020B0502040204020203" pitchFamily="34" charset="0"/>
              </a:rPr>
              <a:t>Bài</a:t>
            </a:r>
            <a:r>
              <a:rPr lang="en-US" sz="6600" b="1" dirty="0">
                <a:ln w="19050">
                  <a:solidFill>
                    <a:schemeClr val="bg1"/>
                  </a:solidFill>
                </a:ln>
                <a:solidFill>
                  <a:srgbClr val="002060"/>
                </a:solidFill>
                <a:latin typeface="Bahnschrift Condensed" panose="020B0502040204020203" pitchFamily="34" charset="0"/>
              </a:rPr>
              <a:t> 11b. THỰC HÀNH: </a:t>
            </a:r>
          </a:p>
          <a:p>
            <a:pPr algn="ctr">
              <a:lnSpc>
                <a:spcPct val="120000"/>
              </a:lnSpc>
            </a:pPr>
            <a:r>
              <a:rPr lang="en-US" sz="6600" b="1" dirty="0">
                <a:ln w="19050">
                  <a:solidFill>
                    <a:schemeClr val="bg1"/>
                  </a:solidFill>
                </a:ln>
                <a:solidFill>
                  <a:srgbClr val="002060"/>
                </a:solidFill>
                <a:latin typeface="Bahnschrift Condensed" panose="020B0502040204020203" pitchFamily="34" charset="0"/>
              </a:rPr>
              <a:t>DỰNG VIDEO THEO KỊCH BẢN</a:t>
            </a:r>
            <a:endParaRPr lang="vi-VN" sz="66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343A24-C87D-4B74-B2B7-9838BA9F9261}"/>
              </a:ext>
            </a:extLst>
          </p:cNvPr>
          <p:cNvSpPr txBox="1"/>
          <p:nvPr/>
        </p:nvSpPr>
        <p:spPr>
          <a:xfrm>
            <a:off x="979715" y="429962"/>
            <a:ext cx="3783874" cy="3365024"/>
          </a:xfrm>
          <a:prstGeom prst="rect">
            <a:avLst/>
          </a:prstGeom>
          <a:noFill/>
        </p:spPr>
        <p:txBody>
          <a:bodyPr wrap="square">
            <a:spAutoFit/>
          </a:bodyPr>
          <a:lstStyle/>
          <a:p>
            <a:pPr algn="just">
              <a:lnSpc>
                <a:spcPct val="150000"/>
              </a:lnSpc>
            </a:pPr>
            <a:r>
              <a:rPr lang="vi-VN" sz="1800" b="1" dirty="0">
                <a:solidFill>
                  <a:srgbClr val="EF387A"/>
                </a:solidFill>
                <a:effectLst/>
                <a:latin typeface="Arial" panose="020B0604020202020204" pitchFamily="34" charset="0"/>
              </a:rPr>
              <a:t>Hướng dẫn </a:t>
            </a:r>
            <a:endParaRPr lang="vi-VN" dirty="0"/>
          </a:p>
          <a:p>
            <a:pPr algn="just">
              <a:lnSpc>
                <a:spcPct val="150000"/>
              </a:lnSpc>
            </a:pPr>
            <a:r>
              <a:rPr lang="vi-VN" sz="1800" dirty="0">
                <a:solidFill>
                  <a:srgbClr val="231F20"/>
                </a:solidFill>
                <a:effectLst/>
                <a:latin typeface="Arial" panose="020B0604020202020204" pitchFamily="34" charset="0"/>
              </a:rPr>
              <a:t>– Nháy chuột chọn ở phía trên, bên phải của giao diện phần mềm. Cửa sổ </a:t>
            </a:r>
            <a:r>
              <a:rPr lang="vi-VN" sz="1800" b="1" dirty="0">
                <a:solidFill>
                  <a:srgbClr val="231F20"/>
                </a:solidFill>
                <a:effectLst/>
                <a:latin typeface="Arial" panose="020B0604020202020204" pitchFamily="34" charset="0"/>
              </a:rPr>
              <a:t>Select background music</a:t>
            </a:r>
            <a:r>
              <a:rPr lang="vi-VN" sz="1800" dirty="0">
                <a:solidFill>
                  <a:srgbClr val="231F20"/>
                </a:solidFill>
                <a:effectLst/>
                <a:latin typeface="Arial" panose="020B0604020202020204" pitchFamily="34" charset="0"/>
              </a:rPr>
              <a:t> mở ra cho phép em thực hiện một số thao tác để thêm nhạc nền. Em thực hiện theo các hướng dẫn ở Hình 11b.5.</a:t>
            </a:r>
            <a:endParaRPr lang="en-US" dirty="0"/>
          </a:p>
        </p:txBody>
      </p:sp>
      <p:pic>
        <p:nvPicPr>
          <p:cNvPr id="5" name="Picture 4">
            <a:extLst>
              <a:ext uri="{FF2B5EF4-FFF2-40B4-BE49-F238E27FC236}">
                <a16:creationId xmlns:a16="http://schemas.microsoft.com/office/drawing/2014/main" id="{484AAC74-F161-4A83-A7CF-B91E96F6E101}"/>
              </a:ext>
            </a:extLst>
          </p:cNvPr>
          <p:cNvPicPr>
            <a:picLocks noChangeAspect="1"/>
          </p:cNvPicPr>
          <p:nvPr/>
        </p:nvPicPr>
        <p:blipFill>
          <a:blip r:embed="rId2"/>
          <a:stretch>
            <a:fillRect/>
          </a:stretch>
        </p:blipFill>
        <p:spPr>
          <a:xfrm>
            <a:off x="5085806" y="324630"/>
            <a:ext cx="5869577" cy="6051439"/>
          </a:xfrm>
          <a:prstGeom prst="rect">
            <a:avLst/>
          </a:prstGeom>
        </p:spPr>
      </p:pic>
    </p:spTree>
    <p:extLst>
      <p:ext uri="{BB962C8B-B14F-4D97-AF65-F5344CB8AC3E}">
        <p14:creationId xmlns:p14="http://schemas.microsoft.com/office/powerpoint/2010/main" val="1241913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035268" y="1309994"/>
            <a:ext cx="9730899" cy="2551112"/>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60CC84C7-4F40-434B-93A4-0A78C493B479}"/>
              </a:ext>
            </a:extLst>
          </p:cNvPr>
          <p:cNvSpPr txBox="1"/>
          <p:nvPr/>
        </p:nvSpPr>
        <p:spPr>
          <a:xfrm>
            <a:off x="2009792" y="1687443"/>
            <a:ext cx="7764703" cy="2018694"/>
          </a:xfrm>
          <a:prstGeom prst="rect">
            <a:avLst/>
          </a:prstGeom>
          <a:noFill/>
        </p:spPr>
        <p:txBody>
          <a:bodyPr wrap="square">
            <a:spAutoFit/>
          </a:bodyPr>
          <a:lstStyle/>
          <a:p>
            <a:pPr algn="ctr">
              <a:lnSpc>
                <a:spcPct val="150000"/>
              </a:lnSpc>
            </a:pPr>
            <a:r>
              <a:rPr lang="en-US" sz="4400" b="1" u="sng" dirty="0">
                <a:solidFill>
                  <a:srgbClr val="0083B6"/>
                </a:solidFill>
                <a:effectLst/>
                <a:latin typeface="iCielPanton-Black"/>
              </a:rPr>
              <a:t>NHIỆM VỤ </a:t>
            </a:r>
            <a:r>
              <a:rPr lang="vi-VN" sz="4400" b="1" u="sng" dirty="0">
                <a:solidFill>
                  <a:srgbClr val="0083B6"/>
                </a:solidFill>
                <a:effectLst/>
                <a:latin typeface="iCielPanton-Black"/>
              </a:rPr>
              <a:t>4</a:t>
            </a:r>
            <a:r>
              <a:rPr lang="vi-VN" sz="4400" b="1" u="sng" dirty="0">
                <a:solidFill>
                  <a:srgbClr val="0083B6"/>
                </a:solidFill>
                <a:latin typeface="iCielPanton-Black"/>
              </a:rPr>
              <a:t>:</a:t>
            </a:r>
            <a:r>
              <a:rPr lang="vi-VN" sz="4400" b="1" dirty="0">
                <a:solidFill>
                  <a:srgbClr val="0083B6"/>
                </a:solidFill>
                <a:latin typeface="iCielPanton-Black"/>
              </a:rPr>
              <a:t>   </a:t>
            </a:r>
            <a:r>
              <a:rPr lang="vi-VN" sz="4400" b="1" dirty="0">
                <a:solidFill>
                  <a:srgbClr val="0083B6"/>
                </a:solidFill>
                <a:effectLst/>
                <a:latin typeface="iCielPanton-Black"/>
              </a:rPr>
              <a:t>THÊM PHỤ ĐỀ VÀO VIDEO</a:t>
            </a:r>
          </a:p>
        </p:txBody>
      </p:sp>
      <p:pic>
        <p:nvPicPr>
          <p:cNvPr id="3" name="Picture 2">
            <a:extLst>
              <a:ext uri="{FF2B5EF4-FFF2-40B4-BE49-F238E27FC236}">
                <a16:creationId xmlns:a16="http://schemas.microsoft.com/office/drawing/2014/main" id="{A87AD4D8-9F32-45A6-BBDA-7D2838D701B4}"/>
              </a:ext>
            </a:extLst>
          </p:cNvPr>
          <p:cNvPicPr>
            <a:picLocks noChangeAspect="1"/>
          </p:cNvPicPr>
          <p:nvPr/>
        </p:nvPicPr>
        <p:blipFill>
          <a:blip r:embed="rId2"/>
          <a:stretch>
            <a:fillRect/>
          </a:stretch>
        </p:blipFill>
        <p:spPr>
          <a:xfrm>
            <a:off x="3752352" y="4363202"/>
            <a:ext cx="2002072" cy="1913628"/>
          </a:xfrm>
          <a:prstGeom prst="rect">
            <a:avLst/>
          </a:prstGeom>
        </p:spPr>
      </p:pic>
    </p:spTree>
    <p:extLst>
      <p:ext uri="{BB962C8B-B14F-4D97-AF65-F5344CB8AC3E}">
        <p14:creationId xmlns:p14="http://schemas.microsoft.com/office/powerpoint/2010/main" val="195748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7C3363-85D9-4E6E-A2F3-F4451982AA17}"/>
              </a:ext>
            </a:extLst>
          </p:cNvPr>
          <p:cNvGrpSpPr/>
          <p:nvPr/>
        </p:nvGrpSpPr>
        <p:grpSpPr>
          <a:xfrm>
            <a:off x="757645" y="170380"/>
            <a:ext cx="10493829" cy="2534027"/>
            <a:chOff x="778416" y="213922"/>
            <a:chExt cx="9988732" cy="2534027"/>
          </a:xfrm>
        </p:grpSpPr>
        <p:sp>
          <p:nvSpPr>
            <p:cNvPr id="3" name="TextBox 2">
              <a:extLst>
                <a:ext uri="{FF2B5EF4-FFF2-40B4-BE49-F238E27FC236}">
                  <a16:creationId xmlns:a16="http://schemas.microsoft.com/office/drawing/2014/main" id="{F40B6F9D-90BC-46A8-90BC-37EA811DFF07}"/>
                </a:ext>
              </a:extLst>
            </p:cNvPr>
            <p:cNvSpPr txBox="1"/>
            <p:nvPr/>
          </p:nvSpPr>
          <p:spPr>
            <a:xfrm>
              <a:off x="778416" y="213922"/>
              <a:ext cx="9988732" cy="2534027"/>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Hướng dẫn </a:t>
              </a:r>
              <a:endParaRPr lang="vi-VN" dirty="0"/>
            </a:p>
            <a:p>
              <a:pPr>
                <a:lnSpc>
                  <a:spcPct val="150000"/>
                </a:lnSpc>
              </a:pPr>
              <a:r>
                <a:rPr lang="vi-VN" sz="1800" dirty="0">
                  <a:solidFill>
                    <a:srgbClr val="231F20"/>
                  </a:solidFill>
                  <a:effectLst/>
                  <a:latin typeface="Arial" panose="020B0604020202020204" pitchFamily="34" charset="0"/>
                </a:rPr>
                <a:t>Theo kịch bản, em cần thêm phụ đề là tên dự án vào đầu mỗi đoạn video giới thiệu sản phẩm. Việc tạo phụ đề tương tự như việc thêm nội dung tiêu đề video mà em đã thực hiện ở Bài 10b. </a:t>
              </a:r>
              <a:r>
                <a:rPr lang="vi-VN" sz="1800" b="1" dirty="0">
                  <a:solidFill>
                    <a:srgbClr val="231F20"/>
                  </a:solidFill>
                  <a:effectLst/>
                  <a:latin typeface="Arial" panose="020B0604020202020204" pitchFamily="34" charset="0"/>
                </a:rPr>
                <a:t>Em thực hiện như sau: </a:t>
              </a:r>
              <a:endParaRPr lang="vi-VN" b="1" dirty="0"/>
            </a:p>
            <a:p>
              <a:pPr>
                <a:lnSpc>
                  <a:spcPct val="150000"/>
                </a:lnSpc>
              </a:pPr>
              <a:r>
                <a:rPr lang="vi-VN" sz="1800" dirty="0">
                  <a:solidFill>
                    <a:srgbClr val="231F20"/>
                  </a:solidFill>
                  <a:effectLst/>
                  <a:latin typeface="Arial" panose="020B0604020202020204" pitchFamily="34" charset="0"/>
                </a:rPr>
                <a:t>– Chọn đoạn video quay cuốn sổ lưu niệm, chọn                    rồi định dạng cho phụ đề như hướng dẫn trong Hình 11b.6.</a:t>
              </a:r>
              <a:endParaRPr lang="en-US" dirty="0"/>
            </a:p>
          </p:txBody>
        </p:sp>
        <p:pic>
          <p:nvPicPr>
            <p:cNvPr id="5" name="Picture 4">
              <a:extLst>
                <a:ext uri="{FF2B5EF4-FFF2-40B4-BE49-F238E27FC236}">
                  <a16:creationId xmlns:a16="http://schemas.microsoft.com/office/drawing/2014/main" id="{84F389E8-F436-4150-A876-2B48DC996DF8}"/>
                </a:ext>
              </a:extLst>
            </p:cNvPr>
            <p:cNvPicPr>
              <a:picLocks noChangeAspect="1"/>
            </p:cNvPicPr>
            <p:nvPr/>
          </p:nvPicPr>
          <p:blipFill>
            <a:blip r:embed="rId2"/>
            <a:stretch>
              <a:fillRect/>
            </a:stretch>
          </p:blipFill>
          <p:spPr>
            <a:xfrm>
              <a:off x="5619311" y="1945088"/>
              <a:ext cx="1042729" cy="432350"/>
            </a:xfrm>
            <a:prstGeom prst="rect">
              <a:avLst/>
            </a:prstGeom>
          </p:spPr>
        </p:pic>
      </p:grpSp>
      <p:pic>
        <p:nvPicPr>
          <p:cNvPr id="8" name="Picture 7">
            <a:extLst>
              <a:ext uri="{FF2B5EF4-FFF2-40B4-BE49-F238E27FC236}">
                <a16:creationId xmlns:a16="http://schemas.microsoft.com/office/drawing/2014/main" id="{4CEE3B9A-5F6A-4EE2-AE88-D55E2220ABBF}"/>
              </a:ext>
            </a:extLst>
          </p:cNvPr>
          <p:cNvPicPr>
            <a:picLocks noChangeAspect="1"/>
          </p:cNvPicPr>
          <p:nvPr/>
        </p:nvPicPr>
        <p:blipFill>
          <a:blip r:embed="rId3"/>
          <a:stretch>
            <a:fillRect/>
          </a:stretch>
        </p:blipFill>
        <p:spPr>
          <a:xfrm>
            <a:off x="3615741" y="2547515"/>
            <a:ext cx="6334403" cy="3866093"/>
          </a:xfrm>
          <a:prstGeom prst="rect">
            <a:avLst/>
          </a:prstGeom>
        </p:spPr>
      </p:pic>
    </p:spTree>
    <p:extLst>
      <p:ext uri="{BB962C8B-B14F-4D97-AF65-F5344CB8AC3E}">
        <p14:creationId xmlns:p14="http://schemas.microsoft.com/office/powerpoint/2010/main" val="160347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0CD2FC0-4890-48A2-ABF0-1BEE3561FDB6}"/>
              </a:ext>
            </a:extLst>
          </p:cNvPr>
          <p:cNvSpPr txBox="1"/>
          <p:nvPr/>
        </p:nvSpPr>
        <p:spPr>
          <a:xfrm>
            <a:off x="938654" y="1117302"/>
            <a:ext cx="10016729" cy="958660"/>
          </a:xfrm>
          <a:prstGeom prst="rect">
            <a:avLst/>
          </a:prstGeom>
          <a:noFill/>
        </p:spPr>
        <p:txBody>
          <a:bodyPr wrap="square">
            <a:spAutoFit/>
          </a:bodyPr>
          <a:lstStyle/>
          <a:p>
            <a:pPr marL="457200" indent="-457200">
              <a:lnSpc>
                <a:spcPct val="150000"/>
              </a:lnSpc>
              <a:buAutoNum type="arabicPeriod"/>
            </a:pPr>
            <a:r>
              <a:rPr lang="vi-VN" sz="2000" dirty="0">
                <a:solidFill>
                  <a:schemeClr val="accent6">
                    <a:lumMod val="50000"/>
                  </a:schemeClr>
                </a:solidFill>
                <a:effectLst/>
                <a:latin typeface="Arial" panose="020B0604020202020204" pitchFamily="34" charset="0"/>
              </a:rPr>
              <a:t>Em hãy thêm hiệu ứng ba chiều </a:t>
            </a:r>
            <a:r>
              <a:rPr lang="vi-VN" sz="2000" b="1" dirty="0">
                <a:solidFill>
                  <a:schemeClr val="accent6">
                    <a:lumMod val="50000"/>
                  </a:schemeClr>
                </a:solidFill>
                <a:effectLst/>
                <a:latin typeface="Arial" panose="020B0604020202020204" pitchFamily="34" charset="0"/>
              </a:rPr>
              <a:t>Heart Sparkles </a:t>
            </a:r>
            <a:r>
              <a:rPr lang="vi-VN" sz="2000" dirty="0">
                <a:solidFill>
                  <a:schemeClr val="accent6">
                    <a:lumMod val="50000"/>
                  </a:schemeClr>
                </a:solidFill>
                <a:effectLst/>
                <a:latin typeface="Arial" panose="020B0604020202020204" pitchFamily="34" charset="0"/>
              </a:rPr>
              <a:t>vào hình ảnh buổi ra mắt CLB Tin học như Hình 11b.7.</a:t>
            </a:r>
            <a:endParaRPr lang="vi-VN" sz="2400" dirty="0">
              <a:solidFill>
                <a:schemeClr val="accent6">
                  <a:lumMod val="50000"/>
                </a:schemeClr>
              </a:solidFill>
            </a:endParaRPr>
          </a:p>
        </p:txBody>
      </p:sp>
      <p:pic>
        <p:nvPicPr>
          <p:cNvPr id="3" name="Picture 2">
            <a:extLst>
              <a:ext uri="{FF2B5EF4-FFF2-40B4-BE49-F238E27FC236}">
                <a16:creationId xmlns:a16="http://schemas.microsoft.com/office/drawing/2014/main" id="{BA0028A5-7AE8-41AC-B830-36AE4C5CCB3E}"/>
              </a:ext>
            </a:extLst>
          </p:cNvPr>
          <p:cNvPicPr>
            <a:picLocks noChangeAspect="1"/>
          </p:cNvPicPr>
          <p:nvPr/>
        </p:nvPicPr>
        <p:blipFill>
          <a:blip r:embed="rId3"/>
          <a:stretch>
            <a:fillRect/>
          </a:stretch>
        </p:blipFill>
        <p:spPr>
          <a:xfrm>
            <a:off x="3174249" y="2389470"/>
            <a:ext cx="5969751" cy="3755303"/>
          </a:xfrm>
          <a:prstGeom prst="rect">
            <a:avLst/>
          </a:prstGeom>
        </p:spPr>
      </p:pic>
    </p:spTree>
    <p:extLst>
      <p:ext uri="{BB962C8B-B14F-4D97-AF65-F5344CB8AC3E}">
        <p14:creationId xmlns:p14="http://schemas.microsoft.com/office/powerpoint/2010/main" val="1762006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96628" y="559931"/>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616404" y="630675"/>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9C2E501-CBC1-4A32-95F1-E5AC8BB33CA9}"/>
              </a:ext>
            </a:extLst>
          </p:cNvPr>
          <p:cNvSpPr txBox="1"/>
          <p:nvPr/>
        </p:nvSpPr>
        <p:spPr>
          <a:xfrm>
            <a:off x="973487" y="1446643"/>
            <a:ext cx="10008022" cy="1881990"/>
          </a:xfrm>
          <a:prstGeom prst="rect">
            <a:avLst/>
          </a:prstGeom>
          <a:noFill/>
        </p:spPr>
        <p:txBody>
          <a:bodyPr wrap="square">
            <a:spAutoFit/>
          </a:bodyPr>
          <a:lstStyle/>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Em hãy thêm các bộ lọc trong Hình 11b.4 cho các hình ảnh trong video. </a:t>
            </a:r>
          </a:p>
          <a:p>
            <a:pPr>
              <a:lnSpc>
                <a:spcPct val="150000"/>
              </a:lnSpc>
            </a:pPr>
            <a:endParaRPr lang="vi-VN" sz="2000" dirty="0"/>
          </a:p>
          <a:p>
            <a:pPr>
              <a:lnSpc>
                <a:spcPct val="150000"/>
              </a:lnSpc>
            </a:pPr>
            <a:r>
              <a:rPr lang="vi-VN" sz="2000" b="1" dirty="0">
                <a:solidFill>
                  <a:srgbClr val="231F20"/>
                </a:solidFill>
                <a:effectLst/>
                <a:latin typeface="Arial-BoldMT"/>
              </a:rPr>
              <a:t>3.</a:t>
            </a:r>
            <a:r>
              <a:rPr lang="vi-VN" sz="2000" dirty="0">
                <a:solidFill>
                  <a:srgbClr val="231F20"/>
                </a:solidFill>
                <a:effectLst/>
                <a:latin typeface="Arial" panose="020B0604020202020204" pitchFamily="34" charset="0"/>
              </a:rPr>
              <a:t> Em hãy thêm hai dòng phụ đề </a:t>
            </a:r>
            <a:r>
              <a:rPr lang="vi-VN" sz="2000" dirty="0">
                <a:solidFill>
                  <a:srgbClr val="ED028C"/>
                </a:solidFill>
                <a:effectLst/>
                <a:latin typeface="Arial" panose="020B0604020202020204" pitchFamily="34" charset="0"/>
              </a:rPr>
              <a:t>Dự án Trường học xanh</a:t>
            </a:r>
            <a:r>
              <a:rPr lang="vi-VN" sz="2000" dirty="0">
                <a:solidFill>
                  <a:srgbClr val="231F20"/>
                </a:solidFill>
                <a:effectLst/>
                <a:latin typeface="Arial" panose="020B0604020202020204" pitchFamily="34" charset="0"/>
              </a:rPr>
              <a:t> và </a:t>
            </a:r>
            <a:r>
              <a:rPr lang="vi-VN" sz="2000" dirty="0">
                <a:solidFill>
                  <a:srgbClr val="ED028C"/>
                </a:solidFill>
                <a:effectLst/>
                <a:latin typeface="Arial" panose="020B0604020202020204" pitchFamily="34" charset="0"/>
              </a:rPr>
              <a:t>Dự án Thành lập CLB Tin học </a:t>
            </a:r>
            <a:r>
              <a:rPr lang="vi-VN" sz="2000" dirty="0">
                <a:solidFill>
                  <a:srgbClr val="231F20"/>
                </a:solidFill>
                <a:effectLst/>
                <a:latin typeface="Arial" panose="020B0604020202020204" pitchFamily="34" charset="0"/>
              </a:rPr>
              <a:t>vào đầu hai đoạn video tương ứng giới thiệu hai dự án.</a:t>
            </a:r>
            <a:endParaRPr lang="en-US" sz="2000" dirty="0"/>
          </a:p>
        </p:txBody>
      </p:sp>
    </p:spTree>
    <p:extLst>
      <p:ext uri="{BB962C8B-B14F-4D97-AF65-F5344CB8AC3E}">
        <p14:creationId xmlns:p14="http://schemas.microsoft.com/office/powerpoint/2010/main" val="200253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709908A-7421-4890-B031-8881B5474A07}"/>
              </a:ext>
            </a:extLst>
          </p:cNvPr>
          <p:cNvSpPr txBox="1"/>
          <p:nvPr/>
        </p:nvSpPr>
        <p:spPr>
          <a:xfrm>
            <a:off x="1197428" y="1387754"/>
            <a:ext cx="9797143" cy="1131848"/>
          </a:xfrm>
          <a:prstGeom prst="rect">
            <a:avLst/>
          </a:prstGeom>
          <a:noFill/>
        </p:spPr>
        <p:txBody>
          <a:bodyPr wrap="square">
            <a:spAutoFit/>
          </a:bodyPr>
          <a:lstStyle/>
          <a:p>
            <a:pPr>
              <a:lnSpc>
                <a:spcPct val="150000"/>
              </a:lnSpc>
            </a:pPr>
            <a:r>
              <a:rPr lang="vi-VN" sz="2400" dirty="0">
                <a:solidFill>
                  <a:srgbClr val="231F20"/>
                </a:solidFill>
                <a:effectLst/>
                <a:latin typeface="Arial" panose="020B0604020202020204" pitchFamily="34" charset="0"/>
              </a:rPr>
              <a:t>Em hãy thực hiện các nhiệm vụ tương tự trong phần Thực hành với dự án </a:t>
            </a:r>
            <a:r>
              <a:rPr lang="vi-VN" sz="2400" dirty="0">
                <a:solidFill>
                  <a:srgbClr val="ED028C"/>
                </a:solidFill>
                <a:effectLst/>
                <a:latin typeface="Arial" panose="020B0604020202020204" pitchFamily="34" charset="0"/>
              </a:rPr>
              <a:t>MyVideo</a:t>
            </a:r>
            <a:r>
              <a:rPr lang="vi-VN" sz="2400" dirty="0">
                <a:solidFill>
                  <a:srgbClr val="231F20"/>
                </a:solidFill>
                <a:effectLst/>
                <a:latin typeface="Arial" panose="020B0604020202020204" pitchFamily="34" charset="0"/>
              </a:rPr>
              <a:t>.</a:t>
            </a:r>
            <a:endParaRPr lang="en-US" sz="24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039360" y="1310070"/>
            <a:ext cx="9730899" cy="232912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Picture 35">
            <a:extLst>
              <a:ext uri="{FF2B5EF4-FFF2-40B4-BE49-F238E27FC236}">
                <a16:creationId xmlns:a16="http://schemas.microsoft.com/office/drawing/2014/main" id="{01FD97F9-4EEF-4402-8788-AE535FDE8FB3}"/>
              </a:ext>
            </a:extLst>
          </p:cNvPr>
          <p:cNvPicPr>
            <a:picLocks noChangeAspect="1"/>
          </p:cNvPicPr>
          <p:nvPr/>
        </p:nvPicPr>
        <p:blipFill>
          <a:blip r:embed="rId2"/>
          <a:stretch>
            <a:fillRect/>
          </a:stretch>
        </p:blipFill>
        <p:spPr>
          <a:xfrm>
            <a:off x="3118089" y="3696365"/>
            <a:ext cx="2616842" cy="2513753"/>
          </a:xfrm>
          <a:prstGeom prst="rect">
            <a:avLst/>
          </a:prstGeom>
        </p:spPr>
      </p:pic>
      <p:sp>
        <p:nvSpPr>
          <p:cNvPr id="31" name="TextBox 30">
            <a:extLst>
              <a:ext uri="{FF2B5EF4-FFF2-40B4-BE49-F238E27FC236}">
                <a16:creationId xmlns:a16="http://schemas.microsoft.com/office/drawing/2014/main" id="{60CC84C7-4F40-434B-93A4-0A78C493B479}"/>
              </a:ext>
            </a:extLst>
          </p:cNvPr>
          <p:cNvSpPr txBox="1"/>
          <p:nvPr/>
        </p:nvSpPr>
        <p:spPr>
          <a:xfrm>
            <a:off x="2937881" y="1476734"/>
            <a:ext cx="6096000" cy="1839606"/>
          </a:xfrm>
          <a:prstGeom prst="rect">
            <a:avLst/>
          </a:prstGeom>
          <a:noFill/>
        </p:spPr>
        <p:txBody>
          <a:bodyPr wrap="square">
            <a:spAutoFit/>
          </a:bodyPr>
          <a:lstStyle/>
          <a:p>
            <a:pPr algn="ctr">
              <a:lnSpc>
                <a:spcPct val="150000"/>
              </a:lnSpc>
            </a:pPr>
            <a:r>
              <a:rPr lang="en-US" sz="4000" b="1" u="sng" dirty="0">
                <a:solidFill>
                  <a:srgbClr val="0083B6"/>
                </a:solidFill>
                <a:effectLst/>
                <a:latin typeface="iCielPanton-Black"/>
              </a:rPr>
              <a:t>NHIỆM VỤ 1</a:t>
            </a:r>
            <a:r>
              <a:rPr lang="en-US" sz="4000" b="1" dirty="0">
                <a:solidFill>
                  <a:srgbClr val="0083B6"/>
                </a:solidFill>
                <a:effectLst/>
                <a:latin typeface="iCielPanton-Black"/>
              </a:rPr>
              <a:t>: THÊM HIỆU ỨNG BA CHIỀU VÀO VIDEO</a:t>
            </a:r>
            <a:endParaRPr lang="en-US" sz="4000" dirty="0"/>
          </a:p>
        </p:txBody>
      </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341FBDD-F3B2-42D7-A92B-448A92E28D6A}"/>
              </a:ext>
            </a:extLst>
          </p:cNvPr>
          <p:cNvGrpSpPr/>
          <p:nvPr/>
        </p:nvGrpSpPr>
        <p:grpSpPr>
          <a:xfrm>
            <a:off x="748937" y="365318"/>
            <a:ext cx="10406743" cy="2534027"/>
            <a:chOff x="836022" y="548198"/>
            <a:chExt cx="10406743" cy="2534027"/>
          </a:xfrm>
        </p:grpSpPr>
        <p:sp>
          <p:nvSpPr>
            <p:cNvPr id="3" name="TextBox 2">
              <a:extLst>
                <a:ext uri="{FF2B5EF4-FFF2-40B4-BE49-F238E27FC236}">
                  <a16:creationId xmlns:a16="http://schemas.microsoft.com/office/drawing/2014/main" id="{AD92FF61-5F45-4A91-A16C-8BFD5B815984}"/>
                </a:ext>
              </a:extLst>
            </p:cNvPr>
            <p:cNvSpPr txBox="1"/>
            <p:nvPr/>
          </p:nvSpPr>
          <p:spPr>
            <a:xfrm>
              <a:off x="836022" y="548198"/>
              <a:ext cx="10406743" cy="2534027"/>
            </a:xfrm>
            <a:prstGeom prst="rect">
              <a:avLst/>
            </a:prstGeom>
            <a:noFill/>
          </p:spPr>
          <p:txBody>
            <a:bodyPr wrap="square">
              <a:spAutoFit/>
            </a:bodyPr>
            <a:lstStyle/>
            <a:p>
              <a:pPr algn="just">
                <a:lnSpc>
                  <a:spcPct val="150000"/>
                </a:lnSpc>
              </a:pPr>
              <a:r>
                <a:rPr lang="vi-VN" sz="1800" b="1" dirty="0">
                  <a:solidFill>
                    <a:srgbClr val="EF387A"/>
                  </a:solidFill>
                  <a:effectLst/>
                  <a:latin typeface="Arial" panose="020B0604020202020204" pitchFamily="34" charset="0"/>
                </a:rPr>
                <a:t>Hướng dẫn </a:t>
              </a:r>
              <a:endParaRPr lang="vi-VN" dirty="0"/>
            </a:p>
            <a:p>
              <a:pPr algn="just">
                <a:lnSpc>
                  <a:spcPct val="150000"/>
                </a:lnSpc>
              </a:pPr>
              <a:r>
                <a:rPr lang="vi-VN" sz="1800" dirty="0">
                  <a:solidFill>
                    <a:srgbClr val="231F20"/>
                  </a:solidFill>
                  <a:effectLst/>
                  <a:latin typeface="Arial" panose="020B0604020202020204" pitchFamily="34" charset="0"/>
                </a:rPr>
                <a:t>Phần mềm Video Editor cung cấp một số hiệu ứng ba chiều (3D effects) để em có thể thêm vào</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video, làm cho video thêm ấn tượng và thú vị. Ví dụ, với ảnh chụp vườn hoa hồng trong dự án </a:t>
              </a:r>
              <a:r>
                <a:rPr lang="vi-VN" sz="1800" b="1" dirty="0">
                  <a:solidFill>
                    <a:srgbClr val="231F20"/>
                  </a:solidFill>
                  <a:effectLst/>
                  <a:latin typeface="Arial" panose="020B0604020202020204" pitchFamily="34" charset="0"/>
                </a:rPr>
                <a:t>Trường học xanh</a:t>
              </a:r>
              <a:r>
                <a:rPr lang="vi-VN" sz="1800" dirty="0">
                  <a:solidFill>
                    <a:srgbClr val="231F20"/>
                  </a:solidFill>
                  <a:effectLst/>
                  <a:latin typeface="Arial" panose="020B0604020202020204" pitchFamily="34" charset="0"/>
                </a:rPr>
                <a:t>, em có thể thêm vào ảnh một đàn bướm bay. Cách thực hiện như sau: </a:t>
              </a:r>
              <a:endParaRPr lang="vi-VN" dirty="0"/>
            </a:p>
            <a:p>
              <a:pPr algn="just">
                <a:lnSpc>
                  <a:spcPct val="150000"/>
                </a:lnSpc>
              </a:pPr>
              <a:r>
                <a:rPr lang="vi-VN" sz="1800" dirty="0">
                  <a:solidFill>
                    <a:srgbClr val="231F20"/>
                  </a:solidFill>
                  <a:effectLst/>
                  <a:latin typeface="Arial" panose="020B0604020202020204" pitchFamily="34" charset="0"/>
                </a:rPr>
                <a:t>– Chọn ảnh vườn hồng trong bàn dựng, chọn </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 Một cửa sổ mới mở ra cho phép em thực hiện một số</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thao tác để thêm hiệu ứng ba chiều. </a:t>
              </a:r>
              <a:endParaRPr lang="en-US" dirty="0"/>
            </a:p>
          </p:txBody>
        </p:sp>
        <p:pic>
          <p:nvPicPr>
            <p:cNvPr id="5" name="Picture 4">
              <a:extLst>
                <a:ext uri="{FF2B5EF4-FFF2-40B4-BE49-F238E27FC236}">
                  <a16:creationId xmlns:a16="http://schemas.microsoft.com/office/drawing/2014/main" id="{705B8481-8452-4A1B-80C9-A1853BBF48F6}"/>
                </a:ext>
              </a:extLst>
            </p:cNvPr>
            <p:cNvPicPr>
              <a:picLocks noChangeAspect="1"/>
            </p:cNvPicPr>
            <p:nvPr/>
          </p:nvPicPr>
          <p:blipFill>
            <a:blip r:embed="rId2"/>
            <a:stretch>
              <a:fillRect/>
            </a:stretch>
          </p:blipFill>
          <p:spPr>
            <a:xfrm>
              <a:off x="5817216" y="2258599"/>
              <a:ext cx="1262852" cy="401280"/>
            </a:xfrm>
            <a:prstGeom prst="rect">
              <a:avLst/>
            </a:prstGeom>
          </p:spPr>
        </p:pic>
      </p:grpSp>
      <p:pic>
        <p:nvPicPr>
          <p:cNvPr id="8" name="Picture 7">
            <a:extLst>
              <a:ext uri="{FF2B5EF4-FFF2-40B4-BE49-F238E27FC236}">
                <a16:creationId xmlns:a16="http://schemas.microsoft.com/office/drawing/2014/main" id="{350D5240-E6C4-4C75-AF04-E0D69692EB21}"/>
              </a:ext>
            </a:extLst>
          </p:cNvPr>
          <p:cNvPicPr>
            <a:picLocks noChangeAspect="1"/>
          </p:cNvPicPr>
          <p:nvPr/>
        </p:nvPicPr>
        <p:blipFill>
          <a:blip r:embed="rId3"/>
          <a:stretch>
            <a:fillRect/>
          </a:stretch>
        </p:blipFill>
        <p:spPr>
          <a:xfrm>
            <a:off x="3389972" y="2997810"/>
            <a:ext cx="5412056" cy="3223872"/>
          </a:xfrm>
          <a:prstGeom prst="rect">
            <a:avLst/>
          </a:prstGeom>
        </p:spPr>
      </p:pic>
    </p:spTree>
    <p:extLst>
      <p:ext uri="{BB962C8B-B14F-4D97-AF65-F5344CB8AC3E}">
        <p14:creationId xmlns:p14="http://schemas.microsoft.com/office/powerpoint/2010/main" val="27258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EF0A44-2481-4994-ABAE-01DC3AE955A2}"/>
              </a:ext>
            </a:extLst>
          </p:cNvPr>
          <p:cNvSpPr txBox="1"/>
          <p:nvPr/>
        </p:nvSpPr>
        <p:spPr>
          <a:xfrm>
            <a:off x="3474721" y="351967"/>
            <a:ext cx="6096000" cy="369332"/>
          </a:xfrm>
          <a:prstGeom prst="rect">
            <a:avLst/>
          </a:prstGeom>
          <a:noFill/>
        </p:spPr>
        <p:txBody>
          <a:bodyPr wrap="square">
            <a:spAutoFit/>
          </a:bodyPr>
          <a:lstStyle/>
          <a:p>
            <a:r>
              <a:rPr lang="vi-VN" sz="1800" dirty="0">
                <a:solidFill>
                  <a:srgbClr val="231F20"/>
                </a:solidFill>
                <a:effectLst/>
                <a:latin typeface="Arial" panose="020B0604020202020204" pitchFamily="34" charset="0"/>
              </a:rPr>
              <a:t>Em thực hiện theo các hướng dẫn ở Hình 11b.1</a:t>
            </a:r>
            <a:endParaRPr lang="en-US" dirty="0"/>
          </a:p>
        </p:txBody>
      </p:sp>
      <p:pic>
        <p:nvPicPr>
          <p:cNvPr id="5" name="Picture 4">
            <a:extLst>
              <a:ext uri="{FF2B5EF4-FFF2-40B4-BE49-F238E27FC236}">
                <a16:creationId xmlns:a16="http://schemas.microsoft.com/office/drawing/2014/main" id="{A898D786-BF6A-464B-A5A9-9F77B153F3E4}"/>
              </a:ext>
            </a:extLst>
          </p:cNvPr>
          <p:cNvPicPr>
            <a:picLocks noChangeAspect="1"/>
          </p:cNvPicPr>
          <p:nvPr/>
        </p:nvPicPr>
        <p:blipFill>
          <a:blip r:embed="rId2"/>
          <a:stretch>
            <a:fillRect/>
          </a:stretch>
        </p:blipFill>
        <p:spPr>
          <a:xfrm>
            <a:off x="2090056" y="721299"/>
            <a:ext cx="7838235" cy="5626351"/>
          </a:xfrm>
          <a:prstGeom prst="rect">
            <a:avLst/>
          </a:prstGeom>
        </p:spPr>
      </p:pic>
    </p:spTree>
    <p:extLst>
      <p:ext uri="{BB962C8B-B14F-4D97-AF65-F5344CB8AC3E}">
        <p14:creationId xmlns:p14="http://schemas.microsoft.com/office/powerpoint/2010/main" val="4142944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033204" y="1309956"/>
            <a:ext cx="9730899" cy="266309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Picture 35">
            <a:extLst>
              <a:ext uri="{FF2B5EF4-FFF2-40B4-BE49-F238E27FC236}">
                <a16:creationId xmlns:a16="http://schemas.microsoft.com/office/drawing/2014/main" id="{01FD97F9-4EEF-4402-8788-AE535FDE8FB3}"/>
              </a:ext>
            </a:extLst>
          </p:cNvPr>
          <p:cNvPicPr>
            <a:picLocks noChangeAspect="1"/>
          </p:cNvPicPr>
          <p:nvPr/>
        </p:nvPicPr>
        <p:blipFill>
          <a:blip r:embed="rId2"/>
          <a:stretch>
            <a:fillRect/>
          </a:stretch>
        </p:blipFill>
        <p:spPr>
          <a:xfrm>
            <a:off x="1680298" y="3901493"/>
            <a:ext cx="2143041" cy="2058617"/>
          </a:xfrm>
          <a:prstGeom prst="rect">
            <a:avLst/>
          </a:prstGeom>
        </p:spPr>
      </p:pic>
      <p:sp>
        <p:nvSpPr>
          <p:cNvPr id="31" name="TextBox 30">
            <a:extLst>
              <a:ext uri="{FF2B5EF4-FFF2-40B4-BE49-F238E27FC236}">
                <a16:creationId xmlns:a16="http://schemas.microsoft.com/office/drawing/2014/main" id="{60CC84C7-4F40-434B-93A4-0A78C493B479}"/>
              </a:ext>
            </a:extLst>
          </p:cNvPr>
          <p:cNvSpPr txBox="1"/>
          <p:nvPr/>
        </p:nvSpPr>
        <p:spPr>
          <a:xfrm>
            <a:off x="2937881" y="1476734"/>
            <a:ext cx="6096000" cy="2014334"/>
          </a:xfrm>
          <a:prstGeom prst="rect">
            <a:avLst/>
          </a:prstGeom>
          <a:noFill/>
        </p:spPr>
        <p:txBody>
          <a:bodyPr wrap="square">
            <a:spAutoFit/>
          </a:bodyPr>
          <a:lstStyle/>
          <a:p>
            <a:pPr algn="ctr">
              <a:lnSpc>
                <a:spcPct val="150000"/>
              </a:lnSpc>
            </a:pPr>
            <a:r>
              <a:rPr lang="en-US" sz="4400" b="1" u="sng" dirty="0">
                <a:solidFill>
                  <a:srgbClr val="0083B6"/>
                </a:solidFill>
                <a:effectLst/>
                <a:latin typeface="iCielPanton-Black"/>
              </a:rPr>
              <a:t>NHIỆM VỤ </a:t>
            </a:r>
            <a:r>
              <a:rPr lang="vi-VN" sz="4400" b="1" u="sng" dirty="0">
                <a:solidFill>
                  <a:srgbClr val="0083B6"/>
                </a:solidFill>
                <a:effectLst/>
                <a:latin typeface="iCielPanton-Black"/>
              </a:rPr>
              <a:t>2</a:t>
            </a:r>
            <a:r>
              <a:rPr lang="en-US" sz="4400" b="1" dirty="0">
                <a:solidFill>
                  <a:srgbClr val="0083B6"/>
                </a:solidFill>
                <a:effectLst/>
                <a:latin typeface="iCielPanton-Black"/>
              </a:rPr>
              <a:t>: THÊM BỘ LỌC VÀO VIDEO</a:t>
            </a:r>
            <a:endParaRPr lang="en-US" sz="4400" dirty="0"/>
          </a:p>
        </p:txBody>
      </p:sp>
      <p:pic>
        <p:nvPicPr>
          <p:cNvPr id="3" name="Picture 2">
            <a:extLst>
              <a:ext uri="{FF2B5EF4-FFF2-40B4-BE49-F238E27FC236}">
                <a16:creationId xmlns:a16="http://schemas.microsoft.com/office/drawing/2014/main" id="{A87AD4D8-9F32-45A6-BBDA-7D2838D701B4}"/>
              </a:ext>
            </a:extLst>
          </p:cNvPr>
          <p:cNvPicPr>
            <a:picLocks noChangeAspect="1"/>
          </p:cNvPicPr>
          <p:nvPr/>
        </p:nvPicPr>
        <p:blipFill>
          <a:blip r:embed="rId3"/>
          <a:stretch>
            <a:fillRect/>
          </a:stretch>
        </p:blipFill>
        <p:spPr>
          <a:xfrm>
            <a:off x="6366591" y="4496730"/>
            <a:ext cx="2002072" cy="1913628"/>
          </a:xfrm>
          <a:prstGeom prst="rect">
            <a:avLst/>
          </a:prstGeom>
        </p:spPr>
      </p:pic>
    </p:spTree>
    <p:extLst>
      <p:ext uri="{BB962C8B-B14F-4D97-AF65-F5344CB8AC3E}">
        <p14:creationId xmlns:p14="http://schemas.microsoft.com/office/powerpoint/2010/main" val="7425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F480CF-A1E4-4B77-B9B5-EA3A4D7DB37A}"/>
              </a:ext>
            </a:extLst>
          </p:cNvPr>
          <p:cNvSpPr txBox="1"/>
          <p:nvPr/>
        </p:nvSpPr>
        <p:spPr>
          <a:xfrm>
            <a:off x="1092928" y="852160"/>
            <a:ext cx="6487884" cy="4651979"/>
          </a:xfrm>
          <a:prstGeom prst="rect">
            <a:avLst/>
          </a:prstGeom>
          <a:noFill/>
        </p:spPr>
        <p:txBody>
          <a:bodyPr wrap="square">
            <a:spAutoFit/>
          </a:bodyPr>
          <a:lstStyle/>
          <a:p>
            <a:pPr algn="just">
              <a:lnSpc>
                <a:spcPct val="150000"/>
              </a:lnSpc>
            </a:pPr>
            <a:r>
              <a:rPr lang="vi-VN" sz="2000" b="1" dirty="0">
                <a:solidFill>
                  <a:srgbClr val="EF387A"/>
                </a:solidFill>
                <a:effectLst/>
                <a:latin typeface="Arial" panose="020B0604020202020204" pitchFamily="34" charset="0"/>
              </a:rPr>
              <a:t>Hướng dẫn </a:t>
            </a:r>
            <a:endParaRPr lang="vi-VN" sz="2000" dirty="0"/>
          </a:p>
          <a:p>
            <a:pPr algn="just">
              <a:lnSpc>
                <a:spcPct val="150000"/>
              </a:lnSpc>
            </a:pPr>
            <a:r>
              <a:rPr lang="vi-VN" sz="2000" dirty="0">
                <a:solidFill>
                  <a:srgbClr val="231F20"/>
                </a:solidFill>
                <a:effectLst/>
                <a:latin typeface="Arial" panose="020B0604020202020204" pitchFamily="34" charset="0"/>
              </a:rPr>
              <a:t>Bộ lọc (trong lĩnh vực quay phim, chụp ảnh) là những thiết bị được gắn thêm vào ống kính máy ảnh, máy quay để thu được những hiệu ứng cụ thể cho ảnh như: giảm độ loá, tạo tông màu ảnh ấm hơn hoặc lạnh hơn, tăng cường màu sắc,… Phần mềm Video Editor cung cấp một số bộ lọc (Filters) để em có thể thêm vào ảnh, video trong bàn dựng. Ví dụ, với ảnh chụp bông hoa hồng trong dự án </a:t>
            </a:r>
            <a:r>
              <a:rPr lang="vi-VN" sz="2000" b="1" dirty="0">
                <a:solidFill>
                  <a:srgbClr val="231F20"/>
                </a:solidFill>
                <a:effectLst/>
                <a:latin typeface="Arial" panose="020B0604020202020204" pitchFamily="34" charset="0"/>
              </a:rPr>
              <a:t>Trường học xanh</a:t>
            </a:r>
            <a:r>
              <a:rPr lang="vi-VN" sz="2000" dirty="0">
                <a:solidFill>
                  <a:srgbClr val="231F20"/>
                </a:solidFill>
                <a:effectLst/>
                <a:latin typeface="Arial" panose="020B0604020202020204" pitchFamily="34" charset="0"/>
              </a:rPr>
              <a:t>, em có thể sử dụng bộ lọc để thay đổi gam màu theo ý thích. </a:t>
            </a:r>
            <a:endParaRPr lang="en-US" sz="2000" dirty="0"/>
          </a:p>
        </p:txBody>
      </p:sp>
      <p:pic>
        <p:nvPicPr>
          <p:cNvPr id="1026" name="Picture 2" descr="Lọc Video Trực tuyến - Thêm Bộ lọc, Hiệu ứng và hơn thế nữa - VEED.IO">
            <a:extLst>
              <a:ext uri="{FF2B5EF4-FFF2-40B4-BE49-F238E27FC236}">
                <a16:creationId xmlns:a16="http://schemas.microsoft.com/office/drawing/2014/main" id="{62A32F50-695A-4180-B265-002BA1805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2729" y="2047803"/>
            <a:ext cx="3396343" cy="226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45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C3698D8-E36F-4708-9E9D-B2CC4521905A}"/>
              </a:ext>
            </a:extLst>
          </p:cNvPr>
          <p:cNvGrpSpPr/>
          <p:nvPr/>
        </p:nvGrpSpPr>
        <p:grpSpPr>
          <a:xfrm>
            <a:off x="914400" y="472665"/>
            <a:ext cx="10276113" cy="1287532"/>
            <a:chOff x="914400" y="472665"/>
            <a:chExt cx="10276113" cy="1287532"/>
          </a:xfrm>
        </p:grpSpPr>
        <p:sp>
          <p:nvSpPr>
            <p:cNvPr id="3" name="TextBox 2">
              <a:extLst>
                <a:ext uri="{FF2B5EF4-FFF2-40B4-BE49-F238E27FC236}">
                  <a16:creationId xmlns:a16="http://schemas.microsoft.com/office/drawing/2014/main" id="{044F619A-7867-439D-B29D-0CA47DDCEDC1}"/>
                </a:ext>
              </a:extLst>
            </p:cNvPr>
            <p:cNvSpPr txBox="1"/>
            <p:nvPr/>
          </p:nvSpPr>
          <p:spPr>
            <a:xfrm>
              <a:off x="914400" y="472665"/>
              <a:ext cx="10276113" cy="1287532"/>
            </a:xfrm>
            <a:prstGeom prst="rect">
              <a:avLst/>
            </a:prstGeom>
            <a:noFill/>
          </p:spPr>
          <p:txBody>
            <a:bodyPr wrap="square">
              <a:spAutoFit/>
            </a:bodyPr>
            <a:lstStyle/>
            <a:p>
              <a:pPr algn="just">
                <a:lnSpc>
                  <a:spcPct val="150000"/>
                </a:lnSpc>
              </a:pPr>
              <a:r>
                <a:rPr lang="vi-VN" sz="1800" dirty="0">
                  <a:solidFill>
                    <a:srgbClr val="231F20"/>
                  </a:solidFill>
                  <a:effectLst/>
                  <a:latin typeface="Arial" panose="020B0604020202020204" pitchFamily="34" charset="0"/>
                </a:rPr>
                <a:t>Cách thực hiện như sau: </a:t>
              </a:r>
              <a:endParaRPr lang="vi-VN" dirty="0"/>
            </a:p>
            <a:p>
              <a:pPr algn="just">
                <a:lnSpc>
                  <a:spcPct val="150000"/>
                </a:lnSpc>
              </a:pPr>
              <a:r>
                <a:rPr lang="vi-VN" sz="1800" dirty="0">
                  <a:solidFill>
                    <a:srgbClr val="231F20"/>
                  </a:solidFill>
                  <a:effectLst/>
                  <a:latin typeface="Arial" panose="020B0604020202020204" pitchFamily="34" charset="0"/>
                </a:rPr>
                <a:t>– Chọn ảnh bông hoa hồng trong bàn dựng, chọn                     .Một cửa sổ mới mở ra cho phép em thực hiện một số thao tác để thêm bộ lọc. Em thực hiện theo các hướng dẫn ở Hình 11b.3</a:t>
              </a:r>
              <a:endParaRPr lang="en-US" dirty="0"/>
            </a:p>
          </p:txBody>
        </p:sp>
        <p:pic>
          <p:nvPicPr>
            <p:cNvPr id="5" name="Picture 4">
              <a:extLst>
                <a:ext uri="{FF2B5EF4-FFF2-40B4-BE49-F238E27FC236}">
                  <a16:creationId xmlns:a16="http://schemas.microsoft.com/office/drawing/2014/main" id="{FE166004-D5E2-485A-BDF0-5603776BB4F0}"/>
                </a:ext>
              </a:extLst>
            </p:cNvPr>
            <p:cNvPicPr>
              <a:picLocks noChangeAspect="1"/>
            </p:cNvPicPr>
            <p:nvPr/>
          </p:nvPicPr>
          <p:blipFill>
            <a:blip r:embed="rId2"/>
            <a:stretch>
              <a:fillRect/>
            </a:stretch>
          </p:blipFill>
          <p:spPr>
            <a:xfrm>
              <a:off x="6078582" y="867022"/>
              <a:ext cx="1270558" cy="511322"/>
            </a:xfrm>
            <a:prstGeom prst="rect">
              <a:avLst/>
            </a:prstGeom>
          </p:spPr>
        </p:pic>
      </p:grpSp>
      <p:pic>
        <p:nvPicPr>
          <p:cNvPr id="8" name="Picture 7">
            <a:extLst>
              <a:ext uri="{FF2B5EF4-FFF2-40B4-BE49-F238E27FC236}">
                <a16:creationId xmlns:a16="http://schemas.microsoft.com/office/drawing/2014/main" id="{2E4994CC-843F-48B3-9960-F75CF0E1EEC4}"/>
              </a:ext>
            </a:extLst>
          </p:cNvPr>
          <p:cNvPicPr>
            <a:picLocks noChangeAspect="1"/>
          </p:cNvPicPr>
          <p:nvPr/>
        </p:nvPicPr>
        <p:blipFill>
          <a:blip r:embed="rId3"/>
          <a:stretch>
            <a:fillRect/>
          </a:stretch>
        </p:blipFill>
        <p:spPr>
          <a:xfrm>
            <a:off x="1365779" y="1817581"/>
            <a:ext cx="9460441" cy="4419413"/>
          </a:xfrm>
          <a:prstGeom prst="rect">
            <a:avLst/>
          </a:prstGeom>
        </p:spPr>
      </p:pic>
    </p:spTree>
    <p:extLst>
      <p:ext uri="{BB962C8B-B14F-4D97-AF65-F5344CB8AC3E}">
        <p14:creationId xmlns:p14="http://schemas.microsoft.com/office/powerpoint/2010/main" val="16030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B340F8-42C6-4B56-B6CF-79006815D0E8}"/>
              </a:ext>
            </a:extLst>
          </p:cNvPr>
          <p:cNvSpPr txBox="1"/>
          <p:nvPr/>
        </p:nvSpPr>
        <p:spPr>
          <a:xfrm>
            <a:off x="1742763" y="1192126"/>
            <a:ext cx="8029303" cy="369332"/>
          </a:xfrm>
          <a:prstGeom prst="rect">
            <a:avLst/>
          </a:prstGeom>
          <a:noFill/>
        </p:spPr>
        <p:txBody>
          <a:bodyPr wrap="square">
            <a:spAutoFit/>
          </a:bodyPr>
          <a:lstStyle/>
          <a:p>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Em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tham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khảo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kết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quả</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áp</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dụng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một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số</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bộ</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lọc</a:t>
            </a:r>
            <a:r>
              <a:rPr lang="vi-VN" dirty="0">
                <a:solidFill>
                  <a:srgbClr val="231F20"/>
                </a:solidFill>
                <a:latin typeface="Arial" panose="020B0604020202020204" pitchFamily="34" charset="0"/>
              </a:rPr>
              <a:t> b</a:t>
            </a: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11b.4.</a:t>
            </a:r>
            <a:endParaRPr lang="en-US" dirty="0"/>
          </a:p>
        </p:txBody>
      </p:sp>
      <p:pic>
        <p:nvPicPr>
          <p:cNvPr id="5" name="Picture 4">
            <a:extLst>
              <a:ext uri="{FF2B5EF4-FFF2-40B4-BE49-F238E27FC236}">
                <a16:creationId xmlns:a16="http://schemas.microsoft.com/office/drawing/2014/main" id="{FAD551E1-4F7D-422A-AC09-2878FAD623BA}"/>
              </a:ext>
            </a:extLst>
          </p:cNvPr>
          <p:cNvPicPr>
            <a:picLocks noChangeAspect="1"/>
          </p:cNvPicPr>
          <p:nvPr/>
        </p:nvPicPr>
        <p:blipFill>
          <a:blip r:embed="rId2"/>
          <a:stretch>
            <a:fillRect/>
          </a:stretch>
        </p:blipFill>
        <p:spPr>
          <a:xfrm>
            <a:off x="1411838" y="1927234"/>
            <a:ext cx="9225798" cy="3003531"/>
          </a:xfrm>
          <a:prstGeom prst="rect">
            <a:avLst/>
          </a:prstGeom>
        </p:spPr>
      </p:pic>
    </p:spTree>
    <p:extLst>
      <p:ext uri="{BB962C8B-B14F-4D97-AF65-F5344CB8AC3E}">
        <p14:creationId xmlns:p14="http://schemas.microsoft.com/office/powerpoint/2010/main" val="1102595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026695" y="1309836"/>
            <a:ext cx="9730899" cy="301623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60CC84C7-4F40-434B-93A4-0A78C493B479}"/>
              </a:ext>
            </a:extLst>
          </p:cNvPr>
          <p:cNvSpPr txBox="1"/>
          <p:nvPr/>
        </p:nvSpPr>
        <p:spPr>
          <a:xfrm>
            <a:off x="1274794" y="1697457"/>
            <a:ext cx="8959261" cy="2018694"/>
          </a:xfrm>
          <a:prstGeom prst="rect">
            <a:avLst/>
          </a:prstGeom>
          <a:noFill/>
        </p:spPr>
        <p:txBody>
          <a:bodyPr wrap="square">
            <a:spAutoFit/>
          </a:bodyPr>
          <a:lstStyle/>
          <a:p>
            <a:pPr algn="ctr">
              <a:lnSpc>
                <a:spcPct val="150000"/>
              </a:lnSpc>
            </a:pPr>
            <a:r>
              <a:rPr lang="en-US" sz="4400" b="1" u="sng" dirty="0">
                <a:solidFill>
                  <a:srgbClr val="0083B6"/>
                </a:solidFill>
                <a:effectLst/>
                <a:latin typeface="iCielPanton-Black"/>
              </a:rPr>
              <a:t>NHIỆM VỤ </a:t>
            </a:r>
            <a:r>
              <a:rPr lang="vi-VN" sz="4400" b="1" u="sng" dirty="0">
                <a:solidFill>
                  <a:srgbClr val="0083B6"/>
                </a:solidFill>
                <a:latin typeface="iCielPanton-Black"/>
              </a:rPr>
              <a:t>3</a:t>
            </a:r>
            <a:r>
              <a:rPr lang="en-US" sz="4400" b="1" dirty="0">
                <a:solidFill>
                  <a:srgbClr val="0083B6"/>
                </a:solidFill>
                <a:effectLst/>
                <a:latin typeface="iCielPanton-Black"/>
              </a:rPr>
              <a:t>: </a:t>
            </a:r>
            <a:r>
              <a:rPr lang="vi-VN" sz="4400" b="1" dirty="0">
                <a:solidFill>
                  <a:srgbClr val="0083B6"/>
                </a:solidFill>
                <a:effectLst/>
                <a:latin typeface="iCielPanton-Black"/>
              </a:rPr>
              <a:t> THÊM NHẠC NỀN CÓ SẴN TRONG PHẦN MỀM VÀO VIDEO</a:t>
            </a:r>
          </a:p>
        </p:txBody>
      </p:sp>
      <p:pic>
        <p:nvPicPr>
          <p:cNvPr id="3" name="Picture 2">
            <a:extLst>
              <a:ext uri="{FF2B5EF4-FFF2-40B4-BE49-F238E27FC236}">
                <a16:creationId xmlns:a16="http://schemas.microsoft.com/office/drawing/2014/main" id="{A87AD4D8-9F32-45A6-BBDA-7D2838D701B4}"/>
              </a:ext>
            </a:extLst>
          </p:cNvPr>
          <p:cNvPicPr>
            <a:picLocks noChangeAspect="1"/>
          </p:cNvPicPr>
          <p:nvPr/>
        </p:nvPicPr>
        <p:blipFill>
          <a:blip r:embed="rId2"/>
          <a:stretch>
            <a:fillRect/>
          </a:stretch>
        </p:blipFill>
        <p:spPr>
          <a:xfrm>
            <a:off x="3752352" y="4363202"/>
            <a:ext cx="2002072" cy="1913628"/>
          </a:xfrm>
          <a:prstGeom prst="rect">
            <a:avLst/>
          </a:prstGeom>
        </p:spPr>
      </p:pic>
    </p:spTree>
    <p:extLst>
      <p:ext uri="{BB962C8B-B14F-4D97-AF65-F5344CB8AC3E}">
        <p14:creationId xmlns:p14="http://schemas.microsoft.com/office/powerpoint/2010/main" val="349953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3904</TotalTime>
  <Words>604</Words>
  <Application>Microsoft Office PowerPoint</Application>
  <PresentationFormat>Widescreen</PresentationFormat>
  <Paragraphs>30</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UTM Cookies</vt:lpstr>
      <vt:lpstr>iCielPanton-Black</vt:lpstr>
      <vt:lpstr>UTM Avo</vt:lpstr>
      <vt:lpstr>Calibri</vt:lpstr>
      <vt:lpstr>Arial</vt:lpstr>
      <vt:lpstr>Arial-BoldMT</vt:lpstr>
      <vt:lpstr>Bahnschrift Condensed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Ha Giang</cp:lastModifiedBy>
  <cp:revision>380</cp:revision>
  <dcterms:created xsi:type="dcterms:W3CDTF">2021-06-02T01:34:28Z</dcterms:created>
  <dcterms:modified xsi:type="dcterms:W3CDTF">2023-12-26T14:45:34Z</dcterms:modified>
</cp:coreProperties>
</file>