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692" r:id="rId2"/>
  </p:sldMasterIdLst>
  <p:notesMasterIdLst>
    <p:notesMasterId r:id="rId22"/>
  </p:notesMasterIdLst>
  <p:sldIdLst>
    <p:sldId id="461" r:id="rId3"/>
    <p:sldId id="282" r:id="rId4"/>
    <p:sldId id="283" r:id="rId5"/>
    <p:sldId id="285" r:id="rId6"/>
    <p:sldId id="457" r:id="rId7"/>
    <p:sldId id="459" r:id="rId8"/>
    <p:sldId id="582" r:id="rId9"/>
    <p:sldId id="595" r:id="rId10"/>
    <p:sldId id="258" r:id="rId11"/>
    <p:sldId id="259" r:id="rId12"/>
    <p:sldId id="260" r:id="rId13"/>
    <p:sldId id="261" r:id="rId14"/>
    <p:sldId id="262" r:id="rId15"/>
    <p:sldId id="263" r:id="rId16"/>
    <p:sldId id="590" r:id="rId17"/>
    <p:sldId id="389" r:id="rId18"/>
    <p:sldId id="585" r:id="rId19"/>
    <p:sldId id="596" r:id="rId20"/>
    <p:sldId id="593" r:id="rId21"/>
  </p:sldIdLst>
  <p:sldSz cx="18288000" cy="10287000"/>
  <p:notesSz cx="6858000" cy="9144000"/>
  <p:embeddedFontLst>
    <p:embeddedFont>
      <p:font typeface="Meiryo" panose="020B0604030504040204" pitchFamily="34" charset="-128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>
        <p:scale>
          <a:sx n="41" d="100"/>
          <a:sy n="41" d="100"/>
        </p:scale>
        <p:origin x="844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6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8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22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9AAC-E7CB-2174-34DA-E96160E16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612E1-DAA3-647C-3FE5-02EC5557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1657B-57E8-9F1C-9EF7-75130B522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0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8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 hasCustomPrompt="1"/>
          </p:nvPr>
        </p:nvSpPr>
        <p:spPr>
          <a:xfrm>
            <a:off x="714350" y="2362150"/>
            <a:ext cx="16859400" cy="6508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4937760"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3768950" y="6426100"/>
            <a:ext cx="10750200" cy="88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154846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13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5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7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79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282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3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3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915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/>
        </p:nvSpPr>
        <p:spPr>
          <a:xfrm>
            <a:off x="1430400" y="1416600"/>
            <a:ext cx="15427200" cy="7453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07" name="Google Shape;207;p24"/>
          <p:cNvGrpSpPr/>
          <p:nvPr/>
        </p:nvGrpSpPr>
        <p:grpSpPr>
          <a:xfrm rot="6685688">
            <a:off x="16779587" y="253553"/>
            <a:ext cx="1123150" cy="1217422"/>
            <a:chOff x="46140" y="127355"/>
            <a:chExt cx="444749" cy="496159"/>
          </a:xfrm>
        </p:grpSpPr>
        <p:sp>
          <p:nvSpPr>
            <p:cNvPr id="208" name="Google Shape;208;p24"/>
            <p:cNvSpPr/>
            <p:nvPr/>
          </p:nvSpPr>
          <p:spPr>
            <a:xfrm rot="4922754">
              <a:off x="79826" y="142298"/>
              <a:ext cx="367615" cy="387844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9" name="Google Shape;209;p24"/>
            <p:cNvSpPr/>
            <p:nvPr/>
          </p:nvSpPr>
          <p:spPr>
            <a:xfrm rot="724070">
              <a:off x="156844" y="461257"/>
              <a:ext cx="324053" cy="129818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10" name="Google Shape;210;p24"/>
          <p:cNvSpPr/>
          <p:nvPr/>
        </p:nvSpPr>
        <p:spPr>
          <a:xfrm>
            <a:off x="1430400" y="1416600"/>
            <a:ext cx="15427200" cy="94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1772500" y="1710153"/>
            <a:ext cx="1391996" cy="347606"/>
            <a:chOff x="1083588" y="1074600"/>
            <a:chExt cx="529800" cy="132300"/>
          </a:xfrm>
        </p:grpSpPr>
        <p:sp>
          <p:nvSpPr>
            <p:cNvPr id="212" name="Google Shape;212;p24"/>
            <p:cNvSpPr/>
            <p:nvPr/>
          </p:nvSpPr>
          <p:spPr>
            <a:xfrm>
              <a:off x="10835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1282338" y="1074600"/>
              <a:ext cx="132300" cy="1323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14810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15" name="Google Shape;215;p24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16" name="Google Shape;216;p24"/>
          <p:cNvGrpSpPr/>
          <p:nvPr/>
        </p:nvGrpSpPr>
        <p:grpSpPr>
          <a:xfrm rot="-486778">
            <a:off x="263183" y="8370413"/>
            <a:ext cx="1026690" cy="1374646"/>
            <a:chOff x="163261" y="4214833"/>
            <a:chExt cx="387826" cy="519265"/>
          </a:xfrm>
        </p:grpSpPr>
        <p:sp>
          <p:nvSpPr>
            <p:cNvPr id="217" name="Google Shape;217;p24"/>
            <p:cNvSpPr/>
            <p:nvPr/>
          </p:nvSpPr>
          <p:spPr>
            <a:xfrm>
              <a:off x="163261" y="4515421"/>
              <a:ext cx="245698" cy="98432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8" name="Google Shape;218;p24"/>
            <p:cNvSpPr/>
            <p:nvPr/>
          </p:nvSpPr>
          <p:spPr>
            <a:xfrm rot="5400000">
              <a:off x="217791" y="4207172"/>
              <a:ext cx="278754" cy="294078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305389" y="4635666"/>
              <a:ext cx="245698" cy="98432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398319985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5"/>
          <p:cNvGrpSpPr/>
          <p:nvPr/>
        </p:nvGrpSpPr>
        <p:grpSpPr>
          <a:xfrm rot="-6685688" flipH="1">
            <a:off x="99937" y="348553"/>
            <a:ext cx="1123150" cy="1217422"/>
            <a:chOff x="46140" y="127355"/>
            <a:chExt cx="444749" cy="496159"/>
          </a:xfrm>
        </p:grpSpPr>
        <p:sp>
          <p:nvSpPr>
            <p:cNvPr id="222" name="Google Shape;222;p25"/>
            <p:cNvSpPr/>
            <p:nvPr/>
          </p:nvSpPr>
          <p:spPr>
            <a:xfrm rot="4922754">
              <a:off x="79826" y="142298"/>
              <a:ext cx="367615" cy="387844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3" name="Google Shape;223;p25"/>
            <p:cNvSpPr/>
            <p:nvPr/>
          </p:nvSpPr>
          <p:spPr>
            <a:xfrm rot="724070">
              <a:off x="156844" y="461257"/>
              <a:ext cx="324053" cy="129818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24" name="Google Shape;224;p25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25" name="Google Shape;225;p25"/>
          <p:cNvGrpSpPr/>
          <p:nvPr/>
        </p:nvGrpSpPr>
        <p:grpSpPr>
          <a:xfrm rot="-356114" flipH="1">
            <a:off x="16993139" y="8919634"/>
            <a:ext cx="1014414" cy="1203824"/>
            <a:chOff x="82273" y="4363866"/>
            <a:chExt cx="507227" cy="601936"/>
          </a:xfrm>
        </p:grpSpPr>
        <p:grpSp>
          <p:nvGrpSpPr>
            <p:cNvPr id="226" name="Google Shape;226;p25"/>
            <p:cNvGrpSpPr/>
            <p:nvPr/>
          </p:nvGrpSpPr>
          <p:grpSpPr>
            <a:xfrm rot="704441">
              <a:off x="131921" y="4399826"/>
              <a:ext cx="407929" cy="530015"/>
              <a:chOff x="1164544" y="2558484"/>
              <a:chExt cx="171466" cy="222793"/>
            </a:xfrm>
          </p:grpSpPr>
          <p:sp>
            <p:nvSpPr>
              <p:cNvPr id="227" name="Google Shape;227;p25"/>
              <p:cNvSpPr/>
              <p:nvPr/>
            </p:nvSpPr>
            <p:spPr>
              <a:xfrm flipH="1">
                <a:off x="1236828" y="2613951"/>
                <a:ext cx="99182" cy="167326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6313" extrusionOk="0">
                    <a:moveTo>
                      <a:pt x="1102" y="1"/>
                    </a:moveTo>
                    <a:cubicBezTo>
                      <a:pt x="1073" y="1"/>
                      <a:pt x="1040" y="17"/>
                      <a:pt x="1006" y="51"/>
                    </a:cubicBezTo>
                    <a:cubicBezTo>
                      <a:pt x="1" y="1465"/>
                      <a:pt x="771" y="6312"/>
                      <a:pt x="3011" y="6312"/>
                    </a:cubicBezTo>
                    <a:cubicBezTo>
                      <a:pt x="3149" y="6312"/>
                      <a:pt x="3292" y="6294"/>
                      <a:pt x="3441" y="6255"/>
                    </a:cubicBezTo>
                    <a:cubicBezTo>
                      <a:pt x="3641" y="6188"/>
                      <a:pt x="3741" y="5955"/>
                      <a:pt x="3641" y="5755"/>
                    </a:cubicBezTo>
                    <a:cubicBezTo>
                      <a:pt x="3441" y="5488"/>
                      <a:pt x="3241" y="5221"/>
                      <a:pt x="3041" y="4954"/>
                    </a:cubicBezTo>
                    <a:cubicBezTo>
                      <a:pt x="2641" y="4420"/>
                      <a:pt x="2340" y="3787"/>
                      <a:pt x="2140" y="3153"/>
                    </a:cubicBezTo>
                    <a:cubicBezTo>
                      <a:pt x="1807" y="2119"/>
                      <a:pt x="1673" y="1018"/>
                      <a:pt x="1173" y="51"/>
                    </a:cubicBezTo>
                    <a:cubicBezTo>
                      <a:pt x="1156" y="17"/>
                      <a:pt x="1131" y="1"/>
                      <a:pt x="11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 rot="1001799" flipH="1">
                <a:off x="1179449" y="2570345"/>
                <a:ext cx="99950" cy="118424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4468" extrusionOk="0">
                    <a:moveTo>
                      <a:pt x="265" y="0"/>
                    </a:moveTo>
                    <a:cubicBezTo>
                      <a:pt x="184" y="0"/>
                      <a:pt x="125" y="55"/>
                      <a:pt x="101" y="127"/>
                    </a:cubicBezTo>
                    <a:cubicBezTo>
                      <a:pt x="1" y="594"/>
                      <a:pt x="34" y="1095"/>
                      <a:pt x="168" y="1562"/>
                    </a:cubicBezTo>
                    <a:cubicBezTo>
                      <a:pt x="234" y="2095"/>
                      <a:pt x="401" y="2663"/>
                      <a:pt x="635" y="3163"/>
                    </a:cubicBezTo>
                    <a:cubicBezTo>
                      <a:pt x="923" y="3661"/>
                      <a:pt x="1705" y="4467"/>
                      <a:pt x="2415" y="4467"/>
                    </a:cubicBezTo>
                    <a:cubicBezTo>
                      <a:pt x="2609" y="4467"/>
                      <a:pt x="2798" y="4407"/>
                      <a:pt x="2970" y="4264"/>
                    </a:cubicBezTo>
                    <a:cubicBezTo>
                      <a:pt x="3770" y="3563"/>
                      <a:pt x="2403" y="3130"/>
                      <a:pt x="2069" y="2763"/>
                    </a:cubicBezTo>
                    <a:cubicBezTo>
                      <a:pt x="1369" y="1962"/>
                      <a:pt x="1269" y="628"/>
                      <a:pt x="368" y="27"/>
                    </a:cubicBezTo>
                    <a:cubicBezTo>
                      <a:pt x="331" y="9"/>
                      <a:pt x="296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229" name="Google Shape;229;p25"/>
            <p:cNvSpPr/>
            <p:nvPr/>
          </p:nvSpPr>
          <p:spPr>
            <a:xfrm rot="10671641" flipH="1">
              <a:off x="200439" y="4385980"/>
              <a:ext cx="245695" cy="98431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30" name="Google Shape;230;p25"/>
          <p:cNvSpPr/>
          <p:nvPr/>
        </p:nvSpPr>
        <p:spPr>
          <a:xfrm>
            <a:off x="1430400" y="1416600"/>
            <a:ext cx="15427200" cy="7453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31" name="Google Shape;231;p25"/>
          <p:cNvSpPr/>
          <p:nvPr/>
        </p:nvSpPr>
        <p:spPr>
          <a:xfrm>
            <a:off x="1430400" y="1416600"/>
            <a:ext cx="15427200" cy="94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772500" y="1710153"/>
            <a:ext cx="1391996" cy="347606"/>
            <a:chOff x="1083588" y="1074600"/>
            <a:chExt cx="529800" cy="132300"/>
          </a:xfrm>
        </p:grpSpPr>
        <p:sp>
          <p:nvSpPr>
            <p:cNvPr id="233" name="Google Shape;233;p25"/>
            <p:cNvSpPr/>
            <p:nvPr/>
          </p:nvSpPr>
          <p:spPr>
            <a:xfrm>
              <a:off x="10835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1282338" y="1074600"/>
              <a:ext cx="132300" cy="1323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1481088" y="1074600"/>
              <a:ext cx="132300" cy="132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36" name="Google Shape;236;p25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4173793526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45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84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2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79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0200" y="1080000"/>
            <a:ext cx="154272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0" y="2499950"/>
            <a:ext cx="15427200" cy="6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01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>
    <p:split orient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8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381000" y="4635668"/>
            <a:ext cx="16343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CŨ- 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969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tree&#10;&#10;AI-generated content may be incorrect.">
            <a:extLst>
              <a:ext uri="{FF2B5EF4-FFF2-40B4-BE49-F238E27FC236}">
                <a16:creationId xmlns:a16="http://schemas.microsoft.com/office/drawing/2014/main" id="{7046415C-C544-C75E-A885-249947DD9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52158EBA-4462-43D9-C3AC-96EAA3BB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256" y="1257300"/>
            <a:ext cx="15773400" cy="19883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Các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như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sau</a:t>
            </a:r>
            <a:br>
              <a:rPr lang="en-US" sz="9600" dirty="0">
                <a:solidFill>
                  <a:srgbClr val="4B2ADC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F653CD6-7048-7EEC-A8AC-25DFE3D7C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3390900"/>
            <a:ext cx="11201400" cy="6527007"/>
          </a:xfrm>
        </p:spPr>
        <p:txBody>
          <a:bodyPr>
            <a:normAutofit/>
          </a:bodyPr>
          <a:lstStyle/>
          <a:p>
            <a:pPr marL="0" indent="0">
              <a:lnSpc>
                <a:spcPts val="5964"/>
              </a:lnSpc>
              <a:spcBef>
                <a:spcPct val="0"/>
              </a:spcBef>
              <a:buNone/>
            </a:pP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1: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mục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endParaRPr lang="en-US" sz="5400" dirty="0"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  <a:p>
            <a:pPr marL="0" indent="0">
              <a:lnSpc>
                <a:spcPts val="5964"/>
              </a:lnSpc>
              <a:spcBef>
                <a:spcPct val="0"/>
              </a:spcBef>
              <a:buNone/>
            </a:pP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2: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nguồn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</a:t>
            </a:r>
          </a:p>
          <a:p>
            <a:pPr marL="0" indent="0">
              <a:lnSpc>
                <a:spcPts val="5964"/>
              </a:lnSpc>
              <a:spcBef>
                <a:spcPct val="0"/>
              </a:spcBef>
              <a:buNone/>
            </a:pP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3: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công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endParaRPr lang="en-US" sz="5400" dirty="0"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  <a:p>
            <a:pPr marL="0" indent="0">
              <a:lnSpc>
                <a:spcPts val="5964"/>
              </a:lnSpc>
              <a:spcBef>
                <a:spcPct val="0"/>
              </a:spcBef>
              <a:buNone/>
            </a:pP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4: Tiến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hành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5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</a:p>
          <a:p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artoon of a tree&#10;&#10;AI-generated content may be incorrect.">
            <a:extLst>
              <a:ext uri="{FF2B5EF4-FFF2-40B4-BE49-F238E27FC236}">
                <a16:creationId xmlns:a16="http://schemas.microsoft.com/office/drawing/2014/main" id="{AC3B82C3-0038-91E2-C331-4EF9BB119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6" y="-190500"/>
            <a:ext cx="18288000" cy="10287000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2BB41558-A088-D0AF-D86F-06C2E77E0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200398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1: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mục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tiêu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br>
              <a:rPr lang="en-US" sz="9600" dirty="0">
                <a:solidFill>
                  <a:srgbClr val="181269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187A0CC1-91ED-6F4F-5991-4F19984EE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076701"/>
            <a:ext cx="7162800" cy="492261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tin,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ngành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nghề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tuyển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mức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lương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sở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đào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thập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</a:t>
            </a:r>
          </a:p>
          <a:p>
            <a:endParaRPr lang="en-US" dirty="0"/>
          </a:p>
        </p:txBody>
      </p:sp>
      <p:pic>
        <p:nvPicPr>
          <p:cNvPr id="31" name="Picture 30" descr="A person and person standing next to a target&#10;&#10;AI-generated content may be incorrect.">
            <a:extLst>
              <a:ext uri="{FF2B5EF4-FFF2-40B4-BE49-F238E27FC236}">
                <a16:creationId xmlns:a16="http://schemas.microsoft.com/office/drawing/2014/main" id="{794193BC-4F17-8EBE-1B7C-70A8810ED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82" y="4112947"/>
            <a:ext cx="7000618" cy="438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artoon of a tree&#10;&#10;AI-generated content may be incorrect.">
            <a:extLst>
              <a:ext uri="{FF2B5EF4-FFF2-40B4-BE49-F238E27FC236}">
                <a16:creationId xmlns:a16="http://schemas.microsoft.com/office/drawing/2014/main" id="{CAD2FA9A-4E56-D2C1-250B-9B3E4D50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1295C42D-57CF-2E8E-5F46-A83F06019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171700"/>
            <a:ext cx="13716000" cy="2712243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2: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nguồn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</a:t>
            </a:r>
            <a:b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3">
            <a:extLst>
              <a:ext uri="{FF2B5EF4-FFF2-40B4-BE49-F238E27FC236}">
                <a16:creationId xmlns:a16="http://schemas.microsoft.com/office/drawing/2014/main" id="{D6A80CFC-E114-0208-1DB6-9ADB66EC2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3467100"/>
            <a:ext cx="8610600" cy="6172200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ts val="5964"/>
              </a:lnSpc>
            </a:pP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Cần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lựa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chọn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các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nguồn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đáng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cậy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có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tính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cập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nhật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cao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như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:</a:t>
            </a:r>
          </a:p>
          <a:p>
            <a:pPr marL="919796" lvl="1" indent="-459898" algn="l">
              <a:lnSpc>
                <a:spcPts val="5964"/>
              </a:lnSpc>
              <a:buFont typeface="Arial"/>
              <a:buChar char="•"/>
            </a:pP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Báo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cáo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thị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trường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lao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của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Bộ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Lao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– Thương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binh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Xã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hội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Tổng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cục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Thống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kê</a:t>
            </a:r>
            <a:endParaRPr lang="en-US" sz="14400" dirty="0"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  <a:p>
            <a:pPr marL="919796" lvl="1" indent="-459898" algn="l">
              <a:lnSpc>
                <a:spcPts val="5964"/>
              </a:lnSpc>
              <a:buFont typeface="Arial"/>
              <a:buChar char="•"/>
            </a:pP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Các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trang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tuyển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dụng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website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trường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học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,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các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trang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hướng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nghiệp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uy</a:t>
            </a:r>
            <a:r>
              <a:rPr lang="en-US" sz="1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1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tín</a:t>
            </a:r>
            <a:endParaRPr lang="en-US" sz="14400" dirty="0"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  <a:p>
            <a:pPr algn="l"/>
            <a:endParaRPr lang="en-US" dirty="0"/>
          </a:p>
        </p:txBody>
      </p:sp>
      <p:pic>
        <p:nvPicPr>
          <p:cNvPr id="26" name="Picture 25" descr="A person and person standing next to a computer&#10;&#10;AI-generated content may be incorrect.">
            <a:extLst>
              <a:ext uri="{FF2B5EF4-FFF2-40B4-BE49-F238E27FC236}">
                <a16:creationId xmlns:a16="http://schemas.microsoft.com/office/drawing/2014/main" id="{D3543CE2-90D4-7BA1-90B7-D73701DAC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3618524"/>
            <a:ext cx="6324599" cy="4649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8260404" y="7634639"/>
            <a:ext cx="7611049" cy="8229600"/>
          </a:xfrm>
          <a:custGeom>
            <a:avLst/>
            <a:gdLst/>
            <a:ahLst/>
            <a:cxnLst/>
            <a:rect l="l" t="t" r="r" b="b"/>
            <a:pathLst>
              <a:path w="7611049" h="8229600">
                <a:moveTo>
                  <a:pt x="0" y="0"/>
                </a:moveTo>
                <a:lnTo>
                  <a:pt x="7611049" y="0"/>
                </a:lnTo>
                <a:lnTo>
                  <a:pt x="76110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A cartoon of a tree&#10;&#10;AI-generated content may be incorrect.">
            <a:extLst>
              <a:ext uri="{FF2B5EF4-FFF2-40B4-BE49-F238E27FC236}">
                <a16:creationId xmlns:a16="http://schemas.microsoft.com/office/drawing/2014/main" id="{6C1D7C3B-F739-61B4-03A2-4F4507D8B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6" y="-9686"/>
            <a:ext cx="18288000" cy="10287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1DA529CC-A736-CC19-8746-0D38D794C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200398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Bước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3: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công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b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3">
            <a:extLst>
              <a:ext uri="{FF2B5EF4-FFF2-40B4-BE49-F238E27FC236}">
                <a16:creationId xmlns:a16="http://schemas.microsoft.com/office/drawing/2014/main" id="{E9A8E5F4-215D-610B-585A-818966D28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305300"/>
            <a:ext cx="7086600" cy="5334000"/>
          </a:xfrm>
        </p:spPr>
        <p:txBody>
          <a:bodyPr>
            <a:normAutofit/>
          </a:bodyPr>
          <a:lstStyle/>
          <a:p>
            <a:pPr algn="l"/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nguồn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: Google, Bing, ChatGPT,…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khóa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nhanh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chóng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hand holding a magnifying glass over a search bar&#10;&#10;AI-generated content may be incorrect.">
            <a:extLst>
              <a:ext uri="{FF2B5EF4-FFF2-40B4-BE49-F238E27FC236}">
                <a16:creationId xmlns:a16="http://schemas.microsoft.com/office/drawing/2014/main" id="{9E204B66-66EF-2ADB-73D1-B541C6313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33" y="4533901"/>
            <a:ext cx="6019799" cy="4069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8260404" y="7634639"/>
            <a:ext cx="7611049" cy="8229600"/>
          </a:xfrm>
          <a:custGeom>
            <a:avLst/>
            <a:gdLst/>
            <a:ahLst/>
            <a:cxnLst/>
            <a:rect l="l" t="t" r="r" b="b"/>
            <a:pathLst>
              <a:path w="7611049" h="8229600">
                <a:moveTo>
                  <a:pt x="0" y="0"/>
                </a:moveTo>
                <a:lnTo>
                  <a:pt x="7611049" y="0"/>
                </a:lnTo>
                <a:lnTo>
                  <a:pt x="76110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cartoon of a tree&#10;&#10;AI-generated content may be incorrect.">
            <a:extLst>
              <a:ext uri="{FF2B5EF4-FFF2-40B4-BE49-F238E27FC236}">
                <a16:creationId xmlns:a16="http://schemas.microsoft.com/office/drawing/2014/main" id="{7F01C5AF-1ADE-75A3-8F73-17983742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4" y="-18727"/>
            <a:ext cx="18288000" cy="102870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EDEEFF48-4847-CE17-540D-B66330CC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2781300"/>
            <a:ext cx="13716000" cy="3581400"/>
          </a:xfrm>
        </p:spPr>
        <p:txBody>
          <a:bodyPr>
            <a:normAutofit fontScale="90000"/>
          </a:bodyPr>
          <a:lstStyle/>
          <a:p>
            <a:pPr algn="ctr">
              <a:lnSpc>
                <a:spcPts val="8344"/>
              </a:lnSpc>
            </a:pPr>
            <a:br>
              <a:rPr lang="en-US" sz="8000" dirty="0">
                <a:latin typeface="Francois One"/>
                <a:ea typeface="Francois One"/>
                <a:cs typeface="Francois One"/>
                <a:sym typeface="Francois One"/>
              </a:rPr>
            </a:br>
            <a:br>
              <a:rPr lang="en-US" sz="8000" dirty="0">
                <a:latin typeface="Francois One"/>
                <a:ea typeface="Francois One"/>
                <a:cs typeface="Francois One"/>
                <a:sym typeface="Francois One"/>
              </a:rPr>
            </a:br>
            <a:r>
              <a:rPr lang="en-US" sz="8000" dirty="0" err="1">
                <a:latin typeface="Francois One"/>
                <a:ea typeface="Francois One"/>
                <a:cs typeface="Francois One"/>
                <a:sym typeface="Francois One"/>
              </a:rPr>
              <a:t>Bước</a:t>
            </a:r>
            <a:r>
              <a:rPr lang="en-US" sz="8000" dirty="0">
                <a:latin typeface="Francois One"/>
                <a:ea typeface="Francois One"/>
                <a:cs typeface="Francois One"/>
                <a:sym typeface="Francois One"/>
              </a:rPr>
              <a:t> 4: Tiến </a:t>
            </a:r>
            <a:r>
              <a:rPr lang="en-US" sz="8000" dirty="0" err="1">
                <a:latin typeface="Francois One"/>
                <a:ea typeface="Francois One"/>
                <a:cs typeface="Francois One"/>
                <a:sym typeface="Francois One"/>
              </a:rPr>
              <a:t>hành</a:t>
            </a:r>
            <a:r>
              <a:rPr lang="en-US" sz="80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8000" dirty="0" err="1">
                <a:latin typeface="Francois One"/>
                <a:ea typeface="Francois One"/>
                <a:cs typeface="Francois One"/>
                <a:sym typeface="Francois One"/>
              </a:rPr>
              <a:t>tìm</a:t>
            </a:r>
            <a:r>
              <a:rPr lang="en-US" sz="80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8000" dirty="0" err="1">
                <a:latin typeface="Francois One"/>
                <a:ea typeface="Francois One"/>
                <a:cs typeface="Francois One"/>
                <a:sym typeface="Francois One"/>
              </a:rPr>
              <a:t>kiếm</a:t>
            </a:r>
            <a:br>
              <a:rPr lang="en-US" sz="6600" dirty="0">
                <a:latin typeface="Francois One"/>
                <a:ea typeface="Francois One"/>
                <a:cs typeface="Francois One"/>
                <a:sym typeface="Francois One"/>
              </a:rPr>
            </a:br>
            <a:br>
              <a:rPr lang="en-US" sz="6600" dirty="0">
                <a:latin typeface="Francois One"/>
                <a:ea typeface="Francois One"/>
                <a:cs typeface="Francois One"/>
                <a:sym typeface="Francois One"/>
              </a:rPr>
            </a:br>
            <a:r>
              <a:rPr lang="en-US" sz="6600" dirty="0">
                <a:latin typeface="Francois One"/>
                <a:ea typeface="Francois One"/>
                <a:cs typeface="Francois One"/>
                <a:sym typeface="Francois One"/>
              </a:rPr>
              <a:t>.</a:t>
            </a:r>
            <a:br>
              <a:rPr lang="en-US" sz="6600" dirty="0">
                <a:latin typeface="Francois One"/>
                <a:ea typeface="Francois One"/>
                <a:cs typeface="Francois One"/>
                <a:sym typeface="Francois One"/>
              </a:rPr>
            </a:br>
            <a:endParaRPr lang="en-US" dirty="0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412EF62C-5AA7-5FFF-E5F8-0C44E6A8F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757417"/>
            <a:ext cx="13716000" cy="4419600"/>
          </a:xfrm>
        </p:spPr>
        <p:txBody>
          <a:bodyPr>
            <a:normAutofit/>
          </a:bodyPr>
          <a:lstStyle/>
          <a:p>
            <a:pPr algn="l"/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Thực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việc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tìm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kiếm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thông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tin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theo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kế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hoạch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đã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đặt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ra.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trung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vào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các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nội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dung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như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tình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hình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thực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tế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, xu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hướng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phát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triển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nhu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cầu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lao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động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lĩnh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vực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kĩ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thuật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công</a:t>
            </a:r>
            <a:r>
              <a:rPr lang="en-US" sz="4400" dirty="0"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00" dirty="0" err="1">
                <a:latin typeface="Francois One"/>
                <a:ea typeface="Francois One"/>
                <a:cs typeface="Francois One"/>
                <a:sym typeface="Francois One"/>
              </a:rPr>
              <a:t>nghệ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093014" y="233179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2590800" y="3186648"/>
            <a:ext cx="1447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Báo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647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7037"/>
            <a:ext cx="16459200" cy="127440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0B652-FAB6-435D-8EB9-34F57B7BA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112175"/>
            <a:ext cx="17852229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0" noProof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thông tin về nhóm ngành nghề kĩ thuật, công nghệ phát triển trong thị trường lao động tại địa phương thông qua hoạt động trải nghiệm </a:t>
            </a:r>
            <a:endParaRPr lang="en-US" altLang="en-US" sz="5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srgbClr val="002060"/>
              </a:solidFill>
            </a:endParaRPr>
          </a:p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srgbClr val="002060"/>
              </a:solidFill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6CBEA94D-0D13-420B-8A6B-B8E2438E6AAE}"/>
              </a:ext>
            </a:extLst>
          </p:cNvPr>
          <p:cNvSpPr/>
          <p:nvPr/>
        </p:nvSpPr>
        <p:spPr>
          <a:xfrm>
            <a:off x="805543" y="342901"/>
            <a:ext cx="4909457" cy="182880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172B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* </a:t>
            </a:r>
            <a:r>
              <a:rPr kumimoji="0" lang="en-US" sz="48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800" b="1" i="0" u="none" strike="noStrike" kern="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DỤNG: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F3ACC-B808-4B4A-B69D-59E0720A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88D4B-6185-4D08-9E5E-7F54CC097FFE}"/>
              </a:ext>
            </a:extLst>
          </p:cNvPr>
          <p:cNvSpPr txBox="1"/>
          <p:nvPr/>
        </p:nvSpPr>
        <p:spPr>
          <a:xfrm>
            <a:off x="1219201" y="191355"/>
            <a:ext cx="15163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PHIẾU CHẤM BÀI THUYẾT TRÌNH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DD79906-C64C-4FDE-B356-D749D0EEA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775304"/>
              </p:ext>
            </p:extLst>
          </p:nvPr>
        </p:nvGraphicFramePr>
        <p:xfrm>
          <a:off x="457200" y="1398373"/>
          <a:ext cx="17449800" cy="502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81800">
                  <a:extLst>
                    <a:ext uri="{9D8B030D-6E8A-4147-A177-3AD203B41FA5}">
                      <a16:colId xmlns:a16="http://schemas.microsoft.com/office/drawing/2014/main" val="323896673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7087943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9323727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6172412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5666882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146022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 ĐÁNH GIÁ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ĐIỂM TỐI 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07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GIỚI THIỆU RÕ RÀNG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1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 ĐẦY ĐỦ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9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CÓ HÌNH ẢNH MINH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BÀI TRÌNH CHIẾU KHOA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15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TỔNG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29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0997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tree&#10;&#10;AI-generated content may be incorrect.">
            <a:extLst>
              <a:ext uri="{FF2B5EF4-FFF2-40B4-BE49-F238E27FC236}">
                <a16:creationId xmlns:a16="http://schemas.microsoft.com/office/drawing/2014/main" id="{F37410D1-7972-A5D1-1881-BDE9840B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 descr="A display of watermelon and crabs&#10;&#10;AI-generated content may be incorrect.">
            <a:extLst>
              <a:ext uri="{FF2B5EF4-FFF2-40B4-BE49-F238E27FC236}">
                <a16:creationId xmlns:a16="http://schemas.microsoft.com/office/drawing/2014/main" id="{B5F76ED1-B34A-9AEA-F0DE-CF9EA763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4" y="0"/>
            <a:ext cx="10106025" cy="10287000"/>
          </a:xfrm>
          <a:prstGeom prst="rect">
            <a:avLst/>
          </a:prstGeom>
        </p:spPr>
      </p:pic>
      <p:pic>
        <p:nvPicPr>
          <p:cNvPr id="19" name="Picture 18" descr="A group of people standing next to a table with fruit&#10;&#10;AI-generated content may be incorrect.">
            <a:extLst>
              <a:ext uri="{FF2B5EF4-FFF2-40B4-BE49-F238E27FC236}">
                <a16:creationId xmlns:a16="http://schemas.microsoft.com/office/drawing/2014/main" id="{11B6FBE1-8839-2566-05EA-199B00969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10106024" cy="10287000"/>
          </a:xfrm>
          <a:prstGeom prst="rect">
            <a:avLst/>
          </a:prstGeom>
        </p:spPr>
      </p:pic>
      <p:pic>
        <p:nvPicPr>
          <p:cNvPr id="21" name="Picture 20" descr="A sign from a ceiling&#10;&#10;AI-generated content may be incorrect.">
            <a:extLst>
              <a:ext uri="{FF2B5EF4-FFF2-40B4-BE49-F238E27FC236}">
                <a16:creationId xmlns:a16="http://schemas.microsoft.com/office/drawing/2014/main" id="{D54A5D89-1280-3703-E9EA-D75F3F9DE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6" y="646"/>
            <a:ext cx="1010602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64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53" y="-23851"/>
            <a:ext cx="9867505" cy="8722336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84743" cy="839049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637" y="2122996"/>
            <a:ext cx="8498988" cy="8199783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3895" y="2528047"/>
            <a:ext cx="8094105" cy="7758953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cartoon of a tree&#10;&#10;AI-generated content may be incorrect.">
            <a:extLst>
              <a:ext uri="{FF2B5EF4-FFF2-40B4-BE49-F238E27FC236}">
                <a16:creationId xmlns:a16="http://schemas.microsoft.com/office/drawing/2014/main" id="{C96F08E8-1EB2-4597-D571-B0F46F18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r="26442" b="-1"/>
          <a:stretch/>
        </p:blipFill>
        <p:spPr>
          <a:xfrm>
            <a:off x="3581400" y="1588516"/>
            <a:ext cx="14730225" cy="8698488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pic>
        <p:nvPicPr>
          <p:cNvPr id="6" name="Picture 5" descr="A white card with black text and a red heart&#10;&#10;AI-generated content may be incorrect.">
            <a:extLst>
              <a:ext uri="{FF2B5EF4-FFF2-40B4-BE49-F238E27FC236}">
                <a16:creationId xmlns:a16="http://schemas.microsoft.com/office/drawing/2014/main" id="{F5D769BE-2CDC-B3CC-2B3F-6E4950DE4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r="17026"/>
          <a:stretch/>
        </p:blipFill>
        <p:spPr>
          <a:xfrm>
            <a:off x="762000" y="-35776"/>
            <a:ext cx="13258800" cy="839049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91355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284980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Bí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ẩn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chim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https://cdn-icons-png.flaticon.com/128/8277/827755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156" y="3189845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128/3347/334738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16" y="3042213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icons-png.flaticon.com/128/10292/1029201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880" y="6156357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dn-icons-png.flaticon.com/128/1947/194795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40" y="6156359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cdn-icons-png.flaticon.com/128/9906/990654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614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59362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1.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Mục</a:t>
            </a:r>
            <a:r>
              <a:rPr kumimoji="0" lang="en-US" sz="4000" b="1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tiêu của định hướng nghề nghiệp là gì?</a:t>
            </a:r>
            <a:br>
              <a:rPr lang="vi-VN"/>
            </a:b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8338458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 Giúp học sinh chọn nghề nghiệp phù hợp với sở thích và khả năng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Không liên quan đến tương lai học sinh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Giúp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học sinh tìm công việc tạm thời.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Định hướng cho học sinh đại học.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829605" y="3780806"/>
            <a:ext cx="8338458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Giúp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học sinh chọn nghề nghiệp phù hợp với sở thích và khả năng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298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59362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2. </a:t>
            </a:r>
            <a:r>
              <a:rPr lang="en-US" sz="4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Đối với thị trường lao động bên mua 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là: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người lao động.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599"/>
            <a:ext cx="7902700" cy="235337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người sử dụng lao động.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người hợp tác.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người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sử dụng lao động và người lao động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805542" y="6599626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người sử dụng lao động.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942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4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 yếu tố ảnh hưởng đến thị trường lao động 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là: 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476625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3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325547"/>
            <a:ext cx="7902700" cy="261742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5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476625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4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325547"/>
            <a:ext cx="7902700" cy="261742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D.6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579756" y="3476625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4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170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369785" y="371471"/>
            <a:ext cx="16676914" cy="318974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spcBef>
                <a:spcPts val="1500"/>
              </a:spcBef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lvl="0" defTabSz="1371600">
              <a:lnSpc>
                <a:spcPct val="150000"/>
              </a:lnSpc>
              <a:spcBef>
                <a:spcPts val="1500"/>
              </a:spcBef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noProof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4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Thách</a:t>
            </a:r>
            <a:r>
              <a:rPr kumimoji="0" lang="en-US" sz="4000" b="1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thức lớn nhất mà thị trường lao động kĩ thuật, công nghệ tại Việt Nam đang phải đối mặt l à gì?</a:t>
            </a:r>
            <a:endParaRPr lang="vi-VN" sz="4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Thiếu vốn đầu tư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Hệ thống pháp luật chưa hoàn thiện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Thiếu thị trường tiêu thụ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lnSpc>
                <a:spcPct val="150000"/>
              </a:lnSpc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400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Thiếu hụt nhân lực chất lượng cao.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551682" y="6249707"/>
            <a:ext cx="7902700" cy="2693269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D.Thiếu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hụt nhân lực chất lượng cao.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774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4" y="289296"/>
            <a:ext cx="16343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6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6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6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6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2590800" y="3186648"/>
            <a:ext cx="1447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9252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21B36-2BB6-FD42-B150-950F2FCB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F6ABED-AF48-AB6C-5190-899F09DC0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-287338" y="-9055"/>
            <a:ext cx="18288000" cy="1028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F9F3D-760B-D9A7-CECE-B52B4AA1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8860E-3A63-F081-2F30-1ED6B779045C}"/>
              </a:ext>
            </a:extLst>
          </p:cNvPr>
          <p:cNvSpPr txBox="1"/>
          <p:nvPr/>
        </p:nvSpPr>
        <p:spPr>
          <a:xfrm>
            <a:off x="2362200" y="2247900"/>
            <a:ext cx="15468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 3.4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lĩnh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172B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  <a:extLst>
              <a:ext uri="{FF2B5EF4-FFF2-40B4-BE49-F238E27FC236}">
                <a16:creationId xmlns:a16="http://schemas.microsoft.com/office/drawing/2014/main" id="{27E80484-C222-224C-A1B7-855463635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98F549-5F7F-CC3A-23AE-6D604C7FFFF4}"/>
              </a:ext>
            </a:extLst>
          </p:cNvPr>
          <p:cNvSpPr txBox="1"/>
          <p:nvPr/>
        </p:nvSpPr>
        <p:spPr>
          <a:xfrm>
            <a:off x="2057400" y="4468864"/>
            <a:ext cx="1447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Báo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Thông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Trang wed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4140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Google, Bing, ChatGPT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918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tree">
            <a:extLst>
              <a:ext uri="{FF2B5EF4-FFF2-40B4-BE49-F238E27FC236}">
                <a16:creationId xmlns:a16="http://schemas.microsoft.com/office/drawing/2014/main" id="{5DC06A14-545A-4763-EB13-585C0D7EF4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0287000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D5D7F53D-C910-3425-5CB1-38A8CC4DF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2012155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Thảo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luận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nhóm</a:t>
            </a:r>
            <a:r>
              <a:rPr lang="en-US" sz="96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br>
              <a:rPr lang="en-US" sz="9600" dirty="0">
                <a:solidFill>
                  <a:srgbClr val="4B2ADC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</a:br>
            <a:endParaRPr lang="en-US" dirty="0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309B4F82-ED18-49E2-2E53-E6052624E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076701"/>
            <a:ext cx="13716000" cy="3810000"/>
          </a:xfrm>
        </p:spPr>
        <p:txBody>
          <a:bodyPr/>
          <a:lstStyle/>
          <a:p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Quy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kiếm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tin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thị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trường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lao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lĩnh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vực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kĩ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thuật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–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nghệ</a:t>
            </a:r>
            <a:r>
              <a:rPr lang="en-US" sz="4800" dirty="0"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  World Avifauna Lesson by Slidesgo">
  <a:themeElements>
    <a:clrScheme name="Simple Light">
      <a:dk1>
        <a:srgbClr val="414042"/>
      </a:dk1>
      <a:lt1>
        <a:srgbClr val="9DD3CC"/>
      </a:lt1>
      <a:dk2>
        <a:srgbClr val="FFFFFF"/>
      </a:dk2>
      <a:lt2>
        <a:srgbClr val="FFFFFF"/>
      </a:lt2>
      <a:accent1>
        <a:srgbClr val="6FB2A5"/>
      </a:accent1>
      <a:accent2>
        <a:srgbClr val="FCF8EB"/>
      </a:accent2>
      <a:accent3>
        <a:srgbClr val="F9C375"/>
      </a:accent3>
      <a:accent4>
        <a:srgbClr val="FFE98A"/>
      </a:accent4>
      <a:accent5>
        <a:srgbClr val="EA6363"/>
      </a:accent5>
      <a:accent6>
        <a:srgbClr val="FA8383"/>
      </a:accent6>
      <a:hlink>
        <a:srgbClr val="4140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4742</TotalTime>
  <Words>1025</Words>
  <Application>Microsoft Office PowerPoint</Application>
  <PresentationFormat>Custom</PresentationFormat>
  <Paragraphs>83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Meiryo</vt:lpstr>
      <vt:lpstr>Calibri Light</vt:lpstr>
      <vt:lpstr>Arial</vt:lpstr>
      <vt:lpstr>Francois One</vt:lpstr>
      <vt:lpstr>Times New Roman</vt:lpstr>
      <vt:lpstr>Montserrat</vt:lpstr>
      <vt:lpstr>Raleway</vt:lpstr>
      <vt:lpstr>Calibri</vt:lpstr>
      <vt:lpstr>  World Avifauna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 </vt:lpstr>
      <vt:lpstr>Các bước như sau </vt:lpstr>
      <vt:lpstr>Bước 1: Xác định mục tiêu tìm kiếm </vt:lpstr>
      <vt:lpstr>Bước 2: Xác định nguồn thông tin </vt:lpstr>
      <vt:lpstr>Bước 3: Xác định công cụ tìm kiếm </vt:lpstr>
      <vt:lpstr>  Bước 4: Tiến hành tìm kiếm  . 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USER</cp:lastModifiedBy>
  <cp:revision>111</cp:revision>
  <dcterms:created xsi:type="dcterms:W3CDTF">2006-08-16T00:00:00Z</dcterms:created>
  <dcterms:modified xsi:type="dcterms:W3CDTF">2025-04-11T16:45:56Z</dcterms:modified>
  <dc:identifier>DAE65lQ4ekI</dc:identifier>
</cp:coreProperties>
</file>