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57" r:id="rId2"/>
    <p:sldId id="358" r:id="rId3"/>
    <p:sldId id="359" r:id="rId4"/>
    <p:sldId id="336" r:id="rId5"/>
    <p:sldId id="335" r:id="rId6"/>
    <p:sldId id="354" r:id="rId7"/>
    <p:sldId id="367" r:id="rId8"/>
    <p:sldId id="369" r:id="rId9"/>
    <p:sldId id="370" r:id="rId10"/>
    <p:sldId id="371" r:id="rId11"/>
    <p:sldId id="373" r:id="rId12"/>
    <p:sldId id="374" r:id="rId13"/>
    <p:sldId id="377" r:id="rId14"/>
    <p:sldId id="378" r:id="rId15"/>
    <p:sldId id="340" r:id="rId16"/>
    <p:sldId id="313" r:id="rId17"/>
    <p:sldId id="333" r:id="rId18"/>
    <p:sldId id="344" r:id="rId19"/>
    <p:sldId id="365" r:id="rId20"/>
    <p:sldId id="366" r:id="rId21"/>
    <p:sldId id="3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3399"/>
    <a:srgbClr val="006666"/>
    <a:srgbClr val="800080"/>
    <a:srgbClr val="FF00FF"/>
    <a:srgbClr val="0000CC"/>
    <a:srgbClr val="CC00CC"/>
    <a:srgbClr val="00B2A5"/>
    <a:srgbClr val="00A9A5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38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8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9.xml"/><Relationship Id="rId1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13.jpeg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image" Target="../media/image9.jpeg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audio" Target="../media/audio2.wav"/><Relationship Id="rId5" Type="http://schemas.openxmlformats.org/officeDocument/2006/relationships/image" Target="../media/image11.jpeg"/><Relationship Id="rId15" Type="http://schemas.openxmlformats.org/officeDocument/2006/relationships/slide" Target="slide14.xml"/><Relationship Id="rId10" Type="http://schemas.openxmlformats.org/officeDocument/2006/relationships/slide" Target="slide12.xml"/><Relationship Id="rId4" Type="http://schemas.openxmlformats.org/officeDocument/2006/relationships/image" Target="../media/image10.gif"/><Relationship Id="rId9" Type="http://schemas.openxmlformats.org/officeDocument/2006/relationships/audio" Target="../media/audio1.wav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9723" y="1390666"/>
            <a:ext cx="9432685" cy="8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vi-VN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teachers to our class!</a:t>
            </a:r>
            <a:endParaRPr 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113030"/>
            <a:ext cx="508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30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6" y="17929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 like,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18031" y="1781701"/>
            <a:ext cx="9415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3. The Vatican Museum has excellent works of art. The Louvre Museum has excellent works of art too.</a:t>
            </a:r>
          </a:p>
          <a:p>
            <a:pPr marL="342900" indent="-342900">
              <a:buFont typeface="Wingdings"/>
              <a:buChar char="à"/>
            </a:pPr>
            <a:r>
              <a:rPr lang="en-US" sz="2800" dirty="0">
                <a:sym typeface="Wingdings" panose="05000000000000000000" pitchFamily="2" charset="2"/>
              </a:rPr>
              <a:t>The Vatican Museum ‘s works of arts are  __________  excellent  _________  the Louvre Museum’s works of art.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0A39DF-EA10-475F-B553-8D9642A2D6F0}"/>
              </a:ext>
            </a:extLst>
          </p:cNvPr>
          <p:cNvSpPr txBox="1"/>
          <p:nvPr/>
        </p:nvSpPr>
        <p:spPr>
          <a:xfrm>
            <a:off x="6923675" y="2618628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0A39DF-EA10-475F-B553-8D9642A2D6F0}"/>
              </a:ext>
            </a:extLst>
          </p:cNvPr>
          <p:cNvSpPr txBox="1"/>
          <p:nvPr/>
        </p:nvSpPr>
        <p:spPr>
          <a:xfrm>
            <a:off x="2433930" y="3072470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0751573" y="6327057"/>
            <a:ext cx="604683" cy="412955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6" y="17929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 like,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16548" y="2105373"/>
            <a:ext cx="85094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4. A vacation on the beach is relaxing, while a vacation in a big city may not be.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ym typeface="Wingdings" panose="05000000000000000000" pitchFamily="2" charset="2"/>
              </a:rPr>
              <a:t> A vacation on the beach is ______________ a vacation in a big city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0A39DF-EA10-475F-B553-8D9642A2D6F0}"/>
              </a:ext>
            </a:extLst>
          </p:cNvPr>
          <p:cNvSpPr txBox="1"/>
          <p:nvPr/>
        </p:nvSpPr>
        <p:spPr>
          <a:xfrm>
            <a:off x="4813114" y="3525350"/>
            <a:ext cx="24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different from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0412361" y="6356554"/>
            <a:ext cx="604683" cy="383457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76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 like,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420105" y="1786197"/>
            <a:ext cx="96972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5. City life is busy, but country life is peaceful.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ym typeface="Wingdings" panose="05000000000000000000" pitchFamily="2" charset="2"/>
              </a:rPr>
              <a:t> City life is not ___________ peaceful __________ country life.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0A39DF-EA10-475F-B553-8D9642A2D6F0}"/>
              </a:ext>
            </a:extLst>
          </p:cNvPr>
          <p:cNvSpPr txBox="1"/>
          <p:nvPr/>
        </p:nvSpPr>
        <p:spPr>
          <a:xfrm>
            <a:off x="3322306" y="2555637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0A39DF-EA10-475F-B553-8D9642A2D6F0}"/>
              </a:ext>
            </a:extLst>
          </p:cNvPr>
          <p:cNvSpPr txBox="1"/>
          <p:nvPr/>
        </p:nvSpPr>
        <p:spPr>
          <a:xfrm>
            <a:off x="6666254" y="2540890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0781067" y="6445045"/>
            <a:ext cx="604683" cy="412955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598" cy="69343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625689"/>
            <a:ext cx="2667819" cy="203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625690"/>
            <a:ext cx="2946400" cy="206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Káº¿t quáº£ hÃ¬nh áº£nh cho app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9661" r="10760" b="7207"/>
          <a:stretch/>
        </p:blipFill>
        <p:spPr bwMode="auto">
          <a:xfrm>
            <a:off x="1778001" y="1321843"/>
            <a:ext cx="3457676" cy="280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2321" y="4735695"/>
            <a:ext cx="3758955" cy="52320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A GIFT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51" y="1321844"/>
            <a:ext cx="3237461" cy="294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ction Button: Home 7">
            <a:hlinkClick r:id="rId7" action="ppaction://hlinksldjump" highlightClick="1"/>
          </p:cNvPr>
          <p:cNvSpPr/>
          <p:nvPr/>
        </p:nvSpPr>
        <p:spPr>
          <a:xfrm>
            <a:off x="8740058" y="6285408"/>
            <a:ext cx="604683" cy="54569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8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598" cy="69343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625689"/>
            <a:ext cx="2667819" cy="203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625690"/>
            <a:ext cx="2946400" cy="206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Káº¿t quáº£ hÃ¬nh áº£nh cho app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9661" r="10760" b="7207"/>
          <a:stretch/>
        </p:blipFill>
        <p:spPr bwMode="auto">
          <a:xfrm>
            <a:off x="1778001" y="1321843"/>
            <a:ext cx="3457676" cy="280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2321" y="4735695"/>
            <a:ext cx="3758955" cy="52320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A GIFT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51" y="1321844"/>
            <a:ext cx="3237461" cy="294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ction Button: Home 7">
            <a:hlinkClick r:id="rId7" action="ppaction://hlinksldjump" highlightClick="1"/>
          </p:cNvPr>
          <p:cNvSpPr/>
          <p:nvPr/>
        </p:nvSpPr>
        <p:spPr>
          <a:xfrm>
            <a:off x="8487952" y="6312310"/>
            <a:ext cx="604683" cy="54569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6877" y="234224"/>
            <a:ext cx="1126512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AE67E9-3F3E-401F-B949-3B7A30678A29}"/>
              </a:ext>
            </a:extLst>
          </p:cNvPr>
          <p:cNvSpPr txBox="1"/>
          <p:nvPr/>
        </p:nvSpPr>
        <p:spPr>
          <a:xfrm>
            <a:off x="181359" y="842022"/>
            <a:ext cx="117241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Rock is very exciting. It is not like country music.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Rock is very ________________ country music.</a:t>
            </a:r>
            <a:endParaRPr lang="en-US" sz="2400" dirty="0"/>
          </a:p>
          <a:p>
            <a:r>
              <a:rPr lang="en-US" sz="2400" dirty="0"/>
              <a:t>2. Composer Hoang Long wrote many good songs for children. Composer Pham Tuyen also wrote many good songs for children.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Composer Hoang Long, ___________ Pham Tuyen, wrote many good songs for children.</a:t>
            </a:r>
            <a:endParaRPr lang="en-US" sz="2400" dirty="0"/>
          </a:p>
          <a:p>
            <a:r>
              <a:rPr lang="en-US" sz="2400" dirty="0"/>
              <a:t>3. The Vatican Museum has excellent works of art. The Louvre Museum has excellent works of art too.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The Vatican Museum ‘s works of arts are  __________  excellent  _________  the Louvre Museum’s works of art.</a:t>
            </a:r>
          </a:p>
          <a:p>
            <a:pPr marL="342900" indent="-342900">
              <a:buFont typeface="Wingdings"/>
              <a:buChar char="à"/>
            </a:pPr>
            <a:endParaRPr lang="en-GB" sz="2400" dirty="0">
              <a:sym typeface="Wingdings" panose="05000000000000000000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0A39DF-EA10-475F-B553-8D9642A2D6F0}"/>
              </a:ext>
            </a:extLst>
          </p:cNvPr>
          <p:cNvSpPr txBox="1"/>
          <p:nvPr/>
        </p:nvSpPr>
        <p:spPr>
          <a:xfrm>
            <a:off x="2014843" y="1363195"/>
            <a:ext cx="2475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different from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90A39DF-EA10-475F-B553-8D9642A2D6F0}"/>
              </a:ext>
            </a:extLst>
          </p:cNvPr>
          <p:cNvSpPr txBox="1"/>
          <p:nvPr/>
        </p:nvSpPr>
        <p:spPr>
          <a:xfrm>
            <a:off x="3842387" y="2469092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like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0A39DF-EA10-475F-B553-8D9642A2D6F0}"/>
              </a:ext>
            </a:extLst>
          </p:cNvPr>
          <p:cNvSpPr txBox="1"/>
          <p:nvPr/>
        </p:nvSpPr>
        <p:spPr>
          <a:xfrm>
            <a:off x="5891288" y="3586980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90A39DF-EA10-475F-B553-8D9642A2D6F0}"/>
              </a:ext>
            </a:extLst>
          </p:cNvPr>
          <p:cNvSpPr txBox="1"/>
          <p:nvPr/>
        </p:nvSpPr>
        <p:spPr>
          <a:xfrm>
            <a:off x="8775737" y="3586981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F0000"/>
                </a:solidFill>
              </a:rPr>
              <a:t>as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3AE67E9-3F3E-401F-B949-3B7A30678A29}"/>
              </a:ext>
            </a:extLst>
          </p:cNvPr>
          <p:cNvSpPr txBox="1"/>
          <p:nvPr/>
        </p:nvSpPr>
        <p:spPr>
          <a:xfrm>
            <a:off x="181359" y="4268794"/>
            <a:ext cx="11601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4. A vacation on the beach is relaxing, while a vacation in a big city may not be.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A vacation on the beach is ______________ a vacation in a big city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5. City life is busy, but country life is peaceful.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City life is not ____________ peaceful ___________ country life.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0A39DF-EA10-475F-B553-8D9642A2D6F0}"/>
              </a:ext>
            </a:extLst>
          </p:cNvPr>
          <p:cNvSpPr txBox="1"/>
          <p:nvPr/>
        </p:nvSpPr>
        <p:spPr>
          <a:xfrm>
            <a:off x="2680071" y="6017326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90A39DF-EA10-475F-B553-8D9642A2D6F0}"/>
              </a:ext>
            </a:extLst>
          </p:cNvPr>
          <p:cNvSpPr txBox="1"/>
          <p:nvPr/>
        </p:nvSpPr>
        <p:spPr>
          <a:xfrm>
            <a:off x="5699563" y="6002579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90A39DF-EA10-475F-B553-8D9642A2D6F0}"/>
              </a:ext>
            </a:extLst>
          </p:cNvPr>
          <p:cNvSpPr txBox="1"/>
          <p:nvPr/>
        </p:nvSpPr>
        <p:spPr>
          <a:xfrm>
            <a:off x="3796442" y="4930642"/>
            <a:ext cx="2475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different from</a:t>
            </a: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047" y="3138009"/>
            <a:ext cx="2686050" cy="27003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6018" y="394268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the two museums: History and Science,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9021" y="45368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806" y="3510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C656629-84D0-4AA5-914F-BF38C617A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140589"/>
              </p:ext>
            </p:extLst>
          </p:nvPr>
        </p:nvGraphicFramePr>
        <p:xfrm>
          <a:off x="487067" y="1771090"/>
          <a:ext cx="5227200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1681">
                  <a:extLst>
                    <a:ext uri="{9D8B030D-6E8A-4147-A177-3AD203B41FA5}">
                      <a16:colId xmlns:a16="http://schemas.microsoft.com/office/drawing/2014/main" xmlns="" val="386499896"/>
                    </a:ext>
                  </a:extLst>
                </a:gridCol>
                <a:gridCol w="1585262">
                  <a:extLst>
                    <a:ext uri="{9D8B030D-6E8A-4147-A177-3AD203B41FA5}">
                      <a16:colId xmlns:a16="http://schemas.microsoft.com/office/drawing/2014/main" xmlns="" val="1364760509"/>
                    </a:ext>
                  </a:extLst>
                </a:gridCol>
                <a:gridCol w="1510257">
                  <a:extLst>
                    <a:ext uri="{9D8B030D-6E8A-4147-A177-3AD203B41FA5}">
                      <a16:colId xmlns:a16="http://schemas.microsoft.com/office/drawing/2014/main" xmlns="" val="155919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hronicaPro-Book"/>
                        </a:rPr>
                        <a:t>Science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425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>
                          <a:latin typeface="ChronicaPro-Book"/>
                        </a:rPr>
                        <a:t>1. modern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430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ChronicaPro-Book"/>
                        </a:rPr>
                        <a:t>2. friendly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02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ChronicaPro-Book"/>
                        </a:rPr>
                        <a:t>3. safe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24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ChronicaPro-Book"/>
                        </a:rPr>
                        <a:t>4. expensive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8848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035" y="1114573"/>
            <a:ext cx="3744995" cy="2555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" y="4374573"/>
            <a:ext cx="632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Ex:</a:t>
            </a:r>
            <a:r>
              <a:rPr lang="vi-VN" dirty="0" smtClean="0"/>
              <a:t> </a:t>
            </a:r>
            <a:r>
              <a:rPr lang="vi-VN" sz="2400" b="1" dirty="0" smtClean="0">
                <a:solidFill>
                  <a:srgbClr val="002060"/>
                </a:solidFill>
              </a:rPr>
              <a:t>1. History is not as modern as Science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" y="4880267"/>
            <a:ext cx="632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</a:rPr>
              <a:t>   </a:t>
            </a:r>
            <a:r>
              <a:rPr lang="vi-VN" dirty="0" smtClean="0"/>
              <a:t> </a:t>
            </a:r>
            <a:r>
              <a:rPr lang="vi-VN" sz="2400" b="1" dirty="0">
                <a:solidFill>
                  <a:srgbClr val="002060"/>
                </a:solidFill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</a:rPr>
              <a:t>  </a:t>
            </a:r>
            <a:r>
              <a:rPr lang="vi-VN" sz="2400" b="1" dirty="0" smtClean="0">
                <a:solidFill>
                  <a:srgbClr val="002060"/>
                </a:solidFill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</a:rPr>
              <a:t>History is </a:t>
            </a:r>
            <a:r>
              <a:rPr lang="vi-VN" sz="2400" b="1" dirty="0" smtClean="0">
                <a:solidFill>
                  <a:srgbClr val="002060"/>
                </a:solidFill>
              </a:rPr>
              <a:t>different from Science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1686" y="129883"/>
            <a:ext cx="115068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sentences, using the words given at the beginning.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6992" y="109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776" y="8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AE38385-43CD-4B31-9933-CDE59DCA73DC}"/>
              </a:ext>
            </a:extLst>
          </p:cNvPr>
          <p:cNvSpPr txBox="1"/>
          <p:nvPr/>
        </p:nvSpPr>
        <p:spPr>
          <a:xfrm>
            <a:off x="146229" y="697324"/>
            <a:ext cx="11813111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400" dirty="0"/>
              <a:t>1. I think action films are more interesting than comedies.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I think comedies are not ________________________________. </a:t>
            </a:r>
          </a:p>
          <a:p>
            <a:pPr>
              <a:lnSpc>
                <a:spcPts val="3700"/>
              </a:lnSpc>
            </a:pPr>
            <a:r>
              <a:rPr lang="en-US" sz="2400" dirty="0"/>
              <a:t>2. Our </a:t>
            </a:r>
            <a:r>
              <a:rPr lang="en-US" sz="2400" dirty="0" err="1"/>
              <a:t>maths</a:t>
            </a:r>
            <a:r>
              <a:rPr lang="en-US" sz="2400" dirty="0"/>
              <a:t> homework is more difficult than out history homework.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Our history homework is not ______________________________.</a:t>
            </a:r>
            <a:endParaRPr lang="en-US" sz="2400" dirty="0"/>
          </a:p>
          <a:p>
            <a:pPr>
              <a:lnSpc>
                <a:spcPts val="3700"/>
              </a:lnSpc>
            </a:pPr>
            <a:r>
              <a:rPr lang="en-US" sz="2400" dirty="0"/>
              <a:t>3. This year’s music contest is different from last year’s.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 This year’s music contest is not ______________________________.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4. The characters in the film are not the same as the ones in the play.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The characters in the film are ________________________________.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5. This picture is brighter than that picture.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 That picture is not ________________________________.</a:t>
            </a:r>
            <a:endParaRPr lang="en-US" sz="2400" dirty="0"/>
          </a:p>
          <a:p>
            <a:pPr marL="457200" indent="-457200">
              <a:lnSpc>
                <a:spcPts val="3700"/>
              </a:lnSpc>
              <a:buAutoNum type="arabicPeriod"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D579C2-A755-40F7-A911-20AC5A02B156}"/>
              </a:ext>
            </a:extLst>
          </p:cNvPr>
          <p:cNvSpPr txBox="1"/>
          <p:nvPr/>
        </p:nvSpPr>
        <p:spPr>
          <a:xfrm>
            <a:off x="3410022" y="1227709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as interesting as action films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315BF30-29AE-48F8-9294-5BBF7B9BD7FB}"/>
              </a:ext>
            </a:extLst>
          </p:cNvPr>
          <p:cNvSpPr txBox="1"/>
          <p:nvPr/>
        </p:nvSpPr>
        <p:spPr>
          <a:xfrm>
            <a:off x="4069816" y="2161000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as difficult as our </a:t>
            </a:r>
            <a:r>
              <a:rPr lang="en-US" sz="2400" b="1" dirty="0" err="1">
                <a:solidFill>
                  <a:srgbClr val="FF0000"/>
                </a:solidFill>
              </a:rPr>
              <a:t>maths</a:t>
            </a:r>
            <a:r>
              <a:rPr lang="en-US" sz="2400" b="1" dirty="0">
                <a:solidFill>
                  <a:srgbClr val="FF0000"/>
                </a:solidFill>
              </a:rPr>
              <a:t> homework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C4BCC8E-D46B-44AE-9073-41576067B843}"/>
              </a:ext>
            </a:extLst>
          </p:cNvPr>
          <p:cNvSpPr txBox="1"/>
          <p:nvPr/>
        </p:nvSpPr>
        <p:spPr>
          <a:xfrm>
            <a:off x="4069816" y="3087094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like last year’s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580C7CE-00AE-479C-8A02-7FC355A903B6}"/>
              </a:ext>
            </a:extLst>
          </p:cNvPr>
          <p:cNvSpPr txBox="1"/>
          <p:nvPr/>
        </p:nvSpPr>
        <p:spPr>
          <a:xfrm>
            <a:off x="4149523" y="4035490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different from the ones in </a:t>
            </a:r>
            <a:r>
              <a:rPr lang="en-US" sz="2400" b="1">
                <a:solidFill>
                  <a:srgbClr val="FF0000"/>
                </a:solidFill>
              </a:rPr>
              <a:t>the play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77D8E05-187C-4801-ADD8-BC13CF4AB233}"/>
              </a:ext>
            </a:extLst>
          </p:cNvPr>
          <p:cNvSpPr txBox="1"/>
          <p:nvPr/>
        </p:nvSpPr>
        <p:spPr>
          <a:xfrm>
            <a:off x="3589854" y="4963004"/>
            <a:ext cx="316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as bright as this one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064" y="96258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two pictures and compare them,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92163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8189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122" name="Picture 2" descr="Student Discussion Clip Art - Png Download (#5756056) - PinClipart">
            <a:extLst>
              <a:ext uri="{FF2B5EF4-FFF2-40B4-BE49-F238E27FC236}">
                <a16:creationId xmlns:a16="http://schemas.microsoft.com/office/drawing/2014/main" xmlns="" id="{DBCED6B3-9E86-4B83-B1A4-86D1198D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5215" l="32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25" y="1793577"/>
            <a:ext cx="3626003" cy="29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B35E1D-D513-4694-B07F-0A154030D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52" y="2047802"/>
            <a:ext cx="3331262" cy="3083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AD3CC4-6282-4567-AF86-D32B739E8D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1114" y="1544938"/>
            <a:ext cx="3622973" cy="35917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4235" y="5444836"/>
            <a:ext cx="61306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FF0000"/>
                </a:solidFill>
                <a:ea typeface="Times New Roman"/>
                <a:cs typeface="Times New Roman"/>
              </a:rPr>
              <a:t>Ex:</a:t>
            </a:r>
            <a:r>
              <a:rPr lang="vi-VN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>
                <a:solidFill>
                  <a:srgbClr val="0066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Picture A is not as big as picture B.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9935" y="2057400"/>
            <a:ext cx="44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2736" y="1586342"/>
            <a:ext cx="43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2608" y="5850082"/>
            <a:ext cx="881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33339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cat in picture A is different from the cat in picture B.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0935" y="4723223"/>
            <a:ext cx="286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66"/>
                </a:solidFill>
              </a:rPr>
              <a:t>* Chain game</a:t>
            </a:r>
            <a:endParaRPr lang="en-US" sz="2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828" y="84459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two pictures and compare them,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3831" y="8036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616" y="7010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B35E1D-D513-4694-B07F-0A154030D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14"/>
          <a:stretch/>
        </p:blipFill>
        <p:spPr>
          <a:xfrm>
            <a:off x="253043" y="1838963"/>
            <a:ext cx="2919808" cy="2745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7AD3CC4-6282-4567-AF86-D32B739E8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43"/>
          <a:stretch/>
        </p:blipFill>
        <p:spPr>
          <a:xfrm>
            <a:off x="3175627" y="1508665"/>
            <a:ext cx="3003947" cy="33695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79574" y="2490578"/>
            <a:ext cx="6096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Picture A is not as big as picture B.</a:t>
            </a:r>
            <a:endParaRPr lang="en-US" sz="2800" b="1" i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The cat in picture A is different from the cat in picture B.</a:t>
            </a:r>
            <a:endParaRPr lang="en-US" sz="2800" b="1" i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The cat in the house in picture A is like the cat in the house in picture B.</a:t>
            </a:r>
            <a:endParaRPr lang="en-US" sz="2800" b="1" i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7625" y="5060512"/>
            <a:ext cx="9908518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The fish in picture A is not as big as the fish in picture B.</a:t>
            </a:r>
            <a:endParaRPr lang="en-US" sz="2800" b="1" i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lvl="0"/>
            <a:r>
              <a:rPr lang="en-US" sz="2800" b="1" i="1" dirty="0">
                <a:solidFill>
                  <a:srgbClr val="FF0000"/>
                </a:solidFill>
                <a:latin typeface="Times New Roman"/>
                <a:ea typeface="Calibri"/>
              </a:rPr>
              <a:t>- The flower in picture A is not as small as the flower in picture B.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8" y="15051"/>
            <a:ext cx="1220359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844" t="7873" r="14599" b="3040"/>
          <a:stretch/>
        </p:blipFill>
        <p:spPr>
          <a:xfrm>
            <a:off x="406720" y="1445031"/>
            <a:ext cx="3679902" cy="48560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00880" y="95857"/>
            <a:ext cx="6910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 </a:t>
            </a:r>
            <a:r>
              <a:rPr lang="vi-VN" sz="2800" b="1" dirty="0" smtClean="0">
                <a:solidFill>
                  <a:srgbClr val="800080"/>
                </a:solidFill>
              </a:rPr>
              <a:t>*</a:t>
            </a:r>
            <a:r>
              <a:rPr lang="vi-VN" sz="2800" b="1" dirty="0" smtClean="0"/>
              <a:t> </a:t>
            </a:r>
            <a:r>
              <a:rPr lang="vi-VN" sz="2800" b="1" dirty="0" smtClean="0">
                <a:solidFill>
                  <a:srgbClr val="800080"/>
                </a:solidFill>
              </a:rPr>
              <a:t>Warm – up: </a:t>
            </a:r>
            <a:r>
              <a:rPr lang="en-US" sz="28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en-US" sz="2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BRAINSTORMING</a:t>
            </a:r>
            <a:endParaRPr lang="en-US" sz="28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7464" y="483913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 heavy, light, cheap, expensive, boring, interesting,  fun, thin, fat, tall, short, handsome, ugly, etc.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5663381" y="1828800"/>
            <a:ext cx="3111909" cy="272914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ADJECTIVES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84124" y="1445031"/>
            <a:ext cx="635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big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909" y="417786"/>
            <a:ext cx="6167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/>
              <a:t>“The boy on the left is taller than the boy on the right.”</a:t>
            </a:r>
            <a:endParaRPr lang="en-US" sz="3200" i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958936" y="900262"/>
            <a:ext cx="15794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7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1106129" y="2015615"/>
            <a:ext cx="8111613" cy="193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Do exercises in the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textbook again</a:t>
            </a:r>
          </a:p>
          <a:p>
            <a:pPr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Learn the form of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comparisions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Prepare: Communication.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191729" y="152400"/>
            <a:ext cx="11797071" cy="6553200"/>
          </a:xfrm>
          <a:prstGeom prst="flowChartProcess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3740150" y="481013"/>
            <a:ext cx="6546849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5400" b="1" dirty="0" smtClean="0">
                <a:solidFill>
                  <a:srgbClr val="C00000"/>
                </a:solidFill>
              </a:rPr>
              <a:t>IV.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8092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232503">
            <a:off x="482533" y="2640278"/>
            <a:ext cx="6668287" cy="1690432"/>
          </a:xfrm>
          <a:prstGeom prst="rect">
            <a:avLst/>
          </a:prstGeom>
          <a:noFill/>
        </p:spPr>
        <p:txBody>
          <a:bodyPr wrap="square" lIns="89123" tIns="44562" rIns="89123" bIns="44562">
            <a:spAutoFit/>
          </a:bodyPr>
          <a:lstStyle/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Thank you!</a:t>
            </a:r>
          </a:p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40298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" y="0"/>
            <a:ext cx="121847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82906" y="1718630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117" y="1352323"/>
            <a:ext cx="1344559" cy="1277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183" y="2379638"/>
            <a:ext cx="10545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*Grammar: </a:t>
            </a:r>
            <a:r>
              <a:rPr lang="en-US" sz="3200" b="1" dirty="0">
                <a:solidFill>
                  <a:srgbClr val="FF0000"/>
                </a:solidFill>
              </a:rPr>
              <a:t>Comparisons: like, different from, (not) as … 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0281" y="1847405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3: A CLOSER LOOK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702159"/>
            <a:ext cx="855823" cy="8488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0915" y="79881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2A5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7150" y="78048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2A5"/>
                </a:solidFill>
                <a:latin typeface="Myriad Pro" pitchFamily="34" charset="0"/>
              </a:rPr>
              <a:t> MUSIC AND ARTS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5238" y="75113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2A5"/>
              </a:solidFill>
            </a:endParaRPr>
          </a:p>
        </p:txBody>
      </p:sp>
      <p:pic>
        <p:nvPicPr>
          <p:cNvPr id="1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xmlns="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78" y="3047198"/>
            <a:ext cx="5351448" cy="34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11092" y="160338"/>
            <a:ext cx="538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November </a:t>
            </a:r>
            <a:r>
              <a:rPr lang="vi-VN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13th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53A474-0541-406F-AD05-5A4A2BF12E0F}"/>
              </a:ext>
            </a:extLst>
          </p:cNvPr>
          <p:cNvSpPr txBox="1"/>
          <p:nvPr/>
        </p:nvSpPr>
        <p:spPr>
          <a:xfrm>
            <a:off x="432047" y="740188"/>
            <a:ext cx="5681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1. </a:t>
            </a:r>
            <a:r>
              <a:rPr lang="vi-VN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</a:t>
            </a:r>
            <a:r>
              <a:rPr lang="en-U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800" dirty="0" smtClean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like</a:t>
            </a:r>
            <a:r>
              <a:rPr lang="en-U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Loan</a:t>
            </a:r>
            <a:r>
              <a:rPr lang="en-U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’s </a:t>
            </a:r>
            <a:r>
              <a:rPr lang="en-US" sz="28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</a:t>
            </a:r>
            <a:r>
              <a:rPr lang="vi-VN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1849" y="174753"/>
            <a:ext cx="324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COMPARISONS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4B2675-A683-4066-A331-74A4026B8E9A}"/>
              </a:ext>
            </a:extLst>
          </p:cNvPr>
          <p:cNvSpPr txBox="1"/>
          <p:nvPr/>
        </p:nvSpPr>
        <p:spPr>
          <a:xfrm>
            <a:off x="417153" y="2286223"/>
            <a:ext cx="956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ChronicaPro-Book"/>
                <a:sym typeface="Wingdings" panose="05000000000000000000" pitchFamily="2" charset="2"/>
              </a:rPr>
              <a:t>4.</a:t>
            </a:r>
            <a:r>
              <a:rPr lang="en-US" sz="2800" dirty="0" smtClean="0">
                <a:latin typeface="ChronicaPro-Book"/>
                <a:sym typeface="Wingdings" panose="05000000000000000000" pitchFamily="2" charset="2"/>
              </a:rPr>
              <a:t>The </a:t>
            </a:r>
            <a:r>
              <a:rPr lang="vi-VN" sz="2800" dirty="0" smtClean="0">
                <a:latin typeface="ChronicaPro-Book"/>
                <a:sym typeface="Wingdings" panose="05000000000000000000" pitchFamily="2" charset="2"/>
              </a:rPr>
              <a:t>orange</a:t>
            </a:r>
            <a:r>
              <a:rPr lang="en-US" sz="2800" dirty="0" smtClean="0"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pencil </a:t>
            </a:r>
            <a:r>
              <a:rPr lang="vi-VN" sz="2800" dirty="0">
                <a:sym typeface="Wingdings" panose="05000000000000000000" pitchFamily="2" charset="2"/>
              </a:rPr>
              <a:t>is</a:t>
            </a:r>
            <a:r>
              <a:rPr lang="en-US" sz="2800" dirty="0" smtClean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not as long as 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the </a:t>
            </a:r>
            <a:r>
              <a:rPr lang="vi-VN" sz="2800" dirty="0" smtClean="0">
                <a:latin typeface="ChronicaPro-Book"/>
                <a:sym typeface="Wingdings" panose="05000000000000000000" pitchFamily="2" charset="2"/>
              </a:rPr>
              <a:t>yellow</a:t>
            </a:r>
            <a:r>
              <a:rPr lang="en-US" sz="2800" dirty="0" smtClean="0"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one.</a:t>
            </a:r>
            <a:endParaRPr lang="en-US" sz="2800" dirty="0">
              <a:latin typeface="ChronicaPro-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156782-26BF-4C4E-86F0-78470F94C360}"/>
              </a:ext>
            </a:extLst>
          </p:cNvPr>
          <p:cNvSpPr txBox="1"/>
          <p:nvPr/>
        </p:nvSpPr>
        <p:spPr>
          <a:xfrm>
            <a:off x="444047" y="1767691"/>
            <a:ext cx="785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ChronicaPro-Book"/>
                <a:sym typeface="Wingdings" panose="05000000000000000000" pitchFamily="2" charset="2"/>
              </a:rPr>
              <a:t>3.</a:t>
            </a:r>
            <a:r>
              <a:rPr lang="en-US" sz="2800" dirty="0" smtClean="0">
                <a:latin typeface="ChronicaPro-Book"/>
                <a:sym typeface="Wingdings" panose="05000000000000000000" pitchFamily="2" charset="2"/>
              </a:rPr>
              <a:t>The </a:t>
            </a:r>
            <a:r>
              <a:rPr lang="vi-VN" sz="2800" dirty="0" smtClean="0">
                <a:latin typeface="ChronicaPro-Book"/>
                <a:sym typeface="Wingdings" panose="05000000000000000000" pitchFamily="2" charset="2"/>
              </a:rPr>
              <a:t>red </a:t>
            </a:r>
            <a:r>
              <a:rPr lang="en-US" sz="2800" dirty="0" smtClean="0">
                <a:latin typeface="ChronicaPro-Book"/>
                <a:sym typeface="Wingdings" panose="05000000000000000000" pitchFamily="2" charset="2"/>
              </a:rPr>
              <a:t>pen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</a:t>
            </a:r>
            <a:r>
              <a:rPr lang="en-US" sz="2800" dirty="0" smtClean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as long as 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the </a:t>
            </a:r>
            <a:r>
              <a:rPr lang="vi-VN" sz="2800" dirty="0" smtClean="0">
                <a:latin typeface="ChronicaPro-Book"/>
                <a:sym typeface="Wingdings" panose="05000000000000000000" pitchFamily="2" charset="2"/>
              </a:rPr>
              <a:t>blue pen</a:t>
            </a:r>
            <a:r>
              <a:rPr lang="en-US" sz="2800" dirty="0" smtClean="0">
                <a:latin typeface="ChronicaPro-Book"/>
                <a:sym typeface="Wingdings" panose="05000000000000000000" pitchFamily="2" charset="2"/>
              </a:rPr>
              <a:t>.</a:t>
            </a:r>
            <a:endParaRPr lang="en-US" sz="2800" dirty="0">
              <a:latin typeface="ChronicaPro-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128" y="113198"/>
            <a:ext cx="2254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I</a:t>
            </a:r>
            <a:r>
              <a:rPr lang="vi-VN" sz="3200" b="1" dirty="0" smtClean="0">
                <a:solidFill>
                  <a:srgbClr val="FF0000"/>
                </a:solidFill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</a:rPr>
              <a:t>Grammar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156782-26BF-4C4E-86F0-78470F94C360}"/>
              </a:ext>
            </a:extLst>
          </p:cNvPr>
          <p:cNvSpPr txBox="1"/>
          <p:nvPr/>
        </p:nvSpPr>
        <p:spPr>
          <a:xfrm>
            <a:off x="454138" y="1248351"/>
            <a:ext cx="732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pen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 </a:t>
            </a:r>
            <a:r>
              <a:rPr lang="en-US" sz="2800" dirty="0" smtClean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different </a:t>
            </a:r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from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blue pen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4495" y="2746691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* </a:t>
            </a:r>
            <a:r>
              <a:rPr lang="en-US" sz="2800" b="1" dirty="0">
                <a:solidFill>
                  <a:srgbClr val="FF0000"/>
                </a:solidFill>
                <a:latin typeface="ChronicaPro-Book"/>
              </a:rPr>
              <a:t>COMPARISONS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D9F92D96-3036-4DA0-8E86-4CE7AAFB3EE0}"/>
              </a:ext>
            </a:extLst>
          </p:cNvPr>
          <p:cNvCxnSpPr/>
          <p:nvPr/>
        </p:nvCxnSpPr>
        <p:spPr>
          <a:xfrm flipH="1">
            <a:off x="1419863" y="3218423"/>
            <a:ext cx="3996694" cy="4809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453C42B-3504-489E-921D-806C2686E091}"/>
              </a:ext>
            </a:extLst>
          </p:cNvPr>
          <p:cNvCxnSpPr/>
          <p:nvPr/>
        </p:nvCxnSpPr>
        <p:spPr>
          <a:xfrm flipH="1">
            <a:off x="5416557" y="3240756"/>
            <a:ext cx="21453" cy="5727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F72E7DE-F2B3-4A03-BD56-52E9D098D5C7}"/>
              </a:ext>
            </a:extLst>
          </p:cNvPr>
          <p:cNvCxnSpPr/>
          <p:nvPr/>
        </p:nvCxnSpPr>
        <p:spPr>
          <a:xfrm>
            <a:off x="5438010" y="3213256"/>
            <a:ext cx="4352746" cy="5470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5F303DD-DBC8-4060-B25E-307C13B5748F}"/>
              </a:ext>
            </a:extLst>
          </p:cNvPr>
          <p:cNvSpPr/>
          <p:nvPr/>
        </p:nvSpPr>
        <p:spPr>
          <a:xfrm>
            <a:off x="444048" y="3733416"/>
            <a:ext cx="2160448" cy="1129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hronicaPro-Book"/>
              </a:rPr>
              <a:t>like</a:t>
            </a:r>
            <a:endParaRPr lang="en-US" sz="2400" b="1" dirty="0">
              <a:latin typeface="ChronicaPro-Book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5013367-2A3C-41DE-AA58-F17E8E5DDEAB}"/>
              </a:ext>
            </a:extLst>
          </p:cNvPr>
          <p:cNvSpPr/>
          <p:nvPr/>
        </p:nvSpPr>
        <p:spPr>
          <a:xfrm>
            <a:off x="4224386" y="3833995"/>
            <a:ext cx="2353062" cy="1070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hronicaPro-Book"/>
              </a:rPr>
              <a:t>different </a:t>
            </a:r>
            <a:r>
              <a:rPr lang="en-US" sz="2400" b="1" dirty="0">
                <a:latin typeface="ChronicaPro-Book"/>
              </a:rPr>
              <a:t>from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C9966DC-17B1-4A2D-BD14-7602C837D474}"/>
              </a:ext>
            </a:extLst>
          </p:cNvPr>
          <p:cNvSpPr/>
          <p:nvPr/>
        </p:nvSpPr>
        <p:spPr>
          <a:xfrm>
            <a:off x="7886697" y="3804813"/>
            <a:ext cx="4050798" cy="10581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hronicaPro-Book"/>
              </a:rPr>
              <a:t>(not) as + </a:t>
            </a:r>
            <a:r>
              <a:rPr lang="en-US" sz="2400" b="1" dirty="0" err="1">
                <a:latin typeface="ChronicaPro-Book"/>
              </a:rPr>
              <a:t>adj</a:t>
            </a:r>
            <a:r>
              <a:rPr lang="en-US" sz="2400" b="1" dirty="0">
                <a:latin typeface="ChronicaPro-Book"/>
              </a:rPr>
              <a:t> + as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4630" y="4931649"/>
            <a:ext cx="2635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“like” to show that something is similar to something else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6010" y="5002400"/>
            <a:ext cx="2987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“different from”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show that </a:t>
            </a:r>
            <a:r>
              <a:rPr lang="en-US" sz="2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or more things are not similar.</a:t>
            </a:r>
            <a:endParaRPr lang="en-US" sz="24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4717" y="4877093"/>
            <a:ext cx="45021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“as +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+as”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show that two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similar.</a:t>
            </a:r>
          </a:p>
          <a:p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“not as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+as” to show that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is “more” or “less” than something else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2" grpId="0"/>
      <p:bldP spid="8" grpId="0"/>
      <p:bldP spid="7" grpId="0"/>
      <p:bldP spid="12" grpId="0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8370" y="917570"/>
            <a:ext cx="102086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like, as, or different in the gaps.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7411" y="88778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196" y="7851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CBBB09-71C7-4B11-B4AE-15FA8DFC5E87}"/>
              </a:ext>
            </a:extLst>
          </p:cNvPr>
          <p:cNvSpPr txBox="1"/>
          <p:nvPr/>
        </p:nvSpPr>
        <p:spPr>
          <a:xfrm>
            <a:off x="270195" y="1675839"/>
            <a:ext cx="116612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This camera is not as expensive _______ I thought at first.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Her room is lovely. It is ________ a princess’s room.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You like folk songs; I like pop music. Your taste is __________ from mine.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My dad is not always as busy _______ my mum.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Some of us think that </a:t>
            </a:r>
            <a:r>
              <a:rPr lang="en-US" sz="2600" i="1" dirty="0">
                <a:latin typeface="ChronicaPro-Book"/>
              </a:rPr>
              <a:t>Spiderman 2 </a:t>
            </a:r>
            <a:r>
              <a:rPr lang="en-US" sz="2600" dirty="0">
                <a:latin typeface="ChronicaPro-Book"/>
              </a:rPr>
              <a:t>is not too __________ from </a:t>
            </a:r>
            <a:r>
              <a:rPr lang="en-US" sz="2600" i="1" dirty="0">
                <a:latin typeface="ChronicaPro-Book"/>
              </a:rPr>
              <a:t>Spiderman </a:t>
            </a:r>
            <a:endParaRPr lang="en-US" sz="2600" dirty="0">
              <a:latin typeface="ChronicaPro-Boo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19A3DF-4099-472C-A911-39929F5C4949}"/>
              </a:ext>
            </a:extLst>
          </p:cNvPr>
          <p:cNvSpPr txBox="1"/>
          <p:nvPr/>
        </p:nvSpPr>
        <p:spPr>
          <a:xfrm>
            <a:off x="5751579" y="1929602"/>
            <a:ext cx="6984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3E9E4BE-365C-4017-BFF4-A8CF9479D040}"/>
              </a:ext>
            </a:extLst>
          </p:cNvPr>
          <p:cNvSpPr txBox="1"/>
          <p:nvPr/>
        </p:nvSpPr>
        <p:spPr>
          <a:xfrm>
            <a:off x="5300306" y="4291117"/>
            <a:ext cx="69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2FCE8F-414F-491B-A3E9-45AD8C19197B}"/>
              </a:ext>
            </a:extLst>
          </p:cNvPr>
          <p:cNvSpPr txBox="1"/>
          <p:nvPr/>
        </p:nvSpPr>
        <p:spPr>
          <a:xfrm>
            <a:off x="4484133" y="2760938"/>
            <a:ext cx="69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like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F7BCEE6-296F-4A49-A809-0B5AC177AE2E}"/>
              </a:ext>
            </a:extLst>
          </p:cNvPr>
          <p:cNvSpPr txBox="1"/>
          <p:nvPr/>
        </p:nvSpPr>
        <p:spPr>
          <a:xfrm>
            <a:off x="8000718" y="3513290"/>
            <a:ext cx="167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different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5E5B437-2576-4F8D-9283-7AFC990B8B54}"/>
              </a:ext>
            </a:extLst>
          </p:cNvPr>
          <p:cNvSpPr txBox="1"/>
          <p:nvPr/>
        </p:nvSpPr>
        <p:spPr>
          <a:xfrm>
            <a:off x="7413792" y="5079488"/>
            <a:ext cx="159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6877" y="234224"/>
            <a:ext cx="1126512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AE67E9-3F3E-401F-B949-3B7A30678A29}"/>
              </a:ext>
            </a:extLst>
          </p:cNvPr>
          <p:cNvSpPr txBox="1"/>
          <p:nvPr/>
        </p:nvSpPr>
        <p:spPr>
          <a:xfrm>
            <a:off x="181359" y="842022"/>
            <a:ext cx="117241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Rock is very exciting. It is not like country music.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Rock is very ________________ country music.</a:t>
            </a:r>
            <a:endParaRPr lang="en-US" sz="2400" dirty="0"/>
          </a:p>
          <a:p>
            <a:r>
              <a:rPr lang="en-US" sz="2400" dirty="0"/>
              <a:t>2. Composer Hoang Long wrote many good songs for children. Composer Pham Tuyen also wrote many good songs for children.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Composer Hoang Long, ___________ Pham Tuyen, wrote many good songs for children.</a:t>
            </a:r>
            <a:endParaRPr lang="en-US" sz="2400" dirty="0"/>
          </a:p>
          <a:p>
            <a:r>
              <a:rPr lang="en-US" sz="2400" dirty="0"/>
              <a:t>3. The Vatican Museum has excellent works of art. The Louvre Museum has excellent works of art too.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The Vatican Museum ‘s works of arts are  __________  excellent  _________  the Louvre Museum’s works of art.</a:t>
            </a:r>
          </a:p>
          <a:p>
            <a:pPr marL="342900" indent="-342900">
              <a:buFont typeface="Wingdings"/>
              <a:buChar char="à"/>
            </a:pPr>
            <a:endParaRPr lang="en-GB" sz="2400" dirty="0">
              <a:sym typeface="Wingdings" panose="05000000000000000000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3AE67E9-3F3E-401F-B949-3B7A30678A29}"/>
              </a:ext>
            </a:extLst>
          </p:cNvPr>
          <p:cNvSpPr txBox="1"/>
          <p:nvPr/>
        </p:nvSpPr>
        <p:spPr>
          <a:xfrm>
            <a:off x="181359" y="4342534"/>
            <a:ext cx="11601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4. A vacation on the beach is relaxing, while a vacation in a big city may not be.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A vacation on the beach is ______________ a vacation in a big city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5. City life is busy, but country life is peaceful.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City life is not ____________ peaceful ___________ country life.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01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0"/>
            <a:ext cx="12152462" cy="685800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" y="431627"/>
            <a:ext cx="7820845" cy="489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" y="2844290"/>
            <a:ext cx="1199536" cy="8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78962" y="4729784"/>
            <a:ext cx="8636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78" y="3752247"/>
            <a:ext cx="1311287" cy="84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2" y="999997"/>
            <a:ext cx="1379171" cy="94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26" y="415496"/>
            <a:ext cx="1236463" cy="8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97" y="839348"/>
            <a:ext cx="1152453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29" y="2483471"/>
            <a:ext cx="1184857" cy="8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5" y="490638"/>
            <a:ext cx="1022523" cy="83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486" y="5949951"/>
            <a:ext cx="89323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rId8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703841" y="3104660"/>
            <a:ext cx="863600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16" name="AutoShape 3">
            <a:hlinkClick r:id="rId10" action="ppaction://hlinksldjump" highlightClick="1">
              <a:snd r:embed="rId11" name="applause.wav"/>
            </a:hlinkClick>
          </p:cNvPr>
          <p:cNvSpPr>
            <a:spLocks noChangeArrowheads="1"/>
          </p:cNvSpPr>
          <p:nvPr/>
        </p:nvSpPr>
        <p:spPr bwMode="auto">
          <a:xfrm>
            <a:off x="1244791" y="3941138"/>
            <a:ext cx="861483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2 </a:t>
            </a:r>
          </a:p>
        </p:txBody>
      </p:sp>
      <p:sp>
        <p:nvSpPr>
          <p:cNvPr id="17" name="AutoShape 3">
            <a:hlinkClick r:id="rId12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763638" y="1111872"/>
            <a:ext cx="8636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18" name="AutoShape 3">
            <a:hlinkClick r:id="rId13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443831" y="704805"/>
            <a:ext cx="958853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19" name="AutoShape 3">
            <a:hlinkClick r:id="rId14" action="ppaction://hlinksldjump" highlightClick="1">
              <a:snd r:embed="rId11" name="applause.wav"/>
            </a:hlinkClick>
          </p:cNvPr>
          <p:cNvSpPr>
            <a:spLocks noChangeArrowheads="1"/>
          </p:cNvSpPr>
          <p:nvPr/>
        </p:nvSpPr>
        <p:spPr bwMode="auto">
          <a:xfrm>
            <a:off x="5052297" y="573677"/>
            <a:ext cx="863600" cy="59372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 </a:t>
            </a:r>
          </a:p>
        </p:txBody>
      </p:sp>
      <p:sp>
        <p:nvSpPr>
          <p:cNvPr id="20" name="AutoShape 3">
            <a:hlinkClick r:id="rId15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152429" y="1080452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21" name="AutoShape 3">
            <a:hlinkClick r:id="rId16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414694" y="2707309"/>
            <a:ext cx="863600" cy="5381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41330" y="3819913"/>
            <a:ext cx="3836280" cy="923318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Lucky apples</a:t>
            </a:r>
            <a:endParaRPr lang="en-US" sz="5400" b="1" dirty="0">
              <a:ln w="11430"/>
              <a:solidFill>
                <a:srgbClr val="0070C0"/>
              </a:solidFill>
              <a:effectLst>
                <a:glow rad="101600">
                  <a:srgbClr val="9F2936">
                    <a:lumMod val="60000"/>
                    <a:lumOff val="40000"/>
                    <a:alpha val="60000"/>
                  </a:srgbClr>
                </a:glow>
              </a:effectLst>
            </a:endParaRPr>
          </a:p>
        </p:txBody>
      </p:sp>
      <p:sp>
        <p:nvSpPr>
          <p:cNvPr id="24" name="Right Arrow 23">
            <a:hlinkClick r:id="rId17" action="ppaction://hlinksldjump"/>
          </p:cNvPr>
          <p:cNvSpPr/>
          <p:nvPr/>
        </p:nvSpPr>
        <p:spPr>
          <a:xfrm>
            <a:off x="8416510" y="6153691"/>
            <a:ext cx="1012528" cy="585216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3" t="4086" r="318" b="435"/>
          <a:stretch/>
        </p:blipFill>
        <p:spPr bwMode="auto">
          <a:xfrm>
            <a:off x="10058396" y="0"/>
            <a:ext cx="2115700" cy="68246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19406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6" y="17929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799" y="1827192"/>
            <a:ext cx="9340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Rock is very exciting. It is not like country music.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Rock is very ________________ country music.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 like,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0A39DF-EA10-475F-B553-8D9642A2D6F0}"/>
              </a:ext>
            </a:extLst>
          </p:cNvPr>
          <p:cNvSpPr txBox="1"/>
          <p:nvPr/>
        </p:nvSpPr>
        <p:spPr>
          <a:xfrm>
            <a:off x="3091476" y="2554248"/>
            <a:ext cx="24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different from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0663084" y="6341805"/>
            <a:ext cx="501444" cy="398207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7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6" y="17929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 like,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595" y="1554710"/>
            <a:ext cx="9364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2. Composer Hoang Long wrote many good songs for children. Composer Pham </a:t>
            </a:r>
            <a:r>
              <a:rPr lang="en-US" sz="2800" dirty="0" err="1"/>
              <a:t>Tuyen</a:t>
            </a:r>
            <a:r>
              <a:rPr lang="en-US" sz="2800" dirty="0"/>
              <a:t> also wrote many good songs for children.</a:t>
            </a:r>
            <a:br>
              <a:rPr lang="en-US" sz="2800" dirty="0"/>
            </a:br>
            <a:r>
              <a:rPr lang="en-US" sz="2800" dirty="0">
                <a:sym typeface="Wingdings" panose="05000000000000000000" pitchFamily="2" charset="2"/>
              </a:rPr>
              <a:t> Composer Hoang Long, ___________ Pham </a:t>
            </a:r>
            <a:r>
              <a:rPr lang="en-US" sz="2800" dirty="0" err="1">
                <a:sym typeface="Wingdings" panose="05000000000000000000" pitchFamily="2" charset="2"/>
              </a:rPr>
              <a:t>Tuyen</a:t>
            </a:r>
            <a:r>
              <a:rPr lang="en-US" sz="2800" dirty="0">
                <a:sym typeface="Wingdings" panose="05000000000000000000" pitchFamily="2" charset="2"/>
              </a:rPr>
              <a:t>, wrote many good songs for children.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0A39DF-EA10-475F-B553-8D9642A2D6F0}"/>
              </a:ext>
            </a:extLst>
          </p:cNvPr>
          <p:cNvSpPr txBox="1"/>
          <p:nvPr/>
        </p:nvSpPr>
        <p:spPr>
          <a:xfrm>
            <a:off x="4451749" y="2780417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like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0854812" y="6312308"/>
            <a:ext cx="501444" cy="427703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3413</TotalTime>
  <Words>1171</Words>
  <Application>Microsoft Office PowerPoint</Application>
  <PresentationFormat>Widescreen</PresentationFormat>
  <Paragraphs>173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ChronicaPro-Book</vt:lpstr>
      <vt:lpstr>Myriad Pro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account</cp:lastModifiedBy>
  <cp:revision>182</cp:revision>
  <dcterms:created xsi:type="dcterms:W3CDTF">2020-12-09T02:04:09Z</dcterms:created>
  <dcterms:modified xsi:type="dcterms:W3CDTF">2024-11-12T15:46:45Z</dcterms:modified>
</cp:coreProperties>
</file>