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3" r:id="rId4"/>
    <p:sldId id="258" r:id="rId5"/>
    <p:sldId id="260" r:id="rId6"/>
    <p:sldId id="261" r:id="rId7"/>
    <p:sldId id="262" r:id="rId8"/>
    <p:sldId id="264" r:id="rId9"/>
    <p:sldId id="283" r:id="rId10"/>
    <p:sldId id="284" r:id="rId11"/>
    <p:sldId id="265" r:id="rId12"/>
    <p:sldId id="259"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82" r:id="rId27"/>
    <p:sldId id="280" r:id="rId28"/>
    <p:sldId id="281"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E1"/>
    <a:srgbClr val="FFF2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93447" autoAdjust="0"/>
  </p:normalViewPr>
  <p:slideViewPr>
    <p:cSldViewPr>
      <p:cViewPr varScale="1">
        <p:scale>
          <a:sx n="52" d="100"/>
          <a:sy n="52" d="100"/>
        </p:scale>
        <p:origin x="40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4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svg"/><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6.svg"/><Relationship Id="rId7" Type="http://schemas.openxmlformats.org/officeDocument/2006/relationships/image" Target="../media/image4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51.sv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25.png"/><Relationship Id="rId7"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6.svg"/></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1.sv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9.sv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5EDEB"/>
        </a:solidFill>
        <a:effectLst/>
      </p:bgPr>
    </p:bg>
    <p:spTree>
      <p:nvGrpSpPr>
        <p:cNvPr id="1" name=""/>
        <p:cNvGrpSpPr/>
        <p:nvPr/>
      </p:nvGrpSpPr>
      <p:grpSpPr>
        <a:xfrm>
          <a:off x="0" y="0"/>
          <a:ext cx="0" cy="0"/>
          <a:chOff x="0" y="0"/>
          <a:chExt cx="0" cy="0"/>
        </a:xfrm>
      </p:grpSpPr>
      <p:sp>
        <p:nvSpPr>
          <p:cNvPr id="4" name="Freeform 4"/>
          <p:cNvSpPr/>
          <p:nvPr/>
        </p:nvSpPr>
        <p:spPr>
          <a:xfrm>
            <a:off x="0" y="-49693"/>
            <a:ext cx="1659678" cy="1646818"/>
          </a:xfrm>
          <a:custGeom>
            <a:avLst/>
            <a:gdLst/>
            <a:ahLst/>
            <a:cxnLst/>
            <a:rect l="l" t="t" r="r" b="b"/>
            <a:pathLst>
              <a:path w="2594834" h="2749824">
                <a:moveTo>
                  <a:pt x="0" y="0"/>
                </a:moveTo>
                <a:lnTo>
                  <a:pt x="2594834" y="0"/>
                </a:lnTo>
                <a:lnTo>
                  <a:pt x="2594834" y="2749824"/>
                </a:lnTo>
                <a:lnTo>
                  <a:pt x="0" y="27498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6306800" y="8059889"/>
            <a:ext cx="2130555" cy="2227111"/>
          </a:xfrm>
          <a:custGeom>
            <a:avLst/>
            <a:gdLst/>
            <a:ahLst/>
            <a:cxnLst/>
            <a:rect l="l" t="t" r="r" b="b"/>
            <a:pathLst>
              <a:path w="2594834" h="2749824">
                <a:moveTo>
                  <a:pt x="0" y="0"/>
                </a:moveTo>
                <a:lnTo>
                  <a:pt x="2594834" y="0"/>
                </a:lnTo>
                <a:lnTo>
                  <a:pt x="2594834" y="2749825"/>
                </a:lnTo>
                <a:lnTo>
                  <a:pt x="0" y="27498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1324" y="8359347"/>
            <a:ext cx="1992525" cy="1986487"/>
          </a:xfrm>
          <a:custGeom>
            <a:avLst/>
            <a:gdLst/>
            <a:ahLst/>
            <a:cxnLst/>
            <a:rect l="l" t="t" r="r" b="b"/>
            <a:pathLst>
              <a:path w="3840064" h="4114800">
                <a:moveTo>
                  <a:pt x="0" y="0"/>
                </a:moveTo>
                <a:lnTo>
                  <a:pt x="3840064" y="0"/>
                </a:lnTo>
                <a:lnTo>
                  <a:pt x="384006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6317686" y="42353"/>
            <a:ext cx="1817064" cy="1727058"/>
          </a:xfrm>
          <a:custGeom>
            <a:avLst/>
            <a:gdLst/>
            <a:ahLst/>
            <a:cxnLst/>
            <a:rect l="l" t="t" r="r" b="b"/>
            <a:pathLst>
              <a:path w="3840064" h="4114800">
                <a:moveTo>
                  <a:pt x="0" y="0"/>
                </a:moveTo>
                <a:lnTo>
                  <a:pt x="3840064" y="0"/>
                </a:lnTo>
                <a:lnTo>
                  <a:pt x="384006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9A2E8459-01C0-9190-83E7-3221CEC0BD4B}"/>
              </a:ext>
            </a:extLst>
          </p:cNvPr>
          <p:cNvSpPr txBox="1"/>
          <p:nvPr/>
        </p:nvSpPr>
        <p:spPr>
          <a:xfrm>
            <a:off x="605822" y="3540848"/>
            <a:ext cx="17076355" cy="3205301"/>
          </a:xfrm>
          <a:prstGeom prst="rect">
            <a:avLst/>
          </a:prstGeom>
        </p:spPr>
        <p:txBody>
          <a:bodyPr wrap="square" lIns="0" tIns="0" rIns="0" bIns="0" rtlCol="0" anchor="t">
            <a:spAutoFit/>
          </a:bodyPr>
          <a:lstStyle/>
          <a:p>
            <a:pPr algn="ctr">
              <a:lnSpc>
                <a:spcPct val="150000"/>
              </a:lnSpc>
            </a:pPr>
            <a:r>
              <a:rPr lang="en-US" sz="7400" b="1">
                <a:solidFill>
                  <a:schemeClr val="tx2">
                    <a:lumMod val="50000"/>
                  </a:schemeClr>
                </a:solidFill>
                <a:latin typeface="Arial" panose="020B0604020202020204" pitchFamily="34" charset="0"/>
                <a:cs typeface="Arial" panose="020B0604020202020204" pitchFamily="34" charset="0"/>
              </a:rPr>
              <a:t>THÂN MẾN CHÀO </a:t>
            </a:r>
            <a:r>
              <a:rPr lang="en-US" sz="7400" b="1" dirty="0">
                <a:solidFill>
                  <a:schemeClr val="tx2">
                    <a:lumMod val="50000"/>
                  </a:schemeClr>
                </a:solidFill>
                <a:latin typeface="Arial" panose="020B0604020202020204" pitchFamily="34" charset="0"/>
                <a:cs typeface="Arial" panose="020B0604020202020204" pitchFamily="34" charset="0"/>
              </a:rPr>
              <a:t>MỪNG </a:t>
            </a:r>
            <a:r>
              <a:rPr lang="en-US" sz="7400" b="1">
                <a:solidFill>
                  <a:schemeClr val="tx2">
                    <a:lumMod val="50000"/>
                  </a:schemeClr>
                </a:solidFill>
                <a:latin typeface="Arial" panose="020B0604020202020204" pitchFamily="34" charset="0"/>
                <a:cs typeface="Arial" panose="020B0604020202020204" pitchFamily="34" charset="0"/>
              </a:rPr>
              <a:t>CÁC EM HỌC SINH </a:t>
            </a:r>
            <a:r>
              <a:rPr lang="en-US" sz="7400" b="1" dirty="0">
                <a:solidFill>
                  <a:schemeClr val="tx2">
                    <a:lumMod val="50000"/>
                  </a:schemeClr>
                </a:solidFill>
                <a:latin typeface="Arial" panose="020B0604020202020204" pitchFamily="34" charset="0"/>
                <a:cs typeface="Arial" panose="020B0604020202020204" pitchFamily="34" charset="0"/>
              </a:rPr>
              <a:t>ĐẾN VỚI TIẾT </a:t>
            </a:r>
            <a:r>
              <a:rPr lang="en-US" sz="7400" b="1">
                <a:solidFill>
                  <a:schemeClr val="tx2">
                    <a:lumMod val="50000"/>
                  </a:schemeClr>
                </a:solidFill>
                <a:latin typeface="Arial" panose="020B0604020202020204" pitchFamily="34" charset="0"/>
                <a:cs typeface="Arial" panose="020B0604020202020204" pitchFamily="34" charset="0"/>
              </a:rPr>
              <a:t>HỌC MỚI!</a:t>
            </a:r>
            <a:endParaRPr lang="en-US" sz="7400" b="1" dirty="0">
              <a:solidFill>
                <a:schemeClr val="tx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162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DCE6"/>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B678240-9C43-2D9A-4224-7A77F5E1BFC8}"/>
              </a:ext>
            </a:extLst>
          </p:cNvPr>
          <p:cNvGrpSpPr/>
          <p:nvPr/>
        </p:nvGrpSpPr>
        <p:grpSpPr>
          <a:xfrm>
            <a:off x="504825" y="800100"/>
            <a:ext cx="17278350" cy="9067800"/>
            <a:chOff x="504825" y="609600"/>
            <a:chExt cx="17278350" cy="9067800"/>
          </a:xfrm>
        </p:grpSpPr>
        <p:grpSp>
          <p:nvGrpSpPr>
            <p:cNvPr id="3" name="Group 2">
              <a:extLst>
                <a:ext uri="{FF2B5EF4-FFF2-40B4-BE49-F238E27FC236}">
                  <a16:creationId xmlns:a16="http://schemas.microsoft.com/office/drawing/2014/main" id="{516EBCBE-586B-94CB-8F17-D98949AFA60C}"/>
                </a:ext>
              </a:extLst>
            </p:cNvPr>
            <p:cNvGrpSpPr/>
            <p:nvPr/>
          </p:nvGrpSpPr>
          <p:grpSpPr>
            <a:xfrm>
              <a:off x="504825" y="609600"/>
              <a:ext cx="17278350" cy="9067800"/>
              <a:chOff x="1110675" y="414182"/>
              <a:chExt cx="16066649" cy="9634554"/>
            </a:xfrm>
          </p:grpSpPr>
          <p:sp>
            <p:nvSpPr>
              <p:cNvPr id="9" name="Rectangle 8">
                <a:extLst>
                  <a:ext uri="{FF2B5EF4-FFF2-40B4-BE49-F238E27FC236}">
                    <a16:creationId xmlns:a16="http://schemas.microsoft.com/office/drawing/2014/main" id="{35194265-4E9B-B7B9-6854-4FF2D2AECCEA}"/>
                  </a:ext>
                </a:extLst>
              </p:cNvPr>
              <p:cNvSpPr/>
              <p:nvPr/>
            </p:nvSpPr>
            <p:spPr>
              <a:xfrm>
                <a:off x="1110675" y="414182"/>
                <a:ext cx="16066649" cy="9634554"/>
              </a:xfrm>
              <a:prstGeom prst="rect">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548623E-D15D-B462-C468-6E39E95B084B}"/>
                  </a:ext>
                </a:extLst>
              </p:cNvPr>
              <p:cNvSpPr/>
              <p:nvPr/>
            </p:nvSpPr>
            <p:spPr>
              <a:xfrm>
                <a:off x="1413962" y="853464"/>
                <a:ext cx="15460073" cy="8755990"/>
              </a:xfrm>
              <a:prstGeom prst="rect">
                <a:avLst/>
              </a:prstGeom>
              <a:solidFill>
                <a:srgbClr val="F0F7FA"/>
              </a:solidFill>
              <a:ln w="3810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chemeClr val="tx1"/>
                  </a:solidFill>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880BB096-E882-5E50-8349-667739963D34}"/>
                </a:ext>
              </a:extLst>
            </p:cNvPr>
            <p:cNvSpPr txBox="1"/>
            <p:nvPr/>
          </p:nvSpPr>
          <p:spPr>
            <a:xfrm>
              <a:off x="1371599" y="1660239"/>
              <a:ext cx="15544800" cy="6966522"/>
            </a:xfrm>
            <a:prstGeom prst="rect">
              <a:avLst/>
            </a:prstGeom>
          </p:spPr>
          <p:txBody>
            <a:bodyPr wrap="square" lIns="0" tIns="0" rIns="0" bIns="0" rtlCol="0" anchor="t">
              <a:spAutoFit/>
            </a:bodyPr>
            <a:lstStyle/>
            <a:p>
              <a:pPr algn="ctr">
                <a:lnSpc>
                  <a:spcPct val="150000"/>
                </a:lnSpc>
              </a:pPr>
              <a:r>
                <a:rPr lang="en-US" sz="3400" b="1">
                  <a:latin typeface="Arial" panose="020B0604020202020204" pitchFamily="34" charset="0"/>
                  <a:cs typeface="Arial" panose="020B0604020202020204" pitchFamily="34" charset="0"/>
                </a:rPr>
                <a:t>KẾ HOẠCH KHẢO SÁT HỨNG THÚ NGHỀ NGHIỆP</a:t>
              </a:r>
            </a:p>
            <a:p>
              <a:pPr algn="just">
                <a:lnSpc>
                  <a:spcPct val="150000"/>
                </a:lnSpc>
              </a:pPr>
              <a:r>
                <a:rPr lang="en-US" sz="3400" b="1">
                  <a:latin typeface="Arial" panose="020B0604020202020204" pitchFamily="34" charset="0"/>
                  <a:cs typeface="Arial" panose="020B0604020202020204" pitchFamily="34" charset="0"/>
                </a:rPr>
                <a:t>Mục tiêu khảo sát: </a:t>
              </a:r>
              <a:r>
                <a:rPr lang="en-US" sz="3400">
                  <a:latin typeface="Arial" panose="020B0604020202020204" pitchFamily="34" charset="0"/>
                  <a:cs typeface="Arial" panose="020B0604020202020204" pitchFamily="34" charset="0"/>
                </a:rPr>
                <a:t>Tìm hiểu, thu thập được thông tin về hứng thú nghề nghiệp của học sinh trong trường.</a:t>
              </a:r>
              <a:endParaRPr lang="en-US" sz="3400" b="1">
                <a:latin typeface="Arial" panose="020B0604020202020204" pitchFamily="34" charset="0"/>
                <a:cs typeface="Arial" panose="020B0604020202020204" pitchFamily="34" charset="0"/>
              </a:endParaRPr>
            </a:p>
            <a:p>
              <a:pPr algn="just">
                <a:lnSpc>
                  <a:spcPct val="150000"/>
                </a:lnSpc>
              </a:pPr>
              <a:r>
                <a:rPr lang="en-US" sz="3400" b="1">
                  <a:latin typeface="Arial" panose="020B0604020202020204" pitchFamily="34" charset="0"/>
                  <a:cs typeface="Arial" panose="020B0604020202020204" pitchFamily="34" charset="0"/>
                </a:rPr>
                <a:t>Nội dung khảo sát:</a:t>
              </a:r>
            </a:p>
            <a:p>
              <a:pPr marL="457200" indent="-457200" algn="just">
                <a:lnSpc>
                  <a:spcPct val="150000"/>
                </a:lnSpc>
                <a:buFont typeface="Arial" panose="020B0604020202020204" pitchFamily="34" charset="0"/>
                <a:buChar char="−"/>
              </a:pPr>
              <a:r>
                <a:rPr lang="en-US" sz="3400">
                  <a:latin typeface="Arial" panose="020B0604020202020204" pitchFamily="34" charset="0"/>
                  <a:cs typeface="Arial" panose="020B0604020202020204" pitchFamily="34" charset="0"/>
                </a:rPr>
                <a:t>Học sinh của trường hứng thú với những nghề nào trong xã hội hiện đại?</a:t>
              </a:r>
            </a:p>
            <a:p>
              <a:pPr marL="457200" indent="-457200" algn="just">
                <a:lnSpc>
                  <a:spcPct val="150000"/>
                </a:lnSpc>
                <a:buFont typeface="Arial" panose="020B0604020202020204" pitchFamily="34" charset="0"/>
                <a:buChar char="−"/>
              </a:pPr>
              <a:r>
                <a:rPr lang="en-US" sz="3400">
                  <a:latin typeface="Arial" panose="020B0604020202020204" pitchFamily="34" charset="0"/>
                  <a:cs typeface="Arial" panose="020B0604020202020204" pitchFamily="34" charset="0"/>
                </a:rPr>
                <a:t>Lí do học sinh trong trường hứng thú với những nghề đó?</a:t>
              </a:r>
            </a:p>
            <a:p>
              <a:pPr algn="just">
                <a:lnSpc>
                  <a:spcPct val="150000"/>
                </a:lnSpc>
              </a:pPr>
              <a:r>
                <a:rPr lang="en-US" sz="3400" b="1">
                  <a:latin typeface="Arial" panose="020B0604020202020204" pitchFamily="34" charset="0"/>
                  <a:cs typeface="Arial" panose="020B0604020202020204" pitchFamily="34" charset="0"/>
                </a:rPr>
                <a:t>Cách khảo sát:</a:t>
              </a:r>
            </a:p>
            <a:p>
              <a:pPr algn="just">
                <a:lnSpc>
                  <a:spcPct val="150000"/>
                </a:lnSpc>
              </a:pPr>
              <a:r>
                <a:rPr lang="en-US" sz="3400">
                  <a:latin typeface="Arial" panose="020B0604020202020204" pitchFamily="34" charset="0"/>
                  <a:cs typeface="Arial" panose="020B0604020202020204" pitchFamily="34" charset="0"/>
                </a:rPr>
                <a:t>Phỏng vấn học sinh trong trường bằng hình thức trực tiếp và trực tuyến.</a:t>
              </a:r>
            </a:p>
            <a:p>
              <a:pPr algn="just">
                <a:lnSpc>
                  <a:spcPct val="150000"/>
                </a:lnSpc>
              </a:pPr>
              <a:r>
                <a:rPr lang="en-US" sz="3400" b="1">
                  <a:latin typeface="Arial" panose="020B0604020202020204" pitchFamily="34" charset="0"/>
                  <a:cs typeface="Arial" panose="020B0604020202020204" pitchFamily="34" charset="0"/>
                </a:rPr>
                <a:t>Thời gian khảo sát: </a:t>
              </a:r>
              <a:r>
                <a:rPr lang="en-US" sz="3400">
                  <a:latin typeface="Arial" panose="020B0604020202020204" pitchFamily="34" charset="0"/>
                  <a:cs typeface="Arial" panose="020B0604020202020204" pitchFamily="34" charset="0"/>
                </a:rPr>
                <a:t>Từ …………………. đến …………………. </a:t>
              </a:r>
            </a:p>
          </p:txBody>
        </p:sp>
      </p:grpSp>
    </p:spTree>
    <p:extLst>
      <p:ext uri="{BB962C8B-B14F-4D97-AF65-F5344CB8AC3E}">
        <p14:creationId xmlns:p14="http://schemas.microsoft.com/office/powerpoint/2010/main" val="343587220"/>
      </p:ext>
    </p:extLst>
  </p:cSld>
  <p:clrMapOvr>
    <a:masterClrMapping/>
  </p:clrMapOvr>
  <p:transition spd="med">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9" name="Freeform 9"/>
          <p:cNvSpPr/>
          <p:nvPr/>
        </p:nvSpPr>
        <p:spPr>
          <a:xfrm rot="-5400000" flipH="1">
            <a:off x="16840159" y="190460"/>
            <a:ext cx="1524081" cy="1371600"/>
          </a:xfrm>
          <a:custGeom>
            <a:avLst/>
            <a:gdLst/>
            <a:ahLst/>
            <a:cxnLst/>
            <a:rect l="l" t="t" r="r" b="b"/>
            <a:pathLst>
              <a:path w="3747404" h="4015511">
                <a:moveTo>
                  <a:pt x="3747403" y="0"/>
                </a:moveTo>
                <a:lnTo>
                  <a:pt x="0" y="0"/>
                </a:lnTo>
                <a:lnTo>
                  <a:pt x="0" y="4015511"/>
                </a:lnTo>
                <a:lnTo>
                  <a:pt x="3747403" y="4015511"/>
                </a:lnTo>
                <a:lnTo>
                  <a:pt x="3747403"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2">
            <a:extLst>
              <a:ext uri="{FF2B5EF4-FFF2-40B4-BE49-F238E27FC236}">
                <a16:creationId xmlns:a16="http://schemas.microsoft.com/office/drawing/2014/main" id="{FAC4590E-BB9D-4F0F-13B0-2B8D23EA5809}"/>
              </a:ext>
            </a:extLst>
          </p:cNvPr>
          <p:cNvSpPr/>
          <p:nvPr/>
        </p:nvSpPr>
        <p:spPr>
          <a:xfrm>
            <a:off x="48987" y="228559"/>
            <a:ext cx="1435920" cy="1295401"/>
          </a:xfrm>
          <a:custGeom>
            <a:avLst/>
            <a:gdLst/>
            <a:ahLst/>
            <a:cxnLst/>
            <a:rect l="l" t="t" r="r" b="b"/>
            <a:pathLst>
              <a:path w="1419249" h="1385703">
                <a:moveTo>
                  <a:pt x="0" y="0"/>
                </a:moveTo>
                <a:lnTo>
                  <a:pt x="1419249" y="0"/>
                </a:lnTo>
                <a:lnTo>
                  <a:pt x="1419249" y="1385703"/>
                </a:lnTo>
                <a:lnTo>
                  <a:pt x="0" y="1385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93EE4074-A339-5523-221C-C8BB2E71103A}"/>
              </a:ext>
            </a:extLst>
          </p:cNvPr>
          <p:cNvSpPr txBox="1"/>
          <p:nvPr/>
        </p:nvSpPr>
        <p:spPr>
          <a:xfrm>
            <a:off x="2209800" y="671259"/>
            <a:ext cx="13859696"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2: Chia sẻ kế hoạch khảo sát hứng thú nghề nghiệp của học sinh trong trường</a:t>
            </a:r>
            <a:endParaRPr lang="vi-VN" sz="44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9BAEA5F6-1077-0CDD-0D99-EEF9A5C01070}"/>
              </a:ext>
            </a:extLst>
          </p:cNvPr>
          <p:cNvGrpSpPr/>
          <p:nvPr/>
        </p:nvGrpSpPr>
        <p:grpSpPr>
          <a:xfrm>
            <a:off x="7693449" y="3050727"/>
            <a:ext cx="8930031" cy="6447047"/>
            <a:chOff x="671574" y="2889381"/>
            <a:chExt cx="8930031" cy="6447047"/>
          </a:xfrm>
        </p:grpSpPr>
        <p:sp>
          <p:nvSpPr>
            <p:cNvPr id="23" name="Freeform 4">
              <a:extLst>
                <a:ext uri="{FF2B5EF4-FFF2-40B4-BE49-F238E27FC236}">
                  <a16:creationId xmlns:a16="http://schemas.microsoft.com/office/drawing/2014/main" id="{F6B7D0F1-7CD7-5290-910A-4354525D7D94}"/>
                </a:ext>
              </a:extLst>
            </p:cNvPr>
            <p:cNvSpPr/>
            <p:nvPr/>
          </p:nvSpPr>
          <p:spPr>
            <a:xfrm>
              <a:off x="671574" y="3460850"/>
              <a:ext cx="8930031" cy="587557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10A36C2F-38F6-A86B-CA00-1FD96C225A9A}"/>
                </a:ext>
              </a:extLst>
            </p:cNvPr>
            <p:cNvGrpSpPr/>
            <p:nvPr/>
          </p:nvGrpSpPr>
          <p:grpSpPr>
            <a:xfrm>
              <a:off x="1517594" y="2889381"/>
              <a:ext cx="7329092" cy="1142938"/>
              <a:chOff x="1805556" y="2902746"/>
              <a:chExt cx="7329092" cy="1142938"/>
            </a:xfrm>
          </p:grpSpPr>
          <p:pic>
            <p:nvPicPr>
              <p:cNvPr id="26" name="Picture 9">
                <a:extLst>
                  <a:ext uri="{FF2B5EF4-FFF2-40B4-BE49-F238E27FC236}">
                    <a16:creationId xmlns:a16="http://schemas.microsoft.com/office/drawing/2014/main" id="{F0AFD706-CF09-CB47-CA3C-23BB582FE0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05556" y="2902746"/>
                <a:ext cx="7329092" cy="1142938"/>
              </a:xfrm>
              <a:prstGeom prst="rect">
                <a:avLst/>
              </a:prstGeom>
            </p:spPr>
          </p:pic>
          <p:sp>
            <p:nvSpPr>
              <p:cNvPr id="27" name="TextBox 26">
                <a:extLst>
                  <a:ext uri="{FF2B5EF4-FFF2-40B4-BE49-F238E27FC236}">
                    <a16:creationId xmlns:a16="http://schemas.microsoft.com/office/drawing/2014/main" id="{CE75E8FF-69F4-61AD-BA75-629A33F17A2C}"/>
                  </a:ext>
                </a:extLst>
              </p:cNvPr>
              <p:cNvSpPr txBox="1"/>
              <p:nvPr/>
            </p:nvSpPr>
            <p:spPr>
              <a:xfrm>
                <a:off x="2264290" y="3038149"/>
                <a:ext cx="6411624"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cả lớp</a:t>
                </a:r>
                <a:endParaRPr lang="en-US" sz="4400" b="1" dirty="0">
                  <a:solidFill>
                    <a:schemeClr val="bg1"/>
                  </a:solidFill>
                  <a:latin typeface="Arial" panose="020B0604020202020204" pitchFamily="34" charset="0"/>
                  <a:cs typeface="Arial" panose="020B0604020202020204" pitchFamily="34" charset="0"/>
                </a:endParaRPr>
              </a:p>
            </p:txBody>
          </p:sp>
        </p:grpSp>
        <p:sp>
          <p:nvSpPr>
            <p:cNvPr id="25" name="TextBox 9">
              <a:extLst>
                <a:ext uri="{FF2B5EF4-FFF2-40B4-BE49-F238E27FC236}">
                  <a16:creationId xmlns:a16="http://schemas.microsoft.com/office/drawing/2014/main" id="{85A9E715-D1F1-9142-A04B-3EB583844989}"/>
                </a:ext>
              </a:extLst>
            </p:cNvPr>
            <p:cNvSpPr txBox="1"/>
            <p:nvPr/>
          </p:nvSpPr>
          <p:spPr>
            <a:xfrm>
              <a:off x="1181791" y="4281829"/>
              <a:ext cx="7909596" cy="4502579"/>
            </a:xfrm>
            <a:prstGeom prst="rect">
              <a:avLst/>
            </a:prstGeom>
          </p:spPr>
          <p:txBody>
            <a:bodyPr wrap="square" lIns="0" tIns="0" rIns="0" bIns="0" rtlCol="0" anchor="t">
              <a:spAutoFit/>
            </a:bodyPr>
            <a:lstStyle/>
            <a:p>
              <a:pPr algn="just">
                <a:lnSpc>
                  <a:spcPct val="150000"/>
                </a:lnSpc>
              </a:pPr>
              <a:r>
                <a:rPr lang="en-US" sz="4000">
                  <a:latin typeface="Arial" panose="020B0604020202020204" pitchFamily="34" charset="0"/>
                  <a:cs typeface="Arial" panose="020B0604020202020204" pitchFamily="34" charset="0"/>
                </a:rPr>
                <a:t>Các nhóm hoàn thiện kế hoạch khảo sát hứng thú nghề nghiệp, sau đó </a:t>
              </a:r>
              <a:r>
                <a:rPr lang="vi-VN" sz="4000">
                  <a:latin typeface="Arial" panose="020B0604020202020204" pitchFamily="34" charset="0"/>
                  <a:cs typeface="Arial" panose="020B0604020202020204" pitchFamily="34" charset="0"/>
                </a:rPr>
                <a:t>đại diện mỗi nhóm trình bày </a:t>
              </a:r>
              <a:r>
                <a:rPr lang="en-US" sz="4000">
                  <a:latin typeface="Arial" panose="020B0604020202020204" pitchFamily="34" charset="0"/>
                  <a:cs typeface="Arial" panose="020B0604020202020204" pitchFamily="34" charset="0"/>
                </a:rPr>
                <a:t>trước </a:t>
              </a:r>
              <a:r>
                <a:rPr lang="vi-VN" sz="4000">
                  <a:latin typeface="Arial" panose="020B0604020202020204" pitchFamily="34" charset="0"/>
                  <a:cs typeface="Arial" panose="020B0604020202020204" pitchFamily="34" charset="0"/>
                </a:rPr>
                <a:t>lớp. Các bạn khác nêu nhận xét và góp ý (nếu có).</a:t>
              </a:r>
              <a:endParaRPr lang="vi-VN" sz="4000" i="1" dirty="0">
                <a:solidFill>
                  <a:srgbClr val="FF0000"/>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BF67A881-439A-5780-B498-3CCB2B700D35}"/>
              </a:ext>
            </a:extLst>
          </p:cNvPr>
          <p:cNvGrpSpPr/>
          <p:nvPr/>
        </p:nvGrpSpPr>
        <p:grpSpPr>
          <a:xfrm>
            <a:off x="1733400" y="3159358"/>
            <a:ext cx="5703018" cy="6597013"/>
            <a:chOff x="2069466" y="2794472"/>
            <a:chExt cx="5703018" cy="6597013"/>
          </a:xfrm>
        </p:grpSpPr>
        <p:sp>
          <p:nvSpPr>
            <p:cNvPr id="29" name="Freeform 5">
              <a:extLst>
                <a:ext uri="{FF2B5EF4-FFF2-40B4-BE49-F238E27FC236}">
                  <a16:creationId xmlns:a16="http://schemas.microsoft.com/office/drawing/2014/main" id="{532A6649-452A-05A9-3635-68E52444AC73}"/>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0" name="Freeform 12">
              <a:extLst>
                <a:ext uri="{FF2B5EF4-FFF2-40B4-BE49-F238E27FC236}">
                  <a16:creationId xmlns:a16="http://schemas.microsoft.com/office/drawing/2014/main" id="{995BB078-A7DD-C6F8-56C5-9C4BEC8DF7E6}"/>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32" name="Picture 9">
            <a:extLst>
              <a:ext uri="{FF2B5EF4-FFF2-40B4-BE49-F238E27FC236}">
                <a16:creationId xmlns:a16="http://schemas.microsoft.com/office/drawing/2014/main" id="{06E3255B-524D-55FE-CAF7-373CE11AA74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491537" y="4443175"/>
            <a:ext cx="3578561" cy="377051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44F10B-8D9C-48A2-3878-73CC831B01ED}"/>
              </a:ext>
            </a:extLst>
          </p:cNvPr>
          <p:cNvGrpSpPr/>
          <p:nvPr/>
        </p:nvGrpSpPr>
        <p:grpSpPr>
          <a:xfrm>
            <a:off x="323850" y="1943100"/>
            <a:ext cx="17640300" cy="7929717"/>
            <a:chOff x="323850" y="1943100"/>
            <a:chExt cx="17640300" cy="7929717"/>
          </a:xfrm>
        </p:grpSpPr>
        <p:grpSp>
          <p:nvGrpSpPr>
            <p:cNvPr id="3" name="Group 2">
              <a:extLst>
                <a:ext uri="{FF2B5EF4-FFF2-40B4-BE49-F238E27FC236}">
                  <a16:creationId xmlns:a16="http://schemas.microsoft.com/office/drawing/2014/main" id="{60F69CE4-902A-78B8-4D3E-EF59061F366E}"/>
                </a:ext>
              </a:extLst>
            </p:cNvPr>
            <p:cNvGrpSpPr/>
            <p:nvPr/>
          </p:nvGrpSpPr>
          <p:grpSpPr>
            <a:xfrm>
              <a:off x="323850" y="1943100"/>
              <a:ext cx="17640300" cy="7929717"/>
              <a:chOff x="1110675" y="414182"/>
              <a:chExt cx="16066649" cy="9458635"/>
            </a:xfrm>
          </p:grpSpPr>
          <p:sp>
            <p:nvSpPr>
              <p:cNvPr id="5" name="Rectangle 4">
                <a:extLst>
                  <a:ext uri="{FF2B5EF4-FFF2-40B4-BE49-F238E27FC236}">
                    <a16:creationId xmlns:a16="http://schemas.microsoft.com/office/drawing/2014/main" id="{43E3D440-AC75-3EAC-78DE-51915312D2AF}"/>
                  </a:ext>
                </a:extLst>
              </p:cNvPr>
              <p:cNvSpPr/>
              <p:nvPr/>
            </p:nvSpPr>
            <p:spPr>
              <a:xfrm>
                <a:off x="1110675" y="414182"/>
                <a:ext cx="16066649" cy="9458635"/>
              </a:xfrm>
              <a:prstGeom prst="rect">
                <a:avLst/>
              </a:prstGeom>
              <a:solidFill>
                <a:schemeClr val="accent6">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126B013D-7FFB-D152-94A1-4867EE7262BE}"/>
                  </a:ext>
                </a:extLst>
              </p:cNvPr>
              <p:cNvSpPr/>
              <p:nvPr/>
            </p:nvSpPr>
            <p:spPr>
              <a:xfrm>
                <a:off x="1413962" y="838286"/>
                <a:ext cx="15460073" cy="8610426"/>
              </a:xfrm>
              <a:prstGeom prst="rect">
                <a:avLst/>
              </a:prstGeom>
              <a:solidFill>
                <a:srgbClr val="FEF2E8"/>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 name="TextBox 3">
              <a:extLst>
                <a:ext uri="{FF2B5EF4-FFF2-40B4-BE49-F238E27FC236}">
                  <a16:creationId xmlns:a16="http://schemas.microsoft.com/office/drawing/2014/main" id="{FC987E92-D89F-6356-E034-126A20707A95}"/>
                </a:ext>
              </a:extLst>
            </p:cNvPr>
            <p:cNvSpPr txBox="1"/>
            <p:nvPr/>
          </p:nvSpPr>
          <p:spPr>
            <a:xfrm>
              <a:off x="1253428" y="2488271"/>
              <a:ext cx="15781141" cy="6839373"/>
            </a:xfrm>
            <a:prstGeom prst="rect">
              <a:avLst/>
            </a:prstGeom>
          </p:spPr>
          <p:txBody>
            <a:bodyPr wrap="square" lIns="0" tIns="0" rIns="0" bIns="0" rtlCol="0" anchor="t">
              <a:spAutoFit/>
            </a:bodyPr>
            <a:lstStyle/>
            <a:p>
              <a:pPr algn="ctr">
                <a:lnSpc>
                  <a:spcPct val="150000"/>
                </a:lnSpc>
              </a:pPr>
              <a:r>
                <a:rPr lang="en-US" sz="3000" b="1">
                  <a:latin typeface="Arial" panose="020B0604020202020204" pitchFamily="34" charset="0"/>
                  <a:cs typeface="Arial" panose="020B0604020202020204" pitchFamily="34" charset="0"/>
                </a:rPr>
                <a:t>KẾ HOẠCH KHẢO SÁT HỨNG THÚ MỘT SỐ NGHỀ PHỔ BIẾN HIỆN NAY</a:t>
              </a:r>
            </a:p>
            <a:p>
              <a:pPr algn="just">
                <a:lnSpc>
                  <a:spcPct val="150000"/>
                </a:lnSpc>
              </a:pPr>
              <a:r>
                <a:rPr lang="en-US" sz="3000" b="1">
                  <a:latin typeface="Arial" panose="020B0604020202020204" pitchFamily="34" charset="0"/>
                  <a:cs typeface="Arial" panose="020B0604020202020204" pitchFamily="34" charset="0"/>
                </a:rPr>
                <a:t>Mục tiêu khảo sát: </a:t>
              </a:r>
              <a:r>
                <a:rPr lang="vi-VN" sz="3000">
                  <a:latin typeface="Arial" panose="020B0604020202020204" pitchFamily="34" charset="0"/>
                  <a:cs typeface="Arial" panose="020B0604020202020204" pitchFamily="34" charset="0"/>
                </a:rPr>
                <a:t>Biết được hứng thú về nghề nghiệp tương lại của bạn bè trong tương lai</a:t>
              </a:r>
              <a:r>
                <a:rPr lang="en-US" sz="3000">
                  <a:latin typeface="Arial" panose="020B0604020202020204" pitchFamily="34" charset="0"/>
                  <a:cs typeface="Arial" panose="020B0604020202020204" pitchFamily="34" charset="0"/>
                </a:rPr>
                <a:t>.</a:t>
              </a:r>
              <a:endParaRPr lang="en-US" sz="3000" b="1">
                <a:latin typeface="Arial" panose="020B0604020202020204" pitchFamily="34" charset="0"/>
                <a:cs typeface="Arial" panose="020B0604020202020204" pitchFamily="34" charset="0"/>
              </a:endParaRPr>
            </a:p>
            <a:p>
              <a:pPr algn="just">
                <a:lnSpc>
                  <a:spcPct val="150000"/>
                </a:lnSpc>
              </a:pPr>
              <a:r>
                <a:rPr lang="en-US" sz="3000" b="1">
                  <a:latin typeface="Arial" panose="020B0604020202020204" pitchFamily="34" charset="0"/>
                  <a:cs typeface="Arial" panose="020B0604020202020204" pitchFamily="34" charset="0"/>
                </a:rPr>
                <a:t>Nội dung khảo sát:</a:t>
              </a:r>
            </a:p>
            <a:p>
              <a:pPr marL="457200" indent="-457200" algn="just">
                <a:lnSpc>
                  <a:spcPct val="150000"/>
                </a:lnSpc>
                <a:buFont typeface="Arial" panose="020B0604020202020204" pitchFamily="34" charset="0"/>
                <a:buChar char="−"/>
              </a:pPr>
              <a:r>
                <a:rPr lang="vi-VN" sz="3000">
                  <a:latin typeface="Arial" panose="020B0604020202020204" pitchFamily="34" charset="0"/>
                  <a:cs typeface="Arial" panose="020B0604020202020204" pitchFamily="34" charset="0"/>
                </a:rPr>
                <a:t>Học sinh có hứng thú với những nghề nào trong xã hội hiện đại như </a:t>
              </a:r>
              <a:r>
                <a:rPr lang="en-US" sz="3000">
                  <a:latin typeface="Arial" panose="020B0604020202020204" pitchFamily="34" charset="0"/>
                  <a:cs typeface="Arial" panose="020B0604020202020204" pitchFamily="34" charset="0"/>
                </a:rPr>
                <a:t>b</a:t>
              </a:r>
              <a:r>
                <a:rPr lang="vi-VN" sz="3000">
                  <a:latin typeface="Arial" panose="020B0604020202020204" pitchFamily="34" charset="0"/>
                  <a:cs typeface="Arial" panose="020B0604020202020204" pitchFamily="34" charset="0"/>
                </a:rPr>
                <a:t>ác sĩ, giáo viên, luật sư, diễn viên, ca sĩ, truyền thông, maketing,...</a:t>
              </a:r>
            </a:p>
            <a:p>
              <a:pPr marL="457200" indent="-457200" algn="just">
                <a:lnSpc>
                  <a:spcPct val="150000"/>
                </a:lnSpc>
                <a:buFont typeface="Arial" panose="020B0604020202020204" pitchFamily="34" charset="0"/>
                <a:buChar char="−"/>
              </a:pPr>
              <a:r>
                <a:rPr lang="vi-VN" sz="3000">
                  <a:latin typeface="Arial" panose="020B0604020202020204" pitchFamily="34" charset="0"/>
                  <a:cs typeface="Arial" panose="020B0604020202020204" pitchFamily="34" charset="0"/>
                </a:rPr>
                <a:t>Lí do học sinh hứng thú với nghề đó? (vì được nổi tiếng, kiếm được nhiều tiền hoặc vì đam mê,...)</a:t>
              </a:r>
              <a:endParaRPr lang="en-US" sz="300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000">
                  <a:latin typeface="Arial" panose="020B0604020202020204" pitchFamily="34" charset="0"/>
                  <a:cs typeface="Arial" panose="020B0604020202020204" pitchFamily="34" charset="0"/>
                </a:rPr>
                <a:t>Cần phải làm thế nào để theo đuổi được nghề đó? (cần năng lực, phẩm chất như thế nào)</a:t>
              </a:r>
              <a:endParaRPr lang="en-US" sz="3000">
                <a:latin typeface="Arial" panose="020B0604020202020204" pitchFamily="34" charset="0"/>
                <a:cs typeface="Arial" panose="020B0604020202020204" pitchFamily="34" charset="0"/>
              </a:endParaRPr>
            </a:p>
            <a:p>
              <a:pPr algn="just">
                <a:lnSpc>
                  <a:spcPct val="150000"/>
                </a:lnSpc>
              </a:pPr>
              <a:r>
                <a:rPr lang="en-US" sz="3000" b="1">
                  <a:latin typeface="Arial" panose="020B0604020202020204" pitchFamily="34" charset="0"/>
                  <a:cs typeface="Arial" panose="020B0604020202020204" pitchFamily="34" charset="0"/>
                </a:rPr>
                <a:t>Cách khảo sát: </a:t>
              </a:r>
              <a:r>
                <a:rPr lang="en-US" sz="3000">
                  <a:latin typeface="Arial" panose="020B0604020202020204" pitchFamily="34" charset="0"/>
                  <a:cs typeface="Arial" panose="020B0604020202020204" pitchFamily="34" charset="0"/>
                </a:rPr>
                <a:t>Phỏng vấn trực tiếp hoặc gián tiếp.</a:t>
              </a:r>
            </a:p>
            <a:p>
              <a:pPr algn="just">
                <a:lnSpc>
                  <a:spcPct val="150000"/>
                </a:lnSpc>
              </a:pPr>
              <a:r>
                <a:rPr lang="en-US" sz="3000" b="1">
                  <a:latin typeface="Arial" panose="020B0604020202020204" pitchFamily="34" charset="0"/>
                  <a:cs typeface="Arial" panose="020B0604020202020204" pitchFamily="34" charset="0"/>
                </a:rPr>
                <a:t>Thời gian khảo sát: </a:t>
              </a:r>
              <a:r>
                <a:rPr lang="en-US" sz="3000">
                  <a:latin typeface="Arial" panose="020B0604020202020204" pitchFamily="34" charset="0"/>
                  <a:cs typeface="Arial" panose="020B0604020202020204" pitchFamily="34" charset="0"/>
                </a:rPr>
                <a:t>Từ cuối tháng 4 đến hết tháng 5.</a:t>
              </a:r>
            </a:p>
          </p:txBody>
        </p:sp>
      </p:grpSp>
      <p:sp>
        <p:nvSpPr>
          <p:cNvPr id="7" name="Arrow: Pentagon 6">
            <a:extLst>
              <a:ext uri="{FF2B5EF4-FFF2-40B4-BE49-F238E27FC236}">
                <a16:creationId xmlns:a16="http://schemas.microsoft.com/office/drawing/2014/main" id="{D31DC034-6F27-FDD5-BF1C-922FCDA563FC}"/>
              </a:ext>
            </a:extLst>
          </p:cNvPr>
          <p:cNvSpPr/>
          <p:nvPr/>
        </p:nvSpPr>
        <p:spPr>
          <a:xfrm>
            <a:off x="0" y="414183"/>
            <a:ext cx="8153400" cy="1173366"/>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2">
                    <a:lumMod val="50000"/>
                  </a:schemeClr>
                </a:solidFill>
                <a:effectLst/>
                <a:uLnTx/>
                <a:uFillTx/>
                <a:latin typeface="Arial" panose="020B0604020202020204" pitchFamily="34" charset="0"/>
                <a:ea typeface="+mn-ea"/>
                <a:cs typeface="Arial" panose="020B0604020202020204" pitchFamily="34" charset="0"/>
              </a:rPr>
              <a:t>VÍ DỤ THAM KHẢO</a:t>
            </a:r>
          </a:p>
        </p:txBody>
      </p:sp>
    </p:spTree>
    <p:extLst>
      <p:ext uri="{BB962C8B-B14F-4D97-AF65-F5344CB8AC3E}">
        <p14:creationId xmlns:p14="http://schemas.microsoft.com/office/powerpoint/2010/main" val="1288787143"/>
      </p:ext>
    </p:extLst>
  </p:cSld>
  <p:clrMapOvr>
    <a:masterClrMapping/>
  </p:clrMapOvr>
  <p:transition spd="med">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DCE6"/>
        </a:solidFill>
        <a:effectLst/>
      </p:bgPr>
    </p:bg>
    <p:spTree>
      <p:nvGrpSpPr>
        <p:cNvPr id="1" name=""/>
        <p:cNvGrpSpPr/>
        <p:nvPr/>
      </p:nvGrpSpPr>
      <p:grpSpPr>
        <a:xfrm>
          <a:off x="0" y="0"/>
          <a:ext cx="0" cy="0"/>
          <a:chOff x="0" y="0"/>
          <a:chExt cx="0" cy="0"/>
        </a:xfrm>
      </p:grpSpPr>
      <p:sp>
        <p:nvSpPr>
          <p:cNvPr id="5" name="Freeform 5"/>
          <p:cNvSpPr/>
          <p:nvPr/>
        </p:nvSpPr>
        <p:spPr>
          <a:xfrm rot="-10232567">
            <a:off x="16584269" y="-9842"/>
            <a:ext cx="1555693" cy="1930593"/>
          </a:xfrm>
          <a:custGeom>
            <a:avLst/>
            <a:gdLst/>
            <a:ahLst/>
            <a:cxnLst/>
            <a:rect l="l" t="t" r="r" b="b"/>
            <a:pathLst>
              <a:path w="3840064" h="4114800">
                <a:moveTo>
                  <a:pt x="0" y="0"/>
                </a:moveTo>
                <a:lnTo>
                  <a:pt x="3840063" y="0"/>
                </a:lnTo>
                <a:lnTo>
                  <a:pt x="384006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515979AA-44D0-0E85-98A7-274428D4D44F}"/>
              </a:ext>
            </a:extLst>
          </p:cNvPr>
          <p:cNvPicPr>
            <a:picLocks noChangeAspect="1"/>
          </p:cNvPicPr>
          <p:nvPr/>
        </p:nvPicPr>
        <p:blipFill>
          <a:blip r:embed="rId4"/>
          <a:srcRect t="7037" b="7037"/>
          <a:stretch>
            <a:fillRect/>
          </a:stretch>
        </p:blipFill>
        <p:spPr>
          <a:xfrm>
            <a:off x="958363" y="1409700"/>
            <a:ext cx="16371254" cy="9372600"/>
          </a:xfrm>
          <a:prstGeom prst="rect">
            <a:avLst/>
          </a:prstGeom>
        </p:spPr>
      </p:pic>
      <p:sp>
        <p:nvSpPr>
          <p:cNvPr id="23" name="Rectangle 22">
            <a:extLst>
              <a:ext uri="{FF2B5EF4-FFF2-40B4-BE49-F238E27FC236}">
                <a16:creationId xmlns:a16="http://schemas.microsoft.com/office/drawing/2014/main" id="{184CAE2C-2682-DD28-609A-8E98A8A681A0}"/>
              </a:ext>
            </a:extLst>
          </p:cNvPr>
          <p:cNvSpPr/>
          <p:nvPr/>
        </p:nvSpPr>
        <p:spPr>
          <a:xfrm>
            <a:off x="1641597" y="2231752"/>
            <a:ext cx="15004781" cy="7078220"/>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3800">
                <a:latin typeface="Arial" panose="020B0604020202020204" pitchFamily="34" charset="0"/>
                <a:ea typeface="Calibri" panose="020F0502020204030204" pitchFamily="34" charset="0"/>
                <a:cs typeface="Arial" panose="020B0604020202020204" pitchFamily="34" charset="0"/>
              </a:rPr>
              <a:t>Khảo sát hứng thú nghề nghiệp sẽ giúp chúng ta biết được hứng thú nghề nghiệp của các bạn HS trong trường.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anose="05000000000000000000" pitchFamily="2" charset="2"/>
              <a:buChar char="Ø"/>
            </a:pPr>
            <a:r>
              <a:rPr lang="vi-VN" sz="3800">
                <a:latin typeface="Arial" panose="020B0604020202020204" pitchFamily="34" charset="0"/>
                <a:ea typeface="Calibri" panose="020F0502020204030204" pitchFamily="34" charset="0"/>
                <a:cs typeface="Arial" panose="020B0604020202020204" pitchFamily="34" charset="0"/>
              </a:rPr>
              <a:t>Để hoạt động khảo sát hứng thú nghề nghiệp đạt kết quả, mỗi chúng ta cần xây dựng được một kế hoạch khảo sát cụ thể, trong đó thể hiện rõ các vấn đề: </a:t>
            </a:r>
            <a:r>
              <a:rPr lang="vi-VN" sz="3800">
                <a:solidFill>
                  <a:srgbClr val="FF0000"/>
                </a:solidFill>
                <a:latin typeface="Arial" panose="020B0604020202020204" pitchFamily="34" charset="0"/>
                <a:ea typeface="Calibri" panose="020F0502020204030204" pitchFamily="34" charset="0"/>
                <a:cs typeface="Arial" panose="020B0604020202020204" pitchFamily="34" charset="0"/>
              </a:rPr>
              <a:t>mục tiêu khảo sát, nội dung khảo sát, cách khảo sát và thời gian khảo sát</a:t>
            </a:r>
            <a:r>
              <a:rPr lang="vi-VN" sz="3800">
                <a:latin typeface="Arial" panose="020B0604020202020204" pitchFamily="34" charset="0"/>
                <a:ea typeface="Calibri" panose="020F0502020204030204" pitchFamily="34" charset="0"/>
                <a:cs typeface="Arial" panose="020B0604020202020204" pitchFamily="34" charset="0"/>
              </a:rPr>
              <a:t>. Việc lập kế hoạch giúp chúng ta chủ động trong quá trình khảo sát, đồng thời đảm bảo thực hiện được mục tiêu khảo sát đã xác định trước đó.</a:t>
            </a:r>
          </a:p>
        </p:txBody>
      </p:sp>
      <p:grpSp>
        <p:nvGrpSpPr>
          <p:cNvPr id="24" name="Group 23">
            <a:extLst>
              <a:ext uri="{FF2B5EF4-FFF2-40B4-BE49-F238E27FC236}">
                <a16:creationId xmlns:a16="http://schemas.microsoft.com/office/drawing/2014/main" id="{849D9573-455C-1765-A5CF-50E019938338}"/>
              </a:ext>
            </a:extLst>
          </p:cNvPr>
          <p:cNvGrpSpPr/>
          <p:nvPr/>
        </p:nvGrpSpPr>
        <p:grpSpPr>
          <a:xfrm>
            <a:off x="5904417" y="687756"/>
            <a:ext cx="6479144" cy="1360323"/>
            <a:chOff x="2078673" y="1010321"/>
            <a:chExt cx="6479144" cy="1360323"/>
          </a:xfrm>
        </p:grpSpPr>
        <p:sp>
          <p:nvSpPr>
            <p:cNvPr id="25" name="Freeform 6">
              <a:extLst>
                <a:ext uri="{FF2B5EF4-FFF2-40B4-BE49-F238E27FC236}">
                  <a16:creationId xmlns:a16="http://schemas.microsoft.com/office/drawing/2014/main" id="{116FC5BC-8D9B-852A-EC24-CDF541EB38A8}"/>
                </a:ext>
              </a:extLst>
            </p:cNvPr>
            <p:cNvSpPr/>
            <p:nvPr/>
          </p:nvSpPr>
          <p:spPr>
            <a:xfrm>
              <a:off x="2078673" y="1010321"/>
              <a:ext cx="6479144" cy="136032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522FD81-80B3-92E3-916B-EADA46666675}"/>
                </a:ext>
              </a:extLst>
            </p:cNvPr>
            <p:cNvSpPr txBox="1"/>
            <p:nvPr/>
          </p:nvSpPr>
          <p:spPr>
            <a:xfrm>
              <a:off x="2452270" y="1269952"/>
              <a:ext cx="5731949" cy="1015663"/>
            </a:xfrm>
            <a:prstGeom prst="rect">
              <a:avLst/>
            </a:prstGeom>
            <a:noFill/>
          </p:spPr>
          <p:txBody>
            <a:bodyPr wrap="square">
              <a:spAutoFit/>
            </a:bodyPr>
            <a:lstStyle/>
            <a:p>
              <a:pPr marL="0" marR="0" algn="ctr">
                <a:spcBef>
                  <a:spcPts val="0"/>
                </a:spcBef>
                <a:spcAft>
                  <a:spcPts val="0"/>
                </a:spcAft>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30" name="Picture 8">
            <a:extLst>
              <a:ext uri="{FF2B5EF4-FFF2-40B4-BE49-F238E27FC236}">
                <a16:creationId xmlns:a16="http://schemas.microsoft.com/office/drawing/2014/main" id="{B449D981-C043-1934-861F-ED4E69AEF8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200" y="7418962"/>
            <a:ext cx="1702609" cy="2916675"/>
          </a:xfrm>
          <a:prstGeom prst="rect">
            <a:avLst/>
          </a:prstGeom>
        </p:spPr>
      </p:pic>
      <p:sp>
        <p:nvSpPr>
          <p:cNvPr id="8" name="Freeform 8"/>
          <p:cNvSpPr/>
          <p:nvPr/>
        </p:nvSpPr>
        <p:spPr>
          <a:xfrm rot="8187835">
            <a:off x="16746061" y="8683043"/>
            <a:ext cx="1576394" cy="1481686"/>
          </a:xfrm>
          <a:custGeom>
            <a:avLst/>
            <a:gdLst/>
            <a:ahLst/>
            <a:cxnLst/>
            <a:rect l="l" t="t" r="r" b="b"/>
            <a:pathLst>
              <a:path w="4057697" h="4275352">
                <a:moveTo>
                  <a:pt x="0" y="0"/>
                </a:moveTo>
                <a:lnTo>
                  <a:pt x="4057697" y="0"/>
                </a:lnTo>
                <a:lnTo>
                  <a:pt x="4057697" y="4275352"/>
                </a:lnTo>
                <a:lnTo>
                  <a:pt x="0" y="42753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rot="-7364182">
            <a:off x="-119810" y="56280"/>
            <a:ext cx="1532528" cy="1732380"/>
          </a:xfrm>
          <a:custGeom>
            <a:avLst/>
            <a:gdLst/>
            <a:ahLst/>
            <a:cxnLst/>
            <a:rect l="l" t="t" r="r" b="b"/>
            <a:pathLst>
              <a:path w="4057697" h="4275352">
                <a:moveTo>
                  <a:pt x="0" y="0"/>
                </a:moveTo>
                <a:lnTo>
                  <a:pt x="4057697" y="0"/>
                </a:lnTo>
                <a:lnTo>
                  <a:pt x="4057697" y="4275352"/>
                </a:lnTo>
                <a:lnTo>
                  <a:pt x="0" y="42753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97003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left)">
                                      <p:cBhvr>
                                        <p:cTn id="7" dur="500"/>
                                        <p:tgtEl>
                                          <p:spTgt spid="2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animEffect transition="in" filter="wipe(left)">
                                      <p:cBhvr>
                                        <p:cTn id="11"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3" name="Freeform 3"/>
          <p:cNvSpPr/>
          <p:nvPr/>
        </p:nvSpPr>
        <p:spPr>
          <a:xfrm>
            <a:off x="8226940" y="8974359"/>
            <a:ext cx="10469260" cy="4028476"/>
          </a:xfrm>
          <a:custGeom>
            <a:avLst/>
            <a:gdLst/>
            <a:ahLst/>
            <a:cxnLst/>
            <a:rect l="l" t="t" r="r" b="b"/>
            <a:pathLst>
              <a:path w="10469260" h="4028476">
                <a:moveTo>
                  <a:pt x="0" y="0"/>
                </a:moveTo>
                <a:lnTo>
                  <a:pt x="10469260" y="0"/>
                </a:lnTo>
                <a:lnTo>
                  <a:pt x="10469260" y="4028476"/>
                </a:lnTo>
                <a:lnTo>
                  <a:pt x="0" y="4028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4"/>
          <p:cNvSpPr/>
          <p:nvPr/>
        </p:nvSpPr>
        <p:spPr>
          <a:xfrm>
            <a:off x="-408200" y="8974359"/>
            <a:ext cx="10469260" cy="4028476"/>
          </a:xfrm>
          <a:custGeom>
            <a:avLst/>
            <a:gdLst/>
            <a:ahLst/>
            <a:cxnLst/>
            <a:rect l="l" t="t" r="r" b="b"/>
            <a:pathLst>
              <a:path w="10469260" h="4028476">
                <a:moveTo>
                  <a:pt x="0" y="0"/>
                </a:moveTo>
                <a:lnTo>
                  <a:pt x="10469260" y="0"/>
                </a:lnTo>
                <a:lnTo>
                  <a:pt x="10469260" y="4028476"/>
                </a:lnTo>
                <a:lnTo>
                  <a:pt x="0" y="4028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5"/>
          <p:cNvSpPr/>
          <p:nvPr/>
        </p:nvSpPr>
        <p:spPr>
          <a:xfrm rot="-10800000">
            <a:off x="-477674" y="-2354983"/>
            <a:ext cx="10469260" cy="4028476"/>
          </a:xfrm>
          <a:custGeom>
            <a:avLst/>
            <a:gdLst/>
            <a:ahLst/>
            <a:cxnLst/>
            <a:rect l="l" t="t" r="r" b="b"/>
            <a:pathLst>
              <a:path w="10469260" h="4028476">
                <a:moveTo>
                  <a:pt x="0" y="0"/>
                </a:moveTo>
                <a:lnTo>
                  <a:pt x="10469259" y="0"/>
                </a:lnTo>
                <a:lnTo>
                  <a:pt x="10469259" y="4028475"/>
                </a:lnTo>
                <a:lnTo>
                  <a:pt x="0" y="402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Freeform 6"/>
          <p:cNvSpPr/>
          <p:nvPr/>
        </p:nvSpPr>
        <p:spPr>
          <a:xfrm rot="-10800000">
            <a:off x="8296415" y="-2577301"/>
            <a:ext cx="10469260" cy="4028476"/>
          </a:xfrm>
          <a:custGeom>
            <a:avLst/>
            <a:gdLst/>
            <a:ahLst/>
            <a:cxnLst/>
            <a:rect l="l" t="t" r="r" b="b"/>
            <a:pathLst>
              <a:path w="10469260" h="4028476">
                <a:moveTo>
                  <a:pt x="0" y="0"/>
                </a:moveTo>
                <a:lnTo>
                  <a:pt x="10469259" y="0"/>
                </a:lnTo>
                <a:lnTo>
                  <a:pt x="10469259" y="4028476"/>
                </a:lnTo>
                <a:lnTo>
                  <a:pt x="0" y="4028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7"/>
          <p:cNvSpPr/>
          <p:nvPr/>
        </p:nvSpPr>
        <p:spPr>
          <a:xfrm>
            <a:off x="15773400" y="7277100"/>
            <a:ext cx="1908342" cy="2014002"/>
          </a:xfrm>
          <a:custGeom>
            <a:avLst/>
            <a:gdLst/>
            <a:ahLst/>
            <a:cxnLst/>
            <a:rect l="l" t="t" r="r" b="b"/>
            <a:pathLst>
              <a:path w="3265007" h="3193771">
                <a:moveTo>
                  <a:pt x="0" y="0"/>
                </a:moveTo>
                <a:lnTo>
                  <a:pt x="3265007" y="0"/>
                </a:lnTo>
                <a:lnTo>
                  <a:pt x="3265007" y="3193771"/>
                </a:lnTo>
                <a:lnTo>
                  <a:pt x="0" y="3193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8" name="Freeform 8"/>
          <p:cNvSpPr/>
          <p:nvPr/>
        </p:nvSpPr>
        <p:spPr>
          <a:xfrm rot="-10800000">
            <a:off x="533400" y="599889"/>
            <a:ext cx="1905000" cy="1702573"/>
          </a:xfrm>
          <a:custGeom>
            <a:avLst/>
            <a:gdLst/>
            <a:ahLst/>
            <a:cxnLst/>
            <a:rect l="l" t="t" r="r" b="b"/>
            <a:pathLst>
              <a:path w="3265007" h="3193771">
                <a:moveTo>
                  <a:pt x="0" y="0"/>
                </a:moveTo>
                <a:lnTo>
                  <a:pt x="3265007" y="0"/>
                </a:lnTo>
                <a:lnTo>
                  <a:pt x="3265007" y="3193771"/>
                </a:lnTo>
                <a:lnTo>
                  <a:pt x="0" y="3193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20">
            <a:extLst>
              <a:ext uri="{FF2B5EF4-FFF2-40B4-BE49-F238E27FC236}">
                <a16:creationId xmlns:a16="http://schemas.microsoft.com/office/drawing/2014/main" id="{60C3848B-B03B-8188-501E-9851BE1282A2}"/>
              </a:ext>
            </a:extLst>
          </p:cNvPr>
          <p:cNvSpPr txBox="1"/>
          <p:nvPr/>
        </p:nvSpPr>
        <p:spPr>
          <a:xfrm>
            <a:off x="1924215" y="3148435"/>
            <a:ext cx="14439569"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2 – LUYỆN TẬP</a:t>
            </a:r>
            <a:r>
              <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vi-VN" sz="66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THỰC HIỆN KẾ HOẠCH KHẢO SÁT HỨNG THÚ NGHỀ NGHIỆP</a:t>
            </a:r>
            <a:endPar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16403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7" name="Freeform 7"/>
          <p:cNvSpPr/>
          <p:nvPr/>
        </p:nvSpPr>
        <p:spPr>
          <a:xfrm>
            <a:off x="5443" y="0"/>
            <a:ext cx="1289957" cy="1409700"/>
          </a:xfrm>
          <a:custGeom>
            <a:avLst/>
            <a:gdLst/>
            <a:ahLst/>
            <a:cxnLst/>
            <a:rect l="l" t="t" r="r" b="b"/>
            <a:pathLst>
              <a:path w="2449925" h="2807206">
                <a:moveTo>
                  <a:pt x="0" y="0"/>
                </a:moveTo>
                <a:lnTo>
                  <a:pt x="2449925" y="0"/>
                </a:lnTo>
                <a:lnTo>
                  <a:pt x="2449925" y="2807206"/>
                </a:lnTo>
                <a:lnTo>
                  <a:pt x="0" y="28072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rot="-2852363">
            <a:off x="16763174" y="233356"/>
            <a:ext cx="1309596" cy="1259543"/>
          </a:xfrm>
          <a:custGeom>
            <a:avLst/>
            <a:gdLst/>
            <a:ahLst/>
            <a:cxnLst/>
            <a:rect l="l" t="t" r="r" b="b"/>
            <a:pathLst>
              <a:path w="1911257" h="2189982">
                <a:moveTo>
                  <a:pt x="0" y="0"/>
                </a:moveTo>
                <a:lnTo>
                  <a:pt x="1911257" y="0"/>
                </a:lnTo>
                <a:lnTo>
                  <a:pt x="1911257" y="2189981"/>
                </a:lnTo>
                <a:lnTo>
                  <a:pt x="0" y="2189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ACABDB0-936D-1791-DF65-366134EBA811}"/>
              </a:ext>
            </a:extLst>
          </p:cNvPr>
          <p:cNvSpPr txBox="1"/>
          <p:nvPr/>
        </p:nvSpPr>
        <p:spPr>
          <a:xfrm>
            <a:off x="1624022" y="585624"/>
            <a:ext cx="14992126"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Thiết kế công cụ khảo sát hứng thú với nghề nghiệp của HS</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Freeform 4">
            <a:extLst>
              <a:ext uri="{FF2B5EF4-FFF2-40B4-BE49-F238E27FC236}">
                <a16:creationId xmlns:a16="http://schemas.microsoft.com/office/drawing/2014/main" id="{9530D490-B3E6-FB8F-DE0A-8D15B66FFB67}"/>
              </a:ext>
            </a:extLst>
          </p:cNvPr>
          <p:cNvSpPr/>
          <p:nvPr/>
        </p:nvSpPr>
        <p:spPr>
          <a:xfrm>
            <a:off x="1295401" y="2905668"/>
            <a:ext cx="10271452" cy="6581232"/>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96DAF2E-F2CB-A6E6-8369-3C6F1BA8DC4D}"/>
              </a:ext>
            </a:extLst>
          </p:cNvPr>
          <p:cNvSpPr txBox="1"/>
          <p:nvPr/>
        </p:nvSpPr>
        <p:spPr>
          <a:xfrm>
            <a:off x="2321017" y="3120872"/>
            <a:ext cx="8376512" cy="6056851"/>
          </a:xfrm>
          <a:prstGeom prst="rect">
            <a:avLst/>
          </a:prstGeom>
          <a:noFill/>
        </p:spPr>
        <p:txBody>
          <a:bodyPr wrap="square">
            <a:spAutoFit/>
          </a:bodyPr>
          <a:lstStyle/>
          <a:p>
            <a:pPr marR="0" algn="just">
              <a:lnSpc>
                <a:spcPct val="200000"/>
              </a:lnSpc>
              <a:spcBef>
                <a:spcPts val="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Cả lớp chia thành các nhóm (4 – 6 HS), mỗi nhóm hãy quan sát mẫu gợi ý </a:t>
            </a:r>
            <a:r>
              <a:rPr lang="en-US" sz="4000" i="1">
                <a:latin typeface="Arial" panose="020B0604020202020204" pitchFamily="34" charset="0"/>
                <a:ea typeface="Calibri" panose="020F0502020204030204" pitchFamily="34" charset="0"/>
                <a:cs typeface="Arial" panose="020B0604020202020204" pitchFamily="34" charset="0"/>
              </a:rPr>
              <a:t>(SGK – tr.64) </a:t>
            </a:r>
            <a:r>
              <a:rPr lang="en-US" sz="4000">
                <a:latin typeface="Arial" panose="020B0604020202020204" pitchFamily="34" charset="0"/>
                <a:ea typeface="Calibri" panose="020F0502020204030204" pitchFamily="34" charset="0"/>
                <a:cs typeface="Arial" panose="020B0604020202020204" pitchFamily="34" charset="0"/>
              </a:rPr>
              <a:t>và thiết kế </a:t>
            </a:r>
            <a:r>
              <a:rPr lang="en-US" sz="4000" b="1" i="1">
                <a:latin typeface="Arial" panose="020B0604020202020204" pitchFamily="34" charset="0"/>
                <a:ea typeface="Calibri" panose="020F0502020204030204" pitchFamily="34" charset="0"/>
                <a:cs typeface="Arial" panose="020B0604020202020204" pitchFamily="34" charset="0"/>
              </a:rPr>
              <a:t>Phiếu phỏng vấn</a:t>
            </a:r>
            <a:r>
              <a:rPr lang="en-US" sz="4000">
                <a:latin typeface="Arial" panose="020B0604020202020204" pitchFamily="34" charset="0"/>
                <a:ea typeface="Calibri" panose="020F0502020204030204" pitchFamily="34" charset="0"/>
                <a:cs typeface="Arial" panose="020B0604020202020204" pitchFamily="34" charset="0"/>
              </a:rPr>
              <a:t> để thực hiện khảo sát hứng thú nghề nghiệp. </a:t>
            </a:r>
          </a:p>
        </p:txBody>
      </p:sp>
      <p:grpSp>
        <p:nvGrpSpPr>
          <p:cNvPr id="14" name="Group 13">
            <a:extLst>
              <a:ext uri="{FF2B5EF4-FFF2-40B4-BE49-F238E27FC236}">
                <a16:creationId xmlns:a16="http://schemas.microsoft.com/office/drawing/2014/main" id="{164EA855-68C6-0DCB-3EA4-F700009B78F2}"/>
              </a:ext>
            </a:extLst>
          </p:cNvPr>
          <p:cNvGrpSpPr/>
          <p:nvPr/>
        </p:nvGrpSpPr>
        <p:grpSpPr>
          <a:xfrm>
            <a:off x="11217661" y="3154882"/>
            <a:ext cx="6467176" cy="5988836"/>
            <a:chOff x="11075782" y="3259671"/>
            <a:chExt cx="6467176" cy="5988836"/>
          </a:xfrm>
        </p:grpSpPr>
        <p:sp>
          <p:nvSpPr>
            <p:cNvPr id="15" name="Oval 14">
              <a:extLst>
                <a:ext uri="{FF2B5EF4-FFF2-40B4-BE49-F238E27FC236}">
                  <a16:creationId xmlns:a16="http://schemas.microsoft.com/office/drawing/2014/main" id="{3510A112-B42A-46E9-0A14-9657B6A595D5}"/>
                </a:ext>
              </a:extLst>
            </p:cNvPr>
            <p:cNvSpPr/>
            <p:nvPr/>
          </p:nvSpPr>
          <p:spPr>
            <a:xfrm>
              <a:off x="11075782" y="3259671"/>
              <a:ext cx="6467176" cy="5988836"/>
            </a:xfrm>
            <a:prstGeom prst="ellipse">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904CBF2-B3C2-E69E-3E52-0BBB4BE0EBEE}"/>
                </a:ext>
              </a:extLst>
            </p:cNvPr>
            <p:cNvSpPr txBox="1"/>
            <p:nvPr/>
          </p:nvSpPr>
          <p:spPr>
            <a:xfrm>
              <a:off x="11295382" y="5038402"/>
              <a:ext cx="6095999" cy="2431371"/>
            </a:xfrm>
            <a:prstGeom prst="rect">
              <a:avLst/>
            </a:prstGeom>
            <a:noFill/>
          </p:spPr>
          <p:txBody>
            <a:bodyPr wrap="square" rtlCol="0">
              <a:spAutoFit/>
            </a:bodyPr>
            <a:lstStyle/>
            <a:p>
              <a:pPr algn="ctr">
                <a:lnSpc>
                  <a:spcPct val="150000"/>
                </a:lnSpc>
              </a:pPr>
              <a:r>
                <a:rPr lang="en-US" sz="5400" b="1">
                  <a:solidFill>
                    <a:schemeClr val="accent1">
                      <a:lumMod val="50000"/>
                    </a:schemeClr>
                  </a:solidFill>
                  <a:latin typeface="Arial" panose="020B0604020202020204" pitchFamily="34" charset="0"/>
                  <a:cs typeface="Arial" panose="020B0604020202020204" pitchFamily="34" charset="0"/>
                </a:rPr>
                <a:t>LÀM VIỆC </a:t>
              </a:r>
            </a:p>
            <a:p>
              <a:pPr algn="ctr">
                <a:lnSpc>
                  <a:spcPct val="150000"/>
                </a:lnSpc>
              </a:pPr>
              <a:r>
                <a:rPr lang="en-US" sz="5400" b="1">
                  <a:solidFill>
                    <a:schemeClr val="accent1">
                      <a:lumMod val="50000"/>
                    </a:schemeClr>
                  </a:solidFill>
                  <a:latin typeface="Arial" panose="020B0604020202020204" pitchFamily="34" charset="0"/>
                  <a:cs typeface="Arial" panose="020B0604020202020204" pitchFamily="34" charset="0"/>
                </a:rPr>
                <a:t>THEO NHÓM</a:t>
              </a:r>
              <a:endParaRPr lang="en-US" sz="5400" b="1" dirty="0">
                <a:solidFill>
                  <a:schemeClr val="accent1">
                    <a:lumMod val="50000"/>
                  </a:schemeClr>
                </a:solidFill>
                <a:latin typeface="Arial" panose="020B0604020202020204" pitchFamily="34" charset="0"/>
                <a:cs typeface="Arial" panose="020B0604020202020204" pitchFamily="34" charset="0"/>
              </a:endParaRPr>
            </a:p>
          </p:txBody>
        </p:sp>
        <p:pic>
          <p:nvPicPr>
            <p:cNvPr id="17" name="Picture 11">
              <a:extLst>
                <a:ext uri="{FF2B5EF4-FFF2-40B4-BE49-F238E27FC236}">
                  <a16:creationId xmlns:a16="http://schemas.microsoft.com/office/drawing/2014/main" id="{75B77922-3866-6947-A0F0-3812E5F4D2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55021" y="3352310"/>
              <a:ext cx="4508695" cy="1073889"/>
            </a:xfrm>
            <a:prstGeom prst="rect">
              <a:avLst/>
            </a:prstGeom>
          </p:spPr>
        </p:pic>
      </p:grpSp>
      <p:pic>
        <p:nvPicPr>
          <p:cNvPr id="18" name="Picture 12">
            <a:extLst>
              <a:ext uri="{FF2B5EF4-FFF2-40B4-BE49-F238E27FC236}">
                <a16:creationId xmlns:a16="http://schemas.microsoft.com/office/drawing/2014/main" id="{A412A9F7-CF57-503D-8EBD-F519D1C14FE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2198" y="2278581"/>
            <a:ext cx="946403" cy="1752601"/>
          </a:xfrm>
          <a:prstGeom prst="rect">
            <a:avLst/>
          </a:prstGeom>
        </p:spPr>
      </p:pic>
      <p:pic>
        <p:nvPicPr>
          <p:cNvPr id="19" name="Picture 10">
            <a:extLst>
              <a:ext uri="{FF2B5EF4-FFF2-40B4-BE49-F238E27FC236}">
                <a16:creationId xmlns:a16="http://schemas.microsoft.com/office/drawing/2014/main" id="{11177D53-2FDC-0ABD-17F4-6D6D4311B9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551786" y="7621855"/>
            <a:ext cx="5440813" cy="2754412"/>
          </a:xfrm>
          <a:prstGeom prst="rect">
            <a:avLst/>
          </a:prstGeom>
        </p:spPr>
      </p:pic>
      <p:sp>
        <p:nvSpPr>
          <p:cNvPr id="20" name="Freeform 16">
            <a:extLst>
              <a:ext uri="{FF2B5EF4-FFF2-40B4-BE49-F238E27FC236}">
                <a16:creationId xmlns:a16="http://schemas.microsoft.com/office/drawing/2014/main" id="{65A437A6-978D-C98E-60D7-0AEB6CFD75FC}"/>
              </a:ext>
            </a:extLst>
          </p:cNvPr>
          <p:cNvSpPr/>
          <p:nvPr/>
        </p:nvSpPr>
        <p:spPr>
          <a:xfrm flipV="1">
            <a:off x="341158" y="8912325"/>
            <a:ext cx="1500597" cy="1061453"/>
          </a:xfrm>
          <a:custGeom>
            <a:avLst/>
            <a:gdLst/>
            <a:ahLst/>
            <a:cxnLst/>
            <a:rect l="l" t="t" r="r" b="b"/>
            <a:pathLst>
              <a:path w="3490195" h="1410620">
                <a:moveTo>
                  <a:pt x="0" y="1410620"/>
                </a:moveTo>
                <a:lnTo>
                  <a:pt x="3490195" y="1410620"/>
                </a:lnTo>
                <a:lnTo>
                  <a:pt x="3490195" y="0"/>
                </a:lnTo>
                <a:lnTo>
                  <a:pt x="0" y="0"/>
                </a:lnTo>
                <a:lnTo>
                  <a:pt x="0" y="1410620"/>
                </a:lnTo>
                <a:close/>
              </a:path>
            </a:pathLst>
          </a:custGeom>
          <a:blipFill>
            <a:blip r:embed="rId10"/>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59052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802ADD7-157F-1346-248E-FA4C768B7908}"/>
              </a:ext>
            </a:extLst>
          </p:cNvPr>
          <p:cNvGrpSpPr/>
          <p:nvPr/>
        </p:nvGrpSpPr>
        <p:grpSpPr>
          <a:xfrm>
            <a:off x="862013" y="2154491"/>
            <a:ext cx="16640175" cy="7620000"/>
            <a:chOff x="1110675" y="414182"/>
            <a:chExt cx="16066649" cy="9634554"/>
          </a:xfrm>
        </p:grpSpPr>
        <p:sp>
          <p:nvSpPr>
            <p:cNvPr id="11" name="Rectangle 10">
              <a:extLst>
                <a:ext uri="{FF2B5EF4-FFF2-40B4-BE49-F238E27FC236}">
                  <a16:creationId xmlns:a16="http://schemas.microsoft.com/office/drawing/2014/main" id="{6880CBE5-1C54-950B-84FA-CB21E1EF7597}"/>
                </a:ext>
              </a:extLst>
            </p:cNvPr>
            <p:cNvSpPr/>
            <p:nvPr/>
          </p:nvSpPr>
          <p:spPr>
            <a:xfrm>
              <a:off x="1110675" y="414182"/>
              <a:ext cx="16066649" cy="9634554"/>
            </a:xfrm>
            <a:prstGeom prst="rect">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CBBC0DC-3DD1-535B-09D6-5D61FF08B12A}"/>
                </a:ext>
              </a:extLst>
            </p:cNvPr>
            <p:cNvSpPr/>
            <p:nvPr/>
          </p:nvSpPr>
          <p:spPr>
            <a:xfrm>
              <a:off x="1413962" y="853464"/>
              <a:ext cx="15460073" cy="8755990"/>
            </a:xfrm>
            <a:prstGeom prst="rect">
              <a:avLst/>
            </a:prstGeom>
            <a:solidFill>
              <a:srgbClr val="F0F7FA"/>
            </a:solidFill>
            <a:ln w="3810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chemeClr val="tx1"/>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D87700A4-29F2-7945-79A0-15A8FDF2DB85}"/>
              </a:ext>
            </a:extLst>
          </p:cNvPr>
          <p:cNvSpPr txBox="1"/>
          <p:nvPr/>
        </p:nvSpPr>
        <p:spPr>
          <a:xfrm>
            <a:off x="1676399" y="2251164"/>
            <a:ext cx="15011400" cy="7165012"/>
          </a:xfrm>
          <a:prstGeom prst="roundRect">
            <a:avLst/>
          </a:prstGeom>
        </p:spPr>
        <p:txBody>
          <a:bodyPr wrap="square" lIns="0" tIns="0" rIns="0" bIns="0" rtlCol="0" anchor="t">
            <a:spAutoFit/>
          </a:bodyPr>
          <a:lstStyle/>
          <a:p>
            <a:pPr algn="ctr">
              <a:lnSpc>
                <a:spcPct val="200000"/>
              </a:lnSpc>
            </a:pPr>
            <a:r>
              <a:rPr lang="en-US" sz="3600" b="1">
                <a:latin typeface="Arial" panose="020B0604020202020204" pitchFamily="34" charset="0"/>
                <a:cs typeface="Arial" panose="020B0604020202020204" pitchFamily="34" charset="0"/>
              </a:rPr>
              <a:t>PHIẾU PHỎNG VẤN</a:t>
            </a:r>
          </a:p>
          <a:p>
            <a:pPr marL="457200" indent="-457200" algn="just">
              <a:lnSpc>
                <a:spcPct val="200000"/>
              </a:lnSpc>
              <a:buFont typeface="Arial" panose="020B0604020202020204" pitchFamily="34" charset="0"/>
              <a:buChar char="−"/>
            </a:pPr>
            <a:r>
              <a:rPr lang="en-US" sz="3600">
                <a:latin typeface="Arial" panose="020B0604020202020204" pitchFamily="34" charset="0"/>
                <a:cs typeface="Arial" panose="020B0604020202020204" pitchFamily="34" charset="0"/>
              </a:rPr>
              <a:t>Bạn thích tìm hiểu và tham gia trải nghiệm thực tế những nghề nào?</a:t>
            </a:r>
          </a:p>
          <a:p>
            <a:pPr marL="457200" indent="-457200" algn="just">
              <a:lnSpc>
                <a:spcPct val="200000"/>
              </a:lnSpc>
              <a:buFont typeface="Arial" panose="020B0604020202020204" pitchFamily="34" charset="0"/>
              <a:buChar char="−"/>
            </a:pPr>
            <a:r>
              <a:rPr lang="en-US" sz="3600">
                <a:latin typeface="Arial" panose="020B0604020202020204" pitchFamily="34" charset="0"/>
                <a:cs typeface="Arial" panose="020B0604020202020204" pitchFamily="34" charset="0"/>
              </a:rPr>
              <a:t>Những nghề nào bạn cảm thấy hấp dẫn, thú vị và có ý nghĩa đối với bản thân?</a:t>
            </a:r>
          </a:p>
          <a:p>
            <a:pPr marL="457200" indent="-457200" algn="just">
              <a:lnSpc>
                <a:spcPct val="200000"/>
              </a:lnSpc>
              <a:buFont typeface="Arial" panose="020B0604020202020204" pitchFamily="34" charset="0"/>
              <a:buChar char="−"/>
            </a:pPr>
            <a:r>
              <a:rPr lang="en-US" sz="3600">
                <a:latin typeface="Arial" panose="020B0604020202020204" pitchFamily="34" charset="0"/>
                <a:cs typeface="Arial" panose="020B0604020202020204" pitchFamily="34" charset="0"/>
              </a:rPr>
              <a:t>Lí do nào khiến bạn cảm thấy những nghề đó hấp dẫn, thú vị và có ý nghĩa?</a:t>
            </a:r>
          </a:p>
        </p:txBody>
      </p:sp>
      <p:sp>
        <p:nvSpPr>
          <p:cNvPr id="15" name="Arrow: Pentagon 14">
            <a:extLst>
              <a:ext uri="{FF2B5EF4-FFF2-40B4-BE49-F238E27FC236}">
                <a16:creationId xmlns:a16="http://schemas.microsoft.com/office/drawing/2014/main" id="{D296E383-0491-C026-5676-400A2133CFEF}"/>
              </a:ext>
            </a:extLst>
          </p:cNvPr>
          <p:cNvSpPr/>
          <p:nvPr/>
        </p:nvSpPr>
        <p:spPr>
          <a:xfrm>
            <a:off x="-32657" y="571500"/>
            <a:ext cx="8153400" cy="1173366"/>
          </a:xfrm>
          <a:prstGeom prst="homePlate">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accent4">
                    <a:lumMod val="50000"/>
                  </a:schemeClr>
                </a:solidFill>
                <a:effectLst/>
                <a:uLnTx/>
                <a:uFillTx/>
                <a:latin typeface="Arial" panose="020B0604020202020204" pitchFamily="34" charset="0"/>
                <a:ea typeface="+mn-ea"/>
                <a:cs typeface="Arial" panose="020B0604020202020204" pitchFamily="34" charset="0"/>
              </a:rPr>
              <a:t>MẪU PHIẾU GỢI Ý</a:t>
            </a:r>
          </a:p>
        </p:txBody>
      </p:sp>
    </p:spTree>
    <p:extLst>
      <p:ext uri="{BB962C8B-B14F-4D97-AF65-F5344CB8AC3E}">
        <p14:creationId xmlns:p14="http://schemas.microsoft.com/office/powerpoint/2010/main" val="761174030"/>
      </p:ext>
    </p:extLst>
  </p:cSld>
  <p:clrMapOvr>
    <a:masterClrMapping/>
  </p:clrMapOvr>
  <p:transition spd="med">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BD23906-C517-1E5E-8ECE-D778C62F0493}"/>
              </a:ext>
            </a:extLst>
          </p:cNvPr>
          <p:cNvGrpSpPr/>
          <p:nvPr/>
        </p:nvGrpSpPr>
        <p:grpSpPr>
          <a:xfrm>
            <a:off x="5410200" y="306861"/>
            <a:ext cx="12649202" cy="9673277"/>
            <a:chOff x="5181599" y="270823"/>
            <a:chExt cx="12649202" cy="9673277"/>
          </a:xfrm>
        </p:grpSpPr>
        <p:grpSp>
          <p:nvGrpSpPr>
            <p:cNvPr id="13" name="Group 12">
              <a:extLst>
                <a:ext uri="{FF2B5EF4-FFF2-40B4-BE49-F238E27FC236}">
                  <a16:creationId xmlns:a16="http://schemas.microsoft.com/office/drawing/2014/main" id="{A8AA7B89-5BA6-97CF-61D9-1F15B79C0949}"/>
                </a:ext>
              </a:extLst>
            </p:cNvPr>
            <p:cNvGrpSpPr/>
            <p:nvPr/>
          </p:nvGrpSpPr>
          <p:grpSpPr>
            <a:xfrm>
              <a:off x="5181599" y="270823"/>
              <a:ext cx="12649202" cy="9673277"/>
              <a:chOff x="1110675" y="414182"/>
              <a:chExt cx="16066649" cy="9634554"/>
            </a:xfrm>
          </p:grpSpPr>
          <p:sp>
            <p:nvSpPr>
              <p:cNvPr id="14" name="Rectangle 13">
                <a:extLst>
                  <a:ext uri="{FF2B5EF4-FFF2-40B4-BE49-F238E27FC236}">
                    <a16:creationId xmlns:a16="http://schemas.microsoft.com/office/drawing/2014/main" id="{7140129C-9134-B2ED-3A55-CBABD445A9BE}"/>
                  </a:ext>
                </a:extLst>
              </p:cNvPr>
              <p:cNvSpPr/>
              <p:nvPr/>
            </p:nvSpPr>
            <p:spPr>
              <a:xfrm>
                <a:off x="1110675" y="414182"/>
                <a:ext cx="16066649" cy="9634554"/>
              </a:xfrm>
              <a:prstGeom prst="rect">
                <a:avLst/>
              </a:prstGeom>
              <a:solidFill>
                <a:schemeClr val="accent5">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chemeClr val="tx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FFD9B20E-2D8A-DFC0-88EF-01EFC1FFCE30}"/>
                  </a:ext>
                </a:extLst>
              </p:cNvPr>
              <p:cNvSpPr/>
              <p:nvPr/>
            </p:nvSpPr>
            <p:spPr>
              <a:xfrm>
                <a:off x="1413962" y="853464"/>
                <a:ext cx="15460073" cy="8755990"/>
              </a:xfrm>
              <a:prstGeom prst="rect">
                <a:avLst/>
              </a:prstGeom>
              <a:solidFill>
                <a:srgbClr val="F0F7FA"/>
              </a:solidFill>
              <a:ln w="3810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chemeClr val="tx1"/>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FC987E92-D89F-6356-E034-126A20707A95}"/>
                </a:ext>
              </a:extLst>
            </p:cNvPr>
            <p:cNvSpPr txBox="1"/>
            <p:nvPr/>
          </p:nvSpPr>
          <p:spPr>
            <a:xfrm>
              <a:off x="5839122" y="1022756"/>
              <a:ext cx="11728494" cy="8241487"/>
            </a:xfrm>
            <a:prstGeom prst="rect">
              <a:avLst/>
            </a:prstGeom>
          </p:spPr>
          <p:txBody>
            <a:bodyPr wrap="square" lIns="0" tIns="0" rIns="0" bIns="0" rtlCol="0" anchor="t">
              <a:spAutoFit/>
            </a:bodyPr>
            <a:lstStyle/>
            <a:p>
              <a:pPr algn="ctr">
                <a:lnSpc>
                  <a:spcPct val="150000"/>
                </a:lnSpc>
              </a:pPr>
              <a:r>
                <a:rPr lang="en-US" sz="2400" b="1">
                  <a:latin typeface="Arial" panose="020B0604020202020204" pitchFamily="34" charset="0"/>
                  <a:cs typeface="Arial" panose="020B0604020202020204" pitchFamily="34" charset="0"/>
                </a:rPr>
                <a:t>PHIẾU PHỎNG VẤN</a:t>
              </a:r>
            </a:p>
            <a:p>
              <a:pPr algn="just">
                <a:lnSpc>
                  <a:spcPct val="150000"/>
                </a:lnSpc>
              </a:pPr>
              <a:r>
                <a:rPr lang="vi-VN" sz="2400" b="1">
                  <a:latin typeface="Arial" panose="020B0604020202020204" pitchFamily="34" charset="0"/>
                  <a:cs typeface="Arial" panose="020B0604020202020204" pitchFamily="34" charset="0"/>
                </a:rPr>
                <a:t>1. Thông tin cá nhân</a:t>
              </a:r>
            </a:p>
            <a:p>
              <a:pPr marL="342900" indent="-342900" algn="just">
                <a:lnSpc>
                  <a:spcPct val="150000"/>
                </a:lnSpc>
                <a:buFont typeface="Arial" panose="020B0604020202020204" pitchFamily="34" charset="0"/>
                <a:buChar char="−"/>
              </a:pPr>
              <a:r>
                <a:rPr lang="vi-VN" sz="2400">
                  <a:latin typeface="Arial" panose="020B0604020202020204" pitchFamily="34" charset="0"/>
                  <a:cs typeface="Arial" panose="020B0604020202020204" pitchFamily="34" charset="0"/>
                </a:rPr>
                <a:t>Họ và tên:........................................ Giới tính...............................................................</a:t>
              </a:r>
            </a:p>
            <a:p>
              <a:pPr marL="342900" indent="-342900" algn="just">
                <a:lnSpc>
                  <a:spcPct val="150000"/>
                </a:lnSpc>
                <a:buFont typeface="Arial" panose="020B0604020202020204" pitchFamily="34" charset="0"/>
                <a:buChar char="−"/>
              </a:pPr>
              <a:r>
                <a:rPr lang="vi-VN" sz="2400">
                  <a:latin typeface="Arial" panose="020B0604020202020204" pitchFamily="34" charset="0"/>
                  <a:cs typeface="Arial" panose="020B0604020202020204" pitchFamily="34" charset="0"/>
                </a:rPr>
                <a:t>Lớp:..................................................Trường:................................................................</a:t>
              </a:r>
            </a:p>
            <a:p>
              <a:pPr algn="just">
                <a:lnSpc>
                  <a:spcPct val="150000"/>
                </a:lnSpc>
              </a:pPr>
              <a:r>
                <a:rPr lang="vi-VN" sz="2400" b="1">
                  <a:latin typeface="Arial" panose="020B0604020202020204" pitchFamily="34" charset="0"/>
                  <a:cs typeface="Arial" panose="020B0604020202020204" pitchFamily="34" charset="0"/>
                </a:rPr>
                <a:t>2. Nội dung</a:t>
              </a:r>
            </a:p>
            <a:p>
              <a:pPr algn="just">
                <a:lnSpc>
                  <a:spcPct val="150000"/>
                </a:lnSpc>
              </a:pPr>
              <a:r>
                <a:rPr lang="vi-VN" sz="2400">
                  <a:latin typeface="Arial" panose="020B0604020202020204" pitchFamily="34" charset="0"/>
                  <a:cs typeface="Arial" panose="020B0604020202020204" pitchFamily="34" charset="0"/>
                </a:rPr>
                <a:t>Câu 1: Em có dự định gì sau khi tốt nghiệp THCS?</a:t>
              </a:r>
            </a:p>
            <a:p>
              <a:pPr marL="342900" indent="-342900" algn="just">
                <a:lnSpc>
                  <a:spcPct val="150000"/>
                </a:lnSpc>
                <a:buFont typeface="Arial" panose="020B0604020202020204" pitchFamily="34" charset="0"/>
                <a:buChar char="−"/>
              </a:pPr>
              <a:r>
                <a:rPr lang="vi-VN" sz="2400">
                  <a:latin typeface="Arial" panose="020B0604020202020204" pitchFamily="34" charset="0"/>
                  <a:cs typeface="Arial" panose="020B0604020202020204" pitchFamily="34" charset="0"/>
                </a:rPr>
                <a:t>Học vào trường nào, ở đâu?......................................................................................</a:t>
              </a:r>
            </a:p>
            <a:p>
              <a:pPr marL="342900" indent="-342900" algn="just">
                <a:lnSpc>
                  <a:spcPct val="150000"/>
                </a:lnSpc>
                <a:buFont typeface="Arial" panose="020B0604020202020204" pitchFamily="34" charset="0"/>
                <a:buChar char="−"/>
              </a:pPr>
              <a:r>
                <a:rPr lang="vi-VN" sz="2400">
                  <a:latin typeface="Arial" panose="020B0604020202020204" pitchFamily="34" charset="0"/>
                  <a:cs typeface="Arial" panose="020B0604020202020204" pitchFamily="34" charset="0"/>
                </a:rPr>
                <a:t>Học nghề gì, ở đâu</a:t>
              </a: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vi-VN" sz="2400">
                  <a:latin typeface="Arial" panose="020B0604020202020204" pitchFamily="34" charset="0"/>
                  <a:cs typeface="Arial" panose="020B0604020202020204" pitchFamily="34" charset="0"/>
                </a:rPr>
                <a:t>Đi làm gì, ở đâu?  .....................................................................................................</a:t>
              </a:r>
              <a:r>
                <a:rPr lang="en-US" sz="2400">
                  <a:latin typeface="Arial" panose="020B0604020202020204" pitchFamily="34" charset="0"/>
                  <a:cs typeface="Arial" panose="020B0604020202020204" pitchFamily="34" charset="0"/>
                </a:rPr>
                <a:t>.</a:t>
              </a:r>
              <a:endParaRPr lang="vi-VN" sz="240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vi-VN" sz="2400">
                  <a:latin typeface="Arial" panose="020B0604020202020204" pitchFamily="34" charset="0"/>
                  <a:cs typeface="Arial" panose="020B0604020202020204" pitchFamily="34" charset="0"/>
                </a:rPr>
                <a:t>Hướng khác:</a:t>
              </a: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a:t>
              </a:r>
            </a:p>
            <a:p>
              <a:pPr algn="just">
                <a:lnSpc>
                  <a:spcPct val="150000"/>
                </a:lnSpc>
              </a:pPr>
              <a:r>
                <a:rPr lang="vi-VN" sz="2400">
                  <a:latin typeface="Arial" panose="020B0604020202020204" pitchFamily="34" charset="0"/>
                  <a:cs typeface="Arial" panose="020B0604020202020204" pitchFamily="34" charset="0"/>
                </a:rPr>
                <a:t>Câu 2: Trong các môn học, bạn thích hoặc học tốt nhất môn nào?</a:t>
              </a:r>
            </a:p>
            <a:p>
              <a:pPr algn="just">
                <a:lnSpc>
                  <a:spcPct val="150000"/>
                </a:lnSpc>
              </a:pPr>
              <a:r>
                <a:rPr lang="vi-VN" sz="2400">
                  <a:latin typeface="Arial" panose="020B0604020202020204" pitchFamily="34" charset="0"/>
                  <a:cs typeface="Arial" panose="020B0604020202020204" pitchFamily="34" charset="0"/>
                </a:rPr>
                <a:t>.......................................................................................................................................</a:t>
              </a:r>
            </a:p>
            <a:p>
              <a:pPr algn="just">
                <a:lnSpc>
                  <a:spcPct val="150000"/>
                </a:lnSpc>
              </a:pPr>
              <a:r>
                <a:rPr lang="vi-VN" sz="2400">
                  <a:latin typeface="Arial" panose="020B0604020202020204" pitchFamily="34" charset="0"/>
                  <a:cs typeface="Arial" panose="020B0604020202020204" pitchFamily="34" charset="0"/>
                </a:rPr>
                <a:t>.......................................................................................................................................</a:t>
              </a:r>
            </a:p>
            <a:p>
              <a:pPr algn="just">
                <a:lnSpc>
                  <a:spcPct val="150000"/>
                </a:lnSpc>
              </a:pPr>
              <a:r>
                <a:rPr lang="vi-VN" sz="2400">
                  <a:latin typeface="Arial" panose="020B0604020202020204" pitchFamily="34" charset="0"/>
                  <a:cs typeface="Arial" panose="020B0604020202020204" pitchFamily="34" charset="0"/>
                </a:rPr>
                <a:t>Câu 3: Em có dự định gì cho nghề nghiệp của mình sau này?</a:t>
              </a:r>
            </a:p>
            <a:p>
              <a:pPr algn="just">
                <a:lnSpc>
                  <a:spcPct val="150000"/>
                </a:lnSpc>
              </a:pPr>
              <a:r>
                <a:rPr lang="vi-VN" sz="2400">
                  <a:latin typeface="Arial" panose="020B0604020202020204" pitchFamily="34" charset="0"/>
                  <a:cs typeface="Arial" panose="020B0604020202020204" pitchFamily="34" charset="0"/>
                </a:rPr>
                <a:t>..........................................................................................................................................</a:t>
              </a:r>
            </a:p>
          </p:txBody>
        </p:sp>
      </p:grpSp>
      <p:pic>
        <p:nvPicPr>
          <p:cNvPr id="18" name="Picture 5">
            <a:extLst>
              <a:ext uri="{FF2B5EF4-FFF2-40B4-BE49-F238E27FC236}">
                <a16:creationId xmlns:a16="http://schemas.microsoft.com/office/drawing/2014/main" id="{A3202D1B-478C-AA82-E75B-1D025EDB648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200" y="4659086"/>
            <a:ext cx="3376748" cy="5627914"/>
          </a:xfrm>
          <a:prstGeom prst="rect">
            <a:avLst/>
          </a:prstGeom>
        </p:spPr>
      </p:pic>
      <p:grpSp>
        <p:nvGrpSpPr>
          <p:cNvPr id="20" name="Group 19">
            <a:extLst>
              <a:ext uri="{FF2B5EF4-FFF2-40B4-BE49-F238E27FC236}">
                <a16:creationId xmlns:a16="http://schemas.microsoft.com/office/drawing/2014/main" id="{08C18232-0FCE-EED3-9467-413B3EBF065A}"/>
              </a:ext>
            </a:extLst>
          </p:cNvPr>
          <p:cNvGrpSpPr/>
          <p:nvPr/>
        </p:nvGrpSpPr>
        <p:grpSpPr>
          <a:xfrm>
            <a:off x="695977" y="872930"/>
            <a:ext cx="4063776" cy="3432369"/>
            <a:chOff x="935971" y="2943686"/>
            <a:chExt cx="4063776" cy="3612634"/>
          </a:xfrm>
        </p:grpSpPr>
        <p:sp>
          <p:nvSpPr>
            <p:cNvPr id="21" name="Line Callout 1 (Border and Accent Bar) 3">
              <a:extLst>
                <a:ext uri="{FF2B5EF4-FFF2-40B4-BE49-F238E27FC236}">
                  <a16:creationId xmlns:a16="http://schemas.microsoft.com/office/drawing/2014/main" id="{EDACC59A-0E26-D363-6073-6C8345C26D44}"/>
                </a:ext>
              </a:extLst>
            </p:cNvPr>
            <p:cNvSpPr/>
            <p:nvPr/>
          </p:nvSpPr>
          <p:spPr>
            <a:xfrm>
              <a:off x="935971" y="3508647"/>
              <a:ext cx="4063776" cy="3047673"/>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VÍ DỤ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THAM KHẢO</a:t>
              </a:r>
            </a:p>
          </p:txBody>
        </p:sp>
        <p:pic>
          <p:nvPicPr>
            <p:cNvPr id="22" name="Picture 2">
              <a:extLst>
                <a:ext uri="{FF2B5EF4-FFF2-40B4-BE49-F238E27FC236}">
                  <a16:creationId xmlns:a16="http://schemas.microsoft.com/office/drawing/2014/main" id="{F86320F2-DEB5-D0AF-4DAC-41A060A2AD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89603" y="2943686"/>
              <a:ext cx="756511" cy="777721"/>
            </a:xfrm>
            <a:prstGeom prst="rect">
              <a:avLst/>
            </a:prstGeom>
          </p:spPr>
        </p:pic>
      </p:grpSp>
    </p:spTree>
    <p:extLst>
      <p:ext uri="{BB962C8B-B14F-4D97-AF65-F5344CB8AC3E}">
        <p14:creationId xmlns:p14="http://schemas.microsoft.com/office/powerpoint/2010/main" val="3790688674"/>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FED"/>
        </a:solidFill>
        <a:effectLst/>
      </p:bgPr>
    </p:bg>
    <p:spTree>
      <p:nvGrpSpPr>
        <p:cNvPr id="1" name=""/>
        <p:cNvGrpSpPr/>
        <p:nvPr/>
      </p:nvGrpSpPr>
      <p:grpSpPr>
        <a:xfrm>
          <a:off x="0" y="0"/>
          <a:ext cx="0" cy="0"/>
          <a:chOff x="0" y="0"/>
          <a:chExt cx="0" cy="0"/>
        </a:xfrm>
      </p:grpSpPr>
      <p:sp>
        <p:nvSpPr>
          <p:cNvPr id="10" name="Freeform 10"/>
          <p:cNvSpPr/>
          <p:nvPr/>
        </p:nvSpPr>
        <p:spPr>
          <a:xfrm rot="-10278537" flipV="1">
            <a:off x="66846" y="77705"/>
            <a:ext cx="1116363" cy="1156719"/>
          </a:xfrm>
          <a:custGeom>
            <a:avLst/>
            <a:gdLst/>
            <a:ahLst/>
            <a:cxnLst/>
            <a:rect l="l" t="t" r="r" b="b"/>
            <a:pathLst>
              <a:path w="2301805" h="3080274">
                <a:moveTo>
                  <a:pt x="0" y="3080274"/>
                </a:moveTo>
                <a:lnTo>
                  <a:pt x="2301805" y="3080274"/>
                </a:lnTo>
                <a:lnTo>
                  <a:pt x="2301805" y="0"/>
                </a:lnTo>
                <a:lnTo>
                  <a:pt x="0" y="0"/>
                </a:lnTo>
                <a:lnTo>
                  <a:pt x="0" y="3080274"/>
                </a:lnTo>
                <a:close/>
              </a:path>
            </a:pathLst>
          </a:custGeom>
          <a:blipFill>
            <a:blip r:embed="rId2">
              <a:extLst>
                <a:ext uri="{96DAC541-7B7A-43D3-8B79-37D633B846F1}">
                  <asvg:svgBlip xmlns:asvg="http://schemas.microsoft.com/office/drawing/2016/SVG/main" r:embed="rId3"/>
                </a:ext>
              </a:extLst>
            </a:blip>
            <a:stretch>
              <a:fillRect t="-36544" r="-36589" b="-45"/>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3">
            <a:extLst>
              <a:ext uri="{FF2B5EF4-FFF2-40B4-BE49-F238E27FC236}">
                <a16:creationId xmlns:a16="http://schemas.microsoft.com/office/drawing/2014/main" id="{0F34B3FD-87F0-0D6C-1E14-34CDEABB3CD1}"/>
              </a:ext>
            </a:extLst>
          </p:cNvPr>
          <p:cNvSpPr/>
          <p:nvPr/>
        </p:nvSpPr>
        <p:spPr>
          <a:xfrm>
            <a:off x="17095219" y="131700"/>
            <a:ext cx="1059920" cy="1075151"/>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4F8C38E-6BA3-2D12-2A73-4CB52F8D9A69}"/>
              </a:ext>
            </a:extLst>
          </p:cNvPr>
          <p:cNvSpPr txBox="1"/>
          <p:nvPr/>
        </p:nvSpPr>
        <p:spPr>
          <a:xfrm>
            <a:off x="1954543" y="560268"/>
            <a:ext cx="14378909"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2: Thực hiện kế hoạch khảo sát hứng thú nghề nghiệp của học sinh trong trường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Freeform 5">
            <a:extLst>
              <a:ext uri="{FF2B5EF4-FFF2-40B4-BE49-F238E27FC236}">
                <a16:creationId xmlns:a16="http://schemas.microsoft.com/office/drawing/2014/main" id="{02BC3F4A-913E-EFD8-0FA2-3E0C784E6F16}"/>
              </a:ext>
            </a:extLst>
          </p:cNvPr>
          <p:cNvSpPr/>
          <p:nvPr/>
        </p:nvSpPr>
        <p:spPr>
          <a:xfrm>
            <a:off x="647698" y="2857500"/>
            <a:ext cx="16992600" cy="7010400"/>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6">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2C9A3D9-E953-575D-ADB4-B294C0ACEC5B}"/>
              </a:ext>
            </a:extLst>
          </p:cNvPr>
          <p:cNvSpPr txBox="1"/>
          <p:nvPr/>
        </p:nvSpPr>
        <p:spPr>
          <a:xfrm>
            <a:off x="1247865" y="3141914"/>
            <a:ext cx="8486317"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a:latin typeface="Arial" panose="020B0604020202020204" pitchFamily="34" charset="0"/>
                <a:cs typeface="Arial" panose="020B0604020202020204" pitchFamily="34" charset="0"/>
              </a:rPr>
              <a:t>Các em sử dụng </a:t>
            </a:r>
            <a:r>
              <a:rPr lang="en-US" sz="4000" b="1">
                <a:latin typeface="Arial" panose="020B0604020202020204" pitchFamily="34" charset="0"/>
                <a:cs typeface="Arial" panose="020B0604020202020204" pitchFamily="34" charset="0"/>
              </a:rPr>
              <a:t>Phiếu phỏng vấn</a:t>
            </a:r>
            <a:r>
              <a:rPr lang="en-US" sz="4000">
                <a:latin typeface="Arial" panose="020B0604020202020204" pitchFamily="34" charset="0"/>
                <a:cs typeface="Arial" panose="020B0604020202020204" pitchFamily="34" charset="0"/>
              </a:rPr>
              <a:t> vừa thiết kế để khảo sát các bạn trong lớp (3 – 4 bạn) và rút kinh nghiệm dựa theo hướng dẫn cho sẵn dưới đây:</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Thực hiện khảo sát sau tiết học (thời gian ngoài giờ học).</a:t>
            </a:r>
          </a:p>
        </p:txBody>
      </p:sp>
      <p:sp>
        <p:nvSpPr>
          <p:cNvPr id="9" name="Freeform 9"/>
          <p:cNvSpPr/>
          <p:nvPr/>
        </p:nvSpPr>
        <p:spPr>
          <a:xfrm rot="234448">
            <a:off x="16821521" y="8385034"/>
            <a:ext cx="1388497" cy="1856814"/>
          </a:xfrm>
          <a:custGeom>
            <a:avLst/>
            <a:gdLst/>
            <a:ahLst/>
            <a:cxnLst/>
            <a:rect l="l" t="t" r="r" b="b"/>
            <a:pathLst>
              <a:path w="2718056" h="3637301">
                <a:moveTo>
                  <a:pt x="0" y="0"/>
                </a:moveTo>
                <a:lnTo>
                  <a:pt x="2718056" y="0"/>
                </a:lnTo>
                <a:lnTo>
                  <a:pt x="2718056" y="3637301"/>
                </a:lnTo>
                <a:lnTo>
                  <a:pt x="0" y="3637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4B4ED729-8928-1B0C-CFB6-7FE751EBE6DB}"/>
              </a:ext>
            </a:extLst>
          </p:cNvPr>
          <p:cNvGrpSpPr/>
          <p:nvPr/>
        </p:nvGrpSpPr>
        <p:grpSpPr>
          <a:xfrm>
            <a:off x="10513168" y="4039327"/>
            <a:ext cx="6348144" cy="4322326"/>
            <a:chOff x="10513168" y="4039327"/>
            <a:chExt cx="6348144" cy="4322326"/>
          </a:xfrm>
        </p:grpSpPr>
        <p:pic>
          <p:nvPicPr>
            <p:cNvPr id="25" name="Picture 24" descr="A cartoon of a child using a computer&#10;&#10;Description automatically generated">
              <a:extLst>
                <a:ext uri="{FF2B5EF4-FFF2-40B4-BE49-F238E27FC236}">
                  <a16:creationId xmlns:a16="http://schemas.microsoft.com/office/drawing/2014/main" id="{236B540A-A1F2-61E2-3708-3A219D3E54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13168" y="4392334"/>
              <a:ext cx="6348144" cy="39693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 descr="Push pin ">
              <a:extLst>
                <a:ext uri="{FF2B5EF4-FFF2-40B4-BE49-F238E27FC236}">
                  <a16:creationId xmlns:a16="http://schemas.microsoft.com/office/drawing/2014/main" id="{4298E135-5F76-E799-F8B8-83618684D7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375607">
              <a:off x="13334233" y="4039327"/>
              <a:ext cx="706015" cy="7060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85148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500"/>
                                        <p:tgtEl>
                                          <p:spTgt spid="19">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wipe(left)">
                                      <p:cBhvr>
                                        <p:cTn id="2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DCE6"/>
        </a:solidFill>
        <a:effectLst/>
      </p:bgPr>
    </p:bg>
    <p:spTree>
      <p:nvGrpSpPr>
        <p:cNvPr id="1" name=""/>
        <p:cNvGrpSpPr/>
        <p:nvPr/>
      </p:nvGrpSpPr>
      <p:grpSpPr>
        <a:xfrm>
          <a:off x="0" y="0"/>
          <a:ext cx="0" cy="0"/>
          <a:chOff x="0" y="0"/>
          <a:chExt cx="0" cy="0"/>
        </a:xfrm>
      </p:grpSpPr>
      <p:sp>
        <p:nvSpPr>
          <p:cNvPr id="5" name="Freeform 5"/>
          <p:cNvSpPr/>
          <p:nvPr/>
        </p:nvSpPr>
        <p:spPr>
          <a:xfrm rot="-10232567">
            <a:off x="16584269" y="-9842"/>
            <a:ext cx="1555693" cy="1930593"/>
          </a:xfrm>
          <a:custGeom>
            <a:avLst/>
            <a:gdLst/>
            <a:ahLst/>
            <a:cxnLst/>
            <a:rect l="l" t="t" r="r" b="b"/>
            <a:pathLst>
              <a:path w="3840064" h="4114800">
                <a:moveTo>
                  <a:pt x="0" y="0"/>
                </a:moveTo>
                <a:lnTo>
                  <a:pt x="3840063" y="0"/>
                </a:lnTo>
                <a:lnTo>
                  <a:pt x="384006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364182">
            <a:off x="-119810" y="56280"/>
            <a:ext cx="1532528" cy="1732380"/>
          </a:xfrm>
          <a:custGeom>
            <a:avLst/>
            <a:gdLst/>
            <a:ahLst/>
            <a:cxnLst/>
            <a:rect l="l" t="t" r="r" b="b"/>
            <a:pathLst>
              <a:path w="4057697" h="4275352">
                <a:moveTo>
                  <a:pt x="0" y="0"/>
                </a:moveTo>
                <a:lnTo>
                  <a:pt x="4057697" y="0"/>
                </a:lnTo>
                <a:lnTo>
                  <a:pt x="4057697" y="4275352"/>
                </a:lnTo>
                <a:lnTo>
                  <a:pt x="0" y="42753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5">
            <a:extLst>
              <a:ext uri="{FF2B5EF4-FFF2-40B4-BE49-F238E27FC236}">
                <a16:creationId xmlns:a16="http://schemas.microsoft.com/office/drawing/2014/main" id="{B605E82F-D608-E476-8973-626674CA8D7E}"/>
              </a:ext>
            </a:extLst>
          </p:cNvPr>
          <p:cNvSpPr/>
          <p:nvPr/>
        </p:nvSpPr>
        <p:spPr>
          <a:xfrm>
            <a:off x="385215" y="2035440"/>
            <a:ext cx="17526000" cy="7756260"/>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8E1"/>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5DBFFB3-0F4E-F410-8261-0B0279768093}"/>
              </a:ext>
            </a:extLst>
          </p:cNvPr>
          <p:cNvSpPr txBox="1"/>
          <p:nvPr/>
        </p:nvSpPr>
        <p:spPr>
          <a:xfrm>
            <a:off x="723899" y="2519302"/>
            <a:ext cx="16840202"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Trò chơi </a:t>
            </a:r>
            <a:r>
              <a:rPr lang="en-US" sz="4000" b="1">
                <a:solidFill>
                  <a:srgbClr val="C00000"/>
                </a:solidFill>
                <a:latin typeface="Arial" panose="020B0604020202020204" pitchFamily="34" charset="0"/>
                <a:cs typeface="Arial" panose="020B0604020202020204" pitchFamily="34" charset="0"/>
              </a:rPr>
              <a:t>“Nhìn hành động, đoán công việc/hoạt động bạn hứng thú”</a:t>
            </a:r>
            <a:endParaRPr lang="en-US" sz="4000" b="1" dirty="0">
              <a:solidFill>
                <a:srgbClr val="C000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CDA7DC1-CB1A-3D04-492B-EA9DF4438183}"/>
              </a:ext>
            </a:extLst>
          </p:cNvPr>
          <p:cNvGrpSpPr/>
          <p:nvPr/>
        </p:nvGrpSpPr>
        <p:grpSpPr>
          <a:xfrm>
            <a:off x="5981700" y="-1"/>
            <a:ext cx="6324600" cy="1551579"/>
            <a:chOff x="5715000" y="28591"/>
            <a:chExt cx="6324600" cy="1535180"/>
          </a:xfrm>
        </p:grpSpPr>
        <p:sp>
          <p:nvSpPr>
            <p:cNvPr id="13" name="Round Same Side Corner Rectangle 11">
              <a:extLst>
                <a:ext uri="{FF2B5EF4-FFF2-40B4-BE49-F238E27FC236}">
                  <a16:creationId xmlns:a16="http://schemas.microsoft.com/office/drawing/2014/main" id="{329CD3F0-404F-1FEB-E98A-F6D1377DE63B}"/>
                </a:ext>
              </a:extLst>
            </p:cNvPr>
            <p:cNvSpPr/>
            <p:nvPr/>
          </p:nvSpPr>
          <p:spPr>
            <a:xfrm flipV="1">
              <a:off x="5715000" y="28591"/>
              <a:ext cx="6324600" cy="1535180"/>
            </a:xfrm>
            <a:prstGeom prst="round2SameRect">
              <a:avLst>
                <a:gd name="adj1" fmla="val 37720"/>
                <a:gd name="adj2" fmla="val 0"/>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0866AF9-C8AC-960B-14FE-C1C9127AEDC3}"/>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tx2">
                      <a:lumMod val="50000"/>
                    </a:schemeClr>
                  </a:solidFill>
                  <a:latin typeface="Arial" panose="020B0604020202020204" pitchFamily="34" charset="0"/>
                  <a:cs typeface="Arial" panose="020B0604020202020204" pitchFamily="34" charset="0"/>
                </a:rPr>
                <a:t>KHỞI ĐỘNG</a:t>
              </a:r>
            </a:p>
          </p:txBody>
        </p:sp>
      </p:grpSp>
      <p:sp>
        <p:nvSpPr>
          <p:cNvPr id="15" name="TextBox 14">
            <a:extLst>
              <a:ext uri="{FF2B5EF4-FFF2-40B4-BE49-F238E27FC236}">
                <a16:creationId xmlns:a16="http://schemas.microsoft.com/office/drawing/2014/main" id="{185E8308-0043-BBB6-88E9-51420E3718A8}"/>
              </a:ext>
            </a:extLst>
          </p:cNvPr>
          <p:cNvSpPr txBox="1"/>
          <p:nvPr/>
        </p:nvSpPr>
        <p:spPr>
          <a:xfrm>
            <a:off x="1066800" y="3299774"/>
            <a:ext cx="9677400" cy="6124112"/>
          </a:xfrm>
          <a:prstGeom prst="rect">
            <a:avLst/>
          </a:prstGeom>
          <a:noFill/>
        </p:spPr>
        <p:txBody>
          <a:bodyPr wrap="square">
            <a:spAutoFit/>
          </a:bodyPr>
          <a:lstStyle/>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Cử 1 HS (tự xung phong) lên bảng dùng hành động để thể hiện hứng thú của bản thân đối với một công việc/hoạt động nào đó, không dùng lời nói.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Những </a:t>
            </a:r>
            <a:r>
              <a:rPr lang="en-US" sz="3800">
                <a:latin typeface="Arial" panose="020B0604020202020204" pitchFamily="34" charset="0"/>
                <a:ea typeface="Calibri" panose="020F0502020204030204" pitchFamily="34" charset="0"/>
                <a:cs typeface="Arial" panose="020B0604020202020204" pitchFamily="34" charset="0"/>
              </a:rPr>
              <a:t>HS</a:t>
            </a:r>
            <a:r>
              <a:rPr lang="vi-VN" sz="3800">
                <a:latin typeface="Arial" panose="020B0604020202020204" pitchFamily="34" charset="0"/>
                <a:ea typeface="Calibri" panose="020F0502020204030204" pitchFamily="34" charset="0"/>
                <a:cs typeface="Arial" panose="020B0604020202020204" pitchFamily="34" charset="0"/>
              </a:rPr>
              <a:t> khác ngồi dưới quan sát và giơ tay để đoán công việc, hoạt động mà bạn yêu thích, hứng thú.</a:t>
            </a:r>
            <a:endParaRPr lang="en-US" sz="3800">
              <a:latin typeface="Arial" panose="020B0604020202020204" pitchFamily="34" charset="0"/>
              <a:ea typeface="Calibri" panose="020F0502020204030204" pitchFamily="34" charset="0"/>
              <a:cs typeface="Arial" panose="020B0604020202020204" pitchFamily="34" charset="0"/>
            </a:endParaRPr>
          </a:p>
        </p:txBody>
      </p:sp>
      <p:sp>
        <p:nvSpPr>
          <p:cNvPr id="8" name="Freeform 8"/>
          <p:cNvSpPr/>
          <p:nvPr/>
        </p:nvSpPr>
        <p:spPr>
          <a:xfrm rot="8187835">
            <a:off x="16746061" y="8683043"/>
            <a:ext cx="1576394" cy="1481686"/>
          </a:xfrm>
          <a:custGeom>
            <a:avLst/>
            <a:gdLst/>
            <a:ahLst/>
            <a:cxnLst/>
            <a:rect l="l" t="t" r="r" b="b"/>
            <a:pathLst>
              <a:path w="4057697" h="4275352">
                <a:moveTo>
                  <a:pt x="0" y="0"/>
                </a:moveTo>
                <a:lnTo>
                  <a:pt x="4057697" y="0"/>
                </a:lnTo>
                <a:lnTo>
                  <a:pt x="4057697" y="4275352"/>
                </a:lnTo>
                <a:lnTo>
                  <a:pt x="0" y="42753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8675362"/>
            <a:ext cx="1600200" cy="1600200"/>
          </a:xfrm>
          <a:custGeom>
            <a:avLst/>
            <a:gdLst/>
            <a:ahLst/>
            <a:cxnLst/>
            <a:rect l="l" t="t" r="r" b="b"/>
            <a:pathLst>
              <a:path w="3840064" h="4114800">
                <a:moveTo>
                  <a:pt x="0" y="0"/>
                </a:moveTo>
                <a:lnTo>
                  <a:pt x="3840064" y="0"/>
                </a:lnTo>
                <a:lnTo>
                  <a:pt x="384006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1" name="Picture 20" descr="A cartoon of two girls blowing a large bubble&#10;&#10;Description automatically generated">
            <a:extLst>
              <a:ext uri="{FF2B5EF4-FFF2-40B4-BE49-F238E27FC236}">
                <a16:creationId xmlns:a16="http://schemas.microsoft.com/office/drawing/2014/main" id="{E3260054-D3A2-6065-771A-B9B3B12A48A3}"/>
              </a:ext>
            </a:extLst>
          </p:cNvPr>
          <p:cNvPicPr>
            <a:picLocks noChangeAspect="1"/>
          </p:cNvPicPr>
          <p:nvPr/>
        </p:nvPicPr>
        <p:blipFill rotWithShape="1">
          <a:blip r:embed="rId6">
            <a:extLst>
              <a:ext uri="{28A0092B-C50C-407E-A947-70E740481C1C}">
                <a14:useLocalDpi xmlns:a14="http://schemas.microsoft.com/office/drawing/2010/main" val="0"/>
              </a:ext>
            </a:extLst>
          </a:blip>
          <a:srcRect t="14441"/>
          <a:stretch/>
        </p:blipFill>
        <p:spPr>
          <a:xfrm>
            <a:off x="10884013" y="4367053"/>
            <a:ext cx="6623031" cy="377771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left)">
                                      <p:cBhvr>
                                        <p:cTn id="18" dur="500"/>
                                        <p:tgtEl>
                                          <p:spTgt spid="15">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wipe(left)">
                                      <p:cBhvr>
                                        <p:cTn id="2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FED"/>
        </a:solidFill>
        <a:effectLst/>
      </p:bgPr>
    </p:bg>
    <p:spTree>
      <p:nvGrpSpPr>
        <p:cNvPr id="1" name=""/>
        <p:cNvGrpSpPr/>
        <p:nvPr/>
      </p:nvGrpSpPr>
      <p:grpSpPr>
        <a:xfrm>
          <a:off x="0" y="0"/>
          <a:ext cx="0" cy="0"/>
          <a:chOff x="0" y="0"/>
          <a:chExt cx="0" cy="0"/>
        </a:xfrm>
      </p:grpSpPr>
      <p:sp>
        <p:nvSpPr>
          <p:cNvPr id="10" name="Freeform 10"/>
          <p:cNvSpPr/>
          <p:nvPr/>
        </p:nvSpPr>
        <p:spPr>
          <a:xfrm rot="-10278537" flipV="1">
            <a:off x="66846" y="77705"/>
            <a:ext cx="1116363" cy="1156719"/>
          </a:xfrm>
          <a:custGeom>
            <a:avLst/>
            <a:gdLst/>
            <a:ahLst/>
            <a:cxnLst/>
            <a:rect l="l" t="t" r="r" b="b"/>
            <a:pathLst>
              <a:path w="2301805" h="3080274">
                <a:moveTo>
                  <a:pt x="0" y="3080274"/>
                </a:moveTo>
                <a:lnTo>
                  <a:pt x="2301805" y="3080274"/>
                </a:lnTo>
                <a:lnTo>
                  <a:pt x="2301805" y="0"/>
                </a:lnTo>
                <a:lnTo>
                  <a:pt x="0" y="0"/>
                </a:lnTo>
                <a:lnTo>
                  <a:pt x="0" y="3080274"/>
                </a:lnTo>
                <a:close/>
              </a:path>
            </a:pathLst>
          </a:custGeom>
          <a:blipFill>
            <a:blip r:embed="rId2">
              <a:extLst>
                <a:ext uri="{96DAC541-7B7A-43D3-8B79-37D633B846F1}">
                  <asvg:svgBlip xmlns:asvg="http://schemas.microsoft.com/office/drawing/2016/SVG/main" r:embed="rId3"/>
                </a:ext>
              </a:extLst>
            </a:blip>
            <a:stretch>
              <a:fillRect t="-36544" r="-36589" b="-45"/>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3">
            <a:extLst>
              <a:ext uri="{FF2B5EF4-FFF2-40B4-BE49-F238E27FC236}">
                <a16:creationId xmlns:a16="http://schemas.microsoft.com/office/drawing/2014/main" id="{0F34B3FD-87F0-0D6C-1E14-34CDEABB3CD1}"/>
              </a:ext>
            </a:extLst>
          </p:cNvPr>
          <p:cNvSpPr/>
          <p:nvPr/>
        </p:nvSpPr>
        <p:spPr>
          <a:xfrm>
            <a:off x="17095219" y="131700"/>
            <a:ext cx="1059920" cy="1075151"/>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4F8C38E-6BA3-2D12-2A73-4CB52F8D9A69}"/>
              </a:ext>
            </a:extLst>
          </p:cNvPr>
          <p:cNvSpPr txBox="1"/>
          <p:nvPr/>
        </p:nvSpPr>
        <p:spPr>
          <a:xfrm>
            <a:off x="1954543" y="560268"/>
            <a:ext cx="14378909"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Thực hiện kế hoạch khảo sát hứng thú nghề nghiệp của học sinh trong trường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Freeform 5">
            <a:extLst>
              <a:ext uri="{FF2B5EF4-FFF2-40B4-BE49-F238E27FC236}">
                <a16:creationId xmlns:a16="http://schemas.microsoft.com/office/drawing/2014/main" id="{02BC3F4A-913E-EFD8-0FA2-3E0C784E6F16}"/>
              </a:ext>
            </a:extLst>
          </p:cNvPr>
          <p:cNvSpPr/>
          <p:nvPr/>
        </p:nvSpPr>
        <p:spPr>
          <a:xfrm>
            <a:off x="647698" y="2857500"/>
            <a:ext cx="16992600" cy="7010400"/>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6">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2C9A3D9-E953-575D-ADB4-B294C0ACEC5B}"/>
              </a:ext>
            </a:extLst>
          </p:cNvPr>
          <p:cNvSpPr txBox="1"/>
          <p:nvPr/>
        </p:nvSpPr>
        <p:spPr>
          <a:xfrm>
            <a:off x="1234461" y="3603579"/>
            <a:ext cx="8486317" cy="551824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Nhóm 1 phỏng vấn 3 bạn lớp mình (lớp 8A1), 2 bạn lớp 7A1 và 3 anh chị lớp 9A1.</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Mỗi nhóm phỏng vấn 7 – 8 bạn trong trường theo hình thức trực tiếp và trực tuyến.</a:t>
            </a:r>
          </a:p>
        </p:txBody>
      </p:sp>
      <p:sp>
        <p:nvSpPr>
          <p:cNvPr id="9" name="Freeform 9"/>
          <p:cNvSpPr/>
          <p:nvPr/>
        </p:nvSpPr>
        <p:spPr>
          <a:xfrm rot="234448">
            <a:off x="16821521" y="8385034"/>
            <a:ext cx="1388497" cy="1856814"/>
          </a:xfrm>
          <a:custGeom>
            <a:avLst/>
            <a:gdLst/>
            <a:ahLst/>
            <a:cxnLst/>
            <a:rect l="l" t="t" r="r" b="b"/>
            <a:pathLst>
              <a:path w="2718056" h="3637301">
                <a:moveTo>
                  <a:pt x="0" y="0"/>
                </a:moveTo>
                <a:lnTo>
                  <a:pt x="2718056" y="0"/>
                </a:lnTo>
                <a:lnTo>
                  <a:pt x="2718056" y="3637301"/>
                </a:lnTo>
                <a:lnTo>
                  <a:pt x="0" y="3637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4B4ED729-8928-1B0C-CFB6-7FE751EBE6DB}"/>
              </a:ext>
            </a:extLst>
          </p:cNvPr>
          <p:cNvGrpSpPr/>
          <p:nvPr/>
        </p:nvGrpSpPr>
        <p:grpSpPr>
          <a:xfrm>
            <a:off x="10513168" y="4039327"/>
            <a:ext cx="6348144" cy="4322326"/>
            <a:chOff x="10513168" y="4039327"/>
            <a:chExt cx="6348144" cy="4322326"/>
          </a:xfrm>
        </p:grpSpPr>
        <p:pic>
          <p:nvPicPr>
            <p:cNvPr id="25" name="Picture 24" descr="A cartoon of a child using a computer&#10;&#10;Description automatically generated">
              <a:extLst>
                <a:ext uri="{FF2B5EF4-FFF2-40B4-BE49-F238E27FC236}">
                  <a16:creationId xmlns:a16="http://schemas.microsoft.com/office/drawing/2014/main" id="{236B540A-A1F2-61E2-3708-3A219D3E54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13168" y="4392334"/>
              <a:ext cx="6348144" cy="39693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 descr="Push pin ">
              <a:extLst>
                <a:ext uri="{FF2B5EF4-FFF2-40B4-BE49-F238E27FC236}">
                  <a16:creationId xmlns:a16="http://schemas.microsoft.com/office/drawing/2014/main" id="{4298E135-5F76-E799-F8B8-83618684D7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375607">
              <a:off x="13334233" y="4039327"/>
              <a:ext cx="706015" cy="7060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6024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500"/>
                                        <p:tgtEl>
                                          <p:spTgt spid="1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animEffect transition="in" filter="wipe(left)">
                                      <p:cBhvr>
                                        <p:cTn id="11"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FED"/>
        </a:solidFill>
        <a:effectLst/>
      </p:bgPr>
    </p:bg>
    <p:spTree>
      <p:nvGrpSpPr>
        <p:cNvPr id="1" name=""/>
        <p:cNvGrpSpPr/>
        <p:nvPr/>
      </p:nvGrpSpPr>
      <p:grpSpPr>
        <a:xfrm>
          <a:off x="0" y="0"/>
          <a:ext cx="0" cy="0"/>
          <a:chOff x="0" y="0"/>
          <a:chExt cx="0" cy="0"/>
        </a:xfrm>
      </p:grpSpPr>
      <p:sp>
        <p:nvSpPr>
          <p:cNvPr id="8" name="Freeform 8"/>
          <p:cNvSpPr/>
          <p:nvPr/>
        </p:nvSpPr>
        <p:spPr>
          <a:xfrm rot="-5400000">
            <a:off x="66307" y="-88078"/>
            <a:ext cx="1849503" cy="2025659"/>
          </a:xfrm>
          <a:custGeom>
            <a:avLst/>
            <a:gdLst/>
            <a:ahLst/>
            <a:cxnLst/>
            <a:rect l="l" t="t" r="r" b="b"/>
            <a:pathLst>
              <a:path w="2666145" h="2856894">
                <a:moveTo>
                  <a:pt x="0" y="0"/>
                </a:moveTo>
                <a:lnTo>
                  <a:pt x="2666146" y="0"/>
                </a:lnTo>
                <a:lnTo>
                  <a:pt x="2666146" y="2856894"/>
                </a:lnTo>
                <a:lnTo>
                  <a:pt x="0" y="285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5400000">
            <a:off x="16919271" y="-57300"/>
            <a:ext cx="1404525" cy="1562666"/>
          </a:xfrm>
          <a:custGeom>
            <a:avLst/>
            <a:gdLst/>
            <a:ahLst/>
            <a:cxnLst/>
            <a:rect l="l" t="t" r="r" b="b"/>
            <a:pathLst>
              <a:path w="2666145" h="2856894">
                <a:moveTo>
                  <a:pt x="0" y="0"/>
                </a:moveTo>
                <a:lnTo>
                  <a:pt x="2666145" y="0"/>
                </a:lnTo>
                <a:lnTo>
                  <a:pt x="2666145" y="2856894"/>
                </a:lnTo>
                <a:lnTo>
                  <a:pt x="0" y="285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4">
            <a:extLst>
              <a:ext uri="{FF2B5EF4-FFF2-40B4-BE49-F238E27FC236}">
                <a16:creationId xmlns:a16="http://schemas.microsoft.com/office/drawing/2014/main" id="{C642E828-2BE5-0CF3-315C-716DCABEE115}"/>
              </a:ext>
            </a:extLst>
          </p:cNvPr>
          <p:cNvSpPr txBox="1"/>
          <p:nvPr/>
        </p:nvSpPr>
        <p:spPr>
          <a:xfrm>
            <a:off x="2171700" y="801890"/>
            <a:ext cx="13944600"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3: Báo cáo kết quả khảo sát hứng thú nghề nghiệp của học sinh trong trường</a:t>
            </a:r>
            <a:endParaRPr lang="vi-VN" sz="44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4A34BF75-2FAF-B351-8CC3-CAA535A7D4CE}"/>
              </a:ext>
            </a:extLst>
          </p:cNvPr>
          <p:cNvGrpSpPr/>
          <p:nvPr/>
        </p:nvGrpSpPr>
        <p:grpSpPr>
          <a:xfrm>
            <a:off x="715735" y="2325410"/>
            <a:ext cx="9579920" cy="5942290"/>
            <a:chOff x="590725" y="1947533"/>
            <a:chExt cx="9579920" cy="5942290"/>
          </a:xfrm>
        </p:grpSpPr>
        <p:grpSp>
          <p:nvGrpSpPr>
            <p:cNvPr id="7" name="Group 6">
              <a:extLst>
                <a:ext uri="{FF2B5EF4-FFF2-40B4-BE49-F238E27FC236}">
                  <a16:creationId xmlns:a16="http://schemas.microsoft.com/office/drawing/2014/main" id="{B3E16824-DEE1-B752-A09A-F078244F789C}"/>
                </a:ext>
              </a:extLst>
            </p:cNvPr>
            <p:cNvGrpSpPr/>
            <p:nvPr/>
          </p:nvGrpSpPr>
          <p:grpSpPr>
            <a:xfrm>
              <a:off x="1201204" y="2936823"/>
              <a:ext cx="8969441" cy="4953000"/>
              <a:chOff x="1201204" y="2936823"/>
              <a:chExt cx="8969441" cy="4953000"/>
            </a:xfrm>
          </p:grpSpPr>
          <p:sp>
            <p:nvSpPr>
              <p:cNvPr id="11" name="Freeform 3">
                <a:extLst>
                  <a:ext uri="{FF2B5EF4-FFF2-40B4-BE49-F238E27FC236}">
                    <a16:creationId xmlns:a16="http://schemas.microsoft.com/office/drawing/2014/main" id="{3E9487C3-928E-6944-2313-C268B29A052A}"/>
                  </a:ext>
                </a:extLst>
              </p:cNvPr>
              <p:cNvSpPr/>
              <p:nvPr/>
            </p:nvSpPr>
            <p:spPr>
              <a:xfrm>
                <a:off x="1201204" y="2936823"/>
                <a:ext cx="8969441" cy="4953000"/>
              </a:xfrm>
              <a:prstGeom prst="wedgeRectCallout">
                <a:avLst>
                  <a:gd name="adj1" fmla="val 62793"/>
                  <a:gd name="adj2" fmla="val 41325"/>
                </a:avLst>
              </a:prstGeom>
              <a:solidFill>
                <a:schemeClr val="bg1"/>
              </a:solidFill>
              <a:ln w="38100">
                <a:solidFill>
                  <a:schemeClr val="accent6">
                    <a:lumMod val="50000"/>
                  </a:schemeClr>
                </a:solidFill>
              </a:ln>
            </p:spPr>
            <p:txBody>
              <a:bodyPr/>
              <a:lstStyle/>
              <a:p>
                <a:endParaRPr lang="en-US"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D4A949FE-26DE-C457-FBFB-E618E13E85A7}"/>
                  </a:ext>
                </a:extLst>
              </p:cNvPr>
              <p:cNvSpPr txBox="1"/>
              <p:nvPr/>
            </p:nvSpPr>
            <p:spPr>
              <a:xfrm>
                <a:off x="1652669" y="3092783"/>
                <a:ext cx="8066510" cy="4641079"/>
              </a:xfrm>
              <a:prstGeom prst="rect">
                <a:avLst/>
              </a:prstGeom>
              <a:noFill/>
            </p:spPr>
            <p:txBody>
              <a:bodyPr wrap="square">
                <a:spAutoFit/>
              </a:bodyPr>
              <a:lstStyle/>
              <a:p>
                <a:pPr algn="ctr">
                  <a:lnSpc>
                    <a:spcPct val="150000"/>
                  </a:lnSpc>
                </a:pP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HOẠT ĐỘNG NHÓM</a:t>
                </a:r>
              </a:p>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Mỗi nhóm hãy tập hợp, xử lí số liệu và viết báo cáo kết quả khảo sát hứng thú nghề nghiệp dựa theo gợi ý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tr.65)</a:t>
                </a:r>
                <a:endParaRPr lang="en-US" sz="4000" i="1" dirty="0">
                  <a:latin typeface="Arial" panose="020B060402020202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id="{B0CCE115-F605-7CC2-80AE-A75749558D44}"/>
                </a:ext>
              </a:extLst>
            </p:cNvPr>
            <p:cNvPicPr>
              <a:picLocks noChangeAspect="1"/>
            </p:cNvPicPr>
            <p:nvPr/>
          </p:nvPicPr>
          <p:blipFill rotWithShape="1">
            <a:blip r:embed="rId4">
              <a:extLst>
                <a:ext uri="{28A0092B-C50C-407E-A947-70E740481C1C}">
                  <a14:useLocalDpi xmlns:a14="http://schemas.microsoft.com/office/drawing/2010/main" val="0"/>
                </a:ext>
              </a:extLst>
            </a:blip>
            <a:srcRect t="5850" r="65971" b="41170"/>
            <a:stretch/>
          </p:blipFill>
          <p:spPr>
            <a:xfrm rot="20608254">
              <a:off x="590725" y="1947533"/>
              <a:ext cx="1168577" cy="1495779"/>
            </a:xfrm>
            <a:prstGeom prst="rect">
              <a:avLst/>
            </a:prstGeom>
          </p:spPr>
        </p:pic>
      </p:grpSp>
      <p:pic>
        <p:nvPicPr>
          <p:cNvPr id="25" name="Picture 24" descr="A group of kids sitting around a table&#10;&#10;Description automatically generated with low confidence">
            <a:extLst>
              <a:ext uri="{FF2B5EF4-FFF2-40B4-BE49-F238E27FC236}">
                <a16:creationId xmlns:a16="http://schemas.microsoft.com/office/drawing/2014/main" id="{317F24A8-7A2D-9A76-CAF2-F29754E12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7331" y="6536951"/>
            <a:ext cx="7147883" cy="3750049"/>
          </a:xfrm>
          <a:prstGeom prst="rect">
            <a:avLst/>
          </a:prstGeom>
        </p:spPr>
      </p:pic>
    </p:spTree>
    <p:extLst>
      <p:ext uri="{BB962C8B-B14F-4D97-AF65-F5344CB8AC3E}">
        <p14:creationId xmlns:p14="http://schemas.microsoft.com/office/powerpoint/2010/main" val="289056350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FED"/>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1881C22-6593-FDDE-9E7F-7A718D9E3FB9}"/>
              </a:ext>
            </a:extLst>
          </p:cNvPr>
          <p:cNvSpPr/>
          <p:nvPr/>
        </p:nvSpPr>
        <p:spPr>
          <a:xfrm>
            <a:off x="6774920" y="7922590"/>
            <a:ext cx="10982798" cy="1847825"/>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defRPr/>
            </a:pPr>
            <a:r>
              <a:rPr lang="vi-VN" sz="3400">
                <a:solidFill>
                  <a:schemeClr val="tx1"/>
                </a:solidFill>
                <a:latin typeface="Arial" panose="020B0604020202020204" pitchFamily="34" charset="0"/>
                <a:cs typeface="Arial" panose="020B0604020202020204" pitchFamily="34" charset="0"/>
              </a:rPr>
              <a:t>Nhận xét về hứng thú nghề nghiệp của những học sinh tham gia khảo sát.</a:t>
            </a:r>
          </a:p>
        </p:txBody>
      </p:sp>
      <p:sp>
        <p:nvSpPr>
          <p:cNvPr id="4" name="Rectangle: Rounded Corners 3">
            <a:extLst>
              <a:ext uri="{FF2B5EF4-FFF2-40B4-BE49-F238E27FC236}">
                <a16:creationId xmlns:a16="http://schemas.microsoft.com/office/drawing/2014/main" id="{50E03CAC-0DE2-A4E1-F232-6281AC95D05B}"/>
              </a:ext>
            </a:extLst>
          </p:cNvPr>
          <p:cNvSpPr/>
          <p:nvPr/>
        </p:nvSpPr>
        <p:spPr>
          <a:xfrm>
            <a:off x="6774919" y="4130459"/>
            <a:ext cx="10982803" cy="3373521"/>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lnSpc>
                <a:spcPct val="150000"/>
              </a:lnSpc>
              <a:defRPr/>
            </a:pPr>
            <a:r>
              <a:rPr lang="vi-VN" sz="3400">
                <a:solidFill>
                  <a:schemeClr val="tx1"/>
                </a:solidFill>
                <a:latin typeface="Arial" panose="020B0604020202020204" pitchFamily="34" charset="0"/>
                <a:cs typeface="Arial" panose="020B0604020202020204" pitchFamily="34" charset="0"/>
              </a:rPr>
              <a:t>Kết quả khảo sát:</a:t>
            </a:r>
          </a:p>
          <a:p>
            <a:pPr marL="457200" lvl="0" indent="-457200" algn="just">
              <a:lnSpc>
                <a:spcPct val="150000"/>
              </a:lnSpc>
              <a:buFont typeface="Arial" panose="020B0604020202020204" pitchFamily="34" charset="0"/>
              <a:buChar char="•"/>
              <a:defRPr/>
            </a:pPr>
            <a:r>
              <a:rPr lang="vi-VN" sz="3400">
                <a:solidFill>
                  <a:schemeClr val="tx1"/>
                </a:solidFill>
                <a:latin typeface="Arial" panose="020B0604020202020204" pitchFamily="34" charset="0"/>
                <a:cs typeface="Arial" panose="020B0604020202020204" pitchFamily="34" charset="0"/>
              </a:rPr>
              <a:t>Học sinh trong trường hứng thú với những nghề nào trong xã hội hiện đại?</a:t>
            </a:r>
          </a:p>
          <a:p>
            <a:pPr marL="457200" lvl="0" indent="-457200" algn="just">
              <a:lnSpc>
                <a:spcPct val="150000"/>
              </a:lnSpc>
              <a:buFont typeface="Arial" panose="020B0604020202020204" pitchFamily="34" charset="0"/>
              <a:buChar char="•"/>
              <a:defRPr/>
            </a:pPr>
            <a:r>
              <a:rPr lang="vi-VN" sz="3400">
                <a:solidFill>
                  <a:schemeClr val="tx1"/>
                </a:solidFill>
                <a:latin typeface="Arial" panose="020B0604020202020204" pitchFamily="34" charset="0"/>
                <a:cs typeface="Arial" panose="020B0604020202020204" pitchFamily="34" charset="0"/>
              </a:rPr>
              <a:t>Những nghề nào được ít học sinh hứng th</a:t>
            </a:r>
            <a:r>
              <a:rPr lang="en-US" sz="3400">
                <a:solidFill>
                  <a:schemeClr val="tx1"/>
                </a:solidFill>
                <a:latin typeface="Arial" panose="020B0604020202020204" pitchFamily="34" charset="0"/>
                <a:cs typeface="Arial" panose="020B0604020202020204" pitchFamily="34" charset="0"/>
              </a:rPr>
              <a:t>ú</a:t>
            </a:r>
            <a:r>
              <a:rPr lang="vi-VN" sz="3400">
                <a:solidFill>
                  <a:schemeClr val="tx1"/>
                </a:solidFill>
                <a:latin typeface="Arial" panose="020B0604020202020204" pitchFamily="34" charset="0"/>
                <a:cs typeface="Arial" panose="020B0604020202020204" pitchFamily="34" charset="0"/>
              </a:rPr>
              <a:t>? Lí do?</a:t>
            </a:r>
          </a:p>
        </p:txBody>
      </p:sp>
      <p:sp>
        <p:nvSpPr>
          <p:cNvPr id="12" name="Rectangle: Rounded Corners 11">
            <a:extLst>
              <a:ext uri="{FF2B5EF4-FFF2-40B4-BE49-F238E27FC236}">
                <a16:creationId xmlns:a16="http://schemas.microsoft.com/office/drawing/2014/main" id="{F9E267C9-10F3-079B-C053-801ED65536E8}"/>
              </a:ext>
            </a:extLst>
          </p:cNvPr>
          <p:cNvSpPr/>
          <p:nvPr/>
        </p:nvSpPr>
        <p:spPr>
          <a:xfrm>
            <a:off x="6784926" y="2302239"/>
            <a:ext cx="10972797" cy="1409610"/>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defRPr/>
            </a:pPr>
            <a:r>
              <a:rPr lang="vi-VN" sz="3400">
                <a:solidFill>
                  <a:schemeClr val="tx1"/>
                </a:solidFill>
                <a:latin typeface="Arial" panose="020B0604020202020204" pitchFamily="34" charset="0"/>
                <a:cs typeface="Arial" panose="020B0604020202020204" pitchFamily="34" charset="0"/>
              </a:rPr>
              <a:t>Cách khảo sát đã thực hiện.</a:t>
            </a:r>
          </a:p>
        </p:txBody>
      </p:sp>
      <p:cxnSp>
        <p:nvCxnSpPr>
          <p:cNvPr id="14" name="Straight Arrow Connector 13">
            <a:extLst>
              <a:ext uri="{FF2B5EF4-FFF2-40B4-BE49-F238E27FC236}">
                <a16:creationId xmlns:a16="http://schemas.microsoft.com/office/drawing/2014/main" id="{E36492DD-FB51-E9BF-7FF9-C3B812F334BD}"/>
              </a:ext>
            </a:extLst>
          </p:cNvPr>
          <p:cNvCxnSpPr>
            <a:cxnSpLocks/>
            <a:stCxn id="34" idx="6"/>
          </p:cNvCxnSpPr>
          <p:nvPr/>
        </p:nvCxnSpPr>
        <p:spPr>
          <a:xfrm>
            <a:off x="4877720" y="5334000"/>
            <a:ext cx="1066799" cy="0"/>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97CAD79E-E4BE-6DCB-24D0-8F41BDDB6CE1}"/>
              </a:ext>
            </a:extLst>
          </p:cNvPr>
          <p:cNvSpPr/>
          <p:nvPr/>
        </p:nvSpPr>
        <p:spPr>
          <a:xfrm>
            <a:off x="6774919" y="474018"/>
            <a:ext cx="10982797" cy="1409610"/>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defRPr/>
            </a:pPr>
            <a:r>
              <a:rPr lang="vi-VN" sz="3400">
                <a:solidFill>
                  <a:schemeClr val="tx1"/>
                </a:solidFill>
                <a:latin typeface="Arial" panose="020B0604020202020204" pitchFamily="34" charset="0"/>
                <a:cs typeface="Arial" panose="020B0604020202020204" pitchFamily="34" charset="0"/>
              </a:rPr>
              <a:t>Số học sinh tham gia khảo sát ở từng khối, lớp.</a:t>
            </a:r>
          </a:p>
        </p:txBody>
      </p:sp>
      <p:sp>
        <p:nvSpPr>
          <p:cNvPr id="34" name="Line Callout 1 (Border and Accent Bar) 3">
            <a:extLst>
              <a:ext uri="{FF2B5EF4-FFF2-40B4-BE49-F238E27FC236}">
                <a16:creationId xmlns:a16="http://schemas.microsoft.com/office/drawing/2014/main" id="{3B52AF3E-570A-D69C-07FB-91352B9CD155}"/>
              </a:ext>
            </a:extLst>
          </p:cNvPr>
          <p:cNvSpPr/>
          <p:nvPr/>
        </p:nvSpPr>
        <p:spPr>
          <a:xfrm>
            <a:off x="530278" y="3390900"/>
            <a:ext cx="4347442" cy="3886200"/>
          </a:xfrm>
          <a:prstGeom prst="ellipse">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GỢI Ý VIẾT BÁO CÁO</a:t>
            </a:r>
          </a:p>
        </p:txBody>
      </p:sp>
      <p:sp>
        <p:nvSpPr>
          <p:cNvPr id="63" name="Freeform 13">
            <a:extLst>
              <a:ext uri="{FF2B5EF4-FFF2-40B4-BE49-F238E27FC236}">
                <a16:creationId xmlns:a16="http://schemas.microsoft.com/office/drawing/2014/main" id="{04482495-CB43-5192-6883-62893E80CE45}"/>
              </a:ext>
            </a:extLst>
          </p:cNvPr>
          <p:cNvSpPr/>
          <p:nvPr/>
        </p:nvSpPr>
        <p:spPr>
          <a:xfrm>
            <a:off x="0" y="33925"/>
            <a:ext cx="1059920" cy="1075151"/>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4" name="Freeform 10">
            <a:extLst>
              <a:ext uri="{FF2B5EF4-FFF2-40B4-BE49-F238E27FC236}">
                <a16:creationId xmlns:a16="http://schemas.microsoft.com/office/drawing/2014/main" id="{3D078EEC-9BD8-0E09-3450-F9B4988F00C7}"/>
              </a:ext>
            </a:extLst>
          </p:cNvPr>
          <p:cNvSpPr/>
          <p:nvPr/>
        </p:nvSpPr>
        <p:spPr>
          <a:xfrm rot="-10278537" flipV="1">
            <a:off x="86428" y="9052576"/>
            <a:ext cx="1116363" cy="1156719"/>
          </a:xfrm>
          <a:custGeom>
            <a:avLst/>
            <a:gdLst/>
            <a:ahLst/>
            <a:cxnLst/>
            <a:rect l="l" t="t" r="r" b="b"/>
            <a:pathLst>
              <a:path w="2301805" h="3080274">
                <a:moveTo>
                  <a:pt x="0" y="3080274"/>
                </a:moveTo>
                <a:lnTo>
                  <a:pt x="2301805" y="3080274"/>
                </a:lnTo>
                <a:lnTo>
                  <a:pt x="2301805" y="0"/>
                </a:lnTo>
                <a:lnTo>
                  <a:pt x="0" y="0"/>
                </a:lnTo>
                <a:lnTo>
                  <a:pt x="0" y="3080274"/>
                </a:lnTo>
                <a:close/>
              </a:path>
            </a:pathLst>
          </a:custGeom>
          <a:blipFill>
            <a:blip r:embed="rId4">
              <a:extLst>
                <a:ext uri="{96DAC541-7B7A-43D3-8B79-37D633B846F1}">
                  <asvg:svgBlip xmlns:asvg="http://schemas.microsoft.com/office/drawing/2016/SVG/main" r:embed="rId5"/>
                </a:ext>
              </a:extLst>
            </a:blip>
            <a:stretch>
              <a:fillRect t="-36544" r="-36589" b="-45"/>
            </a:stretch>
          </a:blipFill>
        </p:spPr>
        <p:txBody>
          <a:bodyPr/>
          <a:lstStyle/>
          <a:p>
            <a:endParaRPr lang="en-US">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41FBD79D-646F-0452-21C6-01062B4052C1}"/>
              </a:ext>
            </a:extLst>
          </p:cNvPr>
          <p:cNvGrpSpPr/>
          <p:nvPr/>
        </p:nvGrpSpPr>
        <p:grpSpPr>
          <a:xfrm rot="16200000">
            <a:off x="5450138" y="1798704"/>
            <a:ext cx="1796986" cy="823827"/>
            <a:chOff x="6498137" y="3625822"/>
            <a:chExt cx="558104" cy="973671"/>
          </a:xfrm>
        </p:grpSpPr>
        <p:cxnSp>
          <p:nvCxnSpPr>
            <p:cNvPr id="49" name="Straight Connector 48">
              <a:extLst>
                <a:ext uri="{FF2B5EF4-FFF2-40B4-BE49-F238E27FC236}">
                  <a16:creationId xmlns:a16="http://schemas.microsoft.com/office/drawing/2014/main" id="{9D6E01BF-BC8C-8CED-0551-1267808AB8B3}"/>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0D17DF7-6FE8-8A11-99E0-DEF9DF08596D}"/>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6E3F5561-8895-6616-9B1B-C1DAC0B5190D}"/>
              </a:ext>
            </a:extLst>
          </p:cNvPr>
          <p:cNvGrpSpPr/>
          <p:nvPr/>
        </p:nvGrpSpPr>
        <p:grpSpPr>
          <a:xfrm rot="16200000" flipH="1">
            <a:off x="2516343" y="4740381"/>
            <a:ext cx="7662666" cy="806315"/>
            <a:chOff x="6498137" y="3625822"/>
            <a:chExt cx="558104" cy="973671"/>
          </a:xfrm>
        </p:grpSpPr>
        <p:cxnSp>
          <p:nvCxnSpPr>
            <p:cNvPr id="52" name="Straight Connector 51">
              <a:extLst>
                <a:ext uri="{FF2B5EF4-FFF2-40B4-BE49-F238E27FC236}">
                  <a16:creationId xmlns:a16="http://schemas.microsoft.com/office/drawing/2014/main" id="{46A89B6B-0412-006F-9592-6AC40B792C27}"/>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CD80E23-B462-A959-63B4-F54BF5932DB4}"/>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A0BAF797-7ECE-F625-F57D-E48C2F48B215}"/>
              </a:ext>
            </a:extLst>
          </p:cNvPr>
          <p:cNvGrpSpPr/>
          <p:nvPr/>
        </p:nvGrpSpPr>
        <p:grpSpPr>
          <a:xfrm rot="16200000">
            <a:off x="3988428" y="3260418"/>
            <a:ext cx="4720410" cy="823827"/>
            <a:chOff x="6498137" y="3625822"/>
            <a:chExt cx="558104" cy="973671"/>
          </a:xfrm>
        </p:grpSpPr>
        <p:cxnSp>
          <p:nvCxnSpPr>
            <p:cNvPr id="55" name="Straight Connector 54">
              <a:extLst>
                <a:ext uri="{FF2B5EF4-FFF2-40B4-BE49-F238E27FC236}">
                  <a16:creationId xmlns:a16="http://schemas.microsoft.com/office/drawing/2014/main" id="{7E4924C8-C003-F8F3-617D-40C72838CBAF}"/>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54E22F4-F6F7-F5F3-514D-ED54BD5D979B}"/>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41AC9A87-05D9-D7C1-AF1A-761E37ADABE4}"/>
              </a:ext>
            </a:extLst>
          </p:cNvPr>
          <p:cNvGrpSpPr/>
          <p:nvPr/>
        </p:nvGrpSpPr>
        <p:grpSpPr>
          <a:xfrm rot="16200000">
            <a:off x="2524449" y="4724397"/>
            <a:ext cx="7662744" cy="838201"/>
            <a:chOff x="6498137" y="3625822"/>
            <a:chExt cx="558104" cy="973671"/>
          </a:xfrm>
        </p:grpSpPr>
        <p:cxnSp>
          <p:nvCxnSpPr>
            <p:cNvPr id="58" name="Straight Connector 57">
              <a:extLst>
                <a:ext uri="{FF2B5EF4-FFF2-40B4-BE49-F238E27FC236}">
                  <a16:creationId xmlns:a16="http://schemas.microsoft.com/office/drawing/2014/main" id="{46F80FB1-3BE3-1AE5-9511-0F570547C8D6}"/>
                </a:ext>
              </a:extLst>
            </p:cNvPr>
            <p:cNvCxnSpPr>
              <a:cxnSpLocks/>
            </p:cNvCxnSpPr>
            <p:nvPr/>
          </p:nvCxnSpPr>
          <p:spPr>
            <a:xfrm flipH="1">
              <a:off x="6498137" y="3625823"/>
              <a:ext cx="558104" cy="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74DBED-7855-CCDD-7876-1516A683E6B3}"/>
                </a:ext>
              </a:extLst>
            </p:cNvPr>
            <p:cNvCxnSpPr>
              <a:cxnSpLocks/>
            </p:cNvCxnSpPr>
            <p:nvPr/>
          </p:nvCxnSpPr>
          <p:spPr>
            <a:xfrm>
              <a:off x="6498137" y="3625822"/>
              <a:ext cx="0" cy="973671"/>
            </a:xfrm>
            <a:prstGeom prst="line">
              <a:avLst/>
            </a:prstGeom>
            <a:ln w="28575">
              <a:solidFill>
                <a:schemeClr val="accent5">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104022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left)">
                                      <p:cBhvr>
                                        <p:cTn id="16" dur="500"/>
                                        <p:tgtEl>
                                          <p:spTgt spid="51"/>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up)">
                                      <p:cBhvr>
                                        <p:cTn id="25" dur="500"/>
                                        <p:tgtEl>
                                          <p:spTgt spid="4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up)">
                                      <p:cBhvr>
                                        <p:cTn id="34" dur="500"/>
                                        <p:tgtEl>
                                          <p:spTgt spid="54"/>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wipe(up)">
                                      <p:cBhvr>
                                        <p:cTn id="43" dur="500"/>
                                        <p:tgtEl>
                                          <p:spTgt spid="57"/>
                                        </p:tgtEl>
                                      </p:cBhvr>
                                    </p:animEffect>
                                  </p:childTnLst>
                                </p:cTn>
                              </p:par>
                            </p:childTnLst>
                          </p:cTn>
                        </p:par>
                        <p:par>
                          <p:cTn id="44" fill="hold">
                            <p:stCondLst>
                              <p:cond delay="500"/>
                            </p:stCondLst>
                            <p:childTnLst>
                              <p:par>
                                <p:cTn id="45" presetID="16" presetClass="entr" presetSubtype="21"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P spid="16"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44F10B-8D9C-48A2-3878-73CC831B01ED}"/>
              </a:ext>
            </a:extLst>
          </p:cNvPr>
          <p:cNvGrpSpPr/>
          <p:nvPr/>
        </p:nvGrpSpPr>
        <p:grpSpPr>
          <a:xfrm>
            <a:off x="352425" y="1943100"/>
            <a:ext cx="17583150" cy="8077200"/>
            <a:chOff x="323850" y="1943100"/>
            <a:chExt cx="17640300" cy="8077200"/>
          </a:xfrm>
        </p:grpSpPr>
        <p:grpSp>
          <p:nvGrpSpPr>
            <p:cNvPr id="3" name="Group 2">
              <a:extLst>
                <a:ext uri="{FF2B5EF4-FFF2-40B4-BE49-F238E27FC236}">
                  <a16:creationId xmlns:a16="http://schemas.microsoft.com/office/drawing/2014/main" id="{60F69CE4-902A-78B8-4D3E-EF59061F366E}"/>
                </a:ext>
              </a:extLst>
            </p:cNvPr>
            <p:cNvGrpSpPr/>
            <p:nvPr/>
          </p:nvGrpSpPr>
          <p:grpSpPr>
            <a:xfrm>
              <a:off x="323850" y="1943100"/>
              <a:ext cx="17640300" cy="8077200"/>
              <a:chOff x="1110675" y="414182"/>
              <a:chExt cx="16066649" cy="9634554"/>
            </a:xfrm>
          </p:grpSpPr>
          <p:sp>
            <p:nvSpPr>
              <p:cNvPr id="5" name="Rectangle 4">
                <a:extLst>
                  <a:ext uri="{FF2B5EF4-FFF2-40B4-BE49-F238E27FC236}">
                    <a16:creationId xmlns:a16="http://schemas.microsoft.com/office/drawing/2014/main" id="{43E3D440-AC75-3EAC-78DE-51915312D2AF}"/>
                  </a:ext>
                </a:extLst>
              </p:cNvPr>
              <p:cNvSpPr/>
              <p:nvPr/>
            </p:nvSpPr>
            <p:spPr>
              <a:xfrm>
                <a:off x="1110675" y="414182"/>
                <a:ext cx="16066649" cy="9634554"/>
              </a:xfrm>
              <a:prstGeom prst="rect">
                <a:avLst/>
              </a:prstGeom>
              <a:solidFill>
                <a:schemeClr val="accent6">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126B013D-7FFB-D152-94A1-4867EE7262BE}"/>
                  </a:ext>
                </a:extLst>
              </p:cNvPr>
              <p:cNvSpPr/>
              <p:nvPr/>
            </p:nvSpPr>
            <p:spPr>
              <a:xfrm>
                <a:off x="1413962" y="808018"/>
                <a:ext cx="15460073" cy="8846882"/>
              </a:xfrm>
              <a:prstGeom prst="rect">
                <a:avLst/>
              </a:prstGeom>
              <a:solidFill>
                <a:srgbClr val="FEF2E8"/>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 name="TextBox 3">
              <a:extLst>
                <a:ext uri="{FF2B5EF4-FFF2-40B4-BE49-F238E27FC236}">
                  <a16:creationId xmlns:a16="http://schemas.microsoft.com/office/drawing/2014/main" id="{FC987E92-D89F-6356-E034-126A20707A95}"/>
                </a:ext>
              </a:extLst>
            </p:cNvPr>
            <p:cNvSpPr txBox="1"/>
            <p:nvPr/>
          </p:nvSpPr>
          <p:spPr>
            <a:xfrm>
              <a:off x="1212552" y="2417774"/>
              <a:ext cx="15862893" cy="712784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BÁO CÁO KẾT QUẢ KHẢO SÁT HỨNG THÚ NGHỀ NGHIỆP </a:t>
              </a:r>
            </a:p>
            <a:p>
              <a:pPr marL="457200" marR="0" lvl="0" indent="-4572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Số học sinh tham gia khảo sát: </a:t>
              </a:r>
              <a:r>
                <a:rPr kumimoji="0" lang="vi-VN" sz="2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khối lớp 8 (230 học sinh), </a:t>
              </a:r>
              <a:r>
                <a:rPr lang="en-US" sz="2600">
                  <a:solidFill>
                    <a:prstClr val="black"/>
                  </a:solidFill>
                  <a:latin typeface="Arial" panose="020B0604020202020204" pitchFamily="34" charset="0"/>
                  <a:cs typeface="Arial" panose="020B0604020202020204" pitchFamily="34" charset="0"/>
                </a:rPr>
                <a:t>k</a:t>
              </a:r>
              <a:r>
                <a:rPr kumimoji="0" lang="vi-VN" sz="2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hối lớp 9 (197 học sinh).</a:t>
              </a:r>
            </a:p>
            <a:p>
              <a:pPr marL="457200" marR="0" lvl="0" indent="-4572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Cách khảo sát đã thực hiện: </a:t>
              </a:r>
              <a:r>
                <a:rPr kumimoji="0" lang="vi-VN" sz="2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khảo sát online (gửi link để học sinh điền thông tin trong phiếu khảo sát)</a:t>
              </a:r>
              <a:r>
                <a:rPr kumimoji="0" lang="en-US" sz="2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2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quả khảo sát:</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Một số nghề mà học sinh hứng thú nhất trong xã hội hiện đại: bác sĩ, luật sư, maketing, công nghệ thông tin, truyền thông,...</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Những nghề mà học sinh trong trường hứng thú nhất: công nghệ thông tin, b</a:t>
              </a:r>
              <a:r>
                <a:rPr lang="en-US" sz="2600">
                  <a:solidFill>
                    <a:prstClr val="black"/>
                  </a:solidFill>
                  <a:latin typeface="Arial" panose="020B0604020202020204" pitchFamily="34" charset="0"/>
                  <a:cs typeface="Arial" panose="020B0604020202020204" pitchFamily="34" charset="0"/>
                </a:rPr>
                <a:t>á</a:t>
              </a:r>
              <a:r>
                <a:rPr kumimoji="0" lang="vi-VN" sz="2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 sĩ, luật sư,... Vì đây là những nghề có nhiều cơ hội việc làm, lương thưởng khá cao, được xã hội đề cao.</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Những nghề ít được học sinh hứng thú nhất: thợ cơ khí, sửa chữa điện tử, máy móc,... vì những nghề này đòi hỏi về sức khỏe, thể lực tốt, mà lại nguy hiểm, độc hại cho sức khỏe bản thân. </a:t>
              </a:r>
              <a:endParaRPr kumimoji="0" lang="en-US" sz="2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Nhận xét: </a:t>
              </a:r>
              <a:r>
                <a:rPr kumimoji="0" lang="vi-VN" sz="260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đa số học sinh tham gia tích cực về cuộc khảo sát để xác định được phương hướng, mục tiêu định hướng học tập trong tương lai.</a:t>
              </a:r>
            </a:p>
          </p:txBody>
        </p:sp>
      </p:grpSp>
      <p:sp>
        <p:nvSpPr>
          <p:cNvPr id="7" name="Arrow: Pentagon 6">
            <a:extLst>
              <a:ext uri="{FF2B5EF4-FFF2-40B4-BE49-F238E27FC236}">
                <a16:creationId xmlns:a16="http://schemas.microsoft.com/office/drawing/2014/main" id="{D31DC034-6F27-FDD5-BF1C-922FCDA563FC}"/>
              </a:ext>
            </a:extLst>
          </p:cNvPr>
          <p:cNvSpPr/>
          <p:nvPr/>
        </p:nvSpPr>
        <p:spPr>
          <a:xfrm>
            <a:off x="0" y="414183"/>
            <a:ext cx="8153400" cy="1173366"/>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VÍ DỤ THAM KHẢO</a:t>
            </a:r>
          </a:p>
        </p:txBody>
      </p:sp>
    </p:spTree>
    <p:extLst>
      <p:ext uri="{BB962C8B-B14F-4D97-AF65-F5344CB8AC3E}">
        <p14:creationId xmlns:p14="http://schemas.microsoft.com/office/powerpoint/2010/main" val="560712987"/>
      </p:ext>
    </p:extLst>
  </p:cSld>
  <p:clrMapOvr>
    <a:masterClrMapping/>
  </p:clrMapOvr>
  <p:transition spd="med">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3" name="Freeform 3"/>
          <p:cNvSpPr/>
          <p:nvPr/>
        </p:nvSpPr>
        <p:spPr>
          <a:xfrm>
            <a:off x="8226940" y="8974359"/>
            <a:ext cx="10469260" cy="4028476"/>
          </a:xfrm>
          <a:custGeom>
            <a:avLst/>
            <a:gdLst/>
            <a:ahLst/>
            <a:cxnLst/>
            <a:rect l="l" t="t" r="r" b="b"/>
            <a:pathLst>
              <a:path w="10469260" h="4028476">
                <a:moveTo>
                  <a:pt x="0" y="0"/>
                </a:moveTo>
                <a:lnTo>
                  <a:pt x="10469260" y="0"/>
                </a:lnTo>
                <a:lnTo>
                  <a:pt x="10469260" y="4028476"/>
                </a:lnTo>
                <a:lnTo>
                  <a:pt x="0" y="4028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4"/>
          <p:cNvSpPr/>
          <p:nvPr/>
        </p:nvSpPr>
        <p:spPr>
          <a:xfrm>
            <a:off x="-408200" y="8974359"/>
            <a:ext cx="10469260" cy="4028476"/>
          </a:xfrm>
          <a:custGeom>
            <a:avLst/>
            <a:gdLst/>
            <a:ahLst/>
            <a:cxnLst/>
            <a:rect l="l" t="t" r="r" b="b"/>
            <a:pathLst>
              <a:path w="10469260" h="4028476">
                <a:moveTo>
                  <a:pt x="0" y="0"/>
                </a:moveTo>
                <a:lnTo>
                  <a:pt x="10469260" y="0"/>
                </a:lnTo>
                <a:lnTo>
                  <a:pt x="10469260" y="4028476"/>
                </a:lnTo>
                <a:lnTo>
                  <a:pt x="0" y="4028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reeform 5"/>
          <p:cNvSpPr/>
          <p:nvPr/>
        </p:nvSpPr>
        <p:spPr>
          <a:xfrm rot="-10800000">
            <a:off x="-477674" y="-2354983"/>
            <a:ext cx="10469260" cy="4028476"/>
          </a:xfrm>
          <a:custGeom>
            <a:avLst/>
            <a:gdLst/>
            <a:ahLst/>
            <a:cxnLst/>
            <a:rect l="l" t="t" r="r" b="b"/>
            <a:pathLst>
              <a:path w="10469260" h="4028476">
                <a:moveTo>
                  <a:pt x="0" y="0"/>
                </a:moveTo>
                <a:lnTo>
                  <a:pt x="10469259" y="0"/>
                </a:lnTo>
                <a:lnTo>
                  <a:pt x="10469259" y="4028475"/>
                </a:lnTo>
                <a:lnTo>
                  <a:pt x="0" y="402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Freeform 6"/>
          <p:cNvSpPr/>
          <p:nvPr/>
        </p:nvSpPr>
        <p:spPr>
          <a:xfrm rot="-10800000">
            <a:off x="8296415" y="-2577301"/>
            <a:ext cx="10469260" cy="4028476"/>
          </a:xfrm>
          <a:custGeom>
            <a:avLst/>
            <a:gdLst/>
            <a:ahLst/>
            <a:cxnLst/>
            <a:rect l="l" t="t" r="r" b="b"/>
            <a:pathLst>
              <a:path w="10469260" h="4028476">
                <a:moveTo>
                  <a:pt x="0" y="0"/>
                </a:moveTo>
                <a:lnTo>
                  <a:pt x="10469259" y="0"/>
                </a:lnTo>
                <a:lnTo>
                  <a:pt x="10469259" y="4028476"/>
                </a:lnTo>
                <a:lnTo>
                  <a:pt x="0" y="4028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7"/>
          <p:cNvSpPr/>
          <p:nvPr/>
        </p:nvSpPr>
        <p:spPr>
          <a:xfrm>
            <a:off x="15773400" y="7277100"/>
            <a:ext cx="1908342" cy="2014002"/>
          </a:xfrm>
          <a:custGeom>
            <a:avLst/>
            <a:gdLst/>
            <a:ahLst/>
            <a:cxnLst/>
            <a:rect l="l" t="t" r="r" b="b"/>
            <a:pathLst>
              <a:path w="3265007" h="3193771">
                <a:moveTo>
                  <a:pt x="0" y="0"/>
                </a:moveTo>
                <a:lnTo>
                  <a:pt x="3265007" y="0"/>
                </a:lnTo>
                <a:lnTo>
                  <a:pt x="3265007" y="3193771"/>
                </a:lnTo>
                <a:lnTo>
                  <a:pt x="0" y="3193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Freeform 8"/>
          <p:cNvSpPr/>
          <p:nvPr/>
        </p:nvSpPr>
        <p:spPr>
          <a:xfrm rot="-10800000">
            <a:off x="533400" y="599889"/>
            <a:ext cx="1905000" cy="1702573"/>
          </a:xfrm>
          <a:custGeom>
            <a:avLst/>
            <a:gdLst/>
            <a:ahLst/>
            <a:cxnLst/>
            <a:rect l="l" t="t" r="r" b="b"/>
            <a:pathLst>
              <a:path w="3265007" h="3193771">
                <a:moveTo>
                  <a:pt x="0" y="0"/>
                </a:moveTo>
                <a:lnTo>
                  <a:pt x="3265007" y="0"/>
                </a:lnTo>
                <a:lnTo>
                  <a:pt x="3265007" y="3193771"/>
                </a:lnTo>
                <a:lnTo>
                  <a:pt x="0" y="3193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20">
            <a:extLst>
              <a:ext uri="{FF2B5EF4-FFF2-40B4-BE49-F238E27FC236}">
                <a16:creationId xmlns:a16="http://schemas.microsoft.com/office/drawing/2014/main" id="{60C3848B-B03B-8188-501E-9851BE1282A2}"/>
              </a:ext>
            </a:extLst>
          </p:cNvPr>
          <p:cNvSpPr txBox="1"/>
          <p:nvPr/>
        </p:nvSpPr>
        <p:spPr>
          <a:xfrm>
            <a:off x="1924215" y="2439672"/>
            <a:ext cx="14439569" cy="590571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3 – VẬN</a:t>
            </a:r>
            <a:r>
              <a:rPr kumimoji="0" lang="en-US" sz="6600" b="1" i="0" u="none" strike="noStrike" kern="1200" cap="none" spc="0" normalizeH="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600" b="1">
                <a:solidFill>
                  <a:srgbClr val="1F497D">
                    <a:lumMod val="50000"/>
                  </a:srgbClr>
                </a:solidFill>
                <a:ea typeface="Calibri" panose="020F0502020204030204" pitchFamily="34" charset="0"/>
                <a:cs typeface="Arial" panose="020B0604020202020204" pitchFamily="34" charset="0"/>
              </a:rPr>
              <a:t>THỰC HIỆN CÁC HOẠT ĐỘNG PHÙ HỢP ĐỂ PHÁT TRIỂN HỨNG THÚ NGHỀ NGHIỆP</a:t>
            </a:r>
            <a:endPar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870485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3A2D7D1-994F-688C-89F0-206A60262E20}"/>
              </a:ext>
            </a:extLst>
          </p:cNvPr>
          <p:cNvGrpSpPr/>
          <p:nvPr/>
        </p:nvGrpSpPr>
        <p:grpSpPr>
          <a:xfrm>
            <a:off x="914399" y="1333500"/>
            <a:ext cx="16695683" cy="8492827"/>
            <a:chOff x="914400" y="1484099"/>
            <a:chExt cx="10061916" cy="7841216"/>
          </a:xfrm>
        </p:grpSpPr>
        <p:sp>
          <p:nvSpPr>
            <p:cNvPr id="15" name="Freeform 3">
              <a:extLst>
                <a:ext uri="{FF2B5EF4-FFF2-40B4-BE49-F238E27FC236}">
                  <a16:creationId xmlns:a16="http://schemas.microsoft.com/office/drawing/2014/main" id="{68335F39-5E2B-8EC9-1916-C1A54911E28C}"/>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FFF2C9"/>
            </a:solidFill>
          </p:spPr>
          <p:txBody>
            <a:bodyPr/>
            <a:lstStyle/>
            <a:p>
              <a:endParaRPr lang="en-US" dirty="0">
                <a:latin typeface="Arial" panose="020B0604020202020204" pitchFamily="34" charset="0"/>
                <a:cs typeface="Arial" panose="020B0604020202020204" pitchFamily="34" charset="0"/>
              </a:endParaRPr>
            </a:p>
          </p:txBody>
        </p:sp>
        <p:sp>
          <p:nvSpPr>
            <p:cNvPr id="16" name="AutoShape 8">
              <a:extLst>
                <a:ext uri="{FF2B5EF4-FFF2-40B4-BE49-F238E27FC236}">
                  <a16:creationId xmlns:a16="http://schemas.microsoft.com/office/drawing/2014/main" id="{FFCD2715-2394-DFC5-4ED4-FEAF74F6257C}"/>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17" name="AutoShape 9">
              <a:extLst>
                <a:ext uri="{FF2B5EF4-FFF2-40B4-BE49-F238E27FC236}">
                  <a16:creationId xmlns:a16="http://schemas.microsoft.com/office/drawing/2014/main" id="{89B51537-B51F-656B-A8EA-075BE839B906}"/>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60C8F485-5218-70B5-F619-1AC6BF8FA106}"/>
              </a:ext>
            </a:extLst>
          </p:cNvPr>
          <p:cNvGrpSpPr/>
          <p:nvPr/>
        </p:nvGrpSpPr>
        <p:grpSpPr>
          <a:xfrm>
            <a:off x="4683578" y="662593"/>
            <a:ext cx="8915399" cy="1524082"/>
            <a:chOff x="593844" y="982533"/>
            <a:chExt cx="8915399" cy="1524082"/>
          </a:xfrm>
        </p:grpSpPr>
        <p:sp>
          <p:nvSpPr>
            <p:cNvPr id="19" name="Freeform 6">
              <a:extLst>
                <a:ext uri="{FF2B5EF4-FFF2-40B4-BE49-F238E27FC236}">
                  <a16:creationId xmlns:a16="http://schemas.microsoft.com/office/drawing/2014/main" id="{17261AD0-C9A3-3BBE-BFE0-4A4EB9D89A05}"/>
                </a:ext>
              </a:extLst>
            </p:cNvPr>
            <p:cNvSpPr/>
            <p:nvPr/>
          </p:nvSpPr>
          <p:spPr>
            <a:xfrm>
              <a:off x="593844" y="982533"/>
              <a:ext cx="8915399" cy="152408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2">
                  <a:lumMod val="75000"/>
                </a:schemeClr>
              </a:solidFill>
            </a:ln>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A208052-D976-7942-6821-2FFD3FB84E5D}"/>
                </a:ext>
              </a:extLst>
            </p:cNvPr>
            <p:cNvSpPr txBox="1"/>
            <p:nvPr/>
          </p:nvSpPr>
          <p:spPr>
            <a:xfrm>
              <a:off x="788789" y="1350940"/>
              <a:ext cx="8525508" cy="892552"/>
            </a:xfrm>
            <a:prstGeom prst="rect">
              <a:avLst/>
            </a:prstGeom>
            <a:noFill/>
          </p:spPr>
          <p:txBody>
            <a:bodyPr wrap="square">
              <a:spAutoFit/>
            </a:bodyPr>
            <a:lstStyle/>
            <a:p>
              <a:pPr marL="0" marR="0" algn="ctr">
                <a:spcBef>
                  <a:spcPts val="0"/>
                </a:spcBef>
                <a:spcAft>
                  <a:spcPts val="0"/>
                </a:spcAft>
              </a:pPr>
              <a:r>
                <a:rPr lang="en-US" sz="5000" b="1">
                  <a:solidFill>
                    <a:srgbClr val="C00000"/>
                  </a:solidFill>
                  <a:latin typeface="Arial" panose="020B0604020202020204" pitchFamily="34" charset="0"/>
                  <a:ea typeface="Calibri" panose="020F0502020204030204" pitchFamily="34" charset="0"/>
                  <a:cs typeface="Arial" panose="020B0604020202020204" pitchFamily="34" charset="0"/>
                </a:rPr>
                <a:t>THỰC HIỆN NHIỆM VỤ</a:t>
              </a:r>
              <a:endParaRPr lang="en-US" sz="5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69310EE2-9455-9DB3-CD1D-2532526005B4}"/>
              </a:ext>
            </a:extLst>
          </p:cNvPr>
          <p:cNvSpPr txBox="1"/>
          <p:nvPr/>
        </p:nvSpPr>
        <p:spPr>
          <a:xfrm>
            <a:off x="1717680" y="2259506"/>
            <a:ext cx="14852640" cy="7364901"/>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Xác định các hoạt động học tập, lao động, hoạt động ngoại khóa, thể dục thể thao và các hoạt động thực tiễn phù hợp với hứng thú của bản thân để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ham gia và phát triển hứng thú nghề nghiệp.</a:t>
            </a:r>
          </a:p>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Tham gia các hoạt động phù hợp.</a:t>
            </a:r>
          </a:p>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Ghi lại cảm xúc và kết quả thực hiện hoạt động phù hợp với hứng thú nghề nghiệp của bản thân. Có thể lưu lại sản phẩm đã làm được để chia sẻ với bạn bè, thầy cô.</a:t>
            </a:r>
          </a:p>
        </p:txBody>
      </p:sp>
      <p:pic>
        <p:nvPicPr>
          <p:cNvPr id="33" name="Picture 32" descr="Icon&#10;&#10;Description automatically generated">
            <a:extLst>
              <a:ext uri="{FF2B5EF4-FFF2-40B4-BE49-F238E27FC236}">
                <a16:creationId xmlns:a16="http://schemas.microsoft.com/office/drawing/2014/main" id="{2B171E8D-35A5-600F-DDED-93669C6CE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94" y="188698"/>
            <a:ext cx="1795022" cy="2144600"/>
          </a:xfrm>
          <a:prstGeom prst="rect">
            <a:avLst/>
          </a:prstGeom>
        </p:spPr>
      </p:pic>
      <p:sp>
        <p:nvSpPr>
          <p:cNvPr id="10" name="Freeform 2">
            <a:extLst>
              <a:ext uri="{FF2B5EF4-FFF2-40B4-BE49-F238E27FC236}">
                <a16:creationId xmlns:a16="http://schemas.microsoft.com/office/drawing/2014/main" id="{FAC4590E-BB9D-4F0F-13B0-2B8D23EA5809}"/>
              </a:ext>
            </a:extLst>
          </p:cNvPr>
          <p:cNvSpPr/>
          <p:nvPr/>
        </p:nvSpPr>
        <p:spPr>
          <a:xfrm>
            <a:off x="30596" y="8802901"/>
            <a:ext cx="1435920" cy="1295401"/>
          </a:xfrm>
          <a:custGeom>
            <a:avLst/>
            <a:gdLst/>
            <a:ahLst/>
            <a:cxnLst/>
            <a:rect l="l" t="t" r="r" b="b"/>
            <a:pathLst>
              <a:path w="1419249" h="1385703">
                <a:moveTo>
                  <a:pt x="0" y="0"/>
                </a:moveTo>
                <a:lnTo>
                  <a:pt x="1419249" y="0"/>
                </a:lnTo>
                <a:lnTo>
                  <a:pt x="1419249" y="1385703"/>
                </a:lnTo>
                <a:lnTo>
                  <a:pt x="0" y="13857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5400000" flipH="1">
            <a:off x="16840159" y="190460"/>
            <a:ext cx="1524081" cy="1371600"/>
          </a:xfrm>
          <a:custGeom>
            <a:avLst/>
            <a:gdLst/>
            <a:ahLst/>
            <a:cxnLst/>
            <a:rect l="l" t="t" r="r" b="b"/>
            <a:pathLst>
              <a:path w="3747404" h="4015511">
                <a:moveTo>
                  <a:pt x="3747403" y="0"/>
                </a:moveTo>
                <a:lnTo>
                  <a:pt x="0" y="0"/>
                </a:lnTo>
                <a:lnTo>
                  <a:pt x="0" y="4015511"/>
                </a:lnTo>
                <a:lnTo>
                  <a:pt x="3747403" y="4015511"/>
                </a:lnTo>
                <a:lnTo>
                  <a:pt x="374740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6" name="Picture 11">
            <a:extLst>
              <a:ext uri="{FF2B5EF4-FFF2-40B4-BE49-F238E27FC236}">
                <a16:creationId xmlns:a16="http://schemas.microsoft.com/office/drawing/2014/main" id="{AB3D4860-DCBA-9420-5BEE-55A3182C439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85329" y="8420100"/>
            <a:ext cx="2068780" cy="1838628"/>
          </a:xfrm>
          <a:prstGeom prst="rect">
            <a:avLst/>
          </a:prstGeom>
        </p:spPr>
      </p:pic>
    </p:spTree>
    <p:extLst>
      <p:ext uri="{BB962C8B-B14F-4D97-AF65-F5344CB8AC3E}">
        <p14:creationId xmlns:p14="http://schemas.microsoft.com/office/powerpoint/2010/main" val="1285998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left)">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left)">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left)">
                                      <p:cBhvr>
                                        <p:cTn id="17"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FED"/>
        </a:solidFill>
        <a:effectLst/>
      </p:bgPr>
    </p:bg>
    <p:spTree>
      <p:nvGrpSpPr>
        <p:cNvPr id="1" name=""/>
        <p:cNvGrpSpPr/>
        <p:nvPr/>
      </p:nvGrpSpPr>
      <p:grpSpPr>
        <a:xfrm>
          <a:off x="0" y="0"/>
          <a:ext cx="0" cy="0"/>
          <a:chOff x="0" y="0"/>
          <a:chExt cx="0" cy="0"/>
        </a:xfrm>
      </p:grpSpPr>
      <p:sp>
        <p:nvSpPr>
          <p:cNvPr id="10" name="Freeform 10"/>
          <p:cNvSpPr/>
          <p:nvPr/>
        </p:nvSpPr>
        <p:spPr>
          <a:xfrm rot="-10278537" flipV="1">
            <a:off x="66846" y="77705"/>
            <a:ext cx="1116363" cy="1156719"/>
          </a:xfrm>
          <a:custGeom>
            <a:avLst/>
            <a:gdLst/>
            <a:ahLst/>
            <a:cxnLst/>
            <a:rect l="l" t="t" r="r" b="b"/>
            <a:pathLst>
              <a:path w="2301805" h="3080274">
                <a:moveTo>
                  <a:pt x="0" y="3080274"/>
                </a:moveTo>
                <a:lnTo>
                  <a:pt x="2301805" y="3080274"/>
                </a:lnTo>
                <a:lnTo>
                  <a:pt x="2301805" y="0"/>
                </a:lnTo>
                <a:lnTo>
                  <a:pt x="0" y="0"/>
                </a:lnTo>
                <a:lnTo>
                  <a:pt x="0" y="3080274"/>
                </a:lnTo>
                <a:close/>
              </a:path>
            </a:pathLst>
          </a:custGeom>
          <a:blipFill>
            <a:blip r:embed="rId2">
              <a:extLst>
                <a:ext uri="{96DAC541-7B7A-43D3-8B79-37D633B846F1}">
                  <asvg:svgBlip xmlns:asvg="http://schemas.microsoft.com/office/drawing/2016/SVG/main" r:embed="rId3"/>
                </a:ext>
              </a:extLst>
            </a:blip>
            <a:stretch>
              <a:fillRect t="-36544" r="-36589" b="-45"/>
            </a:stretch>
          </a:blipFill>
        </p:spPr>
        <p:txBody>
          <a:bodyPr/>
          <a:lstStyle/>
          <a:p>
            <a:endParaRPr lang="en-US">
              <a:latin typeface="Arial" panose="020B0604020202020204" pitchFamily="34" charset="0"/>
              <a:cs typeface="Arial" panose="020B0604020202020204" pitchFamily="34" charset="0"/>
            </a:endParaRPr>
          </a:p>
        </p:txBody>
      </p:sp>
      <p:sp>
        <p:nvSpPr>
          <p:cNvPr id="15" name="Freeform 13">
            <a:extLst>
              <a:ext uri="{FF2B5EF4-FFF2-40B4-BE49-F238E27FC236}">
                <a16:creationId xmlns:a16="http://schemas.microsoft.com/office/drawing/2014/main" id="{0F34B3FD-87F0-0D6C-1E14-34CDEABB3CD1}"/>
              </a:ext>
            </a:extLst>
          </p:cNvPr>
          <p:cNvSpPr/>
          <p:nvPr/>
        </p:nvSpPr>
        <p:spPr>
          <a:xfrm>
            <a:off x="17095219" y="131700"/>
            <a:ext cx="1059920" cy="1075151"/>
          </a:xfrm>
          <a:custGeom>
            <a:avLst/>
            <a:gdLst/>
            <a:ahLst/>
            <a:cxnLst/>
            <a:rect l="l" t="t" r="r" b="b"/>
            <a:pathLst>
              <a:path w="1059920" h="1075151">
                <a:moveTo>
                  <a:pt x="0" y="0"/>
                </a:moveTo>
                <a:lnTo>
                  <a:pt x="1059920" y="0"/>
                </a:lnTo>
                <a:lnTo>
                  <a:pt x="1059920" y="1075152"/>
                </a:lnTo>
                <a:lnTo>
                  <a:pt x="0" y="1075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19206F66-C74F-BD6F-BBA1-16E540C6D873}"/>
              </a:ext>
            </a:extLst>
          </p:cNvPr>
          <p:cNvPicPr>
            <a:picLocks noChangeAspect="1"/>
          </p:cNvPicPr>
          <p:nvPr/>
        </p:nvPicPr>
        <p:blipFill>
          <a:blip r:embed="rId6"/>
          <a:srcRect t="7037" b="7037"/>
          <a:stretch>
            <a:fillRect/>
          </a:stretch>
        </p:blipFill>
        <p:spPr>
          <a:xfrm>
            <a:off x="958363" y="1409700"/>
            <a:ext cx="16371254" cy="9525000"/>
          </a:xfrm>
          <a:prstGeom prst="rect">
            <a:avLst/>
          </a:prstGeom>
        </p:spPr>
      </p:pic>
      <p:sp>
        <p:nvSpPr>
          <p:cNvPr id="13" name="Rectangle 12">
            <a:extLst>
              <a:ext uri="{FF2B5EF4-FFF2-40B4-BE49-F238E27FC236}">
                <a16:creationId xmlns:a16="http://schemas.microsoft.com/office/drawing/2014/main" id="{FAFFAA2E-DDB5-73AE-52AD-4D2B7B7D3BC9}"/>
              </a:ext>
            </a:extLst>
          </p:cNvPr>
          <p:cNvSpPr/>
          <p:nvPr/>
        </p:nvSpPr>
        <p:spPr>
          <a:xfrm>
            <a:off x="1746120" y="2115016"/>
            <a:ext cx="15013748" cy="7518790"/>
          </a:xfrm>
          <a:prstGeom prst="rect">
            <a:avLst/>
          </a:prstGeom>
        </p:spPr>
        <p:txBody>
          <a:bodyPr wrap="square">
            <a:spAutoFit/>
          </a:bodyPr>
          <a:lstStyle/>
          <a:p>
            <a:pPr marL="571500" indent="-571500" algn="just">
              <a:lnSpc>
                <a:spcPct val="150000"/>
              </a:lnSpc>
              <a:spcBef>
                <a:spcPts val="300"/>
              </a:spcBef>
              <a:spcAft>
                <a:spcPts val="30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Hứng thú nghề nghiệp là một trong những yếu tố quan trọng thúc đẩy mỗi người đến với nghề trong xã hội và tạo tiền đề cho sự thành công trong hoạt động nghề nghiệp.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Hứng thú nghề nghiệp của HS rất đa dạng, phong phú và có thể thay đổi theo thời gian nhưng việc chọn nghề theo hứng thú nghề nghiệp là một nguyên tắc không thay đổi.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Chúc các em chọn được nghề tương lai phù hợp với hứng thú nghề nghiệp của chính mình.</a:t>
            </a:r>
          </a:p>
        </p:txBody>
      </p:sp>
      <p:grpSp>
        <p:nvGrpSpPr>
          <p:cNvPr id="14" name="Group 13">
            <a:extLst>
              <a:ext uri="{FF2B5EF4-FFF2-40B4-BE49-F238E27FC236}">
                <a16:creationId xmlns:a16="http://schemas.microsoft.com/office/drawing/2014/main" id="{1EDF96D0-EAFF-360F-2B54-EA740B652463}"/>
              </a:ext>
            </a:extLst>
          </p:cNvPr>
          <p:cNvGrpSpPr/>
          <p:nvPr/>
        </p:nvGrpSpPr>
        <p:grpSpPr>
          <a:xfrm>
            <a:off x="5494163" y="729538"/>
            <a:ext cx="7430583" cy="1360323"/>
            <a:chOff x="2078672" y="1010321"/>
            <a:chExt cx="7430583" cy="1360323"/>
          </a:xfrm>
        </p:grpSpPr>
        <p:sp>
          <p:nvSpPr>
            <p:cNvPr id="16" name="Freeform 6">
              <a:extLst>
                <a:ext uri="{FF2B5EF4-FFF2-40B4-BE49-F238E27FC236}">
                  <a16:creationId xmlns:a16="http://schemas.microsoft.com/office/drawing/2014/main" id="{08A51799-8DE8-BE13-1BA0-C7F6804C4DC5}"/>
                </a:ext>
              </a:extLst>
            </p:cNvPr>
            <p:cNvSpPr/>
            <p:nvPr/>
          </p:nvSpPr>
          <p:spPr>
            <a:xfrm>
              <a:off x="2078672" y="1010321"/>
              <a:ext cx="7430583" cy="136032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56BCBC2-878A-409B-4BDE-96857D99EA43}"/>
                </a:ext>
              </a:extLst>
            </p:cNvPr>
            <p:cNvSpPr txBox="1"/>
            <p:nvPr/>
          </p:nvSpPr>
          <p:spPr>
            <a:xfrm>
              <a:off x="2554391" y="1241395"/>
              <a:ext cx="6479144" cy="923330"/>
            </a:xfrm>
            <a:prstGeom prst="rect">
              <a:avLst/>
            </a:prstGeom>
            <a:noFill/>
          </p:spPr>
          <p:txBody>
            <a:bodyPr wrap="square">
              <a:spAutoFit/>
            </a:bodyPr>
            <a:lstStyle/>
            <a:p>
              <a:pPr marL="0" marR="0" algn="ctr">
                <a:spcBef>
                  <a:spcPts val="0"/>
                </a:spcBef>
                <a:spcAft>
                  <a:spcPts val="0"/>
                </a:spcAft>
              </a:pPr>
              <a:r>
                <a:rPr lang="en-US" sz="5400" b="1">
                  <a:solidFill>
                    <a:srgbClr val="C00000"/>
                  </a:solidFill>
                  <a:latin typeface="Arial" panose="020B0604020202020204" pitchFamily="34" charset="0"/>
                  <a:ea typeface="Calibri" panose="020F0502020204030204" pitchFamily="34" charset="0"/>
                  <a:cs typeface="Arial" panose="020B0604020202020204" pitchFamily="34" charset="0"/>
                </a:rPr>
                <a:t>KẾT LUẬN CHUNG</a:t>
              </a:r>
              <a:endParaRPr lang="en-US" sz="54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9" name="Freeform 9"/>
          <p:cNvSpPr/>
          <p:nvPr/>
        </p:nvSpPr>
        <p:spPr>
          <a:xfrm rot="234448">
            <a:off x="16821521" y="8385034"/>
            <a:ext cx="1388497" cy="1856814"/>
          </a:xfrm>
          <a:custGeom>
            <a:avLst/>
            <a:gdLst/>
            <a:ahLst/>
            <a:cxnLst/>
            <a:rect l="l" t="t" r="r" b="b"/>
            <a:pathLst>
              <a:path w="2718056" h="3637301">
                <a:moveTo>
                  <a:pt x="0" y="0"/>
                </a:moveTo>
                <a:lnTo>
                  <a:pt x="2718056" y="0"/>
                </a:lnTo>
                <a:lnTo>
                  <a:pt x="2718056" y="3637301"/>
                </a:lnTo>
                <a:lnTo>
                  <a:pt x="0" y="3637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1" descr="A cartoon of a child reading a book&#10;&#10;Description automatically generated">
            <a:extLst>
              <a:ext uri="{FF2B5EF4-FFF2-40B4-BE49-F238E27FC236}">
                <a16:creationId xmlns:a16="http://schemas.microsoft.com/office/drawing/2014/main" id="{153326B8-C68A-6895-CE98-3FB1B40688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9" y="8485836"/>
            <a:ext cx="1836948" cy="1900549"/>
          </a:xfrm>
          <a:prstGeom prst="rect">
            <a:avLst/>
          </a:prstGeom>
        </p:spPr>
      </p:pic>
    </p:spTree>
    <p:extLst>
      <p:ext uri="{BB962C8B-B14F-4D97-AF65-F5344CB8AC3E}">
        <p14:creationId xmlns:p14="http://schemas.microsoft.com/office/powerpoint/2010/main" val="40212598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left)">
                                      <p:cBhvr>
                                        <p:cTn id="11" dur="500"/>
                                        <p:tgtEl>
                                          <p:spTgt spid="1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wipe(left)">
                                      <p:cBhvr>
                                        <p:cTn id="15"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FED"/>
        </a:solidFill>
        <a:effectLst/>
      </p:bgPr>
    </p:bg>
    <p:spTree>
      <p:nvGrpSpPr>
        <p:cNvPr id="1" name=""/>
        <p:cNvGrpSpPr/>
        <p:nvPr/>
      </p:nvGrpSpPr>
      <p:grpSpPr>
        <a:xfrm>
          <a:off x="0" y="0"/>
          <a:ext cx="0" cy="0"/>
          <a:chOff x="0" y="0"/>
          <a:chExt cx="0" cy="0"/>
        </a:xfrm>
      </p:grpSpPr>
      <p:sp>
        <p:nvSpPr>
          <p:cNvPr id="8" name="Freeform 8"/>
          <p:cNvSpPr/>
          <p:nvPr/>
        </p:nvSpPr>
        <p:spPr>
          <a:xfrm rot="-5400000">
            <a:off x="16834501" y="8743529"/>
            <a:ext cx="1404526" cy="1562668"/>
          </a:xfrm>
          <a:custGeom>
            <a:avLst/>
            <a:gdLst/>
            <a:ahLst/>
            <a:cxnLst/>
            <a:rect l="l" t="t" r="r" b="b"/>
            <a:pathLst>
              <a:path w="2666145" h="2856894">
                <a:moveTo>
                  <a:pt x="0" y="0"/>
                </a:moveTo>
                <a:lnTo>
                  <a:pt x="2666146" y="0"/>
                </a:lnTo>
                <a:lnTo>
                  <a:pt x="2666146" y="2856894"/>
                </a:lnTo>
                <a:lnTo>
                  <a:pt x="0" y="285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5400000">
            <a:off x="16919271" y="-57300"/>
            <a:ext cx="1404525" cy="1562666"/>
          </a:xfrm>
          <a:custGeom>
            <a:avLst/>
            <a:gdLst/>
            <a:ahLst/>
            <a:cxnLst/>
            <a:rect l="l" t="t" r="r" b="b"/>
            <a:pathLst>
              <a:path w="2666145" h="2856894">
                <a:moveTo>
                  <a:pt x="0" y="0"/>
                </a:moveTo>
                <a:lnTo>
                  <a:pt x="2666145" y="0"/>
                </a:lnTo>
                <a:lnTo>
                  <a:pt x="2666145" y="2856894"/>
                </a:lnTo>
                <a:lnTo>
                  <a:pt x="0" y="285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5">
            <a:extLst>
              <a:ext uri="{FF2B5EF4-FFF2-40B4-BE49-F238E27FC236}">
                <a16:creationId xmlns:a16="http://schemas.microsoft.com/office/drawing/2014/main" id="{DB1D9A43-645A-E62A-01CD-783E131A80F0}"/>
              </a:ext>
            </a:extLst>
          </p:cNvPr>
          <p:cNvSpPr/>
          <p:nvPr/>
        </p:nvSpPr>
        <p:spPr>
          <a:xfrm flipH="1">
            <a:off x="12766828" y="1544173"/>
            <a:ext cx="4788131" cy="8229600"/>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4">
            <a:extLst>
              <a:ext uri="{FF2B5EF4-FFF2-40B4-BE49-F238E27FC236}">
                <a16:creationId xmlns:a16="http://schemas.microsoft.com/office/drawing/2014/main" id="{5851B49F-B92D-F50D-4542-22E3672D9049}"/>
              </a:ext>
            </a:extLst>
          </p:cNvPr>
          <p:cNvGrpSpPr/>
          <p:nvPr/>
        </p:nvGrpSpPr>
        <p:grpSpPr>
          <a:xfrm>
            <a:off x="-2362200" y="468096"/>
            <a:ext cx="13039483" cy="1892153"/>
            <a:chOff x="3467284" y="-113866"/>
            <a:chExt cx="13039483" cy="1892153"/>
          </a:xfrm>
        </p:grpSpPr>
        <p:grpSp>
          <p:nvGrpSpPr>
            <p:cNvPr id="6" name="Group 5">
              <a:extLst>
                <a:ext uri="{FF2B5EF4-FFF2-40B4-BE49-F238E27FC236}">
                  <a16:creationId xmlns:a16="http://schemas.microsoft.com/office/drawing/2014/main" id="{9FF9F2AE-A851-FB53-FCC8-B06F5E0C610C}"/>
                </a:ext>
              </a:extLst>
            </p:cNvPr>
            <p:cNvGrpSpPr/>
            <p:nvPr/>
          </p:nvGrpSpPr>
          <p:grpSpPr>
            <a:xfrm>
              <a:off x="3467284" y="-113866"/>
              <a:ext cx="13039483" cy="1892153"/>
              <a:chOff x="0" y="-157482"/>
              <a:chExt cx="3558564" cy="563882"/>
            </a:xfrm>
          </p:grpSpPr>
          <p:sp>
            <p:nvSpPr>
              <p:cNvPr id="10" name="Freeform 19">
                <a:extLst>
                  <a:ext uri="{FF2B5EF4-FFF2-40B4-BE49-F238E27FC236}">
                    <a16:creationId xmlns:a16="http://schemas.microsoft.com/office/drawing/2014/main" id="{2FB32D81-A6F9-A821-D183-E3B1619CDA45}"/>
                  </a:ext>
                </a:extLst>
              </p:cNvPr>
              <p:cNvSpPr/>
              <p:nvPr/>
            </p:nvSpPr>
            <p:spPr>
              <a:xfrm>
                <a:off x="203200" y="-157482"/>
                <a:ext cx="3355364" cy="516078"/>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11" name="TextBox 20">
                <a:extLst>
                  <a:ext uri="{FF2B5EF4-FFF2-40B4-BE49-F238E27FC236}">
                    <a16:creationId xmlns:a16="http://schemas.microsoft.com/office/drawing/2014/main" id="{DE5F9F59-8EEC-B94D-0871-80F2D2F667B5}"/>
                  </a:ext>
                </a:extLst>
              </p:cNvPr>
              <p:cNvSpPr txBox="1"/>
              <p:nvPr/>
            </p:nvSpPr>
            <p:spPr>
              <a:xfrm>
                <a:off x="0" y="-38100"/>
                <a:ext cx="812800" cy="444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7" name="TextBox 6">
              <a:extLst>
                <a:ext uri="{FF2B5EF4-FFF2-40B4-BE49-F238E27FC236}">
                  <a16:creationId xmlns:a16="http://schemas.microsoft.com/office/drawing/2014/main" id="{798433CF-1183-31D9-C5E3-21F86946DB76}"/>
                </a:ext>
              </a:extLst>
            </p:cNvPr>
            <p:cNvSpPr txBox="1"/>
            <p:nvPr/>
          </p:nvSpPr>
          <p:spPr>
            <a:xfrm>
              <a:off x="6136837" y="266707"/>
              <a:ext cx="880162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a:solidFill>
                    <a:schemeClr val="bg1"/>
                  </a:solidFill>
                  <a:latin typeface="Arial" panose="020B0604020202020204" pitchFamily="34" charset="0"/>
                  <a:cs typeface="Arial" panose="020B0604020202020204" pitchFamily="34" charset="0"/>
                </a:rPr>
                <a:t>HƯỚNG DẪN VỀ NHÀ</a:t>
              </a:r>
              <a:endParaRPr lang="en-US" sz="6000" b="1" dirty="0">
                <a:solidFill>
                  <a:schemeClr val="bg1"/>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CA43BEE2-F73D-9898-EE8F-D077574B99C1}"/>
              </a:ext>
            </a:extLst>
          </p:cNvPr>
          <p:cNvGrpSpPr/>
          <p:nvPr/>
        </p:nvGrpSpPr>
        <p:grpSpPr>
          <a:xfrm>
            <a:off x="616106" y="2634851"/>
            <a:ext cx="11447913" cy="2251441"/>
            <a:chOff x="434472" y="2892059"/>
            <a:chExt cx="11447913" cy="2251441"/>
          </a:xfrm>
        </p:grpSpPr>
        <p:grpSp>
          <p:nvGrpSpPr>
            <p:cNvPr id="25" name="Group 9">
              <a:extLst>
                <a:ext uri="{FF2B5EF4-FFF2-40B4-BE49-F238E27FC236}">
                  <a16:creationId xmlns:a16="http://schemas.microsoft.com/office/drawing/2014/main" id="{A9CFB559-312C-B147-114F-B9BF6FD38136}"/>
                </a:ext>
              </a:extLst>
            </p:cNvPr>
            <p:cNvGrpSpPr/>
            <p:nvPr/>
          </p:nvGrpSpPr>
          <p:grpSpPr>
            <a:xfrm>
              <a:off x="1028700" y="2892059"/>
              <a:ext cx="10853685" cy="2251441"/>
              <a:chOff x="0" y="0"/>
              <a:chExt cx="10039229" cy="1754384"/>
            </a:xfrm>
          </p:grpSpPr>
          <p:sp>
            <p:nvSpPr>
              <p:cNvPr id="30" name="Freeform 10">
                <a:extLst>
                  <a:ext uri="{FF2B5EF4-FFF2-40B4-BE49-F238E27FC236}">
                    <a16:creationId xmlns:a16="http://schemas.microsoft.com/office/drawing/2014/main" id="{43C152EB-7EED-F40B-8455-4DDBC880AF3F}"/>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FF6D9"/>
              </a:solidFill>
            </p:spPr>
            <p:txBody>
              <a:bodyPr/>
              <a:lstStyle/>
              <a:p>
                <a:endParaRPr lang="en-US"/>
              </a:p>
            </p:txBody>
          </p:sp>
        </p:grpSp>
        <p:sp>
          <p:nvSpPr>
            <p:cNvPr id="26" name="TextBox 25">
              <a:extLst>
                <a:ext uri="{FF2B5EF4-FFF2-40B4-BE49-F238E27FC236}">
                  <a16:creationId xmlns:a16="http://schemas.microsoft.com/office/drawing/2014/main" id="{7C007CBA-8703-AD40-9123-F6E745E9D1F2}"/>
                </a:ext>
              </a:extLst>
            </p:cNvPr>
            <p:cNvSpPr txBox="1"/>
            <p:nvPr/>
          </p:nvSpPr>
          <p:spPr>
            <a:xfrm>
              <a:off x="3399766" y="3646586"/>
              <a:ext cx="6786403" cy="707886"/>
            </a:xfrm>
            <a:prstGeom prst="rect">
              <a:avLst/>
            </a:prstGeom>
            <a:noFill/>
          </p:spPr>
          <p:txBody>
            <a:bodyPr wrap="square">
              <a:spAutoFit/>
            </a:bodyPr>
            <a:lstStyle/>
            <a:p>
              <a:pPr marR="0" algn="ctr">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EAB9DC7D-63AE-6F23-C81B-FE6E56D8F0BC}"/>
                </a:ext>
              </a:extLst>
            </p:cNvPr>
            <p:cNvGrpSpPr/>
            <p:nvPr/>
          </p:nvGrpSpPr>
          <p:grpSpPr>
            <a:xfrm>
              <a:off x="434472" y="3236706"/>
              <a:ext cx="1748791" cy="1562146"/>
              <a:chOff x="4131599" y="3341322"/>
              <a:chExt cx="1748791" cy="1562146"/>
            </a:xfrm>
          </p:grpSpPr>
          <p:sp>
            <p:nvSpPr>
              <p:cNvPr id="28" name="Freeform 12">
                <a:extLst>
                  <a:ext uri="{FF2B5EF4-FFF2-40B4-BE49-F238E27FC236}">
                    <a16:creationId xmlns:a16="http://schemas.microsoft.com/office/drawing/2014/main" id="{F2F950CC-16AF-D2D8-1885-978C6BE617B6}"/>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p>
            </p:txBody>
          </p:sp>
          <p:sp>
            <p:nvSpPr>
              <p:cNvPr id="29" name="TextBox 25">
                <a:extLst>
                  <a:ext uri="{FF2B5EF4-FFF2-40B4-BE49-F238E27FC236}">
                    <a16:creationId xmlns:a16="http://schemas.microsoft.com/office/drawing/2014/main" id="{E8E895A4-0F43-35AF-2B11-21487B495B6C}"/>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dirty="0">
                    <a:solidFill>
                      <a:srgbClr val="6D2925"/>
                    </a:solidFill>
                    <a:latin typeface="Arial" panose="020B0604020202020204" pitchFamily="34" charset="0"/>
                    <a:cs typeface="Arial" panose="020B0604020202020204" pitchFamily="34" charset="0"/>
                  </a:rPr>
                  <a:t>1</a:t>
                </a:r>
              </a:p>
            </p:txBody>
          </p:sp>
        </p:grpSp>
      </p:grpSp>
      <p:grpSp>
        <p:nvGrpSpPr>
          <p:cNvPr id="31" name="Group 30">
            <a:extLst>
              <a:ext uri="{FF2B5EF4-FFF2-40B4-BE49-F238E27FC236}">
                <a16:creationId xmlns:a16="http://schemas.microsoft.com/office/drawing/2014/main" id="{1001B6D3-40D1-9C39-34AD-053DCDA15D3A}"/>
              </a:ext>
            </a:extLst>
          </p:cNvPr>
          <p:cNvGrpSpPr/>
          <p:nvPr/>
        </p:nvGrpSpPr>
        <p:grpSpPr>
          <a:xfrm>
            <a:off x="616105" y="5084007"/>
            <a:ext cx="11447913" cy="2251441"/>
            <a:chOff x="434472" y="2892059"/>
            <a:chExt cx="11447913" cy="2251441"/>
          </a:xfrm>
        </p:grpSpPr>
        <p:grpSp>
          <p:nvGrpSpPr>
            <p:cNvPr id="32" name="Group 9">
              <a:extLst>
                <a:ext uri="{FF2B5EF4-FFF2-40B4-BE49-F238E27FC236}">
                  <a16:creationId xmlns:a16="http://schemas.microsoft.com/office/drawing/2014/main" id="{2B4BF08A-3540-5F08-15DC-E64D8DE6569F}"/>
                </a:ext>
              </a:extLst>
            </p:cNvPr>
            <p:cNvGrpSpPr/>
            <p:nvPr/>
          </p:nvGrpSpPr>
          <p:grpSpPr>
            <a:xfrm>
              <a:off x="1028700" y="2892059"/>
              <a:ext cx="10853685" cy="2251441"/>
              <a:chOff x="0" y="0"/>
              <a:chExt cx="10039229" cy="1754384"/>
            </a:xfrm>
          </p:grpSpPr>
          <p:sp>
            <p:nvSpPr>
              <p:cNvPr id="37" name="Freeform 10">
                <a:extLst>
                  <a:ext uri="{FF2B5EF4-FFF2-40B4-BE49-F238E27FC236}">
                    <a16:creationId xmlns:a16="http://schemas.microsoft.com/office/drawing/2014/main" id="{C2E716EB-7B0E-2FF7-9A88-EBEABEE7B45C}"/>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FF6D9"/>
              </a:solidFill>
            </p:spPr>
            <p:txBody>
              <a:bodyPr/>
              <a:lstStyle/>
              <a:p>
                <a:endParaRPr lang="en-US"/>
              </a:p>
            </p:txBody>
          </p:sp>
        </p:grpSp>
        <p:sp>
          <p:nvSpPr>
            <p:cNvPr id="33" name="TextBox 32">
              <a:extLst>
                <a:ext uri="{FF2B5EF4-FFF2-40B4-BE49-F238E27FC236}">
                  <a16:creationId xmlns:a16="http://schemas.microsoft.com/office/drawing/2014/main" id="{4BD0162F-6B1D-4207-6BF8-57D9E6820650}"/>
                </a:ext>
              </a:extLst>
            </p:cNvPr>
            <p:cNvSpPr txBox="1"/>
            <p:nvPr/>
          </p:nvSpPr>
          <p:spPr>
            <a:xfrm>
              <a:off x="2451070" y="3663836"/>
              <a:ext cx="9072936" cy="707886"/>
            </a:xfrm>
            <a:prstGeom prst="rect">
              <a:avLst/>
            </a:prstGeom>
            <a:noFill/>
          </p:spPr>
          <p:txBody>
            <a:bodyPr wrap="square">
              <a:spAutoFit/>
            </a:bodyPr>
            <a:lstStyle/>
            <a:p>
              <a:pPr marR="0" algn="ctr">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Nhận biết và hứng thú với nghề nghiệp</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B7CF3F30-1D7E-6E65-0AD8-E122B4A4BDF7}"/>
                </a:ext>
              </a:extLst>
            </p:cNvPr>
            <p:cNvGrpSpPr/>
            <p:nvPr/>
          </p:nvGrpSpPr>
          <p:grpSpPr>
            <a:xfrm>
              <a:off x="434472" y="3236706"/>
              <a:ext cx="1748791" cy="1562146"/>
              <a:chOff x="4131599" y="3341322"/>
              <a:chExt cx="1748791" cy="1562146"/>
            </a:xfrm>
          </p:grpSpPr>
          <p:sp>
            <p:nvSpPr>
              <p:cNvPr id="35" name="Freeform 12">
                <a:extLst>
                  <a:ext uri="{FF2B5EF4-FFF2-40B4-BE49-F238E27FC236}">
                    <a16:creationId xmlns:a16="http://schemas.microsoft.com/office/drawing/2014/main" id="{3BA06410-00B6-3A43-D450-F8CA10DAF604}"/>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p>
            </p:txBody>
          </p:sp>
          <p:sp>
            <p:nvSpPr>
              <p:cNvPr id="36" name="TextBox 25">
                <a:extLst>
                  <a:ext uri="{FF2B5EF4-FFF2-40B4-BE49-F238E27FC236}">
                    <a16:creationId xmlns:a16="http://schemas.microsoft.com/office/drawing/2014/main" id="{06B79AD2-B09D-6D0A-D6F3-D94031D8842C}"/>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a:solidFill>
                      <a:srgbClr val="6D2925"/>
                    </a:solidFill>
                    <a:latin typeface="Arial" panose="020B0604020202020204" pitchFamily="34" charset="0"/>
                    <a:cs typeface="Arial" panose="020B0604020202020204" pitchFamily="34" charset="0"/>
                  </a:rPr>
                  <a:t>2</a:t>
                </a:r>
                <a:endParaRPr lang="en-US" sz="6000" b="1" dirty="0">
                  <a:solidFill>
                    <a:srgbClr val="6D2925"/>
                  </a:solidFill>
                  <a:latin typeface="Arial" panose="020B0604020202020204" pitchFamily="34" charset="0"/>
                  <a:cs typeface="Arial" panose="020B0604020202020204" pitchFamily="34" charset="0"/>
                </a:endParaRPr>
              </a:p>
            </p:txBody>
          </p:sp>
        </p:grpSp>
      </p:grpSp>
      <p:grpSp>
        <p:nvGrpSpPr>
          <p:cNvPr id="38" name="Group 37">
            <a:extLst>
              <a:ext uri="{FF2B5EF4-FFF2-40B4-BE49-F238E27FC236}">
                <a16:creationId xmlns:a16="http://schemas.microsoft.com/office/drawing/2014/main" id="{CA5ECE68-1DAD-9221-E710-381A22627A9F}"/>
              </a:ext>
            </a:extLst>
          </p:cNvPr>
          <p:cNvGrpSpPr/>
          <p:nvPr/>
        </p:nvGrpSpPr>
        <p:grpSpPr>
          <a:xfrm>
            <a:off x="616104" y="7548706"/>
            <a:ext cx="11447913" cy="2251441"/>
            <a:chOff x="434472" y="2892059"/>
            <a:chExt cx="11447913" cy="2251441"/>
          </a:xfrm>
        </p:grpSpPr>
        <p:grpSp>
          <p:nvGrpSpPr>
            <p:cNvPr id="39" name="Group 9">
              <a:extLst>
                <a:ext uri="{FF2B5EF4-FFF2-40B4-BE49-F238E27FC236}">
                  <a16:creationId xmlns:a16="http://schemas.microsoft.com/office/drawing/2014/main" id="{701635C5-F22C-4A86-DE64-A65C37565CAC}"/>
                </a:ext>
              </a:extLst>
            </p:cNvPr>
            <p:cNvGrpSpPr/>
            <p:nvPr/>
          </p:nvGrpSpPr>
          <p:grpSpPr>
            <a:xfrm>
              <a:off x="1028700" y="2892059"/>
              <a:ext cx="10853685" cy="2251441"/>
              <a:chOff x="0" y="0"/>
              <a:chExt cx="10039229" cy="1754384"/>
            </a:xfrm>
          </p:grpSpPr>
          <p:sp>
            <p:nvSpPr>
              <p:cNvPr id="44" name="Freeform 10">
                <a:extLst>
                  <a:ext uri="{FF2B5EF4-FFF2-40B4-BE49-F238E27FC236}">
                    <a16:creationId xmlns:a16="http://schemas.microsoft.com/office/drawing/2014/main" id="{AEA7D361-7A09-E5E4-05A5-6E4F93C02CC4}"/>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FF6D9"/>
              </a:solidFill>
            </p:spPr>
            <p:txBody>
              <a:bodyPr/>
              <a:lstStyle/>
              <a:p>
                <a:endParaRPr lang="en-US"/>
              </a:p>
            </p:txBody>
          </p:sp>
        </p:grpSp>
        <p:sp>
          <p:nvSpPr>
            <p:cNvPr id="40" name="TextBox 39">
              <a:extLst>
                <a:ext uri="{FF2B5EF4-FFF2-40B4-BE49-F238E27FC236}">
                  <a16:creationId xmlns:a16="http://schemas.microsoft.com/office/drawing/2014/main" id="{49A9F1A4-E1A5-0A5F-5728-7289B762FCCE}"/>
                </a:ext>
              </a:extLst>
            </p:cNvPr>
            <p:cNvSpPr txBox="1"/>
            <p:nvPr/>
          </p:nvSpPr>
          <p:spPr>
            <a:xfrm>
              <a:off x="2264577" y="3702151"/>
              <a:ext cx="9220200" cy="707886"/>
            </a:xfrm>
            <a:prstGeom prst="rect">
              <a:avLst/>
            </a:prstGeom>
            <a:noFill/>
          </p:spPr>
          <p:txBody>
            <a:bodyPr wrap="square">
              <a:spAutoFit/>
            </a:bodyPr>
            <a:lstStyle/>
            <a:p>
              <a:pPr marR="0" algn="ctr">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Chuẩn bị cho tiết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Sinh hoạt lớp</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8F9648BA-0B9A-8536-2ACA-910537663E5C}"/>
                </a:ext>
              </a:extLst>
            </p:cNvPr>
            <p:cNvGrpSpPr/>
            <p:nvPr/>
          </p:nvGrpSpPr>
          <p:grpSpPr>
            <a:xfrm>
              <a:off x="434472" y="3236706"/>
              <a:ext cx="1748791" cy="1562146"/>
              <a:chOff x="4131599" y="3341322"/>
              <a:chExt cx="1748791" cy="1562146"/>
            </a:xfrm>
          </p:grpSpPr>
          <p:sp>
            <p:nvSpPr>
              <p:cNvPr id="42" name="Freeform 12">
                <a:extLst>
                  <a:ext uri="{FF2B5EF4-FFF2-40B4-BE49-F238E27FC236}">
                    <a16:creationId xmlns:a16="http://schemas.microsoft.com/office/drawing/2014/main" id="{21555817-6D1D-8ABB-7F00-32119EFD887D}"/>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p>
            </p:txBody>
          </p:sp>
          <p:sp>
            <p:nvSpPr>
              <p:cNvPr id="43" name="TextBox 25">
                <a:extLst>
                  <a:ext uri="{FF2B5EF4-FFF2-40B4-BE49-F238E27FC236}">
                    <a16:creationId xmlns:a16="http://schemas.microsoft.com/office/drawing/2014/main" id="{1B803037-2198-A2D8-B545-B26AA6EBB6A4}"/>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a:solidFill>
                      <a:srgbClr val="6D2925"/>
                    </a:solidFill>
                    <a:latin typeface="Arial" panose="020B0604020202020204" pitchFamily="34" charset="0"/>
                    <a:cs typeface="Arial" panose="020B0604020202020204" pitchFamily="34" charset="0"/>
                  </a:rPr>
                  <a:t>3</a:t>
                </a:r>
                <a:endParaRPr lang="en-US" sz="6000" b="1" dirty="0">
                  <a:solidFill>
                    <a:srgbClr val="6D2925"/>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0898467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out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5EDEB"/>
        </a:solidFill>
        <a:effectLst/>
      </p:bgPr>
    </p:bg>
    <p:spTree>
      <p:nvGrpSpPr>
        <p:cNvPr id="1" name=""/>
        <p:cNvGrpSpPr/>
        <p:nvPr/>
      </p:nvGrpSpPr>
      <p:grpSpPr>
        <a:xfrm>
          <a:off x="0" y="0"/>
          <a:ext cx="0" cy="0"/>
          <a:chOff x="0" y="0"/>
          <a:chExt cx="0" cy="0"/>
        </a:xfrm>
      </p:grpSpPr>
      <p:sp>
        <p:nvSpPr>
          <p:cNvPr id="4" name="Freeform 4"/>
          <p:cNvSpPr/>
          <p:nvPr/>
        </p:nvSpPr>
        <p:spPr>
          <a:xfrm>
            <a:off x="0" y="-49693"/>
            <a:ext cx="1659678" cy="1646818"/>
          </a:xfrm>
          <a:custGeom>
            <a:avLst/>
            <a:gdLst/>
            <a:ahLst/>
            <a:cxnLst/>
            <a:rect l="l" t="t" r="r" b="b"/>
            <a:pathLst>
              <a:path w="2594834" h="2749824">
                <a:moveTo>
                  <a:pt x="0" y="0"/>
                </a:moveTo>
                <a:lnTo>
                  <a:pt x="2594834" y="0"/>
                </a:lnTo>
                <a:lnTo>
                  <a:pt x="2594834" y="2749824"/>
                </a:lnTo>
                <a:lnTo>
                  <a:pt x="0" y="27498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6306800" y="8059889"/>
            <a:ext cx="2130555" cy="2227111"/>
          </a:xfrm>
          <a:custGeom>
            <a:avLst/>
            <a:gdLst/>
            <a:ahLst/>
            <a:cxnLst/>
            <a:rect l="l" t="t" r="r" b="b"/>
            <a:pathLst>
              <a:path w="2594834" h="2749824">
                <a:moveTo>
                  <a:pt x="0" y="0"/>
                </a:moveTo>
                <a:lnTo>
                  <a:pt x="2594834" y="0"/>
                </a:lnTo>
                <a:lnTo>
                  <a:pt x="2594834" y="2749825"/>
                </a:lnTo>
                <a:lnTo>
                  <a:pt x="0" y="27498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1324" y="8359347"/>
            <a:ext cx="1992525" cy="1986487"/>
          </a:xfrm>
          <a:custGeom>
            <a:avLst/>
            <a:gdLst/>
            <a:ahLst/>
            <a:cxnLst/>
            <a:rect l="l" t="t" r="r" b="b"/>
            <a:pathLst>
              <a:path w="3840064" h="4114800">
                <a:moveTo>
                  <a:pt x="0" y="0"/>
                </a:moveTo>
                <a:lnTo>
                  <a:pt x="3840064" y="0"/>
                </a:lnTo>
                <a:lnTo>
                  <a:pt x="384006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317686" y="42353"/>
            <a:ext cx="1817064" cy="1727058"/>
          </a:xfrm>
          <a:custGeom>
            <a:avLst/>
            <a:gdLst/>
            <a:ahLst/>
            <a:cxnLst/>
            <a:rect l="l" t="t" r="r" b="b"/>
            <a:pathLst>
              <a:path w="3840064" h="4114800">
                <a:moveTo>
                  <a:pt x="0" y="0"/>
                </a:moveTo>
                <a:lnTo>
                  <a:pt x="3840064" y="0"/>
                </a:lnTo>
                <a:lnTo>
                  <a:pt x="384006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A2E8459-01C0-9190-83E7-3221CEC0BD4B}"/>
              </a:ext>
            </a:extLst>
          </p:cNvPr>
          <p:cNvSpPr txBox="1"/>
          <p:nvPr/>
        </p:nvSpPr>
        <p:spPr>
          <a:xfrm>
            <a:off x="605822" y="3540848"/>
            <a:ext cx="17076355" cy="320530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CẢM</a:t>
            </a:r>
            <a:r>
              <a:rPr kumimoji="0" lang="en-US" sz="7400" b="1" i="0" u="none" strike="noStrike" kern="1200" cap="none" spc="0" normalizeH="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 ƠN TẤT CẢ CÁC EM HỌC SINH ĐÃ LẮNG NGHE, HẸN GẶP LẠI</a:t>
            </a:r>
            <a:r>
              <a:rPr kumimoji="0" lang="en-US" sz="74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a:t>
            </a:r>
            <a:endParaRPr kumimoji="0" lang="en-US" sz="7400" b="1" i="0" u="none" strike="noStrike" kern="1200" cap="none" spc="0" normalizeH="0" baseline="0" noProof="0" dirty="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00927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DCE6"/>
        </a:solidFill>
        <a:effectLst/>
      </p:bgPr>
    </p:bg>
    <p:spTree>
      <p:nvGrpSpPr>
        <p:cNvPr id="1" name=""/>
        <p:cNvGrpSpPr/>
        <p:nvPr/>
      </p:nvGrpSpPr>
      <p:grpSpPr>
        <a:xfrm>
          <a:off x="0" y="0"/>
          <a:ext cx="0" cy="0"/>
          <a:chOff x="0" y="0"/>
          <a:chExt cx="0" cy="0"/>
        </a:xfrm>
      </p:grpSpPr>
      <p:sp>
        <p:nvSpPr>
          <p:cNvPr id="5" name="Freeform 5"/>
          <p:cNvSpPr/>
          <p:nvPr/>
        </p:nvSpPr>
        <p:spPr>
          <a:xfrm rot="-10232567">
            <a:off x="16584269" y="-9842"/>
            <a:ext cx="1555693" cy="1930593"/>
          </a:xfrm>
          <a:custGeom>
            <a:avLst/>
            <a:gdLst/>
            <a:ahLst/>
            <a:cxnLst/>
            <a:rect l="l" t="t" r="r" b="b"/>
            <a:pathLst>
              <a:path w="3840064" h="4114800">
                <a:moveTo>
                  <a:pt x="0" y="0"/>
                </a:moveTo>
                <a:lnTo>
                  <a:pt x="3840063" y="0"/>
                </a:lnTo>
                <a:lnTo>
                  <a:pt x="384006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7364182">
            <a:off x="-119810" y="56280"/>
            <a:ext cx="1532528" cy="1732380"/>
          </a:xfrm>
          <a:custGeom>
            <a:avLst/>
            <a:gdLst/>
            <a:ahLst/>
            <a:cxnLst/>
            <a:rect l="l" t="t" r="r" b="b"/>
            <a:pathLst>
              <a:path w="4057697" h="4275352">
                <a:moveTo>
                  <a:pt x="0" y="0"/>
                </a:moveTo>
                <a:lnTo>
                  <a:pt x="4057697" y="0"/>
                </a:lnTo>
                <a:lnTo>
                  <a:pt x="4057697" y="4275352"/>
                </a:lnTo>
                <a:lnTo>
                  <a:pt x="0" y="42753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5">
            <a:extLst>
              <a:ext uri="{FF2B5EF4-FFF2-40B4-BE49-F238E27FC236}">
                <a16:creationId xmlns:a16="http://schemas.microsoft.com/office/drawing/2014/main" id="{B605E82F-D608-E476-8973-626674CA8D7E}"/>
              </a:ext>
            </a:extLst>
          </p:cNvPr>
          <p:cNvSpPr/>
          <p:nvPr/>
        </p:nvSpPr>
        <p:spPr>
          <a:xfrm>
            <a:off x="385215" y="2035440"/>
            <a:ext cx="17526000" cy="7756260"/>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rgbClr val="FFF8E1"/>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5DBFFB3-0F4E-F410-8261-0B0279768093}"/>
              </a:ext>
            </a:extLst>
          </p:cNvPr>
          <p:cNvSpPr txBox="1"/>
          <p:nvPr/>
        </p:nvSpPr>
        <p:spPr>
          <a:xfrm>
            <a:off x="723899" y="2519302"/>
            <a:ext cx="16840202"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Trò chơi </a:t>
            </a:r>
            <a:r>
              <a:rPr lang="en-US" sz="4000" b="1">
                <a:solidFill>
                  <a:srgbClr val="C00000"/>
                </a:solidFill>
                <a:latin typeface="Arial" panose="020B0604020202020204" pitchFamily="34" charset="0"/>
                <a:cs typeface="Arial" panose="020B0604020202020204" pitchFamily="34" charset="0"/>
              </a:rPr>
              <a:t>“Nhìn hành động, đoán công việc/hoạt động bạn hứng thú”</a:t>
            </a:r>
            <a:endParaRPr lang="en-US" sz="4000" b="1" dirty="0">
              <a:solidFill>
                <a:srgbClr val="C000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CDA7DC1-CB1A-3D04-492B-EA9DF4438183}"/>
              </a:ext>
            </a:extLst>
          </p:cNvPr>
          <p:cNvGrpSpPr/>
          <p:nvPr/>
        </p:nvGrpSpPr>
        <p:grpSpPr>
          <a:xfrm>
            <a:off x="5981700" y="-1"/>
            <a:ext cx="6324600" cy="1551579"/>
            <a:chOff x="5715000" y="28591"/>
            <a:chExt cx="6324600" cy="1535180"/>
          </a:xfrm>
        </p:grpSpPr>
        <p:sp>
          <p:nvSpPr>
            <p:cNvPr id="13" name="Round Same Side Corner Rectangle 11">
              <a:extLst>
                <a:ext uri="{FF2B5EF4-FFF2-40B4-BE49-F238E27FC236}">
                  <a16:creationId xmlns:a16="http://schemas.microsoft.com/office/drawing/2014/main" id="{329CD3F0-404F-1FEB-E98A-F6D1377DE63B}"/>
                </a:ext>
              </a:extLst>
            </p:cNvPr>
            <p:cNvSpPr/>
            <p:nvPr/>
          </p:nvSpPr>
          <p:spPr>
            <a:xfrm flipV="1">
              <a:off x="5715000" y="28591"/>
              <a:ext cx="6324600" cy="1535180"/>
            </a:xfrm>
            <a:prstGeom prst="round2SameRect">
              <a:avLst>
                <a:gd name="adj1" fmla="val 37720"/>
                <a:gd name="adj2" fmla="val 0"/>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0866AF9-C8AC-960B-14FE-C1C9127AEDC3}"/>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tx2">
                      <a:lumMod val="50000"/>
                    </a:schemeClr>
                  </a:solidFill>
                  <a:latin typeface="Arial" panose="020B0604020202020204" pitchFamily="34" charset="0"/>
                  <a:cs typeface="Arial" panose="020B0604020202020204" pitchFamily="34" charset="0"/>
                </a:rPr>
                <a:t>KHỞI ĐỘNG</a:t>
              </a:r>
            </a:p>
          </p:txBody>
        </p:sp>
      </p:grpSp>
      <p:sp>
        <p:nvSpPr>
          <p:cNvPr id="15" name="TextBox 14">
            <a:extLst>
              <a:ext uri="{FF2B5EF4-FFF2-40B4-BE49-F238E27FC236}">
                <a16:creationId xmlns:a16="http://schemas.microsoft.com/office/drawing/2014/main" id="{185E8308-0043-BBB6-88E9-51420E3718A8}"/>
              </a:ext>
            </a:extLst>
          </p:cNvPr>
          <p:cNvSpPr txBox="1"/>
          <p:nvPr/>
        </p:nvSpPr>
        <p:spPr>
          <a:xfrm>
            <a:off x="1066800" y="3299774"/>
            <a:ext cx="9677400" cy="6124112"/>
          </a:xfrm>
          <a:prstGeom prst="rect">
            <a:avLst/>
          </a:prstGeom>
          <a:noFill/>
        </p:spPr>
        <p:txBody>
          <a:bodyPr wrap="square">
            <a:spAutoFit/>
          </a:bodyPr>
          <a:lstStyle/>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Ai giơ tay nhanh và đoán đúng (bạn trên bảng gật đầu hoặc nói: </a:t>
            </a:r>
            <a:r>
              <a:rPr lang="vi-VN" sz="3800" b="1">
                <a:solidFill>
                  <a:srgbClr val="FF0000"/>
                </a:solidFill>
                <a:latin typeface="Arial" panose="020B0604020202020204" pitchFamily="34" charset="0"/>
                <a:ea typeface="Calibri" panose="020F0502020204030204" pitchFamily="34" charset="0"/>
                <a:cs typeface="Arial" panose="020B0604020202020204" pitchFamily="34" charset="0"/>
              </a:rPr>
              <a:t>đúng</a:t>
            </a:r>
            <a:r>
              <a:rPr lang="vi-VN" sz="3800">
                <a:latin typeface="Arial" panose="020B0604020202020204" pitchFamily="34" charset="0"/>
                <a:ea typeface="Calibri" panose="020F0502020204030204" pitchFamily="34" charset="0"/>
                <a:cs typeface="Arial" panose="020B0604020202020204" pitchFamily="34" charset="0"/>
              </a:rPr>
              <a:t>), người đó được thưởng và có quyền chỉ định bạn tiếp theo.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Nếu đoán không đúng sẽ lên bảng thể hiện </a:t>
            </a:r>
            <a:r>
              <a:rPr lang="en-US" sz="3800">
                <a:latin typeface="Arial" panose="020B0604020202020204" pitchFamily="34" charset="0"/>
                <a:ea typeface="Calibri" panose="020F0502020204030204" pitchFamily="34" charset="0"/>
                <a:cs typeface="Arial" panose="020B0604020202020204" pitchFamily="34" charset="0"/>
              </a:rPr>
              <a:t>sự </a:t>
            </a:r>
            <a:r>
              <a:rPr lang="vi-VN" sz="3800">
                <a:latin typeface="Arial" panose="020B0604020202020204" pitchFamily="34" charset="0"/>
                <a:ea typeface="Calibri" panose="020F0502020204030204" pitchFamily="34" charset="0"/>
                <a:cs typeface="Arial" panose="020B0604020202020204" pitchFamily="34" charset="0"/>
              </a:rPr>
              <a:t>hứng thú của </a:t>
            </a:r>
            <a:r>
              <a:rPr lang="en-US" sz="3800">
                <a:latin typeface="Arial" panose="020B0604020202020204" pitchFamily="34" charset="0"/>
                <a:ea typeface="Calibri" panose="020F0502020204030204" pitchFamily="34" charset="0"/>
                <a:cs typeface="Arial" panose="020B0604020202020204" pitchFamily="34" charset="0"/>
              </a:rPr>
              <a:t>bản thân</a:t>
            </a:r>
            <a:r>
              <a:rPr lang="vi-VN" sz="3800">
                <a:latin typeface="Arial" panose="020B0604020202020204" pitchFamily="34" charset="0"/>
                <a:ea typeface="Calibri" panose="020F0502020204030204" pitchFamily="34" charset="0"/>
                <a:cs typeface="Arial" panose="020B0604020202020204" pitchFamily="34" charset="0"/>
              </a:rPr>
              <a:t> bằng hành động.</a:t>
            </a:r>
            <a:endParaRPr lang="en-US" sz="3800">
              <a:latin typeface="Arial" panose="020B0604020202020204" pitchFamily="34" charset="0"/>
              <a:ea typeface="Calibri" panose="020F0502020204030204" pitchFamily="34" charset="0"/>
              <a:cs typeface="Arial" panose="020B0604020202020204" pitchFamily="34" charset="0"/>
            </a:endParaRPr>
          </a:p>
        </p:txBody>
      </p:sp>
      <p:sp>
        <p:nvSpPr>
          <p:cNvPr id="8" name="Freeform 8"/>
          <p:cNvSpPr/>
          <p:nvPr/>
        </p:nvSpPr>
        <p:spPr>
          <a:xfrm rot="8187835">
            <a:off x="16746061" y="8683043"/>
            <a:ext cx="1576394" cy="1481686"/>
          </a:xfrm>
          <a:custGeom>
            <a:avLst/>
            <a:gdLst/>
            <a:ahLst/>
            <a:cxnLst/>
            <a:rect l="l" t="t" r="r" b="b"/>
            <a:pathLst>
              <a:path w="4057697" h="4275352">
                <a:moveTo>
                  <a:pt x="0" y="0"/>
                </a:moveTo>
                <a:lnTo>
                  <a:pt x="4057697" y="0"/>
                </a:lnTo>
                <a:lnTo>
                  <a:pt x="4057697" y="4275352"/>
                </a:lnTo>
                <a:lnTo>
                  <a:pt x="0" y="42753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8675362"/>
            <a:ext cx="1600200" cy="1600200"/>
          </a:xfrm>
          <a:custGeom>
            <a:avLst/>
            <a:gdLst/>
            <a:ahLst/>
            <a:cxnLst/>
            <a:rect l="l" t="t" r="r" b="b"/>
            <a:pathLst>
              <a:path w="3840064" h="4114800">
                <a:moveTo>
                  <a:pt x="0" y="0"/>
                </a:moveTo>
                <a:lnTo>
                  <a:pt x="3840064" y="0"/>
                </a:lnTo>
                <a:lnTo>
                  <a:pt x="384006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 name="Picture 1" descr="A cartoon of two girls blowing a large bubble&#10;&#10;Description automatically generated">
            <a:extLst>
              <a:ext uri="{FF2B5EF4-FFF2-40B4-BE49-F238E27FC236}">
                <a16:creationId xmlns:a16="http://schemas.microsoft.com/office/drawing/2014/main" id="{F8EAC7E3-CD87-2614-184D-1E2BB2FD3665}"/>
              </a:ext>
            </a:extLst>
          </p:cNvPr>
          <p:cNvPicPr>
            <a:picLocks noChangeAspect="1"/>
          </p:cNvPicPr>
          <p:nvPr/>
        </p:nvPicPr>
        <p:blipFill rotWithShape="1">
          <a:blip r:embed="rId6">
            <a:extLst>
              <a:ext uri="{28A0092B-C50C-407E-A947-70E740481C1C}">
                <a14:useLocalDpi xmlns:a14="http://schemas.microsoft.com/office/drawing/2010/main" val="0"/>
              </a:ext>
            </a:extLst>
          </a:blip>
          <a:srcRect t="14441"/>
          <a:stretch/>
        </p:blipFill>
        <p:spPr>
          <a:xfrm>
            <a:off x="10884013" y="4367053"/>
            <a:ext cx="6623031" cy="3777719"/>
          </a:xfrm>
          <a:prstGeom prst="rect">
            <a:avLst/>
          </a:prstGeom>
        </p:spPr>
      </p:pic>
    </p:spTree>
    <p:extLst>
      <p:ext uri="{BB962C8B-B14F-4D97-AF65-F5344CB8AC3E}">
        <p14:creationId xmlns:p14="http://schemas.microsoft.com/office/powerpoint/2010/main" val="89710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wipe(left)">
                                      <p:cBhvr>
                                        <p:cTn id="11"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FED"/>
        </a:solidFill>
        <a:effectLst/>
      </p:bgPr>
    </p:bg>
    <p:spTree>
      <p:nvGrpSpPr>
        <p:cNvPr id="1" name=""/>
        <p:cNvGrpSpPr/>
        <p:nvPr/>
      </p:nvGrpSpPr>
      <p:grpSpPr>
        <a:xfrm>
          <a:off x="0" y="0"/>
          <a:ext cx="0" cy="0"/>
          <a:chOff x="0" y="0"/>
          <a:chExt cx="0" cy="0"/>
        </a:xfrm>
      </p:grpSpPr>
      <p:sp>
        <p:nvSpPr>
          <p:cNvPr id="10" name="Freeform 10"/>
          <p:cNvSpPr/>
          <p:nvPr/>
        </p:nvSpPr>
        <p:spPr>
          <a:xfrm rot="-10278537" flipV="1">
            <a:off x="66846" y="77705"/>
            <a:ext cx="1116363" cy="1156719"/>
          </a:xfrm>
          <a:custGeom>
            <a:avLst/>
            <a:gdLst/>
            <a:ahLst/>
            <a:cxnLst/>
            <a:rect l="l" t="t" r="r" b="b"/>
            <a:pathLst>
              <a:path w="2301805" h="3080274">
                <a:moveTo>
                  <a:pt x="0" y="3080274"/>
                </a:moveTo>
                <a:lnTo>
                  <a:pt x="2301805" y="3080274"/>
                </a:lnTo>
                <a:lnTo>
                  <a:pt x="2301805" y="0"/>
                </a:lnTo>
                <a:lnTo>
                  <a:pt x="0" y="0"/>
                </a:lnTo>
                <a:lnTo>
                  <a:pt x="0" y="3080274"/>
                </a:lnTo>
                <a:close/>
              </a:path>
            </a:pathLst>
          </a:custGeom>
          <a:blipFill>
            <a:blip r:embed="rId2">
              <a:extLst>
                <a:ext uri="{96DAC541-7B7A-43D3-8B79-37D633B846F1}">
                  <asvg:svgBlip xmlns:asvg="http://schemas.microsoft.com/office/drawing/2016/SVG/main" r:embed="rId3"/>
                </a:ext>
              </a:extLst>
            </a:blip>
            <a:stretch>
              <a:fillRect t="-36544" r="-36589" b="-45"/>
            </a:stretch>
          </a:blipFill>
        </p:spPr>
        <p:txBody>
          <a:bodyPr/>
          <a:lstStyle/>
          <a:p>
            <a:endParaRPr lang="en-US">
              <a:latin typeface="Arial" panose="020B0604020202020204" pitchFamily="34" charset="0"/>
              <a:cs typeface="Arial" panose="020B0604020202020204" pitchFamily="34" charset="0"/>
            </a:endParaRPr>
          </a:p>
        </p:txBody>
      </p:sp>
      <p:sp>
        <p:nvSpPr>
          <p:cNvPr id="14" name="Speech Bubble: Rectangle with Corners Rounded 13">
            <a:extLst>
              <a:ext uri="{FF2B5EF4-FFF2-40B4-BE49-F238E27FC236}">
                <a16:creationId xmlns:a16="http://schemas.microsoft.com/office/drawing/2014/main" id="{6948FFD4-9D44-73B7-1116-29508370808C}"/>
              </a:ext>
            </a:extLst>
          </p:cNvPr>
          <p:cNvSpPr/>
          <p:nvPr/>
        </p:nvSpPr>
        <p:spPr>
          <a:xfrm>
            <a:off x="8458200" y="1107634"/>
            <a:ext cx="8756723" cy="3916071"/>
          </a:xfrm>
          <a:prstGeom prst="wedgeRoundRectCallout">
            <a:avLst>
              <a:gd name="adj1" fmla="val -60650"/>
              <a:gd name="adj2" fmla="val 47595"/>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Khi được làm việc/hoạt động nào đó phù hợp với hứng thú của bản thân, em cảm thấy thế nào? Kết quả thực hiện công việc ra sao?</a:t>
            </a:r>
            <a:endParaRPr lang="en-US" sz="3600">
              <a:solidFill>
                <a:schemeClr val="tx1"/>
              </a:solidFill>
              <a:latin typeface="Arial" panose="020B0604020202020204" pitchFamily="34" charset="0"/>
              <a:cs typeface="Arial" panose="020B0604020202020204" pitchFamily="34" charset="0"/>
            </a:endParaRPr>
          </a:p>
        </p:txBody>
      </p:sp>
      <p:sp>
        <p:nvSpPr>
          <p:cNvPr id="15" name="Speech Bubble: Rectangle with Corners Rounded 14">
            <a:extLst>
              <a:ext uri="{FF2B5EF4-FFF2-40B4-BE49-F238E27FC236}">
                <a16:creationId xmlns:a16="http://schemas.microsoft.com/office/drawing/2014/main" id="{989D39B2-FF90-8B1A-4461-A95DC7343CD4}"/>
              </a:ext>
            </a:extLst>
          </p:cNvPr>
          <p:cNvSpPr/>
          <p:nvPr/>
        </p:nvSpPr>
        <p:spPr>
          <a:xfrm>
            <a:off x="8458200" y="5678430"/>
            <a:ext cx="8756723" cy="3916071"/>
          </a:xfrm>
          <a:prstGeom prst="wedgeRoundRectCallout">
            <a:avLst>
              <a:gd name="adj1" fmla="val -60698"/>
              <a:gd name="adj2" fmla="val -40398"/>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Ngoài hứng thú em vừa thể hiện, em còn hứng thú với những công việc/hoạt động nào khác?</a:t>
            </a:r>
            <a:endParaRPr lang="en-US" sz="3600">
              <a:solidFill>
                <a:schemeClr val="tx1"/>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66655E7A-B525-375B-AD0B-B00FFA9B8914}"/>
              </a:ext>
            </a:extLst>
          </p:cNvPr>
          <p:cNvGrpSpPr/>
          <p:nvPr/>
        </p:nvGrpSpPr>
        <p:grpSpPr>
          <a:xfrm>
            <a:off x="1073077" y="1000031"/>
            <a:ext cx="5556323" cy="4468188"/>
            <a:chOff x="-107993" y="1632902"/>
            <a:chExt cx="5556323" cy="4468188"/>
          </a:xfrm>
        </p:grpSpPr>
        <p:sp>
          <p:nvSpPr>
            <p:cNvPr id="18" name="Line Callout 1 (Border and Accent Bar) 3">
              <a:extLst>
                <a:ext uri="{FF2B5EF4-FFF2-40B4-BE49-F238E27FC236}">
                  <a16:creationId xmlns:a16="http://schemas.microsoft.com/office/drawing/2014/main" id="{2143F2B6-9E2A-8B15-0B91-BAF470C5BE60}"/>
                </a:ext>
              </a:extLst>
            </p:cNvPr>
            <p:cNvSpPr/>
            <p:nvPr/>
          </p:nvSpPr>
          <p:spPr>
            <a:xfrm>
              <a:off x="-107993" y="2280758"/>
              <a:ext cx="5556323" cy="3820332"/>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Kết thúc trò chơi, các em trả lời những câu hỏi sau:</a:t>
              </a:r>
              <a:endParaRPr kumimoji="0" lang="vi-VN"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2FFEFB8D-5D05-1854-2834-8AFB26A81A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47930" y="1632902"/>
              <a:ext cx="866328" cy="890617"/>
            </a:xfrm>
            <a:prstGeom prst="rect">
              <a:avLst/>
            </a:prstGeom>
          </p:spPr>
        </p:pic>
      </p:grpSp>
      <p:sp>
        <p:nvSpPr>
          <p:cNvPr id="9" name="Freeform 9"/>
          <p:cNvSpPr/>
          <p:nvPr/>
        </p:nvSpPr>
        <p:spPr>
          <a:xfrm rot="234448">
            <a:off x="16821521" y="8385034"/>
            <a:ext cx="1388497" cy="1856814"/>
          </a:xfrm>
          <a:custGeom>
            <a:avLst/>
            <a:gdLst/>
            <a:ahLst/>
            <a:cxnLst/>
            <a:rect l="l" t="t" r="r" b="b"/>
            <a:pathLst>
              <a:path w="2718056" h="3637301">
                <a:moveTo>
                  <a:pt x="0" y="0"/>
                </a:moveTo>
                <a:lnTo>
                  <a:pt x="2718056" y="0"/>
                </a:lnTo>
                <a:lnTo>
                  <a:pt x="2718056" y="3637301"/>
                </a:lnTo>
                <a:lnTo>
                  <a:pt x="0" y="3637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9A75929A-10C9-8DA3-78DA-B500344BFE35}"/>
              </a:ext>
            </a:extLst>
          </p:cNvPr>
          <p:cNvPicPr>
            <a:picLocks noChangeAspect="1"/>
          </p:cNvPicPr>
          <p:nvPr/>
        </p:nvPicPr>
        <p:blipFill rotWithShape="1">
          <a:blip r:embed="rId6">
            <a:extLst>
              <a:ext uri="{28A0092B-C50C-407E-A947-70E740481C1C}">
                <a14:useLocalDpi xmlns:a14="http://schemas.microsoft.com/office/drawing/2010/main" val="0"/>
              </a:ext>
            </a:extLst>
          </a:blip>
          <a:srcRect b="11228"/>
          <a:stretch/>
        </p:blipFill>
        <p:spPr>
          <a:xfrm>
            <a:off x="1253308" y="5823806"/>
            <a:ext cx="5767805" cy="446319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7" name="Freeform 7"/>
          <p:cNvSpPr/>
          <p:nvPr/>
        </p:nvSpPr>
        <p:spPr>
          <a:xfrm>
            <a:off x="5443" y="0"/>
            <a:ext cx="1289957" cy="1409700"/>
          </a:xfrm>
          <a:custGeom>
            <a:avLst/>
            <a:gdLst/>
            <a:ahLst/>
            <a:cxnLst/>
            <a:rect l="l" t="t" r="r" b="b"/>
            <a:pathLst>
              <a:path w="2449925" h="2807206">
                <a:moveTo>
                  <a:pt x="0" y="0"/>
                </a:moveTo>
                <a:lnTo>
                  <a:pt x="2449925" y="0"/>
                </a:lnTo>
                <a:lnTo>
                  <a:pt x="2449925" y="2807206"/>
                </a:lnTo>
                <a:lnTo>
                  <a:pt x="0" y="28072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2852363">
            <a:off x="16863454" y="8927148"/>
            <a:ext cx="1309596" cy="1259543"/>
          </a:xfrm>
          <a:custGeom>
            <a:avLst/>
            <a:gdLst/>
            <a:ahLst/>
            <a:cxnLst/>
            <a:rect l="l" t="t" r="r" b="b"/>
            <a:pathLst>
              <a:path w="1911257" h="2189982">
                <a:moveTo>
                  <a:pt x="0" y="0"/>
                </a:moveTo>
                <a:lnTo>
                  <a:pt x="1911257" y="0"/>
                </a:lnTo>
                <a:lnTo>
                  <a:pt x="1911257" y="2189981"/>
                </a:lnTo>
                <a:lnTo>
                  <a:pt x="0" y="2189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D33E2B37-9BE9-96B9-796A-1BFD5E50E5A3}"/>
              </a:ext>
            </a:extLst>
          </p:cNvPr>
          <p:cNvSpPr txBox="1"/>
          <p:nvPr/>
        </p:nvSpPr>
        <p:spPr>
          <a:xfrm>
            <a:off x="539268" y="954617"/>
            <a:ext cx="17209454" cy="3557512"/>
          </a:xfrm>
          <a:prstGeom prst="rect">
            <a:avLst/>
          </a:prstGeom>
          <a:noFill/>
        </p:spPr>
        <p:txBody>
          <a:bodyPr wrap="square">
            <a:spAutoFit/>
          </a:bodyPr>
          <a:lstStyle/>
          <a:p>
            <a:pPr marL="0" marR="0" algn="ctr">
              <a:lnSpc>
                <a:spcPct val="150000"/>
              </a:lnSpc>
              <a:spcBef>
                <a:spcPts val="0"/>
              </a:spcBef>
              <a:spcAft>
                <a:spcPts val="0"/>
              </a:spcAft>
            </a:pPr>
            <a:r>
              <a:rPr lang="vi-VN" sz="8000" b="1" kern="0">
                <a:effectLst/>
                <a:latin typeface="Arial" panose="020B0604020202020204" pitchFamily="34" charset="0"/>
                <a:ea typeface="Times New Roman" panose="02020603050405020304" pitchFamily="18" charset="0"/>
                <a:cs typeface="Arial" panose="020B0604020202020204" pitchFamily="34" charset="0"/>
              </a:rPr>
              <a:t>CHỦ ĐỀ </a:t>
            </a:r>
            <a:r>
              <a:rPr lang="en-US" sz="8000" b="1" kern="0">
                <a:effectLst/>
                <a:latin typeface="Arial" panose="020B0604020202020204" pitchFamily="34" charset="0"/>
                <a:ea typeface="Times New Roman" panose="02020603050405020304" pitchFamily="18" charset="0"/>
                <a:cs typeface="Arial" panose="020B0604020202020204" pitchFamily="34" charset="0"/>
              </a:rPr>
              <a:t>9</a:t>
            </a:r>
            <a:r>
              <a:rPr lang="vi-VN" sz="8000" b="1" kern="0">
                <a:effectLst/>
                <a:latin typeface="Arial" panose="020B0604020202020204" pitchFamily="34" charset="0"/>
                <a:ea typeface="Times New Roman" panose="02020603050405020304" pitchFamily="18" charset="0"/>
                <a:cs typeface="Arial" panose="020B0604020202020204" pitchFamily="34" charset="0"/>
              </a:rPr>
              <a:t>: </a:t>
            </a:r>
            <a:r>
              <a:rPr lang="en-US" sz="8000" b="1" kern="0">
                <a:effectLst/>
                <a:latin typeface="Arial" panose="020B0604020202020204" pitchFamily="34" charset="0"/>
                <a:ea typeface="Times New Roman" panose="02020603050405020304" pitchFamily="18" charset="0"/>
                <a:cs typeface="Arial" panose="020B0604020202020204" pitchFamily="34" charset="0"/>
              </a:rPr>
              <a:t>HIỂU BẢN THÂN – CHỌN ĐÚNG NGHỀ</a:t>
            </a:r>
            <a:endParaRPr lang="en-US" sz="80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01DC48B3-4400-6311-8F8E-D778C0AC06A1}"/>
              </a:ext>
            </a:extLst>
          </p:cNvPr>
          <p:cNvSpPr txBox="1"/>
          <p:nvPr/>
        </p:nvSpPr>
        <p:spPr>
          <a:xfrm>
            <a:off x="1831736" y="5774871"/>
            <a:ext cx="14624528" cy="3557512"/>
          </a:xfrm>
          <a:prstGeom prst="rect">
            <a:avLst/>
          </a:prstGeom>
          <a:noFill/>
        </p:spPr>
        <p:txBody>
          <a:bodyPr wrap="square">
            <a:spAutoFit/>
          </a:bodyPr>
          <a:lstStyle/>
          <a:p>
            <a:pPr algn="ctr">
              <a:lnSpc>
                <a:spcPct val="150000"/>
              </a:lnSpc>
            </a:pP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TUẦN 1 – TIẾT 2: </a:t>
            </a:r>
          </a:p>
          <a:p>
            <a:pPr algn="ctr">
              <a:lnSpc>
                <a:spcPct val="150000"/>
              </a:lnSpc>
            </a:pP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HỨNG THÚ NGHỀ NGHIỆP</a:t>
            </a:r>
            <a:endParaRPr lang="en-US" sz="8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FDED2687-6236-DE61-22B1-6B470A0F6598}"/>
              </a:ext>
            </a:extLst>
          </p:cNvPr>
          <p:cNvCxnSpPr>
            <a:cxnSpLocks/>
          </p:cNvCxnSpPr>
          <p:nvPr/>
        </p:nvCxnSpPr>
        <p:spPr>
          <a:xfrm>
            <a:off x="1570005" y="5225143"/>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13" name="Freeform 11">
            <a:extLst>
              <a:ext uri="{FF2B5EF4-FFF2-40B4-BE49-F238E27FC236}">
                <a16:creationId xmlns:a16="http://schemas.microsoft.com/office/drawing/2014/main" id="{5C1692E5-46A6-F3E7-8632-EB2BCF712F5F}"/>
              </a:ext>
            </a:extLst>
          </p:cNvPr>
          <p:cNvSpPr/>
          <p:nvPr/>
        </p:nvSpPr>
        <p:spPr>
          <a:xfrm rot="-769712">
            <a:off x="17051686" y="115899"/>
            <a:ext cx="1266302" cy="1105412"/>
          </a:xfrm>
          <a:custGeom>
            <a:avLst/>
            <a:gdLst/>
            <a:ahLst/>
            <a:cxnLst/>
            <a:rect l="l" t="t" r="r" b="b"/>
            <a:pathLst>
              <a:path w="4349626" h="3876604">
                <a:moveTo>
                  <a:pt x="0" y="0"/>
                </a:moveTo>
                <a:lnTo>
                  <a:pt x="4349625" y="0"/>
                </a:lnTo>
                <a:lnTo>
                  <a:pt x="4349625" y="3876604"/>
                </a:lnTo>
                <a:lnTo>
                  <a:pt x="0" y="3876604"/>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ED"/>
        </a:solidFill>
        <a:effectLst/>
      </p:bgPr>
    </p:bg>
    <p:spTree>
      <p:nvGrpSpPr>
        <p:cNvPr id="1" name=""/>
        <p:cNvGrpSpPr/>
        <p:nvPr/>
      </p:nvGrpSpPr>
      <p:grpSpPr>
        <a:xfrm>
          <a:off x="0" y="0"/>
          <a:ext cx="0" cy="0"/>
          <a:chOff x="0" y="0"/>
          <a:chExt cx="0" cy="0"/>
        </a:xfrm>
      </p:grpSpPr>
      <p:sp>
        <p:nvSpPr>
          <p:cNvPr id="8" name="Freeform 8"/>
          <p:cNvSpPr/>
          <p:nvPr/>
        </p:nvSpPr>
        <p:spPr>
          <a:xfrm rot="-5400000">
            <a:off x="66307" y="-88078"/>
            <a:ext cx="1849503" cy="2025659"/>
          </a:xfrm>
          <a:custGeom>
            <a:avLst/>
            <a:gdLst/>
            <a:ahLst/>
            <a:cxnLst/>
            <a:rect l="l" t="t" r="r" b="b"/>
            <a:pathLst>
              <a:path w="2666145" h="2856894">
                <a:moveTo>
                  <a:pt x="0" y="0"/>
                </a:moveTo>
                <a:lnTo>
                  <a:pt x="2666146" y="0"/>
                </a:lnTo>
                <a:lnTo>
                  <a:pt x="2666146" y="2856894"/>
                </a:lnTo>
                <a:lnTo>
                  <a:pt x="0" y="285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5400000">
            <a:off x="16919271" y="-57300"/>
            <a:ext cx="1404525" cy="1562666"/>
          </a:xfrm>
          <a:custGeom>
            <a:avLst/>
            <a:gdLst/>
            <a:ahLst/>
            <a:cxnLst/>
            <a:rect l="l" t="t" r="r" b="b"/>
            <a:pathLst>
              <a:path w="2666145" h="2856894">
                <a:moveTo>
                  <a:pt x="0" y="0"/>
                </a:moveTo>
                <a:lnTo>
                  <a:pt x="2666145" y="0"/>
                </a:lnTo>
                <a:lnTo>
                  <a:pt x="2666145" y="2856894"/>
                </a:lnTo>
                <a:lnTo>
                  <a:pt x="0" y="28568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069C48EF-571F-456D-435B-5408C92BEA91}"/>
              </a:ext>
            </a:extLst>
          </p:cNvPr>
          <p:cNvGrpSpPr/>
          <p:nvPr/>
        </p:nvGrpSpPr>
        <p:grpSpPr>
          <a:xfrm>
            <a:off x="921060" y="2055292"/>
            <a:ext cx="16118874" cy="2167652"/>
            <a:chOff x="7244529" y="1491"/>
            <a:chExt cx="16118874" cy="2167652"/>
          </a:xfrm>
        </p:grpSpPr>
        <p:sp>
          <p:nvSpPr>
            <p:cNvPr id="13" name="Rectangle: Rounded Corners 12">
              <a:extLst>
                <a:ext uri="{FF2B5EF4-FFF2-40B4-BE49-F238E27FC236}">
                  <a16:creationId xmlns:a16="http://schemas.microsoft.com/office/drawing/2014/main" id="{DE3D491B-672B-AD6D-51B2-1DCB28DCCA19}"/>
                </a:ext>
              </a:extLst>
            </p:cNvPr>
            <p:cNvSpPr/>
            <p:nvPr/>
          </p:nvSpPr>
          <p:spPr>
            <a:xfrm>
              <a:off x="7244529" y="426317"/>
              <a:ext cx="1371600" cy="1318000"/>
            </a:xfrm>
            <a:prstGeom prst="roundRect">
              <a:avLst/>
            </a:prstGeom>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1</a:t>
              </a:r>
            </a:p>
          </p:txBody>
        </p:sp>
        <p:sp>
          <p:nvSpPr>
            <p:cNvPr id="14" name="Plaque 13">
              <a:extLst>
                <a:ext uri="{FF2B5EF4-FFF2-40B4-BE49-F238E27FC236}">
                  <a16:creationId xmlns:a16="http://schemas.microsoft.com/office/drawing/2014/main" id="{FC8A538D-4EF8-BC0C-FEE9-5D9E21FBF856}"/>
                </a:ext>
              </a:extLst>
            </p:cNvPr>
            <p:cNvSpPr/>
            <p:nvPr/>
          </p:nvSpPr>
          <p:spPr>
            <a:xfrm>
              <a:off x="8934242" y="1491"/>
              <a:ext cx="14429161" cy="2167652"/>
            </a:xfrm>
            <a:prstGeom prst="plaqu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ea typeface="Calibri" panose="020F0502020204030204" pitchFamily="34" charset="0"/>
                  <a:cs typeface="Arial" panose="020B0604020202020204" pitchFamily="34" charset="0"/>
                </a:rPr>
                <a:t>Hoạt</a:t>
              </a:r>
              <a:r>
                <a:rPr lang="en-US" sz="40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b="1" err="1">
                  <a:solidFill>
                    <a:schemeClr val="tx1"/>
                  </a:solidFill>
                  <a:latin typeface="Arial" panose="020B0604020202020204" pitchFamily="34" charset="0"/>
                  <a:ea typeface="Calibri" panose="020F0502020204030204" pitchFamily="34" charset="0"/>
                  <a:cs typeface="Arial" panose="020B0604020202020204" pitchFamily="34" charset="0"/>
                </a:rPr>
                <a:t>động</a:t>
              </a:r>
              <a:r>
                <a:rPr lang="en-US" sz="4000" b="1">
                  <a:solidFill>
                    <a:schemeClr val="tx1"/>
                  </a:solidFill>
                  <a:latin typeface="Arial" panose="020B0604020202020204" pitchFamily="34" charset="0"/>
                  <a:ea typeface="Calibri" panose="020F0502020204030204" pitchFamily="34" charset="0"/>
                  <a:cs typeface="Arial" panose="020B0604020202020204" pitchFamily="34" charset="0"/>
                </a:rPr>
                <a:t> 1: </a:t>
              </a:r>
            </a:p>
            <a:p>
              <a:pPr algn="ctr">
                <a:lnSpc>
                  <a:spcPct val="150000"/>
                </a:lnSpc>
              </a:pP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Xây dựng kế hoạch khảo sát hứng thú nghề nghiệp</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9247C258-B813-04A3-5E76-95AD98E6CB3E}"/>
              </a:ext>
            </a:extLst>
          </p:cNvPr>
          <p:cNvGrpSpPr/>
          <p:nvPr/>
        </p:nvGrpSpPr>
        <p:grpSpPr>
          <a:xfrm>
            <a:off x="921060" y="4705398"/>
            <a:ext cx="16118874" cy="2167652"/>
            <a:chOff x="7248712" y="-132432"/>
            <a:chExt cx="16118874" cy="2167652"/>
          </a:xfrm>
        </p:grpSpPr>
        <p:sp>
          <p:nvSpPr>
            <p:cNvPr id="16" name="Rectangle: Rounded Corners 15">
              <a:extLst>
                <a:ext uri="{FF2B5EF4-FFF2-40B4-BE49-F238E27FC236}">
                  <a16:creationId xmlns:a16="http://schemas.microsoft.com/office/drawing/2014/main" id="{891E8881-6A26-C286-2604-D4EB3D20B397}"/>
                </a:ext>
              </a:extLst>
            </p:cNvPr>
            <p:cNvSpPr/>
            <p:nvPr/>
          </p:nvSpPr>
          <p:spPr>
            <a:xfrm>
              <a:off x="7248712" y="292394"/>
              <a:ext cx="1371600" cy="1318000"/>
            </a:xfrm>
            <a:prstGeom prst="roundRect">
              <a:avLst/>
            </a:prstGeom>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2</a:t>
              </a:r>
            </a:p>
          </p:txBody>
        </p:sp>
        <p:sp>
          <p:nvSpPr>
            <p:cNvPr id="17" name="Plaque 16">
              <a:extLst>
                <a:ext uri="{FF2B5EF4-FFF2-40B4-BE49-F238E27FC236}">
                  <a16:creationId xmlns:a16="http://schemas.microsoft.com/office/drawing/2014/main" id="{45FD9ACC-EF02-0EB9-8789-10E5272D43A9}"/>
                </a:ext>
              </a:extLst>
            </p:cNvPr>
            <p:cNvSpPr/>
            <p:nvPr/>
          </p:nvSpPr>
          <p:spPr>
            <a:xfrm>
              <a:off x="8938425" y="-132432"/>
              <a:ext cx="14429161" cy="2167652"/>
            </a:xfrm>
            <a:prstGeom prst="plaqu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ea typeface="Calibri" panose="020F0502020204030204" pitchFamily="34" charset="0"/>
                  <a:cs typeface="Arial" panose="020B0604020202020204" pitchFamily="34" charset="0"/>
                </a:rPr>
                <a:t>Hoạt</a:t>
              </a:r>
              <a:r>
                <a:rPr lang="en-US" sz="40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000" b="1" err="1">
                  <a:solidFill>
                    <a:schemeClr val="tx1"/>
                  </a:solidFill>
                  <a:latin typeface="Arial" panose="020B0604020202020204" pitchFamily="34" charset="0"/>
                  <a:ea typeface="Calibri" panose="020F0502020204030204" pitchFamily="34" charset="0"/>
                  <a:cs typeface="Arial" panose="020B0604020202020204" pitchFamily="34" charset="0"/>
                </a:rPr>
                <a:t>động</a:t>
              </a:r>
              <a:r>
                <a:rPr lang="en-US" sz="4000" b="1">
                  <a:solidFill>
                    <a:schemeClr val="tx1"/>
                  </a:solidFill>
                  <a:latin typeface="Arial" panose="020B0604020202020204" pitchFamily="34" charset="0"/>
                  <a:ea typeface="Calibri" panose="020F0502020204030204" pitchFamily="34" charset="0"/>
                  <a:cs typeface="Arial" panose="020B0604020202020204" pitchFamily="34" charset="0"/>
                </a:rPr>
                <a:t> 2 – Luyện tập: </a:t>
              </a: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Thực hiện kế hoạch khảo sát hứng thú nghề nghiệp</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248EC0C6-FE30-876C-4F3C-98869178B4EE}"/>
              </a:ext>
            </a:extLst>
          </p:cNvPr>
          <p:cNvGrpSpPr/>
          <p:nvPr/>
        </p:nvGrpSpPr>
        <p:grpSpPr>
          <a:xfrm>
            <a:off x="904497" y="7355504"/>
            <a:ext cx="16135438" cy="2322796"/>
            <a:chOff x="7232148" y="-581419"/>
            <a:chExt cx="17126037" cy="2322796"/>
          </a:xfrm>
        </p:grpSpPr>
        <p:sp>
          <p:nvSpPr>
            <p:cNvPr id="19" name="Rectangle: Rounded Corners 18">
              <a:extLst>
                <a:ext uri="{FF2B5EF4-FFF2-40B4-BE49-F238E27FC236}">
                  <a16:creationId xmlns:a16="http://schemas.microsoft.com/office/drawing/2014/main" id="{005DD675-86C3-4A88-BB03-7DC4D072DD61}"/>
                </a:ext>
              </a:extLst>
            </p:cNvPr>
            <p:cNvSpPr/>
            <p:nvPr/>
          </p:nvSpPr>
          <p:spPr>
            <a:xfrm>
              <a:off x="7232148" y="-79021"/>
              <a:ext cx="1371600" cy="1318000"/>
            </a:xfrm>
            <a:prstGeom prst="roundRect">
              <a:avLst/>
            </a:prstGeom>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a:solidFill>
                    <a:schemeClr val="tx1"/>
                  </a:solidFill>
                  <a:latin typeface="Arial" panose="020B0604020202020204" pitchFamily="34" charset="0"/>
                  <a:cs typeface="Arial" panose="020B0604020202020204" pitchFamily="34" charset="0"/>
                </a:rPr>
                <a:t>3</a:t>
              </a:r>
              <a:endParaRPr lang="en-US" sz="4400" b="1" dirty="0">
                <a:solidFill>
                  <a:schemeClr val="tx1"/>
                </a:solidFill>
                <a:latin typeface="Arial" panose="020B0604020202020204" pitchFamily="34" charset="0"/>
                <a:cs typeface="Arial" panose="020B0604020202020204" pitchFamily="34" charset="0"/>
              </a:endParaRPr>
            </a:p>
          </p:txBody>
        </p:sp>
        <p:sp>
          <p:nvSpPr>
            <p:cNvPr id="20" name="Plaque 19">
              <a:extLst>
                <a:ext uri="{FF2B5EF4-FFF2-40B4-BE49-F238E27FC236}">
                  <a16:creationId xmlns:a16="http://schemas.microsoft.com/office/drawing/2014/main" id="{31744BA9-5A16-873C-1446-8818229F276B}"/>
                </a:ext>
              </a:extLst>
            </p:cNvPr>
            <p:cNvSpPr/>
            <p:nvPr/>
          </p:nvSpPr>
          <p:spPr>
            <a:xfrm>
              <a:off x="8953664" y="-581419"/>
              <a:ext cx="15404521" cy="2322796"/>
            </a:xfrm>
            <a:prstGeom prst="plaqu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err="1">
                  <a:solidFill>
                    <a:schemeClr val="tx1"/>
                  </a:solidFill>
                  <a:latin typeface="Arial" panose="020B0604020202020204" pitchFamily="34" charset="0"/>
                  <a:ea typeface="Calibri" panose="020F0502020204030204" pitchFamily="34" charset="0"/>
                  <a:cs typeface="Arial" panose="020B0604020202020204" pitchFamily="34" charset="0"/>
                </a:rPr>
                <a:t>Hoạt</a:t>
              </a:r>
              <a:r>
                <a:rPr lang="en-US" sz="4000" b="1">
                  <a:solidFill>
                    <a:schemeClr val="tx1"/>
                  </a:solidFill>
                  <a:latin typeface="Arial" panose="020B0604020202020204" pitchFamily="34" charset="0"/>
                  <a:ea typeface="Calibri" panose="020F0502020204030204" pitchFamily="34" charset="0"/>
                  <a:cs typeface="Arial" panose="020B0604020202020204" pitchFamily="34" charset="0"/>
                </a:rPr>
                <a:t> động 3 – Vận dụng: </a:t>
              </a: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Thực hiện các hoạt động phù hợp để phát triển hứng thú nghề nghiệp</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1EE7AC32-27C6-5723-5335-FFB41C87FC3B}"/>
              </a:ext>
            </a:extLst>
          </p:cNvPr>
          <p:cNvGrpSpPr/>
          <p:nvPr/>
        </p:nvGrpSpPr>
        <p:grpSpPr>
          <a:xfrm>
            <a:off x="5105400" y="0"/>
            <a:ext cx="8534400" cy="1457638"/>
            <a:chOff x="4838700" y="-28512"/>
            <a:chExt cx="8534400" cy="1457638"/>
          </a:xfrm>
        </p:grpSpPr>
        <p:sp>
          <p:nvSpPr>
            <p:cNvPr id="22" name="Round Same Side Corner Rectangle 11">
              <a:extLst>
                <a:ext uri="{FF2B5EF4-FFF2-40B4-BE49-F238E27FC236}">
                  <a16:creationId xmlns:a16="http://schemas.microsoft.com/office/drawing/2014/main" id="{F6F6D366-3E23-1838-4FB5-19779D6A1AC8}"/>
                </a:ext>
              </a:extLst>
            </p:cNvPr>
            <p:cNvSpPr/>
            <p:nvPr/>
          </p:nvSpPr>
          <p:spPr>
            <a:xfrm flipV="1">
              <a:off x="4838700" y="-28512"/>
              <a:ext cx="8534400" cy="1457638"/>
            </a:xfrm>
            <a:prstGeom prst="round2SameRect">
              <a:avLst>
                <a:gd name="adj1" fmla="val 37720"/>
                <a:gd name="adj2" fmla="val 0"/>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23" name="TextBox 22">
              <a:extLst>
                <a:ext uri="{FF2B5EF4-FFF2-40B4-BE49-F238E27FC236}">
                  <a16:creationId xmlns:a16="http://schemas.microsoft.com/office/drawing/2014/main" id="{25016E88-C77D-9671-F53B-C4DF0168050A}"/>
                </a:ext>
              </a:extLst>
            </p:cNvPr>
            <p:cNvSpPr txBox="1"/>
            <p:nvPr/>
          </p:nvSpPr>
          <p:spPr>
            <a:xfrm>
              <a:off x="5261128" y="192475"/>
              <a:ext cx="7689544"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NỘI DUNG BÀI HỌC</a:t>
              </a: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1+#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3" name="Freeform 3"/>
          <p:cNvSpPr/>
          <p:nvPr/>
        </p:nvSpPr>
        <p:spPr>
          <a:xfrm>
            <a:off x="8226940" y="8974359"/>
            <a:ext cx="10469260" cy="4028476"/>
          </a:xfrm>
          <a:custGeom>
            <a:avLst/>
            <a:gdLst/>
            <a:ahLst/>
            <a:cxnLst/>
            <a:rect l="l" t="t" r="r" b="b"/>
            <a:pathLst>
              <a:path w="10469260" h="4028476">
                <a:moveTo>
                  <a:pt x="0" y="0"/>
                </a:moveTo>
                <a:lnTo>
                  <a:pt x="10469260" y="0"/>
                </a:lnTo>
                <a:lnTo>
                  <a:pt x="10469260" y="4028476"/>
                </a:lnTo>
                <a:lnTo>
                  <a:pt x="0" y="4028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p:cNvSpPr/>
          <p:nvPr/>
        </p:nvSpPr>
        <p:spPr>
          <a:xfrm>
            <a:off x="-408200" y="8974359"/>
            <a:ext cx="10469260" cy="4028476"/>
          </a:xfrm>
          <a:custGeom>
            <a:avLst/>
            <a:gdLst/>
            <a:ahLst/>
            <a:cxnLst/>
            <a:rect l="l" t="t" r="r" b="b"/>
            <a:pathLst>
              <a:path w="10469260" h="4028476">
                <a:moveTo>
                  <a:pt x="0" y="0"/>
                </a:moveTo>
                <a:lnTo>
                  <a:pt x="10469260" y="0"/>
                </a:lnTo>
                <a:lnTo>
                  <a:pt x="10469260" y="4028476"/>
                </a:lnTo>
                <a:lnTo>
                  <a:pt x="0" y="4028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rot="-10800000">
            <a:off x="-477674" y="-2354983"/>
            <a:ext cx="10469260" cy="4028476"/>
          </a:xfrm>
          <a:custGeom>
            <a:avLst/>
            <a:gdLst/>
            <a:ahLst/>
            <a:cxnLst/>
            <a:rect l="l" t="t" r="r" b="b"/>
            <a:pathLst>
              <a:path w="10469260" h="4028476">
                <a:moveTo>
                  <a:pt x="0" y="0"/>
                </a:moveTo>
                <a:lnTo>
                  <a:pt x="10469259" y="0"/>
                </a:lnTo>
                <a:lnTo>
                  <a:pt x="10469259" y="4028475"/>
                </a:lnTo>
                <a:lnTo>
                  <a:pt x="0" y="402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10800000">
            <a:off x="8296415" y="-2577301"/>
            <a:ext cx="10469260" cy="4028476"/>
          </a:xfrm>
          <a:custGeom>
            <a:avLst/>
            <a:gdLst/>
            <a:ahLst/>
            <a:cxnLst/>
            <a:rect l="l" t="t" r="r" b="b"/>
            <a:pathLst>
              <a:path w="10469260" h="4028476">
                <a:moveTo>
                  <a:pt x="0" y="0"/>
                </a:moveTo>
                <a:lnTo>
                  <a:pt x="10469259" y="0"/>
                </a:lnTo>
                <a:lnTo>
                  <a:pt x="10469259" y="4028476"/>
                </a:lnTo>
                <a:lnTo>
                  <a:pt x="0" y="40284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15773400" y="7277100"/>
            <a:ext cx="1908342" cy="2014002"/>
          </a:xfrm>
          <a:custGeom>
            <a:avLst/>
            <a:gdLst/>
            <a:ahLst/>
            <a:cxnLst/>
            <a:rect l="l" t="t" r="r" b="b"/>
            <a:pathLst>
              <a:path w="3265007" h="3193771">
                <a:moveTo>
                  <a:pt x="0" y="0"/>
                </a:moveTo>
                <a:lnTo>
                  <a:pt x="3265007" y="0"/>
                </a:lnTo>
                <a:lnTo>
                  <a:pt x="3265007" y="3193771"/>
                </a:lnTo>
                <a:lnTo>
                  <a:pt x="0" y="3193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rot="-10800000">
            <a:off x="533400" y="599889"/>
            <a:ext cx="1905000" cy="1702573"/>
          </a:xfrm>
          <a:custGeom>
            <a:avLst/>
            <a:gdLst/>
            <a:ahLst/>
            <a:cxnLst/>
            <a:rect l="l" t="t" r="r" b="b"/>
            <a:pathLst>
              <a:path w="3265007" h="3193771">
                <a:moveTo>
                  <a:pt x="0" y="0"/>
                </a:moveTo>
                <a:lnTo>
                  <a:pt x="3265007" y="0"/>
                </a:lnTo>
                <a:lnTo>
                  <a:pt x="3265007" y="3193771"/>
                </a:lnTo>
                <a:lnTo>
                  <a:pt x="0" y="3193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TextBox 20">
            <a:extLst>
              <a:ext uri="{FF2B5EF4-FFF2-40B4-BE49-F238E27FC236}">
                <a16:creationId xmlns:a16="http://schemas.microsoft.com/office/drawing/2014/main" id="{60C3848B-B03B-8188-501E-9851BE1282A2}"/>
              </a:ext>
            </a:extLst>
          </p:cNvPr>
          <p:cNvSpPr txBox="1"/>
          <p:nvPr/>
        </p:nvSpPr>
        <p:spPr>
          <a:xfrm>
            <a:off x="1924215" y="3021655"/>
            <a:ext cx="14439569" cy="4382225"/>
          </a:xfrm>
          <a:prstGeom prst="rect">
            <a:avLst/>
          </a:prstGeom>
        </p:spPr>
        <p:txBody>
          <a:bodyPr wrap="square" lIns="0" tIns="0" rIns="0" bIns="0" rtlCol="0" anchor="t">
            <a:spAutoFit/>
          </a:bodyPr>
          <a:lstStyle/>
          <a:p>
            <a:pPr algn="ctr">
              <a:lnSpc>
                <a:spcPct val="150000"/>
              </a:lnSpc>
            </a:pPr>
            <a:r>
              <a:rPr lang="vi-VN" sz="66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1: </a:t>
            </a:r>
          </a:p>
          <a:p>
            <a:pPr algn="ctr">
              <a:lnSpc>
                <a:spcPct val="150000"/>
              </a:lnSpc>
            </a:pPr>
            <a:r>
              <a:rPr lang="vi-VN" sz="66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XÂY DỰNG KẾ HOẠCH KHẢO SÁT HỨNG THÚ NGHỀ NGHIỆP</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ED"/>
        </a:solidFill>
        <a:effectLst/>
      </p:bgPr>
    </p:bg>
    <p:spTree>
      <p:nvGrpSpPr>
        <p:cNvPr id="1" name=""/>
        <p:cNvGrpSpPr/>
        <p:nvPr/>
      </p:nvGrpSpPr>
      <p:grpSpPr>
        <a:xfrm>
          <a:off x="0" y="0"/>
          <a:ext cx="0" cy="0"/>
          <a:chOff x="0" y="0"/>
          <a:chExt cx="0" cy="0"/>
        </a:xfrm>
      </p:grpSpPr>
      <p:sp>
        <p:nvSpPr>
          <p:cNvPr id="10" name="Freeform 10"/>
          <p:cNvSpPr/>
          <p:nvPr/>
        </p:nvSpPr>
        <p:spPr>
          <a:xfrm rot="-10278537" flipV="1">
            <a:off x="66846" y="77705"/>
            <a:ext cx="1116363" cy="1156719"/>
          </a:xfrm>
          <a:custGeom>
            <a:avLst/>
            <a:gdLst/>
            <a:ahLst/>
            <a:cxnLst/>
            <a:rect l="l" t="t" r="r" b="b"/>
            <a:pathLst>
              <a:path w="2301805" h="3080274">
                <a:moveTo>
                  <a:pt x="0" y="3080274"/>
                </a:moveTo>
                <a:lnTo>
                  <a:pt x="2301805" y="3080274"/>
                </a:lnTo>
                <a:lnTo>
                  <a:pt x="2301805" y="0"/>
                </a:lnTo>
                <a:lnTo>
                  <a:pt x="0" y="0"/>
                </a:lnTo>
                <a:lnTo>
                  <a:pt x="0" y="3080274"/>
                </a:lnTo>
                <a:close/>
              </a:path>
            </a:pathLst>
          </a:custGeom>
          <a:blipFill>
            <a:blip r:embed="rId2">
              <a:extLst>
                <a:ext uri="{96DAC541-7B7A-43D3-8B79-37D633B846F1}">
                  <asvg:svgBlip xmlns:asvg="http://schemas.microsoft.com/office/drawing/2016/SVG/main" r:embed="rId3"/>
                </a:ext>
              </a:extLst>
            </a:blip>
            <a:stretch>
              <a:fillRect t="-36544" r="-36589" b="-45"/>
            </a:stretch>
          </a:blipFill>
        </p:spPr>
        <p:txBody>
          <a:bodyPr/>
          <a:lstStyle/>
          <a:p>
            <a:endParaRPr lang="en-US">
              <a:latin typeface="Arial" panose="020B0604020202020204" pitchFamily="34" charset="0"/>
              <a:cs typeface="Arial" panose="020B0604020202020204" pitchFamily="34" charset="0"/>
            </a:endParaRPr>
          </a:p>
        </p:txBody>
      </p:sp>
      <p:sp>
        <p:nvSpPr>
          <p:cNvPr id="4" name="Freeform 5">
            <a:extLst>
              <a:ext uri="{FF2B5EF4-FFF2-40B4-BE49-F238E27FC236}">
                <a16:creationId xmlns:a16="http://schemas.microsoft.com/office/drawing/2014/main" id="{A3388811-F336-1529-F06B-21A0F607E3A2}"/>
              </a:ext>
            </a:extLst>
          </p:cNvPr>
          <p:cNvSpPr/>
          <p:nvPr/>
        </p:nvSpPr>
        <p:spPr>
          <a:xfrm rot="10800000">
            <a:off x="6477000" y="2819548"/>
            <a:ext cx="10802296" cy="701040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 name="Freeform 12">
            <a:extLst>
              <a:ext uri="{FF2B5EF4-FFF2-40B4-BE49-F238E27FC236}">
                <a16:creationId xmlns:a16="http://schemas.microsoft.com/office/drawing/2014/main" id="{F76ABC00-9383-8C1E-E531-F9C5850BADCF}"/>
              </a:ext>
            </a:extLst>
          </p:cNvPr>
          <p:cNvSpPr/>
          <p:nvPr/>
        </p:nvSpPr>
        <p:spPr>
          <a:xfrm rot="10800000">
            <a:off x="1052650" y="2819548"/>
            <a:ext cx="4945207" cy="701040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5EC4B8DD-AC22-1FB7-3800-B81352BFC557}"/>
              </a:ext>
            </a:extLst>
          </p:cNvPr>
          <p:cNvGrpSpPr/>
          <p:nvPr/>
        </p:nvGrpSpPr>
        <p:grpSpPr>
          <a:xfrm>
            <a:off x="7848598" y="3338294"/>
            <a:ext cx="8229600" cy="1214437"/>
            <a:chOff x="7683843" y="2053540"/>
            <a:chExt cx="8229600" cy="1214437"/>
          </a:xfrm>
        </p:grpSpPr>
        <p:sp>
          <p:nvSpPr>
            <p:cNvPr id="7" name="Freeform 8">
              <a:extLst>
                <a:ext uri="{FF2B5EF4-FFF2-40B4-BE49-F238E27FC236}">
                  <a16:creationId xmlns:a16="http://schemas.microsoft.com/office/drawing/2014/main" id="{7FBFA2B3-EB86-5932-470A-2FE2769D718D}"/>
                </a:ext>
              </a:extLst>
            </p:cNvPr>
            <p:cNvSpPr/>
            <p:nvPr/>
          </p:nvSpPr>
          <p:spPr>
            <a:xfrm>
              <a:off x="7683843" y="2053540"/>
              <a:ext cx="8229600" cy="1214437"/>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420A9C-CC02-2076-ED71-D9FE4A99E16A}"/>
                </a:ext>
              </a:extLst>
            </p:cNvPr>
            <p:cNvSpPr txBox="1"/>
            <p:nvPr/>
          </p:nvSpPr>
          <p:spPr>
            <a:xfrm>
              <a:off x="7909463" y="2276037"/>
              <a:ext cx="800398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LÀM VIỆC THEO CẶP</a:t>
              </a:r>
              <a:endParaRPr lang="en-US" sz="4400" b="1" dirty="0">
                <a:solidFill>
                  <a:schemeClr val="bg1"/>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47D19DC-C49A-B3B3-D41E-88CFECC5D503}"/>
              </a:ext>
            </a:extLst>
          </p:cNvPr>
          <p:cNvSpPr txBox="1"/>
          <p:nvPr/>
        </p:nvSpPr>
        <p:spPr>
          <a:xfrm>
            <a:off x="7412399" y="4537589"/>
            <a:ext cx="9101999" cy="4825745"/>
          </a:xfrm>
          <a:prstGeom prst="rect">
            <a:avLst/>
          </a:prstGeom>
          <a:noFill/>
        </p:spPr>
        <p:txBody>
          <a:bodyPr wrap="square">
            <a:spAutoFit/>
          </a:bodyPr>
          <a:lstStyle/>
          <a:p>
            <a:pPr algn="just">
              <a:lnSpc>
                <a:spcPct val="200000"/>
              </a:lnSpc>
            </a:pPr>
            <a:r>
              <a:rPr lang="en-US" sz="4000">
                <a:latin typeface="Arial" panose="020B0604020202020204" pitchFamily="34" charset="0"/>
                <a:ea typeface="Calibri" panose="020F0502020204030204" pitchFamily="34" charset="0"/>
                <a:cs typeface="Arial" panose="020B0604020202020204" pitchFamily="34" charset="0"/>
              </a:rPr>
              <a:t>Mỗi cặp quan sát mẫu kế hoạch gợi ý </a:t>
            </a:r>
            <a:r>
              <a:rPr lang="en-US" sz="4000" i="1">
                <a:latin typeface="Arial" panose="020B0604020202020204" pitchFamily="34" charset="0"/>
                <a:ea typeface="Calibri" panose="020F0502020204030204" pitchFamily="34" charset="0"/>
                <a:cs typeface="Arial" panose="020B0604020202020204" pitchFamily="34" charset="0"/>
              </a:rPr>
              <a:t>(SGK – tr.64), </a:t>
            </a:r>
            <a:r>
              <a:rPr lang="en-US" sz="4000">
                <a:latin typeface="Arial" panose="020B0604020202020204" pitchFamily="34" charset="0"/>
                <a:ea typeface="Calibri" panose="020F0502020204030204" pitchFamily="34" charset="0"/>
                <a:cs typeface="Arial" panose="020B0604020202020204" pitchFamily="34" charset="0"/>
              </a:rPr>
              <a:t>thảo luận với nhau và </a:t>
            </a:r>
            <a:r>
              <a:rPr lang="en-US" sz="4000">
                <a:ea typeface="Calibri" panose="020F0502020204030204" pitchFamily="34" charset="0"/>
                <a:cs typeface="Arial" panose="020B0604020202020204" pitchFamily="34" charset="0"/>
              </a:rPr>
              <a:t>x</a:t>
            </a:r>
            <a:r>
              <a:rPr lang="vi-VN" sz="4000">
                <a:ea typeface="Calibri" panose="020F0502020204030204" pitchFamily="34" charset="0"/>
                <a:cs typeface="Arial" panose="020B0604020202020204" pitchFamily="34" charset="0"/>
              </a:rPr>
              <a:t>ây dựng kế hoạch khảo sát hứng thú nghề nghiệp của HS trong trường</a:t>
            </a:r>
            <a:r>
              <a:rPr lang="en-US" sz="4000">
                <a:latin typeface="Arial" panose="020B0604020202020204" pitchFamily="34" charset="0"/>
                <a:ea typeface="Calibri" panose="020F0502020204030204" pitchFamily="34" charset="0"/>
                <a:cs typeface="Arial" panose="020B0604020202020204" pitchFamily="34" charset="0"/>
              </a:rPr>
              <a:t>.</a:t>
            </a:r>
            <a:endParaRPr lang="en-US" sz="4000"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8C451E3-995E-4B1E-FF00-26F794C35809}"/>
              </a:ext>
            </a:extLst>
          </p:cNvPr>
          <p:cNvSpPr txBox="1"/>
          <p:nvPr/>
        </p:nvSpPr>
        <p:spPr>
          <a:xfrm>
            <a:off x="2561720" y="598872"/>
            <a:ext cx="13164559"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Lập kế hoạch khảo sát hứng thú nghề nghiệp</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Freeform 9"/>
          <p:cNvSpPr/>
          <p:nvPr/>
        </p:nvSpPr>
        <p:spPr>
          <a:xfrm rot="234448">
            <a:off x="16821521" y="8385034"/>
            <a:ext cx="1388497" cy="1856814"/>
          </a:xfrm>
          <a:custGeom>
            <a:avLst/>
            <a:gdLst/>
            <a:ahLst/>
            <a:cxnLst/>
            <a:rect l="l" t="t" r="r" b="b"/>
            <a:pathLst>
              <a:path w="2718056" h="3637301">
                <a:moveTo>
                  <a:pt x="0" y="0"/>
                </a:moveTo>
                <a:lnTo>
                  <a:pt x="2718056" y="0"/>
                </a:lnTo>
                <a:lnTo>
                  <a:pt x="2718056" y="3637301"/>
                </a:lnTo>
                <a:lnTo>
                  <a:pt x="0" y="3637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6" name="Picture 15" descr="A picture containing toy, doll&#10;&#10;Description automatically generated">
            <a:extLst>
              <a:ext uri="{FF2B5EF4-FFF2-40B4-BE49-F238E27FC236}">
                <a16:creationId xmlns:a16="http://schemas.microsoft.com/office/drawing/2014/main" id="{3A368CEE-D9D6-1767-5549-ACB832AF88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878" y="3975970"/>
            <a:ext cx="4968323" cy="5853979"/>
          </a:xfrm>
          <a:prstGeom prst="rect">
            <a:avLst/>
          </a:prstGeom>
        </p:spPr>
      </p:pic>
    </p:spTree>
    <p:extLst>
      <p:ext uri="{BB962C8B-B14F-4D97-AF65-F5344CB8AC3E}">
        <p14:creationId xmlns:p14="http://schemas.microsoft.com/office/powerpoint/2010/main" val="167977515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barn(outVertical)">
                                      <p:cBhvr>
                                        <p:cTn id="2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build="p"/>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033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1798</Words>
  <Application>Microsoft Office PowerPoint</Application>
  <PresentationFormat>Custom</PresentationFormat>
  <Paragraphs>122</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Courier New</vt:lpstr>
      <vt:lpstr>Calibri</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Thinking Presentation in Teal Pastel Blue Pastel Green Style</dc:title>
  <cp:lastModifiedBy>Windows 10</cp:lastModifiedBy>
  <cp:revision>5</cp:revision>
  <dcterms:created xsi:type="dcterms:W3CDTF">2006-08-16T00:00:00Z</dcterms:created>
  <dcterms:modified xsi:type="dcterms:W3CDTF">2025-04-22T09:07:00Z</dcterms:modified>
  <dc:identifier>DAF4V9Z_2lU</dc:identifier>
</cp:coreProperties>
</file>