
<file path=[Content_Types].xml><?xml version="1.0" encoding="utf-8"?>
<Types xmlns="http://schemas.openxmlformats.org/package/2006/content-types">
  <Default Extension="jfif" ContentType="image/jpeg"/>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7" r:id="rId21"/>
    <p:sldId id="276" r:id="rId22"/>
    <p:sldId id="278" r:id="rId23"/>
    <p:sldId id="279" r:id="rId24"/>
    <p:sldId id="280" r:id="rId25"/>
    <p:sldId id="281" r:id="rId26"/>
    <p:sldId id="282" r:id="rId27"/>
    <p:sldId id="283" r:id="rId28"/>
    <p:sldId id="284" r:id="rId29"/>
    <p:sldId id="274" r:id="rId30"/>
    <p:sldId id="285" r:id="rId31"/>
    <p:sldId id="286" r:id="rId32"/>
    <p:sldId id="287" r:id="rId33"/>
    <p:sldId id="288" r:id="rId34"/>
    <p:sldId id="289" r:id="rId35"/>
    <p:sldId id="290" r:id="rId36"/>
    <p:sldId id="291" r:id="rId37"/>
    <p:sldId id="292"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88950" autoAdjust="0"/>
  </p:normalViewPr>
  <p:slideViewPr>
    <p:cSldViewPr snapToGrid="0">
      <p:cViewPr varScale="1">
        <p:scale>
          <a:sx n="61" d="100"/>
          <a:sy n="61" d="100"/>
        </p:scale>
        <p:origin x="10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9C6C4-06AB-4298-9F93-FA2496E7E94C}" type="datetimeFigureOut">
              <a:rPr lang="en-US" smtClean="0"/>
              <a:t>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B3670-B40C-462D-BD31-7C6F31540BB4}" type="slidenum">
              <a:rPr lang="en-US" smtClean="0"/>
              <a:t>‹#›</a:t>
            </a:fld>
            <a:endParaRPr lang="en-US"/>
          </a:p>
        </p:txBody>
      </p:sp>
    </p:spTree>
    <p:extLst>
      <p:ext uri="{BB962C8B-B14F-4D97-AF65-F5344CB8AC3E}">
        <p14:creationId xmlns:p14="http://schemas.microsoft.com/office/powerpoint/2010/main" val="417392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kern="1200" dirty="0">
                <a:solidFill>
                  <a:srgbClr val="FFFF00"/>
                </a:solidFill>
                <a:latin typeface="+mn-lt"/>
                <a:ea typeface="+mn-ea"/>
                <a:cs typeface="+mn-cs"/>
              </a:rPr>
              <a:t>Từ thời xa xưa, người Trung Quốc đã chế tạo ra la bàn để xác định phương hướng. Họ còn là chủ nhân của một nền văn minh phát triển với nhiều thành tựu mà cho đến ngày nay nhân loại vẫn đang được thừa hưởng. Vậy, điều kiện nào đã giúp người Trung Quốc cổ đại tạo dụng được nền văn minh rực rỡ như thế? Những giá trị to lớn mà họ trao truyền đến ngày nay là gì?</a:t>
            </a:r>
            <a:endParaRPr lang="en-US" sz="1200" b="1" kern="1200" dirty="0">
              <a:solidFill>
                <a:srgbClr val="FFFF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1</a:t>
            </a:fld>
            <a:endParaRPr lang="en-US"/>
          </a:p>
        </p:txBody>
      </p:sp>
    </p:spTree>
    <p:extLst>
      <p:ext uri="{BB962C8B-B14F-4D97-AF65-F5344CB8AC3E}">
        <p14:creationId xmlns:p14="http://schemas.microsoft.com/office/powerpoint/2010/main" val="94035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18</a:t>
            </a:fld>
            <a:endParaRPr lang="en-US"/>
          </a:p>
        </p:txBody>
      </p:sp>
    </p:spTree>
    <p:extLst>
      <p:ext uri="{BB962C8B-B14F-4D97-AF65-F5344CB8AC3E}">
        <p14:creationId xmlns:p14="http://schemas.microsoft.com/office/powerpoint/2010/main" val="140804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20</a:t>
            </a:fld>
            <a:endParaRPr lang="en-US"/>
          </a:p>
        </p:txBody>
      </p:sp>
    </p:spTree>
    <p:extLst>
      <p:ext uri="{BB962C8B-B14F-4D97-AF65-F5344CB8AC3E}">
        <p14:creationId xmlns:p14="http://schemas.microsoft.com/office/powerpoint/2010/main" val="2558122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22</a:t>
            </a:fld>
            <a:endParaRPr lang="en-US"/>
          </a:p>
        </p:txBody>
      </p:sp>
    </p:spTree>
    <p:extLst>
      <p:ext uri="{BB962C8B-B14F-4D97-AF65-F5344CB8AC3E}">
        <p14:creationId xmlns:p14="http://schemas.microsoft.com/office/powerpoint/2010/main" val="2270502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24</a:t>
            </a:fld>
            <a:endParaRPr lang="en-US"/>
          </a:p>
        </p:txBody>
      </p:sp>
    </p:spTree>
    <p:extLst>
      <p:ext uri="{BB962C8B-B14F-4D97-AF65-F5344CB8AC3E}">
        <p14:creationId xmlns:p14="http://schemas.microsoft.com/office/powerpoint/2010/main" val="192411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26</a:t>
            </a:fld>
            <a:endParaRPr lang="en-US"/>
          </a:p>
        </p:txBody>
      </p:sp>
    </p:spTree>
    <p:extLst>
      <p:ext uri="{BB962C8B-B14F-4D97-AF65-F5344CB8AC3E}">
        <p14:creationId xmlns:p14="http://schemas.microsoft.com/office/powerpoint/2010/main" val="440049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B3670-B40C-462D-BD31-7C6F31540BB4}" type="slidenum">
              <a:rPr lang="en-US" smtClean="0"/>
              <a:t>28</a:t>
            </a:fld>
            <a:endParaRPr lang="en-US"/>
          </a:p>
        </p:txBody>
      </p:sp>
    </p:spTree>
    <p:extLst>
      <p:ext uri="{BB962C8B-B14F-4D97-AF65-F5344CB8AC3E}">
        <p14:creationId xmlns:p14="http://schemas.microsoft.com/office/powerpoint/2010/main" val="197842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13A2-3446-48ED-8417-3C4E866826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793B5-2404-49E3-9FAB-79452A4A4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95CB7E-A145-4192-98B4-D8F300C3DD26}"/>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A778C21E-C778-45C6-934E-74A07340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0474A-68D5-49C9-8941-269DD3895190}"/>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84867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E580-6BE8-469A-B2D6-E46B29BBEA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DCEBF-95B7-4AA6-A082-758F928034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CDA0C-B25C-4172-A1AB-BE97F4C3D09A}"/>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FF41EA56-1F47-4227-8042-3F7CBBB45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AE697-2071-4AFC-863F-F5FAA6B140E0}"/>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182568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770E42-0D6D-4B11-AB26-E5955B6026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6A4A83-1E46-4589-9166-F6B1B72197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02E32-A80F-46EE-B240-1AF43F07AAE4}"/>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3D16C6A0-1D51-4C0D-85CF-08D16DC14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34E2B-66FD-418E-B388-C3C155FD43AC}"/>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214719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D344-D399-4B3B-84BA-576691154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D033FC-F7D9-457C-911F-F081FDD44E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C4743-6F58-42E0-9197-E7238A368AF7}"/>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C97EEAA1-ED15-45AF-B14A-668A0DC52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96BA5-3B81-471A-9B24-6BE41B855934}"/>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3462704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4BC17-499D-41F5-A17B-68EFDAA08D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D47B47-5F15-45DF-8F85-3916D86B1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D2764A-BA0C-406C-AE76-63FB7A7B10F0}"/>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CC76E348-1359-4746-BE6D-9EE23B725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65D81-CF0D-44BA-B5DB-B0D4193922AE}"/>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4243842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331E-500D-4AC8-8EB6-DCCCDF633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83192-DC9C-4330-B18A-6990D28A88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128176-BD7E-4DA9-9DFC-3952935C1A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29CE44-8265-4ECF-ABBE-BB5A21B3C81E}"/>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6" name="Footer Placeholder 5">
            <a:extLst>
              <a:ext uri="{FF2B5EF4-FFF2-40B4-BE49-F238E27FC236}">
                <a16:creationId xmlns:a16="http://schemas.microsoft.com/office/drawing/2014/main" id="{D44D2BDD-8969-47FD-A4D3-2E16707C1F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E79B7-0603-4FEA-B091-68B2A2A25D66}"/>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7716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D401-57DF-4E72-846B-E6CD21F40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0CDF3-69B2-4133-84A5-08B01614D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25DEF3-4FD5-433E-A221-C307C59D39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8651F-176E-4BDA-ABA6-50DCC3B8F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0DE397-D925-42B3-8B00-33DDC67A67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101435-4002-47CE-83BD-D6BCC8C97C71}"/>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8" name="Footer Placeholder 7">
            <a:extLst>
              <a:ext uri="{FF2B5EF4-FFF2-40B4-BE49-F238E27FC236}">
                <a16:creationId xmlns:a16="http://schemas.microsoft.com/office/drawing/2014/main" id="{CADB6A96-CBA6-46C9-B48C-B081BE1E2C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4AB07F-F541-483C-A490-8C662FAC1389}"/>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251924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451B-9160-4116-8F89-76B5845711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D5436-2BBC-40E4-BF3E-9C15A67AE8A7}"/>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4" name="Footer Placeholder 3">
            <a:extLst>
              <a:ext uri="{FF2B5EF4-FFF2-40B4-BE49-F238E27FC236}">
                <a16:creationId xmlns:a16="http://schemas.microsoft.com/office/drawing/2014/main" id="{D8E2E129-4654-4212-BC30-EBF2E74C8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ED2196-0C42-49B5-BC4C-EB145770B332}"/>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415048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23791B-3FD0-44F9-980B-6E811FA7246D}"/>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3" name="Footer Placeholder 2">
            <a:extLst>
              <a:ext uri="{FF2B5EF4-FFF2-40B4-BE49-F238E27FC236}">
                <a16:creationId xmlns:a16="http://schemas.microsoft.com/office/drawing/2014/main" id="{EC5329EE-A1DD-4FEF-AC34-2708A31812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CC7F0-6CF7-4A23-9F0C-E86626B027AD}"/>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623999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EA49-C9A8-4FA6-A445-C448553BC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977B36-E816-4CD3-8C59-06828BD49C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66F1D5-DCAD-4AE5-A789-1D511C0D3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3F7DFC-3464-4DEF-BEB3-F81F90480C19}"/>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6" name="Footer Placeholder 5">
            <a:extLst>
              <a:ext uri="{FF2B5EF4-FFF2-40B4-BE49-F238E27FC236}">
                <a16:creationId xmlns:a16="http://schemas.microsoft.com/office/drawing/2014/main" id="{D31B9237-BD0E-4FD0-A59B-27693C8E3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771D3-4AB1-4B8C-B023-BEB14D218709}"/>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295120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1C4A-2B1F-493B-A165-3C3FD558D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C8564-5CD4-4B67-B1FD-884338D2C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3F7B1-E4C4-482B-9066-A0971235F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9DDCAE1-48A7-4A3F-8AC5-E8386D5817B6}"/>
              </a:ext>
            </a:extLst>
          </p:cNvPr>
          <p:cNvSpPr>
            <a:spLocks noGrp="1"/>
          </p:cNvSpPr>
          <p:nvPr>
            <p:ph type="dt" sz="half" idx="10"/>
          </p:nvPr>
        </p:nvSpPr>
        <p:spPr/>
        <p:txBody>
          <a:bodyPr/>
          <a:lstStyle/>
          <a:p>
            <a:fld id="{B2EDA40E-6E8C-4031-B7A2-51250C3A2E74}" type="datetimeFigureOut">
              <a:rPr lang="en-US" smtClean="0"/>
              <a:t>31/1/2023</a:t>
            </a:fld>
            <a:endParaRPr lang="en-US"/>
          </a:p>
        </p:txBody>
      </p:sp>
      <p:sp>
        <p:nvSpPr>
          <p:cNvPr id="6" name="Footer Placeholder 5">
            <a:extLst>
              <a:ext uri="{FF2B5EF4-FFF2-40B4-BE49-F238E27FC236}">
                <a16:creationId xmlns:a16="http://schemas.microsoft.com/office/drawing/2014/main" id="{281E5E36-AB88-4A01-88E8-3573A285D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C506B-D47E-4E39-B225-7200C10C7C85}"/>
              </a:ext>
            </a:extLst>
          </p:cNvPr>
          <p:cNvSpPr>
            <a:spLocks noGrp="1"/>
          </p:cNvSpPr>
          <p:nvPr>
            <p:ph type="sldNum" sz="quarter" idx="12"/>
          </p:nvPr>
        </p:nvSpPr>
        <p:spPr/>
        <p:txBody>
          <a:bodyPr/>
          <a:lstStyle/>
          <a:p>
            <a:fld id="{FD3B6C9A-AB58-4E4F-A9B3-7A0F739A9239}" type="slidenum">
              <a:rPr lang="en-US" smtClean="0"/>
              <a:t>‹#›</a:t>
            </a:fld>
            <a:endParaRPr lang="en-US"/>
          </a:p>
        </p:txBody>
      </p:sp>
    </p:spTree>
    <p:extLst>
      <p:ext uri="{BB962C8B-B14F-4D97-AF65-F5344CB8AC3E}">
        <p14:creationId xmlns:p14="http://schemas.microsoft.com/office/powerpoint/2010/main" val="194874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297C4-8B65-4815-8A89-60E5F01F1A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0419C8-74B5-4DBB-964E-2C2B0141A3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C7D44-9B72-4E33-8436-4DF96C2B50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DA40E-6E8C-4031-B7A2-51250C3A2E74}" type="datetimeFigureOut">
              <a:rPr lang="en-US" smtClean="0"/>
              <a:t>31/1/2023</a:t>
            </a:fld>
            <a:endParaRPr lang="en-US"/>
          </a:p>
        </p:txBody>
      </p:sp>
      <p:sp>
        <p:nvSpPr>
          <p:cNvPr id="5" name="Footer Placeholder 4">
            <a:extLst>
              <a:ext uri="{FF2B5EF4-FFF2-40B4-BE49-F238E27FC236}">
                <a16:creationId xmlns:a16="http://schemas.microsoft.com/office/drawing/2014/main" id="{A4BDC046-8D4E-43D9-87E8-990DBD3046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FB63C2-1A0F-4AC0-8D1E-CEC210C89F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B6C9A-AB58-4E4F-A9B3-7A0F739A9239}" type="slidenum">
              <a:rPr lang="en-US" smtClean="0"/>
              <a:t>‹#›</a:t>
            </a:fld>
            <a:endParaRPr lang="en-US"/>
          </a:p>
        </p:txBody>
      </p:sp>
    </p:spTree>
    <p:extLst>
      <p:ext uri="{BB962C8B-B14F-4D97-AF65-F5344CB8AC3E}">
        <p14:creationId xmlns:p14="http://schemas.microsoft.com/office/powerpoint/2010/main" val="646754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f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f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image" Target="../media/image32.png"/><Relationship Id="rId9" Type="http://schemas.openxmlformats.org/officeDocument/2006/relationships/image" Target="../media/image37.gif"/></Relationships>
</file>

<file path=ppt/slides/_rels/slide3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9.gif"/><Relationship Id="rId9" Type="http://schemas.openxmlformats.org/officeDocument/2006/relationships/image" Target="../media/image36.gif"/></Relationships>
</file>

<file path=ppt/slides/_rels/slide35.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2.wav"/><Relationship Id="rId7" Type="http://schemas.openxmlformats.org/officeDocument/2006/relationships/image" Target="../media/image34.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9.gif"/><Relationship Id="rId9" Type="http://schemas.openxmlformats.org/officeDocument/2006/relationships/image" Target="../media/image36.gif"/></Relationships>
</file>

<file path=ppt/slides/_rels/slide3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40.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image" Target="../media/image38.gif"/><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9.gif"/><Relationship Id="rId9" Type="http://schemas.openxmlformats.org/officeDocument/2006/relationships/image" Target="../media/image36.gif"/></Relationships>
</file>

<file path=ppt/slides/_rels/slide3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40.gif"/><Relationship Id="rId3" Type="http://schemas.openxmlformats.org/officeDocument/2006/relationships/slideLayout" Target="../slideLayouts/slideLayout1.xml"/><Relationship Id="rId7" Type="http://schemas.openxmlformats.org/officeDocument/2006/relationships/image" Target="../media/image32.png"/><Relationship Id="rId12" Type="http://schemas.openxmlformats.org/officeDocument/2006/relationships/image" Target="../media/image38.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9.gif"/><Relationship Id="rId11" Type="http://schemas.openxmlformats.org/officeDocument/2006/relationships/image" Target="../media/image37.gif"/><Relationship Id="rId5" Type="http://schemas.openxmlformats.org/officeDocument/2006/relationships/audio" Target="../media/audio4.wav"/><Relationship Id="rId10" Type="http://schemas.openxmlformats.org/officeDocument/2006/relationships/image" Target="../media/image35.gif"/><Relationship Id="rId4" Type="http://schemas.openxmlformats.org/officeDocument/2006/relationships/audio" Target="../media/audio1.wav"/><Relationship Id="rId9" Type="http://schemas.openxmlformats.org/officeDocument/2006/relationships/image" Target="../media/image34.gif"/><Relationship Id="rId14"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42.gif"/><Relationship Id="rId7" Type="http://schemas.openxmlformats.org/officeDocument/2006/relationships/image" Target="../media/image34.gif"/><Relationship Id="rId2" Type="http://schemas.openxmlformats.org/officeDocument/2006/relationships/image" Target="../media/image41.gif"/><Relationship Id="rId1" Type="http://schemas.openxmlformats.org/officeDocument/2006/relationships/slideLayout" Target="../slideLayouts/slideLayout1.xml"/><Relationship Id="rId6" Type="http://schemas.openxmlformats.org/officeDocument/2006/relationships/image" Target="../media/image45.gif"/><Relationship Id="rId5" Type="http://schemas.openxmlformats.org/officeDocument/2006/relationships/image" Target="../media/image44.gif"/><Relationship Id="rId10" Type="http://schemas.openxmlformats.org/officeDocument/2006/relationships/image" Target="../media/image47.gif"/><Relationship Id="rId4" Type="http://schemas.openxmlformats.org/officeDocument/2006/relationships/image" Target="../media/image43.gif"/><Relationship Id="rId9" Type="http://schemas.openxmlformats.org/officeDocument/2006/relationships/image" Target="../media/image40.gif"/></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fi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DFBB058-C30F-4F8E-B686-5F160ACFC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F85FE5-C117-4E0D-AFC4-53677CDC445C}"/>
              </a:ext>
            </a:extLst>
          </p:cNvPr>
          <p:cNvSpPr>
            <a:spLocks noGrp="1"/>
          </p:cNvSpPr>
          <p:nvPr>
            <p:ph type="ctrTitle"/>
          </p:nvPr>
        </p:nvSpPr>
        <p:spPr>
          <a:xfrm>
            <a:off x="0" y="0"/>
            <a:ext cx="12192000" cy="1600200"/>
          </a:xfrm>
        </p:spPr>
        <p:txBody>
          <a:bodyPr anchor="t">
            <a:normAutofit fontScale="90000"/>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9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TRUNG QUỐC TỪ THỜI KÌ CỔ ĐẠI ĐẾN THẾ KỈ VII</a:t>
            </a:r>
          </a:p>
        </p:txBody>
      </p:sp>
      <p:sp>
        <p:nvSpPr>
          <p:cNvPr id="3" name="Rectangle 2">
            <a:extLst>
              <a:ext uri="{FF2B5EF4-FFF2-40B4-BE49-F238E27FC236}">
                <a16:creationId xmlns:a16="http://schemas.microsoft.com/office/drawing/2014/main" id="{93CEE51D-7A98-4299-9327-EEB28E5137D8}"/>
              </a:ext>
            </a:extLst>
          </p:cNvPr>
          <p:cNvSpPr/>
          <p:nvPr/>
        </p:nvSpPr>
        <p:spPr>
          <a:xfrm>
            <a:off x="132736" y="4758331"/>
            <a:ext cx="12192000" cy="523220"/>
          </a:xfrm>
          <a:prstGeom prst="rect">
            <a:avLst/>
          </a:prstGeom>
        </p:spPr>
        <p:txBody>
          <a:bodyPr wrap="square">
            <a:spAutoFit/>
          </a:bodyPr>
          <a:lstStyle/>
          <a:p>
            <a:endParaRPr lang="en-US" sz="2800" dirty="0">
              <a:solidFill>
                <a:srgbClr val="FFFF00"/>
              </a:solidFill>
              <a:latin typeface="+mj-lt"/>
            </a:endParaRPr>
          </a:p>
        </p:txBody>
      </p:sp>
    </p:spTree>
    <p:extLst>
      <p:ext uri="{BB962C8B-B14F-4D97-AF65-F5344CB8AC3E}">
        <p14:creationId xmlns:p14="http://schemas.microsoft.com/office/powerpoint/2010/main" val="390887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sp>
        <p:nvSpPr>
          <p:cNvPr id="4" name="Thought Bubble: Cloud 3">
            <a:extLst>
              <a:ext uri="{FF2B5EF4-FFF2-40B4-BE49-F238E27FC236}">
                <a16:creationId xmlns:a16="http://schemas.microsoft.com/office/drawing/2014/main" id="{2835CFE1-95DB-472D-8AA3-BD4CDB953FCD}"/>
              </a:ext>
            </a:extLst>
          </p:cNvPr>
          <p:cNvSpPr/>
          <p:nvPr/>
        </p:nvSpPr>
        <p:spPr>
          <a:xfrm>
            <a:off x="188259" y="673977"/>
            <a:ext cx="2665298" cy="5809593"/>
          </a:xfrm>
          <a:prstGeom prst="cloudCallout">
            <a:avLst>
              <a:gd name="adj1" fmla="val -48898"/>
              <a:gd name="adj2" fmla="val 531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Vậy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Thủy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đã</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3C8B221E-7E6F-4099-A978-62E86BC4A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558" y="673977"/>
            <a:ext cx="9338441" cy="61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33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06ABE6-3CF8-43F4-96D1-C825CD443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7" y="-98688"/>
            <a:ext cx="12192000" cy="6858000"/>
          </a:xfrm>
          <a:prstGeom prst="rect">
            <a:avLst/>
          </a:prstGeom>
        </p:spPr>
      </p:pic>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3C8B221E-7E6F-4099-A978-62E86BC4A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17" y="548009"/>
            <a:ext cx="7904238" cy="625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4B82CF05-CF81-41C4-9A6F-D3B8D793C735}"/>
              </a:ext>
            </a:extLst>
          </p:cNvPr>
          <p:cNvCxnSpPr>
            <a:cxnSpLocks/>
          </p:cNvCxnSpPr>
          <p:nvPr/>
        </p:nvCxnSpPr>
        <p:spPr>
          <a:xfrm>
            <a:off x="8734096" y="760996"/>
            <a:ext cx="0" cy="5998316"/>
          </a:xfrm>
          <a:prstGeom prst="straightConnector1">
            <a:avLst/>
          </a:prstGeom>
          <a:ln w="76200">
            <a:solidFill>
              <a:schemeClr val="accent2"/>
            </a:solidFill>
            <a:tailEnd type="triangle"/>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C12BB196-18EA-4211-AB2B-22D7E662D5A1}"/>
              </a:ext>
            </a:extLst>
          </p:cNvPr>
          <p:cNvCxnSpPr/>
          <p:nvPr/>
        </p:nvCxnSpPr>
        <p:spPr>
          <a:xfrm>
            <a:off x="8545837" y="1115257"/>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9537D324-A6E9-4698-9653-86F5B6BD0746}"/>
              </a:ext>
            </a:extLst>
          </p:cNvPr>
          <p:cNvSpPr txBox="1">
            <a:spLocks/>
          </p:cNvSpPr>
          <p:nvPr/>
        </p:nvSpPr>
        <p:spPr>
          <a:xfrm>
            <a:off x="9212316" y="760996"/>
            <a:ext cx="2953866" cy="484479"/>
          </a:xfrm>
          <a:prstGeom prst="rect">
            <a:avLst/>
          </a:prstGeom>
        </p:spPr>
        <p:txBody>
          <a:bodyPr vert="horz" lIns="91440" tIns="45720" rIns="91440" bIns="45720" rtlCol="0" anchor="t">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Hàn</a:t>
            </a:r>
            <a:r>
              <a:rPr lang="en-US" sz="3200" b="1" dirty="0">
                <a:solidFill>
                  <a:schemeClr val="accent2"/>
                </a:solidFill>
                <a:latin typeface="Times New Roman" panose="02020603050405020304" pitchFamily="18" charset="0"/>
                <a:cs typeface="Times New Roman" panose="02020603050405020304" pitchFamily="18" charset="0"/>
              </a:rPr>
              <a:t> (230TCN)</a:t>
            </a:r>
          </a:p>
        </p:txBody>
      </p:sp>
      <p:cxnSp>
        <p:nvCxnSpPr>
          <p:cNvPr id="24" name="Straight Connector 23">
            <a:extLst>
              <a:ext uri="{FF2B5EF4-FFF2-40B4-BE49-F238E27FC236}">
                <a16:creationId xmlns:a16="http://schemas.microsoft.com/office/drawing/2014/main" id="{62FAB86A-4F33-4FB9-853F-25320DFC88C0}"/>
              </a:ext>
            </a:extLst>
          </p:cNvPr>
          <p:cNvCxnSpPr/>
          <p:nvPr/>
        </p:nvCxnSpPr>
        <p:spPr>
          <a:xfrm>
            <a:off x="8545837" y="1958171"/>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C064AB38-9E30-478E-931C-50BB6814023B}"/>
              </a:ext>
            </a:extLst>
          </p:cNvPr>
          <p:cNvSpPr txBox="1">
            <a:spLocks/>
          </p:cNvSpPr>
          <p:nvPr/>
        </p:nvSpPr>
        <p:spPr>
          <a:xfrm>
            <a:off x="9212316" y="1603910"/>
            <a:ext cx="2953866" cy="48447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Triệu</a:t>
            </a:r>
            <a:r>
              <a:rPr lang="en-US" sz="3200" b="1" dirty="0">
                <a:solidFill>
                  <a:schemeClr val="accent2"/>
                </a:solidFill>
                <a:latin typeface="Times New Roman" panose="02020603050405020304" pitchFamily="18" charset="0"/>
                <a:cs typeface="Times New Roman" panose="02020603050405020304" pitchFamily="18" charset="0"/>
              </a:rPr>
              <a:t> (228 TCN)</a:t>
            </a:r>
          </a:p>
        </p:txBody>
      </p:sp>
      <p:cxnSp>
        <p:nvCxnSpPr>
          <p:cNvPr id="26" name="Straight Connector 25">
            <a:extLst>
              <a:ext uri="{FF2B5EF4-FFF2-40B4-BE49-F238E27FC236}">
                <a16:creationId xmlns:a16="http://schemas.microsoft.com/office/drawing/2014/main" id="{EBC83B48-2FBD-4739-BF83-EEFCDBBEC68B}"/>
              </a:ext>
            </a:extLst>
          </p:cNvPr>
          <p:cNvCxnSpPr/>
          <p:nvPr/>
        </p:nvCxnSpPr>
        <p:spPr>
          <a:xfrm>
            <a:off x="8545837" y="2801085"/>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9D81140-3648-4081-BF39-4B1F415A4109}"/>
              </a:ext>
            </a:extLst>
          </p:cNvPr>
          <p:cNvSpPr txBox="1">
            <a:spLocks/>
          </p:cNvSpPr>
          <p:nvPr/>
        </p:nvSpPr>
        <p:spPr>
          <a:xfrm>
            <a:off x="9212316" y="2446824"/>
            <a:ext cx="2953866" cy="48447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Ngụy</a:t>
            </a:r>
            <a:r>
              <a:rPr lang="en-US" sz="3200" b="1" dirty="0">
                <a:solidFill>
                  <a:schemeClr val="accent2"/>
                </a:solidFill>
                <a:latin typeface="Times New Roman" panose="02020603050405020304" pitchFamily="18" charset="0"/>
                <a:cs typeface="Times New Roman" panose="02020603050405020304" pitchFamily="18" charset="0"/>
              </a:rPr>
              <a:t> (225 TCN)</a:t>
            </a:r>
          </a:p>
        </p:txBody>
      </p:sp>
      <p:cxnSp>
        <p:nvCxnSpPr>
          <p:cNvPr id="28" name="Straight Connector 27">
            <a:extLst>
              <a:ext uri="{FF2B5EF4-FFF2-40B4-BE49-F238E27FC236}">
                <a16:creationId xmlns:a16="http://schemas.microsoft.com/office/drawing/2014/main" id="{F8D4E5A4-6A49-4EE1-8845-9F3613643352}"/>
              </a:ext>
            </a:extLst>
          </p:cNvPr>
          <p:cNvCxnSpPr/>
          <p:nvPr/>
        </p:nvCxnSpPr>
        <p:spPr>
          <a:xfrm>
            <a:off x="8545837" y="3783261"/>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8146B337-C4E8-4208-891C-0D2426E244BB}"/>
              </a:ext>
            </a:extLst>
          </p:cNvPr>
          <p:cNvSpPr txBox="1">
            <a:spLocks/>
          </p:cNvSpPr>
          <p:nvPr/>
        </p:nvSpPr>
        <p:spPr>
          <a:xfrm>
            <a:off x="9212316" y="3429000"/>
            <a:ext cx="2953866" cy="48447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Sở</a:t>
            </a:r>
            <a:r>
              <a:rPr lang="en-US" sz="3200" b="1" dirty="0">
                <a:solidFill>
                  <a:schemeClr val="accent2"/>
                </a:solidFill>
                <a:latin typeface="Times New Roman" panose="02020603050405020304" pitchFamily="18" charset="0"/>
                <a:cs typeface="Times New Roman" panose="02020603050405020304" pitchFamily="18" charset="0"/>
              </a:rPr>
              <a:t> (223TCN)</a:t>
            </a:r>
          </a:p>
        </p:txBody>
      </p:sp>
      <p:cxnSp>
        <p:nvCxnSpPr>
          <p:cNvPr id="30" name="Straight Connector 29">
            <a:extLst>
              <a:ext uri="{FF2B5EF4-FFF2-40B4-BE49-F238E27FC236}">
                <a16:creationId xmlns:a16="http://schemas.microsoft.com/office/drawing/2014/main" id="{AB35CE53-E6DB-4A60-B426-2FE15F6E2D34}"/>
              </a:ext>
            </a:extLst>
          </p:cNvPr>
          <p:cNvCxnSpPr/>
          <p:nvPr/>
        </p:nvCxnSpPr>
        <p:spPr>
          <a:xfrm>
            <a:off x="8545837" y="4765437"/>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2FD1726-658A-4C34-82E2-0F2A2973F915}"/>
              </a:ext>
            </a:extLst>
          </p:cNvPr>
          <p:cNvSpPr txBox="1">
            <a:spLocks/>
          </p:cNvSpPr>
          <p:nvPr/>
        </p:nvSpPr>
        <p:spPr>
          <a:xfrm>
            <a:off x="9212316" y="4411176"/>
            <a:ext cx="2953866" cy="48447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Yên</a:t>
            </a:r>
            <a:r>
              <a:rPr lang="en-US" sz="3200" b="1" dirty="0">
                <a:solidFill>
                  <a:schemeClr val="accent2"/>
                </a:solidFill>
                <a:latin typeface="Times New Roman" panose="02020603050405020304" pitchFamily="18" charset="0"/>
                <a:cs typeface="Times New Roman" panose="02020603050405020304" pitchFamily="18" charset="0"/>
              </a:rPr>
              <a:t> (222TCN)</a:t>
            </a:r>
          </a:p>
        </p:txBody>
      </p:sp>
      <p:cxnSp>
        <p:nvCxnSpPr>
          <p:cNvPr id="32" name="Straight Connector 31">
            <a:extLst>
              <a:ext uri="{FF2B5EF4-FFF2-40B4-BE49-F238E27FC236}">
                <a16:creationId xmlns:a16="http://schemas.microsoft.com/office/drawing/2014/main" id="{497F003D-97EA-4873-8410-3E046E3C709B}"/>
              </a:ext>
            </a:extLst>
          </p:cNvPr>
          <p:cNvCxnSpPr/>
          <p:nvPr/>
        </p:nvCxnSpPr>
        <p:spPr>
          <a:xfrm>
            <a:off x="8545837" y="5966786"/>
            <a:ext cx="37651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3E4B6D8A-4D5F-4029-B939-8F5572276685}"/>
              </a:ext>
            </a:extLst>
          </p:cNvPr>
          <p:cNvSpPr txBox="1">
            <a:spLocks/>
          </p:cNvSpPr>
          <p:nvPr/>
        </p:nvSpPr>
        <p:spPr>
          <a:xfrm>
            <a:off x="9212316" y="5612525"/>
            <a:ext cx="2953866" cy="48447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err="1">
                <a:solidFill>
                  <a:schemeClr val="accent2"/>
                </a:solidFill>
                <a:latin typeface="Times New Roman" panose="02020603050405020304" pitchFamily="18" charset="0"/>
                <a:cs typeface="Times New Roman" panose="02020603050405020304" pitchFamily="18" charset="0"/>
              </a:rPr>
              <a:t>Tề</a:t>
            </a:r>
            <a:r>
              <a:rPr lang="en-US" sz="3200" b="1" dirty="0">
                <a:solidFill>
                  <a:schemeClr val="accent2"/>
                </a:solidFill>
                <a:latin typeface="Times New Roman" panose="02020603050405020304" pitchFamily="18" charset="0"/>
                <a:cs typeface="Times New Roman" panose="02020603050405020304" pitchFamily="18" charset="0"/>
              </a:rPr>
              <a:t> (221TCN)</a:t>
            </a:r>
          </a:p>
        </p:txBody>
      </p:sp>
    </p:spTree>
    <p:extLst>
      <p:ext uri="{BB962C8B-B14F-4D97-AF65-F5344CB8AC3E}">
        <p14:creationId xmlns:p14="http://schemas.microsoft.com/office/powerpoint/2010/main" val="40676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BE1A69DF-9126-48CB-A108-C6FA3A1CCA8F}"/>
              </a:ext>
            </a:extLst>
          </p:cNvPr>
          <p:cNvSpPr/>
          <p:nvPr/>
        </p:nvSpPr>
        <p:spPr>
          <a:xfrm>
            <a:off x="238878" y="625762"/>
            <a:ext cx="11714244"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221 TCN, Tần Thuỷ Hoàng đã thống nhất lãnh thổ, tự xưng hoàng đế</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B22F675-0120-4C8B-AA85-610A3E287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0" y="1970131"/>
            <a:ext cx="5160580" cy="4860279"/>
          </a:xfrm>
          <a:prstGeom prst="rect">
            <a:avLst/>
          </a:prstGeom>
        </p:spPr>
      </p:pic>
      <p:pic>
        <p:nvPicPr>
          <p:cNvPr id="7" name="Picture 6">
            <a:extLst>
              <a:ext uri="{FF2B5EF4-FFF2-40B4-BE49-F238E27FC236}">
                <a16:creationId xmlns:a16="http://schemas.microsoft.com/office/drawing/2014/main" id="{F1EE01A6-4C8C-4C11-A546-B6EB3991D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251" y="1224643"/>
            <a:ext cx="7156749" cy="5633357"/>
          </a:xfrm>
          <a:prstGeom prst="rect">
            <a:avLst/>
          </a:prstGeom>
        </p:spPr>
      </p:pic>
      <p:sp>
        <p:nvSpPr>
          <p:cNvPr id="8" name="Thought Bubble: Cloud 7">
            <a:extLst>
              <a:ext uri="{FF2B5EF4-FFF2-40B4-BE49-F238E27FC236}">
                <a16:creationId xmlns:a16="http://schemas.microsoft.com/office/drawing/2014/main" id="{342705E4-C872-4F1E-BBDB-4629A67BC2AC}"/>
              </a:ext>
            </a:extLst>
          </p:cNvPr>
          <p:cNvSpPr/>
          <p:nvPr/>
        </p:nvSpPr>
        <p:spPr>
          <a:xfrm>
            <a:off x="538842" y="1702980"/>
            <a:ext cx="4496409" cy="3799749"/>
          </a:xfrm>
          <a:prstGeom prst="cloudCallout">
            <a:avLst>
              <a:gd name="adj1" fmla="val -52134"/>
              <a:gd name="adj2" fmla="val 7754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49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BE1A69DF-9126-48CB-A108-C6FA3A1CCA8F}"/>
              </a:ext>
            </a:extLst>
          </p:cNvPr>
          <p:cNvSpPr/>
          <p:nvPr/>
        </p:nvSpPr>
        <p:spPr>
          <a:xfrm>
            <a:off x="238878" y="625762"/>
            <a:ext cx="11714244"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221 TCN, Tần Thuỷ Hoàng đã thống nhất lãnh thổ, tự xưng hoàng đế</a:t>
            </a:r>
            <a:endParaRPr lang="en-US"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1EE01A6-4C8C-4C11-A546-B6EB3991D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13946"/>
            <a:ext cx="6121309" cy="5806170"/>
          </a:xfrm>
          <a:prstGeom prst="rect">
            <a:avLst/>
          </a:prstGeom>
        </p:spPr>
      </p:pic>
      <p:sp>
        <p:nvSpPr>
          <p:cNvPr id="9" name="Rectangle 8">
            <a:extLst>
              <a:ext uri="{FF2B5EF4-FFF2-40B4-BE49-F238E27FC236}">
                <a16:creationId xmlns:a16="http://schemas.microsoft.com/office/drawing/2014/main" id="{E13800D0-8D9C-4C4C-B863-B1D1A8D03EB3}"/>
              </a:ext>
            </a:extLst>
          </p:cNvPr>
          <p:cNvSpPr/>
          <p:nvPr/>
        </p:nvSpPr>
        <p:spPr>
          <a:xfrm>
            <a:off x="-1" y="1684386"/>
            <a:ext cx="6533145"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endParaRPr lang="en-US"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4D525B2-0A6E-462E-B7BF-61C643AD1F79}"/>
              </a:ext>
            </a:extLst>
          </p:cNvPr>
          <p:cNvSpPr/>
          <p:nvPr/>
        </p:nvSpPr>
        <p:spPr>
          <a:xfrm>
            <a:off x="12655" y="2770024"/>
            <a:ext cx="6533145"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hà Tần còn áp dụng chế độ đo lường, tiền tệ, chữ viết và pháp luật chung trên cả nước</a:t>
            </a:r>
            <a:endParaRPr lang="en-US"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383A0BD-C69D-4187-927B-53D9F9AC53B8}"/>
              </a:ext>
            </a:extLst>
          </p:cNvPr>
          <p:cNvSpPr/>
          <p:nvPr/>
        </p:nvSpPr>
        <p:spPr>
          <a:xfrm>
            <a:off x="12655" y="4388784"/>
            <a:ext cx="6083346"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=&gt; </a:t>
            </a:r>
            <a:r>
              <a:rPr lang="vi-VN" sz="3200" dirty="0">
                <a:latin typeface="Times New Roman" panose="02020603050405020304" pitchFamily="18" charset="0"/>
                <a:cs typeface="Times New Roman" panose="02020603050405020304" pitchFamily="18" charset="0"/>
              </a:rPr>
              <a:t>Quan hệ bóc lột giữa địa chủ và tá điền </a:t>
            </a:r>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được xác lập.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30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FBE1E092-F2AB-4B4D-A721-69A1A0241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5904"/>
            <a:ext cx="12192000" cy="5916917"/>
          </a:xfrm>
          <a:prstGeom prst="rect">
            <a:avLst/>
          </a:prstGeom>
        </p:spPr>
      </p:pic>
    </p:spTree>
    <p:extLst>
      <p:ext uri="{BB962C8B-B14F-4D97-AF65-F5344CB8AC3E}">
        <p14:creationId xmlns:p14="http://schemas.microsoft.com/office/powerpoint/2010/main" val="176487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BE1A69DF-9126-48CB-A108-C6FA3A1CCA8F}"/>
              </a:ext>
            </a:extLst>
          </p:cNvPr>
          <p:cNvSpPr/>
          <p:nvPr/>
        </p:nvSpPr>
        <p:spPr>
          <a:xfrm>
            <a:off x="238878" y="625762"/>
            <a:ext cx="11714244"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Năm 221 TCN, Tần Thuỷ Hoàng đã thống nhất lãnh thổ, tự xưng hoàng đế</a:t>
            </a:r>
            <a:endParaRPr lang="en-US" sz="3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1EE01A6-4C8C-4C11-A546-B6EB3991D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028" y="1245477"/>
            <a:ext cx="4785317" cy="5806170"/>
          </a:xfrm>
          <a:prstGeom prst="rect">
            <a:avLst/>
          </a:prstGeom>
        </p:spPr>
      </p:pic>
      <p:sp>
        <p:nvSpPr>
          <p:cNvPr id="9" name="Rectangle 8">
            <a:extLst>
              <a:ext uri="{FF2B5EF4-FFF2-40B4-BE49-F238E27FC236}">
                <a16:creationId xmlns:a16="http://schemas.microsoft.com/office/drawing/2014/main" id="{E13800D0-8D9C-4C4C-B863-B1D1A8D03EB3}"/>
              </a:ext>
            </a:extLst>
          </p:cNvPr>
          <p:cNvSpPr/>
          <p:nvPr/>
        </p:nvSpPr>
        <p:spPr>
          <a:xfrm>
            <a:off x="-1" y="1684386"/>
            <a:ext cx="7394029"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endParaRPr lang="en-US"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4D525B2-0A6E-462E-B7BF-61C643AD1F79}"/>
              </a:ext>
            </a:extLst>
          </p:cNvPr>
          <p:cNvSpPr/>
          <p:nvPr/>
        </p:nvSpPr>
        <p:spPr>
          <a:xfrm>
            <a:off x="12655" y="2770024"/>
            <a:ext cx="7394029"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N</a:t>
            </a:r>
            <a:r>
              <a:rPr lang="vi-VN" sz="3200" dirty="0">
                <a:latin typeface="Times New Roman" panose="02020603050405020304" pitchFamily="18" charset="0"/>
                <a:cs typeface="Times New Roman" panose="02020603050405020304" pitchFamily="18" charset="0"/>
              </a:rPr>
              <a:t>hà Tần còn áp dụng chế độ đo lường, tiền tệ, chữ viết và pháp luật chung trên cả nước</a:t>
            </a:r>
            <a:endParaRPr lang="en-US" sz="32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383A0BD-C69D-4187-927B-53D9F9AC53B8}"/>
              </a:ext>
            </a:extLst>
          </p:cNvPr>
          <p:cNvSpPr/>
          <p:nvPr/>
        </p:nvSpPr>
        <p:spPr>
          <a:xfrm>
            <a:off x="12655" y="4388784"/>
            <a:ext cx="7368718"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=&gt; </a:t>
            </a:r>
            <a:r>
              <a:rPr lang="vi-VN" sz="3200" dirty="0">
                <a:latin typeface="Times New Roman" panose="02020603050405020304" pitchFamily="18" charset="0"/>
                <a:cs typeface="Times New Roman" panose="02020603050405020304" pitchFamily="18" charset="0"/>
              </a:rPr>
              <a:t>Quan hệ bóc lột giữa địa chủ và tá điền </a:t>
            </a:r>
            <a:r>
              <a:rPr lang="en-US" sz="3200" dirty="0">
                <a:latin typeface="Times New Roman" panose="02020603050405020304" pitchFamily="18" charset="0"/>
                <a:cs typeface="Times New Roman" panose="02020603050405020304" pitchFamily="18" charset="0"/>
              </a:rPr>
              <a:t>(Quan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được xác lập.</a:t>
            </a:r>
            <a:endParaRPr lang="en-US" sz="32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64FFE8BD-0BED-4E0E-B61E-31196EBC6D12}"/>
              </a:ext>
            </a:extLst>
          </p:cNvPr>
          <p:cNvSpPr/>
          <p:nvPr/>
        </p:nvSpPr>
        <p:spPr>
          <a:xfrm>
            <a:off x="132094" y="5692159"/>
            <a:ext cx="7368718"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206 TCN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9667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Tùy</a:t>
            </a:r>
            <a:r>
              <a:rPr lang="en-US" sz="3200" b="1" dirty="0">
                <a:latin typeface="Times New Roman" panose="02020603050405020304" pitchFamily="18" charset="0"/>
                <a:cs typeface="Times New Roman" panose="02020603050405020304" pitchFamily="18" charset="0"/>
              </a:rPr>
              <a:t> 206 TCN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VII.</a:t>
            </a:r>
          </a:p>
        </p:txBody>
      </p:sp>
      <p:sp>
        <p:nvSpPr>
          <p:cNvPr id="3" name="Thought Bubble: Cloud 2">
            <a:extLst>
              <a:ext uri="{FF2B5EF4-FFF2-40B4-BE49-F238E27FC236}">
                <a16:creationId xmlns:a16="http://schemas.microsoft.com/office/drawing/2014/main" id="{1D88E802-2525-4C0A-B106-19D3A27DD96C}"/>
              </a:ext>
            </a:extLst>
          </p:cNvPr>
          <p:cNvSpPr/>
          <p:nvPr/>
        </p:nvSpPr>
        <p:spPr>
          <a:xfrm>
            <a:off x="48225" y="760996"/>
            <a:ext cx="4335516" cy="4820171"/>
          </a:xfrm>
          <a:prstGeom prst="cloudCallout">
            <a:avLst>
              <a:gd name="adj1" fmla="val -47873"/>
              <a:gd name="adj2" fmla="val 74541"/>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t</a:t>
            </a:r>
            <a:r>
              <a:rPr lang="vi-VN" sz="2800" b="1" dirty="0">
                <a:latin typeface="Times New Roman" panose="02020603050405020304" pitchFamily="18" charset="0"/>
                <a:cs typeface="Times New Roman" panose="02020603050405020304" pitchFamily="18" charset="0"/>
              </a:rPr>
              <a:t>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mục</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41 SGK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206TCN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581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FEEB8205-FD8D-45AC-9823-CDB1AFB17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80498"/>
            <a:ext cx="7620000" cy="6477502"/>
          </a:xfrm>
          <a:prstGeom prst="rect">
            <a:avLst/>
          </a:prstGeom>
        </p:spPr>
      </p:pic>
    </p:spTree>
    <p:extLst>
      <p:ext uri="{BB962C8B-B14F-4D97-AF65-F5344CB8AC3E}">
        <p14:creationId xmlns:p14="http://schemas.microsoft.com/office/powerpoint/2010/main" val="219019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Tùy</a:t>
            </a:r>
            <a:r>
              <a:rPr lang="en-US" sz="3200" b="1" dirty="0">
                <a:latin typeface="Times New Roman" panose="02020603050405020304" pitchFamily="18" charset="0"/>
                <a:cs typeface="Times New Roman" panose="02020603050405020304" pitchFamily="18" charset="0"/>
              </a:rPr>
              <a:t> 206 TCN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kỉ</a:t>
            </a:r>
            <a:r>
              <a:rPr lang="en-US" sz="3200" b="1" dirty="0">
                <a:latin typeface="Times New Roman" panose="02020603050405020304" pitchFamily="18" charset="0"/>
                <a:cs typeface="Times New Roman" panose="02020603050405020304" pitchFamily="18" charset="0"/>
              </a:rPr>
              <a:t> VII.</a:t>
            </a:r>
          </a:p>
        </p:txBody>
      </p:sp>
      <p:pic>
        <p:nvPicPr>
          <p:cNvPr id="5" name="Picture 4">
            <a:extLst>
              <a:ext uri="{FF2B5EF4-FFF2-40B4-BE49-F238E27FC236}">
                <a16:creationId xmlns:a16="http://schemas.microsoft.com/office/drawing/2014/main" id="{C5A69C9A-8EE9-40BF-A826-D7A227D8D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544" y="488730"/>
            <a:ext cx="5034455" cy="6369269"/>
          </a:xfrm>
          <a:prstGeom prst="rect">
            <a:avLst/>
          </a:prstGeom>
        </p:spPr>
      </p:pic>
      <p:sp>
        <p:nvSpPr>
          <p:cNvPr id="6" name="Rectangle 5">
            <a:extLst>
              <a:ext uri="{FF2B5EF4-FFF2-40B4-BE49-F238E27FC236}">
                <a16:creationId xmlns:a16="http://schemas.microsoft.com/office/drawing/2014/main" id="{4676BCC5-BEB8-4657-BC69-BD1C93B00F13}"/>
              </a:ext>
            </a:extLst>
          </p:cNvPr>
          <p:cNvSpPr/>
          <p:nvPr/>
        </p:nvSpPr>
        <p:spPr>
          <a:xfrm>
            <a:off x="238878" y="625762"/>
            <a:ext cx="6918666" cy="138499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Từ năm 206 TCN đến năm 618, các triều đại phong kiến đã thay nhau cầm quyền ở Trung Quốc lần 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A26AA81D-AD17-4AAC-AAF6-31C353C88593}"/>
              </a:ext>
            </a:extLst>
          </p:cNvPr>
          <p:cNvSpPr/>
          <p:nvPr/>
        </p:nvSpPr>
        <p:spPr>
          <a:xfrm>
            <a:off x="188259" y="2169588"/>
            <a:ext cx="7331893" cy="224676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(206TCN-220)</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Thục-Ngô</a:t>
            </a:r>
            <a:r>
              <a:rPr lang="en-US" sz="2800" dirty="0">
                <a:latin typeface="Times New Roman" panose="02020603050405020304" pitchFamily="18" charset="0"/>
                <a:cs typeface="Times New Roman" panose="02020603050405020304" pitchFamily="18" charset="0"/>
              </a:rPr>
              <a:t>) (220-280)</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Tấn</a:t>
            </a:r>
            <a:r>
              <a:rPr lang="en-US" sz="2800" dirty="0">
                <a:latin typeface="Times New Roman" panose="02020603050405020304" pitchFamily="18" charset="0"/>
                <a:cs typeface="Times New Roman" panose="02020603050405020304" pitchFamily="18" charset="0"/>
              </a:rPr>
              <a:t> (280-420)</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Nam-</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triều</a:t>
            </a:r>
            <a:r>
              <a:rPr lang="en-US" sz="2800" dirty="0">
                <a:latin typeface="Times New Roman" panose="02020603050405020304" pitchFamily="18" charset="0"/>
                <a:cs typeface="Times New Roman" panose="02020603050405020304" pitchFamily="18" charset="0"/>
              </a:rPr>
              <a:t> (420-581)</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(581- 618)</a:t>
            </a:r>
          </a:p>
        </p:txBody>
      </p:sp>
      <p:sp>
        <p:nvSpPr>
          <p:cNvPr id="4" name="Thought Bubble: Cloud 3">
            <a:extLst>
              <a:ext uri="{FF2B5EF4-FFF2-40B4-BE49-F238E27FC236}">
                <a16:creationId xmlns:a16="http://schemas.microsoft.com/office/drawing/2014/main" id="{42DF22E8-B936-48A8-BF60-696BC7C73800}"/>
              </a:ext>
            </a:extLst>
          </p:cNvPr>
          <p:cNvSpPr/>
          <p:nvPr/>
        </p:nvSpPr>
        <p:spPr>
          <a:xfrm>
            <a:off x="7208163" y="488730"/>
            <a:ext cx="5034455" cy="6164317"/>
          </a:xfrm>
          <a:prstGeom prst="cloudCallout">
            <a:avLst>
              <a:gd name="adj1" fmla="val 47542"/>
              <a:gd name="adj2" fmla="val 5213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Tùy</a:t>
            </a:r>
            <a:r>
              <a:rPr lang="en-US" sz="32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8B1F8640-B69A-4BEF-BBCE-2556731E3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37361"/>
            <a:ext cx="7157544" cy="2181225"/>
          </a:xfrm>
          <a:prstGeom prst="rect">
            <a:avLst/>
          </a:prstGeom>
        </p:spPr>
      </p:pic>
    </p:spTree>
    <p:extLst>
      <p:ext uri="{BB962C8B-B14F-4D97-AF65-F5344CB8AC3E}">
        <p14:creationId xmlns:p14="http://schemas.microsoft.com/office/powerpoint/2010/main" val="409501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barn(inVertic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down)">
                                      <p:cBhvr>
                                        <p:cTn id="33" dur="250"/>
                                        <p:tgtEl>
                                          <p:spTgt spid="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sp>
        <p:nvSpPr>
          <p:cNvPr id="5" name="Speech Bubble: Oval 4">
            <a:extLst>
              <a:ext uri="{FF2B5EF4-FFF2-40B4-BE49-F238E27FC236}">
                <a16:creationId xmlns:a16="http://schemas.microsoft.com/office/drawing/2014/main" id="{4F915536-3E9F-4109-8FF5-FE77DEC33D2E}"/>
              </a:ext>
            </a:extLst>
          </p:cNvPr>
          <p:cNvSpPr/>
          <p:nvPr/>
        </p:nvSpPr>
        <p:spPr>
          <a:xfrm>
            <a:off x="7824952" y="591208"/>
            <a:ext cx="3909848" cy="3823138"/>
          </a:xfrm>
          <a:prstGeom prst="wedgeEllipseCallout">
            <a:avLst>
              <a:gd name="adj1" fmla="val 47313"/>
              <a:gd name="adj2" fmla="val 57128"/>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Thảo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endParaRPr lang="en-US" sz="3200" b="1" dirty="0">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extLst>
              <p:ext uri="{D42A27DB-BD31-4B8C-83A1-F6EECF244321}">
                <p14:modId xmlns:p14="http://schemas.microsoft.com/office/powerpoint/2010/main" val="3934030682"/>
              </p:ext>
            </p:extLst>
          </p:nvPr>
        </p:nvGraphicFramePr>
        <p:xfrm>
          <a:off x="0" y="726519"/>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Khoa </a:t>
                      </a:r>
                      <a:r>
                        <a:rPr lang="en-US" sz="2800" b="1" dirty="0" err="1">
                          <a:solidFill>
                            <a:srgbClr val="002060"/>
                          </a:solidFill>
                          <a:effectLst/>
                          <a:latin typeface="Times New Roman" panose="02020603050405020304" pitchFamily="18" charset="0"/>
                          <a:cs typeface="Times New Roman" panose="02020603050405020304" pitchFamily="18" charset="0"/>
                        </a:rPr>
                        <a:t>học,Kĩ</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thuật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253357"/>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a:solidFill>
                  <a:sysClr val="windowText" lastClr="000000"/>
                </a:solidFill>
                <a:latin typeface="Times New Roman" panose="02020603050405020304" pitchFamily="18" charset="0"/>
                <a:cs typeface="Times New Roman" panose="02020603050405020304" pitchFamily="18" charset="0"/>
              </a:rPr>
              <a:t>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Tree>
    <p:extLst>
      <p:ext uri="{BB962C8B-B14F-4D97-AF65-F5344CB8AC3E}">
        <p14:creationId xmlns:p14="http://schemas.microsoft.com/office/powerpoint/2010/main" val="272453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5" grpId="1"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A25A9D-46BF-49C7-BC74-488364B8F607}"/>
              </a:ext>
            </a:extLst>
          </p:cNvPr>
          <p:cNvSpPr/>
          <p:nvPr/>
        </p:nvSpPr>
        <p:spPr>
          <a:xfrm>
            <a:off x="78828" y="582067"/>
            <a:ext cx="3862552" cy="5693866"/>
          </a:xfrm>
          <a:prstGeom prst="rect">
            <a:avLst/>
          </a:prstGeom>
        </p:spPr>
        <p:txBody>
          <a:bodyPr wrap="square">
            <a:spAutoFit/>
          </a:bodyPr>
          <a:lstStyle/>
          <a:p>
            <a:r>
              <a:rPr lang="vi-VN" sz="2800" dirty="0">
                <a:solidFill>
                  <a:srgbClr val="002060"/>
                </a:solidFill>
                <a:latin typeface="+mj-lt"/>
              </a:rPr>
              <a:t> “Nho giáo” được khai sinh bởi Khổng Tử. Ông đã tổng hợp lại các quan điểm về tư tưởng, lẽ sống rời rạc trong lịch sử để đưa ra một quy chuẩn hoàn chỉnh nhất cho Nho giáo. Tuy nhiên, sau khi ông mất, Nho giáo lại bị sử dụng một cách lệch lạc bởi những người cầm quyền nhằm điều khiển người dân.</a:t>
            </a:r>
            <a:endParaRPr lang="en-US" sz="2800" dirty="0">
              <a:solidFill>
                <a:srgbClr val="002060"/>
              </a:solidFill>
              <a:latin typeface="+mj-lt"/>
            </a:endParaRPr>
          </a:p>
        </p:txBody>
      </p:sp>
      <p:pic>
        <p:nvPicPr>
          <p:cNvPr id="6" name="Picture 5">
            <a:extLst>
              <a:ext uri="{FF2B5EF4-FFF2-40B4-BE49-F238E27FC236}">
                <a16:creationId xmlns:a16="http://schemas.microsoft.com/office/drawing/2014/main" id="{990F15D6-EE7C-442A-A686-1298A7629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83" y="0"/>
            <a:ext cx="3862552" cy="2208978"/>
          </a:xfrm>
          <a:prstGeom prst="rect">
            <a:avLst/>
          </a:prstGeom>
        </p:spPr>
      </p:pic>
      <p:pic>
        <p:nvPicPr>
          <p:cNvPr id="8" name="Picture 7">
            <a:extLst>
              <a:ext uri="{FF2B5EF4-FFF2-40B4-BE49-F238E27FC236}">
                <a16:creationId xmlns:a16="http://schemas.microsoft.com/office/drawing/2014/main" id="{9057D197-BBAB-4AFF-BCB5-9A3977A7C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553" y="2208978"/>
            <a:ext cx="4466898" cy="4439745"/>
          </a:xfrm>
          <a:prstGeom prst="rect">
            <a:avLst/>
          </a:prstGeom>
        </p:spPr>
      </p:pic>
      <p:pic>
        <p:nvPicPr>
          <p:cNvPr id="10" name="Picture 9">
            <a:extLst>
              <a:ext uri="{FF2B5EF4-FFF2-40B4-BE49-F238E27FC236}">
                <a16:creationId xmlns:a16="http://schemas.microsoft.com/office/drawing/2014/main" id="{1C607E24-3EC7-42DE-AE14-DEB44C615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449" y="2208978"/>
            <a:ext cx="3862551" cy="4439745"/>
          </a:xfrm>
          <a:prstGeom prst="rect">
            <a:avLst/>
          </a:prstGeom>
        </p:spPr>
      </p:pic>
    </p:spTree>
    <p:extLst>
      <p:ext uri="{BB962C8B-B14F-4D97-AF65-F5344CB8AC3E}">
        <p14:creationId xmlns:p14="http://schemas.microsoft.com/office/powerpoint/2010/main" val="2817723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5FE5-C117-4E0D-AFC4-53677CDC445C}"/>
              </a:ext>
            </a:extLst>
          </p:cNvPr>
          <p:cNvSpPr>
            <a:spLocks noGrp="1"/>
          </p:cNvSpPr>
          <p:nvPr>
            <p:ph type="ctrTitle"/>
          </p:nvPr>
        </p:nvSpPr>
        <p:spPr>
          <a:xfrm>
            <a:off x="0" y="0"/>
            <a:ext cx="12192000" cy="1600200"/>
          </a:xfrm>
        </p:spPr>
        <p:txBody>
          <a:bodyPr anchor="t">
            <a:normAutofit fontScale="90000"/>
          </a:bodyPr>
          <a:lstStyle/>
          <a:p>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9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TRUNG QUỐC TỪ THỜI KÌ CỔ ĐẠI ĐẾN THẾ KỈ VII</a:t>
            </a:r>
          </a:p>
        </p:txBody>
      </p:sp>
      <p:sp>
        <p:nvSpPr>
          <p:cNvPr id="3" name="Subtitle 2">
            <a:extLst>
              <a:ext uri="{FF2B5EF4-FFF2-40B4-BE49-F238E27FC236}">
                <a16:creationId xmlns:a16="http://schemas.microsoft.com/office/drawing/2014/main" id="{7DED8748-AB24-4DB5-A864-1B76D8413367}"/>
              </a:ext>
            </a:extLst>
          </p:cNvPr>
          <p:cNvSpPr>
            <a:spLocks noGrp="1"/>
          </p:cNvSpPr>
          <p:nvPr>
            <p:ph type="subTitle" idx="1"/>
          </p:nvPr>
        </p:nvSpPr>
        <p:spPr>
          <a:xfrm>
            <a:off x="475129" y="1253738"/>
            <a:ext cx="11528611" cy="4350523"/>
          </a:xfrm>
        </p:spPr>
        <p:txBody>
          <a:bodyPr>
            <a:normAutofit/>
          </a:bodyPr>
          <a:lstStyle/>
          <a:p>
            <a:r>
              <a:rPr lang="en-US" sz="3600" b="1" dirty="0" err="1">
                <a:solidFill>
                  <a:srgbClr val="0070C0"/>
                </a:solidFill>
                <a:latin typeface="Times New Roman" panose="02020603050405020304" pitchFamily="18" charset="0"/>
                <a:cs typeface="Times New Roman" panose="02020603050405020304" pitchFamily="18" charset="0"/>
              </a:rPr>
              <a:t>Yêu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cầu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xong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này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em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sẽ</a:t>
            </a:r>
            <a:r>
              <a:rPr lang="en-US" sz="3600" b="1" dirty="0">
                <a:solidFill>
                  <a:srgbClr val="0070C0"/>
                </a:solidFill>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r>
              <a:rPr lang="en-US" sz="2800" b="1" dirty="0">
                <a:latin typeface="Times New Roman" panose="02020603050405020304" pitchFamily="18" charset="0"/>
                <a:cs typeface="Times New Roman" panose="02020603050405020304" pitchFamily="18" charset="0"/>
              </a:rPr>
              <a:t> </a:t>
            </a:r>
          </a:p>
          <a:p>
            <a:pPr algn="just"/>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dưới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Hoàng</a:t>
            </a:r>
            <a:r>
              <a:rPr lang="en-US" sz="2800" b="1" dirty="0">
                <a:latin typeface="Times New Roman" panose="02020603050405020304" pitchFamily="18" charset="0"/>
                <a:cs typeface="Times New Roman" panose="02020603050405020304" pitchFamily="18" charset="0"/>
              </a:rPr>
              <a:t>.</a:t>
            </a:r>
          </a:p>
          <a:p>
            <a:pPr algn="just"/>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Xây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Hán</a:t>
            </a:r>
            <a:r>
              <a:rPr lang="en-US" sz="2800" b="1" dirty="0">
                <a:latin typeface="Times New Roman" panose="02020603050405020304" pitchFamily="18" charset="0"/>
                <a:cs typeface="Times New Roman" panose="02020603050405020304" pitchFamily="18" charset="0"/>
              </a:rPr>
              <a:t>, Nam-</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endParaRPr lang="en-US" sz="2800" b="1"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4.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đại</a:t>
            </a:r>
            <a:endParaRPr lang="en-US" sz="2800" b="1" dirty="0">
              <a:latin typeface="Times New Roman" panose="02020603050405020304" pitchFamily="18" charset="0"/>
              <a:cs typeface="Times New Roman" panose="02020603050405020304" pitchFamily="18" charset="0"/>
            </a:endParaRPr>
          </a:p>
          <a:p>
            <a:pPr algn="just"/>
            <a:endParaRPr lang="en-US" sz="2800" b="1" dirty="0">
              <a:latin typeface="Times New Roman" panose="02020603050405020304" pitchFamily="18" charset="0"/>
              <a:cs typeface="Times New Roman" panose="02020603050405020304" pitchFamily="18" charset="0"/>
            </a:endParaRPr>
          </a:p>
          <a:p>
            <a:pPr algn="just"/>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93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extLst>
              <p:ext uri="{D42A27DB-BD31-4B8C-83A1-F6EECF244321}">
                <p14:modId xmlns:p14="http://schemas.microsoft.com/office/powerpoint/2010/main" val="813219999"/>
              </p:ext>
            </p:extLst>
          </p:nvPr>
        </p:nvGraphicFramePr>
        <p:xfrm>
          <a:off x="0" y="662148"/>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Khoa </a:t>
                      </a:r>
                      <a:r>
                        <a:rPr lang="en-US" sz="2800" b="1" dirty="0" err="1">
                          <a:solidFill>
                            <a:srgbClr val="002060"/>
                          </a:solidFill>
                          <a:effectLst/>
                          <a:latin typeface="Times New Roman" panose="02020603050405020304" pitchFamily="18" charset="0"/>
                          <a:cs typeface="Times New Roman" panose="02020603050405020304" pitchFamily="18" charset="0"/>
                        </a:rPr>
                        <a:t>học,Kĩ</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thuật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158764"/>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dirty="0">
                <a:solidFill>
                  <a:sysClr val="windowText" lastClr="000000"/>
                </a:solidFill>
                <a:latin typeface="Times New Roman" panose="02020603050405020304" pitchFamily="18" charset="0"/>
                <a:cs typeface="Times New Roman" panose="02020603050405020304" pitchFamily="18" charset="0"/>
              </a:rPr>
              <a:t> với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
        <p:nvSpPr>
          <p:cNvPr id="7" name="Rectangle 6">
            <a:extLst>
              <a:ext uri="{FF2B5EF4-FFF2-40B4-BE49-F238E27FC236}">
                <a16:creationId xmlns:a16="http://schemas.microsoft.com/office/drawing/2014/main" id="{EFC304D6-B008-4829-9147-5374F4F2E4E7}"/>
              </a:ext>
            </a:extLst>
          </p:cNvPr>
          <p:cNvSpPr/>
          <p:nvPr/>
        </p:nvSpPr>
        <p:spPr>
          <a:xfrm>
            <a:off x="2790496" y="2364821"/>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Người Trung Quốc dùng chữ t</a:t>
            </a:r>
            <a:r>
              <a:rPr lang="en-US" sz="2400" dirty="0" err="1">
                <a:solidFill>
                  <a:sysClr val="windowText" lastClr="000000"/>
                </a:solidFill>
                <a:latin typeface="Times New Roman" panose="02020603050405020304" pitchFamily="18" charset="0"/>
                <a:cs typeface="Times New Roman" panose="02020603050405020304" pitchFamily="18" charset="0"/>
              </a:rPr>
              <a:t>ượng</a:t>
            </a:r>
            <a:r>
              <a:rPr lang="vi-VN" sz="2400" dirty="0">
                <a:solidFill>
                  <a:sysClr val="windowText" lastClr="000000"/>
                </a:solidFill>
                <a:latin typeface="Times New Roman" panose="02020603050405020304" pitchFamily="18" charset="0"/>
                <a:cs typeface="Times New Roman" panose="02020603050405020304" pitchFamily="18" charset="0"/>
              </a:rPr>
              <a:t> hình được khắc trên mai rùa, xương thú, chuông và phổ biến là khắc trên tre và trúc.</a:t>
            </a:r>
          </a:p>
        </p:txBody>
      </p:sp>
    </p:spTree>
    <p:extLst>
      <p:ext uri="{BB962C8B-B14F-4D97-AF65-F5344CB8AC3E}">
        <p14:creationId xmlns:p14="http://schemas.microsoft.com/office/powerpoint/2010/main" val="98814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F9BF31-6B37-48D9-832A-6C43B4FA3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53387" cy="6858000"/>
          </a:xfrm>
          <a:prstGeom prst="rect">
            <a:avLst/>
          </a:prstGeom>
        </p:spPr>
      </p:pic>
      <p:pic>
        <p:nvPicPr>
          <p:cNvPr id="19" name="Picture 18">
            <a:extLst>
              <a:ext uri="{FF2B5EF4-FFF2-40B4-BE49-F238E27FC236}">
                <a16:creationId xmlns:a16="http://schemas.microsoft.com/office/drawing/2014/main" id="{17223A59-08ED-4A7F-BD99-F6FE25C6B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386" y="0"/>
            <a:ext cx="7738613" cy="6858000"/>
          </a:xfrm>
          <a:prstGeom prst="rect">
            <a:avLst/>
          </a:prstGeom>
        </p:spPr>
      </p:pic>
    </p:spTree>
    <p:extLst>
      <p:ext uri="{BB962C8B-B14F-4D97-AF65-F5344CB8AC3E}">
        <p14:creationId xmlns:p14="http://schemas.microsoft.com/office/powerpoint/2010/main" val="1046878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extLst>
              <p:ext uri="{D42A27DB-BD31-4B8C-83A1-F6EECF244321}">
                <p14:modId xmlns:p14="http://schemas.microsoft.com/office/powerpoint/2010/main" val="1918994576"/>
              </p:ext>
            </p:extLst>
          </p:nvPr>
        </p:nvGraphicFramePr>
        <p:xfrm>
          <a:off x="0" y="662148"/>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Khoa học,Kĩ thuật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158764"/>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dirty="0">
                <a:solidFill>
                  <a:sysClr val="windowText" lastClr="000000"/>
                </a:solidFill>
                <a:latin typeface="Times New Roman" panose="02020603050405020304" pitchFamily="18" charset="0"/>
                <a:cs typeface="Times New Roman" panose="02020603050405020304" pitchFamily="18" charset="0"/>
              </a:rPr>
              <a:t> với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
        <p:nvSpPr>
          <p:cNvPr id="7" name="Rectangle 6">
            <a:extLst>
              <a:ext uri="{FF2B5EF4-FFF2-40B4-BE49-F238E27FC236}">
                <a16:creationId xmlns:a16="http://schemas.microsoft.com/office/drawing/2014/main" id="{EFC304D6-B008-4829-9147-5374F4F2E4E7}"/>
              </a:ext>
            </a:extLst>
          </p:cNvPr>
          <p:cNvSpPr/>
          <p:nvPr/>
        </p:nvSpPr>
        <p:spPr>
          <a:xfrm>
            <a:off x="2790496" y="2351691"/>
            <a:ext cx="9401503" cy="1077309"/>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Người Trung Quốc dùng chữ t</a:t>
            </a:r>
            <a:r>
              <a:rPr lang="en-US" sz="2400" dirty="0" err="1">
                <a:solidFill>
                  <a:sysClr val="windowText" lastClr="000000"/>
                </a:solidFill>
                <a:latin typeface="Times New Roman" panose="02020603050405020304" pitchFamily="18" charset="0"/>
                <a:cs typeface="Times New Roman" panose="02020603050405020304" pitchFamily="18" charset="0"/>
              </a:rPr>
              <a:t>ượng</a:t>
            </a:r>
            <a:r>
              <a:rPr lang="vi-VN" sz="2400" dirty="0">
                <a:solidFill>
                  <a:sysClr val="windowText" lastClr="000000"/>
                </a:solidFill>
                <a:latin typeface="Times New Roman" panose="02020603050405020304" pitchFamily="18" charset="0"/>
                <a:cs typeface="Times New Roman" panose="02020603050405020304" pitchFamily="18" charset="0"/>
              </a:rPr>
              <a:t> hình được khắc trên mai rùa, xương thú, chuông và phổ biến là khắc trên tre và trúc.</a:t>
            </a:r>
          </a:p>
        </p:txBody>
      </p:sp>
      <p:sp>
        <p:nvSpPr>
          <p:cNvPr id="8" name="Rectangle 7">
            <a:extLst>
              <a:ext uri="{FF2B5EF4-FFF2-40B4-BE49-F238E27FC236}">
                <a16:creationId xmlns:a16="http://schemas.microsoft.com/office/drawing/2014/main" id="{596ABF0D-6BBB-4B6E-81FB-887D0D87E079}"/>
              </a:ext>
            </a:extLst>
          </p:cNvPr>
          <p:cNvSpPr/>
          <p:nvPr/>
        </p:nvSpPr>
        <p:spPr>
          <a:xfrm>
            <a:off x="2790495" y="3436228"/>
            <a:ext cx="9401503" cy="1072711"/>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 Tác phẩm văn học cổ nhất là Kinh Thi.</a:t>
            </a:r>
          </a:p>
          <a:p>
            <a:pPr fontAlgn="t"/>
            <a:r>
              <a:rPr lang="vi-VN" sz="2400" dirty="0">
                <a:solidFill>
                  <a:sysClr val="windowText" lastClr="000000"/>
                </a:solidFill>
                <a:latin typeface="Times New Roman" panose="02020603050405020304" pitchFamily="18" charset="0"/>
                <a:cs typeface="Times New Roman" panose="02020603050405020304" pitchFamily="18" charset="0"/>
              </a:rPr>
              <a:t>- bộ Sử kí của Tư Mã Thiên được coi là công trình sử học đồ sộ trong thời</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cổ</a:t>
            </a:r>
            <a:r>
              <a:rPr lang="vi-VN" sz="2400" dirty="0">
                <a:solidFill>
                  <a:sysClr val="windowText" lastClr="000000"/>
                </a:solidFill>
                <a:latin typeface="Times New Roman" panose="02020603050405020304" pitchFamily="18" charset="0"/>
                <a:cs typeface="Times New Roman" panose="02020603050405020304" pitchFamily="18" charset="0"/>
              </a:rPr>
              <a:t> đại</a:t>
            </a:r>
          </a:p>
        </p:txBody>
      </p:sp>
    </p:spTree>
    <p:extLst>
      <p:ext uri="{BB962C8B-B14F-4D97-AF65-F5344CB8AC3E}">
        <p14:creationId xmlns:p14="http://schemas.microsoft.com/office/powerpoint/2010/main" val="202697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2FDF5-1304-43C2-8F4D-98C4ECD25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145" y="0"/>
            <a:ext cx="5948855" cy="6858000"/>
          </a:xfrm>
          <a:prstGeom prst="rect">
            <a:avLst/>
          </a:prstGeom>
        </p:spPr>
      </p:pic>
      <p:sp>
        <p:nvSpPr>
          <p:cNvPr id="6" name="Rectangle 5">
            <a:extLst>
              <a:ext uri="{FF2B5EF4-FFF2-40B4-BE49-F238E27FC236}">
                <a16:creationId xmlns:a16="http://schemas.microsoft.com/office/drawing/2014/main" id="{A76C3AC3-39BC-4B84-82D8-2AFD28224DA3}"/>
              </a:ext>
            </a:extLst>
          </p:cNvPr>
          <p:cNvSpPr/>
          <p:nvPr/>
        </p:nvSpPr>
        <p:spPr>
          <a:xfrm>
            <a:off x="0" y="0"/>
            <a:ext cx="6096000" cy="3108543"/>
          </a:xfrm>
          <a:prstGeom prst="rect">
            <a:avLst/>
          </a:prstGeom>
        </p:spPr>
        <p:txBody>
          <a:bodyPr>
            <a:spAutoFit/>
          </a:bodyPr>
          <a:lstStyle/>
          <a:p>
            <a:pPr algn="just"/>
            <a:r>
              <a:rPr lang="en-US" sz="2800" dirty="0" err="1">
                <a:solidFill>
                  <a:srgbClr val="101010"/>
                </a:solidFill>
                <a:latin typeface="Times New Roman" panose="02020603050405020304" pitchFamily="18" charset="0"/>
                <a:cs typeface="Times New Roman" panose="02020603050405020304" pitchFamily="18" charset="0"/>
              </a:rPr>
              <a:t>Kinh</a:t>
            </a:r>
            <a:r>
              <a:rPr lang="en-US" sz="2800" dirty="0">
                <a:solidFill>
                  <a:srgbClr val="101010"/>
                </a:solidFill>
                <a:latin typeface="Times New Roman" panose="02020603050405020304" pitchFamily="18" charset="0"/>
                <a:cs typeface="Times New Roman" panose="02020603050405020304" pitchFamily="18" charset="0"/>
              </a:rPr>
              <a:t> </a:t>
            </a:r>
            <a:r>
              <a:rPr lang="en-US" sz="2800" dirty="0" err="1">
                <a:solidFill>
                  <a:srgbClr val="101010"/>
                </a:solidFill>
                <a:latin typeface="Times New Roman" panose="02020603050405020304" pitchFamily="18" charset="0"/>
                <a:cs typeface="Times New Roman" panose="02020603050405020304" pitchFamily="18" charset="0"/>
              </a:rPr>
              <a:t>Thi</a:t>
            </a:r>
            <a:r>
              <a:rPr lang="en-US" sz="2800" dirty="0">
                <a:solidFill>
                  <a:srgbClr val="101010"/>
                </a:solidFill>
                <a:latin typeface="Times New Roman" panose="02020603050405020304" pitchFamily="18" charset="0"/>
                <a:cs typeface="Times New Roman" panose="02020603050405020304" pitchFamily="18" charset="0"/>
              </a:rPr>
              <a:t> l</a:t>
            </a:r>
            <a:r>
              <a:rPr lang="vi-VN" sz="2800" dirty="0">
                <a:solidFill>
                  <a:srgbClr val="101010"/>
                </a:solidFill>
                <a:latin typeface="Times New Roman" panose="02020603050405020304" pitchFamily="18" charset="0"/>
                <a:cs typeface="Times New Roman" panose="02020603050405020304" pitchFamily="18" charset="0"/>
              </a:rPr>
              <a:t>à một bộ tổng tập thơ ca vô danh của Trung Quốc, một trong năm bộ sách kinh điển của Nho giáo. Các bài thơ trong Kinh Thi được sáng tác trong khoảng thời gian 500 năm, từ đầu thời Tây Chu đến giữa thời Xuân Thu, gồm 305 bài thơ</a:t>
            </a:r>
            <a:r>
              <a:rPr lang="en-US" sz="2800" dirty="0">
                <a:solidFill>
                  <a:srgbClr val="10101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3DBDF90-1CD0-42BB-83DB-83BE2446FDB6}"/>
              </a:ext>
            </a:extLst>
          </p:cNvPr>
          <p:cNvSpPr/>
          <p:nvPr/>
        </p:nvSpPr>
        <p:spPr>
          <a:xfrm>
            <a:off x="0" y="3149293"/>
            <a:ext cx="6096000" cy="2677656"/>
          </a:xfrm>
          <a:prstGeom prst="rect">
            <a:avLst/>
          </a:prstGeom>
        </p:spPr>
        <p:txBody>
          <a:bodyPr>
            <a:spAutoFit/>
          </a:bodyPr>
          <a:lstStyle/>
          <a:p>
            <a:pPr algn="just"/>
            <a:r>
              <a:rPr lang="vi-VN" sz="2800" dirty="0">
                <a:solidFill>
                  <a:srgbClr val="101010"/>
                </a:solidFill>
                <a:latin typeface="Times New Roman" panose="02020603050405020304" pitchFamily="18" charset="0"/>
                <a:cs typeface="Times New Roman" panose="02020603050405020304" pitchFamily="18" charset="0"/>
              </a:rPr>
              <a:t>Trong thời Chiến Quốc, Kinh Thi được coi là "sách giáo khoa" toàn xã hội, luôn được các học giả truyền tụng, học tập với phương châm "Không học Thi thì không biết nói" (bất học Thi, vi dĩ ngôn - Khổng Tử).</a:t>
            </a:r>
            <a:endParaRPr lang="en-US" sz="2800" dirty="0">
              <a:solidFill>
                <a:srgbClr val="10101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5316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extLst>
              <p:ext uri="{D42A27DB-BD31-4B8C-83A1-F6EECF244321}">
                <p14:modId xmlns:p14="http://schemas.microsoft.com/office/powerpoint/2010/main" val="1180127639"/>
              </p:ext>
            </p:extLst>
          </p:nvPr>
        </p:nvGraphicFramePr>
        <p:xfrm>
          <a:off x="0" y="662148"/>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Khoa </a:t>
                      </a:r>
                      <a:r>
                        <a:rPr lang="en-US" sz="2800" b="1" dirty="0" err="1">
                          <a:solidFill>
                            <a:srgbClr val="002060"/>
                          </a:solidFill>
                          <a:effectLst/>
                          <a:latin typeface="Times New Roman" panose="02020603050405020304" pitchFamily="18" charset="0"/>
                          <a:cs typeface="Times New Roman" panose="02020603050405020304" pitchFamily="18" charset="0"/>
                        </a:rPr>
                        <a:t>học,Kĩ</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thuật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158764"/>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dirty="0">
                <a:solidFill>
                  <a:sysClr val="windowText" lastClr="000000"/>
                </a:solidFill>
                <a:latin typeface="Times New Roman" panose="02020603050405020304" pitchFamily="18" charset="0"/>
                <a:cs typeface="Times New Roman" panose="02020603050405020304" pitchFamily="18" charset="0"/>
              </a:rPr>
              <a:t> với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
        <p:nvSpPr>
          <p:cNvPr id="7" name="Rectangle 6">
            <a:extLst>
              <a:ext uri="{FF2B5EF4-FFF2-40B4-BE49-F238E27FC236}">
                <a16:creationId xmlns:a16="http://schemas.microsoft.com/office/drawing/2014/main" id="{EFC304D6-B008-4829-9147-5374F4F2E4E7}"/>
              </a:ext>
            </a:extLst>
          </p:cNvPr>
          <p:cNvSpPr/>
          <p:nvPr/>
        </p:nvSpPr>
        <p:spPr>
          <a:xfrm>
            <a:off x="2790496" y="2351691"/>
            <a:ext cx="9401503" cy="1077309"/>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Người Trung Quốc dùng chữ t</a:t>
            </a:r>
            <a:r>
              <a:rPr lang="en-US" sz="2400" dirty="0" err="1">
                <a:solidFill>
                  <a:sysClr val="windowText" lastClr="000000"/>
                </a:solidFill>
                <a:latin typeface="Times New Roman" panose="02020603050405020304" pitchFamily="18" charset="0"/>
                <a:cs typeface="Times New Roman" panose="02020603050405020304" pitchFamily="18" charset="0"/>
              </a:rPr>
              <a:t>ượng</a:t>
            </a:r>
            <a:r>
              <a:rPr lang="vi-VN" sz="2400" dirty="0">
                <a:solidFill>
                  <a:sysClr val="windowText" lastClr="000000"/>
                </a:solidFill>
                <a:latin typeface="Times New Roman" panose="02020603050405020304" pitchFamily="18" charset="0"/>
                <a:cs typeface="Times New Roman" panose="02020603050405020304" pitchFamily="18" charset="0"/>
              </a:rPr>
              <a:t> hình được khắc trên mai rùa, xương thú, chuông và phổ biến là khắc trên tre và trúc.</a:t>
            </a:r>
          </a:p>
        </p:txBody>
      </p:sp>
      <p:sp>
        <p:nvSpPr>
          <p:cNvPr id="8" name="Rectangle 7">
            <a:extLst>
              <a:ext uri="{FF2B5EF4-FFF2-40B4-BE49-F238E27FC236}">
                <a16:creationId xmlns:a16="http://schemas.microsoft.com/office/drawing/2014/main" id="{596ABF0D-6BBB-4B6E-81FB-887D0D87E079}"/>
              </a:ext>
            </a:extLst>
          </p:cNvPr>
          <p:cNvSpPr/>
          <p:nvPr/>
        </p:nvSpPr>
        <p:spPr>
          <a:xfrm>
            <a:off x="2790495" y="3436228"/>
            <a:ext cx="9401503" cy="1072711"/>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a:solidFill>
                  <a:sysClr val="windowText" lastClr="000000"/>
                </a:solidFill>
                <a:latin typeface="Times New Roman" panose="02020603050405020304" pitchFamily="18" charset="0"/>
                <a:cs typeface="Times New Roman" panose="02020603050405020304" pitchFamily="18" charset="0"/>
              </a:rPr>
              <a:t>V</a:t>
            </a:r>
            <a:r>
              <a:rPr lang="vi-VN" sz="2400" dirty="0">
                <a:solidFill>
                  <a:sysClr val="windowText" lastClr="000000"/>
                </a:solidFill>
                <a:latin typeface="Times New Roman" panose="02020603050405020304" pitchFamily="18" charset="0"/>
                <a:cs typeface="Times New Roman" panose="02020603050405020304" pitchFamily="18" charset="0"/>
              </a:rPr>
              <a:t>ăn học cổ nhất là Kinh Thi.</a:t>
            </a:r>
          </a:p>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Sử</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học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cổ</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vi-VN" sz="2400" dirty="0">
                <a:solidFill>
                  <a:sysClr val="windowText" lastClr="000000"/>
                </a:solidFill>
                <a:latin typeface="Times New Roman" panose="02020603050405020304" pitchFamily="18" charset="0"/>
                <a:cs typeface="Times New Roman" panose="02020603050405020304" pitchFamily="18" charset="0"/>
              </a:rPr>
              <a:t>bộ Sử kí của Tư Mã Thiên</a:t>
            </a:r>
          </a:p>
        </p:txBody>
      </p:sp>
      <p:sp>
        <p:nvSpPr>
          <p:cNvPr id="9" name="Rectangle 8">
            <a:extLst>
              <a:ext uri="{FF2B5EF4-FFF2-40B4-BE49-F238E27FC236}">
                <a16:creationId xmlns:a16="http://schemas.microsoft.com/office/drawing/2014/main" id="{13A69F71-5BD9-4446-BAB3-279FABD7F9D8}"/>
              </a:ext>
            </a:extLst>
          </p:cNvPr>
          <p:cNvSpPr/>
          <p:nvPr/>
        </p:nvSpPr>
        <p:spPr>
          <a:xfrm>
            <a:off x="2790497" y="4508939"/>
            <a:ext cx="9401503" cy="709447"/>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Phát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hiện</a:t>
            </a:r>
            <a:r>
              <a:rPr lang="en-US" sz="2400" dirty="0">
                <a:solidFill>
                  <a:sysClr val="windowText" lastClr="000000"/>
                </a:solidFill>
                <a:latin typeface="Times New Roman" panose="02020603050405020304" pitchFamily="18" charset="0"/>
                <a:cs typeface="Times New Roman" panose="02020603050405020304" pitchFamily="18" charset="0"/>
              </a:rPr>
              <a:t> ra</a:t>
            </a:r>
            <a:r>
              <a:rPr lang="vi-VN" sz="2400" dirty="0">
                <a:solidFill>
                  <a:sysClr val="windowText" lastClr="000000"/>
                </a:solidFill>
                <a:latin typeface="Times New Roman" panose="02020603050405020304" pitchFamily="18" charset="0"/>
                <a:cs typeface="Times New Roman" panose="02020603050405020304" pitchFamily="18" charset="0"/>
              </a:rPr>
              <a:t> nhiều cách chữa bệnh bằng thảo dược, bấm huyệt, châm cứu,…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tiêu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biểu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như</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Hoa</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Đà</a:t>
            </a:r>
            <a:endParaRPr lang="vi-VN" sz="24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4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E67460-EBE6-43B3-BF62-60C5C1711828}"/>
              </a:ext>
            </a:extLst>
          </p:cNvPr>
          <p:cNvSpPr/>
          <p:nvPr/>
        </p:nvSpPr>
        <p:spPr>
          <a:xfrm>
            <a:off x="0" y="278212"/>
            <a:ext cx="4225159" cy="6494085"/>
          </a:xfrm>
          <a:prstGeom prst="rect">
            <a:avLst/>
          </a:prstGeom>
        </p:spPr>
        <p:txBody>
          <a:bodyPr wrap="square">
            <a:spAutoFit/>
          </a:bodyPr>
          <a:lstStyle/>
          <a:p>
            <a:pPr algn="just"/>
            <a:r>
              <a:rPr lang="vi-VN" sz="3200" dirty="0">
                <a:latin typeface="+mj-lt"/>
              </a:rPr>
              <a:t>Theo Bách khoa Trung Quốc, tương truyền rằng từ khi còn trẻ, ông đã bôn tẩu khắp nơi để thu nạp thêm kiến thức nhằm nâng cao y thuật của mình. Không những vậy, Hoa Đà còn thường xuyên thực hành chữa bệnh. Vì vậy, ông vô cùng tinh thông cách chữa trị các loại bệnh trạng.</a:t>
            </a:r>
            <a:endParaRPr lang="en-US" sz="3200" dirty="0">
              <a:latin typeface="+mj-lt"/>
            </a:endParaRPr>
          </a:p>
        </p:txBody>
      </p:sp>
      <p:pic>
        <p:nvPicPr>
          <p:cNvPr id="6" name="Picture 5">
            <a:extLst>
              <a:ext uri="{FF2B5EF4-FFF2-40B4-BE49-F238E27FC236}">
                <a16:creationId xmlns:a16="http://schemas.microsoft.com/office/drawing/2014/main" id="{EE838D70-3CF1-49B4-B103-61A4A9DDB0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992" y="0"/>
            <a:ext cx="5345696" cy="2695903"/>
          </a:xfrm>
          <a:prstGeom prst="rect">
            <a:avLst/>
          </a:prstGeom>
        </p:spPr>
      </p:pic>
      <p:pic>
        <p:nvPicPr>
          <p:cNvPr id="8" name="Picture 7">
            <a:extLst>
              <a:ext uri="{FF2B5EF4-FFF2-40B4-BE49-F238E27FC236}">
                <a16:creationId xmlns:a16="http://schemas.microsoft.com/office/drawing/2014/main" id="{A44A7B47-7989-44B6-A44C-D9686FC5B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159" y="3216792"/>
            <a:ext cx="4083269" cy="3453469"/>
          </a:xfrm>
          <a:prstGeom prst="rect">
            <a:avLst/>
          </a:prstGeom>
        </p:spPr>
      </p:pic>
      <p:pic>
        <p:nvPicPr>
          <p:cNvPr id="10" name="Picture 9">
            <a:extLst>
              <a:ext uri="{FF2B5EF4-FFF2-40B4-BE49-F238E27FC236}">
                <a16:creationId xmlns:a16="http://schemas.microsoft.com/office/drawing/2014/main" id="{0959E93D-9E51-4CFE-9455-C00D9F2D0B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220" y="2534303"/>
            <a:ext cx="3741682" cy="2833359"/>
          </a:xfrm>
          <a:prstGeom prst="rect">
            <a:avLst/>
          </a:prstGeom>
        </p:spPr>
      </p:pic>
    </p:spTree>
    <p:extLst>
      <p:ext uri="{BB962C8B-B14F-4D97-AF65-F5344CB8AC3E}">
        <p14:creationId xmlns:p14="http://schemas.microsoft.com/office/powerpoint/2010/main" val="1263378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extLst>
              <p:ext uri="{D42A27DB-BD31-4B8C-83A1-F6EECF244321}">
                <p14:modId xmlns:p14="http://schemas.microsoft.com/office/powerpoint/2010/main" val="417007317"/>
              </p:ext>
            </p:extLst>
          </p:nvPr>
        </p:nvGraphicFramePr>
        <p:xfrm>
          <a:off x="0" y="662148"/>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Khoa </a:t>
                      </a:r>
                      <a:r>
                        <a:rPr lang="en-US" sz="2800" b="1" dirty="0" err="1">
                          <a:solidFill>
                            <a:srgbClr val="002060"/>
                          </a:solidFill>
                          <a:effectLst/>
                          <a:latin typeface="Times New Roman" panose="02020603050405020304" pitchFamily="18" charset="0"/>
                          <a:cs typeface="Times New Roman" panose="02020603050405020304" pitchFamily="18" charset="0"/>
                        </a:rPr>
                        <a:t>học,Kĩ</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thuật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158764"/>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dirty="0">
                <a:solidFill>
                  <a:sysClr val="windowText" lastClr="000000"/>
                </a:solidFill>
                <a:latin typeface="Times New Roman" panose="02020603050405020304" pitchFamily="18" charset="0"/>
                <a:cs typeface="Times New Roman" panose="02020603050405020304" pitchFamily="18" charset="0"/>
              </a:rPr>
              <a:t> với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
        <p:nvSpPr>
          <p:cNvPr id="7" name="Rectangle 6">
            <a:extLst>
              <a:ext uri="{FF2B5EF4-FFF2-40B4-BE49-F238E27FC236}">
                <a16:creationId xmlns:a16="http://schemas.microsoft.com/office/drawing/2014/main" id="{EFC304D6-B008-4829-9147-5374F4F2E4E7}"/>
              </a:ext>
            </a:extLst>
          </p:cNvPr>
          <p:cNvSpPr/>
          <p:nvPr/>
        </p:nvSpPr>
        <p:spPr>
          <a:xfrm>
            <a:off x="2790496" y="2351691"/>
            <a:ext cx="9401503" cy="1077309"/>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Người Trung Quốc dùng chữ t</a:t>
            </a:r>
            <a:r>
              <a:rPr lang="en-US" sz="2400" dirty="0" err="1">
                <a:solidFill>
                  <a:sysClr val="windowText" lastClr="000000"/>
                </a:solidFill>
                <a:latin typeface="Times New Roman" panose="02020603050405020304" pitchFamily="18" charset="0"/>
                <a:cs typeface="Times New Roman" panose="02020603050405020304" pitchFamily="18" charset="0"/>
              </a:rPr>
              <a:t>ượng</a:t>
            </a:r>
            <a:r>
              <a:rPr lang="vi-VN" sz="2400" dirty="0">
                <a:solidFill>
                  <a:sysClr val="windowText" lastClr="000000"/>
                </a:solidFill>
                <a:latin typeface="Times New Roman" panose="02020603050405020304" pitchFamily="18" charset="0"/>
                <a:cs typeface="Times New Roman" panose="02020603050405020304" pitchFamily="18" charset="0"/>
              </a:rPr>
              <a:t> hình được khắc trên mai rùa, xương thú, chuông và phổ biến là khắc trên tre và trúc.</a:t>
            </a:r>
          </a:p>
        </p:txBody>
      </p:sp>
      <p:sp>
        <p:nvSpPr>
          <p:cNvPr id="8" name="Rectangle 7">
            <a:extLst>
              <a:ext uri="{FF2B5EF4-FFF2-40B4-BE49-F238E27FC236}">
                <a16:creationId xmlns:a16="http://schemas.microsoft.com/office/drawing/2014/main" id="{596ABF0D-6BBB-4B6E-81FB-887D0D87E079}"/>
              </a:ext>
            </a:extLst>
          </p:cNvPr>
          <p:cNvSpPr/>
          <p:nvPr/>
        </p:nvSpPr>
        <p:spPr>
          <a:xfrm>
            <a:off x="2790495" y="3436228"/>
            <a:ext cx="9401503" cy="1072711"/>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a:solidFill>
                  <a:sysClr val="windowText" lastClr="000000"/>
                </a:solidFill>
                <a:latin typeface="Times New Roman" panose="02020603050405020304" pitchFamily="18" charset="0"/>
                <a:cs typeface="Times New Roman" panose="02020603050405020304" pitchFamily="18" charset="0"/>
              </a:rPr>
              <a:t>V</a:t>
            </a:r>
            <a:r>
              <a:rPr lang="vi-VN" sz="2400" dirty="0">
                <a:solidFill>
                  <a:sysClr val="windowText" lastClr="000000"/>
                </a:solidFill>
                <a:latin typeface="Times New Roman" panose="02020603050405020304" pitchFamily="18" charset="0"/>
                <a:cs typeface="Times New Roman" panose="02020603050405020304" pitchFamily="18" charset="0"/>
              </a:rPr>
              <a:t>ăn học cổ nhất là Kinh Thi.</a:t>
            </a:r>
          </a:p>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Sử</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học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cổ</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vi-VN" sz="2400" dirty="0">
                <a:solidFill>
                  <a:sysClr val="windowText" lastClr="000000"/>
                </a:solidFill>
                <a:latin typeface="Times New Roman" panose="02020603050405020304" pitchFamily="18" charset="0"/>
                <a:cs typeface="Times New Roman" panose="02020603050405020304" pitchFamily="18" charset="0"/>
              </a:rPr>
              <a:t>bộ Sử kí của Tư Mã Thiên</a:t>
            </a:r>
          </a:p>
        </p:txBody>
      </p:sp>
      <p:sp>
        <p:nvSpPr>
          <p:cNvPr id="9" name="Rectangle 8">
            <a:extLst>
              <a:ext uri="{FF2B5EF4-FFF2-40B4-BE49-F238E27FC236}">
                <a16:creationId xmlns:a16="http://schemas.microsoft.com/office/drawing/2014/main" id="{13A69F71-5BD9-4446-BAB3-279FABD7F9D8}"/>
              </a:ext>
            </a:extLst>
          </p:cNvPr>
          <p:cNvSpPr/>
          <p:nvPr/>
        </p:nvSpPr>
        <p:spPr>
          <a:xfrm>
            <a:off x="2790497" y="4508939"/>
            <a:ext cx="9401503" cy="709447"/>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Phát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hiện</a:t>
            </a:r>
            <a:r>
              <a:rPr lang="en-US" sz="2400" dirty="0">
                <a:solidFill>
                  <a:sysClr val="windowText" lastClr="000000"/>
                </a:solidFill>
                <a:latin typeface="Times New Roman" panose="02020603050405020304" pitchFamily="18" charset="0"/>
                <a:cs typeface="Times New Roman" panose="02020603050405020304" pitchFamily="18" charset="0"/>
              </a:rPr>
              <a:t> ra</a:t>
            </a:r>
            <a:r>
              <a:rPr lang="vi-VN" sz="2400" dirty="0">
                <a:solidFill>
                  <a:sysClr val="windowText" lastClr="000000"/>
                </a:solidFill>
                <a:latin typeface="Times New Roman" panose="02020603050405020304" pitchFamily="18" charset="0"/>
                <a:cs typeface="Times New Roman" panose="02020603050405020304" pitchFamily="18" charset="0"/>
              </a:rPr>
              <a:t> nhiều cách chữa bệnh bằng thảo dược, bấm huyệt, châm cứu,…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tiêu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biểu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như</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Hoa</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Đà</a:t>
            </a:r>
            <a:endParaRPr lang="vi-VN"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585C1ED-F30B-4543-8E6F-EED3ED950D59}"/>
              </a:ext>
            </a:extLst>
          </p:cNvPr>
          <p:cNvSpPr/>
          <p:nvPr/>
        </p:nvSpPr>
        <p:spPr>
          <a:xfrm>
            <a:off x="2790494" y="5226926"/>
            <a:ext cx="9401503" cy="709447"/>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Có</a:t>
            </a:r>
            <a:r>
              <a:rPr lang="en-US" sz="2400" dirty="0">
                <a:solidFill>
                  <a:sysClr val="windowText" lastClr="000000"/>
                </a:solidFill>
                <a:latin typeface="Times New Roman" panose="02020603050405020304" pitchFamily="18" charset="0"/>
                <a:cs typeface="Times New Roman" panose="02020603050405020304" pitchFamily="18" charset="0"/>
              </a:rPr>
              <a:t> n</a:t>
            </a:r>
            <a:r>
              <a:rPr lang="vi-VN" sz="2400" dirty="0">
                <a:solidFill>
                  <a:sysClr val="windowText" lastClr="000000"/>
                </a:solidFill>
                <a:latin typeface="Times New Roman" panose="02020603050405020304" pitchFamily="18" charset="0"/>
                <a:cs typeface="Times New Roman" panose="02020603050405020304" pitchFamily="18" charset="0"/>
              </a:rPr>
              <a:t>hiều phát minh quan trọng: đo động đất, kĩ thuật tơ lụa, kĩ thuật làm giấy,</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phát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minh</a:t>
            </a:r>
            <a:r>
              <a:rPr lang="en-US" sz="2400" dirty="0">
                <a:solidFill>
                  <a:sysClr val="windowText" lastClr="000000"/>
                </a:solidFill>
                <a:latin typeface="Times New Roman" panose="02020603050405020304" pitchFamily="18" charset="0"/>
                <a:cs typeface="Times New Roman" panose="02020603050405020304" pitchFamily="18" charset="0"/>
              </a:rPr>
              <a:t> ra la </a:t>
            </a:r>
            <a:r>
              <a:rPr lang="en-US" sz="2400" dirty="0" err="1">
                <a:solidFill>
                  <a:sysClr val="windowText" lastClr="000000"/>
                </a:solidFill>
                <a:latin typeface="Times New Roman" panose="02020603050405020304" pitchFamily="18" charset="0"/>
                <a:cs typeface="Times New Roman" panose="02020603050405020304" pitchFamily="18" charset="0"/>
              </a:rPr>
              <a:t>bàn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thuốc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súng</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kĩ</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thuật</a:t>
            </a:r>
            <a:r>
              <a:rPr lang="en-US" sz="2400" dirty="0">
                <a:solidFill>
                  <a:sysClr val="windowText" lastClr="000000"/>
                </a:solidFill>
                <a:latin typeface="Times New Roman" panose="02020603050405020304" pitchFamily="18" charset="0"/>
                <a:cs typeface="Times New Roman" panose="02020603050405020304" pitchFamily="18" charset="0"/>
              </a:rPr>
              <a:t> in…</a:t>
            </a:r>
            <a:endParaRPr lang="vi-VN" sz="24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18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04EAAE-6125-4CFA-ACB7-5841AD42F30F}"/>
              </a:ext>
            </a:extLst>
          </p:cNvPr>
          <p:cNvSpPr/>
          <p:nvPr/>
        </p:nvSpPr>
        <p:spPr>
          <a:xfrm>
            <a:off x="0" y="174634"/>
            <a:ext cx="5454869" cy="6494085"/>
          </a:xfrm>
          <a:prstGeom prst="rect">
            <a:avLst/>
          </a:prstGeom>
        </p:spPr>
        <p:txBody>
          <a:bodyPr wrap="square">
            <a:spAutoFit/>
          </a:bodyPr>
          <a:lstStyle/>
          <a:p>
            <a:pPr algn="just"/>
            <a:r>
              <a:rPr lang="vi-VN" sz="3200" dirty="0">
                <a:solidFill>
                  <a:srgbClr val="002060"/>
                </a:solidFill>
                <a:latin typeface="+mj-lt"/>
              </a:rPr>
              <a:t>Từ xa xưa, người Trung Quốc cổ đại đã phát minh ra những món đồ đóng góp cho nhân loại, nổi bật với bốn phát minh, đó là: giấy, la bàn, thuốc súng và kỹ thuật in ấn. Bốn phát minh đã thúc đẩy sự phát triển chính trị, kinh tế và văn hóa ở Trung Quốc cổ đại. Sau đó được truyền bá sang phương Tây thông qua nhiều con đường khác nhau, gây ảnh hưởng lớn đến lịch sử văn minh thế giới</a:t>
            </a:r>
            <a:endParaRPr lang="en-US" sz="3200" dirty="0">
              <a:solidFill>
                <a:srgbClr val="002060"/>
              </a:solidFill>
              <a:latin typeface="+mj-lt"/>
            </a:endParaRPr>
          </a:p>
        </p:txBody>
      </p:sp>
      <p:pic>
        <p:nvPicPr>
          <p:cNvPr id="6" name="Picture 5">
            <a:extLst>
              <a:ext uri="{FF2B5EF4-FFF2-40B4-BE49-F238E27FC236}">
                <a16:creationId xmlns:a16="http://schemas.microsoft.com/office/drawing/2014/main" id="{379A1236-8362-4ECB-8137-C1BFF4EC5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4868" y="0"/>
            <a:ext cx="6737131" cy="6668719"/>
          </a:xfrm>
          <a:prstGeom prst="rect">
            <a:avLst/>
          </a:prstGeom>
        </p:spPr>
      </p:pic>
    </p:spTree>
    <p:extLst>
      <p:ext uri="{BB962C8B-B14F-4D97-AF65-F5344CB8AC3E}">
        <p14:creationId xmlns:p14="http://schemas.microsoft.com/office/powerpoint/2010/main" val="1323255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 y="64370"/>
            <a:ext cx="12192000" cy="6621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2700" b="1" dirty="0">
                <a:latin typeface="Times New Roman" panose="02020603050405020304" pitchFamily="18" charset="0"/>
                <a:cs typeface="Times New Roman" panose="02020603050405020304" pitchFamily="18" charset="0"/>
              </a:rPr>
              <a:t>4. </a:t>
            </a:r>
            <a:r>
              <a:rPr lang="en-US" sz="2700" b="1" dirty="0" err="1">
                <a:latin typeface="Times New Roman" panose="02020603050405020304" pitchFamily="18" charset="0"/>
                <a:cs typeface="Times New Roman" panose="02020603050405020304" pitchFamily="18" charset="0"/>
              </a:rPr>
              <a:t>Một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tựu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nổi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Văn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minh</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Trung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Quốc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cổ</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đến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thế</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kỉ</a:t>
            </a:r>
            <a:r>
              <a:rPr lang="en-US" sz="2700" b="1" dirty="0">
                <a:latin typeface="Times New Roman" panose="02020603050405020304" pitchFamily="18" charset="0"/>
                <a:cs typeface="Times New Roman" panose="02020603050405020304" pitchFamily="18" charset="0"/>
              </a:rPr>
              <a:t> VII</a:t>
            </a:r>
          </a:p>
        </p:txBody>
      </p:sp>
      <p:graphicFrame>
        <p:nvGraphicFramePr>
          <p:cNvPr id="11" name="Table 10">
            <a:extLst>
              <a:ext uri="{FF2B5EF4-FFF2-40B4-BE49-F238E27FC236}">
                <a16:creationId xmlns:a16="http://schemas.microsoft.com/office/drawing/2014/main" id="{196888C2-6176-4A0D-AE7B-98EC4807319E}"/>
              </a:ext>
            </a:extLst>
          </p:cNvPr>
          <p:cNvGraphicFramePr>
            <a:graphicFrameLocks noGrp="1"/>
          </p:cNvGraphicFramePr>
          <p:nvPr/>
        </p:nvGraphicFramePr>
        <p:xfrm>
          <a:off x="0" y="662148"/>
          <a:ext cx="12192000" cy="6371015"/>
        </p:xfrm>
        <a:graphic>
          <a:graphicData uri="http://schemas.openxmlformats.org/drawingml/2006/table">
            <a:tbl>
              <a:tblPr/>
              <a:tblGrid>
                <a:gridCol w="2790497">
                  <a:extLst>
                    <a:ext uri="{9D8B030D-6E8A-4147-A177-3AD203B41FA5}">
                      <a16:colId xmlns:a16="http://schemas.microsoft.com/office/drawing/2014/main" val="3156020989"/>
                    </a:ext>
                  </a:extLst>
                </a:gridCol>
                <a:gridCol w="9401503">
                  <a:extLst>
                    <a:ext uri="{9D8B030D-6E8A-4147-A177-3AD203B41FA5}">
                      <a16:colId xmlns:a16="http://schemas.microsoft.com/office/drawing/2014/main" val="2875866462"/>
                    </a:ext>
                  </a:extLst>
                </a:gridCol>
              </a:tblGrid>
              <a:tr h="488846">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Thành</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tựu</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Đặc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điểm</a:t>
                      </a:r>
                      <a:endParaRPr lang="en-US" sz="28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6189016"/>
                  </a:ext>
                </a:extLst>
              </a:tr>
              <a:tr h="1261481">
                <a:tc>
                  <a:txBody>
                    <a:bodyPr/>
                    <a:lstStyle/>
                    <a:p>
                      <a:pPr algn="ctr" fontAlgn="t"/>
                      <a:r>
                        <a:rPr lang="vi-VN" sz="2800" b="1" dirty="0">
                          <a:solidFill>
                            <a:srgbClr val="002060"/>
                          </a:solidFill>
                          <a:effectLst/>
                          <a:latin typeface="Times New Roman" panose="02020603050405020304" pitchFamily="18" charset="0"/>
                          <a:cs typeface="Times New Roman" panose="02020603050405020304" pitchFamily="18" charset="0"/>
                        </a:rPr>
                        <a:t>Tư tưởng</a:t>
                      </a: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768886"/>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Chữ</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viết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163971"/>
                  </a:ext>
                </a:extLst>
              </a:tr>
              <a:tr h="106273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Văn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sử</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7444948"/>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Y </a:t>
                      </a:r>
                      <a:r>
                        <a:rPr lang="en-US" sz="2800" b="1" dirty="0" err="1">
                          <a:solidFill>
                            <a:srgbClr val="002060"/>
                          </a:solidFill>
                          <a:effectLst/>
                          <a:latin typeface="Times New Roman" panose="02020603050405020304" pitchFamily="18" charset="0"/>
                          <a:cs typeface="Times New Roman" panose="02020603050405020304" pitchFamily="18" charset="0"/>
                        </a:rPr>
                        <a:t>học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0582616"/>
                  </a:ext>
                </a:extLst>
              </a:tr>
              <a:tr h="665245">
                <a:tc>
                  <a:txBody>
                    <a:bodyPr/>
                    <a:lstStyle/>
                    <a:p>
                      <a:pPr algn="ctr" fontAlgn="t"/>
                      <a:r>
                        <a:rPr lang="en-US" sz="2800" b="1" dirty="0">
                          <a:solidFill>
                            <a:srgbClr val="002060"/>
                          </a:solidFill>
                          <a:effectLst/>
                          <a:latin typeface="Times New Roman" panose="02020603050405020304" pitchFamily="18" charset="0"/>
                          <a:cs typeface="Times New Roman" panose="02020603050405020304" pitchFamily="18" charset="0"/>
                        </a:rPr>
                        <a:t>Khoa </a:t>
                      </a:r>
                      <a:r>
                        <a:rPr lang="en-US" sz="2800" b="1" dirty="0" err="1">
                          <a:solidFill>
                            <a:srgbClr val="002060"/>
                          </a:solidFill>
                          <a:effectLst/>
                          <a:latin typeface="Times New Roman" panose="02020603050405020304" pitchFamily="18" charset="0"/>
                          <a:cs typeface="Times New Roman" panose="02020603050405020304" pitchFamily="18" charset="0"/>
                        </a:rPr>
                        <a:t>học,Kĩ</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thuật</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0014046"/>
                  </a:ext>
                </a:extLst>
              </a:tr>
              <a:tr h="925195">
                <a:tc>
                  <a:txBody>
                    <a:bodyPr/>
                    <a:lstStyle/>
                    <a:p>
                      <a:pPr algn="ctr" fontAlgn="t"/>
                      <a:r>
                        <a:rPr lang="en-US" sz="2800" b="1" dirty="0" err="1">
                          <a:solidFill>
                            <a:srgbClr val="002060"/>
                          </a:solidFill>
                          <a:effectLst/>
                          <a:latin typeface="Times New Roman" panose="02020603050405020304" pitchFamily="18" charset="0"/>
                          <a:cs typeface="Times New Roman" panose="02020603050405020304" pitchFamily="18" charset="0"/>
                        </a:rPr>
                        <a:t>Kiến</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trúc</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và</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điêu</a:t>
                      </a:r>
                      <a:r>
                        <a:rPr lang="en-US" sz="2800" b="1" dirty="0">
                          <a:solidFill>
                            <a:srgbClr val="002060"/>
                          </a:solidFill>
                          <a:effectLst/>
                          <a:latin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cs typeface="Times New Roman" panose="02020603050405020304" pitchFamily="18" charset="0"/>
                        </a:rPr>
                        <a:t>khắc</a:t>
                      </a:r>
                      <a:endParaRPr lang="en-US" sz="2800" b="1"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vi-VN" sz="2000" b="0" dirty="0">
                        <a:solidFill>
                          <a:srgbClr val="002060"/>
                        </a:solidFill>
                        <a:effectLst/>
                        <a:latin typeface="Times New Roman" panose="02020603050405020304" pitchFamily="18" charset="0"/>
                        <a:cs typeface="Times New Roman" panose="02020603050405020304" pitchFamily="18" charset="0"/>
                      </a:endParaRPr>
                    </a:p>
                  </a:txBody>
                  <a:tcPr marL="25669" marR="25669" marT="25669" marB="2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1033934"/>
                  </a:ext>
                </a:extLst>
              </a:tr>
            </a:tbl>
          </a:graphicData>
        </a:graphic>
      </p:graphicFrame>
      <p:sp>
        <p:nvSpPr>
          <p:cNvPr id="6" name="Rectangle 5">
            <a:extLst>
              <a:ext uri="{FF2B5EF4-FFF2-40B4-BE49-F238E27FC236}">
                <a16:creationId xmlns:a16="http://schemas.microsoft.com/office/drawing/2014/main" id="{115D2CA2-AA35-423F-AF87-A4152C257FD3}"/>
              </a:ext>
            </a:extLst>
          </p:cNvPr>
          <p:cNvSpPr/>
          <p:nvPr/>
        </p:nvSpPr>
        <p:spPr>
          <a:xfrm>
            <a:off x="2790497" y="1158764"/>
            <a:ext cx="9401503" cy="1190298"/>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Xuất hiện nhiều trường phái tư tưởng khác nhau như: Nho gi</a:t>
            </a:r>
            <a:r>
              <a:rPr lang="en-US" sz="2400" dirty="0" err="1">
                <a:solidFill>
                  <a:sysClr val="windowText" lastClr="000000"/>
                </a:solidFill>
                <a:latin typeface="Times New Roman" panose="02020603050405020304" pitchFamily="18" charset="0"/>
                <a:cs typeface="Times New Roman" panose="02020603050405020304" pitchFamily="18" charset="0"/>
              </a:rPr>
              <a:t>áo</a:t>
            </a:r>
            <a:r>
              <a:rPr lang="vi-VN" sz="2400" dirty="0">
                <a:solidFill>
                  <a:sysClr val="windowText" lastClr="000000"/>
                </a:solidFill>
                <a:latin typeface="Times New Roman" panose="02020603050405020304" pitchFamily="18" charset="0"/>
                <a:cs typeface="Times New Roman" panose="02020603050405020304" pitchFamily="18" charset="0"/>
              </a:rPr>
              <a:t>, đạo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vi-VN" sz="2400" dirty="0">
                <a:solidFill>
                  <a:sysClr val="windowText" lastClr="000000"/>
                </a:solidFill>
                <a:latin typeface="Times New Roman" panose="02020603050405020304" pitchFamily="18" charset="0"/>
                <a:cs typeface="Times New Roman" panose="02020603050405020304" pitchFamily="18" charset="0"/>
              </a:rPr>
              <a:t>,… nhưng nổi bật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vi-VN" sz="2400" dirty="0">
                <a:solidFill>
                  <a:sysClr val="windowText" lastClr="000000"/>
                </a:solidFill>
                <a:latin typeface="Times New Roman" panose="02020603050405020304" pitchFamily="18" charset="0"/>
                <a:cs typeface="Times New Roman" panose="02020603050405020304" pitchFamily="18" charset="0"/>
              </a:rPr>
              <a:t> với Nho </a:t>
            </a:r>
            <a:r>
              <a:rPr lang="en-US" sz="2400" dirty="0" err="1">
                <a:solidFill>
                  <a:sysClr val="windowText" lastClr="000000"/>
                </a:solidFill>
                <a:latin typeface="Times New Roman" panose="02020603050405020304" pitchFamily="18" charset="0"/>
                <a:cs typeface="Times New Roman" panose="02020603050405020304" pitchFamily="18" charset="0"/>
              </a:rPr>
              <a:t>giáo</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vì</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nó</a:t>
            </a:r>
            <a:r>
              <a:rPr lang="vi-VN" sz="2400" dirty="0">
                <a:solidFill>
                  <a:sysClr val="windowText" lastClr="000000"/>
                </a:solidFill>
                <a:latin typeface="Times New Roman" panose="02020603050405020304" pitchFamily="18" charset="0"/>
                <a:cs typeface="Times New Roman" panose="02020603050405020304" pitchFamily="18" charset="0"/>
              </a:rPr>
              <a:t> nhấn mạnh tôn ti trật tự, b</a:t>
            </a:r>
            <a:r>
              <a:rPr lang="en-US" sz="2400" dirty="0">
                <a:solidFill>
                  <a:sysClr val="windowText" lastClr="000000"/>
                </a:solidFill>
                <a:latin typeface="Times New Roman" panose="02020603050405020304" pitchFamily="18" charset="0"/>
                <a:cs typeface="Times New Roman" panose="02020603050405020304" pitchFamily="18" charset="0"/>
              </a:rPr>
              <a:t>ổ</a:t>
            </a:r>
            <a:r>
              <a:rPr lang="vi-VN" sz="2400" dirty="0">
                <a:solidFill>
                  <a:sysClr val="windowText" lastClr="000000"/>
                </a:solidFill>
                <a:latin typeface="Times New Roman" panose="02020603050405020304" pitchFamily="18" charset="0"/>
                <a:cs typeface="Times New Roman" panose="02020603050405020304" pitchFamily="18" charset="0"/>
              </a:rPr>
              <a:t>n phận,…</a:t>
            </a:r>
          </a:p>
        </p:txBody>
      </p:sp>
      <p:sp>
        <p:nvSpPr>
          <p:cNvPr id="7" name="Rectangle 6">
            <a:extLst>
              <a:ext uri="{FF2B5EF4-FFF2-40B4-BE49-F238E27FC236}">
                <a16:creationId xmlns:a16="http://schemas.microsoft.com/office/drawing/2014/main" id="{EFC304D6-B008-4829-9147-5374F4F2E4E7}"/>
              </a:ext>
            </a:extLst>
          </p:cNvPr>
          <p:cNvSpPr/>
          <p:nvPr/>
        </p:nvSpPr>
        <p:spPr>
          <a:xfrm>
            <a:off x="2790496" y="2351691"/>
            <a:ext cx="9401503" cy="1077309"/>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Người Trung Quốc dùng chữ t</a:t>
            </a:r>
            <a:r>
              <a:rPr lang="en-US" sz="2400" dirty="0" err="1">
                <a:solidFill>
                  <a:sysClr val="windowText" lastClr="000000"/>
                </a:solidFill>
                <a:latin typeface="Times New Roman" panose="02020603050405020304" pitchFamily="18" charset="0"/>
                <a:cs typeface="Times New Roman" panose="02020603050405020304" pitchFamily="18" charset="0"/>
              </a:rPr>
              <a:t>ượng</a:t>
            </a:r>
            <a:r>
              <a:rPr lang="vi-VN" sz="2400" dirty="0">
                <a:solidFill>
                  <a:sysClr val="windowText" lastClr="000000"/>
                </a:solidFill>
                <a:latin typeface="Times New Roman" panose="02020603050405020304" pitchFamily="18" charset="0"/>
                <a:cs typeface="Times New Roman" panose="02020603050405020304" pitchFamily="18" charset="0"/>
              </a:rPr>
              <a:t> hình được khắc trên mai rùa, xương thú, chuông và phổ biến là khắc trên tre và trúc.</a:t>
            </a:r>
          </a:p>
        </p:txBody>
      </p:sp>
      <p:sp>
        <p:nvSpPr>
          <p:cNvPr id="8" name="Rectangle 7">
            <a:extLst>
              <a:ext uri="{FF2B5EF4-FFF2-40B4-BE49-F238E27FC236}">
                <a16:creationId xmlns:a16="http://schemas.microsoft.com/office/drawing/2014/main" id="{596ABF0D-6BBB-4B6E-81FB-887D0D87E079}"/>
              </a:ext>
            </a:extLst>
          </p:cNvPr>
          <p:cNvSpPr/>
          <p:nvPr/>
        </p:nvSpPr>
        <p:spPr>
          <a:xfrm>
            <a:off x="2790495" y="3436228"/>
            <a:ext cx="9401503" cy="1072711"/>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a:solidFill>
                  <a:sysClr val="windowText" lastClr="000000"/>
                </a:solidFill>
                <a:latin typeface="Times New Roman" panose="02020603050405020304" pitchFamily="18" charset="0"/>
                <a:cs typeface="Times New Roman" panose="02020603050405020304" pitchFamily="18" charset="0"/>
              </a:rPr>
              <a:t>V</a:t>
            </a:r>
            <a:r>
              <a:rPr lang="vi-VN" sz="2400" dirty="0">
                <a:solidFill>
                  <a:sysClr val="windowText" lastClr="000000"/>
                </a:solidFill>
                <a:latin typeface="Times New Roman" panose="02020603050405020304" pitchFamily="18" charset="0"/>
                <a:cs typeface="Times New Roman" panose="02020603050405020304" pitchFamily="18" charset="0"/>
              </a:rPr>
              <a:t>ăn học cổ nhất là Kinh Thi.</a:t>
            </a:r>
          </a:p>
          <a:p>
            <a:pPr fontAlgn="t"/>
            <a:r>
              <a:rPr lang="vi-VN"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Sử</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học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cổ</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nhất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là</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vi-VN" sz="2400" dirty="0">
                <a:solidFill>
                  <a:sysClr val="windowText" lastClr="000000"/>
                </a:solidFill>
                <a:latin typeface="Times New Roman" panose="02020603050405020304" pitchFamily="18" charset="0"/>
                <a:cs typeface="Times New Roman" panose="02020603050405020304" pitchFamily="18" charset="0"/>
              </a:rPr>
              <a:t>bộ Sử kí của Tư Mã Thiên</a:t>
            </a:r>
          </a:p>
        </p:txBody>
      </p:sp>
      <p:sp>
        <p:nvSpPr>
          <p:cNvPr id="9" name="Rectangle 8">
            <a:extLst>
              <a:ext uri="{FF2B5EF4-FFF2-40B4-BE49-F238E27FC236}">
                <a16:creationId xmlns:a16="http://schemas.microsoft.com/office/drawing/2014/main" id="{13A69F71-5BD9-4446-BAB3-279FABD7F9D8}"/>
              </a:ext>
            </a:extLst>
          </p:cNvPr>
          <p:cNvSpPr/>
          <p:nvPr/>
        </p:nvSpPr>
        <p:spPr>
          <a:xfrm>
            <a:off x="2790497" y="4508939"/>
            <a:ext cx="9401503" cy="709447"/>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Phát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hiện</a:t>
            </a:r>
            <a:r>
              <a:rPr lang="en-US" sz="2400" dirty="0">
                <a:solidFill>
                  <a:sysClr val="windowText" lastClr="000000"/>
                </a:solidFill>
                <a:latin typeface="Times New Roman" panose="02020603050405020304" pitchFamily="18" charset="0"/>
                <a:cs typeface="Times New Roman" panose="02020603050405020304" pitchFamily="18" charset="0"/>
              </a:rPr>
              <a:t> ra</a:t>
            </a:r>
            <a:r>
              <a:rPr lang="vi-VN" sz="2400" dirty="0">
                <a:solidFill>
                  <a:sysClr val="windowText" lastClr="000000"/>
                </a:solidFill>
                <a:latin typeface="Times New Roman" panose="02020603050405020304" pitchFamily="18" charset="0"/>
                <a:cs typeface="Times New Roman" panose="02020603050405020304" pitchFamily="18" charset="0"/>
              </a:rPr>
              <a:t> nhiều cách chữa bệnh bằng thảo dược, bấm huyệt, châm cứu,…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tiêu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biểu</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như</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Hoa</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Đà</a:t>
            </a:r>
            <a:endParaRPr lang="vi-VN"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A585C1ED-F30B-4543-8E6F-EED3ED950D59}"/>
              </a:ext>
            </a:extLst>
          </p:cNvPr>
          <p:cNvSpPr/>
          <p:nvPr/>
        </p:nvSpPr>
        <p:spPr>
          <a:xfrm>
            <a:off x="2790494" y="5226926"/>
            <a:ext cx="9401503" cy="911783"/>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Có</a:t>
            </a:r>
            <a:r>
              <a:rPr lang="en-US" sz="2400" dirty="0">
                <a:solidFill>
                  <a:sysClr val="windowText" lastClr="000000"/>
                </a:solidFill>
                <a:latin typeface="Times New Roman" panose="02020603050405020304" pitchFamily="18" charset="0"/>
                <a:cs typeface="Times New Roman" panose="02020603050405020304" pitchFamily="18" charset="0"/>
              </a:rPr>
              <a:t> n</a:t>
            </a:r>
            <a:r>
              <a:rPr lang="vi-VN" sz="2400" dirty="0">
                <a:solidFill>
                  <a:sysClr val="windowText" lastClr="000000"/>
                </a:solidFill>
                <a:latin typeface="Times New Roman" panose="02020603050405020304" pitchFamily="18" charset="0"/>
                <a:cs typeface="Times New Roman" panose="02020603050405020304" pitchFamily="18" charset="0"/>
              </a:rPr>
              <a:t>hiều phát minh quan trọng: đo động đất, kĩ thuật tơ lụa, kĩ thuật làm giấy,</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phát</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minh</a:t>
            </a:r>
            <a:r>
              <a:rPr lang="en-US" sz="2400" dirty="0">
                <a:solidFill>
                  <a:sysClr val="windowText" lastClr="000000"/>
                </a:solidFill>
                <a:latin typeface="Times New Roman" panose="02020603050405020304" pitchFamily="18" charset="0"/>
                <a:cs typeface="Times New Roman" panose="02020603050405020304" pitchFamily="18" charset="0"/>
              </a:rPr>
              <a:t> ra la </a:t>
            </a:r>
            <a:r>
              <a:rPr lang="en-US" sz="2400" dirty="0" err="1">
                <a:solidFill>
                  <a:sysClr val="windowText" lastClr="000000"/>
                </a:solidFill>
                <a:latin typeface="Times New Roman" panose="02020603050405020304" pitchFamily="18" charset="0"/>
                <a:cs typeface="Times New Roman" panose="02020603050405020304" pitchFamily="18" charset="0"/>
              </a:rPr>
              <a:t>bàn</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thuốc</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súng</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kĩ</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en-US" sz="2400" dirty="0" err="1">
                <a:solidFill>
                  <a:sysClr val="windowText" lastClr="000000"/>
                </a:solidFill>
                <a:latin typeface="Times New Roman" panose="02020603050405020304" pitchFamily="18" charset="0"/>
                <a:cs typeface="Times New Roman" panose="02020603050405020304" pitchFamily="18" charset="0"/>
              </a:rPr>
              <a:t>thuật</a:t>
            </a:r>
            <a:r>
              <a:rPr lang="en-US" sz="2400" dirty="0">
                <a:solidFill>
                  <a:sysClr val="windowText" lastClr="000000"/>
                </a:solidFill>
                <a:latin typeface="Times New Roman" panose="02020603050405020304" pitchFamily="18" charset="0"/>
                <a:cs typeface="Times New Roman" panose="02020603050405020304" pitchFamily="18" charset="0"/>
              </a:rPr>
              <a:t> in…</a:t>
            </a:r>
            <a:endParaRPr lang="vi-VN"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D500DD1-F89A-4390-A299-63F843DB2706}"/>
              </a:ext>
            </a:extLst>
          </p:cNvPr>
          <p:cNvSpPr/>
          <p:nvPr/>
        </p:nvSpPr>
        <p:spPr>
          <a:xfrm>
            <a:off x="2790493" y="6147250"/>
            <a:ext cx="9401503" cy="869062"/>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fontAlgn="t"/>
            <a:r>
              <a:rPr lang="en-US" sz="2400" dirty="0" err="1">
                <a:solidFill>
                  <a:sysClr val="windowText" lastClr="000000"/>
                </a:solidFill>
                <a:latin typeface="Times New Roman" panose="02020603050405020304" pitchFamily="18" charset="0"/>
                <a:cs typeface="Times New Roman" panose="02020603050405020304" pitchFamily="18" charset="0"/>
              </a:rPr>
              <a:t>Có</a:t>
            </a:r>
            <a:r>
              <a:rPr lang="en-US" sz="2400" dirty="0">
                <a:solidFill>
                  <a:sysClr val="windowText" lastClr="000000"/>
                </a:solidFill>
                <a:latin typeface="Times New Roman" panose="02020603050405020304" pitchFamily="18" charset="0"/>
                <a:cs typeface="Times New Roman" panose="02020603050405020304" pitchFamily="18" charset="0"/>
              </a:rPr>
              <a:t> n</a:t>
            </a:r>
            <a:r>
              <a:rPr lang="vi-VN" sz="2400" dirty="0">
                <a:solidFill>
                  <a:sysClr val="windowText" lastClr="000000"/>
                </a:solidFill>
                <a:latin typeface="Times New Roman" panose="02020603050405020304" pitchFamily="18" charset="0"/>
                <a:cs typeface="Times New Roman" panose="02020603050405020304" pitchFamily="18" charset="0"/>
              </a:rPr>
              <a:t>hiều cung điện, đền, tháp,</a:t>
            </a:r>
            <a:r>
              <a:rPr lang="en-US" sz="2400" dirty="0">
                <a:solidFill>
                  <a:sysClr val="windowText" lastClr="000000"/>
                </a:solidFill>
                <a:latin typeface="Times New Roman" panose="02020603050405020304" pitchFamily="18" charset="0"/>
                <a:cs typeface="Times New Roman" panose="02020603050405020304" pitchFamily="18" charset="0"/>
              </a:rPr>
              <a:t> </a:t>
            </a:r>
            <a:r>
              <a:rPr lang="vi-VN" sz="2400" dirty="0">
                <a:solidFill>
                  <a:sysClr val="windowText" lastClr="000000"/>
                </a:solidFill>
                <a:latin typeface="Times New Roman" panose="02020603050405020304" pitchFamily="18" charset="0"/>
                <a:cs typeface="Times New Roman" panose="02020603050405020304" pitchFamily="18" charset="0"/>
              </a:rPr>
              <a:t>lăng tẩm,... tiêu biểu nhất là Vạn lí trường thành</a:t>
            </a:r>
          </a:p>
        </p:txBody>
      </p:sp>
    </p:spTree>
    <p:extLst>
      <p:ext uri="{BB962C8B-B14F-4D97-AF65-F5344CB8AC3E}">
        <p14:creationId xmlns:p14="http://schemas.microsoft.com/office/powerpoint/2010/main" val="31297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A31E96-0244-40DB-A7B3-38032C6571C4}"/>
              </a:ext>
            </a:extLst>
          </p:cNvPr>
          <p:cNvSpPr/>
          <p:nvPr/>
        </p:nvSpPr>
        <p:spPr>
          <a:xfrm>
            <a:off x="0" y="0"/>
            <a:ext cx="4319752" cy="6124754"/>
          </a:xfrm>
          <a:prstGeom prst="rect">
            <a:avLst/>
          </a:prstGeom>
        </p:spPr>
        <p:txBody>
          <a:bodyPr wrap="square">
            <a:spAutoFit/>
          </a:bodyPr>
          <a:lstStyle/>
          <a:p>
            <a:pPr algn="just"/>
            <a:r>
              <a:rPr lang="vi-VN" sz="2800" dirty="0">
                <a:solidFill>
                  <a:srgbClr val="002060"/>
                </a:solidFill>
                <a:latin typeface="+mj-lt"/>
              </a:rPr>
              <a:t>Được biết Vạn Lý Trường Thành trải dài từ Đông sang Tây ước tính khoảng 21,196.18 km, còn nếu nối tất cả các đoạn tường thành lại với nhau thì con số này có thể vượt mốc 56,000 km.</a:t>
            </a:r>
          </a:p>
          <a:p>
            <a:pPr algn="just"/>
            <a:r>
              <a:rPr lang="en-US" sz="2800" dirty="0">
                <a:solidFill>
                  <a:srgbClr val="002060"/>
                </a:solidFill>
                <a:latin typeface="+mj-lt"/>
              </a:rPr>
              <a:t>C</a:t>
            </a:r>
            <a:r>
              <a:rPr lang="vi-VN" sz="2800" dirty="0">
                <a:solidFill>
                  <a:srgbClr val="002060"/>
                </a:solidFill>
                <a:latin typeface="+mj-lt"/>
              </a:rPr>
              <a:t>hiều cao của Trường Thành trung bình khoảng 7m so với mặt đất, rộng từ 5m đến 6m, điều này lý giải vì sao đây là công trình có thể bảo vệ được sự tồn vong của một quốc gia trong quá khứ.</a:t>
            </a:r>
            <a:endParaRPr lang="vi-VN" sz="2800" b="0" i="0" dirty="0">
              <a:solidFill>
                <a:srgbClr val="002060"/>
              </a:solidFill>
              <a:effectLst/>
              <a:latin typeface="+mj-lt"/>
            </a:endParaRPr>
          </a:p>
        </p:txBody>
      </p:sp>
      <p:pic>
        <p:nvPicPr>
          <p:cNvPr id="9" name="Picture 8">
            <a:extLst>
              <a:ext uri="{FF2B5EF4-FFF2-40B4-BE49-F238E27FC236}">
                <a16:creationId xmlns:a16="http://schemas.microsoft.com/office/drawing/2014/main" id="{4020FE79-2E46-49AC-8A1D-D8CD68DB9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1284" y="25854"/>
            <a:ext cx="7872248" cy="6784848"/>
          </a:xfrm>
          <a:prstGeom prst="rect">
            <a:avLst/>
          </a:prstGeom>
        </p:spPr>
      </p:pic>
    </p:spTree>
    <p:extLst>
      <p:ext uri="{BB962C8B-B14F-4D97-AF65-F5344CB8AC3E}">
        <p14:creationId xmlns:p14="http://schemas.microsoft.com/office/powerpoint/2010/main" val="1523785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5FE5-C117-4E0D-AFC4-53677CDC445C}"/>
              </a:ext>
            </a:extLst>
          </p:cNvPr>
          <p:cNvSpPr>
            <a:spLocks noGrp="1"/>
          </p:cNvSpPr>
          <p:nvPr>
            <p:ph type="ctrTitle"/>
          </p:nvPr>
        </p:nvSpPr>
        <p:spPr>
          <a:xfrm>
            <a:off x="0" y="0"/>
            <a:ext cx="12192000" cy="772510"/>
          </a:xfrm>
        </p:spPr>
        <p:txBody>
          <a:bodyPr anchor="t">
            <a:normAutofit fontScale="90000"/>
          </a:bodyPr>
          <a:lstStyle/>
          <a:p>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9 </a:t>
            </a:r>
            <a:br>
              <a:rPr lang="en-US" sz="3000" b="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TRUNG QUỐC TỪ THỜI KÌ CỔ ĐẠI ĐẾN THẾ KỈ VII</a:t>
            </a:r>
          </a:p>
        </p:txBody>
      </p:sp>
      <p:sp>
        <p:nvSpPr>
          <p:cNvPr id="8" name="Title 1">
            <a:extLst>
              <a:ext uri="{FF2B5EF4-FFF2-40B4-BE49-F238E27FC236}">
                <a16:creationId xmlns:a16="http://schemas.microsoft.com/office/drawing/2014/main" id="{BF318FEA-44FF-4E42-8FB7-B7425A4CC8C7}"/>
              </a:ext>
            </a:extLst>
          </p:cNvPr>
          <p:cNvSpPr txBox="1">
            <a:spLocks/>
          </p:cNvSpPr>
          <p:nvPr/>
        </p:nvSpPr>
        <p:spPr>
          <a:xfrm>
            <a:off x="76972" y="868108"/>
            <a:ext cx="11815482" cy="109369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endParaRPr lang="en-US" sz="3200" b="1" dirty="0">
              <a:latin typeface="Times New Roman" panose="02020603050405020304" pitchFamily="18" charset="0"/>
              <a:cs typeface="Times New Roman" panose="02020603050405020304" pitchFamily="18" charset="0"/>
            </a:endParaRPr>
          </a:p>
        </p:txBody>
      </p:sp>
      <p:sp>
        <p:nvSpPr>
          <p:cNvPr id="10" name="Thought Bubble: Cloud 9">
            <a:extLst>
              <a:ext uri="{FF2B5EF4-FFF2-40B4-BE49-F238E27FC236}">
                <a16:creationId xmlns:a16="http://schemas.microsoft.com/office/drawing/2014/main" id="{7D5D45FF-ABCC-40EF-8BA5-CB17CD881AF6}"/>
              </a:ext>
            </a:extLst>
          </p:cNvPr>
          <p:cNvSpPr/>
          <p:nvPr/>
        </p:nvSpPr>
        <p:spPr>
          <a:xfrm>
            <a:off x="-1" y="1391306"/>
            <a:ext cx="3105808" cy="3827079"/>
          </a:xfrm>
          <a:prstGeom prst="cloudCallout">
            <a:avLst>
              <a:gd name="adj1" fmla="val -40567"/>
              <a:gd name="adj2" fmla="val 8844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Quan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l</a:t>
            </a:r>
            <a:r>
              <a:rPr lang="vi-VN" sz="2400" b="1" dirty="0">
                <a:latin typeface="Times New Roman" panose="02020603050405020304" pitchFamily="18" charset="0"/>
                <a:cs typeface="Times New Roman" panose="02020603050405020304" pitchFamily="18" charset="0"/>
              </a:rPr>
              <a:t>ư</a:t>
            </a:r>
            <a:r>
              <a:rPr lang="en-US" sz="2400" b="1" dirty="0" err="1">
                <a:latin typeface="Times New Roman" panose="02020603050405020304" pitchFamily="18" charset="0"/>
                <a:cs typeface="Times New Roman" panose="02020603050405020304" pitchFamily="18" charset="0"/>
              </a:rPr>
              <a:t>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Quốc</a:t>
            </a:r>
            <a:r>
              <a:rPr lang="en-US" sz="2400" b="1"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E2D8C02E-5EFC-4E23-9187-23363E37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779" y="1391306"/>
            <a:ext cx="9009222" cy="5466695"/>
          </a:xfrm>
          <a:prstGeom prst="rect">
            <a:avLst/>
          </a:prstGeom>
        </p:spPr>
      </p:pic>
    </p:spTree>
    <p:extLst>
      <p:ext uri="{BB962C8B-B14F-4D97-AF65-F5344CB8AC3E}">
        <p14:creationId xmlns:p14="http://schemas.microsoft.com/office/powerpoint/2010/main" val="277932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506964" y="0"/>
            <a:ext cx="9161036"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981200" y="2797311"/>
            <a:ext cx="8534400" cy="1200329"/>
          </a:xfrm>
          <a:prstGeom prst="rect">
            <a:avLst/>
          </a:prstGeom>
          <a:noFill/>
        </p:spPr>
        <p:txBody>
          <a:bodyPr wrap="square" rtlCol="0">
            <a:spAutoFit/>
          </a:bodyPr>
          <a:lstStyle/>
          <a:p>
            <a:pPr algn="ctr">
              <a:defRPr/>
            </a:pPr>
            <a:r>
              <a:rPr lang="en-US" sz="7200"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5051" y="-670309"/>
            <a:ext cx="365522" cy="487363"/>
          </a:xfrm>
          <a:prstGeom prst="rect">
            <a:avLst/>
          </a:prstGeom>
        </p:spPr>
      </p:pic>
    </p:spTree>
    <p:extLst>
      <p:ext uri="{BB962C8B-B14F-4D97-AF65-F5344CB8AC3E}">
        <p14:creationId xmlns:p14="http://schemas.microsoft.com/office/powerpoint/2010/main" val="13574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1700232"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1700211" y="122992"/>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733335" y="122992"/>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675725"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707290"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1675822" y="3465606"/>
            <a:ext cx="3890900"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3877" y="4088782"/>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9308813"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66193" y="-573415"/>
            <a:ext cx="365522"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5636212" y="3388658"/>
            <a:ext cx="2278637"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46812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828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2514600" y="914421"/>
            <a:ext cx="7543800" cy="4154984"/>
          </a:xfrm>
          <a:prstGeom prst="rect">
            <a:avLst/>
          </a:prstGeom>
          <a:noFill/>
        </p:spPr>
        <p:txBody>
          <a:bodyPr wrap="square" rtlCol="0">
            <a:spAutoFit/>
          </a:bodyPr>
          <a:lstStyle/>
          <a:p>
            <a:pPr algn="ctr"/>
            <a:r>
              <a:rPr lang="en-US" sz="4000" b="1" dirty="0" err="1">
                <a:latin typeface="Times New Roman" pitchFamily="18" charset="0"/>
                <a:ea typeface="Tahoma" panose="020B0604030504040204" pitchFamily="34" charset="0"/>
                <a:cs typeface="Times New Roman" pitchFamily="18" charset="0"/>
              </a:rPr>
              <a:t>Luật</a:t>
            </a:r>
            <a:r>
              <a:rPr lang="en-US" sz="4000" b="1" dirty="0">
                <a:latin typeface="Times New Roman" pitchFamily="18" charset="0"/>
                <a:ea typeface="Tahoma" panose="020B0604030504040204" pitchFamily="34" charset="0"/>
                <a:cs typeface="Times New Roman" pitchFamily="18" charset="0"/>
              </a:rPr>
              <a:t> </a:t>
            </a:r>
            <a:r>
              <a:rPr lang="en-US" sz="4000" b="1" dirty="0" err="1">
                <a:latin typeface="Times New Roman" pitchFamily="18" charset="0"/>
                <a:ea typeface="Tahoma" panose="020B0604030504040204" pitchFamily="34" charset="0"/>
                <a:cs typeface="Times New Roman" pitchFamily="18" charset="0"/>
              </a:rPr>
              <a:t>chơi</a:t>
            </a:r>
            <a:endParaRPr lang="en-US" sz="4000" b="1" dirty="0">
              <a:latin typeface="Times New Roman" pitchFamily="18" charset="0"/>
              <a:ea typeface="Tahoma" panose="020B0604030504040204" pitchFamily="34" charset="0"/>
              <a:cs typeface="Times New Roman" pitchFamily="18" charset="0"/>
            </a:endParaRPr>
          </a:p>
          <a:p>
            <a:pPr algn="just"/>
            <a:r>
              <a:rPr lang="en-US" sz="3200" b="1" dirty="0" err="1">
                <a:latin typeface="Times New Roman" pitchFamily="18" charset="0"/>
                <a:ea typeface="Tahoma" panose="020B0604030504040204" pitchFamily="34" charset="0"/>
                <a:cs typeface="Times New Roman" pitchFamily="18" charset="0"/>
              </a:rPr>
              <a:t>Có</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nếu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em</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không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hãy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của</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mình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giúp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đến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em</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có</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để</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cùng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nhau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p:txBody>
      </p:sp>
    </p:spTree>
    <p:extLst>
      <p:ext uri="{BB962C8B-B14F-4D97-AF65-F5344CB8AC3E}">
        <p14:creationId xmlns:p14="http://schemas.microsoft.com/office/powerpoint/2010/main" val="3178273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a:solidFill>
                    <a:prstClr val="black"/>
                  </a:solidFill>
                  <a:latin typeface="Times New Roman" pitchFamily="18" charset="0"/>
                  <a:ea typeface="Tahoma" panose="020B0604030504040204" pitchFamily="34" charset="0"/>
                  <a:cs typeface="Times New Roman" pitchFamily="18" charset="0"/>
                </a:rPr>
                <a:t>Những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nước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cổ</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đại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đầu</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tiên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của</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Trung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Quốc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ra</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đời</a:t>
              </a:r>
              <a:r>
                <a:rPr lang="en-US" sz="2400" dirty="0">
                  <a:solidFill>
                    <a:prstClr val="black"/>
                  </a:solidFill>
                  <a:latin typeface="Times New Roman" pitchFamily="18" charset="0"/>
                  <a:ea typeface="Tahoma" panose="020B0604030504040204" pitchFamily="34" charset="0"/>
                  <a:cs typeface="Times New Roman" pitchFamily="18" charset="0"/>
                </a:rPr>
                <a:t> ở </a:t>
              </a:r>
              <a:r>
                <a:rPr lang="en-US" sz="2400" dirty="0" err="1">
                  <a:solidFill>
                    <a:prstClr val="black"/>
                  </a:solidFill>
                  <a:latin typeface="Times New Roman" pitchFamily="18" charset="0"/>
                  <a:ea typeface="Tahoma" panose="020B0604030504040204" pitchFamily="34" charset="0"/>
                  <a:cs typeface="Times New Roman" pitchFamily="18" charset="0"/>
                </a:rPr>
                <a:t>đâu</a:t>
              </a:r>
              <a:r>
                <a:rPr lang="en-US" sz="2400" dirty="0">
                  <a:solidFill>
                    <a:prstClr val="black"/>
                  </a:solidFill>
                  <a:latin typeface="Times New Roman" pitchFamily="18" charset="0"/>
                  <a:ea typeface="Tahoma" panose="020B0604030504040204" pitchFamily="34" charset="0"/>
                  <a:cs typeface="Times New Roman" pitchFamily="18" charset="0"/>
                </a:rPr>
                <a:t>?</a:t>
              </a: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36058" y="2328456"/>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7835" y="2096091"/>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0047875" y="4663033"/>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6039" y="4515817"/>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461835"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algn="ctr">
                <a:defRPr/>
              </a:pPr>
              <a:r>
                <a:rPr lang="en-US" sz="2000" dirty="0" err="1">
                  <a:solidFill>
                    <a:prstClr val="white"/>
                  </a:solidFill>
                  <a:latin typeface="Times New Roman" pitchFamily="18" charset="0"/>
                  <a:ea typeface="Tahoma" panose="020B0604030504040204" pitchFamily="34" charset="0"/>
                  <a:cs typeface="Times New Roman" pitchFamily="18" charset="0"/>
                </a:rPr>
                <a:t>Hạ</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lưu</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sông</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Hoàng</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Hà</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và</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sông</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Trường</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Giang</a:t>
              </a:r>
              <a:r>
                <a:rPr lang="en-US" sz="2000" dirty="0">
                  <a:solidFill>
                    <a:prstClr val="white"/>
                  </a:solidFill>
                  <a:latin typeface="Times New Roman" pitchFamily="18" charset="0"/>
                  <a:ea typeface="Tahoma" panose="020B0604030504040204" pitchFamily="34" charset="0"/>
                  <a:cs typeface="Times New Roman" pitchFamily="18" charset="0"/>
                </a:rPr>
                <a:t>.</a:t>
              </a: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6754" y="4515817"/>
            <a:ext cx="5896246" cy="270097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11545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033"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a:solidFill>
                    <a:prstClr val="black"/>
                  </a:solidFill>
                  <a:latin typeface="Times New Roman" pitchFamily="18" charset="0"/>
                  <a:ea typeface="Tahoma" panose="020B0604030504040204" pitchFamily="34" charset="0"/>
                  <a:cs typeface="Times New Roman" pitchFamily="18" charset="0"/>
                </a:rPr>
                <a:t>Trung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Quốc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được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thống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nhất</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dưới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triều</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đại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nào</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Vào</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năm</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bao</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nhiêu</a:t>
              </a:r>
              <a:r>
                <a:rPr lang="en-US" sz="2400" dirty="0">
                  <a:solidFill>
                    <a:prstClr val="black"/>
                  </a:solidFill>
                  <a:latin typeface="Times New Roman" pitchFamily="18" charset="0"/>
                  <a:ea typeface="Tahoma" panose="020B0604030504040204" pitchFamily="34" charset="0"/>
                  <a:cs typeface="Times New Roman" pitchFamily="18" charset="0"/>
                </a:rPr>
                <a:t>?</a:t>
              </a: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52"/>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87"/>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29"/>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813"/>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461833"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2000" dirty="0" err="1">
                  <a:solidFill>
                    <a:prstClr val="white"/>
                  </a:solidFill>
                  <a:latin typeface="Times New Roman" pitchFamily="18" charset="0"/>
                  <a:ea typeface="Tahoma" panose="020B0604030504040204" pitchFamily="34" charset="0"/>
                  <a:cs typeface="Times New Roman" pitchFamily="18" charset="0"/>
                </a:rPr>
                <a:t>Nhà</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Tần</a:t>
              </a:r>
              <a:r>
                <a:rPr lang="en-US" sz="2000" dirty="0">
                  <a:solidFill>
                    <a:prstClr val="white"/>
                  </a:solidFill>
                  <a:latin typeface="Times New Roman" pitchFamily="18" charset="0"/>
                  <a:ea typeface="Tahoma" panose="020B0604030504040204" pitchFamily="34" charset="0"/>
                  <a:cs typeface="Times New Roman" pitchFamily="18" charset="0"/>
                </a:rPr>
                <a:t>. </a:t>
              </a:r>
              <a:r>
                <a:rPr lang="en-US" sz="2000" dirty="0" err="1">
                  <a:solidFill>
                    <a:prstClr val="white"/>
                  </a:solidFill>
                  <a:latin typeface="Times New Roman" pitchFamily="18" charset="0"/>
                  <a:ea typeface="Tahoma" panose="020B0604030504040204" pitchFamily="34" charset="0"/>
                  <a:cs typeface="Times New Roman" pitchFamily="18" charset="0"/>
                </a:rPr>
                <a:t>Năm</a:t>
              </a:r>
              <a:r>
                <a:rPr lang="en-US" sz="2000" dirty="0">
                  <a:solidFill>
                    <a:prstClr val="white"/>
                  </a:solidFill>
                  <a:latin typeface="Times New Roman" pitchFamily="18" charset="0"/>
                  <a:ea typeface="Tahoma" panose="020B0604030504040204" pitchFamily="34" charset="0"/>
                  <a:cs typeface="Times New Roman" pitchFamily="18" charset="0"/>
                </a:rPr>
                <a:t>  221.TCN</a:t>
              </a: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4156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28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216628"/>
            <a:chOff x="0" y="41007"/>
            <a:chExt cx="6980525" cy="268292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2346884"/>
            </a:xfrm>
            <a:prstGeom prst="rect">
              <a:avLst/>
            </a:prstGeom>
            <a:noFill/>
          </p:spPr>
          <p:txBody>
            <a:bodyPr wrap="square" rtlCol="0">
              <a:spAutoFit/>
            </a:bodyPr>
            <a:lstStyle/>
            <a:p>
              <a:pPr algn="ctr">
                <a:defRPr/>
              </a:pPr>
              <a:r>
                <a:rPr lang="en-US" sz="2400" dirty="0" err="1">
                  <a:solidFill>
                    <a:prstClr val="black"/>
                  </a:solidFill>
                  <a:latin typeface="Times New Roman" pitchFamily="18" charset="0"/>
                  <a:ea typeface="Tahoma" panose="020B0604030504040204" pitchFamily="34" charset="0"/>
                  <a:cs typeface="Times New Roman" pitchFamily="18" charset="0"/>
                </a:rPr>
                <a:t>Kể</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tên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các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thời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kì</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và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các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triều</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đại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phong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kiến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Trung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Quốc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từ</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Hán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tới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Tùy</a:t>
              </a:r>
              <a:r>
                <a:rPr lang="en-US" sz="2400" dirty="0">
                  <a:solidFill>
                    <a:prstClr val="black"/>
                  </a:solidFill>
                  <a:latin typeface="Times New Roman" pitchFamily="18" charset="0"/>
                  <a:ea typeface="Tahoma" panose="020B0604030504040204" pitchFamily="34" charset="0"/>
                  <a:cs typeface="Times New Roman" pitchFamily="18" charset="0"/>
                </a:rPr>
                <a:t>?</a:t>
              </a: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46"/>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81"/>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23"/>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807"/>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6934201" y="51759"/>
            <a:ext cx="3761717" cy="2776654"/>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38436" y="876197"/>
              <a:ext cx="3750825" cy="1388003"/>
            </a:xfrm>
            <a:prstGeom prst="rect">
              <a:avLst/>
            </a:prstGeom>
            <a:noFill/>
          </p:spPr>
          <p:txBody>
            <a:bodyPr wrap="square" rtlCol="0">
              <a:spAutoFit/>
            </a:bodyPr>
            <a:lstStyle/>
            <a:p>
              <a:pPr algn="ctr">
                <a:defRPr/>
              </a:pPr>
              <a:r>
                <a:rPr lang="en-US" sz="2400" dirty="0" err="1">
                  <a:solidFill>
                    <a:prstClr val="white"/>
                  </a:solidFill>
                  <a:latin typeface="Times New Roman" pitchFamily="18" charset="0"/>
                  <a:ea typeface="Tahoma" panose="020B0604030504040204" pitchFamily="34" charset="0"/>
                  <a:cs typeface="Times New Roman" pitchFamily="18" charset="0"/>
                </a:rPr>
                <a:t>Nhà</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Hán</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Tấn</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Tùy</a:t>
              </a:r>
              <a:endParaRPr lang="en-US" sz="2400" dirty="0">
                <a:solidFill>
                  <a:prstClr val="white"/>
                </a:solidFill>
                <a:latin typeface="Times New Roman" pitchFamily="18" charset="0"/>
                <a:ea typeface="Tahoma" panose="020B0604030504040204" pitchFamily="34" charset="0"/>
                <a:cs typeface="Times New Roman" pitchFamily="18" charset="0"/>
              </a:endParaRPr>
            </a:p>
            <a:p>
              <a:pPr algn="ctr">
                <a:defRPr/>
              </a:pPr>
              <a:r>
                <a:rPr lang="en-US" sz="2400" dirty="0" err="1">
                  <a:solidFill>
                    <a:prstClr val="white"/>
                  </a:solidFill>
                  <a:latin typeface="Times New Roman" pitchFamily="18" charset="0"/>
                  <a:ea typeface="Tahoma" panose="020B0604030504040204" pitchFamily="34" charset="0"/>
                  <a:cs typeface="Times New Roman" pitchFamily="18" charset="0"/>
                </a:rPr>
                <a:t>Thời</a:t>
              </a:r>
              <a:r>
                <a:rPr lang="en-US" sz="2400" dirty="0">
                  <a:solidFill>
                    <a:prstClr val="white"/>
                  </a:solidFill>
                  <a:latin typeface="Times New Roman" pitchFamily="18" charset="0"/>
                  <a:ea typeface="Tahoma" panose="020B0604030504040204" pitchFamily="34" charset="0"/>
                  <a:cs typeface="Times New Roman" pitchFamily="18" charset="0"/>
                </a:rPr>
                <a:t> Tam </a:t>
              </a:r>
              <a:r>
                <a:rPr lang="en-US" sz="2400" dirty="0" err="1">
                  <a:solidFill>
                    <a:prstClr val="white"/>
                  </a:solidFill>
                  <a:latin typeface="Times New Roman" pitchFamily="18" charset="0"/>
                  <a:ea typeface="Tahoma" panose="020B0604030504040204" pitchFamily="34" charset="0"/>
                  <a:cs typeface="Times New Roman" pitchFamily="18" charset="0"/>
                </a:rPr>
                <a:t>quốc</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thời</a:t>
              </a:r>
              <a:r>
                <a:rPr lang="en-US" sz="2400" dirty="0">
                  <a:solidFill>
                    <a:prstClr val="white"/>
                  </a:solidFill>
                  <a:latin typeface="Times New Roman" pitchFamily="18" charset="0"/>
                  <a:ea typeface="Tahoma" panose="020B0604030504040204" pitchFamily="34" charset="0"/>
                  <a:cs typeface="Times New Roman" pitchFamily="18" charset="0"/>
                </a:rPr>
                <a:t> Nam- </a:t>
              </a:r>
              <a:r>
                <a:rPr lang="en-US" sz="2400" dirty="0" err="1">
                  <a:solidFill>
                    <a:prstClr val="white"/>
                  </a:solidFill>
                  <a:latin typeface="Times New Roman" pitchFamily="18" charset="0"/>
                  <a:ea typeface="Tahoma" panose="020B0604030504040204" pitchFamily="34" charset="0"/>
                  <a:cs typeface="Times New Roman" pitchFamily="18" charset="0"/>
                </a:rPr>
                <a:t>Bắc</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triều</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412622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805"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2400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36058" y="2328438"/>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7835" y="2096073"/>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0047875" y="4663015"/>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6039" y="4515799"/>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303665" y="-130108"/>
            <a:ext cx="3364335" cy="2949507"/>
            <a:chOff x="7115777" y="-278022"/>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7877778" y="526593"/>
              <a:ext cx="3963667" cy="1306661"/>
            </a:xfrm>
            <a:prstGeom prst="rect">
              <a:avLst/>
            </a:prstGeom>
            <a:noFill/>
          </p:spPr>
          <p:txBody>
            <a:bodyPr wrap="square" rtlCol="0">
              <a:spAutoFit/>
            </a:bodyPr>
            <a:lstStyle/>
            <a:p>
              <a:pPr algn="ctr">
                <a:defRPr/>
              </a:pPr>
              <a:r>
                <a:rPr lang="en-US" sz="2400" dirty="0" err="1">
                  <a:solidFill>
                    <a:prstClr val="white"/>
                  </a:solidFill>
                  <a:latin typeface="Times New Roman" pitchFamily="18" charset="0"/>
                  <a:ea typeface="Tahoma" panose="020B0604030504040204" pitchFamily="34" charset="0"/>
                  <a:cs typeface="Times New Roman" pitchFamily="18" charset="0"/>
                </a:rPr>
                <a:t>Quan</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hệ</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bóc</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lột</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của</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địa</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chủ</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với</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nông</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dân</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lĩnh</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canh</a:t>
              </a:r>
              <a:r>
                <a:rPr lang="en-US" sz="20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76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1911281" y="672079"/>
            <a:ext cx="4572000" cy="954107"/>
          </a:xfrm>
          <a:prstGeom prst="rect">
            <a:avLst/>
          </a:prstGeom>
        </p:spPr>
        <p:txBody>
          <a:bodyPr>
            <a:spAutoFit/>
          </a:bodyPr>
          <a:lstStyle/>
          <a:p>
            <a:pPr algn="ctr"/>
            <a:r>
              <a:rPr lang="vi-VN" sz="2800" dirty="0">
                <a:solidFill>
                  <a:prstClr val="black"/>
                </a:solidFill>
                <a:latin typeface="Times New Roman"/>
              </a:rPr>
              <a:t>Quan hệ sản xuất chính được thiết lập dưới </a:t>
            </a:r>
            <a:r>
              <a:rPr lang="vi-VN" sz="2800" dirty="0">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r>
              <a:rPr lang="en-US" sz="2800" dirty="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Tần</a:t>
            </a:r>
            <a:r>
              <a:rPr lang="vi-VN" sz="2800" dirty="0">
                <a:solidFill>
                  <a:prstClr val="black"/>
                </a:solidFill>
                <a:latin typeface="Times New Roman"/>
              </a:rPr>
              <a:t> là</a:t>
            </a:r>
          </a:p>
        </p:txBody>
      </p:sp>
    </p:spTree>
    <p:extLst>
      <p:ext uri="{BB962C8B-B14F-4D97-AF65-F5344CB8AC3E}">
        <p14:creationId xmlns:p14="http://schemas.microsoft.com/office/powerpoint/2010/main" val="1623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610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579584" y="-169699"/>
            <a:ext cx="5235394" cy="2792901"/>
            <a:chOff x="74112" y="30551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74112" y="30551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7" y="579712"/>
              <a:ext cx="6184654" cy="1726885"/>
            </a:xfrm>
            <a:prstGeom prst="rect">
              <a:avLst/>
            </a:prstGeom>
            <a:noFill/>
          </p:spPr>
          <p:txBody>
            <a:bodyPr wrap="square" rtlCol="0">
              <a:spAutoFit/>
            </a:bodyPr>
            <a:lstStyle/>
            <a:p>
              <a:pPr algn="just">
                <a:defRPr/>
              </a:pPr>
              <a:r>
                <a:rPr lang="en-US" sz="2400" dirty="0" err="1">
                  <a:solidFill>
                    <a:prstClr val="black"/>
                  </a:solidFill>
                  <a:latin typeface="Times New Roman" pitchFamily="18" charset="0"/>
                  <a:ea typeface="Tahoma" panose="020B0604030504040204" pitchFamily="34" charset="0"/>
                  <a:cs typeface="Times New Roman" pitchFamily="18" charset="0"/>
                </a:rPr>
                <a:t>Đây</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là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công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trình</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có</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tính</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chất</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phòng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thủ</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biên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giới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phía</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bắc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được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xây</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dựng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và</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duy</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trì</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bởi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nhiều</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triều</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đại</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Trung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Quốc</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hãy</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cho</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biết</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tên</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của</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công</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trình</a:t>
              </a:r>
              <a:r>
                <a:rPr lang="en-US" sz="2400" dirty="0">
                  <a:solidFill>
                    <a:prstClr val="black"/>
                  </a:solidFill>
                  <a:latin typeface="Times New Roman" pitchFamily="18" charset="0"/>
                  <a:ea typeface="Tahoma" panose="020B0604030504040204" pitchFamily="34" charset="0"/>
                  <a:cs typeface="Times New Roman" pitchFamily="18" charset="0"/>
                </a:rPr>
                <a:t> </a:t>
              </a:r>
              <a:r>
                <a:rPr lang="en-US" sz="2400" dirty="0" err="1">
                  <a:solidFill>
                    <a:prstClr val="black"/>
                  </a:solidFill>
                  <a:latin typeface="Times New Roman" pitchFamily="18" charset="0"/>
                  <a:ea typeface="Tahoma" panose="020B0604030504040204" pitchFamily="34" charset="0"/>
                  <a:cs typeface="Times New Roman" pitchFamily="18" charset="0"/>
                </a:rPr>
                <a:t>này</a:t>
              </a:r>
              <a:r>
                <a:rPr lang="en-US" sz="2400" dirty="0">
                  <a:solidFill>
                    <a:prstClr val="black"/>
                  </a:solidFill>
                  <a:latin typeface="Times New Roman" pitchFamily="18" charset="0"/>
                  <a:ea typeface="Tahoma" panose="020B0604030504040204" pitchFamily="34" charset="0"/>
                  <a:cs typeface="Times New Roman" pitchFamily="18" charset="0"/>
                </a:rPr>
                <a:t>?</a:t>
              </a: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36058" y="2328428"/>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7835" y="2096063"/>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0047875" y="4663005"/>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7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83971" y="1582970"/>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461821"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990912"/>
            </a:xfrm>
            <a:prstGeom prst="rect">
              <a:avLst/>
            </a:prstGeom>
            <a:noFill/>
          </p:spPr>
          <p:txBody>
            <a:bodyPr wrap="square" rtlCol="0">
              <a:spAutoFit/>
            </a:bodyPr>
            <a:lstStyle/>
            <a:p>
              <a:pPr algn="ctr">
                <a:defRPr/>
              </a:pPr>
              <a:r>
                <a:rPr lang="en-US" sz="2400" dirty="0" err="1">
                  <a:solidFill>
                    <a:prstClr val="white"/>
                  </a:solidFill>
                  <a:latin typeface="Times New Roman" pitchFamily="18" charset="0"/>
                  <a:ea typeface="Tahoma" panose="020B0604030504040204" pitchFamily="34" charset="0"/>
                  <a:cs typeface="Times New Roman" pitchFamily="18" charset="0"/>
                </a:rPr>
                <a:t>Vạn</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lý</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trường</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err="1">
                  <a:solidFill>
                    <a:prstClr val="white"/>
                  </a:solidFill>
                  <a:latin typeface="Times New Roman" pitchFamily="18" charset="0"/>
                  <a:ea typeface="Tahoma" panose="020B0604030504040204" pitchFamily="34" charset="0"/>
                  <a:cs typeface="Times New Roman" pitchFamily="18" charset="0"/>
                </a:rPr>
                <a:t>thành</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76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88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192001" y="4029638"/>
            <a:ext cx="365522" cy="487363"/>
          </a:xfrm>
          <a:prstGeom prst="rect">
            <a:avLst/>
          </a:prstGeom>
        </p:spPr>
      </p:pic>
    </p:spTree>
    <p:extLst>
      <p:ext uri="{BB962C8B-B14F-4D97-AF65-F5344CB8AC3E}">
        <p14:creationId xmlns:p14="http://schemas.microsoft.com/office/powerpoint/2010/main" val="17913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1494663" y="5090328"/>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45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788" y="1860277"/>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829"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8740"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0487"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6334" y="3298408"/>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4114800" y="239216"/>
            <a:ext cx="510540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CẢM </a:t>
            </a:r>
            <a:r>
              <a:rPr lang="vi-VN" sz="2800">
                <a:solidFill>
                  <a:prstClr val="white"/>
                </a:solidFill>
                <a:latin typeface="Tahoma" panose="020B0604030504040204" pitchFamily="34" charset="0"/>
                <a:ea typeface="Tahoma" panose="020B0604030504040204" pitchFamily="34" charset="0"/>
                <a:cs typeface="Tahoma" panose="020B0604030504040204" pitchFamily="34" charset="0"/>
              </a:rPr>
              <a:t>Ơ</a:t>
            </a: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342"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694394" y="2081876"/>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131" y="2495920"/>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4596" y="5109895"/>
            <a:ext cx="957263" cy="971550"/>
          </a:xfrm>
          <a:prstGeom prst="rect">
            <a:avLst/>
          </a:prstGeom>
        </p:spPr>
      </p:pic>
    </p:spTree>
    <p:extLst>
      <p:ext uri="{BB962C8B-B14F-4D97-AF65-F5344CB8AC3E}">
        <p14:creationId xmlns:p14="http://schemas.microsoft.com/office/powerpoint/2010/main" val="717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5FE5-C117-4E0D-AFC4-53677CDC445C}"/>
              </a:ext>
            </a:extLst>
          </p:cNvPr>
          <p:cNvSpPr>
            <a:spLocks noGrp="1"/>
          </p:cNvSpPr>
          <p:nvPr>
            <p:ph type="ctrTitle"/>
          </p:nvPr>
        </p:nvSpPr>
        <p:spPr>
          <a:xfrm>
            <a:off x="0" y="0"/>
            <a:ext cx="12192000" cy="772510"/>
          </a:xfrm>
        </p:spPr>
        <p:txBody>
          <a:bodyPr anchor="t">
            <a:normAutofit fontScale="90000"/>
          </a:bodyPr>
          <a:lstStyle/>
          <a:p>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9 </a:t>
            </a:r>
            <a:br>
              <a:rPr lang="en-US" sz="3000" b="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TRUNG QUỐC TỪ THỜI KÌ CỔ ĐẠI ĐẾN THẾ KỈ VII</a:t>
            </a:r>
          </a:p>
        </p:txBody>
      </p:sp>
      <p:sp>
        <p:nvSpPr>
          <p:cNvPr id="8" name="Title 1">
            <a:extLst>
              <a:ext uri="{FF2B5EF4-FFF2-40B4-BE49-F238E27FC236}">
                <a16:creationId xmlns:a16="http://schemas.microsoft.com/office/drawing/2014/main" id="{BF318FEA-44FF-4E42-8FB7-B7425A4CC8C7}"/>
              </a:ext>
            </a:extLst>
          </p:cNvPr>
          <p:cNvSpPr txBox="1">
            <a:spLocks/>
          </p:cNvSpPr>
          <p:nvPr/>
        </p:nvSpPr>
        <p:spPr>
          <a:xfrm>
            <a:off x="76972" y="868108"/>
            <a:ext cx="11815482" cy="109369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endParaRPr lang="en-US" sz="32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2D8C02E-5EFC-4E23-9187-23363E37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891" y="1391306"/>
            <a:ext cx="5548109" cy="5466694"/>
          </a:xfrm>
          <a:prstGeom prst="rect">
            <a:avLst/>
          </a:prstGeom>
        </p:spPr>
      </p:pic>
      <p:sp>
        <p:nvSpPr>
          <p:cNvPr id="3" name="Rectangle 2">
            <a:extLst>
              <a:ext uri="{FF2B5EF4-FFF2-40B4-BE49-F238E27FC236}">
                <a16:creationId xmlns:a16="http://schemas.microsoft.com/office/drawing/2014/main" id="{D6A3C4DB-896C-4868-8D03-41B0D215D27C}"/>
              </a:ext>
            </a:extLst>
          </p:cNvPr>
          <p:cNvSpPr/>
          <p:nvPr/>
        </p:nvSpPr>
        <p:spPr>
          <a:xfrm>
            <a:off x="0" y="1590476"/>
            <a:ext cx="6456561"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l</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a:t>
            </a:r>
          </a:p>
        </p:txBody>
      </p:sp>
      <p:sp>
        <p:nvSpPr>
          <p:cNvPr id="11" name="Thought Bubble: Cloud 10">
            <a:extLst>
              <a:ext uri="{FF2B5EF4-FFF2-40B4-BE49-F238E27FC236}">
                <a16:creationId xmlns:a16="http://schemas.microsoft.com/office/drawing/2014/main" id="{81BE03D2-61F3-486C-A000-BEEF3286425D}"/>
              </a:ext>
            </a:extLst>
          </p:cNvPr>
          <p:cNvSpPr/>
          <p:nvPr/>
        </p:nvSpPr>
        <p:spPr>
          <a:xfrm>
            <a:off x="6763406" y="1414955"/>
            <a:ext cx="5129047" cy="4370990"/>
          </a:xfrm>
          <a:prstGeom prst="cloudCallout">
            <a:avLst>
              <a:gd name="adj1" fmla="val 50478"/>
              <a:gd name="adj2" fmla="val 728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Tại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sao</a:t>
            </a:r>
            <a:r>
              <a:rPr lang="en-US" sz="2800" b="1" dirty="0">
                <a:solidFill>
                  <a:srgbClr val="FF0000"/>
                </a:solidFill>
                <a:latin typeface="Times New Roman" panose="02020603050405020304" pitchFamily="18" charset="0"/>
                <a:cs typeface="Times New Roman" panose="02020603050405020304" pitchFamily="18" charset="0"/>
              </a:rPr>
              <a:t> c</a:t>
            </a:r>
            <a:r>
              <a:rPr lang="vi-VN" sz="2800" b="1" dirty="0">
                <a:solidFill>
                  <a:srgbClr val="FF0000"/>
                </a:solidFill>
                <a:latin typeface="Times New Roman" panose="02020603050405020304" pitchFamily="18" charset="0"/>
                <a:cs typeface="Times New Roman" panose="02020603050405020304" pitchFamily="18" charset="0"/>
              </a:rPr>
              <a:t>ư</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ở </a:t>
            </a:r>
            <a:r>
              <a:rPr lang="en-US" sz="2800" b="1" dirty="0" err="1">
                <a:solidFill>
                  <a:srgbClr val="FF0000"/>
                </a:solidFill>
                <a:latin typeface="Times New Roman" panose="02020603050405020304" pitchFamily="18" charset="0"/>
                <a:cs typeface="Times New Roman" panose="02020603050405020304" pitchFamily="18" charset="0"/>
              </a:rPr>
              <a:t>lưu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sông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này</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548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318FEA-44FF-4E42-8FB7-B7425A4CC8C7}"/>
              </a:ext>
            </a:extLst>
          </p:cNvPr>
          <p:cNvSpPr txBox="1">
            <a:spLocks/>
          </p:cNvSpPr>
          <p:nvPr/>
        </p:nvSpPr>
        <p:spPr>
          <a:xfrm>
            <a:off x="376518" y="75890"/>
            <a:ext cx="11815482" cy="109369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err="1">
                <a:latin typeface="Times New Roman" panose="02020603050405020304" pitchFamily="18" charset="0"/>
                <a:cs typeface="Times New Roman" panose="02020603050405020304" pitchFamily="18" charset="0"/>
              </a:rPr>
              <a:t>Cư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lớn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r>
              <a:rPr lang="en-US" sz="3200" b="1" dirty="0">
                <a:latin typeface="Times New Roman" panose="02020603050405020304" pitchFamily="18" charset="0"/>
                <a:cs typeface="Times New Roman" panose="02020603050405020304" pitchFamily="18" charset="0"/>
              </a:rPr>
              <a:t>: </a:t>
            </a:r>
          </a:p>
        </p:txBody>
      </p:sp>
      <p:sp>
        <p:nvSpPr>
          <p:cNvPr id="4" name="Oval 3">
            <a:extLst>
              <a:ext uri="{FF2B5EF4-FFF2-40B4-BE49-F238E27FC236}">
                <a16:creationId xmlns:a16="http://schemas.microsoft.com/office/drawing/2014/main" id="{5B0B2DF2-AF1F-4E43-B9CF-130FD8F5E65D}"/>
              </a:ext>
            </a:extLst>
          </p:cNvPr>
          <p:cNvSpPr/>
          <p:nvPr/>
        </p:nvSpPr>
        <p:spPr>
          <a:xfrm>
            <a:off x="52232" y="1432691"/>
            <a:ext cx="4477406" cy="1249417"/>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Xét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ích</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B471C1D-2198-4B21-B9EE-0859554C7F32}"/>
              </a:ext>
            </a:extLst>
          </p:cNvPr>
          <p:cNvSpPr/>
          <p:nvPr/>
        </p:nvSpPr>
        <p:spPr>
          <a:xfrm>
            <a:off x="299546" y="2864881"/>
            <a:ext cx="4099032" cy="15450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1. </a:t>
            </a:r>
            <a:r>
              <a:rPr lang="en-US" sz="2400" b="1" dirty="0" err="1">
                <a:solidFill>
                  <a:schemeClr val="tx1"/>
                </a:solidFill>
                <a:latin typeface="Times New Roman" panose="02020603050405020304" pitchFamily="18" charset="0"/>
                <a:cs typeface="Times New Roman" panose="02020603050405020304" pitchFamily="18" charset="0"/>
              </a:rPr>
              <a:t>Phù</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màu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tạo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vùng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nhiêu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tươi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tốt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thuận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trồng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trọt</a:t>
            </a: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517A16BC-1A10-471A-AAB9-9E64280C1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124" y="873015"/>
            <a:ext cx="7426838" cy="2764376"/>
          </a:xfrm>
          <a:prstGeom prst="rect">
            <a:avLst/>
          </a:prstGeom>
        </p:spPr>
      </p:pic>
      <p:pic>
        <p:nvPicPr>
          <p:cNvPr id="10" name="Picture 9">
            <a:extLst>
              <a:ext uri="{FF2B5EF4-FFF2-40B4-BE49-F238E27FC236}">
                <a16:creationId xmlns:a16="http://schemas.microsoft.com/office/drawing/2014/main" id="{7ACD195C-33E3-4912-8AFC-864351C7E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9110" y="3637391"/>
            <a:ext cx="3782890" cy="3220609"/>
          </a:xfrm>
          <a:prstGeom prst="rect">
            <a:avLst/>
          </a:prstGeom>
        </p:spPr>
      </p:pic>
      <p:pic>
        <p:nvPicPr>
          <p:cNvPr id="15" name="Picture 14">
            <a:extLst>
              <a:ext uri="{FF2B5EF4-FFF2-40B4-BE49-F238E27FC236}">
                <a16:creationId xmlns:a16="http://schemas.microsoft.com/office/drawing/2014/main" id="{6026D1B0-C44C-4872-9A10-B74CDA3DE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871" y="3637391"/>
            <a:ext cx="3827239" cy="3242791"/>
          </a:xfrm>
          <a:prstGeom prst="rect">
            <a:avLst/>
          </a:prstGeom>
        </p:spPr>
      </p:pic>
      <p:sp>
        <p:nvSpPr>
          <p:cNvPr id="16" name="Rectangle 15">
            <a:extLst>
              <a:ext uri="{FF2B5EF4-FFF2-40B4-BE49-F238E27FC236}">
                <a16:creationId xmlns:a16="http://schemas.microsoft.com/office/drawing/2014/main" id="{518B7A86-B5BD-4D70-BC80-F5597BEF3BFE}"/>
              </a:ext>
            </a:extLst>
          </p:cNvPr>
          <p:cNvSpPr/>
          <p:nvPr/>
        </p:nvSpPr>
        <p:spPr>
          <a:xfrm>
            <a:off x="76972" y="4592674"/>
            <a:ext cx="4099032" cy="226532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2. </a:t>
            </a:r>
            <a:r>
              <a:rPr lang="en-US" sz="2400" b="1" dirty="0" err="1">
                <a:solidFill>
                  <a:schemeClr val="tx1"/>
                </a:solidFill>
                <a:latin typeface="Times New Roman" panose="02020603050405020304" pitchFamily="18" charset="0"/>
                <a:cs typeface="Times New Roman" panose="02020603050405020304" pitchFamily="18" charset="0"/>
              </a:rPr>
              <a:t>Nguồn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nước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dồi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cấp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endParaRPr lang="en-US" sz="2400" b="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Nông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nghiệp</a:t>
            </a:r>
            <a:endParaRPr lang="en-US" sz="2400" b="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Sinh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hoạt</a:t>
            </a:r>
            <a:endParaRPr lang="en-US" sz="2400" b="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Thủy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sản</a:t>
            </a:r>
            <a:endParaRPr lang="en-US" sz="2400" b="1" dirty="0">
              <a:solidFill>
                <a:schemeClr val="tx1"/>
              </a:solidFill>
              <a:latin typeface="Times New Roman" panose="02020603050405020304" pitchFamily="18" charset="0"/>
              <a:cs typeface="Times New Roman" panose="02020603050405020304" pitchFamily="18" charset="0"/>
            </a:endParaRP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Giao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thông</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2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F318FEA-44FF-4E42-8FB7-B7425A4CC8C7}"/>
              </a:ext>
            </a:extLst>
          </p:cNvPr>
          <p:cNvSpPr txBox="1">
            <a:spLocks/>
          </p:cNvSpPr>
          <p:nvPr/>
        </p:nvSpPr>
        <p:spPr>
          <a:xfrm>
            <a:off x="0" y="75890"/>
            <a:ext cx="12192000" cy="109369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err="1">
                <a:latin typeface="Times New Roman" panose="02020603050405020304" pitchFamily="18" charset="0"/>
                <a:cs typeface="Times New Roman" panose="02020603050405020304" pitchFamily="18" charset="0"/>
              </a:rPr>
              <a:t>Tuy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niềm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vừa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nỗi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endParaRPr lang="en-US" sz="3200" b="1" dirty="0">
              <a:latin typeface="Times New Roman" panose="02020603050405020304" pitchFamily="18" charset="0"/>
              <a:cs typeface="Times New Roman" panose="02020603050405020304" pitchFamily="18" charset="0"/>
            </a:endParaRPr>
          </a:p>
        </p:txBody>
      </p:sp>
      <p:sp>
        <p:nvSpPr>
          <p:cNvPr id="4" name="Oval 3">
            <a:extLst>
              <a:ext uri="{FF2B5EF4-FFF2-40B4-BE49-F238E27FC236}">
                <a16:creationId xmlns:a16="http://schemas.microsoft.com/office/drawing/2014/main" id="{5B0B2DF2-AF1F-4E43-B9CF-130FD8F5E65D}"/>
              </a:ext>
            </a:extLst>
          </p:cNvPr>
          <p:cNvSpPr/>
          <p:nvPr/>
        </p:nvSpPr>
        <p:spPr>
          <a:xfrm>
            <a:off x="52232" y="1432691"/>
            <a:ext cx="4477406" cy="1249417"/>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Về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khăn</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B471C1D-2198-4B21-B9EE-0859554C7F32}"/>
              </a:ext>
            </a:extLst>
          </p:cNvPr>
          <p:cNvSpPr/>
          <p:nvPr/>
        </p:nvSpPr>
        <p:spPr>
          <a:xfrm>
            <a:off x="2046026" y="2746640"/>
            <a:ext cx="2648606" cy="6823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1. </a:t>
            </a:r>
            <a:r>
              <a:rPr lang="en-US" sz="2400" b="1" dirty="0" err="1">
                <a:solidFill>
                  <a:schemeClr val="tx1"/>
                </a:solidFill>
                <a:latin typeface="Times New Roman" panose="02020603050405020304" pitchFamily="18" charset="0"/>
                <a:cs typeface="Times New Roman" panose="02020603050405020304" pitchFamily="18" charset="0"/>
              </a:rPr>
              <a:t>Lũ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lụt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18B7A86-B5BD-4D70-BC80-F5597BEF3BFE}"/>
              </a:ext>
            </a:extLst>
          </p:cNvPr>
          <p:cNvSpPr/>
          <p:nvPr/>
        </p:nvSpPr>
        <p:spPr>
          <a:xfrm>
            <a:off x="172396" y="3591565"/>
            <a:ext cx="4099032" cy="304571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Times New Roman" panose="02020603050405020304" pitchFamily="18" charset="0"/>
                <a:cs typeface="Times New Roman" panose="02020603050405020304" pitchFamily="18" charset="0"/>
              </a:rPr>
              <a:t>2. </a:t>
            </a:r>
            <a:r>
              <a:rPr lang="en-US" sz="2400" b="1" dirty="0" err="1">
                <a:solidFill>
                  <a:schemeClr val="tx1"/>
                </a:solidFill>
                <a:latin typeface="Times New Roman" panose="02020603050405020304" pitchFamily="18" charset="0"/>
                <a:cs typeface="Times New Roman" panose="02020603050405020304" pitchFamily="18" charset="0"/>
              </a:rPr>
              <a:t>Lượng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phù</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nhiều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gây</a:t>
            </a:r>
            <a:r>
              <a:rPr lang="en-US" sz="2400" b="1" dirty="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Tắc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nghẽn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kênh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đào</a:t>
            </a:r>
            <a:r>
              <a:rPr lang="en-US" sz="2400" b="1" dirty="0">
                <a:solidFill>
                  <a:schemeClr val="tx1"/>
                </a:solidFill>
                <a:latin typeface="Times New Roman" panose="02020603050405020304" pitchFamily="18" charset="0"/>
                <a:cs typeface="Times New Roman" panose="02020603050405020304" pitchFamily="18" charset="0"/>
              </a:rPr>
              <a:t>, ứ </a:t>
            </a:r>
            <a:r>
              <a:rPr lang="en-US" sz="2400" b="1" dirty="0" err="1">
                <a:solidFill>
                  <a:schemeClr val="tx1"/>
                </a:solidFill>
                <a:latin typeface="Times New Roman" panose="02020603050405020304" pitchFamily="18" charset="0"/>
                <a:cs typeface="Times New Roman" panose="02020603050405020304" pitchFamily="18" charset="0"/>
              </a:rPr>
              <a:t>đọng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sông</a:t>
            </a:r>
            <a:r>
              <a:rPr lang="en-US" sz="2400" b="1" dirty="0">
                <a:solidFill>
                  <a:schemeClr val="tx1"/>
                </a:solidFill>
                <a:latin typeface="Times New Roman" panose="02020603050405020304" pitchFamily="18" charset="0"/>
                <a:cs typeface="Times New Roman" panose="02020603050405020304" pitchFamily="18" charset="0"/>
              </a:rPr>
              <a:t>.</a:t>
            </a:r>
          </a:p>
          <a:p>
            <a:pPr marL="342900" indent="-342900" algn="just">
              <a:buFontTx/>
              <a:buChar char="-"/>
            </a:pPr>
            <a:r>
              <a:rPr lang="en-US" sz="2400" b="1" dirty="0" err="1">
                <a:solidFill>
                  <a:schemeClr val="tx1"/>
                </a:solidFill>
                <a:latin typeface="Times New Roman" panose="02020603050405020304" pitchFamily="18" charset="0"/>
                <a:cs typeface="Times New Roman" panose="02020603050405020304" pitchFamily="18" charset="0"/>
              </a:rPr>
              <a:t>Sự</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thay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đổi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dòng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làm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lũ</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trong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lịch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sử</a:t>
            </a: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F78F683F-6D3A-4A09-99DF-0BA5405CE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9185" y="712694"/>
            <a:ext cx="7310582" cy="2716306"/>
          </a:xfrm>
          <a:prstGeom prst="rect">
            <a:avLst/>
          </a:prstGeom>
        </p:spPr>
      </p:pic>
      <p:pic>
        <p:nvPicPr>
          <p:cNvPr id="9" name="Picture 8">
            <a:extLst>
              <a:ext uri="{FF2B5EF4-FFF2-40B4-BE49-F238E27FC236}">
                <a16:creationId xmlns:a16="http://schemas.microsoft.com/office/drawing/2014/main" id="{A7E36ACD-2169-40E9-BD2F-F35C99720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965" y="3429000"/>
            <a:ext cx="3455918" cy="3429000"/>
          </a:xfrm>
          <a:prstGeom prst="rect">
            <a:avLst/>
          </a:prstGeom>
        </p:spPr>
      </p:pic>
      <p:pic>
        <p:nvPicPr>
          <p:cNvPr id="12" name="Picture 11">
            <a:extLst>
              <a:ext uri="{FF2B5EF4-FFF2-40B4-BE49-F238E27FC236}">
                <a16:creationId xmlns:a16="http://schemas.microsoft.com/office/drawing/2014/main" id="{F8FB2AD5-A017-4AEB-8653-671DAFCCD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078" y="3429000"/>
            <a:ext cx="4149887" cy="3429000"/>
          </a:xfrm>
          <a:prstGeom prst="rect">
            <a:avLst/>
          </a:prstGeom>
        </p:spPr>
      </p:pic>
    </p:spTree>
    <p:extLst>
      <p:ext uri="{BB962C8B-B14F-4D97-AF65-F5344CB8AC3E}">
        <p14:creationId xmlns:p14="http://schemas.microsoft.com/office/powerpoint/2010/main" val="295442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85FE5-C117-4E0D-AFC4-53677CDC445C}"/>
              </a:ext>
            </a:extLst>
          </p:cNvPr>
          <p:cNvSpPr>
            <a:spLocks noGrp="1"/>
          </p:cNvSpPr>
          <p:nvPr>
            <p:ph type="ctrTitle"/>
          </p:nvPr>
        </p:nvSpPr>
        <p:spPr>
          <a:xfrm>
            <a:off x="0" y="0"/>
            <a:ext cx="12192000" cy="772510"/>
          </a:xfrm>
        </p:spPr>
        <p:txBody>
          <a:bodyPr anchor="t">
            <a:normAutofit fontScale="90000"/>
          </a:bodyPr>
          <a:lstStyle/>
          <a:p>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 9 </a:t>
            </a:r>
            <a:br>
              <a:rPr lang="en-US" sz="3000" b="1" dirty="0">
                <a:latin typeface="Times New Roman" panose="02020603050405020304" pitchFamily="18" charset="0"/>
                <a:cs typeface="Times New Roman" panose="02020603050405020304" pitchFamily="18" charset="0"/>
              </a:rPr>
            </a:br>
            <a:r>
              <a:rPr lang="en-US" sz="3000" b="1" dirty="0">
                <a:latin typeface="Times New Roman" panose="02020603050405020304" pitchFamily="18" charset="0"/>
                <a:cs typeface="Times New Roman" panose="02020603050405020304" pitchFamily="18" charset="0"/>
              </a:rPr>
              <a:t>TRUNG QUỐC TỪ THỜI KÌ CỔ ĐẠI ĐẾN THẾ KỈ VII</a:t>
            </a:r>
          </a:p>
        </p:txBody>
      </p:sp>
      <p:sp>
        <p:nvSpPr>
          <p:cNvPr id="8" name="Title 1">
            <a:extLst>
              <a:ext uri="{FF2B5EF4-FFF2-40B4-BE49-F238E27FC236}">
                <a16:creationId xmlns:a16="http://schemas.microsoft.com/office/drawing/2014/main" id="{BF318FEA-44FF-4E42-8FB7-B7425A4CC8C7}"/>
              </a:ext>
            </a:extLst>
          </p:cNvPr>
          <p:cNvSpPr txBox="1">
            <a:spLocks/>
          </p:cNvSpPr>
          <p:nvPr/>
        </p:nvSpPr>
        <p:spPr>
          <a:xfrm>
            <a:off x="76972" y="868108"/>
            <a:ext cx="11815482" cy="109369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endParaRPr lang="en-US" sz="32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E2D8C02E-5EFC-4E23-9187-23363E37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3891" y="1391306"/>
            <a:ext cx="5548109" cy="5466694"/>
          </a:xfrm>
          <a:prstGeom prst="rect">
            <a:avLst/>
          </a:prstGeom>
        </p:spPr>
      </p:pic>
      <p:sp>
        <p:nvSpPr>
          <p:cNvPr id="3" name="Rectangle 2">
            <a:extLst>
              <a:ext uri="{FF2B5EF4-FFF2-40B4-BE49-F238E27FC236}">
                <a16:creationId xmlns:a16="http://schemas.microsoft.com/office/drawing/2014/main" id="{D6A3C4DB-896C-4868-8D03-41B0D215D27C}"/>
              </a:ext>
            </a:extLst>
          </p:cNvPr>
          <p:cNvSpPr/>
          <p:nvPr/>
        </p:nvSpPr>
        <p:spPr>
          <a:xfrm>
            <a:off x="0" y="1590476"/>
            <a:ext cx="6456561"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l</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Tr</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8133FB31-CB35-4AB2-9F13-2311ED7C9B74}"/>
              </a:ext>
            </a:extLst>
          </p:cNvPr>
          <p:cNvSpPr/>
          <p:nvPr/>
        </p:nvSpPr>
        <p:spPr>
          <a:xfrm>
            <a:off x="76972" y="3501960"/>
            <a:ext cx="6456561"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9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sp>
        <p:nvSpPr>
          <p:cNvPr id="4" name="Thought Bubble: Cloud 3">
            <a:extLst>
              <a:ext uri="{FF2B5EF4-FFF2-40B4-BE49-F238E27FC236}">
                <a16:creationId xmlns:a16="http://schemas.microsoft.com/office/drawing/2014/main" id="{2835CFE1-95DB-472D-8AA3-BD4CDB953FCD}"/>
              </a:ext>
            </a:extLst>
          </p:cNvPr>
          <p:cNvSpPr/>
          <p:nvPr/>
        </p:nvSpPr>
        <p:spPr>
          <a:xfrm>
            <a:off x="188259" y="673977"/>
            <a:ext cx="3342290" cy="5809593"/>
          </a:xfrm>
          <a:prstGeom prst="cloudCallout">
            <a:avLst>
              <a:gd name="adj1" fmla="val -48898"/>
              <a:gd name="adj2" fmla="val 5313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Quan </a:t>
            </a:r>
            <a:r>
              <a:rPr lang="en-US" sz="2400" b="1" dirty="0" err="1">
                <a:solidFill>
                  <a:schemeClr val="tx1"/>
                </a:solidFill>
                <a:latin typeface="Times New Roman" panose="02020603050405020304" pitchFamily="18" charset="0"/>
                <a:cs typeface="Times New Roman" panose="02020603050405020304" pitchFamily="18" charset="0"/>
              </a:rPr>
              <a:t>sát</a:t>
            </a:r>
            <a:r>
              <a:rPr lang="en-US" sz="2400" b="1" dirty="0">
                <a:solidFill>
                  <a:schemeClr val="tx1"/>
                </a:solidFill>
                <a:latin typeface="Times New Roman" panose="02020603050405020304" pitchFamily="18" charset="0"/>
                <a:cs typeface="Times New Roman" panose="02020603050405020304" pitchFamily="18" charset="0"/>
              </a:rPr>
              <a:t> l</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err="1">
                <a:solidFill>
                  <a:schemeClr val="tx1"/>
                </a:solidFill>
                <a:latin typeface="Times New Roman" panose="02020603050405020304" pitchFamily="18" charset="0"/>
                <a:cs typeface="Times New Roman" panose="02020603050405020304" pitchFamily="18" charset="0"/>
              </a:rPr>
              <a:t>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hãy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biết</a:t>
            </a:r>
            <a:r>
              <a:rPr lang="en-US" sz="2400" b="1" dirty="0">
                <a:solidFill>
                  <a:schemeClr val="tx1"/>
                </a:solidFill>
                <a:latin typeface="Times New Roman" panose="02020603050405020304" pitchFamily="18" charset="0"/>
                <a:cs typeface="Times New Roman" panose="02020603050405020304" pitchFamily="18" charset="0"/>
              </a:rPr>
              <a:t> tr</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err="1">
                <a:solidFill>
                  <a:schemeClr val="tx1"/>
                </a:solidFill>
                <a:latin typeface="Times New Roman" panose="02020603050405020304" pitchFamily="18" charset="0"/>
                <a:cs typeface="Times New Roman" panose="02020603050405020304" pitchFamily="18" charset="0"/>
              </a:rPr>
              <a:t>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Thủy</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Hoàng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thống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nhất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đất</a:t>
            </a:r>
            <a:r>
              <a:rPr lang="en-US" sz="2400" b="1" dirty="0">
                <a:solidFill>
                  <a:schemeClr val="tx1"/>
                </a:solidFill>
                <a:latin typeface="Times New Roman" panose="02020603050405020304" pitchFamily="18" charset="0"/>
                <a:cs typeface="Times New Roman" panose="02020603050405020304" pitchFamily="18" charset="0"/>
              </a:rPr>
              <a:t> n</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err="1">
                <a:solidFill>
                  <a:schemeClr val="tx1"/>
                </a:solidFill>
                <a:latin typeface="Times New Roman" panose="02020603050405020304" pitchFamily="18" charset="0"/>
                <a:cs typeface="Times New Roman" panose="02020603050405020304" pitchFamily="18" charset="0"/>
              </a:rPr>
              <a:t>ớc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hình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Trung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Quốc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lúc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a:t>
            </a:r>
            <a:r>
              <a:rPr lang="vi-VN" sz="2400" b="1" dirty="0">
                <a:solidFill>
                  <a:schemeClr val="tx1"/>
                </a:solidFill>
                <a:latin typeface="Times New Roman" panose="02020603050405020304" pitchFamily="18" charset="0"/>
                <a:cs typeface="Times New Roman" panose="02020603050405020304" pitchFamily="18" charset="0"/>
              </a:rPr>
              <a:t>ư</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thế</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nào</a:t>
            </a:r>
            <a:r>
              <a:rPr lang="en-US" sz="2400" b="1" dirty="0">
                <a:solidFill>
                  <a:schemeClr val="tx1"/>
                </a:solidFill>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3C8B221E-7E6F-4099-A978-62E86BC4A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3558" y="673977"/>
            <a:ext cx="9338441" cy="61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6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EEA2D9-CFCA-4FE3-9425-A5A187E17DC4}"/>
              </a:ext>
            </a:extLst>
          </p:cNvPr>
          <p:cNvSpPr txBox="1">
            <a:spLocks/>
          </p:cNvSpPr>
          <p:nvPr/>
        </p:nvSpPr>
        <p:spPr>
          <a:xfrm>
            <a:off x="188259" y="0"/>
            <a:ext cx="11815482" cy="760996"/>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3C8B221E-7E6F-4099-A978-62E86BC4A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630469"/>
            <a:ext cx="6096000" cy="612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7E1F49A1-0096-4F04-8969-644D1B0045D0}"/>
              </a:ext>
            </a:extLst>
          </p:cNvPr>
          <p:cNvSpPr/>
          <p:nvPr/>
        </p:nvSpPr>
        <p:spPr>
          <a:xfrm>
            <a:off x="0" y="760996"/>
            <a:ext cx="6096000" cy="1384995"/>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l</a:t>
            </a:r>
            <a:r>
              <a:rPr lang="vi-VN" sz="2800" i="1" dirty="0">
                <a:latin typeface="Times New Roman" panose="02020603050405020304" pitchFamily="18" charset="0"/>
                <a:cs typeface="Times New Roman" panose="02020603050405020304" pitchFamily="18" charset="0"/>
              </a:rPr>
              <a:t>ư</a:t>
            </a:r>
            <a:r>
              <a:rPr lang="en-US" sz="2800" i="1" dirty="0">
                <a:latin typeface="Times New Roman" panose="02020603050405020304" pitchFamily="18" charset="0"/>
                <a:cs typeface="Times New Roman" panose="02020603050405020304" pitchFamily="18" charset="0"/>
              </a:rPr>
              <a:t>u </a:t>
            </a:r>
            <a:r>
              <a:rPr lang="en-US" sz="2800" i="1" dirty="0" err="1">
                <a:latin typeface="Times New Roman" panose="02020603050405020304" pitchFamily="18" charset="0"/>
                <a:cs typeface="Times New Roman" panose="02020603050405020304" pitchFamily="18" charset="0"/>
              </a:rPr>
              <a:t>vực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Tr</a:t>
            </a:r>
            <a:r>
              <a:rPr lang="vi-VN" sz="2800" i="1" dirty="0">
                <a:latin typeface="Times New Roman" panose="02020603050405020304" pitchFamily="18" charset="0"/>
                <a:cs typeface="Times New Roman" panose="02020603050405020304" pitchFamily="18" charset="0"/>
              </a:rPr>
              <a:t>ư</a:t>
            </a:r>
            <a:r>
              <a:rPr lang="en-US" sz="2800" i="1" dirty="0" err="1">
                <a:latin typeface="Times New Roman" panose="02020603050405020304" pitchFamily="18" charset="0"/>
                <a:cs typeface="Times New Roman" panose="02020603050405020304" pitchFamily="18" charset="0"/>
              </a:rPr>
              <a:t>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tiểu</a:t>
            </a:r>
            <a:r>
              <a:rPr lang="en-US" sz="2800" i="1" dirty="0">
                <a:latin typeface="Times New Roman" panose="02020603050405020304" pitchFamily="18" charset="0"/>
                <a:cs typeface="Times New Roman" panose="02020603050405020304" pitchFamily="18" charset="0"/>
              </a:rPr>
              <a:t> v</a:t>
            </a:r>
            <a:r>
              <a:rPr lang="vi-VN" sz="2800" i="1" dirty="0">
                <a:latin typeface="Times New Roman" panose="02020603050405020304" pitchFamily="18" charset="0"/>
                <a:cs typeface="Times New Roman" panose="02020603050405020304" pitchFamily="18" charset="0"/>
              </a:rPr>
              <a:t>ư</a:t>
            </a:r>
            <a:r>
              <a:rPr lang="en-US" sz="2800" i="1" dirty="0" err="1">
                <a:latin typeface="Times New Roman" panose="02020603050405020304" pitchFamily="18" charset="0"/>
                <a:cs typeface="Times New Roman" panose="02020603050405020304" pitchFamily="18" charset="0"/>
              </a:rPr>
              <a:t>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nhau</a:t>
            </a:r>
            <a:endParaRPr lang="en-US" sz="2800" i="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29777B3-BD71-4F1B-99FC-42EA6E7AFE3F}"/>
              </a:ext>
            </a:extLst>
          </p:cNvPr>
          <p:cNvSpPr/>
          <p:nvPr/>
        </p:nvSpPr>
        <p:spPr>
          <a:xfrm>
            <a:off x="0" y="2407230"/>
            <a:ext cx="6096000" cy="1384995"/>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xảy</a:t>
            </a:r>
            <a:r>
              <a:rPr lang="en-US" sz="2800" i="1" dirty="0">
                <a:latin typeface="Times New Roman" panose="02020603050405020304" pitchFamily="18" charset="0"/>
                <a:cs typeface="Times New Roman" panose="02020603050405020304" pitchFamily="18" charset="0"/>
              </a:rPr>
              <a:t> ra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lẫn</a:t>
            </a:r>
            <a:r>
              <a:rPr lang="en-US" sz="2800" i="1" dirty="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nhau</a:t>
            </a:r>
            <a:endParaRPr lang="en-US" sz="28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DF37153-BE94-4102-90A2-956A0A946101}"/>
              </a:ext>
            </a:extLst>
          </p:cNvPr>
          <p:cNvSpPr/>
          <p:nvPr/>
        </p:nvSpPr>
        <p:spPr>
          <a:xfrm>
            <a:off x="0" y="4452651"/>
            <a:ext cx="6096000" cy="1384995"/>
          </a:xfrm>
          <a:prstGeom prst="rect">
            <a:avLst/>
          </a:prstGeom>
        </p:spPr>
        <p:txBody>
          <a:bodyPr wrap="square">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7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Triệu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Sở</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Tần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01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2768</Words>
  <Application>Microsoft Office PowerPoint</Application>
  <PresentationFormat>Widescreen</PresentationFormat>
  <Paragraphs>194</Paragraphs>
  <Slides>38</Slides>
  <Notes>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Tahoma</vt:lpstr>
      <vt:lpstr>Times New Roman</vt:lpstr>
      <vt:lpstr>Office Theme</vt:lpstr>
      <vt:lpstr>Bài 9  TRUNG QUỐC TỪ THỜI KÌ CỔ ĐẠI ĐẾN THẾ KỈ VII</vt:lpstr>
      <vt:lpstr>Bài 9  TRUNG QUỐC TỪ THỜI KÌ CỔ ĐẠI ĐẾN THẾ KỈ VII</vt:lpstr>
      <vt:lpstr>Bài 9  TRUNG QUỐC TỪ THỜI KÌ CỔ ĐẠI ĐẾN THẾ KỈ VII</vt:lpstr>
      <vt:lpstr>Bài 9  TRUNG QUỐC TỪ THỜI KÌ CỔ ĐẠI ĐẾN THẾ KỈ VII</vt:lpstr>
      <vt:lpstr>PowerPoint Presentation</vt:lpstr>
      <vt:lpstr>PowerPoint Presentation</vt:lpstr>
      <vt:lpstr>Bài 9  TRUNG QUỐC TỪ THỜI KÌ CỔ ĐẠI ĐẾN THẾ KỈ 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TRUNG QUỐC TỪ THỜI KÌ CỔ ĐẠI ĐẾN THẾ KỈ VII</dc:title>
  <dc:creator>Administrator</dc:creator>
  <cp:lastModifiedBy>Administrator</cp:lastModifiedBy>
  <cp:revision>105</cp:revision>
  <dcterms:created xsi:type="dcterms:W3CDTF">2023-01-29T15:56:31Z</dcterms:created>
  <dcterms:modified xsi:type="dcterms:W3CDTF">2023-01-31T10:10:02Z</dcterms:modified>
</cp:coreProperties>
</file>