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0" r:id="rId2"/>
    <p:sldId id="263" r:id="rId3"/>
    <p:sldId id="261" r:id="rId4"/>
    <p:sldId id="1399" r:id="rId5"/>
    <p:sldId id="1398" r:id="rId6"/>
    <p:sldId id="1400" r:id="rId7"/>
    <p:sldId id="262" r:id="rId8"/>
    <p:sldId id="264" r:id="rId9"/>
    <p:sldId id="281" r:id="rId10"/>
    <p:sldId id="265" r:id="rId11"/>
    <p:sldId id="275" r:id="rId12"/>
  </p:sldIdLst>
  <p:sldSz cx="12192000" cy="6858000"/>
  <p:notesSz cx="6858000" cy="9144000"/>
  <p:embeddedFontLst>
    <p:embeddedFont>
      <p:font typeface="等线" panose="02010600030101010101" pitchFamily="2" charset="-122"/>
      <p:regular r:id="rId14"/>
      <p:bold r:id="rId15"/>
    </p:embeddedFont>
    <p:embeddedFont>
      <p:font typeface="方正黑体简体" panose="03000509000000000000" pitchFamily="66" charset="-122"/>
      <p:regular r:id="rId16"/>
    </p:embeddedFont>
    <p:embeddedFont>
      <p:font typeface="#9Slide03 Arima Madurai" pitchFamily="2" charset="77"/>
      <p:regular r:id="rId17"/>
    </p:embeddedFont>
    <p:embeddedFont>
      <p:font typeface="Arial Black" panose="020B0604020202020204" pitchFamily="34" charset="0"/>
      <p:bold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689"/>
    <a:srgbClr val="FEFBB5"/>
    <a:srgbClr val="F2B0C2"/>
    <a:srgbClr val="A3E2DC"/>
    <a:srgbClr val="EDEAE6"/>
    <a:srgbClr val="F9D8BE"/>
    <a:srgbClr val="FFFFFF"/>
    <a:srgbClr val="FAE2E9"/>
    <a:srgbClr val="73FB79"/>
    <a:srgbClr val="FD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autoAdjust="0"/>
    <p:restoredTop sz="94660"/>
  </p:normalViewPr>
  <p:slideViewPr>
    <p:cSldViewPr snapToGrid="0" showGuides="1">
      <p:cViewPr varScale="1">
        <p:scale>
          <a:sx n="117" d="100"/>
          <a:sy n="117" d="100"/>
        </p:scale>
        <p:origin x="184" y="392"/>
      </p:cViewPr>
      <p:guideLst>
        <p:guide orient="horz" pos="21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532B-E3EA-476A-9513-45C1471E1DF5}" type="datetimeFigureOut">
              <a:rPr lang="zh-CN" altLang="en-US" smtClean="0"/>
              <a:t>2021/7/31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662DE-F1A6-47CD-A8C4-98B0B68DE5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extLst>
      <p:ext uri="{BB962C8B-B14F-4D97-AF65-F5344CB8AC3E}">
        <p14:creationId xmlns:p14="http://schemas.microsoft.com/office/powerpoint/2010/main" val="32693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5</a:t>
            </a:fld>
            <a:endParaRPr lang="zh-CN" altLang="en-US"/>
          </a:p>
        </p:txBody>
      </p:sp>
    </p:spTree>
    <p:extLst>
      <p:ext uri="{BB962C8B-B14F-4D97-AF65-F5344CB8AC3E}">
        <p14:creationId xmlns:p14="http://schemas.microsoft.com/office/powerpoint/2010/main" val="195299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6</a:t>
            </a:fld>
            <a:endParaRPr lang="zh-CN" altLang="en-US"/>
          </a:p>
        </p:txBody>
      </p:sp>
    </p:spTree>
    <p:extLst>
      <p:ext uri="{BB962C8B-B14F-4D97-AF65-F5344CB8AC3E}">
        <p14:creationId xmlns:p14="http://schemas.microsoft.com/office/powerpoint/2010/main" val="380872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themeOverride" Target="../theme/themeOverride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2.png"/><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2.png"/><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sp>
        <p:nvSpPr>
          <p:cNvPr id="20" name="矩形 19"/>
          <p:cNvSpPr/>
          <p:nvPr/>
        </p:nvSpPr>
        <p:spPr>
          <a:xfrm>
            <a:off x="2715697" y="1710835"/>
            <a:ext cx="6944286" cy="3227230"/>
          </a:xfrm>
          <a:prstGeom prst="rect">
            <a:avLst/>
          </a:prstGeom>
        </p:spPr>
        <p:txBody>
          <a:bodyPr wrap="square">
            <a:spAutoFit/>
          </a:bodyPr>
          <a:lstStyle/>
          <a:p>
            <a:pPr algn="just">
              <a:lnSpc>
                <a:spcPct val="150000"/>
              </a:lnSpc>
            </a:pPr>
            <a:r>
              <a:rPr lang="vi-VN" altLang="zh-CN" sz="3500"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Chèn video một trong các bài hát: “Cả nhà thương nhau / Ba ngọn nến lung linh / Gia đình nhỏ, hạnh phúc to / Nhật kí của mẹ”</a:t>
            </a:r>
            <a:endParaRPr lang="zh-CN" altLang="en-US" sz="3500"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280" y="165706"/>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1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3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3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63" presetClass="path" presetSubtype="0" repeatCount="indefinite" autoRev="1" fill="hold" nodeType="withEffect">
                                  <p:stCondLst>
                                    <p:cond delay="1400"/>
                                  </p:stCondLst>
                                  <p:childTnLst>
                                    <p:animMotion origin="layout" path="M 0 -2.59259E-6 L 0.09753 -2.59259E-6 " pathEditMode="relative" rAng="0" ptsTypes="AA">
                                      <p:cBhvr>
                                        <p:cTn id="22" dur="5000" spd="-100000" fill="hold"/>
                                        <p:tgtEl>
                                          <p:spTgt spid="12"/>
                                        </p:tgtEl>
                                        <p:attrNameLst>
                                          <p:attrName>ppt_x</p:attrName>
                                          <p:attrName>ppt_y</p:attrName>
                                        </p:attrNameLst>
                                      </p:cBhvr>
                                      <p:rCtr x="4870" y="0"/>
                                    </p:animMotion>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63" presetClass="path" presetSubtype="0" repeatCount="indefinite" autoRev="1" fill="hold" nodeType="withEffect">
                                  <p:stCondLst>
                                    <p:cond delay="0"/>
                                  </p:stCondLst>
                                  <p:childTnLst>
                                    <p:animMotion origin="layout" path="M -3.33333E-6 -1.11111E-6 L 0.08985 0.0037 " pathEditMode="relative" rAng="0" ptsTypes="AA">
                                      <p:cBhvr>
                                        <p:cTn id="27" dur="5000" fill="hold"/>
                                        <p:tgtEl>
                                          <p:spTgt spid="13"/>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20" name="矩形: 圆角 13">
            <a:extLst>
              <a:ext uri="{FF2B5EF4-FFF2-40B4-BE49-F238E27FC236}">
                <a16:creationId xmlns:a16="http://schemas.microsoft.com/office/drawing/2014/main" id="{5FF62CA1-0A00-0B4D-9222-DBF50764B5E8}"/>
              </a:ext>
            </a:extLst>
          </p:cNvPr>
          <p:cNvSpPr/>
          <p:nvPr/>
        </p:nvSpPr>
        <p:spPr>
          <a:xfrm>
            <a:off x="1317728" y="2152348"/>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sp>
        <p:nvSpPr>
          <p:cNvPr id="34" name="矩形: 圆角 16">
            <a:extLst>
              <a:ext uri="{FF2B5EF4-FFF2-40B4-BE49-F238E27FC236}">
                <a16:creationId xmlns:a16="http://schemas.microsoft.com/office/drawing/2014/main" id="{5AAD5094-83C4-4C4F-A785-EC1727F5AAC9}"/>
              </a:ext>
            </a:extLst>
          </p:cNvPr>
          <p:cNvSpPr/>
          <p:nvPr/>
        </p:nvSpPr>
        <p:spPr>
          <a:xfrm>
            <a:off x="1317726" y="3984343"/>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36" name="组合 22">
            <a:extLst>
              <a:ext uri="{FF2B5EF4-FFF2-40B4-BE49-F238E27FC236}">
                <a16:creationId xmlns:a16="http://schemas.microsoft.com/office/drawing/2014/main" id="{16D13040-6D29-F74D-A8CB-1DF1807F80F1}"/>
              </a:ext>
            </a:extLst>
          </p:cNvPr>
          <p:cNvGrpSpPr/>
          <p:nvPr/>
        </p:nvGrpSpPr>
        <p:grpSpPr>
          <a:xfrm>
            <a:off x="295969" y="2229710"/>
            <a:ext cx="1546121" cy="1553496"/>
            <a:chOff x="5601542" y="2483063"/>
            <a:chExt cx="1546121" cy="1553496"/>
          </a:xfrm>
        </p:grpSpPr>
        <p:pic>
          <p:nvPicPr>
            <p:cNvPr id="37" name="图片 18">
              <a:extLst>
                <a:ext uri="{FF2B5EF4-FFF2-40B4-BE49-F238E27FC236}">
                  <a16:creationId xmlns:a16="http://schemas.microsoft.com/office/drawing/2014/main" id="{09CC9206-2A74-1947-AE91-106AE62877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38" name="文本框 20">
              <a:extLst>
                <a:ext uri="{FF2B5EF4-FFF2-40B4-BE49-F238E27FC236}">
                  <a16:creationId xmlns:a16="http://schemas.microsoft.com/office/drawing/2014/main" id="{FF717ED3-978B-9C40-8002-FD016C27C8CF}"/>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grpSp>
        <p:nvGrpSpPr>
          <p:cNvPr id="39" name="组合 23">
            <a:extLst>
              <a:ext uri="{FF2B5EF4-FFF2-40B4-BE49-F238E27FC236}">
                <a16:creationId xmlns:a16="http://schemas.microsoft.com/office/drawing/2014/main" id="{CE248815-8A67-294D-AFFA-77764A0FDE8D}"/>
              </a:ext>
            </a:extLst>
          </p:cNvPr>
          <p:cNvGrpSpPr/>
          <p:nvPr/>
        </p:nvGrpSpPr>
        <p:grpSpPr>
          <a:xfrm>
            <a:off x="295969" y="3928904"/>
            <a:ext cx="1546121" cy="1553496"/>
            <a:chOff x="5574453" y="4217428"/>
            <a:chExt cx="1546121" cy="1553496"/>
          </a:xfrm>
        </p:grpSpPr>
        <p:pic>
          <p:nvPicPr>
            <p:cNvPr id="40" name="图片 19">
              <a:extLst>
                <a:ext uri="{FF2B5EF4-FFF2-40B4-BE49-F238E27FC236}">
                  <a16:creationId xmlns:a16="http://schemas.microsoft.com/office/drawing/2014/main" id="{BB2D41FC-91BD-9642-BA89-F5945ECED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41" name="文本框 21">
              <a:extLst>
                <a:ext uri="{FF2B5EF4-FFF2-40B4-BE49-F238E27FC236}">
                  <a16:creationId xmlns:a16="http://schemas.microsoft.com/office/drawing/2014/main" id="{39A8BB9E-1D53-E04F-9F47-9116A8B0E0A6}"/>
                </a:ext>
              </a:extLst>
            </p:cNvPr>
            <p:cNvSpPr txBox="1"/>
            <p:nvPr/>
          </p:nvSpPr>
          <p:spPr>
            <a:xfrm>
              <a:off x="5893742" y="4799418"/>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02</a:t>
              </a:r>
              <a:endParaRPr lang="zh-CN" altLang="en-US" sz="3200" dirty="0">
                <a:ea typeface="方正黑体简体" panose="03000509000000000000" pitchFamily="65" charset="-122"/>
                <a:cs typeface="+mn-ea"/>
                <a:sym typeface="+mn-lt"/>
              </a:endParaRPr>
            </a:p>
          </p:txBody>
        </p:sp>
      </p:grpSp>
      <p:sp>
        <p:nvSpPr>
          <p:cNvPr id="49" name="矩形: 圆角 13">
            <a:extLst>
              <a:ext uri="{FF2B5EF4-FFF2-40B4-BE49-F238E27FC236}">
                <a16:creationId xmlns:a16="http://schemas.microsoft.com/office/drawing/2014/main" id="{CE82F964-0A66-344B-8990-4A5090233BBF}"/>
              </a:ext>
            </a:extLst>
          </p:cNvPr>
          <p:cNvSpPr/>
          <p:nvPr/>
        </p:nvSpPr>
        <p:spPr>
          <a:xfrm>
            <a:off x="1319934" y="374820"/>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51" name="组合 22">
            <a:extLst>
              <a:ext uri="{FF2B5EF4-FFF2-40B4-BE49-F238E27FC236}">
                <a16:creationId xmlns:a16="http://schemas.microsoft.com/office/drawing/2014/main" id="{CB2F5564-1427-6B47-AC4F-4D642A4E200C}"/>
              </a:ext>
            </a:extLst>
          </p:cNvPr>
          <p:cNvGrpSpPr/>
          <p:nvPr/>
        </p:nvGrpSpPr>
        <p:grpSpPr>
          <a:xfrm>
            <a:off x="295967" y="391267"/>
            <a:ext cx="1546121" cy="1553496"/>
            <a:chOff x="5601542" y="2483063"/>
            <a:chExt cx="1546121" cy="1553496"/>
          </a:xfrm>
        </p:grpSpPr>
        <p:pic>
          <p:nvPicPr>
            <p:cNvPr id="52" name="图片 18">
              <a:extLst>
                <a:ext uri="{FF2B5EF4-FFF2-40B4-BE49-F238E27FC236}">
                  <a16:creationId xmlns:a16="http://schemas.microsoft.com/office/drawing/2014/main" id="{FE289414-6EF4-6046-A171-BC173F73C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53" name="文本框 20">
              <a:extLst>
                <a:ext uri="{FF2B5EF4-FFF2-40B4-BE49-F238E27FC236}">
                  <a16:creationId xmlns:a16="http://schemas.microsoft.com/office/drawing/2014/main" id="{5DB254CB-EDED-C74E-9894-F5EF3C16696D}"/>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pic>
        <p:nvPicPr>
          <p:cNvPr id="54" name="图片 27">
            <a:extLst>
              <a:ext uri="{FF2B5EF4-FFF2-40B4-BE49-F238E27FC236}">
                <a16:creationId xmlns:a16="http://schemas.microsoft.com/office/drawing/2014/main" id="{9E2556F2-6CD7-D942-B0BF-DB1F3D65BA05}"/>
              </a:ext>
            </a:extLst>
          </p:cNvPr>
          <p:cNvPicPr>
            <a:picLocks noChangeAspect="1"/>
          </p:cNvPicPr>
          <p:nvPr/>
        </p:nvPicPr>
        <p:blipFill rotWithShape="1">
          <a:blip r:embed="rId5">
            <a:extLst>
              <a:ext uri="{28A0092B-C50C-407E-A947-70E740481C1C}">
                <a14:useLocalDpi xmlns:a14="http://schemas.microsoft.com/office/drawing/2010/main" val="0"/>
              </a:ext>
            </a:extLst>
          </a:blip>
          <a:srcRect t="19736"/>
          <a:stretch/>
        </p:blipFill>
        <p:spPr>
          <a:xfrm>
            <a:off x="7251249" y="2204591"/>
            <a:ext cx="4767435" cy="3374911"/>
          </a:xfrm>
          <a:prstGeom prst="rect">
            <a:avLst/>
          </a:prstGeom>
        </p:spPr>
      </p:pic>
      <p:sp>
        <p:nvSpPr>
          <p:cNvPr id="2" name="TextBox 1">
            <a:extLst>
              <a:ext uri="{FF2B5EF4-FFF2-40B4-BE49-F238E27FC236}">
                <a16:creationId xmlns:a16="http://schemas.microsoft.com/office/drawing/2014/main" id="{0E6ADA3D-3233-DB44-BE91-C075B3349D90}"/>
              </a:ext>
            </a:extLst>
          </p:cNvPr>
          <p:cNvSpPr txBox="1"/>
          <p:nvPr/>
        </p:nvSpPr>
        <p:spPr>
          <a:xfrm>
            <a:off x="1700332" y="455021"/>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Mỗi bài thơ có thể thơ nhất định với đặc điểm riêng về số tiếng trong mỗi dòng, số dòng trong mỗi bài</a:t>
            </a:r>
          </a:p>
        </p:txBody>
      </p:sp>
      <p:sp>
        <p:nvSpPr>
          <p:cNvPr id="55" name="TextBox 54">
            <a:extLst>
              <a:ext uri="{FF2B5EF4-FFF2-40B4-BE49-F238E27FC236}">
                <a16:creationId xmlns:a16="http://schemas.microsoft.com/office/drawing/2014/main" id="{047A1483-F3D1-8C41-BDB8-1FC38C9C773F}"/>
              </a:ext>
            </a:extLst>
          </p:cNvPr>
          <p:cNvSpPr txBox="1"/>
          <p:nvPr/>
        </p:nvSpPr>
        <p:spPr>
          <a:xfrm>
            <a:off x="1518326" y="2252628"/>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Ngôn ngữ thơ cô đọng, giàu nhạc điệu và hình ảnh, sử dụng nhiều biện pháp tu từ</a:t>
            </a:r>
          </a:p>
        </p:txBody>
      </p:sp>
      <p:sp>
        <p:nvSpPr>
          <p:cNvPr id="56" name="TextBox 55">
            <a:extLst>
              <a:ext uri="{FF2B5EF4-FFF2-40B4-BE49-F238E27FC236}">
                <a16:creationId xmlns:a16="http://schemas.microsoft.com/office/drawing/2014/main" id="{E228B044-E4DD-BE44-8B31-8F17AD7A547F}"/>
              </a:ext>
            </a:extLst>
          </p:cNvPr>
          <p:cNvSpPr txBox="1"/>
          <p:nvPr/>
        </p:nvSpPr>
        <p:spPr>
          <a:xfrm>
            <a:off x="1595772" y="4068592"/>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Nội dung của thơ là tình cảm, cảm xúc của nhà thơ trước cuộc sống. Thơ có thể có yếu tố tự sự và miêu tả</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62">
                                          <p:stCondLst>
                                            <p:cond delay="0"/>
                                          </p:stCondLst>
                                        </p:cTn>
                                        <p:tgtEl>
                                          <p:spTgt spid="36"/>
                                        </p:tgtEl>
                                      </p:cBhvr>
                                    </p:animEffect>
                                    <p:anim calcmode="lin" valueType="num">
                                      <p:cBhvr>
                                        <p:cTn id="8"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13" dur="16">
                                          <p:stCondLst>
                                            <p:cond delay="406"/>
                                          </p:stCondLst>
                                        </p:cTn>
                                        <p:tgtEl>
                                          <p:spTgt spid="36"/>
                                        </p:tgtEl>
                                      </p:cBhvr>
                                      <p:to x="100000" y="60000"/>
                                    </p:animScale>
                                    <p:animScale>
                                      <p:cBhvr>
                                        <p:cTn id="14" dur="104" decel="50000">
                                          <p:stCondLst>
                                            <p:cond delay="423"/>
                                          </p:stCondLst>
                                        </p:cTn>
                                        <p:tgtEl>
                                          <p:spTgt spid="36"/>
                                        </p:tgtEl>
                                      </p:cBhvr>
                                      <p:to x="100000" y="100000"/>
                                    </p:animScale>
                                    <p:animScale>
                                      <p:cBhvr>
                                        <p:cTn id="15" dur="16">
                                          <p:stCondLst>
                                            <p:cond delay="820"/>
                                          </p:stCondLst>
                                        </p:cTn>
                                        <p:tgtEl>
                                          <p:spTgt spid="36"/>
                                        </p:tgtEl>
                                      </p:cBhvr>
                                      <p:to x="100000" y="80000"/>
                                    </p:animScale>
                                    <p:animScale>
                                      <p:cBhvr>
                                        <p:cTn id="16" dur="104" decel="50000">
                                          <p:stCondLst>
                                            <p:cond delay="836"/>
                                          </p:stCondLst>
                                        </p:cTn>
                                        <p:tgtEl>
                                          <p:spTgt spid="36"/>
                                        </p:tgtEl>
                                      </p:cBhvr>
                                      <p:to x="100000" y="100000"/>
                                    </p:animScale>
                                    <p:animScale>
                                      <p:cBhvr>
                                        <p:cTn id="17" dur="16">
                                          <p:stCondLst>
                                            <p:cond delay="1026"/>
                                          </p:stCondLst>
                                        </p:cTn>
                                        <p:tgtEl>
                                          <p:spTgt spid="36"/>
                                        </p:tgtEl>
                                      </p:cBhvr>
                                      <p:to x="100000" y="90000"/>
                                    </p:animScale>
                                    <p:animScale>
                                      <p:cBhvr>
                                        <p:cTn id="18" dur="104" decel="50000">
                                          <p:stCondLst>
                                            <p:cond delay="1042"/>
                                          </p:stCondLst>
                                        </p:cTn>
                                        <p:tgtEl>
                                          <p:spTgt spid="36"/>
                                        </p:tgtEl>
                                      </p:cBhvr>
                                      <p:to x="100000" y="100000"/>
                                    </p:animScale>
                                    <p:animScale>
                                      <p:cBhvr>
                                        <p:cTn id="19" dur="16">
                                          <p:stCondLst>
                                            <p:cond delay="1130"/>
                                          </p:stCondLst>
                                        </p:cTn>
                                        <p:tgtEl>
                                          <p:spTgt spid="36"/>
                                        </p:tgtEl>
                                      </p:cBhvr>
                                      <p:to x="100000" y="95000"/>
                                    </p:animScale>
                                    <p:animScale>
                                      <p:cBhvr>
                                        <p:cTn id="20" dur="104" decel="50000">
                                          <p:stCondLst>
                                            <p:cond delay="1146"/>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362">
                                          <p:stCondLst>
                                            <p:cond delay="0"/>
                                          </p:stCondLst>
                                        </p:cTn>
                                        <p:tgtEl>
                                          <p:spTgt spid="39"/>
                                        </p:tgtEl>
                                      </p:cBhvr>
                                    </p:animEffect>
                                    <p:anim calcmode="lin" valueType="num">
                                      <p:cBhvr>
                                        <p:cTn id="24" dur="1139"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9"/>
                                        </p:tgtEl>
                                        <p:attrNameLst>
                                          <p:attrName>ppt_y</p:attrName>
                                        </p:attrNameLst>
                                      </p:cBhvr>
                                      <p:tavLst>
                                        <p:tav tm="0" fmla="#ppt_y-sin(pi*$)/81">
                                          <p:val>
                                            <p:fltVal val="0"/>
                                          </p:val>
                                        </p:tav>
                                        <p:tav tm="100000">
                                          <p:val>
                                            <p:fltVal val="1"/>
                                          </p:val>
                                        </p:tav>
                                      </p:tavLst>
                                    </p:anim>
                                    <p:animScale>
                                      <p:cBhvr>
                                        <p:cTn id="29" dur="16">
                                          <p:stCondLst>
                                            <p:cond delay="406"/>
                                          </p:stCondLst>
                                        </p:cTn>
                                        <p:tgtEl>
                                          <p:spTgt spid="39"/>
                                        </p:tgtEl>
                                      </p:cBhvr>
                                      <p:to x="100000" y="60000"/>
                                    </p:animScale>
                                    <p:animScale>
                                      <p:cBhvr>
                                        <p:cTn id="30" dur="104" decel="50000">
                                          <p:stCondLst>
                                            <p:cond delay="423"/>
                                          </p:stCondLst>
                                        </p:cTn>
                                        <p:tgtEl>
                                          <p:spTgt spid="39"/>
                                        </p:tgtEl>
                                      </p:cBhvr>
                                      <p:to x="100000" y="100000"/>
                                    </p:animScale>
                                    <p:animScale>
                                      <p:cBhvr>
                                        <p:cTn id="31" dur="16">
                                          <p:stCondLst>
                                            <p:cond delay="820"/>
                                          </p:stCondLst>
                                        </p:cTn>
                                        <p:tgtEl>
                                          <p:spTgt spid="39"/>
                                        </p:tgtEl>
                                      </p:cBhvr>
                                      <p:to x="100000" y="80000"/>
                                    </p:animScale>
                                    <p:animScale>
                                      <p:cBhvr>
                                        <p:cTn id="32" dur="104" decel="50000">
                                          <p:stCondLst>
                                            <p:cond delay="836"/>
                                          </p:stCondLst>
                                        </p:cTn>
                                        <p:tgtEl>
                                          <p:spTgt spid="39"/>
                                        </p:tgtEl>
                                      </p:cBhvr>
                                      <p:to x="100000" y="100000"/>
                                    </p:animScale>
                                    <p:animScale>
                                      <p:cBhvr>
                                        <p:cTn id="33" dur="16">
                                          <p:stCondLst>
                                            <p:cond delay="1026"/>
                                          </p:stCondLst>
                                        </p:cTn>
                                        <p:tgtEl>
                                          <p:spTgt spid="39"/>
                                        </p:tgtEl>
                                      </p:cBhvr>
                                      <p:to x="100000" y="90000"/>
                                    </p:animScale>
                                    <p:animScale>
                                      <p:cBhvr>
                                        <p:cTn id="34" dur="104" decel="50000">
                                          <p:stCondLst>
                                            <p:cond delay="1042"/>
                                          </p:stCondLst>
                                        </p:cTn>
                                        <p:tgtEl>
                                          <p:spTgt spid="39"/>
                                        </p:tgtEl>
                                      </p:cBhvr>
                                      <p:to x="100000" y="100000"/>
                                    </p:animScale>
                                    <p:animScale>
                                      <p:cBhvr>
                                        <p:cTn id="35" dur="16">
                                          <p:stCondLst>
                                            <p:cond delay="1130"/>
                                          </p:stCondLst>
                                        </p:cTn>
                                        <p:tgtEl>
                                          <p:spTgt spid="39"/>
                                        </p:tgtEl>
                                      </p:cBhvr>
                                      <p:to x="100000" y="95000"/>
                                    </p:animScale>
                                    <p:animScale>
                                      <p:cBhvr>
                                        <p:cTn id="36" dur="104" decel="50000">
                                          <p:stCondLst>
                                            <p:cond delay="1146"/>
                                          </p:stCondLst>
                                        </p:cTn>
                                        <p:tgtEl>
                                          <p:spTgt spid="3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362">
                                          <p:stCondLst>
                                            <p:cond delay="0"/>
                                          </p:stCondLst>
                                        </p:cTn>
                                        <p:tgtEl>
                                          <p:spTgt spid="51"/>
                                        </p:tgtEl>
                                      </p:cBhvr>
                                    </p:animEffect>
                                    <p:anim calcmode="lin" valueType="num">
                                      <p:cBhvr>
                                        <p:cTn id="40" dur="1139"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1"/>
                                        </p:tgtEl>
                                        <p:attrNameLst>
                                          <p:attrName>ppt_y</p:attrName>
                                        </p:attrNameLst>
                                      </p:cBhvr>
                                      <p:tavLst>
                                        <p:tav tm="0" fmla="#ppt_y-sin(pi*$)/81">
                                          <p:val>
                                            <p:fltVal val="0"/>
                                          </p:val>
                                        </p:tav>
                                        <p:tav tm="100000">
                                          <p:val>
                                            <p:fltVal val="1"/>
                                          </p:val>
                                        </p:tav>
                                      </p:tavLst>
                                    </p:anim>
                                    <p:animScale>
                                      <p:cBhvr>
                                        <p:cTn id="45" dur="16">
                                          <p:stCondLst>
                                            <p:cond delay="406"/>
                                          </p:stCondLst>
                                        </p:cTn>
                                        <p:tgtEl>
                                          <p:spTgt spid="51"/>
                                        </p:tgtEl>
                                      </p:cBhvr>
                                      <p:to x="100000" y="60000"/>
                                    </p:animScale>
                                    <p:animScale>
                                      <p:cBhvr>
                                        <p:cTn id="46" dur="104" decel="50000">
                                          <p:stCondLst>
                                            <p:cond delay="423"/>
                                          </p:stCondLst>
                                        </p:cTn>
                                        <p:tgtEl>
                                          <p:spTgt spid="51"/>
                                        </p:tgtEl>
                                      </p:cBhvr>
                                      <p:to x="100000" y="100000"/>
                                    </p:animScale>
                                    <p:animScale>
                                      <p:cBhvr>
                                        <p:cTn id="47" dur="16">
                                          <p:stCondLst>
                                            <p:cond delay="820"/>
                                          </p:stCondLst>
                                        </p:cTn>
                                        <p:tgtEl>
                                          <p:spTgt spid="51"/>
                                        </p:tgtEl>
                                      </p:cBhvr>
                                      <p:to x="100000" y="80000"/>
                                    </p:animScale>
                                    <p:animScale>
                                      <p:cBhvr>
                                        <p:cTn id="48" dur="104" decel="50000">
                                          <p:stCondLst>
                                            <p:cond delay="836"/>
                                          </p:stCondLst>
                                        </p:cTn>
                                        <p:tgtEl>
                                          <p:spTgt spid="51"/>
                                        </p:tgtEl>
                                      </p:cBhvr>
                                      <p:to x="100000" y="100000"/>
                                    </p:animScale>
                                    <p:animScale>
                                      <p:cBhvr>
                                        <p:cTn id="49" dur="16">
                                          <p:stCondLst>
                                            <p:cond delay="1026"/>
                                          </p:stCondLst>
                                        </p:cTn>
                                        <p:tgtEl>
                                          <p:spTgt spid="51"/>
                                        </p:tgtEl>
                                      </p:cBhvr>
                                      <p:to x="100000" y="90000"/>
                                    </p:animScale>
                                    <p:animScale>
                                      <p:cBhvr>
                                        <p:cTn id="50" dur="104" decel="50000">
                                          <p:stCondLst>
                                            <p:cond delay="1042"/>
                                          </p:stCondLst>
                                        </p:cTn>
                                        <p:tgtEl>
                                          <p:spTgt spid="51"/>
                                        </p:tgtEl>
                                      </p:cBhvr>
                                      <p:to x="100000" y="100000"/>
                                    </p:animScale>
                                    <p:animScale>
                                      <p:cBhvr>
                                        <p:cTn id="51" dur="16">
                                          <p:stCondLst>
                                            <p:cond delay="1130"/>
                                          </p:stCondLst>
                                        </p:cTn>
                                        <p:tgtEl>
                                          <p:spTgt spid="51"/>
                                        </p:tgtEl>
                                      </p:cBhvr>
                                      <p:to x="100000" y="95000"/>
                                    </p:animScale>
                                    <p:animScale>
                                      <p:cBhvr>
                                        <p:cTn id="52" dur="104" decel="50000">
                                          <p:stCondLst>
                                            <p:cond delay="1146"/>
                                          </p:stCondLst>
                                        </p:cTn>
                                        <p:tgtEl>
                                          <p:spTgt spid="51"/>
                                        </p:tgtEl>
                                      </p:cBhvr>
                                      <p:to x="100000" y="100000"/>
                                    </p:animScale>
                                  </p:childTnLst>
                                </p:cTn>
                              </p:par>
                              <p:par>
                                <p:cTn id="53" presetID="42"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3" name="文本框 2"/>
          <p:cNvSpPr txBox="1"/>
          <p:nvPr/>
        </p:nvSpPr>
        <p:spPr>
          <a:xfrm>
            <a:off x="3464273" y="2810203"/>
            <a:ext cx="7571303" cy="923330"/>
          </a:xfrm>
          <a:prstGeom prst="rect">
            <a:avLst/>
          </a:prstGeom>
          <a:noFill/>
        </p:spPr>
        <p:txBody>
          <a:bodyPr wrap="none" rtlCol="0" anchor="ctr">
            <a:spAutoFit/>
          </a:bodyPr>
          <a:lstStyle/>
          <a:p>
            <a:pPr algn="ctr"/>
            <a:r>
              <a:rPr lang="vi-VN" altLang="zh-CN" sz="5400" dirty="0">
                <a:solidFill>
                  <a:srgbClr val="F15A4C"/>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Chúc </a:t>
            </a:r>
            <a:r>
              <a:rPr lang="vi-VN" altLang="zh-CN" sz="5400" dirty="0">
                <a:solidFill>
                  <a:srgbClr val="92D05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các </a:t>
            </a:r>
            <a:r>
              <a:rPr lang="vi-VN" altLang="zh-CN" sz="5400" dirty="0">
                <a:solidFill>
                  <a:srgbClr val="00B0F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con </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học </a:t>
            </a:r>
            <a:r>
              <a:rPr lang="vi-VN" altLang="zh-CN" sz="5400" dirty="0">
                <a:solidFill>
                  <a:srgbClr val="FC6689"/>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tốt</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dirty="0">
                <a:solidFill>
                  <a:schemeClr val="accent6">
                    <a:lumMod val="7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nhé</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endParaRPr lang="zh-CN" altLang="en-US"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 presetClass="entr" presetSubtype="8" fill="hold" nodeType="withEffect">
                                  <p:stCondLst>
                                    <p:cond delay="1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300" fill="hold"/>
                                        <p:tgtEl>
                                          <p:spTgt spid="6"/>
                                        </p:tgtEl>
                                        <p:attrNameLst>
                                          <p:attrName>ppt_x</p:attrName>
                                        </p:attrNameLst>
                                      </p:cBhvr>
                                      <p:tavLst>
                                        <p:tav tm="0">
                                          <p:val>
                                            <p:strVal val="0-#ppt_w/2"/>
                                          </p:val>
                                        </p:tav>
                                        <p:tav tm="100000">
                                          <p:val>
                                            <p:strVal val="#ppt_x"/>
                                          </p:val>
                                        </p:tav>
                                      </p:tavLst>
                                    </p:anim>
                                    <p:anim calcmode="lin" valueType="num">
                                      <p:cBhvr additive="base">
                                        <p:cTn id="16" dur="13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9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998" y="-768286"/>
            <a:ext cx="9178963" cy="9178963"/>
          </a:xfrm>
          <a:prstGeom prst="rect">
            <a:avLst/>
          </a:prstGeom>
        </p:spPr>
      </p:pic>
      <p:sp>
        <p:nvSpPr>
          <p:cNvPr id="9" name="TextBox 1"/>
          <p:cNvSpPr txBox="1"/>
          <p:nvPr/>
        </p:nvSpPr>
        <p:spPr>
          <a:xfrm>
            <a:off x="1834693" y="370467"/>
            <a:ext cx="5176417" cy="923330"/>
          </a:xfrm>
          <a:prstGeom prst="rect">
            <a:avLst/>
          </a:prstGeom>
          <a:noFill/>
        </p:spPr>
        <p:txBody>
          <a:bodyPr wrap="none" rtlCol="0">
            <a:spAutoFit/>
          </a:bodyPr>
          <a:lstStyle/>
          <a:p>
            <a:pPr algn="ctr"/>
            <a:r>
              <a:rPr lang="vi-VN" altLang="zh-CN" sz="5400" b="1" dirty="0">
                <a:ln w="28575">
                  <a:solidFill>
                    <a:schemeClr val="bg1"/>
                  </a:solidFill>
                </a:ln>
                <a:solidFill>
                  <a:srgbClr val="92D05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Điền </a:t>
            </a:r>
            <a:r>
              <a:rPr lang="vi-VN" altLang="zh-CN" sz="5400" b="1" dirty="0">
                <a:ln w="28575">
                  <a:solidFill>
                    <a:schemeClr val="bg1"/>
                  </a:solidFill>
                </a:ln>
                <a:solidFill>
                  <a:srgbClr val="FF0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tên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bài </a:t>
            </a:r>
            <a:r>
              <a:rPr lang="en-US" altLang="zh-CN" sz="5400" b="1" dirty="0" err="1">
                <a:ln w="28575">
                  <a:solidFill>
                    <a:schemeClr val="bg1"/>
                  </a:solidFill>
                </a:ln>
                <a:solidFill>
                  <a:srgbClr val="FFC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hát</a:t>
            </a:r>
            <a:endParaRPr lang="zh-CN" altLang="en-US" sz="5400" b="1" dirty="0">
              <a:ln w="28575">
                <a:solidFill>
                  <a:schemeClr val="bg1"/>
                </a:solidFill>
              </a:ln>
              <a:solidFill>
                <a:srgbClr val="FFC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endParaRPr>
          </a:p>
        </p:txBody>
      </p:sp>
      <p:grpSp>
        <p:nvGrpSpPr>
          <p:cNvPr id="17" name="组合 16"/>
          <p:cNvGrpSpPr/>
          <p:nvPr/>
        </p:nvGrpSpPr>
        <p:grpSpPr>
          <a:xfrm>
            <a:off x="584866" y="1836695"/>
            <a:ext cx="3828886" cy="4233600"/>
            <a:chOff x="7118085" y="423494"/>
            <a:chExt cx="4636994" cy="5127126"/>
          </a:xfrm>
        </p:grpSpPr>
        <p:pic>
          <p:nvPicPr>
            <p:cNvPr id="13" name="Picture 5"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43" t="3279" r="21015" b="1397"/>
            <a:stretch>
              <a:fillRect/>
            </a:stretch>
          </p:blipFill>
          <p:spPr bwMode="auto">
            <a:xfrm rot="21292182">
              <a:off x="7118085" y="1307381"/>
              <a:ext cx="4467306" cy="42432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F:\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738" y="423494"/>
              <a:ext cx="2403341" cy="240334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985" y="20822"/>
            <a:ext cx="1988359" cy="2193559"/>
          </a:xfrm>
          <a:prstGeom prst="rect">
            <a:avLst/>
          </a:prstGeom>
        </p:spPr>
      </p:pic>
      <p:pic>
        <p:nvPicPr>
          <p:cNvPr id="2" name="图片 1" descr="http699pic.comtupian-500123148.html"/>
          <p:cNvPicPr>
            <a:picLocks noChangeAspect="1"/>
          </p:cNvPicPr>
          <p:nvPr/>
        </p:nvPicPr>
        <p:blipFill>
          <a:blip r:embed="rId7"/>
          <a:stretch>
            <a:fillRect/>
          </a:stretch>
        </p:blipFill>
        <p:spPr>
          <a:xfrm rot="20220000">
            <a:off x="1294130" y="3333750"/>
            <a:ext cx="2270125" cy="1969770"/>
          </a:xfrm>
          <a:prstGeom prst="rect">
            <a:avLst/>
          </a:prstGeom>
        </p:spPr>
      </p:pic>
      <p:sp>
        <p:nvSpPr>
          <p:cNvPr id="3" name="TextBox 2">
            <a:extLst>
              <a:ext uri="{FF2B5EF4-FFF2-40B4-BE49-F238E27FC236}">
                <a16:creationId xmlns:a16="http://schemas.microsoft.com/office/drawing/2014/main" id="{8A97D884-BA65-6C4F-8607-B198E1243875}"/>
              </a:ext>
            </a:extLst>
          </p:cNvPr>
          <p:cNvSpPr txBox="1"/>
          <p:nvPr/>
        </p:nvSpPr>
        <p:spPr>
          <a:xfrm>
            <a:off x="7184400" y="2968539"/>
            <a:ext cx="4324865" cy="2169825"/>
          </a:xfrm>
          <a:prstGeom prst="rect">
            <a:avLst/>
          </a:prstGeom>
          <a:noFill/>
        </p:spPr>
        <p:txBody>
          <a:bodyPr wrap="square" rtlCol="0">
            <a:spAutoFit/>
          </a:bodyPr>
          <a:lstStyle/>
          <a:p>
            <a:pPr algn="ctr"/>
            <a:r>
              <a:rPr lang="en-VN" sz="4500" b="1" dirty="0">
                <a:latin typeface="Times New Roman" panose="02020603050405020304" pitchFamily="18" charset="0"/>
                <a:cs typeface="Times New Roman" panose="02020603050405020304" pitchFamily="18" charset="0"/>
              </a:rPr>
              <a:t>Bài hát trên gợi cho em cảm xúc, suy nghĩ gì?</a:t>
            </a:r>
          </a:p>
        </p:txBody>
      </p:sp>
    </p:spTree>
  </p:cSld>
  <p:clrMapOvr>
    <a:masterClrMapping/>
  </p:clrMapOvr>
  <p:transition spd="slow" advClick="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250" fill="hold"/>
                                            <p:tgtEl>
                                              <p:spTgt spid="9"/>
                                            </p:tgtEl>
                                            <p:attrNameLst>
                                              <p:attrName>ppt_w</p:attrName>
                                            </p:attrNameLst>
                                          </p:cBhvr>
                                          <p:tavLst>
                                            <p:tav tm="0">
                                              <p:val>
                                                <p:fltVal val="0"/>
                                              </p:val>
                                            </p:tav>
                                            <p:tav tm="100000">
                                              <p:val>
                                                <p:strVal val="#ppt_w"/>
                                              </p:val>
                                            </p:tav>
                                          </p:tavLst>
                                        </p:anim>
                                        <p:anim calcmode="lin" valueType="num">
                                          <p:cBhvr>
                                            <p:cTn id="13" dur="1250" fill="hold"/>
                                            <p:tgtEl>
                                              <p:spTgt spid="9"/>
                                            </p:tgtEl>
                                            <p:attrNameLst>
                                              <p:attrName>ppt_h</p:attrName>
                                            </p:attrNameLst>
                                          </p:cBhvr>
                                          <p:tavLst>
                                            <p:tav tm="0">
                                              <p:val>
                                                <p:fltVal val="0"/>
                                              </p:val>
                                            </p:tav>
                                            <p:tav tm="100000">
                                              <p:val>
                                                <p:strVal val="#ppt_h"/>
                                              </p:val>
                                            </p:tav>
                                          </p:tavLst>
                                        </p:anim>
                                        <p:animEffect transition="in" filter="fade">
                                          <p:cBhvr>
                                            <p:cTn id="14" dur="1250"/>
                                            <p:tgtEl>
                                              <p:spTgt spid="9"/>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par>
                              <p:cTn id="21" fill="hold">
                                <p:stCondLst>
                                  <p:cond delay="1750"/>
                                </p:stCondLst>
                                <p:childTnLst>
                                  <p:par>
                                    <p:cTn id="22" presetID="5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childTnLst>
                              </p:cTn>
                            </p:par>
                            <p:par>
                              <p:cTn id="27" fill="hold">
                                <p:stCondLst>
                                  <p:cond delay="2750"/>
                                </p:stCondLst>
                                <p:childTnLst>
                                  <p:par>
                                    <p:cTn id="28" presetID="2" presetClass="entr" presetSubtype="12" fill="hold" nodeType="afterEffect" p14:presetBounceEnd="40000">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14:bounceEnd="40000">
                                          <p:cBhvr additive="base">
                                            <p:cTn id="30"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250" fill="hold"/>
                                            <p:tgtEl>
                                              <p:spTgt spid="9"/>
                                            </p:tgtEl>
                                            <p:attrNameLst>
                                              <p:attrName>ppt_w</p:attrName>
                                            </p:attrNameLst>
                                          </p:cBhvr>
                                          <p:tavLst>
                                            <p:tav tm="0">
                                              <p:val>
                                                <p:fltVal val="0"/>
                                              </p:val>
                                            </p:tav>
                                            <p:tav tm="100000">
                                              <p:val>
                                                <p:strVal val="#ppt_w"/>
                                              </p:val>
                                            </p:tav>
                                          </p:tavLst>
                                        </p:anim>
                                        <p:anim calcmode="lin" valueType="num">
                                          <p:cBhvr>
                                            <p:cTn id="13" dur="1250" fill="hold"/>
                                            <p:tgtEl>
                                              <p:spTgt spid="9"/>
                                            </p:tgtEl>
                                            <p:attrNameLst>
                                              <p:attrName>ppt_h</p:attrName>
                                            </p:attrNameLst>
                                          </p:cBhvr>
                                          <p:tavLst>
                                            <p:tav tm="0">
                                              <p:val>
                                                <p:fltVal val="0"/>
                                              </p:val>
                                            </p:tav>
                                            <p:tav tm="100000">
                                              <p:val>
                                                <p:strVal val="#ppt_h"/>
                                              </p:val>
                                            </p:tav>
                                          </p:tavLst>
                                        </p:anim>
                                        <p:animEffect transition="in" filter="fade">
                                          <p:cBhvr>
                                            <p:cTn id="14" dur="1250"/>
                                            <p:tgtEl>
                                              <p:spTgt spid="9"/>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par>
                              <p:cTn id="21" fill="hold">
                                <p:stCondLst>
                                  <p:cond delay="1750"/>
                                </p:stCondLst>
                                <p:childTnLst>
                                  <p:par>
                                    <p:cTn id="22" presetID="5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childTnLst>
                              </p:cTn>
                            </p:par>
                            <p:par>
                              <p:cTn id="27" fill="hold">
                                <p:stCondLst>
                                  <p:cond delay="2750"/>
                                </p:stCondLst>
                                <p:childTnLst>
                                  <p:par>
                                    <p:cTn id="28" presetID="2" presetClass="entr" presetSubtype="1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grpSp>
        <p:nvGrpSpPr>
          <p:cNvPr id="26" name="组合 25"/>
          <p:cNvGrpSpPr/>
          <p:nvPr/>
        </p:nvGrpSpPr>
        <p:grpSpPr>
          <a:xfrm>
            <a:off x="1390658" y="1474731"/>
            <a:ext cx="4763984" cy="2541599"/>
            <a:chOff x="727332" y="1163892"/>
            <a:chExt cx="4763984" cy="2067570"/>
          </a:xfrm>
        </p:grpSpPr>
        <p:grpSp>
          <p:nvGrpSpPr>
            <p:cNvPr id="16" name="组合 15"/>
            <p:cNvGrpSpPr/>
            <p:nvPr/>
          </p:nvGrpSpPr>
          <p:grpSpPr>
            <a:xfrm>
              <a:off x="727332" y="1163892"/>
              <a:ext cx="4763984" cy="2067570"/>
              <a:chOff x="737165" y="1429363"/>
              <a:chExt cx="4763984" cy="2067570"/>
            </a:xfrm>
          </p:grpSpPr>
          <p:sp>
            <p:nvSpPr>
              <p:cNvPr id="15" name="矩形: 圆角 14"/>
              <p:cNvSpPr/>
              <p:nvPr/>
            </p:nvSpPr>
            <p:spPr>
              <a:xfrm>
                <a:off x="1818967" y="2556509"/>
                <a:ext cx="3682182"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5" name="文本框 24"/>
            <p:cNvSpPr txBox="1"/>
            <p:nvPr/>
          </p:nvSpPr>
          <p:spPr>
            <a:xfrm>
              <a:off x="1315066" y="2291039"/>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01</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3" name="文本框 32"/>
          <p:cNvSpPr txBox="1"/>
          <p:nvPr/>
        </p:nvSpPr>
        <p:spPr>
          <a:xfrm>
            <a:off x="2983194" y="2800998"/>
            <a:ext cx="3294004"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tên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6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30" name="组合 29"/>
          <p:cNvGrpSpPr/>
          <p:nvPr/>
        </p:nvGrpSpPr>
        <p:grpSpPr>
          <a:xfrm>
            <a:off x="121824" y="3312896"/>
            <a:ext cx="4744635" cy="2499623"/>
            <a:chOff x="746681" y="2800958"/>
            <a:chExt cx="4744635" cy="1992750"/>
          </a:xfrm>
        </p:grpSpPr>
        <p:grpSp>
          <p:nvGrpSpPr>
            <p:cNvPr id="19" name="组合 18"/>
            <p:cNvGrpSpPr/>
            <p:nvPr/>
          </p:nvGrpSpPr>
          <p:grpSpPr>
            <a:xfrm>
              <a:off x="746681" y="2800958"/>
              <a:ext cx="4744635" cy="1992750"/>
              <a:chOff x="7022120" y="1512933"/>
              <a:chExt cx="4744635" cy="1992750"/>
            </a:xfrm>
          </p:grpSpPr>
          <p:sp>
            <p:nvSpPr>
              <p:cNvPr id="20" name="矩形: 圆角 19"/>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3"/>
                <a:ext cx="1992750" cy="1992750"/>
              </a:xfrm>
              <a:prstGeom prst="rect">
                <a:avLst/>
              </a:prstGeom>
            </p:spPr>
          </p:pic>
        </p:grpSp>
        <p:sp>
          <p:nvSpPr>
            <p:cNvPr id="28" name="文本框 27"/>
            <p:cNvSpPr txBox="1"/>
            <p:nvPr/>
          </p:nvSpPr>
          <p:spPr>
            <a:xfrm>
              <a:off x="1315066" y="3844535"/>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03</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5" name="文本框 34"/>
          <p:cNvSpPr txBox="1"/>
          <p:nvPr/>
        </p:nvSpPr>
        <p:spPr>
          <a:xfrm>
            <a:off x="1665568" y="4588750"/>
            <a:ext cx="3119287"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2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46" name="组合 45"/>
          <p:cNvGrpSpPr/>
          <p:nvPr/>
        </p:nvGrpSpPr>
        <p:grpSpPr>
          <a:xfrm>
            <a:off x="3113055" y="-2856359"/>
            <a:ext cx="5712718" cy="5712718"/>
            <a:chOff x="3113055" y="-2856359"/>
            <a:chExt cx="5712718" cy="5712718"/>
          </a:xfrm>
        </p:grpSpPr>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5" y="-2856359"/>
              <a:ext cx="5712718" cy="5712718"/>
            </a:xfrm>
            <a:prstGeom prst="rect">
              <a:avLst/>
            </a:prstGeom>
          </p:spPr>
        </p:pic>
        <p:sp>
          <p:nvSpPr>
            <p:cNvPr id="43" name="矩形 259"/>
            <p:cNvSpPr>
              <a:spLocks noChangeArrowheads="1"/>
            </p:cNvSpPr>
            <p:nvPr/>
          </p:nvSpPr>
          <p:spPr bwMode="auto">
            <a:xfrm>
              <a:off x="4434350" y="657520"/>
              <a:ext cx="307012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Trò</a:t>
              </a: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chơi</a:t>
              </a:r>
              <a:endPar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a:p>
              <a:pPr algn="ctr">
                <a:buNone/>
              </a:pP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6-4-2</a:t>
              </a:r>
              <a:endParaRPr lang="zh-CN" altLang="en-US" sz="3500" b="1" cap="all" dirty="0">
                <a:ln w="19050">
                  <a:solidFill>
                    <a:schemeClr val="tx1">
                      <a:lumMod val="85000"/>
                      <a:lumOff val="15000"/>
                    </a:schemeClr>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44" name="图片 43"/>
          <p:cNvPicPr>
            <a:picLocks noChangeAspect="1"/>
          </p:cNvPicPr>
          <p:nvPr/>
        </p:nvPicPr>
        <p:blipFill rotWithShape="1">
          <a:blip r:embed="rId10">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grpSp>
        <p:nvGrpSpPr>
          <p:cNvPr id="32" name="组合 31"/>
          <p:cNvGrpSpPr/>
          <p:nvPr/>
        </p:nvGrpSpPr>
        <p:grpSpPr>
          <a:xfrm>
            <a:off x="7527847" y="1694970"/>
            <a:ext cx="4526701" cy="2400448"/>
            <a:chOff x="6544421" y="1365714"/>
            <a:chExt cx="4526701" cy="1846815"/>
          </a:xfrm>
        </p:grpSpPr>
        <p:grpSp>
          <p:nvGrpSpPr>
            <p:cNvPr id="18" name="组合 17"/>
            <p:cNvGrpSpPr/>
            <p:nvPr/>
          </p:nvGrpSpPr>
          <p:grpSpPr>
            <a:xfrm>
              <a:off x="6544421" y="1365714"/>
              <a:ext cx="4526701" cy="1846815"/>
              <a:chOff x="7144190" y="1631185"/>
              <a:chExt cx="4526701" cy="1846815"/>
            </a:xfrm>
          </p:grpSpPr>
          <p:sp>
            <p:nvSpPr>
              <p:cNvPr id="17" name="矩形: 圆角 16"/>
              <p:cNvSpPr/>
              <p:nvPr/>
            </p:nvSpPr>
            <p:spPr>
              <a:xfrm>
                <a:off x="8084572" y="2593257"/>
                <a:ext cx="3586319" cy="669824"/>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3000509000000000000" pitchFamily="65" charset="-122"/>
                  <a:cs typeface="+mn-ea"/>
                  <a:sym typeface="+mn-lt"/>
                </a:endParaRPr>
              </a:p>
            </p:txBody>
          </p:sp>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4190" y="1631185"/>
                <a:ext cx="1846815" cy="1846815"/>
              </a:xfrm>
              <a:prstGeom prst="rect">
                <a:avLst/>
              </a:prstGeom>
            </p:spPr>
          </p:pic>
        </p:grpSp>
        <p:sp>
          <p:nvSpPr>
            <p:cNvPr id="27" name="文本框 26"/>
            <p:cNvSpPr txBox="1"/>
            <p:nvPr/>
          </p:nvSpPr>
          <p:spPr>
            <a:xfrm>
              <a:off x="6997853" y="2349423"/>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02</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4" name="文本框 33"/>
          <p:cNvSpPr txBox="1"/>
          <p:nvPr/>
        </p:nvSpPr>
        <p:spPr>
          <a:xfrm>
            <a:off x="9014941" y="2932682"/>
            <a:ext cx="2807107" cy="861774"/>
          </a:xfrm>
          <a:prstGeom prst="rect">
            <a:avLst/>
          </a:prstGeom>
          <a:noFill/>
        </p:spPr>
        <p:txBody>
          <a:bodyPr wrap="square" rtlCol="0">
            <a:spAutoFit/>
          </a:bodyPr>
          <a:lstStyle/>
          <a:p>
            <a:pPr algn="ct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4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6314" y="5621173"/>
            <a:ext cx="971414" cy="1074756"/>
          </a:xfrm>
          <a:prstGeom prst="rect">
            <a:avLst/>
          </a:prstGeom>
        </p:spPr>
      </p:pic>
      <p:pic>
        <p:nvPicPr>
          <p:cNvPr id="52" name="图片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5171" y="5901974"/>
            <a:ext cx="651839" cy="72807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3348" y="585957"/>
            <a:ext cx="1303954" cy="1259753"/>
          </a:xfrm>
          <a:prstGeom prst="rect">
            <a:avLst/>
          </a:prstGeom>
        </p:spPr>
      </p:pic>
      <p:pic>
        <p:nvPicPr>
          <p:cNvPr id="54" name="图片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47" name="图片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50" name="图片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22" name="组合 21"/>
          <p:cNvGrpSpPr/>
          <p:nvPr/>
        </p:nvGrpSpPr>
        <p:grpSpPr>
          <a:xfrm>
            <a:off x="5923486" y="2957999"/>
            <a:ext cx="4719058" cy="2915379"/>
            <a:chOff x="767971" y="1513243"/>
            <a:chExt cx="4526700" cy="1967857"/>
          </a:xfrm>
        </p:grpSpPr>
        <p:sp>
          <p:nvSpPr>
            <p:cNvPr id="23" name="矩形: 圆角 22"/>
            <p:cNvSpPr/>
            <p:nvPr/>
          </p:nvSpPr>
          <p:spPr>
            <a:xfrm>
              <a:off x="1818966" y="2556509"/>
              <a:ext cx="3475705"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4" name="图片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971" y="1513243"/>
              <a:ext cx="1967857" cy="1967857"/>
            </a:xfrm>
            <a:prstGeom prst="rect">
              <a:avLst/>
            </a:prstGeom>
          </p:spPr>
        </p:pic>
      </p:grpSp>
      <p:sp>
        <p:nvSpPr>
          <p:cNvPr id="29" name="文本框 28"/>
          <p:cNvSpPr txBox="1"/>
          <p:nvPr/>
        </p:nvSpPr>
        <p:spPr>
          <a:xfrm>
            <a:off x="6600784" y="4512361"/>
            <a:ext cx="1150572" cy="731147"/>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04</a:t>
            </a:r>
            <a:endParaRPr lang="zh-CN" altLang="en-US" sz="3200" dirty="0">
              <a:latin typeface="方正黑体简体" panose="03000509000000000000" pitchFamily="65" charset="-122"/>
              <a:ea typeface="方正黑体简体" panose="03000509000000000000" pitchFamily="65" charset="-122"/>
              <a:sym typeface="+mn-lt"/>
            </a:endParaRPr>
          </a:p>
        </p:txBody>
      </p:sp>
      <p:sp>
        <p:nvSpPr>
          <p:cNvPr id="36" name="文本框 35"/>
          <p:cNvSpPr txBox="1"/>
          <p:nvPr/>
        </p:nvSpPr>
        <p:spPr>
          <a:xfrm>
            <a:off x="7478062" y="4399185"/>
            <a:ext cx="3323684" cy="1107996"/>
          </a:xfrm>
          <a:prstGeom prst="rect">
            <a:avLst/>
          </a:prstGeom>
          <a:noFill/>
        </p:spPr>
        <p:txBody>
          <a:bodyPr wrap="square" rtlCol="0">
            <a:spAutoFit/>
          </a:bodyPr>
          <a:lstStyle/>
          <a:p>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Những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các</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giữ</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lại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sau</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cùng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đó</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chúng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ta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sẽ</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gọi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a:t>
            </a:r>
            <a:endParaRPr lang="zh-CN" altLang="en-US"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spTree>
  </p:cSld>
  <p:clrMapOvr>
    <a:overrideClrMapping bg1="lt1" tx1="dk1" bg2="lt2" tx2="dk2" accent1="accent1" accent2="accent2" accent3="accent3" accent4="accent4" accent5="accent5" accent6="accent6" hlink="hlink" folHlink="folHlink"/>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5 1.03287 L -0.025 1.03333 C -0.02578 1.02569 -0.02656 1.01852 -0.02708 1.01157 C -0.0276 1.00532 -0.02786 0.99861 -0.02812 0.99236 C -0.0289 0.98102 -0.02981 0.96968 -0.0302 0.95833 C -0.03424 0.8706 -0.0302 0.92986 -0.03437 0.87315 C -0.03372 0.78796 -0.03359 0.70255 -0.03229 0.61759 C -0.03229 0.60949 -0.03086 0.60185 -0.0302 0.59398 C -0.02981 0.58912 -0.02968 0.58403 -0.02916 0.57917 C -0.02825 0.56829 -0.02669 0.55787 -0.02604 0.54722 C -0.02487 0.52338 -0.02422 0.5037 -0.02187 0.48125 C -0.02148 0.47616 -0.02057 0.47106 -0.01979 0.4662 C -0.01914 0.45394 -0.01862 0.4419 -0.0177 0.43009 C -0.01653 0.40995 -0.01445 0.39028 -0.01354 0.37037 C -0.01328 0.36181 -0.01315 0.35301 -0.0125 0.34491 C -0.01185 0.33472 -0.01054 0.32477 -0.00937 0.31481 C -0.00911 0.31204 -0.00872 0.30903 -0.00833 0.30648 C -0.00768 0.29792 -0.00729 0.28912 -0.00625 0.28079 C -0.00573 0.27546 -0.00338 0.26644 -0.00208 0.26181 C -0.00182 0.2537 -0.00169 0.24606 -0.00104 0.23819 C -0.00026 0.22731 0.00078 0.21667 0.00209 0.20625 C 0.00235 0.20347 0.00287 0.20046 0.00313 0.19769 C 0.00508 0.17361 0.00287 0.18796 0.00521 0.17431 C 0.00482 0.15301 0.00469 0.13148 0.00417 0.11042 C 0.00391 0.10532 0.00339 0.10023 0.00313 0.0956 C 0.00261 0.08843 0.00261 0.08125 0.00209 0.07431 C 0.00157 0.06898 0.00013 0.06435 -3.33333E-6 0.05926 C -0.00065 0.03935 -3.33333E-6 0.01944 -3.33333E-6 -0.00023 L -3.33333E-6 0 " pathEditMode="relative" rAng="0" ptsTypes="AAAAAAAAAAAAAAAAAAAAAAAAAAAAA">
                                      <p:cBhvr>
                                        <p:cTn id="6" dur="2000" fill="hold"/>
                                        <p:tgtEl>
                                          <p:spTgt spid="46"/>
                                        </p:tgtEl>
                                        <p:attrNameLst>
                                          <p:attrName>ppt_x</p:attrName>
                                          <p:attrName>ppt_y</p:attrName>
                                        </p:attrNameLst>
                                      </p:cBhvr>
                                      <p:rCtr x="1042" y="-51644"/>
                                    </p:animMotion>
                                  </p:childTnLst>
                                </p:cTn>
                              </p:par>
                              <p:par>
                                <p:cTn id="7" presetID="10" presetClass="entr" presetSubtype="0" fill="hold" nodeType="withEffect">
                                  <p:stCondLst>
                                    <p:cond delay="40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500"/>
                                        <p:tgtEl>
                                          <p:spTgt spid="53"/>
                                        </p:tgtEl>
                                      </p:cBhvr>
                                    </p:animEffect>
                                  </p:childTnLst>
                                </p:cTn>
                              </p:par>
                              <p:par>
                                <p:cTn id="10" presetID="8" presetClass="emph" presetSubtype="0" repeatCount="indefinite" fill="hold" nodeType="withEffect">
                                  <p:stCondLst>
                                    <p:cond delay="400"/>
                                  </p:stCondLst>
                                  <p:childTnLst>
                                    <p:animRot by="21600000">
                                      <p:cBhvr>
                                        <p:cTn id="11" dur="2700" fill="hold"/>
                                        <p:tgtEl>
                                          <p:spTgt spid="53"/>
                                        </p:tgtEl>
                                        <p:attrNameLst>
                                          <p:attrName>r</p:attrName>
                                        </p:attrNameLst>
                                      </p:cBhvr>
                                    </p:animRot>
                                  </p:childTnLst>
                                </p:cTn>
                              </p:par>
                              <p:par>
                                <p:cTn id="12" presetID="42" presetClass="entr" presetSubtype="0" fill="hold" nodeType="withEffect">
                                  <p:stCondLst>
                                    <p:cond delay="2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280" y="165706"/>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15" name="图片 29">
            <a:extLst>
              <a:ext uri="{FF2B5EF4-FFF2-40B4-BE49-F238E27FC236}">
                <a16:creationId xmlns:a16="http://schemas.microsoft.com/office/drawing/2014/main" id="{CAA202AE-FA1D-164D-BA59-3E8B0609BD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3305" y="-26276"/>
            <a:ext cx="6623656" cy="4739864"/>
          </a:xfrm>
          <a:prstGeom prst="rect">
            <a:avLst/>
          </a:prstGeom>
        </p:spPr>
      </p:pic>
      <p:sp>
        <p:nvSpPr>
          <p:cNvPr id="20" name="矩形 19"/>
          <p:cNvSpPr/>
          <p:nvPr/>
        </p:nvSpPr>
        <p:spPr>
          <a:xfrm>
            <a:off x="1836450" y="2154613"/>
            <a:ext cx="4937365" cy="1708160"/>
          </a:xfrm>
          <a:prstGeom prst="rect">
            <a:avLst/>
          </a:prstGeom>
        </p:spPr>
        <p:txBody>
          <a:bodyPr wrap="square">
            <a:spAutoFit/>
          </a:bodyPr>
          <a:lstStyle/>
          <a:p>
            <a:pPr algn="ctr"/>
            <a:r>
              <a:rPr lang="vi-VN" altLang="zh-CN"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Theo em, điều gì quan trọng nhất trong cuộc đời của mỗi con người?</a:t>
            </a:r>
            <a:endParaRPr lang="zh-CN" altLang="en-US"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3" name="Picture 2" descr="A picture containing text, vector graphics&#10;&#10;Description automatically generated">
            <a:extLst>
              <a:ext uri="{FF2B5EF4-FFF2-40B4-BE49-F238E27FC236}">
                <a16:creationId xmlns:a16="http://schemas.microsoft.com/office/drawing/2014/main" id="{90441009-FBF0-984F-B574-9F665323C4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7784" y="2672523"/>
            <a:ext cx="4572000" cy="4572000"/>
          </a:xfrm>
          <a:prstGeom prst="rect">
            <a:avLst/>
          </a:prstGeom>
        </p:spPr>
      </p:pic>
    </p:spTree>
    <p:extLst>
      <p:ext uri="{BB962C8B-B14F-4D97-AF65-F5344CB8AC3E}">
        <p14:creationId xmlns:p14="http://schemas.microsoft.com/office/powerpoint/2010/main" val="20372425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1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3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3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63" presetClass="path" presetSubtype="0" repeatCount="indefinite" autoRev="1" fill="hold" nodeType="withEffect">
                                  <p:stCondLst>
                                    <p:cond delay="1400"/>
                                  </p:stCondLst>
                                  <p:childTnLst>
                                    <p:animMotion origin="layout" path="M 0 -2.59259E-6 L 0.09753 -2.59259E-6 " pathEditMode="relative" rAng="0" ptsTypes="AA">
                                      <p:cBhvr>
                                        <p:cTn id="22" dur="5000" spd="-100000" fill="hold"/>
                                        <p:tgtEl>
                                          <p:spTgt spid="12"/>
                                        </p:tgtEl>
                                        <p:attrNameLst>
                                          <p:attrName>ppt_x</p:attrName>
                                          <p:attrName>ppt_y</p:attrName>
                                        </p:attrNameLst>
                                      </p:cBhvr>
                                      <p:rCtr x="4870" y="0"/>
                                    </p:animMotion>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63" presetClass="path" presetSubtype="0" repeatCount="indefinite" autoRev="1" fill="hold" nodeType="withEffect">
                                  <p:stCondLst>
                                    <p:cond delay="0"/>
                                  </p:stCondLst>
                                  <p:childTnLst>
                                    <p:animMotion origin="layout" path="M -3.33333E-6 -1.11111E-6 L 0.08985 0.0037 " pathEditMode="relative" rAng="0" ptsTypes="AA">
                                      <p:cBhvr>
                                        <p:cTn id="27" dur="5000" fill="hold"/>
                                        <p:tgtEl>
                                          <p:spTgt spid="13"/>
                                        </p:tgtEl>
                                        <p:attrNameLst>
                                          <p:attrName>ppt_x</p:attrName>
                                          <p:attrName>ppt_y</p:attrName>
                                        </p:attrNameLst>
                                      </p:cBhvr>
                                      <p:rCtr x="4492" y="185"/>
                                    </p:animMotion>
                                  </p:childTnLst>
                                </p:cTn>
                              </p:par>
                            </p:childTnLst>
                          </p:cTn>
                        </p:par>
                        <p:par>
                          <p:cTn id="28" fill="hold">
                            <p:stCondLst>
                              <p:cond delay="114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8181" y="-73585"/>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24" name="组合 11">
            <a:extLst>
              <a:ext uri="{FF2B5EF4-FFF2-40B4-BE49-F238E27FC236}">
                <a16:creationId xmlns:a16="http://schemas.microsoft.com/office/drawing/2014/main" id="{2345681F-99FA-7F4E-AE02-79FE19D919F8}"/>
              </a:ext>
            </a:extLst>
          </p:cNvPr>
          <p:cNvGrpSpPr/>
          <p:nvPr/>
        </p:nvGrpSpPr>
        <p:grpSpPr>
          <a:xfrm flipH="1">
            <a:off x="6624626" y="128360"/>
            <a:ext cx="3326250" cy="3528998"/>
            <a:chOff x="-1245667" y="470743"/>
            <a:chExt cx="2033826" cy="1819298"/>
          </a:xfrm>
        </p:grpSpPr>
        <p:pic>
          <p:nvPicPr>
            <p:cNvPr id="25" name="图片 8">
              <a:extLst>
                <a:ext uri="{FF2B5EF4-FFF2-40B4-BE49-F238E27FC236}">
                  <a16:creationId xmlns:a16="http://schemas.microsoft.com/office/drawing/2014/main" id="{DB376929-3841-634D-8F46-FAF206C73B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667" y="470743"/>
              <a:ext cx="2033826" cy="1819298"/>
            </a:xfrm>
            <a:prstGeom prst="rect">
              <a:avLst/>
            </a:prstGeom>
          </p:spPr>
        </p:pic>
        <p:sp>
          <p:nvSpPr>
            <p:cNvPr id="26" name="文本框 10">
              <a:extLst>
                <a:ext uri="{FF2B5EF4-FFF2-40B4-BE49-F238E27FC236}">
                  <a16:creationId xmlns:a16="http://schemas.microsoft.com/office/drawing/2014/main" id="{482D588F-F705-3044-B3C2-AE839D9CE99F}"/>
                </a:ext>
              </a:extLst>
            </p:cNvPr>
            <p:cNvSpPr txBox="1"/>
            <p:nvPr/>
          </p:nvSpPr>
          <p:spPr>
            <a:xfrm rot="20974553">
              <a:off x="-908922" y="729496"/>
              <a:ext cx="1595658" cy="1024155"/>
            </a:xfrm>
            <a:prstGeom prst="rect">
              <a:avLst/>
            </a:prstGeom>
            <a:noFill/>
          </p:spPr>
          <p:txBody>
            <a:bodyPr wrap="square" rtlCol="0">
              <a:spAutoFit/>
            </a:bodyPr>
            <a:lstStyle/>
            <a:p>
              <a:pPr algn="ctr"/>
              <a:r>
                <a:rPr lang="vi-VN" altLang="zh-CN"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rPr>
                <a:t>Tên bài, đề từ của văn bản hướng đến vấn đề nào?</a:t>
              </a:r>
              <a:endParaRPr lang="zh-CN" altLang="en-US"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27" name="Picture 26" descr="22858PICdbgea5Gz679dY_PIC2018.png">
            <a:extLst>
              <a:ext uri="{FF2B5EF4-FFF2-40B4-BE49-F238E27FC236}">
                <a16:creationId xmlns:a16="http://schemas.microsoft.com/office/drawing/2014/main" id="{C386A5CF-7F49-E944-89FB-ACC8267ABFB8}"/>
              </a:ext>
            </a:extLst>
          </p:cNvPr>
          <p:cNvPicPr>
            <a:picLocks noChangeAspect="1"/>
          </p:cNvPicPr>
          <p:nvPr/>
        </p:nvPicPr>
        <p:blipFill>
          <a:blip r:embed="rId14" cstate="print"/>
          <a:stretch>
            <a:fillRect/>
          </a:stretch>
        </p:blipFill>
        <p:spPr>
          <a:xfrm flipH="1">
            <a:off x="4061097" y="2933991"/>
            <a:ext cx="4620941" cy="3950149"/>
          </a:xfrm>
          <a:prstGeom prst="rect">
            <a:avLst/>
          </a:prstGeom>
        </p:spPr>
      </p:pic>
      <p:sp>
        <p:nvSpPr>
          <p:cNvPr id="30" name="云形标注 5">
            <a:extLst>
              <a:ext uri="{FF2B5EF4-FFF2-40B4-BE49-F238E27FC236}">
                <a16:creationId xmlns:a16="http://schemas.microsoft.com/office/drawing/2014/main" id="{D26E696F-7E1D-FF48-AD22-CD06F3D621B3}"/>
              </a:ext>
            </a:extLst>
          </p:cNvPr>
          <p:cNvSpPr/>
          <p:nvPr/>
        </p:nvSpPr>
        <p:spPr>
          <a:xfrm flipH="1">
            <a:off x="8471446" y="3361474"/>
            <a:ext cx="2958859" cy="2921134"/>
          </a:xfrm>
          <a:prstGeom prst="cloudCallout">
            <a:avLst>
              <a:gd name="adj1" fmla="val 60701"/>
              <a:gd name="adj2" fmla="val 464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9Slide03 Arima Madurai" pitchFamily="2" charset="77"/>
              <a:cs typeface="#9Slide03 Arima Madurai" pitchFamily="2" charset="77"/>
              <a:sym typeface="+mn-lt"/>
            </a:endParaRPr>
          </a:p>
        </p:txBody>
      </p:sp>
      <p:sp>
        <p:nvSpPr>
          <p:cNvPr id="2" name="TextBox 1">
            <a:extLst>
              <a:ext uri="{FF2B5EF4-FFF2-40B4-BE49-F238E27FC236}">
                <a16:creationId xmlns:a16="http://schemas.microsoft.com/office/drawing/2014/main" id="{FCB81138-65E9-F644-BA52-11F9EE073998}"/>
              </a:ext>
            </a:extLst>
          </p:cNvPr>
          <p:cNvSpPr txBox="1"/>
          <p:nvPr/>
        </p:nvSpPr>
        <p:spPr>
          <a:xfrm rot="620023">
            <a:off x="8853697" y="3735923"/>
            <a:ext cx="2336800" cy="2062103"/>
          </a:xfrm>
          <a:prstGeom prst="rect">
            <a:avLst/>
          </a:prstGeom>
          <a:noFill/>
        </p:spPr>
        <p:txBody>
          <a:bodyPr wrap="square" rtlCol="0">
            <a:spAutoFit/>
          </a:bodyPr>
          <a:lstStyle/>
          <a:p>
            <a:pPr algn="ctr"/>
            <a:r>
              <a:rPr lang="en-VN" sz="3200" i="1" dirty="0">
                <a:solidFill>
                  <a:schemeClr val="bg1"/>
                </a:solidFill>
                <a:latin typeface="Times New Roman" panose="02020603050405020304" pitchFamily="18" charset="0"/>
                <a:cs typeface="Times New Roman" panose="02020603050405020304" pitchFamily="18" charset="0"/>
              </a:rPr>
              <a:t>Qua đó, con hiểu gì về chủ đề của bài học?</a:t>
            </a:r>
          </a:p>
        </p:txBody>
      </p:sp>
      <p:sp>
        <p:nvSpPr>
          <p:cNvPr id="31" name="椭圆形标注 48">
            <a:extLst>
              <a:ext uri="{FF2B5EF4-FFF2-40B4-BE49-F238E27FC236}">
                <a16:creationId xmlns:a16="http://schemas.microsoft.com/office/drawing/2014/main" id="{4D817F64-55C2-F84A-A044-5601CB356B5C}"/>
              </a:ext>
            </a:extLst>
          </p:cNvPr>
          <p:cNvSpPr/>
          <p:nvPr/>
        </p:nvSpPr>
        <p:spPr>
          <a:xfrm>
            <a:off x="922747" y="2625891"/>
            <a:ext cx="3492232" cy="3228583"/>
          </a:xfrm>
          <a:prstGeom prst="wedgeEllipseCallout">
            <a:avLst>
              <a:gd name="adj1" fmla="val 71065"/>
              <a:gd name="adj2" fmla="val 3298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Để thể hiện chủ đề, bài học đưa ra mấy ngữ liệu? Thể loại của các ngữ liệu đó?</a:t>
            </a:r>
          </a:p>
        </p:txBody>
      </p:sp>
    </p:spTree>
    <p:extLst>
      <p:ext uri="{BB962C8B-B14F-4D97-AF65-F5344CB8AC3E}">
        <p14:creationId xmlns:p14="http://schemas.microsoft.com/office/powerpoint/2010/main" val="349664389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2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3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63" presetClass="path" presetSubtype="0" repeatCount="indefinite" autoRev="1" fill="hold" nodeType="withEffect">
                                  <p:stCondLst>
                                    <p:cond delay="1400"/>
                                  </p:stCondLst>
                                  <p:childTnLst>
                                    <p:animMotion origin="layout" path="M 0 -2.59259E-6 L 0.09753 -2.59259E-6 " pathEditMode="relative" rAng="0" ptsTypes="AA">
                                      <p:cBhvr>
                                        <p:cTn id="19" dur="5000" spd="-100000" fill="hold"/>
                                        <p:tgtEl>
                                          <p:spTgt spid="12"/>
                                        </p:tgtEl>
                                        <p:attrNameLst>
                                          <p:attrName>ppt_x</p:attrName>
                                          <p:attrName>ppt_y</p:attrName>
                                        </p:attrNameLst>
                                      </p:cBhvr>
                                      <p:rCtr x="4870" y="0"/>
                                    </p:animMotion>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63" presetClass="path" presetSubtype="0" repeatCount="indefinite" autoRev="1" fill="hold" nodeType="withEffect">
                                  <p:stCondLst>
                                    <p:cond delay="0"/>
                                  </p:stCondLst>
                                  <p:childTnLst>
                                    <p:animMotion origin="layout" path="M -3.33333E-6 -1.11111E-6 L 0.08985 0.0037 " pathEditMode="relative" rAng="0" ptsTypes="AA">
                                      <p:cBhvr>
                                        <p:cTn id="24" dur="5000" fill="hold"/>
                                        <p:tgtEl>
                                          <p:spTgt spid="13"/>
                                        </p:tgtEl>
                                        <p:attrNameLst>
                                          <p:attrName>ppt_x</p:attrName>
                                          <p:attrName>ppt_y</p:attrName>
                                        </p:attrNameLst>
                                      </p:cBhvr>
                                      <p:rCtr x="4492" y="185"/>
                                    </p:animMotion>
                                  </p:childTnLst>
                                </p:cTn>
                              </p:par>
                            </p:childTnLst>
                          </p:cTn>
                        </p:par>
                        <p:par>
                          <p:cTn id="25" fill="hold">
                            <p:stCondLst>
                              <p:cond delay="114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heckerboard(across)">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18" name="TextBox 1"/>
          <p:cNvSpPr txBox="1"/>
          <p:nvPr/>
        </p:nvSpPr>
        <p:spPr>
          <a:xfrm>
            <a:off x="3001653" y="439584"/>
            <a:ext cx="8116645" cy="923330"/>
          </a:xfrm>
          <a:prstGeom prst="rect">
            <a:avLst/>
          </a:prstGeom>
          <a:noFill/>
        </p:spPr>
        <p:txBody>
          <a:bodyPr wrap="none" rtlCol="0">
            <a:spAutoFit/>
          </a:bodyPr>
          <a:lstStyle/>
          <a:p>
            <a:pPr algn="ctr"/>
            <a:r>
              <a:rPr lang="vi-VN" altLang="zh-CN" sz="54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Chủ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đề: </a:t>
            </a:r>
            <a:r>
              <a:rPr lang="vi-VN" altLang="zh-CN" sz="54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Tình </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cảm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endParaRPr lang="zh-CN" altLang="en-US"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19" name="图片 7">
            <a:extLst>
              <a:ext uri="{FF2B5EF4-FFF2-40B4-BE49-F238E27FC236}">
                <a16:creationId xmlns:a16="http://schemas.microsoft.com/office/drawing/2014/main" id="{AAF7727F-EFF4-534E-A732-6D91DB92E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78">
            <a:off x="261875" y="26279"/>
            <a:ext cx="1582968" cy="1502204"/>
          </a:xfrm>
          <a:prstGeom prst="rect">
            <a:avLst/>
          </a:prstGeom>
        </p:spPr>
      </p:pic>
      <p:pic>
        <p:nvPicPr>
          <p:cNvPr id="1026" name="Picture 2" descr="TRƯỜNG MẦM NON CHẤT LƯỢNG CAO THĂNG LONG KIDSMART quận LONG BIÊN">
            <a:extLst>
              <a:ext uri="{FF2B5EF4-FFF2-40B4-BE49-F238E27FC236}">
                <a16:creationId xmlns:a16="http://schemas.microsoft.com/office/drawing/2014/main" id="{DF66C6DD-8504-1341-9C54-D003D9BB9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23" y="1700876"/>
            <a:ext cx="2707687" cy="2894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óm tắt truyện Bức tranh của em gái tôi (6 mẫu) - Tin Tức Giáo Dục Học Tập  Tiny">
            <a:extLst>
              <a:ext uri="{FF2B5EF4-FFF2-40B4-BE49-F238E27FC236}">
                <a16:creationId xmlns:a16="http://schemas.microsoft.com/office/drawing/2014/main" id="{8A9E16FB-0F0A-E441-B4E0-613E5532E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842" y="3874739"/>
            <a:ext cx="4503154" cy="2357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ánh buồm (Hoàng Trung Thông) – Cha và những khát khao cho con - Kênh  văn học, lời bài hát, status tâm trạng">
            <a:extLst>
              <a:ext uri="{FF2B5EF4-FFF2-40B4-BE49-F238E27FC236}">
                <a16:creationId xmlns:a16="http://schemas.microsoft.com/office/drawing/2014/main" id="{4B2C560A-0B91-6E40-A851-C5DFAE52E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4" y="1700876"/>
            <a:ext cx="4931078" cy="2773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ÂY VÀ SÓNG (Ra-bin-dra-nát Ta-go)... - Cẩm nang Ngữ văn 9 | Facebook">
            <a:extLst>
              <a:ext uri="{FF2B5EF4-FFF2-40B4-BE49-F238E27FC236}">
                <a16:creationId xmlns:a16="http://schemas.microsoft.com/office/drawing/2014/main" id="{30640A49-BC70-8A44-BF34-82771ED9C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3543" y="3797840"/>
            <a:ext cx="3743158" cy="232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2809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Effect transition="in" filter="fade">
                                      <p:cBhvr>
                                        <p:cTn id="9" dur="1250"/>
                                        <p:tgtEl>
                                          <p:spTgt spid="18"/>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par>
                                <p:cTn id="16" presetID="42" presetClass="entr" presetSubtype="0" fill="hold" nodeType="withEffect">
                                  <p:stCondLst>
                                    <p:cond delay="33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9" name="组合 18"/>
          <p:cNvGrpSpPr/>
          <p:nvPr/>
        </p:nvGrpSpPr>
        <p:grpSpPr>
          <a:xfrm>
            <a:off x="2341460" y="840312"/>
            <a:ext cx="7071488" cy="3385752"/>
            <a:chOff x="737165" y="1429363"/>
            <a:chExt cx="4763984" cy="2067570"/>
          </a:xfrm>
        </p:grpSpPr>
        <p:sp>
          <p:nvSpPr>
            <p:cNvPr id="21" name="矩形: 圆角 20"/>
            <p:cNvSpPr/>
            <p:nvPr/>
          </p:nvSpPr>
          <p:spPr>
            <a:xfrm>
              <a:off x="1818967" y="2556509"/>
              <a:ext cx="3682182"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
        <p:nvSpPr>
          <p:cNvPr id="24" name="TextBox 1">
            <a:extLst>
              <a:ext uri="{FF2B5EF4-FFF2-40B4-BE49-F238E27FC236}">
                <a16:creationId xmlns:a16="http://schemas.microsoft.com/office/drawing/2014/main" id="{BE9281CC-569E-3840-90CC-19E904F365B4}"/>
              </a:ext>
            </a:extLst>
          </p:cNvPr>
          <p:cNvSpPr txBox="1"/>
          <p:nvPr/>
        </p:nvSpPr>
        <p:spPr>
          <a:xfrm>
            <a:off x="4443594" y="2884326"/>
            <a:ext cx="5145361" cy="677108"/>
          </a:xfrm>
          <a:prstGeom prst="rect">
            <a:avLst/>
          </a:prstGeom>
          <a:noFill/>
        </p:spPr>
        <p:txBody>
          <a:bodyPr wrap="square" rtlCol="0">
            <a:spAutoFit/>
          </a:bodyPr>
          <a:lstStyle/>
          <a:p>
            <a:pPr algn="ctr"/>
            <a:r>
              <a:rPr lang="vi-VN" altLang="zh-CN" sz="38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THẢO </a:t>
            </a:r>
            <a:r>
              <a:rPr lang="vi-VN" altLang="zh-CN" sz="38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LUẬN </a:t>
            </a:r>
            <a:r>
              <a:rPr lang="vi-VN" altLang="zh-CN" sz="38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NHÓM</a:t>
            </a:r>
            <a:endParaRPr lang="zh-CN" altLang="en-US" sz="38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2.70833E-6 -4.81481E-6 L 0.08984 0.00371 " pathEditMode="relative" rAng="0" ptsTypes="AA">
                                      <p:cBhvr>
                                        <p:cTn id="30" dur="5000" fill="hold"/>
                                        <p:tgtEl>
                                          <p:spTgt spid="37"/>
                                        </p:tgtEl>
                                        <p:attrNameLst>
                                          <p:attrName>ppt_x</p:attrName>
                                          <p:attrName>ppt_y</p:attrName>
                                        </p:attrNameLst>
                                      </p:cBhvr>
                                      <p:rCtr x="4492" y="185"/>
                                    </p:animMotion>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 fill="hold"/>
                                        <p:tgtEl>
                                          <p:spTgt spid="24"/>
                                        </p:tgtEl>
                                        <p:attrNameLst>
                                          <p:attrName>ppt_w</p:attrName>
                                        </p:attrNameLst>
                                      </p:cBhvr>
                                      <p:tavLst>
                                        <p:tav tm="0">
                                          <p:val>
                                            <p:fltVal val="0"/>
                                          </p:val>
                                        </p:tav>
                                        <p:tav tm="100000">
                                          <p:val>
                                            <p:strVal val="#ppt_w"/>
                                          </p:val>
                                        </p:tav>
                                      </p:tavLst>
                                    </p:anim>
                                    <p:anim calcmode="lin" valueType="num">
                                      <p:cBhvr>
                                        <p:cTn id="34" dur="10" fill="hold"/>
                                        <p:tgtEl>
                                          <p:spTgt spid="24"/>
                                        </p:tgtEl>
                                        <p:attrNameLst>
                                          <p:attrName>ppt_h</p:attrName>
                                        </p:attrNameLst>
                                      </p:cBhvr>
                                      <p:tavLst>
                                        <p:tav tm="0">
                                          <p:val>
                                            <p:fltVal val="0"/>
                                          </p:val>
                                        </p:tav>
                                        <p:tav tm="100000">
                                          <p:val>
                                            <p:strVal val="#ppt_h"/>
                                          </p:val>
                                        </p:tav>
                                      </p:tavLst>
                                    </p:anim>
                                    <p:animEffect transition="in" filter="fade">
                                      <p:cBhvr>
                                        <p:cTn id="35" dur="10"/>
                                        <p:tgtEl>
                                          <p:spTgt spid="24"/>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24"/>
                                        </p:tgtEl>
                                        <p:attrNameLst>
                                          <p:attrName>r</p:attrName>
                                        </p:attrNameLst>
                                      </p:cBhvr>
                                    </p:animRot>
                                    <p:animRot by="-240000">
                                      <p:cBhvr>
                                        <p:cTn id="38" dur="200" fill="hold">
                                          <p:stCondLst>
                                            <p:cond delay="200"/>
                                          </p:stCondLst>
                                        </p:cTn>
                                        <p:tgtEl>
                                          <p:spTgt spid="24"/>
                                        </p:tgtEl>
                                        <p:attrNameLst>
                                          <p:attrName>r</p:attrName>
                                        </p:attrNameLst>
                                      </p:cBhvr>
                                    </p:animRot>
                                    <p:animRot by="240000">
                                      <p:cBhvr>
                                        <p:cTn id="39" dur="200" fill="hold">
                                          <p:stCondLst>
                                            <p:cond delay="400"/>
                                          </p:stCondLst>
                                        </p:cTn>
                                        <p:tgtEl>
                                          <p:spTgt spid="24"/>
                                        </p:tgtEl>
                                        <p:attrNameLst>
                                          <p:attrName>r</p:attrName>
                                        </p:attrNameLst>
                                      </p:cBhvr>
                                    </p:animRot>
                                    <p:animRot by="-240000">
                                      <p:cBhvr>
                                        <p:cTn id="40" dur="200" fill="hold">
                                          <p:stCondLst>
                                            <p:cond delay="600"/>
                                          </p:stCondLst>
                                        </p:cTn>
                                        <p:tgtEl>
                                          <p:spTgt spid="24"/>
                                        </p:tgtEl>
                                        <p:attrNameLst>
                                          <p:attrName>r</p:attrName>
                                        </p:attrNameLst>
                                      </p:cBhvr>
                                    </p:animRot>
                                    <p:animRot by="120000">
                                      <p:cBhvr>
                                        <p:cTn id="41"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sp>
        <p:nvSpPr>
          <p:cNvPr id="3" name="Rectangle 2">
            <a:extLst>
              <a:ext uri="{FF2B5EF4-FFF2-40B4-BE49-F238E27FC236}">
                <a16:creationId xmlns:a16="http://schemas.microsoft.com/office/drawing/2014/main" id="{9B66783B-0342-9740-967E-F9957E78C70B}"/>
              </a:ext>
            </a:extLst>
          </p:cNvPr>
          <p:cNvSpPr/>
          <p:nvPr/>
        </p:nvSpPr>
        <p:spPr>
          <a:xfrm>
            <a:off x="416306" y="61086"/>
            <a:ext cx="5765927" cy="385571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300" dirty="0">
                <a:solidFill>
                  <a:schemeClr val="tx1"/>
                </a:solidFill>
                <a:latin typeface="Times New Roman" panose="02020603050405020304" pitchFamily="18" charset="0"/>
                <a:cs typeface="Times New Roman" panose="02020603050405020304" pitchFamily="18" charset="0"/>
              </a:rPr>
              <a:t>Ví dụ 1:</a:t>
            </a:r>
          </a:p>
          <a:p>
            <a:pPr algn="ctr"/>
            <a:r>
              <a:rPr lang="en-VN" sz="2300" i="1" dirty="0">
                <a:solidFill>
                  <a:schemeClr val="tx1"/>
                </a:solidFill>
                <a:latin typeface="Times New Roman" panose="02020603050405020304" pitchFamily="18" charset="0"/>
                <a:cs typeface="Times New Roman" panose="02020603050405020304" pitchFamily="18" charset="0"/>
              </a:rPr>
              <a:t>Trong cuộc chiến chống đại dịch Covid -19, các y, bác sĩ luôn là lực lượng ở tuyến đầu. Căng thẳng, áp lực và nguy cơ lây nhiễm luôn thường trực nhưng những “chiến sĩ áo trắng” vẫn lặng thầm “gánh trên vai” sứ mệnh cao cả chữa bệnh cứu người của mình… Dù bao khó khăn, gian khổ nhưng những “chiến sĩ áo trắng” vẫn lao vào “cuộc chiến” với tâm thế sẵn sàng và một trái tim nhiệt huyết nhất vì người dân và đất nước. </a:t>
            </a:r>
          </a:p>
        </p:txBody>
      </p:sp>
      <p:sp>
        <p:nvSpPr>
          <p:cNvPr id="22" name="Rectangle 21">
            <a:extLst>
              <a:ext uri="{FF2B5EF4-FFF2-40B4-BE49-F238E27FC236}">
                <a16:creationId xmlns:a16="http://schemas.microsoft.com/office/drawing/2014/main" id="{F68FA1A1-2DC7-5F46-B51D-EAA1E9E143DD}"/>
              </a:ext>
            </a:extLst>
          </p:cNvPr>
          <p:cNvSpPr/>
          <p:nvPr/>
        </p:nvSpPr>
        <p:spPr>
          <a:xfrm>
            <a:off x="6182233" y="61023"/>
            <a:ext cx="5765927" cy="385571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300" dirty="0">
                <a:solidFill>
                  <a:schemeClr val="tx1"/>
                </a:solidFill>
                <a:latin typeface="Times New Roman" panose="02020603050405020304" pitchFamily="18" charset="0"/>
                <a:cs typeface="Times New Roman" panose="02020603050405020304" pitchFamily="18" charset="0"/>
              </a:rPr>
              <a:t>Ví dụ 2:</a:t>
            </a:r>
          </a:p>
          <a:p>
            <a:pPr algn="ctr"/>
            <a:r>
              <a:rPr lang="en-VN" sz="2300" i="1" dirty="0">
                <a:solidFill>
                  <a:schemeClr val="tx1"/>
                </a:solidFill>
                <a:latin typeface="Times New Roman" panose="02020603050405020304" pitchFamily="18" charset="0"/>
                <a:cs typeface="Times New Roman" panose="02020603050405020304" pitchFamily="18" charset="0"/>
              </a:rPr>
              <a:t>”Chiến sĩ áo trắng thương yêu</a:t>
            </a:r>
          </a:p>
          <a:p>
            <a:pPr algn="ctr"/>
            <a:r>
              <a:rPr lang="en-VN" sz="2300" i="1" dirty="0">
                <a:solidFill>
                  <a:schemeClr val="tx1"/>
                </a:solidFill>
                <a:latin typeface="Times New Roman" panose="02020603050405020304" pitchFamily="18" charset="0"/>
                <a:cs typeface="Times New Roman" panose="02020603050405020304" pitchFamily="18" charset="0"/>
              </a:rPr>
              <a:t>Tuyến đầu chống giặc bao điều khó khăn</a:t>
            </a:r>
          </a:p>
          <a:p>
            <a:pPr algn="ctr"/>
            <a:r>
              <a:rPr lang="en-VN" sz="2300" i="1" dirty="0">
                <a:solidFill>
                  <a:schemeClr val="tx1"/>
                </a:solidFill>
                <a:latin typeface="Times New Roman" panose="02020603050405020304" pitchFamily="18" charset="0"/>
                <a:cs typeface="Times New Roman" panose="02020603050405020304" pitchFamily="18" charset="0"/>
              </a:rPr>
              <a:t>Hết mình vì Đảng vì dân</a:t>
            </a:r>
          </a:p>
          <a:p>
            <a:pPr algn="ctr"/>
            <a:r>
              <a:rPr lang="en-VN" sz="2300" i="1" dirty="0">
                <a:solidFill>
                  <a:schemeClr val="tx1"/>
                </a:solidFill>
                <a:latin typeface="Times New Roman" panose="02020603050405020304" pitchFamily="18" charset="0"/>
                <a:cs typeface="Times New Roman" panose="02020603050405020304" pitchFamily="18" charset="0"/>
              </a:rPr>
              <a:t>“Lương y từ mẫu” mười phân vẹn mười</a:t>
            </a:r>
          </a:p>
          <a:p>
            <a:pPr algn="ctr"/>
            <a:r>
              <a:rPr lang="en-VN" sz="2300" i="1" dirty="0">
                <a:solidFill>
                  <a:schemeClr val="tx1"/>
                </a:solidFill>
                <a:latin typeface="Times New Roman" panose="02020603050405020304" pitchFamily="18" charset="0"/>
                <a:cs typeface="Times New Roman" panose="02020603050405020304" pitchFamily="18" charset="0"/>
              </a:rPr>
              <a:t>Trên môi luôn nở nụ cười</a:t>
            </a:r>
          </a:p>
          <a:p>
            <a:pPr algn="ctr"/>
            <a:r>
              <a:rPr lang="en-VN" sz="2300" i="1" dirty="0">
                <a:solidFill>
                  <a:schemeClr val="tx1"/>
                </a:solidFill>
                <a:latin typeface="Times New Roman" panose="02020603050405020304" pitchFamily="18" charset="0"/>
                <a:cs typeface="Times New Roman" panose="02020603050405020304" pitchFamily="18" charset="0"/>
              </a:rPr>
              <a:t>Chăm sóc giường bệnh như người thân thương</a:t>
            </a:r>
          </a:p>
          <a:p>
            <a:pPr algn="ctr"/>
            <a:r>
              <a:rPr lang="en-VN" sz="2300" i="1" dirty="0">
                <a:solidFill>
                  <a:schemeClr val="tx1"/>
                </a:solidFill>
                <a:latin typeface="Times New Roman" panose="02020603050405020304" pitchFamily="18" charset="0"/>
                <a:cs typeface="Times New Roman" panose="02020603050405020304" pitchFamily="18" charset="0"/>
              </a:rPr>
              <a:t>…</a:t>
            </a:r>
          </a:p>
          <a:p>
            <a:pPr algn="ctr"/>
            <a:r>
              <a:rPr lang="en-VN" sz="2300" i="1" dirty="0">
                <a:solidFill>
                  <a:schemeClr val="tx1"/>
                </a:solidFill>
                <a:latin typeface="Times New Roman" panose="02020603050405020304" pitchFamily="18" charset="0"/>
                <a:cs typeface="Times New Roman" panose="02020603050405020304" pitchFamily="18" charset="0"/>
              </a:rPr>
              <a:t>Kiên cường toả sáng thanh cao</a:t>
            </a:r>
          </a:p>
          <a:p>
            <a:pPr algn="ctr"/>
            <a:r>
              <a:rPr lang="en-VN" sz="2300" i="1" dirty="0">
                <a:solidFill>
                  <a:schemeClr val="tx1"/>
                </a:solidFill>
                <a:latin typeface="Times New Roman" panose="02020603050405020304" pitchFamily="18" charset="0"/>
                <a:cs typeface="Times New Roman" panose="02020603050405020304" pitchFamily="18" charset="0"/>
              </a:rPr>
              <a:t>Phục hồi sức khoẻ biết bao nhiêu người”</a:t>
            </a:r>
          </a:p>
          <a:p>
            <a:pPr algn="ctr"/>
            <a:r>
              <a:rPr lang="en-VN" sz="2300" i="1" dirty="0">
                <a:solidFill>
                  <a:schemeClr val="tx1"/>
                </a:solidFill>
                <a:latin typeface="Times New Roman" panose="02020603050405020304" pitchFamily="18" charset="0"/>
                <a:cs typeface="Times New Roman" panose="02020603050405020304" pitchFamily="18" charset="0"/>
              </a:rPr>
              <a:t>(Phạm Thị Tuyết)</a:t>
            </a:r>
          </a:p>
        </p:txBody>
      </p:sp>
      <p:sp>
        <p:nvSpPr>
          <p:cNvPr id="25" name="Rectangle 24">
            <a:extLst>
              <a:ext uri="{FF2B5EF4-FFF2-40B4-BE49-F238E27FC236}">
                <a16:creationId xmlns:a16="http://schemas.microsoft.com/office/drawing/2014/main" id="{EA581AC3-89F3-4A4E-8D65-B68BBF285614}"/>
              </a:ext>
            </a:extLst>
          </p:cNvPr>
          <p:cNvSpPr/>
          <p:nvPr/>
        </p:nvSpPr>
        <p:spPr>
          <a:xfrm>
            <a:off x="416306" y="3916741"/>
            <a:ext cx="11531854" cy="92708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i="1" dirty="0">
                <a:solidFill>
                  <a:schemeClr val="tx1"/>
                </a:solidFill>
                <a:latin typeface="Times New Roman" panose="02020603050405020304" pitchFamily="18" charset="0"/>
                <a:cs typeface="Times New Roman" panose="02020603050405020304" pitchFamily="18" charset="0"/>
              </a:rPr>
              <a:t>Điểm chung</a:t>
            </a:r>
          </a:p>
        </p:txBody>
      </p:sp>
      <p:sp>
        <p:nvSpPr>
          <p:cNvPr id="26" name="Rectangle 25">
            <a:extLst>
              <a:ext uri="{FF2B5EF4-FFF2-40B4-BE49-F238E27FC236}">
                <a16:creationId xmlns:a16="http://schemas.microsoft.com/office/drawing/2014/main" id="{15B71709-A1D8-BE4D-8E35-9C0879346BA4}"/>
              </a:ext>
            </a:extLst>
          </p:cNvPr>
          <p:cNvSpPr/>
          <p:nvPr/>
        </p:nvSpPr>
        <p:spPr>
          <a:xfrm>
            <a:off x="416306" y="4811725"/>
            <a:ext cx="11531854" cy="710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i="1" dirty="0">
                <a:solidFill>
                  <a:schemeClr val="tx1"/>
                </a:solidFill>
                <a:latin typeface="Times New Roman" panose="02020603050405020304" pitchFamily="18" charset="0"/>
                <a:cs typeface="Times New Roman" panose="02020603050405020304" pitchFamily="18" charset="0"/>
              </a:rPr>
              <a:t>Điểm riêng</a:t>
            </a:r>
          </a:p>
        </p:txBody>
      </p:sp>
      <p:sp>
        <p:nvSpPr>
          <p:cNvPr id="27" name="Rectangle 26">
            <a:extLst>
              <a:ext uri="{FF2B5EF4-FFF2-40B4-BE49-F238E27FC236}">
                <a16:creationId xmlns:a16="http://schemas.microsoft.com/office/drawing/2014/main" id="{E273B173-3270-AD45-A9E6-A67E2D3A4715}"/>
              </a:ext>
            </a:extLst>
          </p:cNvPr>
          <p:cNvSpPr/>
          <p:nvPr/>
        </p:nvSpPr>
        <p:spPr>
          <a:xfrm>
            <a:off x="416304" y="5521820"/>
            <a:ext cx="5765927"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3F9FCFD-8320-D341-B835-4692D2B6B9D9}"/>
              </a:ext>
            </a:extLst>
          </p:cNvPr>
          <p:cNvSpPr/>
          <p:nvPr/>
        </p:nvSpPr>
        <p:spPr>
          <a:xfrm>
            <a:off x="6182233" y="5521819"/>
            <a:ext cx="5765928"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6" name="组合 15"/>
          <p:cNvGrpSpPr/>
          <p:nvPr/>
        </p:nvGrpSpPr>
        <p:grpSpPr>
          <a:xfrm>
            <a:off x="2341460" y="840312"/>
            <a:ext cx="7903157" cy="3385752"/>
            <a:chOff x="727332" y="1163892"/>
            <a:chExt cx="5324270" cy="2067570"/>
          </a:xfrm>
        </p:grpSpPr>
        <p:grpSp>
          <p:nvGrpSpPr>
            <p:cNvPr id="17" name="组合 16"/>
            <p:cNvGrpSpPr/>
            <p:nvPr/>
          </p:nvGrpSpPr>
          <p:grpSpPr>
            <a:xfrm>
              <a:off x="727332" y="1163892"/>
              <a:ext cx="5130371" cy="2067570"/>
              <a:chOff x="727332" y="1163892"/>
              <a:chExt cx="5130371" cy="2067570"/>
            </a:xfrm>
          </p:grpSpPr>
          <p:grpSp>
            <p:nvGrpSpPr>
              <p:cNvPr id="19" name="组合 18"/>
              <p:cNvGrpSpPr/>
              <p:nvPr/>
            </p:nvGrpSpPr>
            <p:grpSpPr>
              <a:xfrm>
                <a:off x="727332" y="1163892"/>
                <a:ext cx="5130371" cy="2067570"/>
                <a:chOff x="737165" y="1429363"/>
                <a:chExt cx="5130371" cy="2067570"/>
              </a:xfrm>
            </p:grpSpPr>
            <p:sp>
              <p:nvSpPr>
                <p:cNvPr id="21" name="矩形: 圆角 20"/>
                <p:cNvSpPr/>
                <p:nvPr/>
              </p:nvSpPr>
              <p:spPr>
                <a:xfrm>
                  <a:off x="1818967" y="2556509"/>
                  <a:ext cx="4048569"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0" name="文本框 19"/>
              <p:cNvSpPr txBox="1"/>
              <p:nvPr/>
            </p:nvSpPr>
            <p:spPr>
              <a:xfrm>
                <a:off x="1315066" y="2291039"/>
                <a:ext cx="1103672" cy="620233"/>
              </a:xfrm>
              <a:prstGeom prst="rect">
                <a:avLst/>
              </a:prstGeom>
              <a:noFill/>
            </p:spPr>
            <p:txBody>
              <a:bodyPr wrap="square" rtlCol="0">
                <a:spAutoFit/>
              </a:bodyPr>
              <a:lstStyle/>
              <a:p>
                <a:r>
                  <a:rPr lang="en-US" altLang="zh-CN" sz="6000" dirty="0">
                    <a:solidFill>
                      <a:srgbClr val="FF0000"/>
                    </a:solidFill>
                    <a:ea typeface="方正黑体简体" panose="03000509000000000000" pitchFamily="65" charset="-122"/>
                    <a:cs typeface="+mn-ea"/>
                    <a:sym typeface="+mn-lt"/>
                  </a:rPr>
                  <a:t>I.</a:t>
                </a:r>
                <a:endParaRPr lang="zh-CN" altLang="en-US" sz="6000" dirty="0">
                  <a:solidFill>
                    <a:srgbClr val="FF0000"/>
                  </a:solidFill>
                  <a:ea typeface="方正黑体简体" panose="03000509000000000000" pitchFamily="65" charset="-122"/>
                  <a:cs typeface="+mn-ea"/>
                  <a:sym typeface="+mn-lt"/>
                </a:endParaRPr>
              </a:p>
            </p:txBody>
          </p:sp>
        </p:grpSp>
        <p:sp>
          <p:nvSpPr>
            <p:cNvPr id="18" name="文本框 17"/>
            <p:cNvSpPr txBox="1"/>
            <p:nvPr/>
          </p:nvSpPr>
          <p:spPr>
            <a:xfrm>
              <a:off x="1823429" y="2352091"/>
              <a:ext cx="4228173" cy="479270"/>
            </a:xfrm>
            <a:prstGeom prst="rect">
              <a:avLst/>
            </a:prstGeom>
            <a:noFill/>
          </p:spPr>
          <p:txBody>
            <a:bodyPr wrap="square" rtlCol="0">
              <a:spAutoFit/>
            </a:bodyPr>
            <a:lstStyle/>
            <a:p>
              <a:r>
                <a:rPr lang="vi-VN" altLang="zh-CN"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Một số đặc điểm của thơ</a:t>
              </a:r>
              <a:endParaRPr lang="zh-CN" altLang="en-US"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par>
                                <p:cTn id="9" presetID="32" presetClass="emph" presetSubtype="0" repeatCount="indefinite" fill="hold" nodeType="withEffect">
                                  <p:stCondLst>
                                    <p:cond delay="600"/>
                                  </p:stCondLst>
                                  <p:childTnLst>
                                    <p:animRot by="120000">
                                      <p:cBhvr>
                                        <p:cTn id="10" dur="100" fill="hold">
                                          <p:stCondLst>
                                            <p:cond delay="0"/>
                                          </p:stCondLst>
                                        </p:cTn>
                                        <p:tgtEl>
                                          <p:spTgt spid="30"/>
                                        </p:tgtEl>
                                        <p:attrNameLst>
                                          <p:attrName>r</p:attrName>
                                        </p:attrNameLst>
                                      </p:cBhvr>
                                    </p:animRot>
                                    <p:animRot by="-240000">
                                      <p:cBhvr>
                                        <p:cTn id="11" dur="200" fill="hold">
                                          <p:stCondLst>
                                            <p:cond delay="200"/>
                                          </p:stCondLst>
                                        </p:cTn>
                                        <p:tgtEl>
                                          <p:spTgt spid="30"/>
                                        </p:tgtEl>
                                        <p:attrNameLst>
                                          <p:attrName>r</p:attrName>
                                        </p:attrNameLst>
                                      </p:cBhvr>
                                    </p:animRot>
                                    <p:animRot by="240000">
                                      <p:cBhvr>
                                        <p:cTn id="12" dur="200" fill="hold">
                                          <p:stCondLst>
                                            <p:cond delay="400"/>
                                          </p:stCondLst>
                                        </p:cTn>
                                        <p:tgtEl>
                                          <p:spTgt spid="30"/>
                                        </p:tgtEl>
                                        <p:attrNameLst>
                                          <p:attrName>r</p:attrName>
                                        </p:attrNameLst>
                                      </p:cBhvr>
                                    </p:animRot>
                                    <p:animRot by="-240000">
                                      <p:cBhvr>
                                        <p:cTn id="13" dur="200" fill="hold">
                                          <p:stCondLst>
                                            <p:cond delay="600"/>
                                          </p:stCondLst>
                                        </p:cTn>
                                        <p:tgtEl>
                                          <p:spTgt spid="30"/>
                                        </p:tgtEl>
                                        <p:attrNameLst>
                                          <p:attrName>r</p:attrName>
                                        </p:attrNameLst>
                                      </p:cBhvr>
                                    </p:animRot>
                                    <p:animRot by="120000">
                                      <p:cBhvr>
                                        <p:cTn id="14" dur="200" fill="hold">
                                          <p:stCondLst>
                                            <p:cond delay="800"/>
                                          </p:stCondLst>
                                        </p:cTn>
                                        <p:tgtEl>
                                          <p:spTgt spid="30"/>
                                        </p:tgtEl>
                                        <p:attrNameLst>
                                          <p:attrName>r</p:attrName>
                                        </p:attrNameLst>
                                      </p:cBhvr>
                                    </p:animRot>
                                  </p:childTnLst>
                                </p:cTn>
                              </p:par>
                              <p:par>
                                <p:cTn id="15" presetID="42" presetClass="entr" presetSubtype="0" fill="hold" nodeType="withEffect">
                                  <p:stCondLst>
                                    <p:cond delay="14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3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13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par>
                                <p:cTn id="28" presetID="63" presetClass="path" presetSubtype="0" repeatCount="indefinite" autoRev="1" fill="hold" nodeType="withEffect">
                                  <p:stCondLst>
                                    <p:cond delay="1400"/>
                                  </p:stCondLst>
                                  <p:childTnLst>
                                    <p:animMotion origin="layout" path="M 3.54167E-6 -1.85185E-6 L 0.09752 -1.85185E-6 " pathEditMode="relative" rAng="0" ptsTypes="AA">
                                      <p:cBhvr>
                                        <p:cTn id="29" dur="5000" spd="-100000" fill="hold"/>
                                        <p:tgtEl>
                                          <p:spTgt spid="36"/>
                                        </p:tgtEl>
                                        <p:attrNameLst>
                                          <p:attrName>ppt_x</p:attrName>
                                          <p:attrName>ppt_y</p:attrName>
                                        </p:attrNameLst>
                                      </p:cBhvr>
                                      <p:rCtr x="4870" y="0"/>
                                    </p:animMotion>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par>
                                <p:cTn id="33" presetID="63" presetClass="path" presetSubtype="0" repeatCount="indefinite" autoRev="1" fill="hold" nodeType="withEffect">
                                  <p:stCondLst>
                                    <p:cond delay="0"/>
                                  </p:stCondLst>
                                  <p:childTnLst>
                                    <p:animMotion origin="layout" path="M 2.70833E-6 -4.81481E-6 L 0.08984 0.00371 " pathEditMode="relative" rAng="0" ptsTypes="AA">
                                      <p:cBhvr>
                                        <p:cTn id="34" dur="5000" fill="hold"/>
                                        <p:tgtEl>
                                          <p:spTgt spid="37"/>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112</TotalTime>
  <Words>460</Words>
  <Application>Microsoft Macintosh PowerPoint</Application>
  <PresentationFormat>Widescreen</PresentationFormat>
  <Paragraphs>54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#9Slide03 Arima Madurai</vt:lpstr>
      <vt:lpstr>Arial Black</vt:lpstr>
      <vt:lpstr>等线</vt:lpstr>
      <vt:lpstr>Arial</vt:lpstr>
      <vt:lpstr>方正黑体简体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
  <cp:lastModifiedBy>office014</cp:lastModifiedBy>
  <cp:revision>37</cp:revision>
  <dcterms:created xsi:type="dcterms:W3CDTF">2018-08-27T08:57:00Z</dcterms:created>
  <dcterms:modified xsi:type="dcterms:W3CDTF">2021-07-30T17:02:48Z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