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0" r:id="rId2"/>
    <p:sldId id="281" r:id="rId3"/>
    <p:sldId id="299" r:id="rId4"/>
    <p:sldId id="259" r:id="rId5"/>
    <p:sldId id="316" r:id="rId6"/>
    <p:sldId id="317" r:id="rId7"/>
    <p:sldId id="318" r:id="rId8"/>
    <p:sldId id="320" r:id="rId9"/>
    <p:sldId id="321" r:id="rId10"/>
    <p:sldId id="322" r:id="rId11"/>
    <p:sldId id="323" r:id="rId12"/>
    <p:sldId id="324" r:id="rId13"/>
    <p:sldId id="325" r:id="rId14"/>
    <p:sldId id="329" r:id="rId15"/>
    <p:sldId id="327" r:id="rId16"/>
    <p:sldId id="328" r:id="rId17"/>
    <p:sldId id="330" r:id="rId18"/>
    <p:sldId id="331" r:id="rId19"/>
    <p:sldId id="332" r:id="rId20"/>
    <p:sldId id="333" r:id="rId21"/>
    <p:sldId id="334" r:id="rId22"/>
    <p:sldId id="335" r:id="rId23"/>
    <p:sldId id="336" r:id="rId24"/>
    <p:sldId id="337" r:id="rId25"/>
    <p:sldId id="338" r:id="rId26"/>
    <p:sldId id="314" r:id="rId27"/>
    <p:sldId id="339" r:id="rId28"/>
    <p:sldId id="340" r:id="rId29"/>
    <p:sldId id="341" r:id="rId30"/>
    <p:sldId id="342" r:id="rId31"/>
    <p:sldId id="343" r:id="rId32"/>
    <p:sldId id="344" r:id="rId33"/>
    <p:sldId id="345" r:id="rId34"/>
    <p:sldId id="34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CCFFCC"/>
    <a:srgbClr val="FF9966"/>
    <a:srgbClr val="0000CC"/>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39EBF64-D5AA-4875-9E2C-CA5C329BCA1F}" type="datetimeFigureOut">
              <a:rPr lang="en-US"/>
              <a:pPr>
                <a:defRPr/>
              </a:pPr>
              <a:t>11/16/2022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19BA092-2F43-4002-9503-7B831689E6C9}" type="slidenum">
              <a:rPr lang="en-US"/>
              <a:pPr>
                <a:defRPr/>
              </a:pPr>
              <a:t>‹#›</a:t>
            </a:fld>
            <a:endParaRPr lang="en-US"/>
          </a:p>
        </p:txBody>
      </p:sp>
    </p:spTree>
    <p:extLst>
      <p:ext uri="{BB962C8B-B14F-4D97-AF65-F5344CB8AC3E}">
        <p14:creationId xmlns:p14="http://schemas.microsoft.com/office/powerpoint/2010/main" val="1575756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EE15DB4-B11F-4A36-8478-675169F3AEA6}" type="datetimeFigureOut">
              <a:rPr lang="en-US"/>
              <a:pPr>
                <a:defRPr/>
              </a:pPr>
              <a:t>11/16/2022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45507-1F02-4B61-8B53-4AFCDB7A3465}" type="slidenum">
              <a:rPr lang="en-US"/>
              <a:pPr>
                <a:defRPr/>
              </a:pPr>
              <a:t>‹#›</a:t>
            </a:fld>
            <a:endParaRPr lang="en-US"/>
          </a:p>
        </p:txBody>
      </p:sp>
    </p:spTree>
    <p:extLst>
      <p:ext uri="{BB962C8B-B14F-4D97-AF65-F5344CB8AC3E}">
        <p14:creationId xmlns:p14="http://schemas.microsoft.com/office/powerpoint/2010/main" val="261997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8A5A5E-02F8-4278-8F16-4EF2E55A72E8}" type="datetimeFigureOut">
              <a:rPr lang="en-US"/>
              <a:pPr>
                <a:defRPr/>
              </a:pPr>
              <a:t>11/16/2022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44424A-2713-48D6-A22C-ED27B0EAAE99}" type="slidenum">
              <a:rPr lang="en-US"/>
              <a:pPr>
                <a:defRPr/>
              </a:pPr>
              <a:t>‹#›</a:t>
            </a:fld>
            <a:endParaRPr lang="en-US"/>
          </a:p>
        </p:txBody>
      </p:sp>
    </p:spTree>
    <p:extLst>
      <p:ext uri="{BB962C8B-B14F-4D97-AF65-F5344CB8AC3E}">
        <p14:creationId xmlns:p14="http://schemas.microsoft.com/office/powerpoint/2010/main" val="62760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AC00EC-EE83-4407-94F3-DF70300BE80E}" type="datetimeFigureOut">
              <a:rPr lang="en-US"/>
              <a:pPr>
                <a:defRPr/>
              </a:pPr>
              <a:t>11/16/2022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18441F-98BD-44B8-9E59-24F6C13F76A0}" type="slidenum">
              <a:rPr lang="en-US"/>
              <a:pPr>
                <a:defRPr/>
              </a:pPr>
              <a:t>‹#›</a:t>
            </a:fld>
            <a:endParaRPr lang="en-US"/>
          </a:p>
        </p:txBody>
      </p:sp>
    </p:spTree>
    <p:extLst>
      <p:ext uri="{BB962C8B-B14F-4D97-AF65-F5344CB8AC3E}">
        <p14:creationId xmlns:p14="http://schemas.microsoft.com/office/powerpoint/2010/main" val="261039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F79BE2-8C37-42CA-92DB-1A2B5A433E14}" type="datetimeFigureOut">
              <a:rPr lang="en-US"/>
              <a:pPr>
                <a:defRPr/>
              </a:pPr>
              <a:t>11/16/2022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418864-28AA-4458-B5B2-3B36695A6FB7}" type="slidenum">
              <a:rPr lang="en-US"/>
              <a:pPr>
                <a:defRPr/>
              </a:pPr>
              <a:t>‹#›</a:t>
            </a:fld>
            <a:endParaRPr lang="en-US"/>
          </a:p>
        </p:txBody>
      </p:sp>
    </p:spTree>
    <p:extLst>
      <p:ext uri="{BB962C8B-B14F-4D97-AF65-F5344CB8AC3E}">
        <p14:creationId xmlns:p14="http://schemas.microsoft.com/office/powerpoint/2010/main" val="170922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DD1670-BD4B-48FB-BE91-F579092398EE}" type="datetimeFigureOut">
              <a:rPr lang="en-US"/>
              <a:pPr>
                <a:defRPr/>
              </a:pPr>
              <a:t>11/16/2022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9E577E-39DA-4E13-9270-74CA17E37F37}" type="slidenum">
              <a:rPr lang="en-US"/>
              <a:pPr>
                <a:defRPr/>
              </a:pPr>
              <a:t>‹#›</a:t>
            </a:fld>
            <a:endParaRPr lang="en-US"/>
          </a:p>
        </p:txBody>
      </p:sp>
    </p:spTree>
    <p:extLst>
      <p:ext uri="{BB962C8B-B14F-4D97-AF65-F5344CB8AC3E}">
        <p14:creationId xmlns:p14="http://schemas.microsoft.com/office/powerpoint/2010/main" val="102426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B0FE5C-E818-491E-8789-6376ED0AC312}" type="datetimeFigureOut">
              <a:rPr lang="en-US"/>
              <a:pPr>
                <a:defRPr/>
              </a:pPr>
              <a:t>11/16/2022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37DB37-8434-4D68-B3D4-AD7FE721E71F}" type="slidenum">
              <a:rPr lang="en-US"/>
              <a:pPr>
                <a:defRPr/>
              </a:pPr>
              <a:t>‹#›</a:t>
            </a:fld>
            <a:endParaRPr lang="en-US"/>
          </a:p>
        </p:txBody>
      </p:sp>
    </p:spTree>
    <p:extLst>
      <p:ext uri="{BB962C8B-B14F-4D97-AF65-F5344CB8AC3E}">
        <p14:creationId xmlns:p14="http://schemas.microsoft.com/office/powerpoint/2010/main" val="111775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A14738-2783-4949-9F51-4F40FA283885}" type="datetimeFigureOut">
              <a:rPr lang="en-US"/>
              <a:pPr>
                <a:defRPr/>
              </a:pPr>
              <a:t>11/16/2022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4BD8C1-DB0A-430D-AA48-BDA29526000F}" type="slidenum">
              <a:rPr lang="en-US"/>
              <a:pPr>
                <a:defRPr/>
              </a:pPr>
              <a:t>‹#›</a:t>
            </a:fld>
            <a:endParaRPr lang="en-US"/>
          </a:p>
        </p:txBody>
      </p:sp>
    </p:spTree>
    <p:extLst>
      <p:ext uri="{BB962C8B-B14F-4D97-AF65-F5344CB8AC3E}">
        <p14:creationId xmlns:p14="http://schemas.microsoft.com/office/powerpoint/2010/main" val="427856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A1C1A0-D896-4366-BC8E-507A1A9CE5F5}" type="datetimeFigureOut">
              <a:rPr lang="en-US"/>
              <a:pPr>
                <a:defRPr/>
              </a:pPr>
              <a:t>11/16/2022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E4F8E3-CB65-40B1-BCAB-CB21F51AD54C}" type="slidenum">
              <a:rPr lang="en-US"/>
              <a:pPr>
                <a:defRPr/>
              </a:pPr>
              <a:t>‹#›</a:t>
            </a:fld>
            <a:endParaRPr lang="en-US"/>
          </a:p>
        </p:txBody>
      </p:sp>
    </p:spTree>
    <p:extLst>
      <p:ext uri="{BB962C8B-B14F-4D97-AF65-F5344CB8AC3E}">
        <p14:creationId xmlns:p14="http://schemas.microsoft.com/office/powerpoint/2010/main" val="55369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F5A2A1-A3C6-45A7-95B5-9ECE104F4270}" type="datetimeFigureOut">
              <a:rPr lang="en-US"/>
              <a:pPr>
                <a:defRPr/>
              </a:pPr>
              <a:t>11/16/2022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6BC569-D3C4-4540-B156-FF2B97D12E75}" type="slidenum">
              <a:rPr lang="en-US"/>
              <a:pPr>
                <a:defRPr/>
              </a:pPr>
              <a:t>‹#›</a:t>
            </a:fld>
            <a:endParaRPr lang="en-US"/>
          </a:p>
        </p:txBody>
      </p:sp>
    </p:spTree>
    <p:extLst>
      <p:ext uri="{BB962C8B-B14F-4D97-AF65-F5344CB8AC3E}">
        <p14:creationId xmlns:p14="http://schemas.microsoft.com/office/powerpoint/2010/main" val="398645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062488-FEB9-49BC-8AC7-F39A8742B7CE}" type="datetimeFigureOut">
              <a:rPr lang="en-US"/>
              <a:pPr>
                <a:defRPr/>
              </a:pPr>
              <a:t>11/16/2022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731821-C996-4FEC-96A3-1A7A2F647745}" type="slidenum">
              <a:rPr lang="en-US"/>
              <a:pPr>
                <a:defRPr/>
              </a:pPr>
              <a:t>‹#›</a:t>
            </a:fld>
            <a:endParaRPr lang="en-US"/>
          </a:p>
        </p:txBody>
      </p:sp>
    </p:spTree>
    <p:extLst>
      <p:ext uri="{BB962C8B-B14F-4D97-AF65-F5344CB8AC3E}">
        <p14:creationId xmlns:p14="http://schemas.microsoft.com/office/powerpoint/2010/main" val="62212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3CC281-04FD-4E30-BA49-5A247AACD7AE}" type="datetimeFigureOut">
              <a:rPr lang="en-US"/>
              <a:pPr>
                <a:defRPr/>
              </a:pPr>
              <a:t>11/16/2022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FF7EC0-6B94-46FB-90AA-10942BF42F67}" type="slidenum">
              <a:rPr lang="en-US"/>
              <a:pPr>
                <a:defRPr/>
              </a:pPr>
              <a:t>‹#›</a:t>
            </a:fld>
            <a:endParaRPr lang="en-US"/>
          </a:p>
        </p:txBody>
      </p:sp>
    </p:spTree>
    <p:extLst>
      <p:ext uri="{BB962C8B-B14F-4D97-AF65-F5344CB8AC3E}">
        <p14:creationId xmlns:p14="http://schemas.microsoft.com/office/powerpoint/2010/main" val="240404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8941209-568D-407B-ADEA-A50E8A78612B}" type="datetimeFigureOut">
              <a:rPr lang="en-US"/>
              <a:pPr>
                <a:defRPr/>
              </a:pPr>
              <a:t>11/16/2022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015226-5081-47C2-9E57-5E182DBDD7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slide" Target="slide31.xml"/><Relationship Id="rId3" Type="http://schemas.openxmlformats.org/officeDocument/2006/relationships/image" Target="../media/image15.jpeg"/><Relationship Id="rId7" Type="http://schemas.openxmlformats.org/officeDocument/2006/relationships/slide" Target="slide29.xml"/><Relationship Id="rId12"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slide" Target="slide32.xml"/><Relationship Id="rId5" Type="http://schemas.openxmlformats.org/officeDocument/2006/relationships/image" Target="../media/image16.png"/><Relationship Id="rId10" Type="http://schemas.openxmlformats.org/officeDocument/2006/relationships/image" Target="../media/image19.jpeg"/><Relationship Id="rId4" Type="http://schemas.openxmlformats.org/officeDocument/2006/relationships/slide" Target="slide33.xml"/><Relationship Id="rId9" Type="http://schemas.openxmlformats.org/officeDocument/2006/relationships/slide" Target="slide30.xml"/><Relationship Id="rId1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7"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24.gif"/><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2.png"/><Relationship Id="rId7" Type="http://schemas.openxmlformats.org/officeDocument/2006/relationships/slide" Target="slide28.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24.gi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1"/>
          <p:cNvGrpSpPr>
            <a:grpSpLocks/>
          </p:cNvGrpSpPr>
          <p:nvPr/>
        </p:nvGrpSpPr>
        <p:grpSpPr bwMode="auto">
          <a:xfrm>
            <a:off x="-6350" y="0"/>
            <a:ext cx="9156700" cy="838200"/>
            <a:chOff x="0" y="8"/>
            <a:chExt cx="5768" cy="839"/>
          </a:xfrm>
        </p:grpSpPr>
        <p:sp>
          <p:nvSpPr>
            <p:cNvPr id="2060" name="Text Box 12"/>
            <p:cNvSpPr txBox="1">
              <a:spLocks noChangeArrowheads="1"/>
            </p:cNvSpPr>
            <p:nvPr/>
          </p:nvSpPr>
          <p:spPr bwMode="auto">
            <a:xfrm>
              <a:off x="0" y="8"/>
              <a:ext cx="5760" cy="839"/>
            </a:xfrm>
            <a:prstGeom prst="rect">
              <a:avLst/>
            </a:prstGeom>
            <a:gradFill rotWithShape="1">
              <a:gsLst>
                <a:gs pos="0">
                  <a:srgbClr val="99CC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10000"/>
                </a:spcBef>
              </a:pPr>
              <a:endParaRPr lang="vi-VN" sz="1000" b="1">
                <a:solidFill>
                  <a:schemeClr val="bg1"/>
                </a:solidFill>
                <a:latin typeface="Tahoma" pitchFamily="34" charset="0"/>
              </a:endParaRPr>
            </a:p>
            <a:p>
              <a:pPr algn="ctr" eaLnBrk="1" hangingPunct="1">
                <a:spcBef>
                  <a:spcPct val="10000"/>
                </a:spcBef>
              </a:pPr>
              <a:r>
                <a:rPr lang="vi-VN" sz="2400" b="1">
                  <a:solidFill>
                    <a:schemeClr val="bg1"/>
                  </a:solidFill>
                  <a:latin typeface="Tahoma" pitchFamily="34" charset="0"/>
                </a:rPr>
                <a:t>PHÒNG GIÁO DỤC VÀ ĐÀO TẠO HUYỆN CHÂU ĐỨC</a:t>
              </a:r>
            </a:p>
            <a:p>
              <a:pPr algn="ctr" eaLnBrk="1" hangingPunct="1">
                <a:spcBef>
                  <a:spcPct val="50000"/>
                </a:spcBef>
              </a:pPr>
              <a:r>
                <a:rPr lang="vi-VN" sz="2400" b="1">
                  <a:solidFill>
                    <a:schemeClr val="bg1"/>
                  </a:solidFill>
                  <a:latin typeface="Tahoma" pitchFamily="34" charset="0"/>
                </a:rPr>
                <a:t>TRƯỜNG THCS QUANG TRUNG </a:t>
              </a:r>
            </a:p>
            <a:p>
              <a:pPr algn="ctr" eaLnBrk="1" hangingPunct="1">
                <a:spcBef>
                  <a:spcPct val="50000"/>
                </a:spcBef>
              </a:pPr>
              <a:endParaRPr lang="vi-VN" sz="600" b="1">
                <a:solidFill>
                  <a:schemeClr val="bg1"/>
                </a:solidFill>
                <a:latin typeface="Tahoma" pitchFamily="34" charset="0"/>
              </a:endParaRPr>
            </a:p>
          </p:txBody>
        </p:sp>
        <p:sp>
          <p:nvSpPr>
            <p:cNvPr id="2061" name="Text Box 13"/>
            <p:cNvSpPr txBox="1">
              <a:spLocks noChangeArrowheads="1"/>
            </p:cNvSpPr>
            <p:nvPr/>
          </p:nvSpPr>
          <p:spPr bwMode="auto">
            <a:xfrm>
              <a:off x="8" y="32"/>
              <a:ext cx="5760" cy="647"/>
            </a:xfrm>
            <a:prstGeom prst="rect">
              <a:avLst/>
            </a:prstGeom>
            <a:gradFill rotWithShape="1">
              <a:gsLst>
                <a:gs pos="0">
                  <a:schemeClr val="accent1"/>
                </a:gs>
                <a:gs pos="100000">
                  <a:srgbClr val="FFFF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ctr" eaLnBrk="1" hangingPunct="1">
                <a:spcBef>
                  <a:spcPct val="10000"/>
                </a:spcBef>
              </a:pPr>
              <a:r>
                <a:rPr lang="en-US" sz="3600" b="1">
                  <a:solidFill>
                    <a:srgbClr val="9900CC"/>
                  </a:solidFill>
                  <a:latin typeface="Times New Roman" pitchFamily="18" charset="0"/>
                  <a:cs typeface="Times New Roman" pitchFamily="18" charset="0"/>
                </a:rPr>
                <a:t>TOÁN 6: CHÂN TRỜI SÁNG TẠO</a:t>
              </a:r>
              <a:endParaRPr lang="vi-VN" sz="3600" b="1">
                <a:solidFill>
                  <a:srgbClr val="FF0000"/>
                </a:solidFill>
                <a:latin typeface="Times New Roman" pitchFamily="18" charset="0"/>
                <a:cs typeface="Times New Roman" pitchFamily="18" charset="0"/>
              </a:endParaRPr>
            </a:p>
          </p:txBody>
        </p:sp>
        <p:sp>
          <p:nvSpPr>
            <p:cNvPr id="2062" name="Line 14"/>
            <p:cNvSpPr>
              <a:spLocks noChangeShapeType="1"/>
            </p:cNvSpPr>
            <p:nvPr/>
          </p:nvSpPr>
          <p:spPr bwMode="auto">
            <a:xfrm>
              <a:off x="40" y="803"/>
              <a:ext cx="5672" cy="0"/>
            </a:xfrm>
            <a:prstGeom prst="line">
              <a:avLst/>
            </a:prstGeom>
            <a:noFill/>
            <a:ln w="57150" cmpd="thickThin">
              <a:solidFill>
                <a:srgbClr val="FF66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pic>
        <p:nvPicPr>
          <p:cNvPr id="2051"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404393" y="3404393"/>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5691188" y="3405187"/>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681355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Oval 4"/>
          <p:cNvSpPr>
            <a:spLocks noChangeArrowheads="1"/>
          </p:cNvSpPr>
          <p:nvPr/>
        </p:nvSpPr>
        <p:spPr bwMode="auto">
          <a:xfrm rot="527914">
            <a:off x="1839913" y="3833813"/>
            <a:ext cx="5175250" cy="2541587"/>
          </a:xfrm>
          <a:prstGeom prst="ellipse">
            <a:avLst/>
          </a:prstGeom>
          <a:solidFill>
            <a:srgbClr val="0066FF"/>
          </a:solidFill>
          <a:ln w="9525">
            <a:solidFill>
              <a:srgbClr val="FFFFCC"/>
            </a:solidFill>
            <a:round/>
            <a:headEnd/>
            <a:tailEnd/>
          </a:ln>
        </p:spPr>
        <p:txBody>
          <a:bodyPr wrap="none" anchor="ctr"/>
          <a:lstStyle/>
          <a:p>
            <a:endParaRPr lang="en-US"/>
          </a:p>
        </p:txBody>
      </p:sp>
      <p:sp>
        <p:nvSpPr>
          <p:cNvPr id="2056" name="AutoShape 16" descr="Kết quả hình ảnh cho SÁCH GIÁO KHOA TOÁN 7"/>
          <p:cNvSpPr>
            <a:spLocks noChangeAspect="1" noChangeArrowheads="1"/>
          </p:cNvSpPr>
          <p:nvPr/>
        </p:nvSpPr>
        <p:spPr bwMode="auto">
          <a:xfrm>
            <a:off x="155575" y="-11430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7" name="AutoShape 18" descr="Kết quả hình ảnh cho SÁCH GIÁO KHOA TOÁN 7"/>
          <p:cNvSpPr>
            <a:spLocks noChangeAspect="1" noChangeArrowheads="1"/>
          </p:cNvSpPr>
          <p:nvPr/>
        </p:nvSpPr>
        <p:spPr bwMode="auto">
          <a:xfrm>
            <a:off x="307975" y="-99060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42" name="Picture 22"/>
          <p:cNvPicPr>
            <a:picLocks noChangeAspect="1" noChangeArrowheads="1"/>
          </p:cNvPicPr>
          <p:nvPr/>
        </p:nvPicPr>
        <p:blipFill>
          <a:blip r:embed="rId3"/>
          <a:srcRect/>
          <a:stretch>
            <a:fillRect/>
          </a:stretch>
        </p:blipFill>
        <p:spPr bwMode="auto">
          <a:xfrm rot="2151119">
            <a:off x="4476750" y="1236663"/>
            <a:ext cx="3013075" cy="4264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40" name="Picture 20"/>
          <p:cNvPicPr>
            <a:picLocks noChangeAspect="1" noChangeArrowheads="1"/>
          </p:cNvPicPr>
          <p:nvPr/>
        </p:nvPicPr>
        <p:blipFill>
          <a:blip r:embed="rId4"/>
          <a:srcRect/>
          <a:stretch>
            <a:fillRect/>
          </a:stretch>
        </p:blipFill>
        <p:spPr bwMode="auto">
          <a:xfrm rot="19220890">
            <a:off x="1819275" y="1228725"/>
            <a:ext cx="2838450" cy="39687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2291"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1" name="TextBox 4"/>
          <p:cNvSpPr txBox="1">
            <a:spLocks noChangeArrowheads="1"/>
          </p:cNvSpPr>
          <p:nvPr/>
        </p:nvSpPr>
        <p:spPr bwMode="auto">
          <a:xfrm>
            <a:off x="25400" y="1020763"/>
            <a:ext cx="344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Cộng hai số đối nhau:</a:t>
            </a:r>
          </a:p>
        </p:txBody>
      </p:sp>
      <p:sp>
        <p:nvSpPr>
          <p:cNvPr id="12" name="TextBox 4"/>
          <p:cNvSpPr txBox="1">
            <a:spLocks noChangeArrowheads="1"/>
          </p:cNvSpPr>
          <p:nvPr/>
        </p:nvSpPr>
        <p:spPr bwMode="auto">
          <a:xfrm>
            <a:off x="457200" y="1482725"/>
            <a:ext cx="8001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Tổng hai số nguyên đối nhau luôn luôn bằng 0: a + (-a) = 0</a:t>
            </a:r>
          </a:p>
        </p:txBody>
      </p:sp>
      <p:sp>
        <p:nvSpPr>
          <p:cNvPr id="13" name="TextBox 4"/>
          <p:cNvSpPr txBox="1">
            <a:spLocks noChangeArrowheads="1"/>
          </p:cNvSpPr>
          <p:nvPr/>
        </p:nvSpPr>
        <p:spPr bwMode="auto">
          <a:xfrm>
            <a:off x="25400" y="22098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i="1">
                <a:solidFill>
                  <a:srgbClr val="00B050"/>
                </a:solidFill>
                <a:latin typeface="Times New Roman" pitchFamily="18" charset="0"/>
                <a:cs typeface="Times New Roman" pitchFamily="18" charset="0"/>
              </a:rPr>
              <a:t>Vận dụng: </a:t>
            </a:r>
            <a:r>
              <a:rPr lang="en-US" sz="2400" b="1" i="1">
                <a:latin typeface="Times New Roman" pitchFamily="18" charset="0"/>
                <a:cs typeface="Times New Roman" pitchFamily="18" charset="0"/>
              </a:rPr>
              <a:t>Thẻ tín dụng trả sau của bác Tám đang ghi nợ 2 000 000 đ, sau khi bác Tám nộp vào 2 000 000 đ thì bác Tám có bao nhiêu tiền trong tài khoản?</a:t>
            </a:r>
          </a:p>
        </p:txBody>
      </p:sp>
      <p:sp>
        <p:nvSpPr>
          <p:cNvPr id="14" name="TextBox 4"/>
          <p:cNvSpPr txBox="1">
            <a:spLocks noChangeArrowheads="1"/>
          </p:cNvSpPr>
          <p:nvPr/>
        </p:nvSpPr>
        <p:spPr bwMode="auto">
          <a:xfrm>
            <a:off x="1574800" y="3505200"/>
            <a:ext cx="576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i="1">
                <a:solidFill>
                  <a:srgbClr val="00B050"/>
                </a:solidFill>
                <a:latin typeface="Times New Roman" pitchFamily="18" charset="0"/>
                <a:cs typeface="Times New Roman" pitchFamily="18" charset="0"/>
              </a:rPr>
              <a:t>(-2 000 000) + (+2 000 000) = 0 ( đồng)</a:t>
            </a:r>
            <a:endParaRPr lang="en-US" sz="2400" b="1" i="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3315"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1" name="TextBox 4"/>
          <p:cNvSpPr txBox="1">
            <a:spLocks noChangeArrowheads="1"/>
          </p:cNvSpPr>
          <p:nvPr/>
        </p:nvSpPr>
        <p:spPr bwMode="auto">
          <a:xfrm>
            <a:off x="25400" y="1020763"/>
            <a:ext cx="344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Cộng hai số đối nhau:</a:t>
            </a:r>
          </a:p>
        </p:txBody>
      </p:sp>
      <p:sp>
        <p:nvSpPr>
          <p:cNvPr id="12" name="TextBox 4"/>
          <p:cNvSpPr txBox="1">
            <a:spLocks noChangeArrowheads="1"/>
          </p:cNvSpPr>
          <p:nvPr/>
        </p:nvSpPr>
        <p:spPr bwMode="auto">
          <a:xfrm>
            <a:off x="457200" y="1482725"/>
            <a:ext cx="8001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Tổng hai số nguyên đối nhau luôn luôn bằng 0: a + (-a) = 0</a:t>
            </a:r>
          </a:p>
        </p:txBody>
      </p:sp>
      <p:sp>
        <p:nvSpPr>
          <p:cNvPr id="13" name="TextBox 4"/>
          <p:cNvSpPr txBox="1">
            <a:spLocks noChangeArrowheads="1"/>
          </p:cNvSpPr>
          <p:nvPr/>
        </p:nvSpPr>
        <p:spPr bwMode="auto">
          <a:xfrm>
            <a:off x="0" y="1962150"/>
            <a:ext cx="680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Cộng hai số nguyên khác dấu không đối nhau</a:t>
            </a:r>
          </a:p>
        </p:txBody>
      </p:sp>
      <p:pic>
        <p:nvPicPr>
          <p:cNvPr id="41986" name="Picture 2"/>
          <p:cNvPicPr>
            <a:picLocks noChangeAspect="1" noChangeArrowheads="1"/>
          </p:cNvPicPr>
          <p:nvPr/>
        </p:nvPicPr>
        <p:blipFill>
          <a:blip r:embed="rId2"/>
          <a:srcRect/>
          <a:stretch>
            <a:fillRect/>
          </a:stretch>
        </p:blipFill>
        <p:spPr bwMode="auto">
          <a:xfrm>
            <a:off x="0" y="2667000"/>
            <a:ext cx="9096375" cy="15240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4"/>
          <p:cNvSpPr txBox="1">
            <a:spLocks noChangeArrowheads="1"/>
          </p:cNvSpPr>
          <p:nvPr/>
        </p:nvSpPr>
        <p:spPr bwMode="auto">
          <a:xfrm>
            <a:off x="2997200" y="5037138"/>
            <a:ext cx="2921000" cy="461962"/>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Vậy</a:t>
            </a:r>
            <a:r>
              <a:rPr lang="en-US" sz="2400" b="1" smtClean="0">
                <a:latin typeface="Times New Roman" pitchFamily="18" charset="0"/>
                <a:cs typeface="Times New Roman" pitchFamily="18" charset="0"/>
              </a:rPr>
              <a:t> (-2) + (+6) = ?</a:t>
            </a:r>
          </a:p>
        </p:txBody>
      </p:sp>
      <p:sp>
        <p:nvSpPr>
          <p:cNvPr id="9" name="TextBox 4"/>
          <p:cNvSpPr txBox="1">
            <a:spLocks noChangeArrowheads="1"/>
          </p:cNvSpPr>
          <p:nvPr/>
        </p:nvSpPr>
        <p:spPr bwMode="auto">
          <a:xfrm>
            <a:off x="2932113" y="4267200"/>
            <a:ext cx="3440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a:solidFill>
                  <a:srgbClr val="0000FF"/>
                </a:solidFill>
                <a:latin typeface="Times New Roman" pitchFamily="18" charset="0"/>
                <a:cs typeface="Times New Roman" pitchFamily="18" charset="0"/>
              </a:rPr>
              <a:t>(-2) + (+6) =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arn(inVertical)">
                                      <p:cBhvr>
                                        <p:cTn id="22" dur="500"/>
                                        <p:tgtEl>
                                          <p:spTgt spid="419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1"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8" grpId="0" animBg="1"/>
      <p:bldP spid="8" grpId="1"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4339"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4340" name="TextBox 4"/>
          <p:cNvSpPr txBox="1">
            <a:spLocks noChangeArrowheads="1"/>
          </p:cNvSpPr>
          <p:nvPr/>
        </p:nvSpPr>
        <p:spPr bwMode="auto">
          <a:xfrm>
            <a:off x="25400" y="1020763"/>
            <a:ext cx="344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Cộng hai số đối nhau:</a:t>
            </a:r>
          </a:p>
        </p:txBody>
      </p:sp>
      <p:sp>
        <p:nvSpPr>
          <p:cNvPr id="14341" name="TextBox 4"/>
          <p:cNvSpPr txBox="1">
            <a:spLocks noChangeArrowheads="1"/>
          </p:cNvSpPr>
          <p:nvPr/>
        </p:nvSpPr>
        <p:spPr bwMode="auto">
          <a:xfrm>
            <a:off x="457200" y="1482725"/>
            <a:ext cx="8001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Tổng hai số nguyên đối nhau luôn luôn bằng 0: a + (-a) = 0</a:t>
            </a:r>
          </a:p>
        </p:txBody>
      </p:sp>
      <p:sp>
        <p:nvSpPr>
          <p:cNvPr id="14342" name="TextBox 4"/>
          <p:cNvSpPr txBox="1">
            <a:spLocks noChangeArrowheads="1"/>
          </p:cNvSpPr>
          <p:nvPr/>
        </p:nvSpPr>
        <p:spPr bwMode="auto">
          <a:xfrm>
            <a:off x="0" y="1962150"/>
            <a:ext cx="680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Cộng hai số nguyên khác dấu không đối nhau</a:t>
            </a:r>
          </a:p>
        </p:txBody>
      </p:sp>
      <p:sp>
        <p:nvSpPr>
          <p:cNvPr id="8" name="TextBox 4"/>
          <p:cNvSpPr txBox="1">
            <a:spLocks noChangeArrowheads="1"/>
          </p:cNvSpPr>
          <p:nvPr/>
        </p:nvSpPr>
        <p:spPr bwMode="auto">
          <a:xfrm>
            <a:off x="2997200" y="5037138"/>
            <a:ext cx="2921000" cy="461962"/>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Vậy</a:t>
            </a:r>
            <a:r>
              <a:rPr lang="en-US" sz="2400" b="1" smtClean="0">
                <a:latin typeface="Times New Roman" pitchFamily="18" charset="0"/>
                <a:cs typeface="Times New Roman" pitchFamily="18" charset="0"/>
              </a:rPr>
              <a:t> (+2) + (-6) = ?</a:t>
            </a:r>
          </a:p>
        </p:txBody>
      </p:sp>
      <p:sp>
        <p:nvSpPr>
          <p:cNvPr id="9" name="TextBox 4"/>
          <p:cNvSpPr txBox="1">
            <a:spLocks noChangeArrowheads="1"/>
          </p:cNvSpPr>
          <p:nvPr/>
        </p:nvSpPr>
        <p:spPr bwMode="auto">
          <a:xfrm>
            <a:off x="2932113" y="4267200"/>
            <a:ext cx="3440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a:solidFill>
                  <a:srgbClr val="0000FF"/>
                </a:solidFill>
                <a:latin typeface="Times New Roman" pitchFamily="18" charset="0"/>
                <a:cs typeface="Times New Roman" pitchFamily="18" charset="0"/>
              </a:rPr>
              <a:t>(+2) + (-6) = -4</a:t>
            </a:r>
          </a:p>
        </p:txBody>
      </p:sp>
      <p:pic>
        <p:nvPicPr>
          <p:cNvPr id="43010" name="Picture 2"/>
          <p:cNvPicPr>
            <a:picLocks noChangeAspect="1" noChangeArrowheads="1"/>
          </p:cNvPicPr>
          <p:nvPr/>
        </p:nvPicPr>
        <p:blipFill>
          <a:blip r:embed="rId2"/>
          <a:srcRect/>
          <a:stretch>
            <a:fillRect/>
          </a:stretch>
        </p:blipFill>
        <p:spPr bwMode="auto">
          <a:xfrm>
            <a:off x="73025" y="2695575"/>
            <a:ext cx="9070975" cy="15589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5363"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5364" name="TextBox 4"/>
          <p:cNvSpPr txBox="1">
            <a:spLocks noChangeArrowheads="1"/>
          </p:cNvSpPr>
          <p:nvPr/>
        </p:nvSpPr>
        <p:spPr bwMode="auto">
          <a:xfrm>
            <a:off x="25400" y="1020763"/>
            <a:ext cx="344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Cộng hai số đối nhau:</a:t>
            </a:r>
          </a:p>
        </p:txBody>
      </p:sp>
      <p:sp>
        <p:nvSpPr>
          <p:cNvPr id="15365" name="TextBox 4"/>
          <p:cNvSpPr txBox="1">
            <a:spLocks noChangeArrowheads="1"/>
          </p:cNvSpPr>
          <p:nvPr/>
        </p:nvSpPr>
        <p:spPr bwMode="auto">
          <a:xfrm>
            <a:off x="457200" y="1482725"/>
            <a:ext cx="8001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Tổng hai số nguyên đối nhau luôn luôn bằng 0: a + (-a) = 0</a:t>
            </a:r>
          </a:p>
        </p:txBody>
      </p:sp>
      <p:sp>
        <p:nvSpPr>
          <p:cNvPr id="15366" name="TextBox 4"/>
          <p:cNvSpPr txBox="1">
            <a:spLocks noChangeArrowheads="1"/>
          </p:cNvSpPr>
          <p:nvPr/>
        </p:nvSpPr>
        <p:spPr bwMode="auto">
          <a:xfrm>
            <a:off x="0" y="1962150"/>
            <a:ext cx="680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Cộng hai số nguyên khác dấu không đối nhau</a:t>
            </a:r>
          </a:p>
        </p:txBody>
      </p:sp>
      <p:sp>
        <p:nvSpPr>
          <p:cNvPr id="14" name="TextBox 4"/>
          <p:cNvSpPr txBox="1">
            <a:spLocks noChangeArrowheads="1"/>
          </p:cNvSpPr>
          <p:nvPr/>
        </p:nvSpPr>
        <p:spPr bwMode="auto">
          <a:xfrm>
            <a:off x="457200" y="2514600"/>
            <a:ext cx="8001000" cy="2678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err="1" smtClean="0">
                <a:solidFill>
                  <a:srgbClr val="0000FF"/>
                </a:solidFill>
                <a:latin typeface="Times New Roman" pitchFamily="18" charset="0"/>
                <a:cs typeface="Times New Roman" pitchFamily="18" charset="0"/>
              </a:rPr>
              <a:t>Muốn</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cộng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hai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nguyên</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khác</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dấu</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không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nhau</a:t>
            </a:r>
            <a:r>
              <a:rPr lang="en-US" sz="2400" b="1" smtClean="0">
                <a:solidFill>
                  <a:srgbClr val="0000FF"/>
                </a:solidFill>
                <a:latin typeface="Times New Roman" pitchFamily="18" charset="0"/>
                <a:cs typeface="Times New Roman" pitchFamily="18" charset="0"/>
              </a:rPr>
              <a:t>, ta </a:t>
            </a:r>
            <a:r>
              <a:rPr lang="en-US" sz="2400" b="1" err="1" smtClean="0">
                <a:solidFill>
                  <a:srgbClr val="0000FF"/>
                </a:solidFill>
                <a:latin typeface="Times New Roman" pitchFamily="18" charset="0"/>
                <a:cs typeface="Times New Roman" pitchFamily="18" charset="0"/>
              </a:rPr>
              <a:t>làm</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như</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sau</a:t>
            </a:r>
            <a:r>
              <a:rPr lang="en-US" sz="2400" b="1" smtClean="0">
                <a:solidFill>
                  <a:srgbClr val="0000FF"/>
                </a:solidFill>
                <a:latin typeface="Times New Roman" pitchFamily="18" charset="0"/>
                <a:cs typeface="Times New Roman" pitchFamily="18" charset="0"/>
              </a:rPr>
              <a:t>:</a:t>
            </a:r>
          </a:p>
          <a:p>
            <a:pPr marL="342900" indent="-342900" algn="just" eaLnBrk="1" hangingPunct="1">
              <a:buFontTx/>
              <a:buChar char="-"/>
              <a:defRPr/>
            </a:pPr>
            <a:r>
              <a:rPr lang="en-US" sz="2400" b="1" err="1" smtClean="0">
                <a:solidFill>
                  <a:srgbClr val="0000FF"/>
                </a:solidFill>
                <a:latin typeface="Times New Roman" pitchFamily="18" charset="0"/>
                <a:cs typeface="Times New Roman" pitchFamily="18" charset="0"/>
              </a:rPr>
              <a:t>Nếu</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dương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lớn</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hơn</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của</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âm</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thì</a:t>
            </a:r>
            <a:r>
              <a:rPr lang="en-US" sz="2400" b="1" smtClean="0">
                <a:solidFill>
                  <a:srgbClr val="0000FF"/>
                </a:solidFill>
                <a:latin typeface="Times New Roman" pitchFamily="18" charset="0"/>
                <a:cs typeface="Times New Roman" pitchFamily="18" charset="0"/>
              </a:rPr>
              <a:t> ta </a:t>
            </a:r>
            <a:r>
              <a:rPr lang="en-US" sz="2400" b="1" err="1" smtClean="0">
                <a:solidFill>
                  <a:srgbClr val="0000FF"/>
                </a:solidFill>
                <a:latin typeface="Times New Roman" pitchFamily="18" charset="0"/>
                <a:cs typeface="Times New Roman" pitchFamily="18" charset="0"/>
              </a:rPr>
              <a:t>lấy</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dương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trừ</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của</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âm</a:t>
            </a:r>
            <a:r>
              <a:rPr lang="en-US" sz="2400" b="1" smtClean="0">
                <a:solidFill>
                  <a:srgbClr val="0000FF"/>
                </a:solidFill>
                <a:latin typeface="Times New Roman" pitchFamily="18" charset="0"/>
                <a:cs typeface="Times New Roman" pitchFamily="18" charset="0"/>
              </a:rPr>
              <a:t>.</a:t>
            </a:r>
          </a:p>
          <a:p>
            <a:pPr marL="342900" indent="-342900" algn="just" eaLnBrk="1" hangingPunct="1">
              <a:buFontTx/>
              <a:buChar char="-"/>
              <a:defRPr/>
            </a:pP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Nếu</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dương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bé</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hơn</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của</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âm</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thì</a:t>
            </a:r>
            <a:r>
              <a:rPr lang="en-US" sz="2400" b="1" smtClean="0">
                <a:solidFill>
                  <a:srgbClr val="0000FF"/>
                </a:solidFill>
                <a:latin typeface="Times New Roman" pitchFamily="18" charset="0"/>
                <a:cs typeface="Times New Roman" pitchFamily="18" charset="0"/>
              </a:rPr>
              <a:t> ta </a:t>
            </a:r>
            <a:r>
              <a:rPr lang="en-US" sz="2400" b="1" err="1" smtClean="0">
                <a:solidFill>
                  <a:srgbClr val="0000FF"/>
                </a:solidFill>
                <a:latin typeface="Times New Roman" pitchFamily="18" charset="0"/>
                <a:cs typeface="Times New Roman" pitchFamily="18" charset="0"/>
              </a:rPr>
              <a:t>lấy</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của</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âm</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trừ</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đi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số</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dương</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rồi</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thêm</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dấu</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trừ</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trước</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kết</a:t>
            </a:r>
            <a:r>
              <a:rPr lang="en-US" sz="2400" b="1" smtClean="0">
                <a:solidFill>
                  <a:srgbClr val="0000FF"/>
                </a:solidFill>
                <a:latin typeface="Times New Roman" pitchFamily="18" charset="0"/>
                <a:cs typeface="Times New Roman" pitchFamily="18" charset="0"/>
              </a:rPr>
              <a:t> </a:t>
            </a:r>
            <a:r>
              <a:rPr lang="en-US" sz="2400" b="1" err="1" smtClean="0">
                <a:solidFill>
                  <a:srgbClr val="0000FF"/>
                </a:solidFill>
                <a:latin typeface="Times New Roman" pitchFamily="18" charset="0"/>
                <a:cs typeface="Times New Roman" pitchFamily="18" charset="0"/>
              </a:rPr>
              <a:t>quả</a:t>
            </a:r>
            <a:r>
              <a:rPr lang="en-US" sz="2400" b="1" smtClean="0">
                <a:solidFill>
                  <a:srgbClr val="0000FF"/>
                </a:solidFill>
                <a:latin typeface="Times New Roman" pitchFamily="18" charset="0"/>
                <a:cs typeface="Times New Roman" pitchFamily="18" charset="0"/>
              </a:rPr>
              <a:t>.</a:t>
            </a:r>
          </a:p>
        </p:txBody>
      </p:sp>
      <p:sp>
        <p:nvSpPr>
          <p:cNvPr id="15" name="TextBox 4"/>
          <p:cNvSpPr txBox="1">
            <a:spLocks noChangeArrowheads="1"/>
          </p:cNvSpPr>
          <p:nvPr/>
        </p:nvSpPr>
        <p:spPr bwMode="auto">
          <a:xfrm>
            <a:off x="1066800" y="5192713"/>
            <a:ext cx="434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B050"/>
                </a:solidFill>
                <a:latin typeface="Times New Roman" pitchFamily="18" charset="0"/>
                <a:cs typeface="Times New Roman" pitchFamily="18" charset="0"/>
              </a:rPr>
              <a:t>VD:</a:t>
            </a:r>
            <a:r>
              <a:rPr lang="en-US" sz="2400" b="1">
                <a:latin typeface="Times New Roman" pitchFamily="18" charset="0"/>
                <a:cs typeface="Times New Roman" pitchFamily="18" charset="0"/>
              </a:rPr>
              <a:t> 97 + (-83) = 97 – 83 = 14</a:t>
            </a:r>
          </a:p>
        </p:txBody>
      </p:sp>
      <p:sp>
        <p:nvSpPr>
          <p:cNvPr id="16" name="TextBox 4"/>
          <p:cNvSpPr txBox="1">
            <a:spLocks noChangeArrowheads="1"/>
          </p:cNvSpPr>
          <p:nvPr/>
        </p:nvSpPr>
        <p:spPr bwMode="auto">
          <a:xfrm>
            <a:off x="1752600" y="5654675"/>
            <a:ext cx="434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22 + (-64) </a:t>
            </a:r>
          </a:p>
        </p:txBody>
      </p:sp>
      <p:sp>
        <p:nvSpPr>
          <p:cNvPr id="17" name="TextBox 4"/>
          <p:cNvSpPr txBox="1">
            <a:spLocks noChangeArrowheads="1"/>
          </p:cNvSpPr>
          <p:nvPr/>
        </p:nvSpPr>
        <p:spPr bwMode="auto">
          <a:xfrm>
            <a:off x="1600200" y="6115050"/>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(-35)  + 15 </a:t>
            </a:r>
          </a:p>
        </p:txBody>
      </p:sp>
      <p:sp>
        <p:nvSpPr>
          <p:cNvPr id="18" name="TextBox 4"/>
          <p:cNvSpPr txBox="1">
            <a:spLocks noChangeArrowheads="1"/>
          </p:cNvSpPr>
          <p:nvPr/>
        </p:nvSpPr>
        <p:spPr bwMode="auto">
          <a:xfrm>
            <a:off x="3048000" y="5681663"/>
            <a:ext cx="434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 = -(64 – 22) </a:t>
            </a:r>
          </a:p>
        </p:txBody>
      </p:sp>
      <p:sp>
        <p:nvSpPr>
          <p:cNvPr id="19" name="TextBox 4"/>
          <p:cNvSpPr txBox="1">
            <a:spLocks noChangeArrowheads="1"/>
          </p:cNvSpPr>
          <p:nvPr/>
        </p:nvSpPr>
        <p:spPr bwMode="auto">
          <a:xfrm>
            <a:off x="4660900" y="5710238"/>
            <a:ext cx="160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 = -42</a:t>
            </a:r>
          </a:p>
        </p:txBody>
      </p:sp>
      <p:sp>
        <p:nvSpPr>
          <p:cNvPr id="20" name="TextBox 4"/>
          <p:cNvSpPr txBox="1">
            <a:spLocks noChangeArrowheads="1"/>
          </p:cNvSpPr>
          <p:nvPr/>
        </p:nvSpPr>
        <p:spPr bwMode="auto">
          <a:xfrm>
            <a:off x="2946400" y="6118225"/>
            <a:ext cx="434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 = -(35 – 15) = -20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500"/>
                                        <p:tgtEl>
                                          <p:spTgt spid="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6387"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6388" name="TextBox 4"/>
          <p:cNvSpPr txBox="1">
            <a:spLocks noChangeArrowheads="1"/>
          </p:cNvSpPr>
          <p:nvPr/>
        </p:nvSpPr>
        <p:spPr bwMode="auto">
          <a:xfrm>
            <a:off x="25400" y="1020763"/>
            <a:ext cx="3440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Cộng hai số đối nhau:</a:t>
            </a:r>
          </a:p>
        </p:txBody>
      </p:sp>
      <p:sp>
        <p:nvSpPr>
          <p:cNvPr id="16389" name="TextBox 4"/>
          <p:cNvSpPr txBox="1">
            <a:spLocks noChangeArrowheads="1"/>
          </p:cNvSpPr>
          <p:nvPr/>
        </p:nvSpPr>
        <p:spPr bwMode="auto">
          <a:xfrm>
            <a:off x="457200" y="1482725"/>
            <a:ext cx="8001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Tổng hai số nguyên đối nhau luôn luôn bằng 0: a + (-a) = 0</a:t>
            </a:r>
          </a:p>
        </p:txBody>
      </p:sp>
      <p:sp>
        <p:nvSpPr>
          <p:cNvPr id="16390" name="TextBox 4"/>
          <p:cNvSpPr txBox="1">
            <a:spLocks noChangeArrowheads="1"/>
          </p:cNvSpPr>
          <p:nvPr/>
        </p:nvSpPr>
        <p:spPr bwMode="auto">
          <a:xfrm>
            <a:off x="0" y="1962150"/>
            <a:ext cx="6807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Cộng hai số nguyên khác dấu không đối nhau</a:t>
            </a:r>
          </a:p>
        </p:txBody>
      </p:sp>
      <p:sp>
        <p:nvSpPr>
          <p:cNvPr id="8" name="TextBox 4"/>
          <p:cNvSpPr txBox="1">
            <a:spLocks noChangeArrowheads="1"/>
          </p:cNvSpPr>
          <p:nvPr/>
        </p:nvSpPr>
        <p:spPr bwMode="auto">
          <a:xfrm>
            <a:off x="228600" y="28575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i="1" err="1" smtClean="0">
                <a:solidFill>
                  <a:srgbClr val="00B050"/>
                </a:solidFill>
                <a:latin typeface="Times New Roman" pitchFamily="18" charset="0"/>
                <a:cs typeface="Times New Roman" pitchFamily="18" charset="0"/>
              </a:rPr>
              <a:t>Chú</a:t>
            </a:r>
            <a:r>
              <a:rPr lang="en-US" sz="2400" b="1" i="1" smtClean="0">
                <a:solidFill>
                  <a:srgbClr val="00B050"/>
                </a:solidFill>
                <a:latin typeface="Times New Roman" pitchFamily="18" charset="0"/>
                <a:cs typeface="Times New Roman" pitchFamily="18" charset="0"/>
              </a:rPr>
              <a:t> ý:</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Khi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cộng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hai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nguyên</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trái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dấu</a:t>
            </a:r>
            <a:r>
              <a:rPr lang="en-US" sz="2400" i="1" smtClean="0">
                <a:solidFill>
                  <a:srgbClr val="0000FF"/>
                </a:solidFill>
                <a:latin typeface="Times New Roman" pitchFamily="18" charset="0"/>
                <a:cs typeface="Times New Roman" pitchFamily="18" charset="0"/>
              </a:rPr>
              <a:t>:</a:t>
            </a:r>
          </a:p>
          <a:p>
            <a:pPr marL="342900" indent="-342900" algn="just" eaLnBrk="1" hangingPunct="1">
              <a:buFontTx/>
              <a:buChar char="-"/>
              <a:defRPr/>
            </a:pPr>
            <a:r>
              <a:rPr lang="en-US" sz="2400" i="1" err="1" smtClean="0">
                <a:solidFill>
                  <a:srgbClr val="0000FF"/>
                </a:solidFill>
                <a:latin typeface="Times New Roman" pitchFamily="18" charset="0"/>
                <a:cs typeface="Times New Roman" pitchFamily="18" charset="0"/>
              </a:rPr>
              <a:t>Nếu</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dương</a:t>
            </a:r>
            <a:r>
              <a:rPr lang="en-US" sz="2400" i="1" smtClean="0">
                <a:solidFill>
                  <a:srgbClr val="0000FF"/>
                </a:solidFill>
                <a:latin typeface="Times New Roman" pitchFamily="18" charset="0"/>
                <a:cs typeface="Times New Roman" pitchFamily="18" charset="0"/>
              </a:rPr>
              <a:t> lớn </a:t>
            </a:r>
            <a:r>
              <a:rPr lang="en-US" sz="2400" i="1" err="1" smtClean="0">
                <a:solidFill>
                  <a:srgbClr val="0000FF"/>
                </a:solidFill>
                <a:latin typeface="Times New Roman" pitchFamily="18" charset="0"/>
                <a:cs typeface="Times New Roman" pitchFamily="18" charset="0"/>
              </a:rPr>
              <a:t>hơn</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đối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của</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âm</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thì</a:t>
            </a:r>
            <a:r>
              <a:rPr lang="en-US" sz="2400" i="1" smtClean="0">
                <a:solidFill>
                  <a:srgbClr val="0000FF"/>
                </a:solidFill>
                <a:latin typeface="Times New Roman" pitchFamily="18" charset="0"/>
                <a:cs typeface="Times New Roman" pitchFamily="18" charset="0"/>
              </a:rPr>
              <a:t> ta </a:t>
            </a:r>
            <a:r>
              <a:rPr lang="en-US" sz="2400" i="1" err="1" smtClean="0">
                <a:solidFill>
                  <a:srgbClr val="0000FF"/>
                </a:solidFill>
                <a:latin typeface="Times New Roman" pitchFamily="18" charset="0"/>
                <a:cs typeface="Times New Roman" pitchFamily="18" charset="0"/>
              </a:rPr>
              <a:t>có</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tổng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dương</a:t>
            </a:r>
            <a:endParaRPr lang="en-US" sz="2400" i="1" smtClean="0">
              <a:solidFill>
                <a:srgbClr val="0000FF"/>
              </a:solidFill>
              <a:latin typeface="Times New Roman" pitchFamily="18" charset="0"/>
              <a:cs typeface="Times New Roman" pitchFamily="18" charset="0"/>
            </a:endParaRPr>
          </a:p>
          <a:p>
            <a:pPr marL="342900" indent="-342900" algn="just" eaLnBrk="1" hangingPunct="1">
              <a:buFontTx/>
              <a:buChar char="-"/>
              <a:defRPr/>
            </a:pP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Nếu</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dương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bằng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đối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của</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âm</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thì</a:t>
            </a:r>
            <a:r>
              <a:rPr lang="en-US" sz="2400" i="1" smtClean="0">
                <a:solidFill>
                  <a:srgbClr val="0000FF"/>
                </a:solidFill>
                <a:latin typeface="Times New Roman" pitchFamily="18" charset="0"/>
                <a:cs typeface="Times New Roman" pitchFamily="18" charset="0"/>
              </a:rPr>
              <a:t> ta </a:t>
            </a:r>
            <a:r>
              <a:rPr lang="en-US" sz="2400" i="1" err="1" smtClean="0">
                <a:solidFill>
                  <a:srgbClr val="0000FF"/>
                </a:solidFill>
                <a:latin typeface="Times New Roman" pitchFamily="18" charset="0"/>
                <a:cs typeface="Times New Roman" pitchFamily="18" charset="0"/>
              </a:rPr>
              <a:t>có</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tổng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bằng</a:t>
            </a:r>
            <a:r>
              <a:rPr lang="en-US" sz="2400" i="1" smtClean="0">
                <a:solidFill>
                  <a:srgbClr val="0000FF"/>
                </a:solidFill>
                <a:latin typeface="Times New Roman" pitchFamily="18" charset="0"/>
                <a:cs typeface="Times New Roman" pitchFamily="18" charset="0"/>
              </a:rPr>
              <a:t> 0</a:t>
            </a:r>
          </a:p>
          <a:p>
            <a:pPr marL="342900" indent="-342900" algn="just" eaLnBrk="1" hangingPunct="1">
              <a:buFontTx/>
              <a:buChar char="-"/>
              <a:defRPr/>
            </a:pP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Nếu</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dương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bé</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hơn</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đối</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của</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số</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âm</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thi</a:t>
            </a:r>
            <a:r>
              <a:rPr lang="en-US" sz="2400" i="1" smtClean="0">
                <a:solidFill>
                  <a:srgbClr val="0000FF"/>
                </a:solidFill>
                <a:latin typeface="Times New Roman" pitchFamily="18" charset="0"/>
                <a:cs typeface="Times New Roman" pitchFamily="18" charset="0"/>
              </a:rPr>
              <a:t> ta </a:t>
            </a:r>
            <a:r>
              <a:rPr lang="en-US" sz="2400" i="1" err="1" smtClean="0">
                <a:solidFill>
                  <a:srgbClr val="0000FF"/>
                </a:solidFill>
                <a:latin typeface="Times New Roman" pitchFamily="18" charset="0"/>
                <a:cs typeface="Times New Roman" pitchFamily="18" charset="0"/>
              </a:rPr>
              <a:t>có</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tổng</a:t>
            </a:r>
            <a:r>
              <a:rPr lang="en-US" sz="2400" i="1" smtClean="0">
                <a:solidFill>
                  <a:srgbClr val="0000FF"/>
                </a:solidFill>
                <a:latin typeface="Times New Roman" pitchFamily="18" charset="0"/>
                <a:cs typeface="Times New Roman" pitchFamily="18" charset="0"/>
              </a:rPr>
              <a:t> </a:t>
            </a:r>
            <a:r>
              <a:rPr lang="en-US" sz="2400" i="1" err="1" smtClean="0">
                <a:solidFill>
                  <a:srgbClr val="0000FF"/>
                </a:solidFill>
                <a:latin typeface="Times New Roman" pitchFamily="18" charset="0"/>
                <a:cs typeface="Times New Roman" pitchFamily="18" charset="0"/>
              </a:rPr>
              <a:t>âm</a:t>
            </a:r>
            <a:endParaRPr lang="en-US" sz="2400" i="1" smtClean="0">
              <a:solidFill>
                <a:srgbClr val="0000FF"/>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6300" y="4495800"/>
            <a:ext cx="2471738"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7411"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5" name="TextBox 4"/>
          <p:cNvSpPr txBox="1">
            <a:spLocks noChangeArrowheads="1"/>
          </p:cNvSpPr>
          <p:nvPr/>
        </p:nvSpPr>
        <p:spPr bwMode="auto">
          <a:xfrm>
            <a:off x="-176213" y="989013"/>
            <a:ext cx="6107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B050"/>
                </a:solidFill>
                <a:latin typeface="Times New Roman" pitchFamily="18" charset="0"/>
                <a:cs typeface="Times New Roman" pitchFamily="18" charset="0"/>
              </a:rPr>
              <a:t>TH2:</a:t>
            </a:r>
            <a:r>
              <a:rPr lang="en-US" sz="2400" b="1">
                <a:latin typeface="Times New Roman" pitchFamily="18" charset="0"/>
                <a:cs typeface="Times New Roman" pitchFamily="18" charset="0"/>
              </a:rPr>
              <a:t> 1) Thực hiện các phép tính sau:</a:t>
            </a:r>
          </a:p>
        </p:txBody>
      </p:sp>
      <p:sp>
        <p:nvSpPr>
          <p:cNvPr id="16" name="TextBox 4"/>
          <p:cNvSpPr txBox="1">
            <a:spLocks noChangeArrowheads="1"/>
          </p:cNvSpPr>
          <p:nvPr/>
        </p:nvSpPr>
        <p:spPr bwMode="auto">
          <a:xfrm>
            <a:off x="3289300" y="1449388"/>
            <a:ext cx="196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4 + (-7)</a:t>
            </a:r>
          </a:p>
        </p:txBody>
      </p:sp>
      <p:sp>
        <p:nvSpPr>
          <p:cNvPr id="17" name="TextBox 4"/>
          <p:cNvSpPr txBox="1">
            <a:spLocks noChangeArrowheads="1"/>
          </p:cNvSpPr>
          <p:nvPr/>
        </p:nvSpPr>
        <p:spPr bwMode="auto">
          <a:xfrm>
            <a:off x="3314700" y="1911350"/>
            <a:ext cx="2171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(-5) + 12</a:t>
            </a:r>
          </a:p>
        </p:txBody>
      </p:sp>
      <p:sp>
        <p:nvSpPr>
          <p:cNvPr id="21" name="TextBox 4"/>
          <p:cNvSpPr txBox="1">
            <a:spLocks noChangeArrowheads="1"/>
          </p:cNvSpPr>
          <p:nvPr/>
        </p:nvSpPr>
        <p:spPr bwMode="auto">
          <a:xfrm>
            <a:off x="3314700" y="2357438"/>
            <a:ext cx="217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c) (-25) + 72</a:t>
            </a:r>
          </a:p>
        </p:txBody>
      </p:sp>
      <p:sp>
        <p:nvSpPr>
          <p:cNvPr id="22" name="TextBox 4"/>
          <p:cNvSpPr txBox="1">
            <a:spLocks noChangeArrowheads="1"/>
          </p:cNvSpPr>
          <p:nvPr/>
        </p:nvSpPr>
        <p:spPr bwMode="auto">
          <a:xfrm>
            <a:off x="3314700" y="2824163"/>
            <a:ext cx="217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d) 49 + (-51)</a:t>
            </a:r>
          </a:p>
        </p:txBody>
      </p:sp>
      <p:sp>
        <p:nvSpPr>
          <p:cNvPr id="23" name="TextBox 4"/>
          <p:cNvSpPr txBox="1">
            <a:spLocks noChangeArrowheads="1"/>
          </p:cNvSpPr>
          <p:nvPr/>
        </p:nvSpPr>
        <p:spPr bwMode="auto">
          <a:xfrm>
            <a:off x="533400" y="3286125"/>
            <a:ext cx="1600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B050"/>
                </a:solidFill>
                <a:latin typeface="Times New Roman" pitchFamily="18" charset="0"/>
                <a:cs typeface="Times New Roman" pitchFamily="18" charset="0"/>
              </a:rPr>
              <a:t>Giải: </a:t>
            </a:r>
            <a:endParaRPr lang="en-US" sz="2400" b="1">
              <a:latin typeface="Times New Roman" pitchFamily="18" charset="0"/>
              <a:cs typeface="Times New Roman" pitchFamily="18" charset="0"/>
            </a:endParaRPr>
          </a:p>
        </p:txBody>
      </p:sp>
      <p:sp>
        <p:nvSpPr>
          <p:cNvPr id="24" name="TextBox 4"/>
          <p:cNvSpPr txBox="1">
            <a:spLocks noChangeArrowheads="1"/>
          </p:cNvSpPr>
          <p:nvPr/>
        </p:nvSpPr>
        <p:spPr bwMode="auto">
          <a:xfrm>
            <a:off x="2133600" y="358140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4 + (-7) = -(7 – 4) = -3</a:t>
            </a:r>
          </a:p>
        </p:txBody>
      </p:sp>
      <p:sp>
        <p:nvSpPr>
          <p:cNvPr id="25" name="TextBox 4"/>
          <p:cNvSpPr txBox="1">
            <a:spLocks noChangeArrowheads="1"/>
          </p:cNvSpPr>
          <p:nvPr/>
        </p:nvSpPr>
        <p:spPr bwMode="auto">
          <a:xfrm>
            <a:off x="2133600" y="4267200"/>
            <a:ext cx="4222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(-5) + 12 = 12 – 5 = 7</a:t>
            </a:r>
          </a:p>
        </p:txBody>
      </p:sp>
      <p:sp>
        <p:nvSpPr>
          <p:cNvPr id="26" name="TextBox 4"/>
          <p:cNvSpPr txBox="1">
            <a:spLocks noChangeArrowheads="1"/>
          </p:cNvSpPr>
          <p:nvPr/>
        </p:nvSpPr>
        <p:spPr bwMode="auto">
          <a:xfrm>
            <a:off x="2133600" y="4876800"/>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c) (-25) + 72 = 72 – 25 = 47</a:t>
            </a:r>
          </a:p>
        </p:txBody>
      </p:sp>
      <p:sp>
        <p:nvSpPr>
          <p:cNvPr id="27" name="TextBox 4"/>
          <p:cNvSpPr txBox="1">
            <a:spLocks noChangeArrowheads="1"/>
          </p:cNvSpPr>
          <p:nvPr/>
        </p:nvSpPr>
        <p:spPr bwMode="auto">
          <a:xfrm>
            <a:off x="2133600" y="5562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d) 49 + (-51) = -(51 – 49) =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2" grpId="0"/>
      <p:bldP spid="23" grpId="0"/>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8435"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15" name="TextBox 4"/>
          <p:cNvSpPr txBox="1">
            <a:spLocks noChangeArrowheads="1"/>
          </p:cNvSpPr>
          <p:nvPr/>
        </p:nvSpPr>
        <p:spPr bwMode="auto">
          <a:xfrm>
            <a:off x="233363" y="1020763"/>
            <a:ext cx="88630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TH2:</a:t>
            </a:r>
            <a:r>
              <a:rPr lang="en-US" sz="2400" b="1">
                <a:latin typeface="Times New Roman" pitchFamily="18" charset="0"/>
                <a:cs typeface="Times New Roman" pitchFamily="18" charset="0"/>
              </a:rPr>
              <a:t> 2) </a:t>
            </a:r>
            <a:r>
              <a:rPr lang="en-US" sz="2400">
                <a:latin typeface="Times New Roman" pitchFamily="18" charset="0"/>
                <a:cs typeface="Times New Roman" pitchFamily="18" charset="0"/>
              </a:rPr>
              <a:t>Một tòa nhà có tám tầng được đánh sô thứ tự là 0 (tầng mặt đất), 1, 2, 3, …, 7 và ba tầng hầm được đánh số -1, -2, -3.</a:t>
            </a:r>
          </a:p>
          <a:p>
            <a:pPr algn="just" eaLnBrk="1" hangingPunct="1"/>
            <a:r>
              <a:rPr lang="en-US" sz="2400">
                <a:latin typeface="Times New Roman" pitchFamily="18" charset="0"/>
                <a:cs typeface="Times New Roman" pitchFamily="18" charset="0"/>
              </a:rPr>
              <a:t>Em hãy dùng phép cộng các số nguyên để diễn tả hai tình huống sau:</a:t>
            </a:r>
          </a:p>
        </p:txBody>
      </p:sp>
      <p:sp>
        <p:nvSpPr>
          <p:cNvPr id="24" name="TextBox 4"/>
          <p:cNvSpPr txBox="1">
            <a:spLocks noChangeArrowheads="1"/>
          </p:cNvSpPr>
          <p:nvPr/>
        </p:nvSpPr>
        <p:spPr bwMode="auto">
          <a:xfrm>
            <a:off x="25400" y="2362200"/>
            <a:ext cx="637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solidFill>
                  <a:srgbClr val="0000FF"/>
                </a:solidFill>
                <a:latin typeface="Times New Roman" pitchFamily="18" charset="0"/>
                <a:cs typeface="Times New Roman" pitchFamily="18" charset="0"/>
              </a:rPr>
              <a:t>a</a:t>
            </a:r>
            <a:r>
              <a:rPr lang="en-US" sz="2400" smtClean="0">
                <a:solidFill>
                  <a:srgbClr val="0000FF"/>
                </a:solidFill>
                <a:latin typeface="Times New Roman" pitchFamily="18" charset="0"/>
                <a:cs typeface="Times New Roman" pitchFamily="18" charset="0"/>
              </a:rPr>
              <a:t>) Một </a:t>
            </a:r>
            <a:r>
              <a:rPr lang="en-US" sz="2400">
                <a:solidFill>
                  <a:srgbClr val="0000FF"/>
                </a:solidFill>
                <a:latin typeface="Times New Roman" pitchFamily="18" charset="0"/>
                <a:cs typeface="Times New Roman" pitchFamily="18" charset="0"/>
              </a:rPr>
              <a:t>thang máy đang ở tầng -3, nó đi lên 5 tầng.</a:t>
            </a:r>
          </a:p>
          <a:p>
            <a:pPr algn="just" eaLnBrk="1" hangingPunct="1"/>
            <a:r>
              <a:rPr lang="en-US" sz="2400">
                <a:solidFill>
                  <a:srgbClr val="0000FF"/>
                </a:solidFill>
                <a:latin typeface="Times New Roman" pitchFamily="18" charset="0"/>
                <a:cs typeface="Times New Roman" pitchFamily="18" charset="0"/>
              </a:rPr>
              <a:t>        Hỏi thang máy dừng tại tầng mấy?</a:t>
            </a:r>
          </a:p>
        </p:txBody>
      </p:sp>
      <p:sp>
        <p:nvSpPr>
          <p:cNvPr id="25" name="TextBox 4"/>
          <p:cNvSpPr txBox="1">
            <a:spLocks noChangeArrowheads="1"/>
          </p:cNvSpPr>
          <p:nvPr/>
        </p:nvSpPr>
        <p:spPr bwMode="auto">
          <a:xfrm>
            <a:off x="0" y="3966756"/>
            <a:ext cx="6778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dirty="0">
                <a:solidFill>
                  <a:srgbClr val="0000FF"/>
                </a:solidFill>
                <a:latin typeface="Times New Roman" pitchFamily="18" charset="0"/>
                <a:cs typeface="Times New Roman" pitchFamily="18" charset="0"/>
              </a:rPr>
              <a:t>b)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thang </a:t>
            </a:r>
            <a:r>
              <a:rPr lang="en-US" sz="2400" dirty="0" err="1">
                <a:solidFill>
                  <a:srgbClr val="0000FF"/>
                </a:solidFill>
                <a:latin typeface="Times New Roman" pitchFamily="18" charset="0"/>
                <a:cs typeface="Times New Roman" pitchFamily="18" charset="0"/>
              </a:rPr>
              <a:t>máy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đang</a:t>
            </a:r>
            <a:r>
              <a:rPr lang="en-US" sz="2400" dirty="0">
                <a:solidFill>
                  <a:srgbClr val="0000FF"/>
                </a:solidFill>
                <a:latin typeface="Times New Roman" pitchFamily="18" charset="0"/>
                <a:cs typeface="Times New Roman" pitchFamily="18" charset="0"/>
              </a:rPr>
              <a:t> ở </a:t>
            </a:r>
            <a:r>
              <a:rPr lang="en-US" sz="2400" dirty="0" err="1">
                <a:solidFill>
                  <a:srgbClr val="0000FF"/>
                </a:solidFill>
                <a:latin typeface="Times New Roman" pitchFamily="18" charset="0"/>
                <a:cs typeface="Times New Roman" pitchFamily="18" charset="0"/>
              </a:rPr>
              <a:t>tầng</a:t>
            </a:r>
            <a:r>
              <a:rPr lang="en-US" sz="2400" dirty="0">
                <a:solidFill>
                  <a:srgbClr val="0000FF"/>
                </a:solidFill>
                <a:latin typeface="Times New Roman" pitchFamily="18" charset="0"/>
                <a:cs typeface="Times New Roman" pitchFamily="18" charset="0"/>
              </a:rPr>
              <a:t> 3, </a:t>
            </a:r>
            <a:r>
              <a:rPr lang="en-US" sz="2400" dirty="0" err="1">
                <a:solidFill>
                  <a:srgbClr val="0000FF"/>
                </a:solidFill>
                <a:latin typeface="Times New Roman" pitchFamily="18" charset="0"/>
                <a:cs typeface="Times New Roman" pitchFamily="18" charset="0"/>
              </a:rPr>
              <a:t>nó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5 </a:t>
            </a:r>
            <a:r>
              <a:rPr lang="en-US" sz="2400" dirty="0" err="1">
                <a:solidFill>
                  <a:srgbClr val="0000FF"/>
                </a:solidFill>
                <a:latin typeface="Times New Roman" pitchFamily="18" charset="0"/>
                <a:cs typeface="Times New Roman" pitchFamily="18" charset="0"/>
              </a:rPr>
              <a:t>tầng</a:t>
            </a:r>
            <a:r>
              <a:rPr lang="en-US" sz="2400" dirty="0">
                <a:solidFill>
                  <a:srgbClr val="0000FF"/>
                </a:solidFill>
                <a:latin typeface="Times New Roman" pitchFamily="18" charset="0"/>
                <a:cs typeface="Times New Roman" pitchFamily="18" charset="0"/>
              </a:rPr>
              <a:t>. </a:t>
            </a:r>
          </a:p>
          <a:p>
            <a:pPr algn="just" eaLnBrk="1" hangingPunct="1"/>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Hỏi</a:t>
            </a:r>
            <a:r>
              <a:rPr lang="en-US" sz="2400" dirty="0">
                <a:solidFill>
                  <a:srgbClr val="0000FF"/>
                </a:solidFill>
                <a:latin typeface="Times New Roman" pitchFamily="18" charset="0"/>
                <a:cs typeface="Times New Roman" pitchFamily="18" charset="0"/>
              </a:rPr>
              <a:t> thang </a:t>
            </a:r>
            <a:r>
              <a:rPr lang="en-US" sz="2400" dirty="0" err="1">
                <a:solidFill>
                  <a:srgbClr val="0000FF"/>
                </a:solidFill>
                <a:latin typeface="Times New Roman" pitchFamily="18" charset="0"/>
                <a:cs typeface="Times New Roman" pitchFamily="18" charset="0"/>
              </a:rPr>
              <a:t>máy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dừng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tầng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mấy</a:t>
            </a:r>
            <a:r>
              <a:rPr lang="en-US" sz="2400" dirty="0">
                <a:solidFill>
                  <a:srgbClr val="0000FF"/>
                </a:solidFill>
                <a:latin typeface="Times New Roman" pitchFamily="18" charset="0"/>
                <a:cs typeface="Times New Roman" pitchFamily="18" charset="0"/>
              </a:rPr>
              <a:t>?</a:t>
            </a:r>
          </a:p>
        </p:txBody>
      </p:sp>
      <p:pic>
        <p:nvPicPr>
          <p:cNvPr id="45059" name="Picture 3"/>
          <p:cNvPicPr>
            <a:picLocks noChangeAspect="1" noChangeArrowheads="1"/>
          </p:cNvPicPr>
          <p:nvPr/>
        </p:nvPicPr>
        <p:blipFill>
          <a:blip r:embed="rId2"/>
          <a:srcRect/>
          <a:stretch>
            <a:fillRect/>
          </a:stretch>
        </p:blipFill>
        <p:spPr bwMode="auto">
          <a:xfrm>
            <a:off x="6613525" y="2220913"/>
            <a:ext cx="2495550" cy="3670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4"/>
          <p:cNvSpPr txBox="1">
            <a:spLocks noChangeArrowheads="1"/>
          </p:cNvSpPr>
          <p:nvPr/>
        </p:nvSpPr>
        <p:spPr bwMode="auto">
          <a:xfrm>
            <a:off x="1295401" y="3135869"/>
            <a:ext cx="326426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smtClean="0">
                <a:solidFill>
                  <a:srgbClr val="FF0000"/>
                </a:solidFill>
                <a:latin typeface="Times New Roman" pitchFamily="18" charset="0"/>
                <a:cs typeface="Times New Roman" pitchFamily="18" charset="0"/>
              </a:rPr>
              <a:t>Ta </a:t>
            </a:r>
            <a:r>
              <a:rPr lang="en-US" sz="2400" b="1" dirty="0" err="1" smtClean="0">
                <a:solidFill>
                  <a:srgbClr val="FF0000"/>
                </a:solidFill>
                <a:latin typeface="Times New Roman" pitchFamily="18" charset="0"/>
                <a:cs typeface="Times New Roman" pitchFamily="18" charset="0"/>
              </a:rPr>
              <a:t>có</a:t>
            </a:r>
            <a:r>
              <a:rPr lang="en-US" sz="2400" b="1" dirty="0" smtClean="0">
                <a:solidFill>
                  <a:srgbClr val="FF0000"/>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3) + 5 = 2</a:t>
            </a:r>
          </a:p>
        </p:txBody>
      </p:sp>
      <p:sp>
        <p:nvSpPr>
          <p:cNvPr id="19" name="TextBox 4"/>
          <p:cNvSpPr txBox="1">
            <a:spLocks noChangeArrowheads="1"/>
          </p:cNvSpPr>
          <p:nvPr/>
        </p:nvSpPr>
        <p:spPr bwMode="auto">
          <a:xfrm>
            <a:off x="1447800" y="5506223"/>
            <a:ext cx="3352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smtClean="0">
                <a:solidFill>
                  <a:srgbClr val="FF0000"/>
                </a:solidFill>
                <a:latin typeface="Times New Roman" pitchFamily="18" charset="0"/>
                <a:cs typeface="Times New Roman" pitchFamily="18" charset="0"/>
              </a:rPr>
              <a:t>Ta </a:t>
            </a:r>
            <a:r>
              <a:rPr lang="en-US" sz="2400" b="1" dirty="0" err="1" smtClean="0">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3 </a:t>
            </a:r>
            <a:r>
              <a:rPr lang="en-US" sz="2400" b="1" dirty="0">
                <a:solidFill>
                  <a:srgbClr val="FF0000"/>
                </a:solidFill>
                <a:latin typeface="Times New Roman" pitchFamily="18" charset="0"/>
                <a:cs typeface="Times New Roman" pitchFamily="18" charset="0"/>
              </a:rPr>
              <a:t>+ (-5) = -2</a:t>
            </a:r>
          </a:p>
        </p:txBody>
      </p:sp>
      <p:sp>
        <p:nvSpPr>
          <p:cNvPr id="10" name="TextBox 4"/>
          <p:cNvSpPr txBox="1">
            <a:spLocks noChangeArrowheads="1"/>
          </p:cNvSpPr>
          <p:nvPr/>
        </p:nvSpPr>
        <p:spPr bwMode="auto">
          <a:xfrm>
            <a:off x="462683" y="3529697"/>
            <a:ext cx="5709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smtClean="0">
                <a:solidFill>
                  <a:srgbClr val="FF0000"/>
                </a:solidFill>
                <a:latin typeface="Times New Roman" pitchFamily="18" charset="0"/>
                <a:cs typeface="Times New Roman" pitchFamily="18" charset="0"/>
              </a:rPr>
              <a:t>Vậy</a:t>
            </a:r>
            <a:r>
              <a:rPr lang="en-US" sz="2400" b="1" dirty="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thang </a:t>
            </a:r>
            <a:r>
              <a:rPr lang="en-US" sz="2400" b="1" dirty="0" err="1" smtClean="0">
                <a:solidFill>
                  <a:srgbClr val="FF0000"/>
                </a:solidFill>
                <a:latin typeface="Times New Roman" pitchFamily="18" charset="0"/>
                <a:cs typeface="Times New Roman" pitchFamily="18" charset="0"/>
              </a:rPr>
              <a:t>máy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dừng</a:t>
            </a:r>
            <a:r>
              <a:rPr lang="en-US" sz="2400" b="1" dirty="0" smtClean="0">
                <a:solidFill>
                  <a:srgbClr val="FF0000"/>
                </a:solidFill>
                <a:latin typeface="Times New Roman" pitchFamily="18" charset="0"/>
                <a:cs typeface="Times New Roman" pitchFamily="18" charset="0"/>
              </a:rPr>
              <a:t> ở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2</a:t>
            </a:r>
            <a:endParaRPr lang="en-US" sz="2400" b="1" dirty="0">
              <a:solidFill>
                <a:srgbClr val="FF0000"/>
              </a:solidFill>
              <a:latin typeface="Times New Roman" pitchFamily="18" charset="0"/>
              <a:cs typeface="Times New Roman" pitchFamily="18" charset="0"/>
            </a:endParaRPr>
          </a:p>
        </p:txBody>
      </p:sp>
      <p:sp>
        <p:nvSpPr>
          <p:cNvPr id="12" name="TextBox 4"/>
          <p:cNvSpPr txBox="1">
            <a:spLocks noChangeArrowheads="1"/>
          </p:cNvSpPr>
          <p:nvPr/>
        </p:nvSpPr>
        <p:spPr bwMode="auto">
          <a:xfrm>
            <a:off x="60036" y="4790424"/>
            <a:ext cx="7331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smtClean="0">
                <a:solidFill>
                  <a:srgbClr val="FF0000"/>
                </a:solidFill>
                <a:latin typeface="Times New Roman" pitchFamily="18" charset="0"/>
                <a:cs typeface="Times New Roman" pitchFamily="18" charset="0"/>
              </a:rPr>
              <a:t>Thang </a:t>
            </a:r>
            <a:r>
              <a:rPr lang="en-US" sz="2400" b="1" dirty="0" err="1" smtClean="0">
                <a:solidFill>
                  <a:srgbClr val="FF0000"/>
                </a:solidFill>
                <a:latin typeface="Times New Roman" pitchFamily="18" charset="0"/>
                <a:cs typeface="Times New Roman" pitchFamily="18" charset="0"/>
              </a:rPr>
              <a:t>máy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đi</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xuống</a:t>
            </a:r>
            <a:r>
              <a:rPr lang="en-US" sz="2400" b="1" dirty="0" smtClean="0">
                <a:solidFill>
                  <a:srgbClr val="00B0F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5</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nghĩa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đi</a:t>
            </a:r>
            <a:r>
              <a:rPr lang="en-US" sz="2400" b="1" dirty="0" smtClean="0">
                <a:solidFill>
                  <a:srgbClr val="00B0F0"/>
                </a:solidFill>
                <a:latin typeface="Times New Roman" pitchFamily="18" charset="0"/>
                <a:cs typeface="Times New Roman" pitchFamily="18" charset="0"/>
              </a:rPr>
              <a:t> </a:t>
            </a:r>
            <a:r>
              <a:rPr lang="en-US" sz="2400" b="1" dirty="0" err="1" smtClean="0">
                <a:solidFill>
                  <a:srgbClr val="00B0F0"/>
                </a:solidFill>
                <a:latin typeface="Times New Roman" pitchFamily="18" charset="0"/>
                <a:cs typeface="Times New Roman" pitchFamily="18" charset="0"/>
              </a:rPr>
              <a:t>lên</a:t>
            </a:r>
            <a:r>
              <a:rPr lang="en-US" sz="2400" b="1" dirty="0" smtClean="0">
                <a:solidFill>
                  <a:srgbClr val="00B0F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 5</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tầng</a:t>
            </a:r>
            <a:endParaRPr lang="en-US" sz="2400" b="1" dirty="0">
              <a:solidFill>
                <a:srgbClr val="FF0000"/>
              </a:solidFill>
              <a:latin typeface="Times New Roman" pitchFamily="18" charset="0"/>
              <a:cs typeface="Times New Roman" pitchFamily="18" charset="0"/>
            </a:endParaRPr>
          </a:p>
        </p:txBody>
      </p:sp>
      <p:sp>
        <p:nvSpPr>
          <p:cNvPr id="13" name="TextBox 4"/>
          <p:cNvSpPr txBox="1">
            <a:spLocks noChangeArrowheads="1"/>
          </p:cNvSpPr>
          <p:nvPr/>
        </p:nvSpPr>
        <p:spPr bwMode="auto">
          <a:xfrm>
            <a:off x="533400" y="6052275"/>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smtClean="0">
                <a:solidFill>
                  <a:srgbClr val="FF0000"/>
                </a:solidFill>
                <a:latin typeface="Times New Roman" pitchFamily="18" charset="0"/>
                <a:cs typeface="Times New Roman" pitchFamily="18" charset="0"/>
              </a:rPr>
              <a:t>Vậy</a:t>
            </a:r>
            <a:r>
              <a:rPr lang="en-US" sz="2400" b="1" dirty="0">
                <a:solidFill>
                  <a:srgbClr val="FF0000"/>
                </a:solidFill>
                <a:latin typeface="Times New Roman" pitchFamily="18" charset="0"/>
                <a:cs typeface="Times New Roman" pitchFamily="18" charset="0"/>
              </a:rPr>
              <a:t>:</a:t>
            </a:r>
            <a:r>
              <a:rPr lang="en-US" sz="2400" b="1" dirty="0" smtClean="0">
                <a:solidFill>
                  <a:srgbClr val="FF0000"/>
                </a:solidFill>
                <a:latin typeface="Times New Roman" pitchFamily="18" charset="0"/>
                <a:cs typeface="Times New Roman" pitchFamily="18" charset="0"/>
              </a:rPr>
              <a:t> thang </a:t>
            </a:r>
            <a:r>
              <a:rPr lang="en-US" sz="2400" b="1" dirty="0" err="1" smtClean="0">
                <a:solidFill>
                  <a:srgbClr val="FF0000"/>
                </a:solidFill>
                <a:latin typeface="Times New Roman" pitchFamily="18" charset="0"/>
                <a:cs typeface="Times New Roman" pitchFamily="18" charset="0"/>
              </a:rPr>
              <a:t>máy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dừng</a:t>
            </a:r>
            <a:r>
              <a:rPr lang="en-US" sz="2400" b="1" dirty="0" smtClean="0">
                <a:solidFill>
                  <a:srgbClr val="FF0000"/>
                </a:solidFill>
                <a:latin typeface="Times New Roman" pitchFamily="18" charset="0"/>
                <a:cs typeface="Times New Roman" pitchFamily="18" charset="0"/>
              </a:rPr>
              <a:t> ở </a:t>
            </a:r>
            <a:r>
              <a:rPr lang="en-US" sz="2400" b="1" dirty="0" err="1" smtClean="0">
                <a:solidFill>
                  <a:srgbClr val="FF0000"/>
                </a:solidFill>
                <a:latin typeface="Times New Roman" pitchFamily="18" charset="0"/>
                <a:cs typeface="Times New Roman" pitchFamily="18" charset="0"/>
              </a:rPr>
              <a:t>tầng</a:t>
            </a:r>
            <a:r>
              <a:rPr lang="en-US" sz="2400" b="1" dirty="0" smtClean="0">
                <a:solidFill>
                  <a:srgbClr val="FF0000"/>
                </a:solidFill>
                <a:latin typeface="Times New Roman" pitchFamily="18" charset="0"/>
                <a:cs typeface="Times New Roman" pitchFamily="18" charset="0"/>
              </a:rPr>
              <a:t> -2</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45059"/>
                                        </p:tgtEl>
                                        <p:attrNameLst>
                                          <p:attrName>style.visibility</p:attrName>
                                        </p:attrNameLst>
                                      </p:cBhvr>
                                      <p:to>
                                        <p:strVal val="visible"/>
                                      </p:to>
                                    </p:set>
                                    <p:animEffect transition="in" filter="barn(inVertical)">
                                      <p:cBhvr>
                                        <p:cTn id="10" dur="500"/>
                                        <p:tgtEl>
                                          <p:spTgt spid="450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5" grpId="0"/>
      <p:bldP spid="18" grpId="0"/>
      <p:bldP spid="19"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3. Tính chất của phép cộng các số nguyên</a:t>
            </a:r>
          </a:p>
        </p:txBody>
      </p:sp>
      <p:sp>
        <p:nvSpPr>
          <p:cNvPr id="19459"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4" name="TextBox 4"/>
          <p:cNvSpPr txBox="1">
            <a:spLocks noChangeArrowheads="1"/>
          </p:cNvSpPr>
          <p:nvPr/>
        </p:nvSpPr>
        <p:spPr bwMode="auto">
          <a:xfrm>
            <a:off x="203200" y="990600"/>
            <a:ext cx="414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Tính chất giao hoán:</a:t>
            </a:r>
          </a:p>
        </p:txBody>
      </p:sp>
      <p:sp>
        <p:nvSpPr>
          <p:cNvPr id="11" name="TextBox 4"/>
          <p:cNvSpPr txBox="1">
            <a:spLocks noChangeArrowheads="1"/>
          </p:cNvSpPr>
          <p:nvPr/>
        </p:nvSpPr>
        <p:spPr bwMode="auto">
          <a:xfrm>
            <a:off x="3606800" y="990600"/>
            <a:ext cx="18288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00FF"/>
                </a:solidFill>
                <a:latin typeface="Times New Roman" pitchFamily="18" charset="0"/>
                <a:cs typeface="Times New Roman" pitchFamily="18" charset="0"/>
              </a:rPr>
              <a:t>a + b = b + a</a:t>
            </a:r>
          </a:p>
        </p:txBody>
      </p:sp>
      <p:sp>
        <p:nvSpPr>
          <p:cNvPr id="12" name="TextBox 4"/>
          <p:cNvSpPr txBox="1">
            <a:spLocks noChangeArrowheads="1"/>
          </p:cNvSpPr>
          <p:nvPr/>
        </p:nvSpPr>
        <p:spPr bwMode="auto">
          <a:xfrm>
            <a:off x="241300" y="1530350"/>
            <a:ext cx="3187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Tính chất kết hợp:</a:t>
            </a:r>
          </a:p>
        </p:txBody>
      </p:sp>
      <p:sp>
        <p:nvSpPr>
          <p:cNvPr id="13" name="TextBox 4"/>
          <p:cNvSpPr txBox="1">
            <a:spLocks noChangeArrowheads="1"/>
          </p:cNvSpPr>
          <p:nvPr/>
        </p:nvSpPr>
        <p:spPr bwMode="auto">
          <a:xfrm>
            <a:off x="3378200" y="1524000"/>
            <a:ext cx="3429000" cy="461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0000FF"/>
                </a:solidFill>
                <a:latin typeface="Times New Roman" pitchFamily="18" charset="0"/>
                <a:cs typeface="Times New Roman" pitchFamily="18" charset="0"/>
              </a:rPr>
              <a:t>(a + b) + c  = a </a:t>
            </a:r>
            <a:r>
              <a:rPr lang="en-US" sz="2400" b="1" smtClean="0">
                <a:solidFill>
                  <a:srgbClr val="0000FF"/>
                </a:solidFill>
                <a:latin typeface="Times New Roman" pitchFamily="18" charset="0"/>
                <a:cs typeface="Times New Roman" pitchFamily="18" charset="0"/>
              </a:rPr>
              <a:t>+ </a:t>
            </a:r>
            <a:r>
              <a:rPr lang="en-US" sz="2400" b="1">
                <a:solidFill>
                  <a:srgbClr val="0000FF"/>
                </a:solidFill>
                <a:latin typeface="Times New Roman" pitchFamily="18" charset="0"/>
                <a:cs typeface="Times New Roman" pitchFamily="18" charset="0"/>
              </a:rPr>
              <a:t>(b + c)</a:t>
            </a:r>
          </a:p>
        </p:txBody>
      </p:sp>
      <p:sp>
        <p:nvSpPr>
          <p:cNvPr id="14" name="TextBox 4"/>
          <p:cNvSpPr txBox="1">
            <a:spLocks noChangeArrowheads="1"/>
          </p:cNvSpPr>
          <p:nvPr/>
        </p:nvSpPr>
        <p:spPr bwMode="auto">
          <a:xfrm>
            <a:off x="381000" y="2362200"/>
            <a:ext cx="505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TH3: </a:t>
            </a:r>
            <a:r>
              <a:rPr lang="en-US" sz="2400" b="1">
                <a:latin typeface="Times New Roman" pitchFamily="18" charset="0"/>
                <a:cs typeface="Times New Roman" pitchFamily="18" charset="0"/>
              </a:rPr>
              <a:t>Thực hiện các phép tính sau:</a:t>
            </a:r>
          </a:p>
        </p:txBody>
      </p:sp>
      <p:sp>
        <p:nvSpPr>
          <p:cNvPr id="16" name="TextBox 4"/>
          <p:cNvSpPr txBox="1">
            <a:spLocks noChangeArrowheads="1"/>
          </p:cNvSpPr>
          <p:nvPr/>
        </p:nvSpPr>
        <p:spPr bwMode="auto">
          <a:xfrm>
            <a:off x="1371600" y="2824163"/>
            <a:ext cx="505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23 + (-77) + (-23) + 77</a:t>
            </a:r>
          </a:p>
        </p:txBody>
      </p:sp>
      <p:sp>
        <p:nvSpPr>
          <p:cNvPr id="17" name="TextBox 4"/>
          <p:cNvSpPr txBox="1">
            <a:spLocks noChangeArrowheads="1"/>
          </p:cNvSpPr>
          <p:nvPr/>
        </p:nvSpPr>
        <p:spPr bwMode="auto">
          <a:xfrm>
            <a:off x="1422400" y="3286125"/>
            <a:ext cx="5054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(-2021) + 2022 + 22 + (-23)</a:t>
            </a:r>
          </a:p>
        </p:txBody>
      </p:sp>
      <p:sp>
        <p:nvSpPr>
          <p:cNvPr id="20" name="TextBox 4"/>
          <p:cNvSpPr txBox="1">
            <a:spLocks noChangeArrowheads="1"/>
          </p:cNvSpPr>
          <p:nvPr/>
        </p:nvSpPr>
        <p:spPr bwMode="auto">
          <a:xfrm>
            <a:off x="2667000" y="3746500"/>
            <a:ext cx="1155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Giải:</a:t>
            </a:r>
            <a:endParaRPr lang="en-US" sz="2400" b="1">
              <a:latin typeface="Times New Roman" pitchFamily="18" charset="0"/>
              <a:cs typeface="Times New Roman" pitchFamily="18" charset="0"/>
            </a:endParaRPr>
          </a:p>
        </p:txBody>
      </p:sp>
      <p:sp>
        <p:nvSpPr>
          <p:cNvPr id="21" name="TextBox 4"/>
          <p:cNvSpPr txBox="1">
            <a:spLocks noChangeArrowheads="1"/>
          </p:cNvSpPr>
          <p:nvPr/>
        </p:nvSpPr>
        <p:spPr bwMode="auto">
          <a:xfrm>
            <a:off x="1295400" y="4114800"/>
            <a:ext cx="505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a) 23 + (-77) + (-23) + 77</a:t>
            </a:r>
          </a:p>
        </p:txBody>
      </p:sp>
      <p:sp>
        <p:nvSpPr>
          <p:cNvPr id="22" name="TextBox 4"/>
          <p:cNvSpPr txBox="1">
            <a:spLocks noChangeArrowheads="1"/>
          </p:cNvSpPr>
          <p:nvPr/>
        </p:nvSpPr>
        <p:spPr bwMode="auto">
          <a:xfrm>
            <a:off x="1422400" y="4551363"/>
            <a:ext cx="505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 [23 + (-23)]  + [(-77) + 77]</a:t>
            </a:r>
          </a:p>
        </p:txBody>
      </p:sp>
      <p:sp>
        <p:nvSpPr>
          <p:cNvPr id="23" name="TextBox 4"/>
          <p:cNvSpPr txBox="1">
            <a:spLocks noChangeArrowheads="1"/>
          </p:cNvSpPr>
          <p:nvPr/>
        </p:nvSpPr>
        <p:spPr bwMode="auto">
          <a:xfrm>
            <a:off x="1435100" y="5038725"/>
            <a:ext cx="199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 0 + 0 = 0</a:t>
            </a:r>
          </a:p>
        </p:txBody>
      </p:sp>
      <p:sp>
        <p:nvSpPr>
          <p:cNvPr id="26" name="TextBox 4"/>
          <p:cNvSpPr txBox="1">
            <a:spLocks noChangeArrowheads="1"/>
          </p:cNvSpPr>
          <p:nvPr/>
        </p:nvSpPr>
        <p:spPr bwMode="auto">
          <a:xfrm>
            <a:off x="1295400" y="5410200"/>
            <a:ext cx="505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b) (-2021) + 2022 + 22 + (-23)</a:t>
            </a:r>
          </a:p>
        </p:txBody>
      </p:sp>
      <p:sp>
        <p:nvSpPr>
          <p:cNvPr id="27" name="TextBox 4"/>
          <p:cNvSpPr txBox="1">
            <a:spLocks noChangeArrowheads="1"/>
          </p:cNvSpPr>
          <p:nvPr/>
        </p:nvSpPr>
        <p:spPr bwMode="auto">
          <a:xfrm>
            <a:off x="1447800" y="5872163"/>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[(-2021) + (-23)] + [2022 + 22]</a:t>
            </a:r>
          </a:p>
        </p:txBody>
      </p:sp>
      <p:sp>
        <p:nvSpPr>
          <p:cNvPr id="28" name="TextBox 4"/>
          <p:cNvSpPr txBox="1">
            <a:spLocks noChangeArrowheads="1"/>
          </p:cNvSpPr>
          <p:nvPr/>
        </p:nvSpPr>
        <p:spPr bwMode="auto">
          <a:xfrm>
            <a:off x="1447800" y="62484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(-2044) + 2044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arn(inVertical)">
                                      <p:cBhvr>
                                        <p:cTn id="67" dur="500"/>
                                        <p:tgtEl>
                                          <p:spTgt spid="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arn(inVertical)">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animBg="1"/>
      <p:bldP spid="12" grpId="0"/>
      <p:bldP spid="13" grpId="0" animBg="1"/>
      <p:bldP spid="14" grpId="0"/>
      <p:bldP spid="16" grpId="0"/>
      <p:bldP spid="17" grpId="0"/>
      <p:bldP spid="20" grpId="0"/>
      <p:bldP spid="21" grpId="0"/>
      <p:bldP spid="22" grpId="0"/>
      <p:bldP spid="23" grpId="0"/>
      <p:bldP spid="26"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4. Phép trừ hai số nguyên</a:t>
            </a:r>
          </a:p>
        </p:txBody>
      </p:sp>
      <p:sp>
        <p:nvSpPr>
          <p:cNvPr id="20483"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4" name="TextBox 4"/>
          <p:cNvSpPr txBox="1">
            <a:spLocks noChangeArrowheads="1"/>
          </p:cNvSpPr>
          <p:nvPr/>
        </p:nvSpPr>
        <p:spPr bwMode="auto">
          <a:xfrm>
            <a:off x="2184400" y="1143000"/>
            <a:ext cx="5359400" cy="8302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smtClean="0">
                <a:latin typeface="Times New Roman" pitchFamily="18" charset="0"/>
                <a:cs typeface="Times New Roman" pitchFamily="18" charset="0"/>
              </a:rPr>
              <a:t>So </a:t>
            </a:r>
            <a:r>
              <a:rPr lang="en-US" sz="2400" b="1" err="1" smtClean="0">
                <a:latin typeface="Times New Roman" pitchFamily="18" charset="0"/>
                <a:cs typeface="Times New Roman" pitchFamily="18" charset="0"/>
              </a:rPr>
              <a:t>sánh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kết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quả</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phép</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tính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sau</a:t>
            </a:r>
            <a:r>
              <a:rPr lang="en-US" sz="2400" b="1" smtClean="0">
                <a:latin typeface="Times New Roman" pitchFamily="18" charset="0"/>
                <a:cs typeface="Times New Roman" pitchFamily="18" charset="0"/>
              </a:rPr>
              <a:t>: </a:t>
            </a:r>
          </a:p>
          <a:p>
            <a:pPr algn="just" eaLnBrk="1" hangingPunct="1">
              <a:defRPr/>
            </a:pPr>
            <a:r>
              <a:rPr lang="en-US" sz="2400" b="1" smtClean="0">
                <a:latin typeface="Times New Roman" pitchFamily="18" charset="0"/>
                <a:cs typeface="Times New Roman" pitchFamily="18" charset="0"/>
              </a:rPr>
              <a:t>                 5 – 2 </a:t>
            </a:r>
            <a:r>
              <a:rPr lang="en-US" sz="2400" b="1" err="1" smtClean="0">
                <a:latin typeface="Times New Roman" pitchFamily="18" charset="0"/>
                <a:cs typeface="Times New Roman" pitchFamily="18" charset="0"/>
              </a:rPr>
              <a:t>và</a:t>
            </a:r>
            <a:r>
              <a:rPr lang="en-US" sz="2400" b="1" smtClean="0">
                <a:latin typeface="Times New Roman" pitchFamily="18" charset="0"/>
                <a:cs typeface="Times New Roman" pitchFamily="18" charset="0"/>
              </a:rPr>
              <a:t> 5 + (-2)</a:t>
            </a:r>
          </a:p>
        </p:txBody>
      </p:sp>
      <p:sp>
        <p:nvSpPr>
          <p:cNvPr id="12" name="TextBox 4"/>
          <p:cNvSpPr txBox="1">
            <a:spLocks noChangeArrowheads="1"/>
          </p:cNvSpPr>
          <p:nvPr/>
        </p:nvSpPr>
        <p:spPr bwMode="auto">
          <a:xfrm>
            <a:off x="2667000" y="2228850"/>
            <a:ext cx="3187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Ta có: 5 – 2 = 3</a:t>
            </a:r>
          </a:p>
          <a:p>
            <a:pPr algn="just" eaLnBrk="1" hangingPunct="1"/>
            <a:r>
              <a:rPr lang="en-US" sz="2400" b="1">
                <a:latin typeface="Times New Roman" pitchFamily="18" charset="0"/>
                <a:cs typeface="Times New Roman" pitchFamily="18" charset="0"/>
              </a:rPr>
              <a:t>           5 + (-2) = 3</a:t>
            </a:r>
          </a:p>
          <a:p>
            <a:pPr algn="just" eaLnBrk="1" hangingPunct="1"/>
            <a:r>
              <a:rPr lang="en-US" sz="2400" b="1">
                <a:latin typeface="Times New Roman" pitchFamily="18" charset="0"/>
                <a:cs typeface="Times New Roman" pitchFamily="18" charset="0"/>
              </a:rPr>
              <a:t>Vây 5 – 2 = 5 + (-2) = 3</a:t>
            </a:r>
          </a:p>
        </p:txBody>
      </p:sp>
      <p:sp>
        <p:nvSpPr>
          <p:cNvPr id="13" name="TextBox 4"/>
          <p:cNvSpPr txBox="1">
            <a:spLocks noChangeArrowheads="1"/>
          </p:cNvSpPr>
          <p:nvPr/>
        </p:nvSpPr>
        <p:spPr bwMode="auto">
          <a:xfrm>
            <a:off x="103188" y="990600"/>
            <a:ext cx="8915400" cy="1200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solidFill>
                  <a:srgbClr val="0000FF"/>
                </a:solidFill>
                <a:latin typeface="Times New Roman" pitchFamily="18" charset="0"/>
                <a:cs typeface="Times New Roman" pitchFamily="18" charset="0"/>
              </a:rPr>
              <a:t>Muốn trừ số nguyên a cho số nguyên b, ta cộng a với số đối của b.</a:t>
            </a:r>
          </a:p>
          <a:p>
            <a:pPr eaLnBrk="1" hangingPunct="1">
              <a:lnSpc>
                <a:spcPct val="150000"/>
              </a:lnSpc>
            </a:pPr>
            <a:r>
              <a:rPr lang="en-US" sz="2400" b="1">
                <a:solidFill>
                  <a:srgbClr val="0000FF"/>
                </a:solidFill>
                <a:latin typeface="Times New Roman" pitchFamily="18" charset="0"/>
                <a:cs typeface="Times New Roman" pitchFamily="18" charset="0"/>
              </a:rPr>
              <a:t>                                            a – b = a + (-b)</a:t>
            </a:r>
          </a:p>
        </p:txBody>
      </p:sp>
      <p:sp>
        <p:nvSpPr>
          <p:cNvPr id="20" name="TextBox 4"/>
          <p:cNvSpPr txBox="1">
            <a:spLocks noChangeArrowheads="1"/>
          </p:cNvSpPr>
          <p:nvPr/>
        </p:nvSpPr>
        <p:spPr bwMode="auto">
          <a:xfrm>
            <a:off x="484188" y="2971800"/>
            <a:ext cx="82026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i="1" err="1" smtClean="0">
                <a:solidFill>
                  <a:srgbClr val="00B050"/>
                </a:solidFill>
                <a:latin typeface="Times New Roman" pitchFamily="18" charset="0"/>
                <a:cs typeface="Times New Roman" pitchFamily="18" charset="0"/>
              </a:rPr>
              <a:t>Chú</a:t>
            </a:r>
            <a:r>
              <a:rPr lang="en-US" sz="2400" i="1" smtClean="0">
                <a:solidFill>
                  <a:srgbClr val="00B050"/>
                </a:solidFill>
                <a:latin typeface="Times New Roman" pitchFamily="18" charset="0"/>
                <a:cs typeface="Times New Roman" pitchFamily="18" charset="0"/>
              </a:rPr>
              <a:t> ý: </a:t>
            </a:r>
          </a:p>
          <a:p>
            <a:pPr marL="342900" indent="-342900" algn="just" eaLnBrk="1" hangingPunct="1">
              <a:buFontTx/>
              <a:buChar char="-"/>
              <a:defRPr/>
            </a:pPr>
            <a:r>
              <a:rPr lang="en-US" sz="2400" i="1" smtClean="0">
                <a:latin typeface="Times New Roman" pitchFamily="18" charset="0"/>
                <a:cs typeface="Times New Roman" pitchFamily="18" charset="0"/>
              </a:rPr>
              <a:t>Cho </a:t>
            </a:r>
            <a:r>
              <a:rPr lang="en-US" sz="2400" i="1" err="1" smtClean="0">
                <a:latin typeface="Times New Roman" pitchFamily="18" charset="0"/>
                <a:cs typeface="Times New Roman" pitchFamily="18" charset="0"/>
              </a:rPr>
              <a:t>hai</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số</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nguyên</a:t>
            </a:r>
            <a:r>
              <a:rPr lang="en-US" sz="2400" i="1" smtClean="0">
                <a:latin typeface="Times New Roman" pitchFamily="18" charset="0"/>
                <a:cs typeface="Times New Roman" pitchFamily="18" charset="0"/>
              </a:rPr>
              <a:t> a </a:t>
            </a:r>
            <a:r>
              <a:rPr lang="en-US" sz="2400" i="1" err="1" smtClean="0">
                <a:latin typeface="Times New Roman" pitchFamily="18" charset="0"/>
                <a:cs typeface="Times New Roman" pitchFamily="18" charset="0"/>
              </a:rPr>
              <a:t>và</a:t>
            </a:r>
            <a:r>
              <a:rPr lang="en-US" sz="2400" i="1" smtClean="0">
                <a:latin typeface="Times New Roman" pitchFamily="18" charset="0"/>
                <a:cs typeface="Times New Roman" pitchFamily="18" charset="0"/>
              </a:rPr>
              <a:t> b. Ta </a:t>
            </a:r>
            <a:r>
              <a:rPr lang="en-US" sz="2400" i="1" err="1" smtClean="0">
                <a:latin typeface="Times New Roman" pitchFamily="18" charset="0"/>
                <a:cs typeface="Times New Roman" pitchFamily="18" charset="0"/>
              </a:rPr>
              <a:t>gọi</a:t>
            </a:r>
            <a:r>
              <a:rPr lang="en-US" sz="2400" i="1" smtClean="0">
                <a:latin typeface="Times New Roman" pitchFamily="18" charset="0"/>
                <a:cs typeface="Times New Roman" pitchFamily="18" charset="0"/>
              </a:rPr>
              <a:t> a – b </a:t>
            </a:r>
            <a:r>
              <a:rPr lang="en-US" sz="2400" i="1" err="1" smtClean="0">
                <a:latin typeface="Times New Roman" pitchFamily="18" charset="0"/>
                <a:cs typeface="Times New Roman" pitchFamily="18" charset="0"/>
              </a:rPr>
              <a:t>là</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hiệu</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của</a:t>
            </a:r>
            <a:r>
              <a:rPr lang="en-US" sz="2400" i="1" smtClean="0">
                <a:latin typeface="Times New Roman" pitchFamily="18" charset="0"/>
                <a:cs typeface="Times New Roman" pitchFamily="18" charset="0"/>
              </a:rPr>
              <a:t> a </a:t>
            </a:r>
            <a:r>
              <a:rPr lang="en-US" sz="2400" i="1" err="1" smtClean="0">
                <a:latin typeface="Times New Roman" pitchFamily="18" charset="0"/>
                <a:cs typeface="Times New Roman" pitchFamily="18" charset="0"/>
              </a:rPr>
              <a:t>và</a:t>
            </a:r>
            <a:r>
              <a:rPr lang="en-US" sz="2400" i="1" smtClean="0">
                <a:latin typeface="Times New Roman" pitchFamily="18" charset="0"/>
                <a:cs typeface="Times New Roman" pitchFamily="18" charset="0"/>
              </a:rPr>
              <a:t> b (a </a:t>
            </a:r>
            <a:r>
              <a:rPr lang="en-US" sz="2400" i="1" err="1" smtClean="0">
                <a:latin typeface="Times New Roman" pitchFamily="18" charset="0"/>
                <a:cs typeface="Times New Roman" pitchFamily="18" charset="0"/>
              </a:rPr>
              <a:t>được</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gọi</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là</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số</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bị</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trừ</a:t>
            </a:r>
            <a:r>
              <a:rPr lang="en-US" sz="2400" i="1" smtClean="0">
                <a:latin typeface="Times New Roman" pitchFamily="18" charset="0"/>
                <a:cs typeface="Times New Roman" pitchFamily="18" charset="0"/>
              </a:rPr>
              <a:t>, b </a:t>
            </a:r>
            <a:r>
              <a:rPr lang="en-US" sz="2400" i="1" err="1" smtClean="0">
                <a:latin typeface="Times New Roman" pitchFamily="18" charset="0"/>
                <a:cs typeface="Times New Roman" pitchFamily="18" charset="0"/>
              </a:rPr>
              <a:t>là</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số</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trừ</a:t>
            </a:r>
            <a:r>
              <a:rPr lang="en-US" sz="2400" i="1" smtClean="0">
                <a:latin typeface="Times New Roman" pitchFamily="18" charset="0"/>
                <a:cs typeface="Times New Roman" pitchFamily="18" charset="0"/>
              </a:rPr>
              <a:t>).</a:t>
            </a:r>
          </a:p>
          <a:p>
            <a:pPr marL="342900" indent="-342900" algn="just" eaLnBrk="1" hangingPunct="1">
              <a:buFontTx/>
              <a:buChar char="-"/>
              <a:defRPr/>
            </a:pPr>
            <a:r>
              <a:rPr lang="en-US" sz="2400" i="1" smtClean="0">
                <a:latin typeface="Times New Roman" pitchFamily="18" charset="0"/>
                <a:cs typeface="Times New Roman" pitchFamily="18" charset="0"/>
              </a:rPr>
              <a:t>Phép </a:t>
            </a:r>
            <a:r>
              <a:rPr lang="en-US" sz="2400" i="1" err="1" smtClean="0">
                <a:latin typeface="Times New Roman" pitchFamily="18" charset="0"/>
                <a:cs typeface="Times New Roman" pitchFamily="18" charset="0"/>
              </a:rPr>
              <a:t>trừ</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luôn</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thực</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hiện</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được</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trong</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tập</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hợp</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số</a:t>
            </a:r>
            <a:r>
              <a:rPr lang="en-US" sz="2400" i="1" smtClean="0">
                <a:latin typeface="Times New Roman" pitchFamily="18" charset="0"/>
                <a:cs typeface="Times New Roman" pitchFamily="18" charset="0"/>
              </a:rPr>
              <a:t> </a:t>
            </a:r>
            <a:r>
              <a:rPr lang="en-US" sz="2400" i="1" err="1" smtClean="0">
                <a:latin typeface="Times New Roman" pitchFamily="18" charset="0"/>
                <a:cs typeface="Times New Roman" pitchFamily="18" charset="0"/>
              </a:rPr>
              <a:t>nguyên</a:t>
            </a:r>
            <a:r>
              <a:rPr lang="en-US" sz="2400" i="1" smtClean="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1" nodeType="clickEffect">
                                  <p:stCondLst>
                                    <p:cond delay="0"/>
                                  </p:stCondLst>
                                  <p:childTnLst>
                                    <p:animEffect transition="out" filter="fade">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4" grpId="0" animBg="1"/>
      <p:bldP spid="24" grpId="1" animBg="1"/>
      <p:bldP spid="12" grpId="0"/>
      <p:bldP spid="12" grpId="1"/>
      <p:bldP spid="13"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4. Phép trừ hai số nguyên</a:t>
            </a:r>
          </a:p>
        </p:txBody>
      </p:sp>
      <p:sp>
        <p:nvSpPr>
          <p:cNvPr id="21507"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0" name="TextBox 4"/>
          <p:cNvSpPr txBox="1">
            <a:spLocks noChangeArrowheads="1"/>
          </p:cNvSpPr>
          <p:nvPr/>
        </p:nvSpPr>
        <p:spPr bwMode="auto">
          <a:xfrm>
            <a:off x="180975" y="1219200"/>
            <a:ext cx="890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Chú ý:  </a:t>
            </a:r>
            <a:r>
              <a:rPr lang="en-US" sz="2400" b="1">
                <a:latin typeface="Times New Roman" pitchFamily="18" charset="0"/>
                <a:cs typeface="Times New Roman" pitchFamily="18" charset="0"/>
              </a:rPr>
              <a:t>Nhiệt độ trong phòng ướp lạnh đang là 3</a:t>
            </a:r>
            <a:r>
              <a:rPr lang="en-US" sz="2400" b="1" baseline="30000">
                <a:latin typeface="Times New Roman" pitchFamily="18" charset="0"/>
                <a:cs typeface="Times New Roman" pitchFamily="18" charset="0"/>
              </a:rPr>
              <a:t>0</a:t>
            </a:r>
            <a:r>
              <a:rPr lang="en-US" sz="2400" b="1">
                <a:latin typeface="Times New Roman" pitchFamily="18" charset="0"/>
                <a:cs typeface="Times New Roman" pitchFamily="18" charset="0"/>
              </a:rPr>
              <a:t>C, bác Việt vặn nút điều chỉnh giảm 8</a:t>
            </a:r>
            <a:r>
              <a:rPr lang="en-US" sz="2400" b="1" baseline="30000">
                <a:latin typeface="Times New Roman" pitchFamily="18" charset="0"/>
                <a:cs typeface="Times New Roman" pitchFamily="18" charset="0"/>
              </a:rPr>
              <a:t>0</a:t>
            </a:r>
            <a:r>
              <a:rPr lang="en-US" sz="2400" b="1">
                <a:latin typeface="Times New Roman" pitchFamily="18" charset="0"/>
                <a:cs typeface="Times New Roman" pitchFamily="18" charset="0"/>
              </a:rPr>
              <a:t>C. Em hãy tính xem nhiệt độ sau khi giảm là bao nhiêu độ C.</a:t>
            </a:r>
            <a:r>
              <a:rPr lang="en-US" sz="2400" b="1">
                <a:solidFill>
                  <a:srgbClr val="00B050"/>
                </a:solidFill>
                <a:latin typeface="Times New Roman" pitchFamily="18" charset="0"/>
                <a:cs typeface="Times New Roman" pitchFamily="18" charset="0"/>
              </a:rPr>
              <a:t> </a:t>
            </a:r>
          </a:p>
        </p:txBody>
      </p:sp>
      <p:sp>
        <p:nvSpPr>
          <p:cNvPr id="8" name="TextBox 4"/>
          <p:cNvSpPr txBox="1">
            <a:spLocks noChangeArrowheads="1"/>
          </p:cNvSpPr>
          <p:nvPr/>
        </p:nvSpPr>
        <p:spPr bwMode="auto">
          <a:xfrm>
            <a:off x="109538" y="2419350"/>
            <a:ext cx="881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Giải:</a:t>
            </a:r>
          </a:p>
        </p:txBody>
      </p:sp>
      <p:sp>
        <p:nvSpPr>
          <p:cNvPr id="9" name="TextBox 4"/>
          <p:cNvSpPr txBox="1">
            <a:spLocks noChangeArrowheads="1"/>
          </p:cNvSpPr>
          <p:nvPr/>
        </p:nvSpPr>
        <p:spPr bwMode="auto">
          <a:xfrm>
            <a:off x="381000" y="2881313"/>
            <a:ext cx="7383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Do bác Việt giảm nhiệt độ đi 8</a:t>
            </a:r>
            <a:r>
              <a:rPr lang="en-US" sz="2400" b="1" baseline="30000">
                <a:latin typeface="Times New Roman" pitchFamily="18" charset="0"/>
                <a:cs typeface="Times New Roman" pitchFamily="18" charset="0"/>
              </a:rPr>
              <a:t>0</a:t>
            </a:r>
            <a:r>
              <a:rPr lang="en-US" sz="2400" b="1">
                <a:latin typeface="Times New Roman" pitchFamily="18" charset="0"/>
                <a:cs typeface="Times New Roman" pitchFamily="18" charset="0"/>
              </a:rPr>
              <a:t>C nên ta </a:t>
            </a:r>
            <a:r>
              <a:rPr lang="en-US" sz="2400" b="1" smtClean="0">
                <a:latin typeface="Times New Roman" pitchFamily="18" charset="0"/>
                <a:cs typeface="Times New Roman" pitchFamily="18" charset="0"/>
              </a:rPr>
              <a:t>làm </a:t>
            </a:r>
            <a:r>
              <a:rPr lang="en-US" sz="2400" b="1">
                <a:latin typeface="Times New Roman" pitchFamily="18" charset="0"/>
                <a:cs typeface="Times New Roman" pitchFamily="18" charset="0"/>
              </a:rPr>
              <a:t>phép trừ:</a:t>
            </a:r>
          </a:p>
        </p:txBody>
      </p:sp>
      <p:sp>
        <p:nvSpPr>
          <p:cNvPr id="11" name="TextBox 4"/>
          <p:cNvSpPr txBox="1">
            <a:spLocks noChangeArrowheads="1"/>
          </p:cNvSpPr>
          <p:nvPr/>
        </p:nvSpPr>
        <p:spPr bwMode="auto">
          <a:xfrm>
            <a:off x="381000" y="3505200"/>
            <a:ext cx="738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3 – 8 = 3 + (-8) = -(8 – 3) = - 5 </a:t>
            </a:r>
          </a:p>
        </p:txBody>
      </p:sp>
      <p:sp>
        <p:nvSpPr>
          <p:cNvPr id="14" name="TextBox 4"/>
          <p:cNvSpPr txBox="1">
            <a:spLocks noChangeArrowheads="1"/>
          </p:cNvSpPr>
          <p:nvPr/>
        </p:nvSpPr>
        <p:spPr bwMode="auto">
          <a:xfrm>
            <a:off x="355600" y="3967163"/>
            <a:ext cx="878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Vậy nhiệt độ trong phòng ướp lạnh sau khi giảm là -5</a:t>
            </a:r>
            <a:r>
              <a:rPr lang="en-US" sz="2400" b="1" baseline="30000">
                <a:latin typeface="Times New Roman" pitchFamily="18" charset="0"/>
                <a:cs typeface="Times New Roman" pitchFamily="18" charset="0"/>
              </a:rPr>
              <a:t>0</a:t>
            </a:r>
            <a:r>
              <a:rPr lang="en-US" sz="2400" b="1">
                <a:latin typeface="Times New Roman" pitchFamily="18" charset="0"/>
                <a:cs typeface="Times New Roman"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P spid="9"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404393" y="3404393"/>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5691188" y="3405187"/>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685800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4600" y="22226"/>
            <a:ext cx="44958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a:ln w="11430"/>
                <a:solidFill>
                  <a:srgbClr val="FF0000"/>
                </a:solidFill>
                <a:effectLst>
                  <a:outerShdw blurRad="76200" dist="50800" dir="5400000" algn="tl" rotWithShape="0">
                    <a:srgbClr val="000000">
                      <a:alpha val="65000"/>
                    </a:srgbClr>
                  </a:outerShdw>
                </a:effectLst>
              </a:rPr>
              <a:t>KHỞI ĐỘNG</a:t>
            </a:r>
          </a:p>
        </p:txBody>
      </p:sp>
      <p:sp>
        <p:nvSpPr>
          <p:cNvPr id="4" name="TextBox 3"/>
          <p:cNvSpPr txBox="1">
            <a:spLocks noChangeArrowheads="1"/>
          </p:cNvSpPr>
          <p:nvPr/>
        </p:nvSpPr>
        <p:spPr bwMode="auto">
          <a:xfrm>
            <a:off x="914400" y="4876800"/>
            <a:ext cx="72072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0000FF"/>
                </a:solidFill>
                <a:latin typeface="Times New Roman" pitchFamily="18" charset="0"/>
                <a:cs typeface="Times New Roman" pitchFamily="18" charset="0"/>
              </a:rPr>
              <a:t>Nhiệt độ ở Matxcơva buổi trưa là       -3</a:t>
            </a:r>
            <a:r>
              <a:rPr lang="en-US" sz="3200" baseline="30000">
                <a:solidFill>
                  <a:srgbClr val="0000FF"/>
                </a:solidFill>
                <a:latin typeface="Times New Roman" pitchFamily="18" charset="0"/>
                <a:cs typeface="Times New Roman" pitchFamily="18" charset="0"/>
              </a:rPr>
              <a:t>0</a:t>
            </a:r>
            <a:r>
              <a:rPr lang="en-US" sz="3200">
                <a:solidFill>
                  <a:srgbClr val="0000FF"/>
                </a:solidFill>
                <a:latin typeface="Times New Roman" pitchFamily="18" charset="0"/>
                <a:cs typeface="Times New Roman" pitchFamily="18" charset="0"/>
              </a:rPr>
              <a:t>C</a:t>
            </a:r>
          </a:p>
          <a:p>
            <a:pPr eaLnBrk="1" hangingPunct="1"/>
            <a:r>
              <a:rPr lang="en-US" sz="3200">
                <a:solidFill>
                  <a:srgbClr val="0000FF"/>
                </a:solidFill>
                <a:latin typeface="Times New Roman" pitchFamily="18" charset="0"/>
                <a:cs typeface="Times New Roman" pitchFamily="18" charset="0"/>
              </a:rPr>
              <a:t>                                   buổi chiều </a:t>
            </a:r>
            <a:r>
              <a:rPr lang="en-US" sz="3200" b="1">
                <a:solidFill>
                  <a:srgbClr val="FF0000"/>
                </a:solidFill>
                <a:latin typeface="Times New Roman" pitchFamily="18" charset="0"/>
                <a:cs typeface="Times New Roman" pitchFamily="18" charset="0"/>
              </a:rPr>
              <a:t>giảm 2</a:t>
            </a:r>
            <a:r>
              <a:rPr lang="en-US" sz="3200" b="1" baseline="30000">
                <a:solidFill>
                  <a:srgbClr val="FF0000"/>
                </a:solidFill>
                <a:latin typeface="Times New Roman" pitchFamily="18" charset="0"/>
                <a:cs typeface="Times New Roman" pitchFamily="18" charset="0"/>
              </a:rPr>
              <a:t>0</a:t>
            </a:r>
            <a:r>
              <a:rPr lang="en-US" sz="3200" b="1">
                <a:solidFill>
                  <a:srgbClr val="FF0000"/>
                </a:solidFill>
                <a:latin typeface="Times New Roman" pitchFamily="18" charset="0"/>
                <a:cs typeface="Times New Roman" pitchFamily="18" charset="0"/>
              </a:rPr>
              <a:t>C</a:t>
            </a:r>
          </a:p>
          <a:p>
            <a:pPr eaLnBrk="1" hangingPunct="1"/>
            <a:r>
              <a:rPr lang="en-US" sz="3200">
                <a:solidFill>
                  <a:srgbClr val="0000FF"/>
                </a:solidFill>
                <a:latin typeface="Times New Roman" pitchFamily="18" charset="0"/>
                <a:cs typeface="Times New Roman" pitchFamily="18" charset="0"/>
              </a:rPr>
              <a:t>Hỏi: Nhiệt độ buổi chiều ở Matxcơva?</a:t>
            </a:r>
          </a:p>
        </p:txBody>
      </p:sp>
      <p:pic>
        <p:nvPicPr>
          <p:cNvPr id="3080" name="Picture 22" descr="TRẢI NGHIỆM TRƯỢT TUYẾT MÙA ĐÔNG NƯỚC NGA 2020: HÀ NỘI - MATXCOVA – ST.  PETERSBURG -MATXCOVA -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2488"/>
            <a:ext cx="8382000" cy="389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4. Phép trừ hai số nguyên</a:t>
            </a:r>
          </a:p>
        </p:txBody>
      </p:sp>
      <p:sp>
        <p:nvSpPr>
          <p:cNvPr id="22531"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0" name="TextBox 4"/>
          <p:cNvSpPr txBox="1">
            <a:spLocks noChangeArrowheads="1"/>
          </p:cNvSpPr>
          <p:nvPr/>
        </p:nvSpPr>
        <p:spPr bwMode="auto">
          <a:xfrm>
            <a:off x="180975" y="1219200"/>
            <a:ext cx="456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B050"/>
                </a:solidFill>
                <a:latin typeface="Times New Roman" pitchFamily="18" charset="0"/>
                <a:cs typeface="Times New Roman" pitchFamily="18" charset="0"/>
              </a:rPr>
              <a:t>TH4: </a:t>
            </a:r>
            <a:r>
              <a:rPr lang="en-US" sz="2400" b="1">
                <a:latin typeface="Times New Roman" pitchFamily="18" charset="0"/>
                <a:cs typeface="Times New Roman" pitchFamily="18" charset="0"/>
              </a:rPr>
              <a:t>Thực hiện phép tính:</a:t>
            </a:r>
            <a:endParaRPr lang="en-US" sz="2400" b="1">
              <a:solidFill>
                <a:srgbClr val="00B050"/>
              </a:solidFill>
              <a:latin typeface="Times New Roman" pitchFamily="18" charset="0"/>
              <a:cs typeface="Times New Roman" pitchFamily="18" charset="0"/>
            </a:endParaRPr>
          </a:p>
        </p:txBody>
      </p:sp>
      <p:sp>
        <p:nvSpPr>
          <p:cNvPr id="9" name="TextBox 4"/>
          <p:cNvSpPr txBox="1">
            <a:spLocks noChangeArrowheads="1"/>
          </p:cNvSpPr>
          <p:nvPr/>
        </p:nvSpPr>
        <p:spPr bwMode="auto">
          <a:xfrm>
            <a:off x="685800" y="1693863"/>
            <a:ext cx="2711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a) 6 – 9 </a:t>
            </a:r>
          </a:p>
        </p:txBody>
      </p:sp>
      <p:sp>
        <p:nvSpPr>
          <p:cNvPr id="12" name="TextBox 4"/>
          <p:cNvSpPr txBox="1">
            <a:spLocks noChangeArrowheads="1"/>
          </p:cNvSpPr>
          <p:nvPr/>
        </p:nvSpPr>
        <p:spPr bwMode="auto">
          <a:xfrm>
            <a:off x="685800" y="2297113"/>
            <a:ext cx="271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b) 23 – (-12)</a:t>
            </a:r>
          </a:p>
        </p:txBody>
      </p:sp>
      <p:sp>
        <p:nvSpPr>
          <p:cNvPr id="13" name="TextBox 4"/>
          <p:cNvSpPr txBox="1">
            <a:spLocks noChangeArrowheads="1"/>
          </p:cNvSpPr>
          <p:nvPr/>
        </p:nvSpPr>
        <p:spPr bwMode="auto">
          <a:xfrm>
            <a:off x="685800" y="2971800"/>
            <a:ext cx="271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c) (-35) – (-60)</a:t>
            </a:r>
          </a:p>
        </p:txBody>
      </p:sp>
      <p:sp>
        <p:nvSpPr>
          <p:cNvPr id="15" name="TextBox 4"/>
          <p:cNvSpPr txBox="1">
            <a:spLocks noChangeArrowheads="1"/>
          </p:cNvSpPr>
          <p:nvPr/>
        </p:nvSpPr>
        <p:spPr bwMode="auto">
          <a:xfrm>
            <a:off x="685800" y="3694113"/>
            <a:ext cx="2711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d) (-47) – 53 </a:t>
            </a:r>
          </a:p>
        </p:txBody>
      </p:sp>
      <p:sp>
        <p:nvSpPr>
          <p:cNvPr id="16" name="TextBox 4"/>
          <p:cNvSpPr txBox="1">
            <a:spLocks noChangeArrowheads="1"/>
          </p:cNvSpPr>
          <p:nvPr/>
        </p:nvSpPr>
        <p:spPr bwMode="auto">
          <a:xfrm>
            <a:off x="668338" y="4410075"/>
            <a:ext cx="2711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latin typeface="Times New Roman" pitchFamily="18" charset="0"/>
                <a:cs typeface="Times New Roman" pitchFamily="18" charset="0"/>
              </a:rPr>
              <a:t>e) (-43) – (-43) </a:t>
            </a:r>
          </a:p>
        </p:txBody>
      </p:sp>
      <p:sp>
        <p:nvSpPr>
          <p:cNvPr id="17" name="TextBox 4"/>
          <p:cNvSpPr txBox="1">
            <a:spLocks noChangeArrowheads="1"/>
          </p:cNvSpPr>
          <p:nvPr/>
        </p:nvSpPr>
        <p:spPr bwMode="auto">
          <a:xfrm>
            <a:off x="1820863" y="1698625"/>
            <a:ext cx="1531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6 + (-9) </a:t>
            </a:r>
          </a:p>
        </p:txBody>
      </p:sp>
      <p:sp>
        <p:nvSpPr>
          <p:cNvPr id="18" name="TextBox 4"/>
          <p:cNvSpPr txBox="1">
            <a:spLocks noChangeArrowheads="1"/>
          </p:cNvSpPr>
          <p:nvPr/>
        </p:nvSpPr>
        <p:spPr bwMode="auto">
          <a:xfrm>
            <a:off x="3130550" y="1701800"/>
            <a:ext cx="2432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 (9 – 6) = -3</a:t>
            </a:r>
          </a:p>
        </p:txBody>
      </p:sp>
      <p:sp>
        <p:nvSpPr>
          <p:cNvPr id="21" name="TextBox 4"/>
          <p:cNvSpPr txBox="1">
            <a:spLocks noChangeArrowheads="1"/>
          </p:cNvSpPr>
          <p:nvPr/>
        </p:nvSpPr>
        <p:spPr bwMode="auto">
          <a:xfrm>
            <a:off x="2363788" y="2297113"/>
            <a:ext cx="2665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23 + 12 = 35</a:t>
            </a:r>
          </a:p>
        </p:txBody>
      </p:sp>
      <p:sp>
        <p:nvSpPr>
          <p:cNvPr id="22" name="TextBox 4"/>
          <p:cNvSpPr txBox="1">
            <a:spLocks noChangeArrowheads="1"/>
          </p:cNvSpPr>
          <p:nvPr/>
        </p:nvSpPr>
        <p:spPr bwMode="auto">
          <a:xfrm>
            <a:off x="2667000" y="29718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(-35) + 60</a:t>
            </a:r>
          </a:p>
        </p:txBody>
      </p:sp>
      <p:sp>
        <p:nvSpPr>
          <p:cNvPr id="23" name="TextBox 4"/>
          <p:cNvSpPr txBox="1">
            <a:spLocks noChangeArrowheads="1"/>
          </p:cNvSpPr>
          <p:nvPr/>
        </p:nvSpPr>
        <p:spPr bwMode="auto">
          <a:xfrm>
            <a:off x="4330700" y="2971800"/>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60 – 35 = 25</a:t>
            </a:r>
          </a:p>
        </p:txBody>
      </p:sp>
      <p:sp>
        <p:nvSpPr>
          <p:cNvPr id="24" name="TextBox 4"/>
          <p:cNvSpPr txBox="1">
            <a:spLocks noChangeArrowheads="1"/>
          </p:cNvSpPr>
          <p:nvPr/>
        </p:nvSpPr>
        <p:spPr bwMode="auto">
          <a:xfrm>
            <a:off x="2439988" y="3694113"/>
            <a:ext cx="2665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(-47) + (-53)</a:t>
            </a:r>
          </a:p>
        </p:txBody>
      </p:sp>
      <p:sp>
        <p:nvSpPr>
          <p:cNvPr id="25" name="TextBox 4"/>
          <p:cNvSpPr txBox="1">
            <a:spLocks noChangeArrowheads="1"/>
          </p:cNvSpPr>
          <p:nvPr/>
        </p:nvSpPr>
        <p:spPr bwMode="auto">
          <a:xfrm>
            <a:off x="4495800" y="3694113"/>
            <a:ext cx="26654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-(47 + 53) = -100</a:t>
            </a:r>
          </a:p>
        </p:txBody>
      </p:sp>
      <p:sp>
        <p:nvSpPr>
          <p:cNvPr id="26" name="TextBox 4"/>
          <p:cNvSpPr txBox="1">
            <a:spLocks noChangeArrowheads="1"/>
          </p:cNvSpPr>
          <p:nvPr/>
        </p:nvSpPr>
        <p:spPr bwMode="auto">
          <a:xfrm>
            <a:off x="2667000" y="4410075"/>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0000FF"/>
                </a:solidFill>
                <a:latin typeface="Times New Roman" pitchFamily="18" charset="0"/>
                <a:cs typeface="Times New Roman" pitchFamily="18" charset="0"/>
              </a:rPr>
              <a:t>= (-43) + 43 =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barn(inVertical)">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2" grpId="0"/>
      <p:bldP spid="13" grpId="0"/>
      <p:bldP spid="15" grpId="0"/>
      <p:bldP spid="16" grpId="0"/>
      <p:bldP spid="17" grpId="0"/>
      <p:bldP spid="18"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 Quy tắc dấu ngoặc</a:t>
            </a:r>
          </a:p>
        </p:txBody>
      </p:sp>
      <p:sp>
        <p:nvSpPr>
          <p:cNvPr id="23555"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9" name="TextBox 4"/>
          <p:cNvSpPr txBox="1">
            <a:spLocks noChangeArrowheads="1"/>
          </p:cNvSpPr>
          <p:nvPr/>
        </p:nvSpPr>
        <p:spPr bwMode="auto">
          <a:xfrm>
            <a:off x="1524000" y="14478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err="1" smtClean="0">
                <a:latin typeface="Times New Roman" pitchFamily="18" charset="0"/>
                <a:cs typeface="Times New Roman" pitchFamily="18" charset="0"/>
              </a:rPr>
              <a:t>Tính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rồi</a:t>
            </a:r>
            <a:r>
              <a:rPr lang="en-US" sz="2400" b="1" smtClean="0">
                <a:latin typeface="Times New Roman" pitchFamily="18" charset="0"/>
                <a:cs typeface="Times New Roman" pitchFamily="18" charset="0"/>
              </a:rPr>
              <a:t> so </a:t>
            </a:r>
            <a:r>
              <a:rPr lang="en-US" sz="2400" b="1" err="1" smtClean="0">
                <a:latin typeface="Times New Roman" pitchFamily="18" charset="0"/>
                <a:cs typeface="Times New Roman" pitchFamily="18" charset="0"/>
              </a:rPr>
              <a:t>sánh</a:t>
            </a:r>
            <a:r>
              <a:rPr lang="en-US" sz="2400" b="1" smtClean="0">
                <a:latin typeface="Times New Roman" pitchFamily="18" charset="0"/>
                <a:cs typeface="Times New Roman" pitchFamily="18" charset="0"/>
              </a:rPr>
              <a:t>:</a:t>
            </a:r>
          </a:p>
          <a:p>
            <a:pPr marL="457200" indent="-457200" algn="just" eaLnBrk="1" hangingPunct="1">
              <a:buFontTx/>
              <a:buAutoNum type="alphaLcParenR"/>
              <a:defRPr/>
            </a:pPr>
            <a:r>
              <a:rPr lang="en-US" sz="2400" b="1" smtClean="0">
                <a:latin typeface="Times New Roman" pitchFamily="18" charset="0"/>
                <a:cs typeface="Times New Roman" pitchFamily="18" charset="0"/>
              </a:rPr>
              <a:t>– (4 + 7) </a:t>
            </a:r>
            <a:r>
              <a:rPr lang="en-US" sz="2400" b="1" err="1" smtClean="0">
                <a:latin typeface="Times New Roman" pitchFamily="18" charset="0"/>
                <a:cs typeface="Times New Roman" pitchFamily="18" charset="0"/>
              </a:rPr>
              <a:t>và</a:t>
            </a:r>
            <a:r>
              <a:rPr lang="en-US" sz="2400" b="1" smtClean="0">
                <a:latin typeface="Times New Roman" pitchFamily="18" charset="0"/>
                <a:cs typeface="Times New Roman" pitchFamily="18" charset="0"/>
              </a:rPr>
              <a:t> (-4 – 7)</a:t>
            </a:r>
          </a:p>
          <a:p>
            <a:pPr marL="457200" indent="-457200" algn="just" eaLnBrk="1" hangingPunct="1">
              <a:buFontTx/>
              <a:buAutoNum type="alphaLcParenR"/>
              <a:defRPr/>
            </a:pPr>
            <a:r>
              <a:rPr lang="en-US" sz="2400" b="1" smtClean="0">
                <a:latin typeface="Times New Roman" pitchFamily="18" charset="0"/>
                <a:cs typeface="Times New Roman" pitchFamily="18" charset="0"/>
              </a:rPr>
              <a:t> - (12 – 25) </a:t>
            </a:r>
            <a:r>
              <a:rPr lang="en-US" sz="2400" b="1" err="1" smtClean="0">
                <a:latin typeface="Times New Roman" pitchFamily="18" charset="0"/>
                <a:cs typeface="Times New Roman" pitchFamily="18" charset="0"/>
              </a:rPr>
              <a:t>và</a:t>
            </a:r>
            <a:r>
              <a:rPr lang="en-US" sz="2400" b="1" smtClean="0">
                <a:latin typeface="Times New Roman" pitchFamily="18" charset="0"/>
                <a:cs typeface="Times New Roman" pitchFamily="18" charset="0"/>
              </a:rPr>
              <a:t> (-12 + 25)</a:t>
            </a:r>
          </a:p>
          <a:p>
            <a:pPr marL="457200" indent="-457200" algn="just" eaLnBrk="1" hangingPunct="1">
              <a:buFontTx/>
              <a:buAutoNum type="alphaLcParenR"/>
              <a:defRPr/>
            </a:pPr>
            <a:r>
              <a:rPr lang="en-US" sz="2400" b="1" smtClean="0">
                <a:latin typeface="Times New Roman" pitchFamily="18" charset="0"/>
                <a:cs typeface="Times New Roman" pitchFamily="18" charset="0"/>
              </a:rPr>
              <a:t> + (230 – 12) </a:t>
            </a:r>
            <a:r>
              <a:rPr lang="en-US" sz="2400" b="1" err="1" smtClean="0">
                <a:latin typeface="Times New Roman" pitchFamily="18" charset="0"/>
                <a:cs typeface="Times New Roman" pitchFamily="18" charset="0"/>
              </a:rPr>
              <a:t>và</a:t>
            </a:r>
            <a:r>
              <a:rPr lang="en-US" sz="2400" b="1" smtClean="0">
                <a:latin typeface="Times New Roman" pitchFamily="18" charset="0"/>
                <a:cs typeface="Times New Roman" pitchFamily="18" charset="0"/>
              </a:rPr>
              <a:t> (23 –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 Quy tắc dấu ngoặc</a:t>
            </a:r>
          </a:p>
        </p:txBody>
      </p:sp>
      <p:sp>
        <p:nvSpPr>
          <p:cNvPr id="24579"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9" name="TextBox 4"/>
          <p:cNvSpPr txBox="1">
            <a:spLocks noChangeArrowheads="1"/>
          </p:cNvSpPr>
          <p:nvPr/>
        </p:nvSpPr>
        <p:spPr bwMode="auto">
          <a:xfrm>
            <a:off x="293688" y="1020763"/>
            <a:ext cx="8534400" cy="23082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400" b="1" err="1" smtClean="0">
                <a:latin typeface="Times New Roman" pitchFamily="18" charset="0"/>
                <a:cs typeface="Times New Roman" pitchFamily="18" charset="0"/>
              </a:rPr>
              <a:t>Khi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bỏ</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ngoặc</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nếu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đằng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trước</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ngoặc</a:t>
            </a:r>
            <a:r>
              <a:rPr lang="en-US" sz="2400" b="1" smtClean="0">
                <a:latin typeface="Times New Roman" pitchFamily="18" charset="0"/>
                <a:cs typeface="Times New Roman" pitchFamily="18" charset="0"/>
              </a:rPr>
              <a:t>:</a:t>
            </a:r>
          </a:p>
          <a:p>
            <a:pPr marL="342900" indent="-342900" algn="just" eaLnBrk="1" hangingPunct="1">
              <a:buFontTx/>
              <a:buChar char="-"/>
              <a:defRPr/>
            </a:pPr>
            <a:r>
              <a:rPr lang="en-US" sz="2400" b="1" err="1" smtClean="0">
                <a:latin typeface="Times New Roman" pitchFamily="18" charset="0"/>
                <a:cs typeface="Times New Roman" pitchFamily="18" charset="0"/>
              </a:rPr>
              <a:t>Có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 </a:t>
            </a:r>
            <a:r>
              <a:rPr lang="en-US" sz="2400" b="1" err="1" smtClean="0">
                <a:latin typeface="Times New Roman" pitchFamily="18" charset="0"/>
                <a:cs typeface="Times New Roman" pitchFamily="18" charset="0"/>
              </a:rPr>
              <a:t>thì</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vẫn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giữ</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nguyên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các</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hạng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trong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ngoặc</a:t>
            </a:r>
            <a:endParaRPr lang="en-US" sz="2400" b="1" smtClean="0">
              <a:latin typeface="Times New Roman" pitchFamily="18" charset="0"/>
              <a:cs typeface="Times New Roman" pitchFamily="18" charset="0"/>
            </a:endParaRPr>
          </a:p>
          <a:p>
            <a:pPr algn="just" eaLnBrk="1" hangingPunct="1">
              <a:defRPr/>
            </a:pPr>
            <a:r>
              <a:rPr lang="en-US" sz="2400" b="1" smtClean="0">
                <a:latin typeface="Times New Roman" pitchFamily="18" charset="0"/>
                <a:cs typeface="Times New Roman" pitchFamily="18" charset="0"/>
              </a:rPr>
              <a:t>                  +(a + b – c) = a + b – c </a:t>
            </a:r>
          </a:p>
          <a:p>
            <a:pPr marL="342900" indent="-342900" algn="just" eaLnBrk="1" hangingPunct="1">
              <a:buFontTx/>
              <a:buChar char="-"/>
              <a:defRPr/>
            </a:pPr>
            <a:r>
              <a:rPr lang="en-US" sz="2400" b="1" err="1" smtClean="0">
                <a:latin typeface="Times New Roman" pitchFamily="18" charset="0"/>
                <a:cs typeface="Times New Roman" pitchFamily="18" charset="0"/>
              </a:rPr>
              <a:t>Có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 </a:t>
            </a:r>
            <a:r>
              <a:rPr lang="en-US" sz="2400" b="1" err="1" smtClean="0">
                <a:latin typeface="Times New Roman" pitchFamily="18" charset="0"/>
                <a:cs typeface="Times New Roman" pitchFamily="18" charset="0"/>
              </a:rPr>
              <a:t>thì</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phải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đổi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dấu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tất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cả</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các</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hạng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trong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ngoặc</a:t>
            </a:r>
            <a:r>
              <a:rPr lang="en-US" sz="2400" b="1" smtClean="0">
                <a:latin typeface="Times New Roman" pitchFamily="18" charset="0"/>
                <a:cs typeface="Times New Roman" pitchFamily="18" charset="0"/>
              </a:rPr>
              <a:t>.</a:t>
            </a:r>
          </a:p>
          <a:p>
            <a:pPr algn="just" eaLnBrk="1" hangingPunct="1">
              <a:defRPr/>
            </a:pPr>
            <a:r>
              <a:rPr lang="en-US" sz="2400" b="1" smtClean="0">
                <a:latin typeface="Times New Roman" pitchFamily="18" charset="0"/>
                <a:cs typeface="Times New Roman" pitchFamily="18" charset="0"/>
              </a:rPr>
              <a:t>                   -(a + b – c) = -a – b + c</a:t>
            </a:r>
          </a:p>
        </p:txBody>
      </p:sp>
      <p:sp>
        <p:nvSpPr>
          <p:cNvPr id="6" name="TextBox 4"/>
          <p:cNvSpPr txBox="1">
            <a:spLocks noChangeArrowheads="1"/>
          </p:cNvSpPr>
          <p:nvPr/>
        </p:nvSpPr>
        <p:spPr bwMode="auto">
          <a:xfrm>
            <a:off x="762000" y="3733800"/>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VD:</a:t>
            </a:r>
            <a:r>
              <a:rPr lang="en-US" sz="2800" b="1">
                <a:solidFill>
                  <a:srgbClr val="FF0000"/>
                </a:solidFill>
                <a:latin typeface="Times New Roman" pitchFamily="18" charset="0"/>
                <a:cs typeface="Times New Roman" pitchFamily="18" charset="0"/>
              </a:rPr>
              <a:t> </a:t>
            </a:r>
            <a:r>
              <a:rPr lang="en-US" sz="2800" b="1">
                <a:latin typeface="Times New Roman" pitchFamily="18" charset="0"/>
                <a:cs typeface="Times New Roman" pitchFamily="18" charset="0"/>
              </a:rPr>
              <a:t>(-4233) – (14 – 4233)</a:t>
            </a:r>
          </a:p>
        </p:txBody>
      </p:sp>
      <p:sp>
        <p:nvSpPr>
          <p:cNvPr id="7" name="TextBox 4"/>
          <p:cNvSpPr txBox="1">
            <a:spLocks noChangeArrowheads="1"/>
          </p:cNvSpPr>
          <p:nvPr/>
        </p:nvSpPr>
        <p:spPr bwMode="auto">
          <a:xfrm>
            <a:off x="1295400" y="42322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-4233 – 14 + 4233</a:t>
            </a:r>
          </a:p>
        </p:txBody>
      </p:sp>
      <p:sp>
        <p:nvSpPr>
          <p:cNvPr id="8" name="TextBox 4"/>
          <p:cNvSpPr txBox="1">
            <a:spLocks noChangeArrowheads="1"/>
          </p:cNvSpPr>
          <p:nvPr/>
        </p:nvSpPr>
        <p:spPr bwMode="auto">
          <a:xfrm>
            <a:off x="1282700" y="4754563"/>
            <a:ext cx="4318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-4233 + 4233 – 14  = -14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 Quy tắc dấu ngoặc</a:t>
            </a:r>
          </a:p>
        </p:txBody>
      </p:sp>
      <p:sp>
        <p:nvSpPr>
          <p:cNvPr id="25603"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6" name="TextBox 4"/>
          <p:cNvSpPr txBox="1">
            <a:spLocks noChangeArrowheads="1"/>
          </p:cNvSpPr>
          <p:nvPr/>
        </p:nvSpPr>
        <p:spPr bwMode="auto">
          <a:xfrm>
            <a:off x="457200" y="1084263"/>
            <a:ext cx="8066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TH5:</a:t>
            </a:r>
            <a:r>
              <a:rPr lang="en-US" sz="2800" b="1">
                <a:solidFill>
                  <a:srgbClr val="FF0000"/>
                </a:solidFill>
                <a:latin typeface="Times New Roman" pitchFamily="18" charset="0"/>
                <a:cs typeface="Times New Roman" pitchFamily="18" charset="0"/>
              </a:rPr>
              <a:t> </a:t>
            </a:r>
            <a:r>
              <a:rPr lang="en-US" sz="2800" b="1">
                <a:latin typeface="Times New Roman" pitchFamily="18" charset="0"/>
                <a:cs typeface="Times New Roman" pitchFamily="18" charset="0"/>
              </a:rPr>
              <a:t>Bỏ dấu ngoặc rồi tính</a:t>
            </a:r>
          </a:p>
        </p:txBody>
      </p:sp>
      <p:sp>
        <p:nvSpPr>
          <p:cNvPr id="11" name="TextBox 4"/>
          <p:cNvSpPr txBox="1">
            <a:spLocks noChangeArrowheads="1"/>
          </p:cNvSpPr>
          <p:nvPr/>
        </p:nvSpPr>
        <p:spPr bwMode="auto">
          <a:xfrm>
            <a:off x="3189288" y="332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Giải</a:t>
            </a:r>
            <a:endParaRPr lang="en-US" sz="2800" b="1">
              <a:latin typeface="Times New Roman" pitchFamily="18" charset="0"/>
              <a:cs typeface="Times New Roman" pitchFamily="18" charset="0"/>
            </a:endParaRPr>
          </a:p>
        </p:txBody>
      </p:sp>
      <p:sp>
        <p:nvSpPr>
          <p:cNvPr id="12" name="TextBox 4"/>
          <p:cNvSpPr txBox="1">
            <a:spLocks noChangeArrowheads="1"/>
          </p:cNvSpPr>
          <p:nvPr/>
        </p:nvSpPr>
        <p:spPr bwMode="auto">
          <a:xfrm>
            <a:off x="1289050" y="1719263"/>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+ 32 + 6) + (10 – 36 – 6)</a:t>
            </a:r>
          </a:p>
        </p:txBody>
      </p:sp>
      <p:sp>
        <p:nvSpPr>
          <p:cNvPr id="13" name="TextBox 4"/>
          <p:cNvSpPr txBox="1">
            <a:spLocks noChangeArrowheads="1"/>
          </p:cNvSpPr>
          <p:nvPr/>
        </p:nvSpPr>
        <p:spPr bwMode="auto">
          <a:xfrm>
            <a:off x="1289050" y="2281238"/>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(77 + 22 – 65) – (67 + 12 – 75)</a:t>
            </a:r>
          </a:p>
        </p:txBody>
      </p:sp>
      <p:sp>
        <p:nvSpPr>
          <p:cNvPr id="14" name="TextBox 4"/>
          <p:cNvSpPr txBox="1">
            <a:spLocks noChangeArrowheads="1"/>
          </p:cNvSpPr>
          <p:nvPr/>
        </p:nvSpPr>
        <p:spPr bwMode="auto">
          <a:xfrm>
            <a:off x="1330325" y="2803525"/>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–(-21 + 43 + 7) – (11 – 53 – 17)</a:t>
            </a:r>
          </a:p>
        </p:txBody>
      </p:sp>
      <p:sp>
        <p:nvSpPr>
          <p:cNvPr id="15" name="TextBox 4"/>
          <p:cNvSpPr txBox="1">
            <a:spLocks noChangeArrowheads="1"/>
          </p:cNvSpPr>
          <p:nvPr/>
        </p:nvSpPr>
        <p:spPr bwMode="auto">
          <a:xfrm>
            <a:off x="431800" y="3851275"/>
            <a:ext cx="6026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+ 32 + 6) + (10 – 36 – 6)</a:t>
            </a:r>
          </a:p>
        </p:txBody>
      </p:sp>
      <p:sp>
        <p:nvSpPr>
          <p:cNvPr id="16" name="TextBox 4"/>
          <p:cNvSpPr txBox="1">
            <a:spLocks noChangeArrowheads="1"/>
          </p:cNvSpPr>
          <p:nvPr/>
        </p:nvSpPr>
        <p:spPr bwMode="auto">
          <a:xfrm>
            <a:off x="862013" y="4373563"/>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4 + 32 + 6 + 10 – 36 – 6</a:t>
            </a:r>
          </a:p>
        </p:txBody>
      </p:sp>
      <p:sp>
        <p:nvSpPr>
          <p:cNvPr id="17" name="TextBox 4"/>
          <p:cNvSpPr txBox="1">
            <a:spLocks noChangeArrowheads="1"/>
          </p:cNvSpPr>
          <p:nvPr/>
        </p:nvSpPr>
        <p:spPr bwMode="auto">
          <a:xfrm>
            <a:off x="862013" y="4897438"/>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4 + 32 – 36 + 10 +6 – 6</a:t>
            </a:r>
          </a:p>
        </p:txBody>
      </p:sp>
      <p:sp>
        <p:nvSpPr>
          <p:cNvPr id="18" name="TextBox 4"/>
          <p:cNvSpPr txBox="1">
            <a:spLocks noChangeArrowheads="1"/>
          </p:cNvSpPr>
          <p:nvPr/>
        </p:nvSpPr>
        <p:spPr bwMode="auto">
          <a:xfrm>
            <a:off x="952500" y="5418138"/>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36 – 36 + 10 +6 – 6</a:t>
            </a:r>
          </a:p>
        </p:txBody>
      </p:sp>
      <p:sp>
        <p:nvSpPr>
          <p:cNvPr id="19" name="TextBox 4"/>
          <p:cNvSpPr txBox="1">
            <a:spLocks noChangeArrowheads="1"/>
          </p:cNvSpPr>
          <p:nvPr/>
        </p:nvSpPr>
        <p:spPr bwMode="auto">
          <a:xfrm>
            <a:off x="952500" y="5948363"/>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0 + 10 + 0 =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 Quy tắc dấu ngoặc</a:t>
            </a:r>
          </a:p>
        </p:txBody>
      </p:sp>
      <p:sp>
        <p:nvSpPr>
          <p:cNvPr id="26627"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6628" name="TextBox 4"/>
          <p:cNvSpPr txBox="1">
            <a:spLocks noChangeArrowheads="1"/>
          </p:cNvSpPr>
          <p:nvPr/>
        </p:nvSpPr>
        <p:spPr bwMode="auto">
          <a:xfrm>
            <a:off x="457200" y="1084263"/>
            <a:ext cx="8066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TH5:</a:t>
            </a:r>
            <a:r>
              <a:rPr lang="en-US" sz="2800" b="1">
                <a:solidFill>
                  <a:srgbClr val="FF0000"/>
                </a:solidFill>
                <a:latin typeface="Times New Roman" pitchFamily="18" charset="0"/>
                <a:cs typeface="Times New Roman" pitchFamily="18" charset="0"/>
              </a:rPr>
              <a:t> </a:t>
            </a:r>
            <a:r>
              <a:rPr lang="en-US" sz="2800" b="1">
                <a:latin typeface="Times New Roman" pitchFamily="18" charset="0"/>
                <a:cs typeface="Times New Roman" pitchFamily="18" charset="0"/>
              </a:rPr>
              <a:t>Bỏ dấu ngoặc rồi tính</a:t>
            </a:r>
          </a:p>
        </p:txBody>
      </p:sp>
      <p:sp>
        <p:nvSpPr>
          <p:cNvPr id="26629" name="TextBox 4"/>
          <p:cNvSpPr txBox="1">
            <a:spLocks noChangeArrowheads="1"/>
          </p:cNvSpPr>
          <p:nvPr/>
        </p:nvSpPr>
        <p:spPr bwMode="auto">
          <a:xfrm>
            <a:off x="3189288" y="332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Giải</a:t>
            </a:r>
            <a:endParaRPr lang="en-US" sz="2800" b="1">
              <a:latin typeface="Times New Roman" pitchFamily="18" charset="0"/>
              <a:cs typeface="Times New Roman" pitchFamily="18" charset="0"/>
            </a:endParaRPr>
          </a:p>
        </p:txBody>
      </p:sp>
      <p:sp>
        <p:nvSpPr>
          <p:cNvPr id="26630" name="TextBox 4"/>
          <p:cNvSpPr txBox="1">
            <a:spLocks noChangeArrowheads="1"/>
          </p:cNvSpPr>
          <p:nvPr/>
        </p:nvSpPr>
        <p:spPr bwMode="auto">
          <a:xfrm>
            <a:off x="1289050" y="1719263"/>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+ 32 + 6) + (10 – 36 – 6)</a:t>
            </a:r>
          </a:p>
        </p:txBody>
      </p:sp>
      <p:sp>
        <p:nvSpPr>
          <p:cNvPr id="26631" name="TextBox 4"/>
          <p:cNvSpPr txBox="1">
            <a:spLocks noChangeArrowheads="1"/>
          </p:cNvSpPr>
          <p:nvPr/>
        </p:nvSpPr>
        <p:spPr bwMode="auto">
          <a:xfrm>
            <a:off x="1289050" y="2281238"/>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(77 + 22 – 65) – (67 + 12 – 75)</a:t>
            </a:r>
          </a:p>
        </p:txBody>
      </p:sp>
      <p:sp>
        <p:nvSpPr>
          <p:cNvPr id="26632" name="TextBox 4"/>
          <p:cNvSpPr txBox="1">
            <a:spLocks noChangeArrowheads="1"/>
          </p:cNvSpPr>
          <p:nvPr/>
        </p:nvSpPr>
        <p:spPr bwMode="auto">
          <a:xfrm>
            <a:off x="1330325" y="2803525"/>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–(-21 + 43 + 7) – (11 – 53 – 17)</a:t>
            </a:r>
          </a:p>
        </p:txBody>
      </p:sp>
      <p:sp>
        <p:nvSpPr>
          <p:cNvPr id="20" name="TextBox 4"/>
          <p:cNvSpPr txBox="1">
            <a:spLocks noChangeArrowheads="1"/>
          </p:cNvSpPr>
          <p:nvPr/>
        </p:nvSpPr>
        <p:spPr bwMode="auto">
          <a:xfrm>
            <a:off x="609600" y="3962400"/>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(77 + 22 – 65) – (67 + 12 – 75)</a:t>
            </a:r>
          </a:p>
        </p:txBody>
      </p:sp>
      <p:sp>
        <p:nvSpPr>
          <p:cNvPr id="21" name="TextBox 4"/>
          <p:cNvSpPr txBox="1">
            <a:spLocks noChangeArrowheads="1"/>
          </p:cNvSpPr>
          <p:nvPr/>
        </p:nvSpPr>
        <p:spPr bwMode="auto">
          <a:xfrm>
            <a:off x="849313" y="4486275"/>
            <a:ext cx="6026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77 + 22 – 65 – 67 –  12 + 75</a:t>
            </a:r>
          </a:p>
        </p:txBody>
      </p:sp>
      <p:sp>
        <p:nvSpPr>
          <p:cNvPr id="22" name="TextBox 4"/>
          <p:cNvSpPr txBox="1">
            <a:spLocks noChangeArrowheads="1"/>
          </p:cNvSpPr>
          <p:nvPr/>
        </p:nvSpPr>
        <p:spPr bwMode="auto">
          <a:xfrm>
            <a:off x="862013" y="5257800"/>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77 – 67 + 22 – 12 – 65  + 75</a:t>
            </a:r>
          </a:p>
        </p:txBody>
      </p:sp>
      <p:sp>
        <p:nvSpPr>
          <p:cNvPr id="23" name="TextBox 4"/>
          <p:cNvSpPr txBox="1">
            <a:spLocks noChangeArrowheads="1"/>
          </p:cNvSpPr>
          <p:nvPr/>
        </p:nvSpPr>
        <p:spPr bwMode="auto">
          <a:xfrm>
            <a:off x="887413" y="5757863"/>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10 + 10 + 10 =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p:cNvSpPr txBox="1">
            <a:spLocks noChangeArrowheads="1"/>
          </p:cNvSpPr>
          <p:nvPr/>
        </p:nvSpPr>
        <p:spPr bwMode="auto">
          <a:xfrm>
            <a:off x="25400" y="498475"/>
            <a:ext cx="4318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 Quy tắc dấu ngoặc</a:t>
            </a:r>
          </a:p>
        </p:txBody>
      </p:sp>
      <p:sp>
        <p:nvSpPr>
          <p:cNvPr id="27651"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27652" name="TextBox 4"/>
          <p:cNvSpPr txBox="1">
            <a:spLocks noChangeArrowheads="1"/>
          </p:cNvSpPr>
          <p:nvPr/>
        </p:nvSpPr>
        <p:spPr bwMode="auto">
          <a:xfrm>
            <a:off x="457200" y="1084263"/>
            <a:ext cx="8066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TH5:</a:t>
            </a:r>
            <a:r>
              <a:rPr lang="en-US" sz="2800" b="1">
                <a:solidFill>
                  <a:srgbClr val="FF0000"/>
                </a:solidFill>
                <a:latin typeface="Times New Roman" pitchFamily="18" charset="0"/>
                <a:cs typeface="Times New Roman" pitchFamily="18" charset="0"/>
              </a:rPr>
              <a:t> </a:t>
            </a:r>
            <a:r>
              <a:rPr lang="en-US" sz="2800" b="1">
                <a:latin typeface="Times New Roman" pitchFamily="18" charset="0"/>
                <a:cs typeface="Times New Roman" pitchFamily="18" charset="0"/>
              </a:rPr>
              <a:t>Bỏ dấu ngoặc rồi tính</a:t>
            </a:r>
          </a:p>
        </p:txBody>
      </p:sp>
      <p:sp>
        <p:nvSpPr>
          <p:cNvPr id="27653" name="TextBox 4"/>
          <p:cNvSpPr txBox="1">
            <a:spLocks noChangeArrowheads="1"/>
          </p:cNvSpPr>
          <p:nvPr/>
        </p:nvSpPr>
        <p:spPr bwMode="auto">
          <a:xfrm>
            <a:off x="3189288" y="3327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Giải</a:t>
            </a:r>
            <a:endParaRPr lang="en-US" sz="2800" b="1">
              <a:latin typeface="Times New Roman" pitchFamily="18" charset="0"/>
              <a:cs typeface="Times New Roman" pitchFamily="18" charset="0"/>
            </a:endParaRPr>
          </a:p>
        </p:txBody>
      </p:sp>
      <p:sp>
        <p:nvSpPr>
          <p:cNvPr id="27654" name="TextBox 4"/>
          <p:cNvSpPr txBox="1">
            <a:spLocks noChangeArrowheads="1"/>
          </p:cNvSpPr>
          <p:nvPr/>
        </p:nvSpPr>
        <p:spPr bwMode="auto">
          <a:xfrm>
            <a:off x="1289050" y="1719263"/>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+ 32 + 6) + (10 – 36 – 6)</a:t>
            </a:r>
          </a:p>
        </p:txBody>
      </p:sp>
      <p:sp>
        <p:nvSpPr>
          <p:cNvPr id="27655" name="TextBox 4"/>
          <p:cNvSpPr txBox="1">
            <a:spLocks noChangeArrowheads="1"/>
          </p:cNvSpPr>
          <p:nvPr/>
        </p:nvSpPr>
        <p:spPr bwMode="auto">
          <a:xfrm>
            <a:off x="1289050" y="2281238"/>
            <a:ext cx="6026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(77 + 22 – 65) – (67 + 12 – 75)</a:t>
            </a:r>
          </a:p>
        </p:txBody>
      </p:sp>
      <p:sp>
        <p:nvSpPr>
          <p:cNvPr id="27656" name="TextBox 4"/>
          <p:cNvSpPr txBox="1">
            <a:spLocks noChangeArrowheads="1"/>
          </p:cNvSpPr>
          <p:nvPr/>
        </p:nvSpPr>
        <p:spPr bwMode="auto">
          <a:xfrm>
            <a:off x="1330325" y="2803525"/>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–(-21 + 43 + 7) – (11 – 53 – 17)</a:t>
            </a:r>
          </a:p>
        </p:txBody>
      </p:sp>
      <p:sp>
        <p:nvSpPr>
          <p:cNvPr id="15" name="TextBox 4"/>
          <p:cNvSpPr txBox="1">
            <a:spLocks noChangeArrowheads="1"/>
          </p:cNvSpPr>
          <p:nvPr/>
        </p:nvSpPr>
        <p:spPr bwMode="auto">
          <a:xfrm>
            <a:off x="1066800" y="3851275"/>
            <a:ext cx="6026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–(–21 + 43 + 7) – (11 – 53 – 17)</a:t>
            </a:r>
          </a:p>
        </p:txBody>
      </p:sp>
      <p:sp>
        <p:nvSpPr>
          <p:cNvPr id="16" name="TextBox 4"/>
          <p:cNvSpPr txBox="1">
            <a:spLocks noChangeArrowheads="1"/>
          </p:cNvSpPr>
          <p:nvPr/>
        </p:nvSpPr>
        <p:spPr bwMode="auto">
          <a:xfrm>
            <a:off x="1289050" y="4495800"/>
            <a:ext cx="602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21 –  43 –  7 – 11 + 53 + 17</a:t>
            </a:r>
          </a:p>
        </p:txBody>
      </p:sp>
      <p:sp>
        <p:nvSpPr>
          <p:cNvPr id="17" name="TextBox 4"/>
          <p:cNvSpPr txBox="1">
            <a:spLocks noChangeArrowheads="1"/>
          </p:cNvSpPr>
          <p:nvPr/>
        </p:nvSpPr>
        <p:spPr bwMode="auto">
          <a:xfrm>
            <a:off x="1330325" y="5032375"/>
            <a:ext cx="6026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21 – 11 – 43 + 53 – 7 + 17</a:t>
            </a:r>
          </a:p>
        </p:txBody>
      </p:sp>
      <p:sp>
        <p:nvSpPr>
          <p:cNvPr id="18" name="TextBox 4"/>
          <p:cNvSpPr txBox="1">
            <a:spLocks noChangeArrowheads="1"/>
          </p:cNvSpPr>
          <p:nvPr/>
        </p:nvSpPr>
        <p:spPr bwMode="auto">
          <a:xfrm>
            <a:off x="1477963" y="5638800"/>
            <a:ext cx="6024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 10 + 10 + 10 = 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solidFill>
                  <a:schemeClr val="bg1"/>
                </a:solidFill>
                <a:latin typeface="Times New Roman" pitchFamily="18" charset="0"/>
                <a:cs typeface="Times New Roman" pitchFamily="18" charset="0"/>
              </a:rPr>
              <a:t>LUYỆN TẬP</a:t>
            </a:r>
          </a:p>
        </p:txBody>
      </p:sp>
      <p:sp>
        <p:nvSpPr>
          <p:cNvPr id="11" name="TextBox 4"/>
          <p:cNvSpPr txBox="1">
            <a:spLocks noChangeArrowheads="1"/>
          </p:cNvSpPr>
          <p:nvPr/>
        </p:nvSpPr>
        <p:spPr bwMode="auto">
          <a:xfrm>
            <a:off x="457200" y="677863"/>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solidFill>
                  <a:srgbClr val="FF0000"/>
                </a:solidFill>
                <a:latin typeface="Times New Roman" pitchFamily="18" charset="0"/>
                <a:cs typeface="Times New Roman" pitchFamily="18" charset="0"/>
              </a:rPr>
              <a:t>Bài 1:</a:t>
            </a:r>
            <a:r>
              <a:rPr lang="en-US" sz="2400" b="1">
                <a:latin typeface="Times New Roman" pitchFamily="18" charset="0"/>
                <a:cs typeface="Times New Roman" pitchFamily="18" charset="0"/>
              </a:rPr>
              <a:t> Không thực hiện phép tính, tìm dấu thích hợp thay cho dấu ? ở bảng sau:</a:t>
            </a:r>
          </a:p>
        </p:txBody>
      </p:sp>
      <p:graphicFrame>
        <p:nvGraphicFramePr>
          <p:cNvPr id="9" name="Table 8"/>
          <p:cNvGraphicFramePr>
            <a:graphicFrameLocks noGrp="1"/>
          </p:cNvGraphicFramePr>
          <p:nvPr>
            <p:extLst>
              <p:ext uri="{D42A27DB-BD31-4B8C-83A1-F6EECF244321}">
                <p14:modId xmlns:p14="http://schemas.microsoft.com/office/powerpoint/2010/main" val="548695797"/>
              </p:ext>
            </p:extLst>
          </p:nvPr>
        </p:nvGraphicFramePr>
        <p:xfrm>
          <a:off x="457200" y="2057400"/>
          <a:ext cx="8229600" cy="39624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92480">
                <a:tc>
                  <a:txBody>
                    <a:bodyPr/>
                    <a:lstStyle/>
                    <a:p>
                      <a:pPr algn="ctr"/>
                      <a:r>
                        <a:rPr lang="en-US" sz="2800" b="1" smtClean="0">
                          <a:latin typeface="Times New Roman" pitchFamily="18" charset="0"/>
                          <a:cs typeface="Times New Roman" pitchFamily="18" charset="0"/>
                        </a:rPr>
                        <a:t>a</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800" b="1" smtClean="0">
                          <a:latin typeface="Times New Roman" pitchFamily="18" charset="0"/>
                          <a:cs typeface="Times New Roman" pitchFamily="18" charset="0"/>
                        </a:rPr>
                        <a:t>b</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800" b="1" err="1" smtClean="0">
                          <a:latin typeface="Times New Roman" pitchFamily="18" charset="0"/>
                          <a:cs typeface="Times New Roman" pitchFamily="18" charset="0"/>
                        </a:rPr>
                        <a:t>Dấu</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của</a:t>
                      </a:r>
                      <a:r>
                        <a:rPr lang="en-US" sz="2800" b="1" baseline="0" smtClean="0">
                          <a:latin typeface="Times New Roman" pitchFamily="18" charset="0"/>
                          <a:cs typeface="Times New Roman" pitchFamily="18" charset="0"/>
                        </a:rPr>
                        <a:t> (a + b)</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792480">
                <a:tc>
                  <a:txBody>
                    <a:bodyPr/>
                    <a:lstStyle/>
                    <a:p>
                      <a:pPr algn="ctr"/>
                      <a:r>
                        <a:rPr lang="en-US" sz="2800" b="1" smtClean="0">
                          <a:latin typeface="Times New Roman" pitchFamily="18" charset="0"/>
                          <a:cs typeface="Times New Roman" pitchFamily="18" charset="0"/>
                        </a:rPr>
                        <a:t>25</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46</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2480">
                <a:tc>
                  <a:txBody>
                    <a:bodyPr/>
                    <a:lstStyle/>
                    <a:p>
                      <a:pPr algn="ctr"/>
                      <a:r>
                        <a:rPr lang="en-US" sz="2800" b="1" smtClean="0">
                          <a:latin typeface="Times New Roman" pitchFamily="18" charset="0"/>
                          <a:cs typeface="Times New Roman" pitchFamily="18" charset="0"/>
                        </a:rPr>
                        <a:t>-51</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-37</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2480">
                <a:tc>
                  <a:txBody>
                    <a:bodyPr/>
                    <a:lstStyle/>
                    <a:p>
                      <a:pPr algn="ctr"/>
                      <a:r>
                        <a:rPr lang="en-US" sz="2800" b="1" smtClean="0">
                          <a:latin typeface="Times New Roman" pitchFamily="18" charset="0"/>
                          <a:cs typeface="Times New Roman" pitchFamily="18" charset="0"/>
                        </a:rPr>
                        <a:t>-234</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112</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92480">
                <a:tc>
                  <a:txBody>
                    <a:bodyPr/>
                    <a:lstStyle/>
                    <a:p>
                      <a:pPr algn="ctr"/>
                      <a:r>
                        <a:rPr lang="en-US" sz="2800" b="1" smtClean="0">
                          <a:latin typeface="Times New Roman" pitchFamily="18" charset="0"/>
                          <a:cs typeface="Times New Roman" pitchFamily="18" charset="0"/>
                        </a:rPr>
                        <a:t>2027</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-2021</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0" name="TextBox 4"/>
          <p:cNvSpPr txBox="1">
            <a:spLocks noChangeArrowheads="1"/>
          </p:cNvSpPr>
          <p:nvPr/>
        </p:nvSpPr>
        <p:spPr bwMode="auto">
          <a:xfrm>
            <a:off x="6931269" y="2882900"/>
            <a:ext cx="685800" cy="6619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2800" b="1">
                <a:latin typeface="Times New Roman" pitchFamily="18" charset="0"/>
                <a:cs typeface="Times New Roman" pitchFamily="18" charset="0"/>
              </a:rPr>
              <a:t>+</a:t>
            </a:r>
          </a:p>
        </p:txBody>
      </p:sp>
      <p:sp>
        <p:nvSpPr>
          <p:cNvPr id="71" name="TextBox 4"/>
          <p:cNvSpPr txBox="1">
            <a:spLocks noChangeArrowheads="1"/>
          </p:cNvSpPr>
          <p:nvPr/>
        </p:nvSpPr>
        <p:spPr bwMode="auto">
          <a:xfrm>
            <a:off x="6931269" y="3695700"/>
            <a:ext cx="685800" cy="6619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2800" b="1">
                <a:latin typeface="Times New Roman" pitchFamily="18" charset="0"/>
                <a:cs typeface="Times New Roman" pitchFamily="18" charset="0"/>
              </a:rPr>
              <a:t>– </a:t>
            </a:r>
          </a:p>
        </p:txBody>
      </p:sp>
      <p:sp>
        <p:nvSpPr>
          <p:cNvPr id="72" name="TextBox 4"/>
          <p:cNvSpPr txBox="1">
            <a:spLocks noChangeArrowheads="1"/>
          </p:cNvSpPr>
          <p:nvPr/>
        </p:nvSpPr>
        <p:spPr bwMode="auto">
          <a:xfrm>
            <a:off x="6934200" y="4495800"/>
            <a:ext cx="685800" cy="6619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2800" b="1">
                <a:latin typeface="Times New Roman" pitchFamily="18" charset="0"/>
                <a:cs typeface="Times New Roman" pitchFamily="18" charset="0"/>
              </a:rPr>
              <a:t>– </a:t>
            </a:r>
          </a:p>
        </p:txBody>
      </p:sp>
      <p:sp>
        <p:nvSpPr>
          <p:cNvPr id="73" name="TextBox 4"/>
          <p:cNvSpPr txBox="1">
            <a:spLocks noChangeArrowheads="1"/>
          </p:cNvSpPr>
          <p:nvPr/>
        </p:nvSpPr>
        <p:spPr bwMode="auto">
          <a:xfrm>
            <a:off x="6934200" y="5257800"/>
            <a:ext cx="685800" cy="6619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n-US" sz="2800" b="1">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barn(inVertical)">
                                      <p:cBhvr>
                                        <p:cTn id="17" dur="500"/>
                                        <p:tgtEl>
                                          <p:spTgt spid="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barn(inVertical)">
                                      <p:cBhvr>
                                        <p:cTn id="22" dur="500"/>
                                        <p:tgtEl>
                                          <p:spTgt spid="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barn(inVertical)">
                                      <p:cBhvr>
                                        <p:cTn id="27" dur="500"/>
                                        <p:tgtEl>
                                          <p:spTgt spid="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barn(inVertical)">
                                      <p:cBhvr>
                                        <p:cTn id="3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0" grpId="0" animBg="1"/>
      <p:bldP spid="71"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3022600" y="93663"/>
            <a:ext cx="2717800" cy="584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solidFill>
                  <a:schemeClr val="bg1"/>
                </a:solidFill>
                <a:latin typeface="Times New Roman" pitchFamily="18" charset="0"/>
                <a:cs typeface="Times New Roman" pitchFamily="18" charset="0"/>
              </a:rPr>
              <a:t>LUYỆN TẬP</a:t>
            </a:r>
          </a:p>
        </p:txBody>
      </p:sp>
      <p:sp>
        <p:nvSpPr>
          <p:cNvPr id="11" name="TextBox 4"/>
          <p:cNvSpPr txBox="1">
            <a:spLocks noChangeArrowheads="1"/>
          </p:cNvSpPr>
          <p:nvPr/>
        </p:nvSpPr>
        <p:spPr bwMode="auto">
          <a:xfrm>
            <a:off x="457200" y="677863"/>
            <a:ext cx="822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solidFill>
                  <a:srgbClr val="FF0000"/>
                </a:solidFill>
                <a:latin typeface="Times New Roman" pitchFamily="18" charset="0"/>
                <a:cs typeface="Times New Roman" pitchFamily="18" charset="0"/>
              </a:rPr>
              <a:t>Bài 2:</a:t>
            </a:r>
            <a:r>
              <a:rPr lang="en-US" sz="2400" b="1">
                <a:latin typeface="Times New Roman" pitchFamily="18" charset="0"/>
                <a:cs typeface="Times New Roman" pitchFamily="18" charset="0"/>
              </a:rPr>
              <a:t> Thực hiện các phép tính sau:</a:t>
            </a:r>
          </a:p>
        </p:txBody>
      </p:sp>
      <p:sp>
        <p:nvSpPr>
          <p:cNvPr id="10" name="TextBox 4"/>
          <p:cNvSpPr txBox="1">
            <a:spLocks noChangeArrowheads="1"/>
          </p:cNvSpPr>
          <p:nvPr/>
        </p:nvSpPr>
        <p:spPr bwMode="auto">
          <a:xfrm>
            <a:off x="266700" y="1314450"/>
            <a:ext cx="179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a) 23 + 45 </a:t>
            </a:r>
          </a:p>
        </p:txBody>
      </p:sp>
      <p:sp>
        <p:nvSpPr>
          <p:cNvPr id="12" name="TextBox 4"/>
          <p:cNvSpPr txBox="1">
            <a:spLocks noChangeArrowheads="1"/>
          </p:cNvSpPr>
          <p:nvPr/>
        </p:nvSpPr>
        <p:spPr bwMode="auto">
          <a:xfrm>
            <a:off x="3200400" y="1323975"/>
            <a:ext cx="2495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b) (-42) + (-54)</a:t>
            </a:r>
          </a:p>
        </p:txBody>
      </p:sp>
      <p:sp>
        <p:nvSpPr>
          <p:cNvPr id="13" name="TextBox 4"/>
          <p:cNvSpPr txBox="1">
            <a:spLocks noChangeArrowheads="1"/>
          </p:cNvSpPr>
          <p:nvPr/>
        </p:nvSpPr>
        <p:spPr bwMode="auto">
          <a:xfrm>
            <a:off x="6400800" y="1323975"/>
            <a:ext cx="249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c) 2025 + (-2025)</a:t>
            </a:r>
          </a:p>
        </p:txBody>
      </p:sp>
      <p:sp>
        <p:nvSpPr>
          <p:cNvPr id="14" name="TextBox 4"/>
          <p:cNvSpPr txBox="1">
            <a:spLocks noChangeArrowheads="1"/>
          </p:cNvSpPr>
          <p:nvPr/>
        </p:nvSpPr>
        <p:spPr bwMode="auto">
          <a:xfrm>
            <a:off x="247650" y="2057400"/>
            <a:ext cx="249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d) 15 + (-14)</a:t>
            </a:r>
          </a:p>
        </p:txBody>
      </p:sp>
      <p:sp>
        <p:nvSpPr>
          <p:cNvPr id="15" name="TextBox 4"/>
          <p:cNvSpPr txBox="1">
            <a:spLocks noChangeArrowheads="1"/>
          </p:cNvSpPr>
          <p:nvPr/>
        </p:nvSpPr>
        <p:spPr bwMode="auto">
          <a:xfrm>
            <a:off x="3200400" y="2011362"/>
            <a:ext cx="249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e) 35 + (-135)</a:t>
            </a:r>
          </a:p>
        </p:txBody>
      </p:sp>
      <p:sp>
        <p:nvSpPr>
          <p:cNvPr id="16" name="TextBox 4"/>
          <p:cNvSpPr txBox="1">
            <a:spLocks noChangeArrowheads="1"/>
          </p:cNvSpPr>
          <p:nvPr/>
        </p:nvSpPr>
        <p:spPr bwMode="auto">
          <a:xfrm>
            <a:off x="3052763" y="2674938"/>
            <a:ext cx="1247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solidFill>
                  <a:srgbClr val="FF0000"/>
                </a:solidFill>
                <a:latin typeface="Times New Roman" pitchFamily="18" charset="0"/>
                <a:cs typeface="Times New Roman" pitchFamily="18" charset="0"/>
              </a:rPr>
              <a:t>Giải</a:t>
            </a:r>
          </a:p>
        </p:txBody>
      </p:sp>
      <p:sp>
        <p:nvSpPr>
          <p:cNvPr id="17" name="TextBox 4"/>
          <p:cNvSpPr txBox="1">
            <a:spLocks noChangeArrowheads="1"/>
          </p:cNvSpPr>
          <p:nvPr/>
        </p:nvSpPr>
        <p:spPr bwMode="auto">
          <a:xfrm>
            <a:off x="152400" y="3255963"/>
            <a:ext cx="2495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a) 23 + 45 = 68 </a:t>
            </a:r>
          </a:p>
        </p:txBody>
      </p:sp>
      <p:sp>
        <p:nvSpPr>
          <p:cNvPr id="20" name="TextBox 4"/>
          <p:cNvSpPr txBox="1">
            <a:spLocks noChangeArrowheads="1"/>
          </p:cNvSpPr>
          <p:nvPr/>
        </p:nvSpPr>
        <p:spPr bwMode="auto">
          <a:xfrm>
            <a:off x="3930650" y="3259138"/>
            <a:ext cx="5441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b) (-42) + (-54) = -(42 + 54) = -96</a:t>
            </a:r>
          </a:p>
        </p:txBody>
      </p:sp>
      <p:sp>
        <p:nvSpPr>
          <p:cNvPr id="21" name="TextBox 4"/>
          <p:cNvSpPr txBox="1">
            <a:spLocks noChangeArrowheads="1"/>
          </p:cNvSpPr>
          <p:nvPr/>
        </p:nvSpPr>
        <p:spPr bwMode="auto">
          <a:xfrm>
            <a:off x="127000" y="4191000"/>
            <a:ext cx="354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c) 2025 + (-2025) = 0</a:t>
            </a:r>
          </a:p>
        </p:txBody>
      </p:sp>
      <p:sp>
        <p:nvSpPr>
          <p:cNvPr id="22" name="TextBox 4"/>
          <p:cNvSpPr txBox="1">
            <a:spLocks noChangeArrowheads="1"/>
          </p:cNvSpPr>
          <p:nvPr/>
        </p:nvSpPr>
        <p:spPr bwMode="auto">
          <a:xfrm>
            <a:off x="3962400" y="4216400"/>
            <a:ext cx="3943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d) 15 + (-14) = 15 – 14 = 1</a:t>
            </a:r>
          </a:p>
        </p:txBody>
      </p:sp>
      <p:sp>
        <p:nvSpPr>
          <p:cNvPr id="23" name="TextBox 4"/>
          <p:cNvSpPr txBox="1">
            <a:spLocks noChangeArrowheads="1"/>
          </p:cNvSpPr>
          <p:nvPr/>
        </p:nvSpPr>
        <p:spPr bwMode="auto">
          <a:xfrm>
            <a:off x="127000" y="5105400"/>
            <a:ext cx="4797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pPr>
            <a:r>
              <a:rPr lang="en-US" sz="2400" b="1">
                <a:latin typeface="Times New Roman" pitchFamily="18" charset="0"/>
                <a:cs typeface="Times New Roman" pitchFamily="18" charset="0"/>
              </a:rPr>
              <a:t>e) 35 + (-135) = -(135 – 35) =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3" grpId="0"/>
      <p:bldP spid="14" grpId="0"/>
      <p:bldP spid="15" grpId="0"/>
      <p:bldP spid="16" grpId="0"/>
      <p:bldP spid="17"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23" name="Picture 2" descr="Acsimet - nhà bác học vĩ đại của Hy Lạp cổ - KhoaHoc.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400175"/>
            <a:ext cx="4010025"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Text Box 13"/>
          <p:cNvSpPr txBox="1">
            <a:spLocks noChangeArrowheads="1"/>
          </p:cNvSpPr>
          <p:nvPr/>
        </p:nvSpPr>
        <p:spPr bwMode="auto">
          <a:xfrm>
            <a:off x="533400" y="76200"/>
            <a:ext cx="7086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5400" b="1">
                <a:solidFill>
                  <a:srgbClr val="CC6600"/>
                </a:solidFill>
                <a:effectLst>
                  <a:outerShdw blurRad="38100" dist="38100" dir="2700000" algn="tl">
                    <a:srgbClr val="C0C0C0"/>
                  </a:outerShdw>
                </a:effectLst>
                <a:latin typeface="Arial" pitchFamily="34" charset="0"/>
              </a:rPr>
              <a:t>BỨC TRANH BÍ ẨN</a:t>
            </a:r>
          </a:p>
        </p:txBody>
      </p:sp>
      <p:sp>
        <p:nvSpPr>
          <p:cNvPr id="13326" name="Text Box 14"/>
          <p:cNvSpPr txBox="1">
            <a:spLocks noChangeArrowheads="1"/>
          </p:cNvSpPr>
          <p:nvPr/>
        </p:nvSpPr>
        <p:spPr bwMode="auto">
          <a:xfrm>
            <a:off x="609600" y="76200"/>
            <a:ext cx="701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5400" b="1">
                <a:solidFill>
                  <a:srgbClr val="FF3399"/>
                </a:solidFill>
                <a:effectLst>
                  <a:outerShdw blurRad="38100" dist="38100" dir="2700000" algn="tl">
                    <a:srgbClr val="C0C0C0"/>
                  </a:outerShdw>
                </a:effectLst>
                <a:latin typeface="Arial" pitchFamily="34" charset="0"/>
              </a:rPr>
              <a:t>BỨC TRANH BÍ ẨN</a:t>
            </a:r>
          </a:p>
        </p:txBody>
      </p:sp>
      <p:sp>
        <p:nvSpPr>
          <p:cNvPr id="13317" name="Text Box 5"/>
          <p:cNvSpPr txBox="1">
            <a:spLocks noChangeArrowheads="1"/>
          </p:cNvSpPr>
          <p:nvPr/>
        </p:nvSpPr>
        <p:spPr bwMode="auto">
          <a:xfrm>
            <a:off x="6332538" y="2411413"/>
            <a:ext cx="2841625"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000" b="1" err="1">
                <a:solidFill>
                  <a:srgbClr val="FF0000"/>
                </a:solidFill>
                <a:effectLst>
                  <a:outerShdw blurRad="38100" dist="38100" dir="2700000" algn="tl">
                    <a:srgbClr val="C0C0C0"/>
                  </a:outerShdw>
                </a:effectLst>
                <a:latin typeface="Arial" pitchFamily="34" charset="0"/>
              </a:rPr>
              <a:t>Nhà</a:t>
            </a:r>
            <a:r>
              <a:rPr lang="en-US" sz="2000" b="1">
                <a:solidFill>
                  <a:srgbClr val="FF0000"/>
                </a:solidFill>
                <a:effectLst>
                  <a:outerShdw blurRad="38100" dist="38100" dir="2700000" algn="tl">
                    <a:srgbClr val="C0C0C0"/>
                  </a:outerShdw>
                </a:effectLst>
                <a:latin typeface="Arial" pitchFamily="34" charset="0"/>
              </a:rPr>
              <a:t> </a:t>
            </a:r>
            <a:r>
              <a:rPr lang="en-US" sz="2000" b="1" err="1">
                <a:solidFill>
                  <a:srgbClr val="FF0000"/>
                </a:solidFill>
                <a:effectLst>
                  <a:outerShdw blurRad="38100" dist="38100" dir="2700000" algn="tl">
                    <a:srgbClr val="C0C0C0"/>
                  </a:outerShdw>
                </a:effectLst>
                <a:latin typeface="Arial" pitchFamily="34" charset="0"/>
              </a:rPr>
              <a:t>toán</a:t>
            </a:r>
            <a:r>
              <a:rPr lang="en-US" sz="2000" b="1">
                <a:solidFill>
                  <a:srgbClr val="FF0000"/>
                </a:solidFill>
                <a:effectLst>
                  <a:outerShdw blurRad="38100" dist="38100" dir="2700000" algn="tl">
                    <a:srgbClr val="C0C0C0"/>
                  </a:outerShdw>
                </a:effectLst>
                <a:latin typeface="Arial" pitchFamily="34" charset="0"/>
              </a:rPr>
              <a:t> </a:t>
            </a:r>
            <a:r>
              <a:rPr lang="en-US" sz="2000" b="1" err="1">
                <a:solidFill>
                  <a:srgbClr val="FF0000"/>
                </a:solidFill>
                <a:effectLst>
                  <a:outerShdw blurRad="38100" dist="38100" dir="2700000" algn="tl">
                    <a:srgbClr val="C0C0C0"/>
                  </a:outerShdw>
                </a:effectLst>
                <a:latin typeface="Arial" pitchFamily="34" charset="0"/>
              </a:rPr>
              <a:t>học</a:t>
            </a:r>
            <a:endParaRPr lang="en-US" sz="2000" b="1">
              <a:solidFill>
                <a:srgbClr val="FF0000"/>
              </a:solidFill>
              <a:effectLst>
                <a:outerShdw blurRad="38100" dist="38100" dir="2700000" algn="tl">
                  <a:srgbClr val="C0C0C0"/>
                </a:outerShdw>
              </a:effectLst>
              <a:latin typeface="Arial" pitchFamily="34" charset="0"/>
            </a:endParaRPr>
          </a:p>
          <a:p>
            <a:pPr algn="ctr">
              <a:spcBef>
                <a:spcPct val="50000"/>
              </a:spcBef>
              <a:defRPr/>
            </a:pPr>
            <a:r>
              <a:rPr lang="en-US" sz="2000" b="1" err="1">
                <a:solidFill>
                  <a:srgbClr val="FF0000"/>
                </a:solidFill>
                <a:effectLst>
                  <a:outerShdw blurRad="38100" dist="38100" dir="2700000" algn="tl">
                    <a:srgbClr val="C0C0C0"/>
                  </a:outerShdw>
                </a:effectLst>
                <a:latin typeface="Arial" pitchFamily="34" charset="0"/>
              </a:rPr>
              <a:t>Ác</a:t>
            </a:r>
            <a:r>
              <a:rPr lang="en-US" sz="2000" b="1">
                <a:solidFill>
                  <a:srgbClr val="FF0000"/>
                </a:solidFill>
                <a:effectLst>
                  <a:outerShdw blurRad="38100" dist="38100" dir="2700000" algn="tl">
                    <a:srgbClr val="C0C0C0"/>
                  </a:outerShdw>
                </a:effectLst>
                <a:latin typeface="Arial" pitchFamily="34" charset="0"/>
              </a:rPr>
              <a:t>-</a:t>
            </a:r>
            <a:r>
              <a:rPr lang="en-US" sz="2000" b="1" err="1">
                <a:solidFill>
                  <a:srgbClr val="FF0000"/>
                </a:solidFill>
                <a:effectLst>
                  <a:outerShdw blurRad="38100" dist="38100" dir="2700000" algn="tl">
                    <a:srgbClr val="C0C0C0"/>
                  </a:outerShdw>
                </a:effectLst>
                <a:latin typeface="Arial" pitchFamily="34" charset="0"/>
              </a:rPr>
              <a:t>si</a:t>
            </a:r>
            <a:r>
              <a:rPr lang="en-US" sz="2000" b="1">
                <a:solidFill>
                  <a:srgbClr val="FF0000"/>
                </a:solidFill>
                <a:effectLst>
                  <a:outerShdw blurRad="38100" dist="38100" dir="2700000" algn="tl">
                    <a:srgbClr val="C0C0C0"/>
                  </a:outerShdw>
                </a:effectLst>
                <a:latin typeface="Arial" pitchFamily="34" charset="0"/>
              </a:rPr>
              <a:t>-met</a:t>
            </a:r>
          </a:p>
          <a:p>
            <a:pPr algn="ctr">
              <a:spcBef>
                <a:spcPct val="50000"/>
              </a:spcBef>
              <a:defRPr/>
            </a:pPr>
            <a:r>
              <a:rPr lang="en-US" b="1">
                <a:solidFill>
                  <a:srgbClr val="3333CC"/>
                </a:solidFill>
                <a:effectLst>
                  <a:outerShdw blurRad="38100" dist="38100" dir="2700000" algn="tl">
                    <a:srgbClr val="C0C0C0"/>
                  </a:outerShdw>
                </a:effectLst>
                <a:latin typeface="Arial" pitchFamily="34" charset="0"/>
              </a:rPr>
              <a:t>(</a:t>
            </a:r>
            <a:r>
              <a:rPr lang="en-US" b="1" err="1">
                <a:solidFill>
                  <a:srgbClr val="3333CC"/>
                </a:solidFill>
                <a:effectLst>
                  <a:outerShdw blurRad="38100" dist="38100" dir="2700000" algn="tl">
                    <a:srgbClr val="C0C0C0"/>
                  </a:outerShdw>
                </a:effectLst>
                <a:latin typeface="Arial" pitchFamily="34" charset="0"/>
              </a:rPr>
              <a:t>Là</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nhà</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toán</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học</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người</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HiLạp</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ông</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sinh</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năm</a:t>
            </a:r>
            <a:r>
              <a:rPr lang="en-US" b="1">
                <a:solidFill>
                  <a:srgbClr val="3333CC"/>
                </a:solidFill>
                <a:effectLst>
                  <a:outerShdw blurRad="38100" dist="38100" dir="2700000" algn="tl">
                    <a:srgbClr val="C0C0C0"/>
                  </a:outerShdw>
                </a:effectLst>
                <a:latin typeface="Arial" pitchFamily="34" charset="0"/>
              </a:rPr>
              <a:t> 287 TCN </a:t>
            </a:r>
            <a:r>
              <a:rPr lang="en-US" b="1" err="1">
                <a:solidFill>
                  <a:srgbClr val="3333CC"/>
                </a:solidFill>
                <a:effectLst>
                  <a:outerShdw blurRad="38100" dist="38100" dir="2700000" algn="tl">
                    <a:srgbClr val="C0C0C0"/>
                  </a:outerShdw>
                </a:effectLst>
                <a:latin typeface="Arial" pitchFamily="34" charset="0"/>
              </a:rPr>
              <a:t>và</a:t>
            </a:r>
            <a:r>
              <a:rPr lang="en-US" b="1">
                <a:solidFill>
                  <a:srgbClr val="3333CC"/>
                </a:solidFill>
                <a:effectLst>
                  <a:outerShdw blurRad="38100" dist="38100" dir="2700000" algn="tl">
                    <a:srgbClr val="C0C0C0"/>
                  </a:outerShdw>
                </a:effectLst>
                <a:latin typeface="Arial" pitchFamily="34" charset="0"/>
              </a:rPr>
              <a:t> </a:t>
            </a:r>
            <a:r>
              <a:rPr lang="en-US" b="1" err="1">
                <a:solidFill>
                  <a:srgbClr val="3333CC"/>
                </a:solidFill>
                <a:effectLst>
                  <a:outerShdw blurRad="38100" dist="38100" dir="2700000" algn="tl">
                    <a:srgbClr val="C0C0C0"/>
                  </a:outerShdw>
                </a:effectLst>
                <a:latin typeface="Arial" pitchFamily="34" charset="0"/>
              </a:rPr>
              <a:t>mát</a:t>
            </a:r>
            <a:r>
              <a:rPr lang="en-US" b="1">
                <a:solidFill>
                  <a:srgbClr val="3333CC"/>
                </a:solidFill>
                <a:effectLst>
                  <a:outerShdw blurRad="38100" dist="38100" dir="2700000" algn="tl">
                    <a:srgbClr val="C0C0C0"/>
                  </a:outerShdw>
                </a:effectLst>
                <a:latin typeface="Arial" pitchFamily="34" charset="0"/>
              </a:rPr>
              <a:t> 212 TCN</a:t>
            </a:r>
          </a:p>
        </p:txBody>
      </p:sp>
      <p:pic>
        <p:nvPicPr>
          <p:cNvPr id="13327" name="Picture 15" descr="Next">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4388" y="6373813"/>
            <a:ext cx="493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 descr="sun18[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15163" y="228600"/>
            <a:ext cx="1900237"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52" name="Group 40"/>
          <p:cNvGrpSpPr>
            <a:grpSpLocks/>
          </p:cNvGrpSpPr>
          <p:nvPr/>
        </p:nvGrpSpPr>
        <p:grpSpPr bwMode="auto">
          <a:xfrm>
            <a:off x="1979613" y="2092325"/>
            <a:ext cx="6229350" cy="3775075"/>
            <a:chOff x="1247" y="1234"/>
            <a:chExt cx="3924" cy="2378"/>
          </a:xfrm>
        </p:grpSpPr>
        <p:sp>
          <p:nvSpPr>
            <p:cNvPr id="30734" name="Text Box 27"/>
            <p:cNvSpPr txBox="1">
              <a:spLocks noChangeArrowheads="1"/>
            </p:cNvSpPr>
            <p:nvPr/>
          </p:nvSpPr>
          <p:spPr bwMode="auto">
            <a:xfrm>
              <a:off x="2807" y="2863"/>
              <a:ext cx="2364"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3333CC"/>
                  </a:solidFill>
                  <a:latin typeface="VNI-Thufap1" pitchFamily="2" charset="0"/>
                </a:rPr>
                <a:t>Nguoàn </a:t>
              </a:r>
            </a:p>
          </p:txBody>
        </p:sp>
        <p:sp>
          <p:nvSpPr>
            <p:cNvPr id="30735" name="Text Box 28"/>
            <p:cNvSpPr txBox="1">
              <a:spLocks noChangeArrowheads="1"/>
            </p:cNvSpPr>
            <p:nvPr/>
          </p:nvSpPr>
          <p:spPr bwMode="auto">
            <a:xfrm>
              <a:off x="1247" y="1277"/>
              <a:ext cx="1548"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3333CC"/>
                  </a:solidFill>
                  <a:latin typeface="VNI-Thufap1" pitchFamily="2" charset="0"/>
                </a:rPr>
                <a:t>Uoáng  </a:t>
              </a:r>
            </a:p>
          </p:txBody>
        </p:sp>
        <p:sp>
          <p:nvSpPr>
            <p:cNvPr id="30736" name="Text Box 29"/>
            <p:cNvSpPr txBox="1">
              <a:spLocks noChangeArrowheads="1"/>
            </p:cNvSpPr>
            <p:nvPr/>
          </p:nvSpPr>
          <p:spPr bwMode="auto">
            <a:xfrm>
              <a:off x="2771" y="1267"/>
              <a:ext cx="1776"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3333CC"/>
                  </a:solidFill>
                  <a:latin typeface="VNI-Thufap1" pitchFamily="2" charset="0"/>
                </a:rPr>
                <a:t>Nöôùc</a:t>
              </a:r>
            </a:p>
          </p:txBody>
        </p:sp>
        <p:sp>
          <p:nvSpPr>
            <p:cNvPr id="30737" name="Text Box 30"/>
            <p:cNvSpPr txBox="1">
              <a:spLocks noChangeArrowheads="1"/>
            </p:cNvSpPr>
            <p:nvPr/>
          </p:nvSpPr>
          <p:spPr bwMode="auto">
            <a:xfrm>
              <a:off x="1538" y="2755"/>
              <a:ext cx="1212"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3333CC"/>
                  </a:solidFill>
                  <a:latin typeface="VNI-Thufap1" pitchFamily="2" charset="0"/>
                </a:rPr>
                <a:t>Nhôù </a:t>
              </a:r>
            </a:p>
          </p:txBody>
        </p:sp>
        <p:sp>
          <p:nvSpPr>
            <p:cNvPr id="30738" name="Text Box 31"/>
            <p:cNvSpPr txBox="1">
              <a:spLocks noChangeArrowheads="1"/>
            </p:cNvSpPr>
            <p:nvPr/>
          </p:nvSpPr>
          <p:spPr bwMode="auto">
            <a:xfrm>
              <a:off x="2828" y="2822"/>
              <a:ext cx="2116"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FF9966"/>
                  </a:solidFill>
                  <a:latin typeface="VNI-Thufap1" pitchFamily="2" charset="0"/>
                </a:rPr>
                <a:t>Nguoàn </a:t>
              </a:r>
            </a:p>
          </p:txBody>
        </p:sp>
        <p:sp>
          <p:nvSpPr>
            <p:cNvPr id="30739" name="Text Box 32"/>
            <p:cNvSpPr txBox="1">
              <a:spLocks noChangeArrowheads="1"/>
            </p:cNvSpPr>
            <p:nvPr/>
          </p:nvSpPr>
          <p:spPr bwMode="auto">
            <a:xfrm>
              <a:off x="1283" y="1234"/>
              <a:ext cx="1728"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FF9966"/>
                  </a:solidFill>
                  <a:latin typeface="VNI-Thufap1" pitchFamily="2" charset="0"/>
                </a:rPr>
                <a:t>Uoáng</a:t>
              </a:r>
            </a:p>
          </p:txBody>
        </p:sp>
        <p:sp>
          <p:nvSpPr>
            <p:cNvPr id="30740" name="Text Box 34"/>
            <p:cNvSpPr txBox="1">
              <a:spLocks noChangeArrowheads="1"/>
            </p:cNvSpPr>
            <p:nvPr/>
          </p:nvSpPr>
          <p:spPr bwMode="auto">
            <a:xfrm>
              <a:off x="1571" y="2713"/>
              <a:ext cx="1296"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FF9966"/>
                  </a:solidFill>
                  <a:latin typeface="VNI-Thufap1" pitchFamily="2" charset="0"/>
                </a:rPr>
                <a:t>Nhôù </a:t>
              </a:r>
            </a:p>
          </p:txBody>
        </p:sp>
        <p:sp>
          <p:nvSpPr>
            <p:cNvPr id="30741" name="Text Box 33"/>
            <p:cNvSpPr txBox="1">
              <a:spLocks noChangeArrowheads="1"/>
            </p:cNvSpPr>
            <p:nvPr/>
          </p:nvSpPr>
          <p:spPr bwMode="auto">
            <a:xfrm>
              <a:off x="2823" y="1234"/>
              <a:ext cx="2265"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rgbClr val="FF9966"/>
                  </a:solidFill>
                  <a:latin typeface="VNI-Thufap1" pitchFamily="2" charset="0"/>
                </a:rPr>
                <a:t>Nöôùc</a:t>
              </a:r>
            </a:p>
          </p:txBody>
        </p:sp>
      </p:grpSp>
      <p:pic>
        <p:nvPicPr>
          <p:cNvPr id="13319" name="Picture 7" descr="CAI4T67C">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996950"/>
            <a:ext cx="4641850" cy="26431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8" descr="images[15]">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4413" y="959839"/>
            <a:ext cx="4205287" cy="2750149"/>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0" descr="images[90]">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4413" y="3668713"/>
            <a:ext cx="4176712" cy="2547199"/>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9" descr="images[57]">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3668713"/>
            <a:ext cx="4627563" cy="25669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iterate type="lt">
                                    <p:tmPct val="5000"/>
                                  </p:iterate>
                                  <p:childTnLst>
                                    <p:anim calcmode="lin" valueType="num">
                                      <p:cBhvr>
                                        <p:cTn id="6" dur="1000"/>
                                        <p:tgtEl>
                                          <p:spTgt spid="13352"/>
                                        </p:tgtEl>
                                        <p:attrNameLst>
                                          <p:attrName>ppt_w</p:attrName>
                                        </p:attrNameLst>
                                      </p:cBhvr>
                                      <p:tavLst>
                                        <p:tav tm="0">
                                          <p:val>
                                            <p:strVal val="ppt_w"/>
                                          </p:val>
                                        </p:tav>
                                        <p:tav tm="100000">
                                          <p:val>
                                            <p:fltVal val="0"/>
                                          </p:val>
                                        </p:tav>
                                      </p:tavLst>
                                    </p:anim>
                                    <p:anim calcmode="lin" valueType="num">
                                      <p:cBhvr>
                                        <p:cTn id="7" dur="1000"/>
                                        <p:tgtEl>
                                          <p:spTgt spid="13352"/>
                                        </p:tgtEl>
                                        <p:attrNameLst>
                                          <p:attrName>ppt_h</p:attrName>
                                        </p:attrNameLst>
                                      </p:cBhvr>
                                      <p:tavLst>
                                        <p:tav tm="0">
                                          <p:val>
                                            <p:strVal val="ppt_h"/>
                                          </p:val>
                                        </p:tav>
                                        <p:tav tm="100000">
                                          <p:val>
                                            <p:fltVal val="0"/>
                                          </p:val>
                                        </p:tav>
                                      </p:tavLst>
                                    </p:anim>
                                    <p:anim calcmode="lin" valueType="num">
                                      <p:cBhvr>
                                        <p:cTn id="8" dur="1000"/>
                                        <p:tgtEl>
                                          <p:spTgt spid="13352"/>
                                        </p:tgtEl>
                                        <p:attrNameLst>
                                          <p:attrName>style.rotation</p:attrName>
                                        </p:attrNameLst>
                                      </p:cBhvr>
                                      <p:tavLst>
                                        <p:tav tm="0">
                                          <p:val>
                                            <p:fltVal val="0"/>
                                          </p:val>
                                        </p:tav>
                                        <p:tav tm="100000">
                                          <p:val>
                                            <p:fltVal val="90"/>
                                          </p:val>
                                        </p:tav>
                                      </p:tavLst>
                                    </p:anim>
                                    <p:animEffect transition="out" filter="fade">
                                      <p:cBhvr>
                                        <p:cTn id="9" dur="1000"/>
                                        <p:tgtEl>
                                          <p:spTgt spid="13352"/>
                                        </p:tgtEl>
                                      </p:cBhvr>
                                    </p:animEffect>
                                    <p:set>
                                      <p:cBhvr>
                                        <p:cTn id="10" dur="1" fill="hold">
                                          <p:stCondLst>
                                            <p:cond delay="999"/>
                                          </p:stCondLst>
                                        </p:cTn>
                                        <p:tgtEl>
                                          <p:spTgt spid="1335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barn(inHorizontal)">
                                      <p:cBhvr>
                                        <p:cTn id="15" dur="500"/>
                                        <p:tgtEl>
                                          <p:spTgt spid="13317"/>
                                        </p:tgtEl>
                                      </p:cBhvr>
                                    </p:animEffect>
                                  </p:childTnLst>
                                </p:cTn>
                              </p:par>
                            </p:childTnLst>
                          </p:cTn>
                        </p:par>
                        <p:par>
                          <p:cTn id="16" fill="hold" nodeType="afterGroup">
                            <p:stCondLst>
                              <p:cond delay="500"/>
                            </p:stCondLst>
                            <p:childTnLst>
                              <p:par>
                                <p:cTn id="17" presetID="34" presetClass="entr" presetSubtype="0" fill="hold" nodeType="afterEffect">
                                  <p:stCondLst>
                                    <p:cond delay="0"/>
                                  </p:stCondLst>
                                  <p:childTnLst>
                                    <p:set>
                                      <p:cBhvr>
                                        <p:cTn id="18" dur="1" fill="hold">
                                          <p:stCondLst>
                                            <p:cond delay="0"/>
                                          </p:stCondLst>
                                        </p:cTn>
                                        <p:tgtEl>
                                          <p:spTgt spid="13327"/>
                                        </p:tgtEl>
                                        <p:attrNameLst>
                                          <p:attrName>style.visibility</p:attrName>
                                        </p:attrNameLst>
                                      </p:cBhvr>
                                      <p:to>
                                        <p:strVal val="visible"/>
                                      </p:to>
                                    </p:set>
                                    <p:anim from="(-#ppt_w/2)" to="(#ppt_x)" calcmode="lin" valueType="num">
                                      <p:cBhvr>
                                        <p:cTn id="19" dur="600" fill="hold">
                                          <p:stCondLst>
                                            <p:cond delay="0"/>
                                          </p:stCondLst>
                                        </p:cTn>
                                        <p:tgtEl>
                                          <p:spTgt spid="13327"/>
                                        </p:tgtEl>
                                        <p:attrNameLst>
                                          <p:attrName>ppt_x</p:attrName>
                                        </p:attrNameLst>
                                      </p:cBhvr>
                                    </p:anim>
                                    <p:anim from="0" to="-1.0" calcmode="lin" valueType="num">
                                      <p:cBhvr>
                                        <p:cTn id="20" dur="200" decel="50000" autoRev="1" fill="hold">
                                          <p:stCondLst>
                                            <p:cond delay="600"/>
                                          </p:stCondLst>
                                        </p:cTn>
                                        <p:tgtEl>
                                          <p:spTgt spid="13327"/>
                                        </p:tgtEl>
                                        <p:attrNameLst>
                                          <p:attrName>xshear</p:attrName>
                                        </p:attrNameLst>
                                      </p:cBhvr>
                                    </p:anim>
                                    <p:animScale>
                                      <p:cBhvr>
                                        <p:cTn id="21" dur="200" decel="100000" autoRev="1" fill="hold">
                                          <p:stCondLst>
                                            <p:cond delay="600"/>
                                          </p:stCondLst>
                                        </p:cTn>
                                        <p:tgtEl>
                                          <p:spTgt spid="13327"/>
                                        </p:tgtEl>
                                      </p:cBhvr>
                                      <p:from x="100000" y="100000"/>
                                      <p:to x="80000" y="100000"/>
                                    </p:animScale>
                                    <p:anim by="(#ppt_h/3+#ppt_w*0.1)" calcmode="lin" valueType="num">
                                      <p:cBhvr additive="sum">
                                        <p:cTn id="22" dur="200" decel="100000" autoRev="1" fill="hold">
                                          <p:stCondLst>
                                            <p:cond delay="600"/>
                                          </p:stCondLst>
                                        </p:cTn>
                                        <p:tgtEl>
                                          <p:spTgt spid="1332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319"/>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4" presetClass="exit" presetSubtype="10" fill="hold" nodeType="clickEffect">
                                  <p:stCondLst>
                                    <p:cond delay="0"/>
                                  </p:stCondLst>
                                  <p:childTnLst>
                                    <p:animEffect transition="out" filter="randombar(horizontal)">
                                      <p:cBhvr>
                                        <p:cTn id="27" dur="500"/>
                                        <p:tgtEl>
                                          <p:spTgt spid="13319"/>
                                        </p:tgtEl>
                                      </p:cBhvr>
                                    </p:animEffect>
                                    <p:set>
                                      <p:cBhvr>
                                        <p:cTn id="28" dur="1" fill="hold">
                                          <p:stCondLst>
                                            <p:cond delay="499"/>
                                          </p:stCondLst>
                                        </p:cTn>
                                        <p:tgtEl>
                                          <p:spTgt spid="13319"/>
                                        </p:tgtEl>
                                        <p:attrNameLst>
                                          <p:attrName>style.visibility</p:attrName>
                                        </p:attrNameLst>
                                      </p:cBhvr>
                                      <p:to>
                                        <p:strVal val="hidden"/>
                                      </p:to>
                                    </p:set>
                                  </p:childTnLst>
                                </p:cTn>
                              </p:par>
                            </p:childTnLst>
                          </p:cTn>
                        </p:par>
                      </p:childTnLst>
                    </p:cTn>
                  </p:par>
                </p:childTnLst>
              </p:cTn>
              <p:nextCondLst>
                <p:cond evt="onClick" delay="0">
                  <p:tgtEl>
                    <p:spTgt spid="13319"/>
                  </p:tgtEl>
                </p:cond>
              </p:nextCondLst>
            </p:seq>
            <p:seq concurrent="1" nextAc="seek">
              <p:cTn id="29" restart="whenNotActive" fill="hold" evtFilter="cancelBubble" nodeType="interactiveSeq">
                <p:stCondLst>
                  <p:cond evt="onClick" delay="0">
                    <p:tgtEl>
                      <p:spTgt spid="1332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55" presetClass="exit" presetSubtype="0" fill="hold" nodeType="clickEffect">
                                  <p:stCondLst>
                                    <p:cond delay="0"/>
                                  </p:stCondLst>
                                  <p:childTnLst>
                                    <p:anim calcmode="lin" valueType="num">
                                      <p:cBhvr>
                                        <p:cTn id="33" dur="1000"/>
                                        <p:tgtEl>
                                          <p:spTgt spid="13320"/>
                                        </p:tgtEl>
                                        <p:attrNameLst>
                                          <p:attrName>ppt_w</p:attrName>
                                        </p:attrNameLst>
                                      </p:cBhvr>
                                      <p:tavLst>
                                        <p:tav tm="0">
                                          <p:val>
                                            <p:strVal val="ppt_w"/>
                                          </p:val>
                                        </p:tav>
                                        <p:tav tm="100000">
                                          <p:val>
                                            <p:strVal val="ppt_w*0.70"/>
                                          </p:val>
                                        </p:tav>
                                      </p:tavLst>
                                    </p:anim>
                                    <p:anim calcmode="lin" valueType="num">
                                      <p:cBhvr>
                                        <p:cTn id="34" dur="1000"/>
                                        <p:tgtEl>
                                          <p:spTgt spid="13320"/>
                                        </p:tgtEl>
                                        <p:attrNameLst>
                                          <p:attrName>ppt_h</p:attrName>
                                        </p:attrNameLst>
                                      </p:cBhvr>
                                      <p:tavLst>
                                        <p:tav tm="0">
                                          <p:val>
                                            <p:strVal val="ppt_h"/>
                                          </p:val>
                                        </p:tav>
                                        <p:tav tm="100000">
                                          <p:val>
                                            <p:strVal val="ppt_h"/>
                                          </p:val>
                                        </p:tav>
                                      </p:tavLst>
                                    </p:anim>
                                    <p:animEffect transition="out" filter="fade">
                                      <p:cBhvr>
                                        <p:cTn id="35" dur="1000"/>
                                        <p:tgtEl>
                                          <p:spTgt spid="13320"/>
                                        </p:tgtEl>
                                      </p:cBhvr>
                                    </p:animEffect>
                                    <p:set>
                                      <p:cBhvr>
                                        <p:cTn id="36" dur="1" fill="hold">
                                          <p:stCondLst>
                                            <p:cond delay="999"/>
                                          </p:stCondLst>
                                        </p:cTn>
                                        <p:tgtEl>
                                          <p:spTgt spid="13320"/>
                                        </p:tgtEl>
                                        <p:attrNameLst>
                                          <p:attrName>style.visibility</p:attrName>
                                        </p:attrNameLst>
                                      </p:cBhvr>
                                      <p:to>
                                        <p:strVal val="hidden"/>
                                      </p:to>
                                    </p:set>
                                  </p:childTnLst>
                                </p:cTn>
                              </p:par>
                            </p:childTnLst>
                          </p:cTn>
                        </p:par>
                      </p:childTnLst>
                    </p:cTn>
                  </p:par>
                </p:childTnLst>
              </p:cTn>
              <p:nextCondLst>
                <p:cond evt="onClick" delay="0">
                  <p:tgtEl>
                    <p:spTgt spid="13320"/>
                  </p:tgtEl>
                </p:cond>
              </p:nextCondLst>
            </p:seq>
            <p:seq concurrent="1" nextAc="seek">
              <p:cTn id="37" restart="whenNotActive" fill="hold" evtFilter="cancelBubble" nodeType="interactiveSeq">
                <p:stCondLst>
                  <p:cond evt="onClick" delay="0">
                    <p:tgtEl>
                      <p:spTgt spid="13322"/>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31" presetClass="exit" presetSubtype="0" fill="hold" nodeType="clickEffect">
                                  <p:stCondLst>
                                    <p:cond delay="0"/>
                                  </p:stCondLst>
                                  <p:iterate type="lt">
                                    <p:tmPct val="5000"/>
                                  </p:iterate>
                                  <p:childTnLst>
                                    <p:anim calcmode="lin" valueType="num">
                                      <p:cBhvr>
                                        <p:cTn id="41" dur="1000"/>
                                        <p:tgtEl>
                                          <p:spTgt spid="13322"/>
                                        </p:tgtEl>
                                        <p:attrNameLst>
                                          <p:attrName>ppt_w</p:attrName>
                                        </p:attrNameLst>
                                      </p:cBhvr>
                                      <p:tavLst>
                                        <p:tav tm="0">
                                          <p:val>
                                            <p:strVal val="ppt_w"/>
                                          </p:val>
                                        </p:tav>
                                        <p:tav tm="100000">
                                          <p:val>
                                            <p:fltVal val="0"/>
                                          </p:val>
                                        </p:tav>
                                      </p:tavLst>
                                    </p:anim>
                                    <p:anim calcmode="lin" valueType="num">
                                      <p:cBhvr>
                                        <p:cTn id="42" dur="1000"/>
                                        <p:tgtEl>
                                          <p:spTgt spid="13322"/>
                                        </p:tgtEl>
                                        <p:attrNameLst>
                                          <p:attrName>ppt_h</p:attrName>
                                        </p:attrNameLst>
                                      </p:cBhvr>
                                      <p:tavLst>
                                        <p:tav tm="0">
                                          <p:val>
                                            <p:strVal val="ppt_h"/>
                                          </p:val>
                                        </p:tav>
                                        <p:tav tm="100000">
                                          <p:val>
                                            <p:fltVal val="0"/>
                                          </p:val>
                                        </p:tav>
                                      </p:tavLst>
                                    </p:anim>
                                    <p:anim calcmode="lin" valueType="num">
                                      <p:cBhvr>
                                        <p:cTn id="43" dur="1000"/>
                                        <p:tgtEl>
                                          <p:spTgt spid="13322"/>
                                        </p:tgtEl>
                                        <p:attrNameLst>
                                          <p:attrName>style.rotation</p:attrName>
                                        </p:attrNameLst>
                                      </p:cBhvr>
                                      <p:tavLst>
                                        <p:tav tm="0">
                                          <p:val>
                                            <p:fltVal val="0"/>
                                          </p:val>
                                        </p:tav>
                                        <p:tav tm="100000">
                                          <p:val>
                                            <p:fltVal val="90"/>
                                          </p:val>
                                        </p:tav>
                                      </p:tavLst>
                                    </p:anim>
                                    <p:animEffect transition="out" filter="fade">
                                      <p:cBhvr>
                                        <p:cTn id="44" dur="1000"/>
                                        <p:tgtEl>
                                          <p:spTgt spid="13322"/>
                                        </p:tgtEl>
                                      </p:cBhvr>
                                    </p:animEffect>
                                    <p:set>
                                      <p:cBhvr>
                                        <p:cTn id="45" dur="1" fill="hold">
                                          <p:stCondLst>
                                            <p:cond delay="999"/>
                                          </p:stCondLst>
                                        </p:cTn>
                                        <p:tgtEl>
                                          <p:spTgt spid="13322"/>
                                        </p:tgtEl>
                                        <p:attrNameLst>
                                          <p:attrName>style.visibility</p:attrName>
                                        </p:attrNameLst>
                                      </p:cBhvr>
                                      <p:to>
                                        <p:strVal val="hidden"/>
                                      </p:to>
                                    </p:set>
                                  </p:childTnLst>
                                </p:cTn>
                              </p:par>
                            </p:childTnLst>
                          </p:cTn>
                        </p:par>
                      </p:childTnLst>
                    </p:cTn>
                  </p:par>
                </p:childTnLst>
              </p:cTn>
              <p:nextCondLst>
                <p:cond evt="onClick" delay="0">
                  <p:tgtEl>
                    <p:spTgt spid="13322"/>
                  </p:tgtEl>
                </p:cond>
              </p:nextCondLst>
            </p:seq>
            <p:seq concurrent="1" nextAc="seek">
              <p:cTn id="46" restart="whenNotActive" fill="hold" evtFilter="cancelBubble" nodeType="interactiveSeq">
                <p:stCondLst>
                  <p:cond evt="onClick" delay="0">
                    <p:tgtEl>
                      <p:spTgt spid="13321"/>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31" presetClass="exit" presetSubtype="0" fill="hold" nodeType="clickEffect">
                                  <p:stCondLst>
                                    <p:cond delay="0"/>
                                  </p:stCondLst>
                                  <p:iterate type="lt">
                                    <p:tmPct val="5000"/>
                                  </p:iterate>
                                  <p:childTnLst>
                                    <p:anim calcmode="lin" valueType="num">
                                      <p:cBhvr>
                                        <p:cTn id="50" dur="1000"/>
                                        <p:tgtEl>
                                          <p:spTgt spid="13321"/>
                                        </p:tgtEl>
                                        <p:attrNameLst>
                                          <p:attrName>ppt_w</p:attrName>
                                        </p:attrNameLst>
                                      </p:cBhvr>
                                      <p:tavLst>
                                        <p:tav tm="0">
                                          <p:val>
                                            <p:strVal val="ppt_w"/>
                                          </p:val>
                                        </p:tav>
                                        <p:tav tm="100000">
                                          <p:val>
                                            <p:fltVal val="0"/>
                                          </p:val>
                                        </p:tav>
                                      </p:tavLst>
                                    </p:anim>
                                    <p:anim calcmode="lin" valueType="num">
                                      <p:cBhvr>
                                        <p:cTn id="51" dur="1000"/>
                                        <p:tgtEl>
                                          <p:spTgt spid="13321"/>
                                        </p:tgtEl>
                                        <p:attrNameLst>
                                          <p:attrName>ppt_h</p:attrName>
                                        </p:attrNameLst>
                                      </p:cBhvr>
                                      <p:tavLst>
                                        <p:tav tm="0">
                                          <p:val>
                                            <p:strVal val="ppt_h"/>
                                          </p:val>
                                        </p:tav>
                                        <p:tav tm="100000">
                                          <p:val>
                                            <p:fltVal val="0"/>
                                          </p:val>
                                        </p:tav>
                                      </p:tavLst>
                                    </p:anim>
                                    <p:anim calcmode="lin" valueType="num">
                                      <p:cBhvr>
                                        <p:cTn id="52" dur="1000"/>
                                        <p:tgtEl>
                                          <p:spTgt spid="13321"/>
                                        </p:tgtEl>
                                        <p:attrNameLst>
                                          <p:attrName>style.rotation</p:attrName>
                                        </p:attrNameLst>
                                      </p:cBhvr>
                                      <p:tavLst>
                                        <p:tav tm="0">
                                          <p:val>
                                            <p:fltVal val="0"/>
                                          </p:val>
                                        </p:tav>
                                        <p:tav tm="100000">
                                          <p:val>
                                            <p:fltVal val="90"/>
                                          </p:val>
                                        </p:tav>
                                      </p:tavLst>
                                    </p:anim>
                                    <p:animEffect transition="out" filter="fade">
                                      <p:cBhvr>
                                        <p:cTn id="53" dur="1000"/>
                                        <p:tgtEl>
                                          <p:spTgt spid="13321"/>
                                        </p:tgtEl>
                                      </p:cBhvr>
                                    </p:animEffect>
                                    <p:set>
                                      <p:cBhvr>
                                        <p:cTn id="54" dur="1" fill="hold">
                                          <p:stCondLst>
                                            <p:cond delay="999"/>
                                          </p:stCondLst>
                                        </p:cTn>
                                        <p:tgtEl>
                                          <p:spTgt spid="13321"/>
                                        </p:tgtEl>
                                        <p:attrNameLst>
                                          <p:attrName>style.visibility</p:attrName>
                                        </p:attrNameLst>
                                      </p:cBhvr>
                                      <p:to>
                                        <p:strVal val="hidden"/>
                                      </p:to>
                                    </p:set>
                                  </p:childTnLst>
                                </p:cTn>
                              </p:par>
                            </p:childTnLst>
                          </p:cTn>
                        </p:par>
                      </p:childTnLst>
                    </p:cTn>
                  </p:par>
                </p:childTnLst>
              </p:cTn>
              <p:nextCondLst>
                <p:cond evt="onClick" delay="0">
                  <p:tgtEl>
                    <p:spTgt spid="13321"/>
                  </p:tgtEl>
                </p:cond>
              </p:nextCondLst>
            </p:seq>
          </p:childTnLst>
        </p:cTn>
      </p:par>
    </p:tnLst>
    <p:bldLst>
      <p:bldP spid="133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Next">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6092825"/>
            <a:ext cx="493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1257300" y="762000"/>
            <a:ext cx="6934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Tính nhanh tổng sau: S = (45 – 3756) + 3756</a:t>
            </a:r>
          </a:p>
        </p:txBody>
      </p:sp>
      <p:sp>
        <p:nvSpPr>
          <p:cNvPr id="19463" name="Text Box 7"/>
          <p:cNvSpPr txBox="1">
            <a:spLocks noChangeArrowheads="1"/>
          </p:cNvSpPr>
          <p:nvPr/>
        </p:nvSpPr>
        <p:spPr bwMode="auto">
          <a:xfrm>
            <a:off x="2166938" y="4267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S= 45 + (-3756) + 3756 = 45 </a:t>
            </a:r>
          </a:p>
        </p:txBody>
      </p:sp>
      <p:pic>
        <p:nvPicPr>
          <p:cNvPr id="19464" name="Picture 8" descr="Cau-h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152400"/>
            <a:ext cx="762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Tra-lo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819400"/>
            <a:ext cx="181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1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a:t>
            </a:r>
          </a:p>
        </p:txBody>
      </p:sp>
      <p:sp>
        <p:nvSpPr>
          <p:cNvPr id="19469" name="AutoShape 13"/>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2</a:t>
            </a:r>
          </a:p>
        </p:txBody>
      </p:sp>
      <p:sp>
        <p:nvSpPr>
          <p:cNvPr id="19470" name="AutoShape 14"/>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3</a:t>
            </a:r>
          </a:p>
        </p:txBody>
      </p:sp>
      <p:sp>
        <p:nvSpPr>
          <p:cNvPr id="19471" name="AutoShape 15"/>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4</a:t>
            </a:r>
          </a:p>
        </p:txBody>
      </p:sp>
      <p:sp>
        <p:nvSpPr>
          <p:cNvPr id="19472" name="AutoShape 16"/>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5</a:t>
            </a:r>
          </a:p>
        </p:txBody>
      </p:sp>
      <p:sp>
        <p:nvSpPr>
          <p:cNvPr id="19473" name="AutoShape 17"/>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6</a:t>
            </a:r>
          </a:p>
        </p:txBody>
      </p:sp>
      <p:sp>
        <p:nvSpPr>
          <p:cNvPr id="19474" name="AutoShape 18"/>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7</a:t>
            </a:r>
          </a:p>
        </p:txBody>
      </p:sp>
      <p:sp>
        <p:nvSpPr>
          <p:cNvPr id="19475" name="AutoShape 19"/>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8</a:t>
            </a:r>
          </a:p>
        </p:txBody>
      </p:sp>
      <p:pic>
        <p:nvPicPr>
          <p:cNvPr id="19476" name="Picture 20" descr="Chuo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53400" y="192088"/>
            <a:ext cx="6508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AutoShape 21"/>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9</a:t>
            </a:r>
          </a:p>
        </p:txBody>
      </p:sp>
      <p:sp>
        <p:nvSpPr>
          <p:cNvPr id="19478" name="AutoShape 2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checkerboard(across)">
                                      <p:cBhvr>
                                        <p:cTn id="11" dur="500"/>
                                        <p:tgtEl>
                                          <p:spTgt spid="19462"/>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46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471"/>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9473"/>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9475"/>
                                        </p:tgtEl>
                                        <p:attrNameLst>
                                          <p:attrName>style.visibility</p:attrName>
                                        </p:attrNameLst>
                                      </p:cBhvr>
                                      <p:to>
                                        <p:strVal val="visible"/>
                                      </p:to>
                                    </p:se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9477"/>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947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478"/>
                                        </p:tgtEl>
                                        <p:attrNameLst>
                                          <p:attrName>style.visibility</p:attrName>
                                        </p:attrNameLst>
                                      </p:cBhvr>
                                      <p:to>
                                        <p:strVal val="hidden"/>
                                      </p:to>
                                    </p:set>
                                  </p:childTnLst>
                                </p:cTn>
                              </p:par>
                            </p:childTnLst>
                          </p:cTn>
                        </p:par>
                        <p:par>
                          <p:cTn id="46" fill="hold" nodeType="afterGroup">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19477"/>
                                        </p:tgtEl>
                                        <p:attrNameLst>
                                          <p:attrName>style.visibility</p:attrName>
                                        </p:attrNameLst>
                                      </p:cBhvr>
                                      <p:to>
                                        <p:strVal val="hidden"/>
                                      </p:to>
                                    </p:set>
                                  </p:childTnLst>
                                </p:cTn>
                              </p:par>
                            </p:childTnLst>
                          </p:cTn>
                        </p:par>
                        <p:par>
                          <p:cTn id="49" fill="hold" nodeType="afterGroup">
                            <p:stCondLst>
                              <p:cond delay="1000"/>
                            </p:stCondLst>
                            <p:childTnLst>
                              <p:par>
                                <p:cTn id="50" presetID="1" presetClass="exit" presetSubtype="0" fill="hold" grpId="1" nodeType="afterEffect">
                                  <p:stCondLst>
                                    <p:cond delay="1000"/>
                                  </p:stCondLst>
                                  <p:childTnLst>
                                    <p:set>
                                      <p:cBhvr>
                                        <p:cTn id="51" dur="1" fill="hold">
                                          <p:stCondLst>
                                            <p:cond delay="0"/>
                                          </p:stCondLst>
                                        </p:cTn>
                                        <p:tgtEl>
                                          <p:spTgt spid="19475"/>
                                        </p:tgtEl>
                                        <p:attrNameLst>
                                          <p:attrName>style.visibility</p:attrName>
                                        </p:attrNameLst>
                                      </p:cBhvr>
                                      <p:to>
                                        <p:strVal val="hidden"/>
                                      </p:to>
                                    </p:set>
                                  </p:childTnLst>
                                </p:cTn>
                              </p:par>
                            </p:childTnLst>
                          </p:cTn>
                        </p:par>
                        <p:par>
                          <p:cTn id="52" fill="hold" nodeType="afterGroup">
                            <p:stCondLst>
                              <p:cond delay="2000"/>
                            </p:stCondLst>
                            <p:childTnLst>
                              <p:par>
                                <p:cTn id="53" presetID="1" presetClass="exit" presetSubtype="0" fill="hold" grpId="1" nodeType="afterEffect">
                                  <p:stCondLst>
                                    <p:cond delay="1000"/>
                                  </p:stCondLst>
                                  <p:childTnLst>
                                    <p:set>
                                      <p:cBhvr>
                                        <p:cTn id="54" dur="1" fill="hold">
                                          <p:stCondLst>
                                            <p:cond delay="0"/>
                                          </p:stCondLst>
                                        </p:cTn>
                                        <p:tgtEl>
                                          <p:spTgt spid="19474"/>
                                        </p:tgtEl>
                                        <p:attrNameLst>
                                          <p:attrName>style.visibility</p:attrName>
                                        </p:attrNameLst>
                                      </p:cBhvr>
                                      <p:to>
                                        <p:strVal val="hidden"/>
                                      </p:to>
                                    </p:set>
                                  </p:childTnLst>
                                </p:cTn>
                              </p:par>
                            </p:childTnLst>
                          </p:cTn>
                        </p:par>
                        <p:par>
                          <p:cTn id="55" fill="hold" nodeType="afterGroup">
                            <p:stCondLst>
                              <p:cond delay="3000"/>
                            </p:stCondLst>
                            <p:childTnLst>
                              <p:par>
                                <p:cTn id="56" presetID="1" presetClass="exit" presetSubtype="0" fill="hold" grpId="1" nodeType="afterEffect">
                                  <p:stCondLst>
                                    <p:cond delay="1000"/>
                                  </p:stCondLst>
                                  <p:childTnLst>
                                    <p:set>
                                      <p:cBhvr>
                                        <p:cTn id="57" dur="1" fill="hold">
                                          <p:stCondLst>
                                            <p:cond delay="0"/>
                                          </p:stCondLst>
                                        </p:cTn>
                                        <p:tgtEl>
                                          <p:spTgt spid="19473"/>
                                        </p:tgtEl>
                                        <p:attrNameLst>
                                          <p:attrName>style.visibility</p:attrName>
                                        </p:attrNameLst>
                                      </p:cBhvr>
                                      <p:to>
                                        <p:strVal val="hidden"/>
                                      </p:to>
                                    </p:set>
                                  </p:childTnLst>
                                </p:cTn>
                              </p:par>
                            </p:childTnLst>
                          </p:cTn>
                        </p:par>
                        <p:par>
                          <p:cTn id="58" fill="hold" nodeType="afterGroup">
                            <p:stCondLst>
                              <p:cond delay="4000"/>
                            </p:stCondLst>
                            <p:childTnLst>
                              <p:par>
                                <p:cTn id="59" presetID="1" presetClass="exit" presetSubtype="0" fill="hold" grpId="1" nodeType="afterEffect">
                                  <p:stCondLst>
                                    <p:cond delay="1000"/>
                                  </p:stCondLst>
                                  <p:childTnLst>
                                    <p:set>
                                      <p:cBhvr>
                                        <p:cTn id="60" dur="1" fill="hold">
                                          <p:stCondLst>
                                            <p:cond delay="0"/>
                                          </p:stCondLst>
                                        </p:cTn>
                                        <p:tgtEl>
                                          <p:spTgt spid="19472"/>
                                        </p:tgtEl>
                                        <p:attrNameLst>
                                          <p:attrName>style.visibility</p:attrName>
                                        </p:attrNameLst>
                                      </p:cBhvr>
                                      <p:to>
                                        <p:strVal val="hidden"/>
                                      </p:to>
                                    </p:set>
                                  </p:childTnLst>
                                </p:cTn>
                              </p:par>
                            </p:childTnLst>
                          </p:cTn>
                        </p:par>
                        <p:par>
                          <p:cTn id="61" fill="hold" nodeType="afterGroup">
                            <p:stCondLst>
                              <p:cond delay="5000"/>
                            </p:stCondLst>
                            <p:childTnLst>
                              <p:par>
                                <p:cTn id="62" presetID="1" presetClass="exit" presetSubtype="0" fill="hold" grpId="1" nodeType="afterEffect">
                                  <p:stCondLst>
                                    <p:cond delay="1000"/>
                                  </p:stCondLst>
                                  <p:childTnLst>
                                    <p:set>
                                      <p:cBhvr>
                                        <p:cTn id="63" dur="1" fill="hold">
                                          <p:stCondLst>
                                            <p:cond delay="0"/>
                                          </p:stCondLst>
                                        </p:cTn>
                                        <p:tgtEl>
                                          <p:spTgt spid="19471"/>
                                        </p:tgtEl>
                                        <p:attrNameLst>
                                          <p:attrName>style.visibility</p:attrName>
                                        </p:attrNameLst>
                                      </p:cBhvr>
                                      <p:to>
                                        <p:strVal val="hidden"/>
                                      </p:to>
                                    </p:set>
                                  </p:childTnLst>
                                </p:cTn>
                              </p:par>
                            </p:childTnLst>
                          </p:cTn>
                        </p:par>
                        <p:par>
                          <p:cTn id="64" fill="hold" nodeType="afterGroup">
                            <p:stCondLst>
                              <p:cond delay="6000"/>
                            </p:stCondLst>
                            <p:childTnLst>
                              <p:par>
                                <p:cTn id="65" presetID="1" presetClass="exit" presetSubtype="0" fill="hold" grpId="1" nodeType="afterEffect">
                                  <p:stCondLst>
                                    <p:cond delay="1000"/>
                                  </p:stCondLst>
                                  <p:childTnLst>
                                    <p:set>
                                      <p:cBhvr>
                                        <p:cTn id="66" dur="1" fill="hold">
                                          <p:stCondLst>
                                            <p:cond delay="0"/>
                                          </p:stCondLst>
                                        </p:cTn>
                                        <p:tgtEl>
                                          <p:spTgt spid="19470"/>
                                        </p:tgtEl>
                                        <p:attrNameLst>
                                          <p:attrName>style.visibility</p:attrName>
                                        </p:attrNameLst>
                                      </p:cBhvr>
                                      <p:to>
                                        <p:strVal val="hidden"/>
                                      </p:to>
                                    </p:set>
                                  </p:childTnLst>
                                </p:cTn>
                              </p:par>
                            </p:childTnLst>
                          </p:cTn>
                        </p:par>
                        <p:par>
                          <p:cTn id="67" fill="hold" nodeType="afterGroup">
                            <p:stCondLst>
                              <p:cond delay="7000"/>
                            </p:stCondLst>
                            <p:childTnLst>
                              <p:par>
                                <p:cTn id="68" presetID="1" presetClass="exit" presetSubtype="0" fill="hold" grpId="1" nodeType="afterEffect">
                                  <p:stCondLst>
                                    <p:cond delay="1000"/>
                                  </p:stCondLst>
                                  <p:childTnLst>
                                    <p:set>
                                      <p:cBhvr>
                                        <p:cTn id="69" dur="1" fill="hold">
                                          <p:stCondLst>
                                            <p:cond delay="0"/>
                                          </p:stCondLst>
                                        </p:cTn>
                                        <p:tgtEl>
                                          <p:spTgt spid="19469"/>
                                        </p:tgtEl>
                                        <p:attrNameLst>
                                          <p:attrName>style.visibility</p:attrName>
                                        </p:attrNameLst>
                                      </p:cBhvr>
                                      <p:to>
                                        <p:strVal val="hidden"/>
                                      </p:to>
                                    </p:set>
                                  </p:childTnLst>
                                </p:cTn>
                              </p:par>
                            </p:childTnLst>
                          </p:cTn>
                        </p:par>
                        <p:par>
                          <p:cTn id="70" fill="hold" nodeType="afterGroup">
                            <p:stCondLst>
                              <p:cond delay="8000"/>
                            </p:stCondLst>
                            <p:childTnLst>
                              <p:par>
                                <p:cTn id="71" presetID="1" presetClass="exit" presetSubtype="0" fill="hold" grpId="1" nodeType="afterEffect">
                                  <p:stCondLst>
                                    <p:cond delay="1000"/>
                                  </p:stCondLst>
                                  <p:childTnLst>
                                    <p:set>
                                      <p:cBhvr>
                                        <p:cTn id="72" dur="1" fill="hold">
                                          <p:stCondLst>
                                            <p:cond delay="0"/>
                                          </p:stCondLst>
                                        </p:cTn>
                                        <p:tgtEl>
                                          <p:spTgt spid="19468"/>
                                        </p:tgtEl>
                                        <p:attrNameLst>
                                          <p:attrName>style.visibility</p:attrName>
                                        </p:attrNameLst>
                                      </p:cBhvr>
                                      <p:to>
                                        <p:strVal val="hidden"/>
                                      </p:to>
                                    </p:set>
                                  </p:childTnLst>
                                </p:cTn>
                              </p:par>
                            </p:childTnLst>
                          </p:cTn>
                        </p:par>
                        <p:par>
                          <p:cTn id="73" fill="hold" nodeType="afterGroup">
                            <p:stCondLst>
                              <p:cond delay="9000"/>
                            </p:stCondLst>
                            <p:childTnLst>
                              <p:par>
                                <p:cTn id="74" presetID="1" presetClass="entr" presetSubtype="0" fill="hold" nodeType="afterEffect">
                                  <p:stCondLst>
                                    <p:cond delay="0"/>
                                  </p:stCondLst>
                                  <p:childTnLst>
                                    <p:set>
                                      <p:cBhvr>
                                        <p:cTn id="75" dur="1" fill="hold">
                                          <p:stCondLst>
                                            <p:cond delay="0"/>
                                          </p:stCondLst>
                                        </p:cTn>
                                        <p:tgtEl>
                                          <p:spTgt spid="19476"/>
                                        </p:tgtEl>
                                        <p:attrNameLst>
                                          <p:attrName>style.visibility</p:attrName>
                                        </p:attrNameLst>
                                      </p:cBhvr>
                                      <p:to>
                                        <p:strVal val="visible"/>
                                      </p:to>
                                    </p:set>
                                  </p:childTnLst>
                                  <p:subTnLst>
                                    <p:set>
                                      <p:cBhvr override="childStyle">
                                        <p:cTn dur="1" fill="hold" display="0" masterRel="nextClick" afterEffect="1"/>
                                        <p:tgtEl>
                                          <p:spTgt spid="19476"/>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ringi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nodeType="clickEffect">
                                  <p:stCondLst>
                                    <p:cond delay="0"/>
                                  </p:stCondLst>
                                  <p:childTnLst>
                                    <p:set>
                                      <p:cBhvr>
                                        <p:cTn id="79" dur="1" fill="hold">
                                          <p:stCondLst>
                                            <p:cond delay="0"/>
                                          </p:stCondLst>
                                        </p:cTn>
                                        <p:tgtEl>
                                          <p:spTgt spid="19465"/>
                                        </p:tgtEl>
                                        <p:attrNameLst>
                                          <p:attrName>style.visibility</p:attrName>
                                        </p:attrNameLst>
                                      </p:cBhvr>
                                      <p:to>
                                        <p:strVal val="visible"/>
                                      </p:to>
                                    </p:set>
                                    <p:animEffect transition="in" filter="barn(inHorizontal)">
                                      <p:cBhvr>
                                        <p:cTn id="80" dur="500"/>
                                        <p:tgtEl>
                                          <p:spTgt spid="19465"/>
                                        </p:tgtEl>
                                      </p:cBhvr>
                                    </p:animEffect>
                                  </p:childTnLst>
                                </p:cTn>
                              </p:par>
                            </p:childTnLst>
                          </p:cTn>
                        </p:par>
                        <p:par>
                          <p:cTn id="81" fill="hold" nodeType="afterGroup">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9463"/>
                                        </p:tgtEl>
                                        <p:attrNameLst>
                                          <p:attrName>style.visibility</p:attrName>
                                        </p:attrNameLst>
                                      </p:cBhvr>
                                      <p:to>
                                        <p:strVal val="visible"/>
                                      </p:to>
                                    </p:set>
                                    <p:animEffect transition="in" filter="blinds(horizontal)">
                                      <p:cBhvr>
                                        <p:cTn id="8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8" grpId="0" animBg="1"/>
      <p:bldP spid="19468" grpId="1" animBg="1"/>
      <p:bldP spid="19469" grpId="0" animBg="1"/>
      <p:bldP spid="19469" grpId="1" animBg="1"/>
      <p:bldP spid="19470" grpId="0" animBg="1"/>
      <p:bldP spid="19470" grpId="1" animBg="1"/>
      <p:bldP spid="19471" grpId="0" animBg="1"/>
      <p:bldP spid="19471" grpId="1" animBg="1"/>
      <p:bldP spid="19472" grpId="0" animBg="1"/>
      <p:bldP spid="19472" grpId="1" animBg="1"/>
      <p:bldP spid="19473" grpId="0" animBg="1"/>
      <p:bldP spid="19473" grpId="1" animBg="1"/>
      <p:bldP spid="19474" grpId="0" animBg="1"/>
      <p:bldP spid="19474" grpId="1" animBg="1"/>
      <p:bldP spid="19475" grpId="0" animBg="1"/>
      <p:bldP spid="19475" grpId="1" animBg="1"/>
      <p:bldP spid="19477" grpId="0" animBg="1"/>
      <p:bldP spid="19477" grpId="1" animBg="1"/>
      <p:bldP spid="19478" grpId="0" animBg="1"/>
      <p:bldP spid="1947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3700" y="655638"/>
            <a:ext cx="2514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6600" b="1" i="1" u="sng" err="1" smtClean="0">
                <a:solidFill>
                  <a:srgbClr val="3333FF"/>
                </a:solidFill>
                <a:latin typeface="Times New Roman" panose="02020603050405020304" pitchFamily="18" charset="0"/>
                <a:cs typeface="Times New Roman" panose="02020603050405020304" pitchFamily="18" charset="0"/>
              </a:rPr>
              <a:t>Bài</a:t>
            </a:r>
            <a:r>
              <a:rPr lang="en-US" sz="6600" b="1" i="1" u="sng" smtClean="0">
                <a:solidFill>
                  <a:srgbClr val="3333FF"/>
                </a:solidFill>
                <a:latin typeface="Times New Roman" panose="02020603050405020304" pitchFamily="18" charset="0"/>
                <a:cs typeface="Times New Roman" panose="02020603050405020304" pitchFamily="18" charset="0"/>
              </a:rPr>
              <a:t> 3</a:t>
            </a:r>
            <a:endParaRPr lang="en-US" sz="6600" b="1" i="1">
              <a:solidFill>
                <a:srgbClr val="3333FF"/>
              </a:solidFill>
              <a:latin typeface="Times New Roman" panose="02020603050405020304" pitchFamily="18" charset="0"/>
              <a:cs typeface="Times New Roman" panose="02020603050405020304" pitchFamily="18" charset="0"/>
            </a:endParaRPr>
          </a:p>
        </p:txBody>
      </p:sp>
      <p:sp>
        <p:nvSpPr>
          <p:cNvPr id="4099" name="WordArt 12"/>
          <p:cNvSpPr>
            <a:spLocks noChangeArrowheads="1" noChangeShapeType="1" noTextEdit="1"/>
          </p:cNvSpPr>
          <p:nvPr/>
        </p:nvSpPr>
        <p:spPr bwMode="auto">
          <a:xfrm>
            <a:off x="266700" y="2133600"/>
            <a:ext cx="8610600" cy="1044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FF0000"/>
                </a:solidFill>
                <a:effectLst>
                  <a:outerShdw dist="35921" dir="2700000" algn="ctr" rotWithShape="0">
                    <a:srgbClr val="808080">
                      <a:alpha val="50000"/>
                    </a:srgbClr>
                  </a:outerShdw>
                </a:effectLst>
                <a:latin typeface="Arial"/>
                <a:cs typeface="Arial"/>
              </a:rPr>
              <a:t>PHÉP CỘNG VÀ PHÉP TRỪ HAI SỐ NGUYÊN</a:t>
            </a:r>
          </a:p>
        </p:txBody>
      </p:sp>
      <p:pic>
        <p:nvPicPr>
          <p:cNvPr id="4100"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flipV="1">
            <a:off x="-3404393" y="3404393"/>
            <a:ext cx="685800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H="1">
            <a:off x="5691188" y="3405187"/>
            <a:ext cx="6858000"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22225"/>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6858000"/>
            <a:ext cx="9144000" cy="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1076325" y="788988"/>
            <a:ext cx="7734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FF0000"/>
                </a:solidFill>
              </a:rPr>
              <a:t>Tính nhanh tổng sau: A = (– 2021) – (199 – 2021)</a:t>
            </a:r>
          </a:p>
        </p:txBody>
      </p:sp>
      <p:sp>
        <p:nvSpPr>
          <p:cNvPr id="19463" name="Text Box 7"/>
          <p:cNvSpPr txBox="1">
            <a:spLocks noChangeArrowheads="1"/>
          </p:cNvSpPr>
          <p:nvPr/>
        </p:nvSpPr>
        <p:spPr bwMode="auto">
          <a:xfrm>
            <a:off x="2108200" y="57150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FF"/>
                </a:solidFill>
              </a:rPr>
              <a:t>A = (-2021) – 199 + 2021 = -199</a:t>
            </a:r>
          </a:p>
        </p:txBody>
      </p:sp>
      <p:pic>
        <p:nvPicPr>
          <p:cNvPr id="19464" name="Picture 8" descr="Cau-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52400"/>
            <a:ext cx="762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Tra-l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800600"/>
            <a:ext cx="181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1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a:t>
            </a:r>
          </a:p>
        </p:txBody>
      </p:sp>
      <p:sp>
        <p:nvSpPr>
          <p:cNvPr id="19469" name="AutoShape 13"/>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2</a:t>
            </a:r>
          </a:p>
        </p:txBody>
      </p:sp>
      <p:sp>
        <p:nvSpPr>
          <p:cNvPr id="19470" name="AutoShape 14"/>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3</a:t>
            </a:r>
          </a:p>
        </p:txBody>
      </p:sp>
      <p:sp>
        <p:nvSpPr>
          <p:cNvPr id="19471" name="AutoShape 15"/>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4</a:t>
            </a:r>
          </a:p>
        </p:txBody>
      </p:sp>
      <p:sp>
        <p:nvSpPr>
          <p:cNvPr id="19472" name="AutoShape 16"/>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5</a:t>
            </a:r>
          </a:p>
        </p:txBody>
      </p:sp>
      <p:sp>
        <p:nvSpPr>
          <p:cNvPr id="19473" name="AutoShape 17"/>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6</a:t>
            </a:r>
          </a:p>
        </p:txBody>
      </p:sp>
      <p:sp>
        <p:nvSpPr>
          <p:cNvPr id="19474" name="AutoShape 18"/>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7</a:t>
            </a:r>
          </a:p>
        </p:txBody>
      </p:sp>
      <p:sp>
        <p:nvSpPr>
          <p:cNvPr id="19475" name="AutoShape 19"/>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8</a:t>
            </a:r>
          </a:p>
        </p:txBody>
      </p:sp>
      <p:pic>
        <p:nvPicPr>
          <p:cNvPr id="19476" name="Picture 20" descr="Chu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92088"/>
            <a:ext cx="6508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AutoShape 21"/>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9</a:t>
            </a:r>
          </a:p>
        </p:txBody>
      </p:sp>
      <p:sp>
        <p:nvSpPr>
          <p:cNvPr id="19478" name="AutoShape 2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10</a:t>
            </a:r>
          </a:p>
        </p:txBody>
      </p:sp>
      <p:pic>
        <p:nvPicPr>
          <p:cNvPr id="32785" name="Picture 3" descr="Next">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913" y="6092825"/>
            <a:ext cx="493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checkerboard(across)">
                                      <p:cBhvr>
                                        <p:cTn id="11" dur="500"/>
                                        <p:tgtEl>
                                          <p:spTgt spid="19462"/>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46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471"/>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9473"/>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9475"/>
                                        </p:tgtEl>
                                        <p:attrNameLst>
                                          <p:attrName>style.visibility</p:attrName>
                                        </p:attrNameLst>
                                      </p:cBhvr>
                                      <p:to>
                                        <p:strVal val="visible"/>
                                      </p:to>
                                    </p:se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9477"/>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947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478"/>
                                        </p:tgtEl>
                                        <p:attrNameLst>
                                          <p:attrName>style.visibility</p:attrName>
                                        </p:attrNameLst>
                                      </p:cBhvr>
                                      <p:to>
                                        <p:strVal val="hidden"/>
                                      </p:to>
                                    </p:set>
                                  </p:childTnLst>
                                </p:cTn>
                              </p:par>
                            </p:childTnLst>
                          </p:cTn>
                        </p:par>
                        <p:par>
                          <p:cTn id="46" fill="hold" nodeType="afterGroup">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19477"/>
                                        </p:tgtEl>
                                        <p:attrNameLst>
                                          <p:attrName>style.visibility</p:attrName>
                                        </p:attrNameLst>
                                      </p:cBhvr>
                                      <p:to>
                                        <p:strVal val="hidden"/>
                                      </p:to>
                                    </p:set>
                                  </p:childTnLst>
                                </p:cTn>
                              </p:par>
                            </p:childTnLst>
                          </p:cTn>
                        </p:par>
                        <p:par>
                          <p:cTn id="49" fill="hold" nodeType="afterGroup">
                            <p:stCondLst>
                              <p:cond delay="1000"/>
                            </p:stCondLst>
                            <p:childTnLst>
                              <p:par>
                                <p:cTn id="50" presetID="1" presetClass="exit" presetSubtype="0" fill="hold" grpId="1" nodeType="afterEffect">
                                  <p:stCondLst>
                                    <p:cond delay="1000"/>
                                  </p:stCondLst>
                                  <p:childTnLst>
                                    <p:set>
                                      <p:cBhvr>
                                        <p:cTn id="51" dur="1" fill="hold">
                                          <p:stCondLst>
                                            <p:cond delay="0"/>
                                          </p:stCondLst>
                                        </p:cTn>
                                        <p:tgtEl>
                                          <p:spTgt spid="19475"/>
                                        </p:tgtEl>
                                        <p:attrNameLst>
                                          <p:attrName>style.visibility</p:attrName>
                                        </p:attrNameLst>
                                      </p:cBhvr>
                                      <p:to>
                                        <p:strVal val="hidden"/>
                                      </p:to>
                                    </p:set>
                                  </p:childTnLst>
                                </p:cTn>
                              </p:par>
                            </p:childTnLst>
                          </p:cTn>
                        </p:par>
                        <p:par>
                          <p:cTn id="52" fill="hold" nodeType="afterGroup">
                            <p:stCondLst>
                              <p:cond delay="2000"/>
                            </p:stCondLst>
                            <p:childTnLst>
                              <p:par>
                                <p:cTn id="53" presetID="1" presetClass="exit" presetSubtype="0" fill="hold" grpId="1" nodeType="afterEffect">
                                  <p:stCondLst>
                                    <p:cond delay="1000"/>
                                  </p:stCondLst>
                                  <p:childTnLst>
                                    <p:set>
                                      <p:cBhvr>
                                        <p:cTn id="54" dur="1" fill="hold">
                                          <p:stCondLst>
                                            <p:cond delay="0"/>
                                          </p:stCondLst>
                                        </p:cTn>
                                        <p:tgtEl>
                                          <p:spTgt spid="19474"/>
                                        </p:tgtEl>
                                        <p:attrNameLst>
                                          <p:attrName>style.visibility</p:attrName>
                                        </p:attrNameLst>
                                      </p:cBhvr>
                                      <p:to>
                                        <p:strVal val="hidden"/>
                                      </p:to>
                                    </p:set>
                                  </p:childTnLst>
                                </p:cTn>
                              </p:par>
                            </p:childTnLst>
                          </p:cTn>
                        </p:par>
                        <p:par>
                          <p:cTn id="55" fill="hold" nodeType="afterGroup">
                            <p:stCondLst>
                              <p:cond delay="3000"/>
                            </p:stCondLst>
                            <p:childTnLst>
                              <p:par>
                                <p:cTn id="56" presetID="1" presetClass="exit" presetSubtype="0" fill="hold" grpId="1" nodeType="afterEffect">
                                  <p:stCondLst>
                                    <p:cond delay="1000"/>
                                  </p:stCondLst>
                                  <p:childTnLst>
                                    <p:set>
                                      <p:cBhvr>
                                        <p:cTn id="57" dur="1" fill="hold">
                                          <p:stCondLst>
                                            <p:cond delay="0"/>
                                          </p:stCondLst>
                                        </p:cTn>
                                        <p:tgtEl>
                                          <p:spTgt spid="19473"/>
                                        </p:tgtEl>
                                        <p:attrNameLst>
                                          <p:attrName>style.visibility</p:attrName>
                                        </p:attrNameLst>
                                      </p:cBhvr>
                                      <p:to>
                                        <p:strVal val="hidden"/>
                                      </p:to>
                                    </p:set>
                                  </p:childTnLst>
                                </p:cTn>
                              </p:par>
                            </p:childTnLst>
                          </p:cTn>
                        </p:par>
                        <p:par>
                          <p:cTn id="58" fill="hold" nodeType="afterGroup">
                            <p:stCondLst>
                              <p:cond delay="4000"/>
                            </p:stCondLst>
                            <p:childTnLst>
                              <p:par>
                                <p:cTn id="59" presetID="1" presetClass="exit" presetSubtype="0" fill="hold" grpId="1" nodeType="afterEffect">
                                  <p:stCondLst>
                                    <p:cond delay="1000"/>
                                  </p:stCondLst>
                                  <p:childTnLst>
                                    <p:set>
                                      <p:cBhvr>
                                        <p:cTn id="60" dur="1" fill="hold">
                                          <p:stCondLst>
                                            <p:cond delay="0"/>
                                          </p:stCondLst>
                                        </p:cTn>
                                        <p:tgtEl>
                                          <p:spTgt spid="19472"/>
                                        </p:tgtEl>
                                        <p:attrNameLst>
                                          <p:attrName>style.visibility</p:attrName>
                                        </p:attrNameLst>
                                      </p:cBhvr>
                                      <p:to>
                                        <p:strVal val="hidden"/>
                                      </p:to>
                                    </p:set>
                                  </p:childTnLst>
                                </p:cTn>
                              </p:par>
                            </p:childTnLst>
                          </p:cTn>
                        </p:par>
                        <p:par>
                          <p:cTn id="61" fill="hold" nodeType="afterGroup">
                            <p:stCondLst>
                              <p:cond delay="5000"/>
                            </p:stCondLst>
                            <p:childTnLst>
                              <p:par>
                                <p:cTn id="62" presetID="1" presetClass="exit" presetSubtype="0" fill="hold" grpId="1" nodeType="afterEffect">
                                  <p:stCondLst>
                                    <p:cond delay="1000"/>
                                  </p:stCondLst>
                                  <p:childTnLst>
                                    <p:set>
                                      <p:cBhvr>
                                        <p:cTn id="63" dur="1" fill="hold">
                                          <p:stCondLst>
                                            <p:cond delay="0"/>
                                          </p:stCondLst>
                                        </p:cTn>
                                        <p:tgtEl>
                                          <p:spTgt spid="19471"/>
                                        </p:tgtEl>
                                        <p:attrNameLst>
                                          <p:attrName>style.visibility</p:attrName>
                                        </p:attrNameLst>
                                      </p:cBhvr>
                                      <p:to>
                                        <p:strVal val="hidden"/>
                                      </p:to>
                                    </p:set>
                                  </p:childTnLst>
                                </p:cTn>
                              </p:par>
                            </p:childTnLst>
                          </p:cTn>
                        </p:par>
                        <p:par>
                          <p:cTn id="64" fill="hold" nodeType="afterGroup">
                            <p:stCondLst>
                              <p:cond delay="6000"/>
                            </p:stCondLst>
                            <p:childTnLst>
                              <p:par>
                                <p:cTn id="65" presetID="1" presetClass="exit" presetSubtype="0" fill="hold" grpId="1" nodeType="afterEffect">
                                  <p:stCondLst>
                                    <p:cond delay="1000"/>
                                  </p:stCondLst>
                                  <p:childTnLst>
                                    <p:set>
                                      <p:cBhvr>
                                        <p:cTn id="66" dur="1" fill="hold">
                                          <p:stCondLst>
                                            <p:cond delay="0"/>
                                          </p:stCondLst>
                                        </p:cTn>
                                        <p:tgtEl>
                                          <p:spTgt spid="19470"/>
                                        </p:tgtEl>
                                        <p:attrNameLst>
                                          <p:attrName>style.visibility</p:attrName>
                                        </p:attrNameLst>
                                      </p:cBhvr>
                                      <p:to>
                                        <p:strVal val="hidden"/>
                                      </p:to>
                                    </p:set>
                                  </p:childTnLst>
                                </p:cTn>
                              </p:par>
                            </p:childTnLst>
                          </p:cTn>
                        </p:par>
                        <p:par>
                          <p:cTn id="67" fill="hold" nodeType="afterGroup">
                            <p:stCondLst>
                              <p:cond delay="7000"/>
                            </p:stCondLst>
                            <p:childTnLst>
                              <p:par>
                                <p:cTn id="68" presetID="1" presetClass="exit" presetSubtype="0" fill="hold" grpId="1" nodeType="afterEffect">
                                  <p:stCondLst>
                                    <p:cond delay="1000"/>
                                  </p:stCondLst>
                                  <p:childTnLst>
                                    <p:set>
                                      <p:cBhvr>
                                        <p:cTn id="69" dur="1" fill="hold">
                                          <p:stCondLst>
                                            <p:cond delay="0"/>
                                          </p:stCondLst>
                                        </p:cTn>
                                        <p:tgtEl>
                                          <p:spTgt spid="19469"/>
                                        </p:tgtEl>
                                        <p:attrNameLst>
                                          <p:attrName>style.visibility</p:attrName>
                                        </p:attrNameLst>
                                      </p:cBhvr>
                                      <p:to>
                                        <p:strVal val="hidden"/>
                                      </p:to>
                                    </p:set>
                                  </p:childTnLst>
                                </p:cTn>
                              </p:par>
                            </p:childTnLst>
                          </p:cTn>
                        </p:par>
                        <p:par>
                          <p:cTn id="70" fill="hold" nodeType="afterGroup">
                            <p:stCondLst>
                              <p:cond delay="8000"/>
                            </p:stCondLst>
                            <p:childTnLst>
                              <p:par>
                                <p:cTn id="71" presetID="1" presetClass="exit" presetSubtype="0" fill="hold" grpId="1" nodeType="afterEffect">
                                  <p:stCondLst>
                                    <p:cond delay="1000"/>
                                  </p:stCondLst>
                                  <p:childTnLst>
                                    <p:set>
                                      <p:cBhvr>
                                        <p:cTn id="72" dur="1" fill="hold">
                                          <p:stCondLst>
                                            <p:cond delay="0"/>
                                          </p:stCondLst>
                                        </p:cTn>
                                        <p:tgtEl>
                                          <p:spTgt spid="19468"/>
                                        </p:tgtEl>
                                        <p:attrNameLst>
                                          <p:attrName>style.visibility</p:attrName>
                                        </p:attrNameLst>
                                      </p:cBhvr>
                                      <p:to>
                                        <p:strVal val="hidden"/>
                                      </p:to>
                                    </p:set>
                                  </p:childTnLst>
                                </p:cTn>
                              </p:par>
                            </p:childTnLst>
                          </p:cTn>
                        </p:par>
                        <p:par>
                          <p:cTn id="73" fill="hold" nodeType="afterGroup">
                            <p:stCondLst>
                              <p:cond delay="9000"/>
                            </p:stCondLst>
                            <p:childTnLst>
                              <p:par>
                                <p:cTn id="74" presetID="1" presetClass="entr" presetSubtype="0" fill="hold" nodeType="afterEffect">
                                  <p:stCondLst>
                                    <p:cond delay="0"/>
                                  </p:stCondLst>
                                  <p:childTnLst>
                                    <p:set>
                                      <p:cBhvr>
                                        <p:cTn id="75" dur="1" fill="hold">
                                          <p:stCondLst>
                                            <p:cond delay="0"/>
                                          </p:stCondLst>
                                        </p:cTn>
                                        <p:tgtEl>
                                          <p:spTgt spid="19476"/>
                                        </p:tgtEl>
                                        <p:attrNameLst>
                                          <p:attrName>style.visibility</p:attrName>
                                        </p:attrNameLst>
                                      </p:cBhvr>
                                      <p:to>
                                        <p:strVal val="visible"/>
                                      </p:to>
                                    </p:set>
                                  </p:childTnLst>
                                  <p:subTnLst>
                                    <p:set>
                                      <p:cBhvr override="childStyle">
                                        <p:cTn dur="1" fill="hold" display="0" masterRel="nextClick" afterEffect="1"/>
                                        <p:tgtEl>
                                          <p:spTgt spid="19476"/>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ringi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nodeType="clickEffect">
                                  <p:stCondLst>
                                    <p:cond delay="0"/>
                                  </p:stCondLst>
                                  <p:childTnLst>
                                    <p:set>
                                      <p:cBhvr>
                                        <p:cTn id="79" dur="1" fill="hold">
                                          <p:stCondLst>
                                            <p:cond delay="0"/>
                                          </p:stCondLst>
                                        </p:cTn>
                                        <p:tgtEl>
                                          <p:spTgt spid="19465"/>
                                        </p:tgtEl>
                                        <p:attrNameLst>
                                          <p:attrName>style.visibility</p:attrName>
                                        </p:attrNameLst>
                                      </p:cBhvr>
                                      <p:to>
                                        <p:strVal val="visible"/>
                                      </p:to>
                                    </p:set>
                                    <p:animEffect transition="in" filter="barn(inHorizontal)">
                                      <p:cBhvr>
                                        <p:cTn id="80" dur="500"/>
                                        <p:tgtEl>
                                          <p:spTgt spid="19465"/>
                                        </p:tgtEl>
                                      </p:cBhvr>
                                    </p:animEffect>
                                  </p:childTnLst>
                                </p:cTn>
                              </p:par>
                            </p:childTnLst>
                          </p:cTn>
                        </p:par>
                        <p:par>
                          <p:cTn id="81" fill="hold" nodeType="afterGroup">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9463"/>
                                        </p:tgtEl>
                                        <p:attrNameLst>
                                          <p:attrName>style.visibility</p:attrName>
                                        </p:attrNameLst>
                                      </p:cBhvr>
                                      <p:to>
                                        <p:strVal val="visible"/>
                                      </p:to>
                                    </p:set>
                                    <p:animEffect transition="in" filter="blinds(horizontal)">
                                      <p:cBhvr>
                                        <p:cTn id="8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8" grpId="0" animBg="1"/>
      <p:bldP spid="19468" grpId="1" animBg="1"/>
      <p:bldP spid="19469" grpId="0" animBg="1"/>
      <p:bldP spid="19469" grpId="1" animBg="1"/>
      <p:bldP spid="19470" grpId="0" animBg="1"/>
      <p:bldP spid="19470" grpId="1" animBg="1"/>
      <p:bldP spid="19471" grpId="0" animBg="1"/>
      <p:bldP spid="19471" grpId="1" animBg="1"/>
      <p:bldP spid="19472" grpId="0" animBg="1"/>
      <p:bldP spid="19472" grpId="1" animBg="1"/>
      <p:bldP spid="19473" grpId="0" animBg="1"/>
      <p:bldP spid="19473" grpId="1" animBg="1"/>
      <p:bldP spid="19474" grpId="0" animBg="1"/>
      <p:bldP spid="19474" grpId="1" animBg="1"/>
      <p:bldP spid="19475" grpId="0" animBg="1"/>
      <p:bldP spid="19475" grpId="1" animBg="1"/>
      <p:bldP spid="19477" grpId="0" animBg="1"/>
      <p:bldP spid="19477" grpId="1" animBg="1"/>
      <p:bldP spid="19478" grpId="0" animBg="1"/>
      <p:bldP spid="1947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79375" y="914400"/>
            <a:ext cx="526891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400" b="1" dirty="0" err="1"/>
              <a:t>Một</a:t>
            </a:r>
            <a:r>
              <a:rPr lang="en-US" sz="2400" b="1" dirty="0"/>
              <a:t> </a:t>
            </a:r>
            <a:r>
              <a:rPr lang="en-US" sz="2400" b="1" dirty="0" err="1"/>
              <a:t>tòa</a:t>
            </a:r>
            <a:r>
              <a:rPr lang="en-US" sz="2400" b="1" dirty="0"/>
              <a:t> </a:t>
            </a:r>
            <a:r>
              <a:rPr lang="en-US" sz="2400" b="1" dirty="0" err="1"/>
              <a:t>nhà</a:t>
            </a:r>
            <a:r>
              <a:rPr lang="en-US" sz="2400" b="1" dirty="0"/>
              <a:t> </a:t>
            </a:r>
            <a:r>
              <a:rPr lang="en-US" sz="2400" b="1" dirty="0" err="1"/>
              <a:t>có</a:t>
            </a:r>
            <a:r>
              <a:rPr lang="en-US" sz="2400" b="1" dirty="0"/>
              <a:t> 12 </a:t>
            </a:r>
            <a:r>
              <a:rPr lang="en-US" sz="2400" b="1" dirty="0" err="1"/>
              <a:t>tầng</a:t>
            </a:r>
            <a:r>
              <a:rPr lang="en-US" sz="2400" b="1" dirty="0"/>
              <a:t> </a:t>
            </a:r>
            <a:r>
              <a:rPr lang="en-US" sz="2400" b="1" dirty="0" err="1"/>
              <a:t>và</a:t>
            </a:r>
            <a:r>
              <a:rPr lang="en-US" sz="2400" b="1" dirty="0"/>
              <a:t> 3 </a:t>
            </a:r>
            <a:r>
              <a:rPr lang="en-US" sz="2400" b="1" dirty="0" err="1"/>
              <a:t>tầng</a:t>
            </a:r>
            <a:r>
              <a:rPr lang="en-US" sz="2400" b="1" dirty="0"/>
              <a:t> </a:t>
            </a:r>
            <a:r>
              <a:rPr lang="en-US" sz="2400" b="1" dirty="0" err="1"/>
              <a:t>hầm</a:t>
            </a:r>
            <a:r>
              <a:rPr lang="en-US" sz="2400" b="1" dirty="0"/>
              <a:t> (</a:t>
            </a:r>
            <a:r>
              <a:rPr lang="en-US" sz="2400" b="1" dirty="0" err="1"/>
              <a:t>tần</a:t>
            </a:r>
            <a:r>
              <a:rPr lang="en-US" sz="2400" b="1" dirty="0"/>
              <a:t> G </a:t>
            </a:r>
            <a:r>
              <a:rPr lang="en-US" sz="2400" b="1" dirty="0" err="1"/>
              <a:t>được</a:t>
            </a:r>
            <a:r>
              <a:rPr lang="en-US" sz="2400" b="1" dirty="0"/>
              <a:t> </a:t>
            </a:r>
            <a:r>
              <a:rPr lang="en-US" sz="2400" b="1" dirty="0" err="1"/>
              <a:t>đánh</a:t>
            </a:r>
            <a:r>
              <a:rPr lang="en-US" sz="2400" b="1" dirty="0"/>
              <a:t> </a:t>
            </a:r>
            <a:r>
              <a:rPr lang="en-US" sz="2400" b="1" dirty="0" err="1"/>
              <a:t>số</a:t>
            </a:r>
            <a:r>
              <a:rPr lang="en-US" sz="2400" b="1" dirty="0"/>
              <a:t> </a:t>
            </a:r>
            <a:r>
              <a:rPr lang="en-US" sz="2400" b="1" dirty="0" err="1"/>
              <a:t>là</a:t>
            </a:r>
            <a:r>
              <a:rPr lang="en-US" sz="2400" b="1" dirty="0"/>
              <a:t> </a:t>
            </a:r>
            <a:r>
              <a:rPr lang="en-US" sz="2400" b="1" dirty="0" err="1"/>
              <a:t>tầng</a:t>
            </a:r>
            <a:r>
              <a:rPr lang="en-US" sz="2400" b="1" dirty="0"/>
              <a:t> 0), </a:t>
            </a:r>
            <a:r>
              <a:rPr lang="en-US" sz="2400" b="1" dirty="0" err="1"/>
              <a:t>hãy</a:t>
            </a:r>
            <a:r>
              <a:rPr lang="en-US" sz="2400" b="1" dirty="0"/>
              <a:t> </a:t>
            </a:r>
            <a:r>
              <a:rPr lang="en-US" sz="2400" b="1" dirty="0" err="1"/>
              <a:t>dùng</a:t>
            </a:r>
            <a:r>
              <a:rPr lang="en-US" sz="2400" b="1" dirty="0"/>
              <a:t> </a:t>
            </a:r>
            <a:r>
              <a:rPr lang="en-US" sz="2400" b="1" dirty="0" err="1"/>
              <a:t>phép</a:t>
            </a:r>
            <a:r>
              <a:rPr lang="en-US" sz="2400" b="1" dirty="0"/>
              <a:t> </a:t>
            </a:r>
            <a:r>
              <a:rPr lang="en-US" sz="2400" b="1" dirty="0" err="1"/>
              <a:t>cộng</a:t>
            </a:r>
            <a:r>
              <a:rPr lang="en-US" sz="2400" b="1" dirty="0"/>
              <a:t> </a:t>
            </a:r>
            <a:r>
              <a:rPr lang="en-US" sz="2400" b="1" dirty="0" err="1"/>
              <a:t>các</a:t>
            </a:r>
            <a:r>
              <a:rPr lang="en-US" sz="2400" b="1" dirty="0"/>
              <a:t> </a:t>
            </a:r>
            <a:r>
              <a:rPr lang="en-US" sz="2400" b="1" dirty="0" err="1"/>
              <a:t>số</a:t>
            </a:r>
            <a:r>
              <a:rPr lang="en-US" sz="2400" b="1" dirty="0"/>
              <a:t> </a:t>
            </a:r>
            <a:r>
              <a:rPr lang="en-US" sz="2400" b="1" dirty="0" err="1"/>
              <a:t>nguyên</a:t>
            </a:r>
            <a:r>
              <a:rPr lang="en-US" sz="2400" b="1" dirty="0"/>
              <a:t> </a:t>
            </a:r>
            <a:r>
              <a:rPr lang="en-US" sz="2400" b="1" dirty="0" err="1"/>
              <a:t>để</a:t>
            </a:r>
            <a:r>
              <a:rPr lang="en-US" sz="2400" b="1" dirty="0"/>
              <a:t> </a:t>
            </a:r>
            <a:r>
              <a:rPr lang="en-US" sz="2400" b="1" dirty="0" err="1"/>
              <a:t>diễn</a:t>
            </a:r>
            <a:r>
              <a:rPr lang="en-US" sz="2400" b="1" dirty="0"/>
              <a:t> </a:t>
            </a:r>
            <a:r>
              <a:rPr lang="en-US" sz="2400" b="1" dirty="0" err="1"/>
              <a:t>tả</a:t>
            </a:r>
            <a:r>
              <a:rPr lang="en-US" sz="2400" b="1" dirty="0"/>
              <a:t> </a:t>
            </a:r>
            <a:r>
              <a:rPr lang="en-US" sz="2400" b="1" dirty="0" err="1"/>
              <a:t>tình</a:t>
            </a:r>
            <a:r>
              <a:rPr lang="en-US" sz="2400" b="1" dirty="0"/>
              <a:t> </a:t>
            </a:r>
            <a:r>
              <a:rPr lang="en-US" sz="2400" b="1" dirty="0" err="1"/>
              <a:t>huông</a:t>
            </a:r>
            <a:r>
              <a:rPr lang="en-US" sz="2400" b="1" dirty="0"/>
              <a:t> </a:t>
            </a:r>
            <a:r>
              <a:rPr lang="en-US" sz="2400" b="1" dirty="0" err="1"/>
              <a:t>sau</a:t>
            </a:r>
            <a:r>
              <a:rPr lang="en-US" sz="2400" b="1" dirty="0"/>
              <a:t>: </a:t>
            </a:r>
            <a:r>
              <a:rPr lang="en-US" sz="2400" b="1" dirty="0" err="1"/>
              <a:t>Một</a:t>
            </a:r>
            <a:r>
              <a:rPr lang="en-US" sz="2400" b="1" dirty="0"/>
              <a:t> thang </a:t>
            </a:r>
            <a:r>
              <a:rPr lang="en-US" sz="2400" b="1" dirty="0" err="1"/>
              <a:t>máy</a:t>
            </a:r>
            <a:r>
              <a:rPr lang="en-US" sz="2400" b="1" dirty="0"/>
              <a:t> </a:t>
            </a:r>
            <a:r>
              <a:rPr lang="en-US" sz="2400" b="1" dirty="0" err="1"/>
              <a:t>đang</a:t>
            </a:r>
            <a:r>
              <a:rPr lang="en-US" sz="2400" b="1" dirty="0"/>
              <a:t> </a:t>
            </a:r>
            <a:r>
              <a:rPr lang="en-US" sz="2400" b="1" dirty="0" err="1"/>
              <a:t>đi</a:t>
            </a:r>
            <a:r>
              <a:rPr lang="en-US" sz="2400" b="1" dirty="0"/>
              <a:t> ở </a:t>
            </a:r>
            <a:r>
              <a:rPr lang="en-US" sz="2400" b="1" dirty="0" err="1"/>
              <a:t>tầng</a:t>
            </a:r>
            <a:r>
              <a:rPr lang="en-US" sz="2400" b="1" dirty="0"/>
              <a:t> 3, </a:t>
            </a:r>
            <a:r>
              <a:rPr lang="en-US" sz="2400" b="1" dirty="0" err="1"/>
              <a:t>nó</a:t>
            </a:r>
            <a:r>
              <a:rPr lang="en-US" sz="2400" b="1" dirty="0"/>
              <a:t> </a:t>
            </a:r>
            <a:r>
              <a:rPr lang="en-US" sz="2400" b="1" dirty="0" err="1"/>
              <a:t>đi</a:t>
            </a:r>
            <a:r>
              <a:rPr lang="en-US" sz="2400" b="1" dirty="0"/>
              <a:t> </a:t>
            </a:r>
            <a:r>
              <a:rPr lang="en-US" sz="2400" b="1" dirty="0" err="1"/>
              <a:t>lên</a:t>
            </a:r>
            <a:r>
              <a:rPr lang="en-US" sz="2400" b="1"/>
              <a:t> </a:t>
            </a:r>
            <a:r>
              <a:rPr lang="en-US" sz="2400" b="1" smtClean="0"/>
              <a:t>7 tầng</a:t>
            </a:r>
            <a:r>
              <a:rPr lang="en-US" sz="2400" b="1" dirty="0" smtClean="0"/>
              <a:t> </a:t>
            </a:r>
            <a:r>
              <a:rPr lang="en-US" sz="2400" b="1" dirty="0" err="1"/>
              <a:t>và</a:t>
            </a:r>
            <a:r>
              <a:rPr lang="en-US" sz="2400" b="1" dirty="0"/>
              <a:t> </a:t>
            </a:r>
            <a:r>
              <a:rPr lang="en-US" sz="2400" b="1" dirty="0" err="1"/>
              <a:t>sau</a:t>
            </a:r>
            <a:r>
              <a:rPr lang="en-US" sz="2400" b="1" dirty="0"/>
              <a:t> </a:t>
            </a:r>
            <a:r>
              <a:rPr lang="en-US" sz="2400" b="1" dirty="0" err="1"/>
              <a:t>đó</a:t>
            </a:r>
            <a:r>
              <a:rPr lang="en-US" sz="2400" b="1" dirty="0"/>
              <a:t> </a:t>
            </a:r>
            <a:r>
              <a:rPr lang="en-US" sz="2400" b="1" dirty="0" err="1"/>
              <a:t>đi</a:t>
            </a:r>
            <a:r>
              <a:rPr lang="en-US" sz="2400" b="1" dirty="0"/>
              <a:t> </a:t>
            </a:r>
            <a:r>
              <a:rPr lang="en-US" sz="2400" b="1" dirty="0" err="1"/>
              <a:t>xuống</a:t>
            </a:r>
            <a:r>
              <a:rPr lang="en-US" sz="2400" b="1" dirty="0"/>
              <a:t> 12 </a:t>
            </a:r>
            <a:r>
              <a:rPr lang="en-US" sz="2400" b="1" dirty="0" err="1"/>
              <a:t>tầng</a:t>
            </a:r>
            <a:r>
              <a:rPr lang="en-US" sz="2400" b="1" dirty="0"/>
              <a:t>. </a:t>
            </a:r>
            <a:r>
              <a:rPr lang="en-US" sz="2400" b="1" dirty="0" err="1"/>
              <a:t>Hỏi</a:t>
            </a:r>
            <a:r>
              <a:rPr lang="en-US" sz="2400" b="1" dirty="0"/>
              <a:t> </a:t>
            </a:r>
            <a:r>
              <a:rPr lang="en-US" sz="2400" b="1" dirty="0" err="1"/>
              <a:t>cuối</a:t>
            </a:r>
            <a:r>
              <a:rPr lang="en-US" sz="2400" b="1" dirty="0"/>
              <a:t> </a:t>
            </a:r>
            <a:r>
              <a:rPr lang="en-US" sz="2400" b="1" dirty="0" err="1"/>
              <a:t>cùng</a:t>
            </a:r>
            <a:r>
              <a:rPr lang="en-US" sz="2400" b="1" dirty="0"/>
              <a:t> thang </a:t>
            </a:r>
            <a:r>
              <a:rPr lang="en-US" sz="2400" b="1" dirty="0" err="1"/>
              <a:t>máy</a:t>
            </a:r>
            <a:r>
              <a:rPr lang="en-US" sz="2400" b="1" dirty="0"/>
              <a:t> </a:t>
            </a:r>
            <a:r>
              <a:rPr lang="en-US" sz="2400" b="1" dirty="0" err="1"/>
              <a:t>dừng</a:t>
            </a:r>
            <a:r>
              <a:rPr lang="en-US" sz="2400" b="1" dirty="0"/>
              <a:t> </a:t>
            </a:r>
            <a:r>
              <a:rPr lang="en-US" sz="2400" b="1" dirty="0" err="1"/>
              <a:t>lại</a:t>
            </a:r>
            <a:r>
              <a:rPr lang="en-US" sz="2400" b="1" dirty="0"/>
              <a:t> </a:t>
            </a:r>
            <a:r>
              <a:rPr lang="en-US" sz="2400" b="1" dirty="0" err="1"/>
              <a:t>tại</a:t>
            </a:r>
            <a:r>
              <a:rPr lang="en-US" sz="2400" b="1" dirty="0"/>
              <a:t> </a:t>
            </a:r>
            <a:r>
              <a:rPr lang="en-US" sz="2400" b="1" dirty="0" err="1"/>
              <a:t>tầng</a:t>
            </a:r>
            <a:r>
              <a:rPr lang="en-US" sz="2400" b="1" dirty="0"/>
              <a:t> </a:t>
            </a:r>
            <a:r>
              <a:rPr lang="en-US" sz="2400" b="1" dirty="0" err="1"/>
              <a:t>mấy</a:t>
            </a:r>
            <a:r>
              <a:rPr lang="en-US" sz="2400" b="1" dirty="0"/>
              <a:t>?</a:t>
            </a:r>
          </a:p>
        </p:txBody>
      </p:sp>
      <p:sp>
        <p:nvSpPr>
          <p:cNvPr id="19463" name="Text Box 7"/>
          <p:cNvSpPr txBox="1">
            <a:spLocks noChangeArrowheads="1"/>
          </p:cNvSpPr>
          <p:nvPr/>
        </p:nvSpPr>
        <p:spPr bwMode="auto">
          <a:xfrm>
            <a:off x="1295400" y="4876800"/>
            <a:ext cx="6324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FF0000"/>
                </a:solidFill>
              </a:rPr>
              <a:t>Ta có: 3 + 7 + (-12) = 10 + (-12) = -2</a:t>
            </a:r>
          </a:p>
          <a:p>
            <a:pPr algn="ctr" eaLnBrk="1" hangingPunct="1">
              <a:spcBef>
                <a:spcPct val="50000"/>
              </a:spcBef>
            </a:pPr>
            <a:r>
              <a:rPr lang="en-US" sz="2400" b="1">
                <a:solidFill>
                  <a:srgbClr val="FF0000"/>
                </a:solidFill>
              </a:rPr>
              <a:t>Vậy thang máy dừng ở tầng hầm thứ 2.</a:t>
            </a:r>
          </a:p>
        </p:txBody>
      </p:sp>
      <p:pic>
        <p:nvPicPr>
          <p:cNvPr id="19464" name="Picture 8" descr="Cau-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52400"/>
            <a:ext cx="762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Tra-l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67200"/>
            <a:ext cx="181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1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a:t>
            </a:r>
          </a:p>
        </p:txBody>
      </p:sp>
      <p:sp>
        <p:nvSpPr>
          <p:cNvPr id="19469" name="AutoShape 13"/>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2</a:t>
            </a:r>
          </a:p>
        </p:txBody>
      </p:sp>
      <p:sp>
        <p:nvSpPr>
          <p:cNvPr id="19470" name="AutoShape 14"/>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3</a:t>
            </a:r>
          </a:p>
        </p:txBody>
      </p:sp>
      <p:sp>
        <p:nvSpPr>
          <p:cNvPr id="19471" name="AutoShape 15"/>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4</a:t>
            </a:r>
          </a:p>
        </p:txBody>
      </p:sp>
      <p:sp>
        <p:nvSpPr>
          <p:cNvPr id="19472" name="AutoShape 16"/>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5</a:t>
            </a:r>
          </a:p>
        </p:txBody>
      </p:sp>
      <p:sp>
        <p:nvSpPr>
          <p:cNvPr id="19473" name="AutoShape 17"/>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6</a:t>
            </a:r>
          </a:p>
        </p:txBody>
      </p:sp>
      <p:sp>
        <p:nvSpPr>
          <p:cNvPr id="19474" name="AutoShape 18"/>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7</a:t>
            </a:r>
          </a:p>
        </p:txBody>
      </p:sp>
      <p:sp>
        <p:nvSpPr>
          <p:cNvPr id="19475" name="AutoShape 19"/>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8</a:t>
            </a:r>
          </a:p>
        </p:txBody>
      </p:sp>
      <p:pic>
        <p:nvPicPr>
          <p:cNvPr id="19476" name="Picture 20" descr="Chu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92088"/>
            <a:ext cx="6508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AutoShape 21"/>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9</a:t>
            </a:r>
          </a:p>
        </p:txBody>
      </p:sp>
      <p:sp>
        <p:nvSpPr>
          <p:cNvPr id="19478" name="AutoShape 2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10</a:t>
            </a:r>
          </a:p>
        </p:txBody>
      </p:sp>
      <p:sp>
        <p:nvSpPr>
          <p:cNvPr id="33809" name="AutoShape 2" descr="Công ty cung cấp thang máy Nha Trang | THANG MÁY GIA ĐỊN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0" name="AutoShape 4" descr="DỰ ÁN: CUNG CẤP LẮP ĐẶT, BẢO DƯỠNG, SỬA CHỮA THANG MÁY VÀ TB ĐIỆN LẠNH -  Bất động sản Thành Công JSC"/>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1" name="AutoShape 6" descr="THANG MÁY GIA ĐÌNH TẠI HÀ NỘI - Thang Máy Bắc Gian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5303" name="Picture 7"/>
          <p:cNvPicPr>
            <a:picLocks noChangeAspect="1" noChangeArrowheads="1"/>
          </p:cNvPicPr>
          <p:nvPr/>
        </p:nvPicPr>
        <p:blipFill>
          <a:blip r:embed="rId6"/>
          <a:srcRect/>
          <a:stretch>
            <a:fillRect/>
          </a:stretch>
        </p:blipFill>
        <p:spPr bwMode="auto">
          <a:xfrm>
            <a:off x="5548313" y="995363"/>
            <a:ext cx="3557587" cy="27305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13" name="Picture 3" descr="Nex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6913" y="6092825"/>
            <a:ext cx="493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checkerboard(across)">
                                      <p:cBhvr>
                                        <p:cTn id="11" dur="500"/>
                                        <p:tgtEl>
                                          <p:spTgt spid="19462"/>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46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471"/>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9473"/>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9475"/>
                                        </p:tgtEl>
                                        <p:attrNameLst>
                                          <p:attrName>style.visibility</p:attrName>
                                        </p:attrNameLst>
                                      </p:cBhvr>
                                      <p:to>
                                        <p:strVal val="visible"/>
                                      </p:to>
                                    </p:se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9477"/>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947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478"/>
                                        </p:tgtEl>
                                        <p:attrNameLst>
                                          <p:attrName>style.visibility</p:attrName>
                                        </p:attrNameLst>
                                      </p:cBhvr>
                                      <p:to>
                                        <p:strVal val="hidden"/>
                                      </p:to>
                                    </p:set>
                                  </p:childTnLst>
                                </p:cTn>
                              </p:par>
                            </p:childTnLst>
                          </p:cTn>
                        </p:par>
                        <p:par>
                          <p:cTn id="46" fill="hold" nodeType="afterGroup">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19477"/>
                                        </p:tgtEl>
                                        <p:attrNameLst>
                                          <p:attrName>style.visibility</p:attrName>
                                        </p:attrNameLst>
                                      </p:cBhvr>
                                      <p:to>
                                        <p:strVal val="hidden"/>
                                      </p:to>
                                    </p:set>
                                  </p:childTnLst>
                                </p:cTn>
                              </p:par>
                            </p:childTnLst>
                          </p:cTn>
                        </p:par>
                        <p:par>
                          <p:cTn id="49" fill="hold" nodeType="afterGroup">
                            <p:stCondLst>
                              <p:cond delay="1000"/>
                            </p:stCondLst>
                            <p:childTnLst>
                              <p:par>
                                <p:cTn id="50" presetID="1" presetClass="exit" presetSubtype="0" fill="hold" grpId="1" nodeType="afterEffect">
                                  <p:stCondLst>
                                    <p:cond delay="1000"/>
                                  </p:stCondLst>
                                  <p:childTnLst>
                                    <p:set>
                                      <p:cBhvr>
                                        <p:cTn id="51" dur="1" fill="hold">
                                          <p:stCondLst>
                                            <p:cond delay="0"/>
                                          </p:stCondLst>
                                        </p:cTn>
                                        <p:tgtEl>
                                          <p:spTgt spid="19475"/>
                                        </p:tgtEl>
                                        <p:attrNameLst>
                                          <p:attrName>style.visibility</p:attrName>
                                        </p:attrNameLst>
                                      </p:cBhvr>
                                      <p:to>
                                        <p:strVal val="hidden"/>
                                      </p:to>
                                    </p:set>
                                  </p:childTnLst>
                                </p:cTn>
                              </p:par>
                            </p:childTnLst>
                          </p:cTn>
                        </p:par>
                        <p:par>
                          <p:cTn id="52" fill="hold" nodeType="afterGroup">
                            <p:stCondLst>
                              <p:cond delay="2000"/>
                            </p:stCondLst>
                            <p:childTnLst>
                              <p:par>
                                <p:cTn id="53" presetID="1" presetClass="exit" presetSubtype="0" fill="hold" grpId="1" nodeType="afterEffect">
                                  <p:stCondLst>
                                    <p:cond delay="1000"/>
                                  </p:stCondLst>
                                  <p:childTnLst>
                                    <p:set>
                                      <p:cBhvr>
                                        <p:cTn id="54" dur="1" fill="hold">
                                          <p:stCondLst>
                                            <p:cond delay="0"/>
                                          </p:stCondLst>
                                        </p:cTn>
                                        <p:tgtEl>
                                          <p:spTgt spid="19474"/>
                                        </p:tgtEl>
                                        <p:attrNameLst>
                                          <p:attrName>style.visibility</p:attrName>
                                        </p:attrNameLst>
                                      </p:cBhvr>
                                      <p:to>
                                        <p:strVal val="hidden"/>
                                      </p:to>
                                    </p:set>
                                  </p:childTnLst>
                                </p:cTn>
                              </p:par>
                            </p:childTnLst>
                          </p:cTn>
                        </p:par>
                        <p:par>
                          <p:cTn id="55" fill="hold" nodeType="afterGroup">
                            <p:stCondLst>
                              <p:cond delay="3000"/>
                            </p:stCondLst>
                            <p:childTnLst>
                              <p:par>
                                <p:cTn id="56" presetID="1" presetClass="exit" presetSubtype="0" fill="hold" grpId="1" nodeType="afterEffect">
                                  <p:stCondLst>
                                    <p:cond delay="1000"/>
                                  </p:stCondLst>
                                  <p:childTnLst>
                                    <p:set>
                                      <p:cBhvr>
                                        <p:cTn id="57" dur="1" fill="hold">
                                          <p:stCondLst>
                                            <p:cond delay="0"/>
                                          </p:stCondLst>
                                        </p:cTn>
                                        <p:tgtEl>
                                          <p:spTgt spid="19473"/>
                                        </p:tgtEl>
                                        <p:attrNameLst>
                                          <p:attrName>style.visibility</p:attrName>
                                        </p:attrNameLst>
                                      </p:cBhvr>
                                      <p:to>
                                        <p:strVal val="hidden"/>
                                      </p:to>
                                    </p:set>
                                  </p:childTnLst>
                                </p:cTn>
                              </p:par>
                            </p:childTnLst>
                          </p:cTn>
                        </p:par>
                        <p:par>
                          <p:cTn id="58" fill="hold" nodeType="afterGroup">
                            <p:stCondLst>
                              <p:cond delay="4000"/>
                            </p:stCondLst>
                            <p:childTnLst>
                              <p:par>
                                <p:cTn id="59" presetID="1" presetClass="exit" presetSubtype="0" fill="hold" grpId="1" nodeType="afterEffect">
                                  <p:stCondLst>
                                    <p:cond delay="1000"/>
                                  </p:stCondLst>
                                  <p:childTnLst>
                                    <p:set>
                                      <p:cBhvr>
                                        <p:cTn id="60" dur="1" fill="hold">
                                          <p:stCondLst>
                                            <p:cond delay="0"/>
                                          </p:stCondLst>
                                        </p:cTn>
                                        <p:tgtEl>
                                          <p:spTgt spid="19472"/>
                                        </p:tgtEl>
                                        <p:attrNameLst>
                                          <p:attrName>style.visibility</p:attrName>
                                        </p:attrNameLst>
                                      </p:cBhvr>
                                      <p:to>
                                        <p:strVal val="hidden"/>
                                      </p:to>
                                    </p:set>
                                  </p:childTnLst>
                                </p:cTn>
                              </p:par>
                            </p:childTnLst>
                          </p:cTn>
                        </p:par>
                        <p:par>
                          <p:cTn id="61" fill="hold" nodeType="afterGroup">
                            <p:stCondLst>
                              <p:cond delay="5000"/>
                            </p:stCondLst>
                            <p:childTnLst>
                              <p:par>
                                <p:cTn id="62" presetID="1" presetClass="exit" presetSubtype="0" fill="hold" grpId="1" nodeType="afterEffect">
                                  <p:stCondLst>
                                    <p:cond delay="1000"/>
                                  </p:stCondLst>
                                  <p:childTnLst>
                                    <p:set>
                                      <p:cBhvr>
                                        <p:cTn id="63" dur="1" fill="hold">
                                          <p:stCondLst>
                                            <p:cond delay="0"/>
                                          </p:stCondLst>
                                        </p:cTn>
                                        <p:tgtEl>
                                          <p:spTgt spid="19471"/>
                                        </p:tgtEl>
                                        <p:attrNameLst>
                                          <p:attrName>style.visibility</p:attrName>
                                        </p:attrNameLst>
                                      </p:cBhvr>
                                      <p:to>
                                        <p:strVal val="hidden"/>
                                      </p:to>
                                    </p:set>
                                  </p:childTnLst>
                                </p:cTn>
                              </p:par>
                            </p:childTnLst>
                          </p:cTn>
                        </p:par>
                        <p:par>
                          <p:cTn id="64" fill="hold" nodeType="afterGroup">
                            <p:stCondLst>
                              <p:cond delay="6000"/>
                            </p:stCondLst>
                            <p:childTnLst>
                              <p:par>
                                <p:cTn id="65" presetID="1" presetClass="exit" presetSubtype="0" fill="hold" grpId="1" nodeType="afterEffect">
                                  <p:stCondLst>
                                    <p:cond delay="1000"/>
                                  </p:stCondLst>
                                  <p:childTnLst>
                                    <p:set>
                                      <p:cBhvr>
                                        <p:cTn id="66" dur="1" fill="hold">
                                          <p:stCondLst>
                                            <p:cond delay="0"/>
                                          </p:stCondLst>
                                        </p:cTn>
                                        <p:tgtEl>
                                          <p:spTgt spid="19470"/>
                                        </p:tgtEl>
                                        <p:attrNameLst>
                                          <p:attrName>style.visibility</p:attrName>
                                        </p:attrNameLst>
                                      </p:cBhvr>
                                      <p:to>
                                        <p:strVal val="hidden"/>
                                      </p:to>
                                    </p:set>
                                  </p:childTnLst>
                                </p:cTn>
                              </p:par>
                            </p:childTnLst>
                          </p:cTn>
                        </p:par>
                        <p:par>
                          <p:cTn id="67" fill="hold" nodeType="afterGroup">
                            <p:stCondLst>
                              <p:cond delay="7000"/>
                            </p:stCondLst>
                            <p:childTnLst>
                              <p:par>
                                <p:cTn id="68" presetID="1" presetClass="exit" presetSubtype="0" fill="hold" grpId="1" nodeType="afterEffect">
                                  <p:stCondLst>
                                    <p:cond delay="1000"/>
                                  </p:stCondLst>
                                  <p:childTnLst>
                                    <p:set>
                                      <p:cBhvr>
                                        <p:cTn id="69" dur="1" fill="hold">
                                          <p:stCondLst>
                                            <p:cond delay="0"/>
                                          </p:stCondLst>
                                        </p:cTn>
                                        <p:tgtEl>
                                          <p:spTgt spid="19469"/>
                                        </p:tgtEl>
                                        <p:attrNameLst>
                                          <p:attrName>style.visibility</p:attrName>
                                        </p:attrNameLst>
                                      </p:cBhvr>
                                      <p:to>
                                        <p:strVal val="hidden"/>
                                      </p:to>
                                    </p:set>
                                  </p:childTnLst>
                                </p:cTn>
                              </p:par>
                            </p:childTnLst>
                          </p:cTn>
                        </p:par>
                        <p:par>
                          <p:cTn id="70" fill="hold" nodeType="afterGroup">
                            <p:stCondLst>
                              <p:cond delay="8000"/>
                            </p:stCondLst>
                            <p:childTnLst>
                              <p:par>
                                <p:cTn id="71" presetID="1" presetClass="exit" presetSubtype="0" fill="hold" grpId="1" nodeType="afterEffect">
                                  <p:stCondLst>
                                    <p:cond delay="1000"/>
                                  </p:stCondLst>
                                  <p:childTnLst>
                                    <p:set>
                                      <p:cBhvr>
                                        <p:cTn id="72" dur="1" fill="hold">
                                          <p:stCondLst>
                                            <p:cond delay="0"/>
                                          </p:stCondLst>
                                        </p:cTn>
                                        <p:tgtEl>
                                          <p:spTgt spid="19468"/>
                                        </p:tgtEl>
                                        <p:attrNameLst>
                                          <p:attrName>style.visibility</p:attrName>
                                        </p:attrNameLst>
                                      </p:cBhvr>
                                      <p:to>
                                        <p:strVal val="hidden"/>
                                      </p:to>
                                    </p:set>
                                  </p:childTnLst>
                                </p:cTn>
                              </p:par>
                            </p:childTnLst>
                          </p:cTn>
                        </p:par>
                        <p:par>
                          <p:cTn id="73" fill="hold" nodeType="afterGroup">
                            <p:stCondLst>
                              <p:cond delay="9000"/>
                            </p:stCondLst>
                            <p:childTnLst>
                              <p:par>
                                <p:cTn id="74" presetID="1" presetClass="entr" presetSubtype="0" fill="hold" nodeType="afterEffect">
                                  <p:stCondLst>
                                    <p:cond delay="0"/>
                                  </p:stCondLst>
                                  <p:childTnLst>
                                    <p:set>
                                      <p:cBhvr>
                                        <p:cTn id="75" dur="1" fill="hold">
                                          <p:stCondLst>
                                            <p:cond delay="0"/>
                                          </p:stCondLst>
                                        </p:cTn>
                                        <p:tgtEl>
                                          <p:spTgt spid="19476"/>
                                        </p:tgtEl>
                                        <p:attrNameLst>
                                          <p:attrName>style.visibility</p:attrName>
                                        </p:attrNameLst>
                                      </p:cBhvr>
                                      <p:to>
                                        <p:strVal val="visible"/>
                                      </p:to>
                                    </p:set>
                                  </p:childTnLst>
                                  <p:subTnLst>
                                    <p:set>
                                      <p:cBhvr override="childStyle">
                                        <p:cTn dur="1" fill="hold" display="0" masterRel="nextClick" afterEffect="1"/>
                                        <p:tgtEl>
                                          <p:spTgt spid="19476"/>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ringi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nodeType="clickEffect">
                                  <p:stCondLst>
                                    <p:cond delay="0"/>
                                  </p:stCondLst>
                                  <p:childTnLst>
                                    <p:set>
                                      <p:cBhvr>
                                        <p:cTn id="79" dur="1" fill="hold">
                                          <p:stCondLst>
                                            <p:cond delay="0"/>
                                          </p:stCondLst>
                                        </p:cTn>
                                        <p:tgtEl>
                                          <p:spTgt spid="19465"/>
                                        </p:tgtEl>
                                        <p:attrNameLst>
                                          <p:attrName>style.visibility</p:attrName>
                                        </p:attrNameLst>
                                      </p:cBhvr>
                                      <p:to>
                                        <p:strVal val="visible"/>
                                      </p:to>
                                    </p:set>
                                    <p:animEffect transition="in" filter="barn(inHorizontal)">
                                      <p:cBhvr>
                                        <p:cTn id="80" dur="500"/>
                                        <p:tgtEl>
                                          <p:spTgt spid="19465"/>
                                        </p:tgtEl>
                                      </p:cBhvr>
                                    </p:animEffect>
                                  </p:childTnLst>
                                </p:cTn>
                              </p:par>
                            </p:childTnLst>
                          </p:cTn>
                        </p:par>
                        <p:par>
                          <p:cTn id="81" fill="hold" nodeType="afterGroup">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9463"/>
                                        </p:tgtEl>
                                        <p:attrNameLst>
                                          <p:attrName>style.visibility</p:attrName>
                                        </p:attrNameLst>
                                      </p:cBhvr>
                                      <p:to>
                                        <p:strVal val="visible"/>
                                      </p:to>
                                    </p:set>
                                    <p:animEffect transition="in" filter="blinds(horizontal)">
                                      <p:cBhvr>
                                        <p:cTn id="8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8" grpId="0" animBg="1"/>
      <p:bldP spid="19468" grpId="1" animBg="1"/>
      <p:bldP spid="19469" grpId="0" animBg="1"/>
      <p:bldP spid="19469" grpId="1" animBg="1"/>
      <p:bldP spid="19470" grpId="0" animBg="1"/>
      <p:bldP spid="19470" grpId="1" animBg="1"/>
      <p:bldP spid="19471" grpId="0" animBg="1"/>
      <p:bldP spid="19471" grpId="1" animBg="1"/>
      <p:bldP spid="19472" grpId="0" animBg="1"/>
      <p:bldP spid="19472" grpId="1" animBg="1"/>
      <p:bldP spid="19473" grpId="0" animBg="1"/>
      <p:bldP spid="19473" grpId="1" animBg="1"/>
      <p:bldP spid="19474" grpId="0" animBg="1"/>
      <p:bldP spid="19474" grpId="1" animBg="1"/>
      <p:bldP spid="19475" grpId="0" animBg="1"/>
      <p:bldP spid="19475" grpId="1" animBg="1"/>
      <p:bldP spid="19477" grpId="0" animBg="1"/>
      <p:bldP spid="19477" grpId="1" animBg="1"/>
      <p:bldP spid="19478" grpId="0" animBg="1"/>
      <p:bldP spid="19478"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Text Box 6"/>
          <p:cNvSpPr txBox="1">
            <a:spLocks noChangeArrowheads="1"/>
          </p:cNvSpPr>
          <p:nvPr/>
        </p:nvSpPr>
        <p:spPr bwMode="auto">
          <a:xfrm>
            <a:off x="79375" y="914400"/>
            <a:ext cx="89122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FF0000"/>
                </a:solidFill>
              </a:rPr>
              <a:t>Một nhà toán học sinh năm 287 TCN và mất 212 TCN.</a:t>
            </a:r>
          </a:p>
          <a:p>
            <a:pPr algn="ctr" eaLnBrk="1" hangingPunct="1">
              <a:spcBef>
                <a:spcPct val="50000"/>
              </a:spcBef>
            </a:pPr>
            <a:r>
              <a:rPr lang="en-US" sz="2400" b="1">
                <a:solidFill>
                  <a:srgbClr val="FF0000"/>
                </a:solidFill>
              </a:rPr>
              <a:t> Hỏi nhà toán học này mất năm bao nhiêu tuổi?</a:t>
            </a:r>
          </a:p>
        </p:txBody>
      </p:sp>
      <p:sp>
        <p:nvSpPr>
          <p:cNvPr id="19463" name="Text Box 7"/>
          <p:cNvSpPr txBox="1">
            <a:spLocks noChangeArrowheads="1"/>
          </p:cNvSpPr>
          <p:nvPr/>
        </p:nvSpPr>
        <p:spPr bwMode="auto">
          <a:xfrm>
            <a:off x="185738" y="4864100"/>
            <a:ext cx="8458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00FF"/>
                </a:solidFill>
              </a:rPr>
              <a:t>Ta có: (-212) – ( -287) = (-212) + 287 = 28 7  - 212 = 75  </a:t>
            </a:r>
          </a:p>
          <a:p>
            <a:pPr algn="ctr" eaLnBrk="1" hangingPunct="1">
              <a:spcBef>
                <a:spcPct val="50000"/>
              </a:spcBef>
            </a:pPr>
            <a:r>
              <a:rPr lang="en-US" sz="2400" b="1">
                <a:solidFill>
                  <a:srgbClr val="0000FF"/>
                </a:solidFill>
              </a:rPr>
              <a:t>Vậy nhà Toán học này mất năm 75 tuổi.</a:t>
            </a:r>
          </a:p>
        </p:txBody>
      </p:sp>
      <p:pic>
        <p:nvPicPr>
          <p:cNvPr id="19464" name="Picture 8" descr="Cau-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52400"/>
            <a:ext cx="762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descr="Tra-l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267200"/>
            <a:ext cx="1819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AutoShape 1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a:t>
            </a:r>
          </a:p>
        </p:txBody>
      </p:sp>
      <p:sp>
        <p:nvSpPr>
          <p:cNvPr id="19469" name="AutoShape 13"/>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2</a:t>
            </a:r>
          </a:p>
        </p:txBody>
      </p:sp>
      <p:sp>
        <p:nvSpPr>
          <p:cNvPr id="19470" name="AutoShape 14"/>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3</a:t>
            </a:r>
          </a:p>
        </p:txBody>
      </p:sp>
      <p:sp>
        <p:nvSpPr>
          <p:cNvPr id="19471" name="AutoShape 15"/>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4</a:t>
            </a:r>
          </a:p>
        </p:txBody>
      </p:sp>
      <p:sp>
        <p:nvSpPr>
          <p:cNvPr id="19472" name="AutoShape 16"/>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5</a:t>
            </a:r>
          </a:p>
        </p:txBody>
      </p:sp>
      <p:sp>
        <p:nvSpPr>
          <p:cNvPr id="19473" name="AutoShape 17"/>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6</a:t>
            </a:r>
          </a:p>
        </p:txBody>
      </p:sp>
      <p:sp>
        <p:nvSpPr>
          <p:cNvPr id="19474" name="AutoShape 18"/>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7</a:t>
            </a:r>
          </a:p>
        </p:txBody>
      </p:sp>
      <p:sp>
        <p:nvSpPr>
          <p:cNvPr id="19475" name="AutoShape 19"/>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8</a:t>
            </a:r>
          </a:p>
        </p:txBody>
      </p:sp>
      <p:pic>
        <p:nvPicPr>
          <p:cNvPr id="19476" name="Picture 20" descr="Chu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92088"/>
            <a:ext cx="6508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7" name="AutoShape 21"/>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9</a:t>
            </a:r>
          </a:p>
        </p:txBody>
      </p:sp>
      <p:sp>
        <p:nvSpPr>
          <p:cNvPr id="19478" name="AutoShape 22"/>
          <p:cNvSpPr>
            <a:spLocks noChangeArrowheads="1"/>
          </p:cNvSpPr>
          <p:nvPr/>
        </p:nvSpPr>
        <p:spPr bwMode="auto">
          <a:xfrm>
            <a:off x="8153400" y="192088"/>
            <a:ext cx="719138" cy="719137"/>
          </a:xfrm>
          <a:prstGeom prst="octagon">
            <a:avLst>
              <a:gd name="adj" fmla="val 29287"/>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b="1">
                <a:solidFill>
                  <a:srgbClr val="CC9900"/>
                </a:solidFill>
                <a:latin typeface="Tahoma" pitchFamily="34" charset="0"/>
              </a:rPr>
              <a:t>10</a:t>
            </a:r>
          </a:p>
        </p:txBody>
      </p:sp>
      <p:sp>
        <p:nvSpPr>
          <p:cNvPr id="34833" name="AutoShape 2" descr="Công ty cung cấp thang máy Nha Trang | THANG MÁY GIA ĐỊNH"/>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4" name="AutoShape 4" descr="DỰ ÁN: CUNG CẤP LẮP ĐẶT, BẢO DƯỠNG, SỬA CHỮA THANG MÁY VÀ TB ĐIỆN LẠNH -  Bất động sản Thành Công JSC"/>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5" name="AutoShape 6" descr="THANG MÁY GIA ĐÌNH TẠI HÀ NỘI - Thang Máy Bắc Gian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4836" name="Picture 3" descr="Next">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913" y="6092825"/>
            <a:ext cx="493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linds(horizontal)">
                                      <p:cBhvr>
                                        <p:cTn id="7" dur="500"/>
                                        <p:tgtEl>
                                          <p:spTgt spid="1946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9462"/>
                                        </p:tgtEl>
                                        <p:attrNameLst>
                                          <p:attrName>style.visibility</p:attrName>
                                        </p:attrNameLst>
                                      </p:cBhvr>
                                      <p:to>
                                        <p:strVal val="visible"/>
                                      </p:to>
                                    </p:set>
                                    <p:animEffect transition="in" filter="checkerboard(across)">
                                      <p:cBhvr>
                                        <p:cTn id="11" dur="500"/>
                                        <p:tgtEl>
                                          <p:spTgt spid="19462"/>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9468"/>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9469"/>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9470"/>
                                        </p:tgtEl>
                                        <p:attrNameLst>
                                          <p:attrName>style.visibility</p:attrName>
                                        </p:attrNameLst>
                                      </p:cBhvr>
                                      <p:to>
                                        <p:strVal val="visible"/>
                                      </p:to>
                                    </p:se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471"/>
                                        </p:tgtEl>
                                        <p:attrNameLst>
                                          <p:attrName>style.visibility</p:attrName>
                                        </p:attrNameLst>
                                      </p:cBhvr>
                                      <p:to>
                                        <p:strVal val="visible"/>
                                      </p:to>
                                    </p:set>
                                  </p:childTnLst>
                                </p:cTn>
                              </p:par>
                            </p:childTnLst>
                          </p:cTn>
                        </p:par>
                        <p:par>
                          <p:cTn id="24" fill="hold" nodeType="afterGroup">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19472"/>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9473"/>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19475"/>
                                        </p:tgtEl>
                                        <p:attrNameLst>
                                          <p:attrName>style.visibility</p:attrName>
                                        </p:attrNameLst>
                                      </p:cBhvr>
                                      <p:to>
                                        <p:strVal val="visible"/>
                                      </p:to>
                                    </p:set>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9477"/>
                                        </p:tgtEl>
                                        <p:attrNameLst>
                                          <p:attrName>style.visibility</p:attrName>
                                        </p:attrNameLst>
                                      </p:cBhvr>
                                      <p:to>
                                        <p:strVal val="visible"/>
                                      </p:to>
                                    </p:set>
                                  </p:childTnLst>
                                </p:cTn>
                              </p:par>
                            </p:childTnLst>
                          </p:cTn>
                        </p:par>
                        <p:par>
                          <p:cTn id="39" fill="hold" nodeType="afterGroup">
                            <p:stCondLst>
                              <p:cond delay="1000"/>
                            </p:stCondLst>
                            <p:childTnLst>
                              <p:par>
                                <p:cTn id="40" presetID="1" presetClass="entr" presetSubtype="0" fill="hold" grpId="0" nodeType="afterEffect">
                                  <p:stCondLst>
                                    <p:cond delay="0"/>
                                  </p:stCondLst>
                                  <p:childTnLst>
                                    <p:set>
                                      <p:cBhvr>
                                        <p:cTn id="41" dur="1" fill="hold">
                                          <p:stCondLst>
                                            <p:cond delay="0"/>
                                          </p:stCondLst>
                                        </p:cTn>
                                        <p:tgtEl>
                                          <p:spTgt spid="19478"/>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9478"/>
                                        </p:tgtEl>
                                        <p:attrNameLst>
                                          <p:attrName>style.visibility</p:attrName>
                                        </p:attrNameLst>
                                      </p:cBhvr>
                                      <p:to>
                                        <p:strVal val="hidden"/>
                                      </p:to>
                                    </p:set>
                                  </p:childTnLst>
                                </p:cTn>
                              </p:par>
                            </p:childTnLst>
                          </p:cTn>
                        </p:par>
                        <p:par>
                          <p:cTn id="46" fill="hold" nodeType="afterGroup">
                            <p:stCondLst>
                              <p:cond delay="0"/>
                            </p:stCondLst>
                            <p:childTnLst>
                              <p:par>
                                <p:cTn id="47" presetID="1" presetClass="exit" presetSubtype="0" fill="hold" grpId="1" nodeType="afterEffect">
                                  <p:stCondLst>
                                    <p:cond delay="1000"/>
                                  </p:stCondLst>
                                  <p:childTnLst>
                                    <p:set>
                                      <p:cBhvr>
                                        <p:cTn id="48" dur="1" fill="hold">
                                          <p:stCondLst>
                                            <p:cond delay="0"/>
                                          </p:stCondLst>
                                        </p:cTn>
                                        <p:tgtEl>
                                          <p:spTgt spid="19477"/>
                                        </p:tgtEl>
                                        <p:attrNameLst>
                                          <p:attrName>style.visibility</p:attrName>
                                        </p:attrNameLst>
                                      </p:cBhvr>
                                      <p:to>
                                        <p:strVal val="hidden"/>
                                      </p:to>
                                    </p:set>
                                  </p:childTnLst>
                                </p:cTn>
                              </p:par>
                            </p:childTnLst>
                          </p:cTn>
                        </p:par>
                        <p:par>
                          <p:cTn id="49" fill="hold" nodeType="afterGroup">
                            <p:stCondLst>
                              <p:cond delay="1000"/>
                            </p:stCondLst>
                            <p:childTnLst>
                              <p:par>
                                <p:cTn id="50" presetID="1" presetClass="exit" presetSubtype="0" fill="hold" grpId="1" nodeType="afterEffect">
                                  <p:stCondLst>
                                    <p:cond delay="1000"/>
                                  </p:stCondLst>
                                  <p:childTnLst>
                                    <p:set>
                                      <p:cBhvr>
                                        <p:cTn id="51" dur="1" fill="hold">
                                          <p:stCondLst>
                                            <p:cond delay="0"/>
                                          </p:stCondLst>
                                        </p:cTn>
                                        <p:tgtEl>
                                          <p:spTgt spid="19475"/>
                                        </p:tgtEl>
                                        <p:attrNameLst>
                                          <p:attrName>style.visibility</p:attrName>
                                        </p:attrNameLst>
                                      </p:cBhvr>
                                      <p:to>
                                        <p:strVal val="hidden"/>
                                      </p:to>
                                    </p:set>
                                  </p:childTnLst>
                                </p:cTn>
                              </p:par>
                            </p:childTnLst>
                          </p:cTn>
                        </p:par>
                        <p:par>
                          <p:cTn id="52" fill="hold" nodeType="afterGroup">
                            <p:stCondLst>
                              <p:cond delay="2000"/>
                            </p:stCondLst>
                            <p:childTnLst>
                              <p:par>
                                <p:cTn id="53" presetID="1" presetClass="exit" presetSubtype="0" fill="hold" grpId="1" nodeType="afterEffect">
                                  <p:stCondLst>
                                    <p:cond delay="1000"/>
                                  </p:stCondLst>
                                  <p:childTnLst>
                                    <p:set>
                                      <p:cBhvr>
                                        <p:cTn id="54" dur="1" fill="hold">
                                          <p:stCondLst>
                                            <p:cond delay="0"/>
                                          </p:stCondLst>
                                        </p:cTn>
                                        <p:tgtEl>
                                          <p:spTgt spid="19474"/>
                                        </p:tgtEl>
                                        <p:attrNameLst>
                                          <p:attrName>style.visibility</p:attrName>
                                        </p:attrNameLst>
                                      </p:cBhvr>
                                      <p:to>
                                        <p:strVal val="hidden"/>
                                      </p:to>
                                    </p:set>
                                  </p:childTnLst>
                                </p:cTn>
                              </p:par>
                            </p:childTnLst>
                          </p:cTn>
                        </p:par>
                        <p:par>
                          <p:cTn id="55" fill="hold" nodeType="afterGroup">
                            <p:stCondLst>
                              <p:cond delay="3000"/>
                            </p:stCondLst>
                            <p:childTnLst>
                              <p:par>
                                <p:cTn id="56" presetID="1" presetClass="exit" presetSubtype="0" fill="hold" grpId="1" nodeType="afterEffect">
                                  <p:stCondLst>
                                    <p:cond delay="1000"/>
                                  </p:stCondLst>
                                  <p:childTnLst>
                                    <p:set>
                                      <p:cBhvr>
                                        <p:cTn id="57" dur="1" fill="hold">
                                          <p:stCondLst>
                                            <p:cond delay="0"/>
                                          </p:stCondLst>
                                        </p:cTn>
                                        <p:tgtEl>
                                          <p:spTgt spid="19473"/>
                                        </p:tgtEl>
                                        <p:attrNameLst>
                                          <p:attrName>style.visibility</p:attrName>
                                        </p:attrNameLst>
                                      </p:cBhvr>
                                      <p:to>
                                        <p:strVal val="hidden"/>
                                      </p:to>
                                    </p:set>
                                  </p:childTnLst>
                                </p:cTn>
                              </p:par>
                            </p:childTnLst>
                          </p:cTn>
                        </p:par>
                        <p:par>
                          <p:cTn id="58" fill="hold" nodeType="afterGroup">
                            <p:stCondLst>
                              <p:cond delay="4000"/>
                            </p:stCondLst>
                            <p:childTnLst>
                              <p:par>
                                <p:cTn id="59" presetID="1" presetClass="exit" presetSubtype="0" fill="hold" grpId="1" nodeType="afterEffect">
                                  <p:stCondLst>
                                    <p:cond delay="1000"/>
                                  </p:stCondLst>
                                  <p:childTnLst>
                                    <p:set>
                                      <p:cBhvr>
                                        <p:cTn id="60" dur="1" fill="hold">
                                          <p:stCondLst>
                                            <p:cond delay="0"/>
                                          </p:stCondLst>
                                        </p:cTn>
                                        <p:tgtEl>
                                          <p:spTgt spid="19472"/>
                                        </p:tgtEl>
                                        <p:attrNameLst>
                                          <p:attrName>style.visibility</p:attrName>
                                        </p:attrNameLst>
                                      </p:cBhvr>
                                      <p:to>
                                        <p:strVal val="hidden"/>
                                      </p:to>
                                    </p:set>
                                  </p:childTnLst>
                                </p:cTn>
                              </p:par>
                            </p:childTnLst>
                          </p:cTn>
                        </p:par>
                        <p:par>
                          <p:cTn id="61" fill="hold" nodeType="afterGroup">
                            <p:stCondLst>
                              <p:cond delay="5000"/>
                            </p:stCondLst>
                            <p:childTnLst>
                              <p:par>
                                <p:cTn id="62" presetID="1" presetClass="exit" presetSubtype="0" fill="hold" grpId="1" nodeType="afterEffect">
                                  <p:stCondLst>
                                    <p:cond delay="1000"/>
                                  </p:stCondLst>
                                  <p:childTnLst>
                                    <p:set>
                                      <p:cBhvr>
                                        <p:cTn id="63" dur="1" fill="hold">
                                          <p:stCondLst>
                                            <p:cond delay="0"/>
                                          </p:stCondLst>
                                        </p:cTn>
                                        <p:tgtEl>
                                          <p:spTgt spid="19471"/>
                                        </p:tgtEl>
                                        <p:attrNameLst>
                                          <p:attrName>style.visibility</p:attrName>
                                        </p:attrNameLst>
                                      </p:cBhvr>
                                      <p:to>
                                        <p:strVal val="hidden"/>
                                      </p:to>
                                    </p:set>
                                  </p:childTnLst>
                                </p:cTn>
                              </p:par>
                            </p:childTnLst>
                          </p:cTn>
                        </p:par>
                        <p:par>
                          <p:cTn id="64" fill="hold" nodeType="afterGroup">
                            <p:stCondLst>
                              <p:cond delay="6000"/>
                            </p:stCondLst>
                            <p:childTnLst>
                              <p:par>
                                <p:cTn id="65" presetID="1" presetClass="exit" presetSubtype="0" fill="hold" grpId="1" nodeType="afterEffect">
                                  <p:stCondLst>
                                    <p:cond delay="1000"/>
                                  </p:stCondLst>
                                  <p:childTnLst>
                                    <p:set>
                                      <p:cBhvr>
                                        <p:cTn id="66" dur="1" fill="hold">
                                          <p:stCondLst>
                                            <p:cond delay="0"/>
                                          </p:stCondLst>
                                        </p:cTn>
                                        <p:tgtEl>
                                          <p:spTgt spid="19470"/>
                                        </p:tgtEl>
                                        <p:attrNameLst>
                                          <p:attrName>style.visibility</p:attrName>
                                        </p:attrNameLst>
                                      </p:cBhvr>
                                      <p:to>
                                        <p:strVal val="hidden"/>
                                      </p:to>
                                    </p:set>
                                  </p:childTnLst>
                                </p:cTn>
                              </p:par>
                            </p:childTnLst>
                          </p:cTn>
                        </p:par>
                        <p:par>
                          <p:cTn id="67" fill="hold" nodeType="afterGroup">
                            <p:stCondLst>
                              <p:cond delay="7000"/>
                            </p:stCondLst>
                            <p:childTnLst>
                              <p:par>
                                <p:cTn id="68" presetID="1" presetClass="exit" presetSubtype="0" fill="hold" grpId="1" nodeType="afterEffect">
                                  <p:stCondLst>
                                    <p:cond delay="1000"/>
                                  </p:stCondLst>
                                  <p:childTnLst>
                                    <p:set>
                                      <p:cBhvr>
                                        <p:cTn id="69" dur="1" fill="hold">
                                          <p:stCondLst>
                                            <p:cond delay="0"/>
                                          </p:stCondLst>
                                        </p:cTn>
                                        <p:tgtEl>
                                          <p:spTgt spid="19469"/>
                                        </p:tgtEl>
                                        <p:attrNameLst>
                                          <p:attrName>style.visibility</p:attrName>
                                        </p:attrNameLst>
                                      </p:cBhvr>
                                      <p:to>
                                        <p:strVal val="hidden"/>
                                      </p:to>
                                    </p:set>
                                  </p:childTnLst>
                                </p:cTn>
                              </p:par>
                            </p:childTnLst>
                          </p:cTn>
                        </p:par>
                        <p:par>
                          <p:cTn id="70" fill="hold" nodeType="afterGroup">
                            <p:stCondLst>
                              <p:cond delay="8000"/>
                            </p:stCondLst>
                            <p:childTnLst>
                              <p:par>
                                <p:cTn id="71" presetID="1" presetClass="exit" presetSubtype="0" fill="hold" grpId="1" nodeType="afterEffect">
                                  <p:stCondLst>
                                    <p:cond delay="1000"/>
                                  </p:stCondLst>
                                  <p:childTnLst>
                                    <p:set>
                                      <p:cBhvr>
                                        <p:cTn id="72" dur="1" fill="hold">
                                          <p:stCondLst>
                                            <p:cond delay="0"/>
                                          </p:stCondLst>
                                        </p:cTn>
                                        <p:tgtEl>
                                          <p:spTgt spid="19468"/>
                                        </p:tgtEl>
                                        <p:attrNameLst>
                                          <p:attrName>style.visibility</p:attrName>
                                        </p:attrNameLst>
                                      </p:cBhvr>
                                      <p:to>
                                        <p:strVal val="hidden"/>
                                      </p:to>
                                    </p:set>
                                  </p:childTnLst>
                                </p:cTn>
                              </p:par>
                            </p:childTnLst>
                          </p:cTn>
                        </p:par>
                        <p:par>
                          <p:cTn id="73" fill="hold" nodeType="afterGroup">
                            <p:stCondLst>
                              <p:cond delay="9000"/>
                            </p:stCondLst>
                            <p:childTnLst>
                              <p:par>
                                <p:cTn id="74" presetID="1" presetClass="entr" presetSubtype="0" fill="hold" nodeType="afterEffect">
                                  <p:stCondLst>
                                    <p:cond delay="0"/>
                                  </p:stCondLst>
                                  <p:childTnLst>
                                    <p:set>
                                      <p:cBhvr>
                                        <p:cTn id="75" dur="1" fill="hold">
                                          <p:stCondLst>
                                            <p:cond delay="0"/>
                                          </p:stCondLst>
                                        </p:cTn>
                                        <p:tgtEl>
                                          <p:spTgt spid="19476"/>
                                        </p:tgtEl>
                                        <p:attrNameLst>
                                          <p:attrName>style.visibility</p:attrName>
                                        </p:attrNameLst>
                                      </p:cBhvr>
                                      <p:to>
                                        <p:strVal val="visible"/>
                                      </p:to>
                                    </p:set>
                                  </p:childTnLst>
                                  <p:subTnLst>
                                    <p:set>
                                      <p:cBhvr override="childStyle">
                                        <p:cTn dur="1" fill="hold" display="0" masterRel="nextClick" afterEffect="1"/>
                                        <p:tgtEl>
                                          <p:spTgt spid="19476"/>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ringi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6" fill="hold" nodeType="clickEffect">
                                  <p:stCondLst>
                                    <p:cond delay="0"/>
                                  </p:stCondLst>
                                  <p:childTnLst>
                                    <p:set>
                                      <p:cBhvr>
                                        <p:cTn id="79" dur="1" fill="hold">
                                          <p:stCondLst>
                                            <p:cond delay="0"/>
                                          </p:stCondLst>
                                        </p:cTn>
                                        <p:tgtEl>
                                          <p:spTgt spid="19465"/>
                                        </p:tgtEl>
                                        <p:attrNameLst>
                                          <p:attrName>style.visibility</p:attrName>
                                        </p:attrNameLst>
                                      </p:cBhvr>
                                      <p:to>
                                        <p:strVal val="visible"/>
                                      </p:to>
                                    </p:set>
                                    <p:animEffect transition="in" filter="barn(inHorizontal)">
                                      <p:cBhvr>
                                        <p:cTn id="80" dur="500"/>
                                        <p:tgtEl>
                                          <p:spTgt spid="19465"/>
                                        </p:tgtEl>
                                      </p:cBhvr>
                                    </p:animEffect>
                                  </p:childTnLst>
                                </p:cTn>
                              </p:par>
                            </p:childTnLst>
                          </p:cTn>
                        </p:par>
                        <p:par>
                          <p:cTn id="81" fill="hold" nodeType="afterGroup">
                            <p:stCondLst>
                              <p:cond delay="500"/>
                            </p:stCondLst>
                            <p:childTnLst>
                              <p:par>
                                <p:cTn id="82" presetID="3" presetClass="entr" presetSubtype="10" fill="hold" grpId="0" nodeType="afterEffect">
                                  <p:stCondLst>
                                    <p:cond delay="0"/>
                                  </p:stCondLst>
                                  <p:childTnLst>
                                    <p:set>
                                      <p:cBhvr>
                                        <p:cTn id="83" dur="1" fill="hold">
                                          <p:stCondLst>
                                            <p:cond delay="0"/>
                                          </p:stCondLst>
                                        </p:cTn>
                                        <p:tgtEl>
                                          <p:spTgt spid="19463"/>
                                        </p:tgtEl>
                                        <p:attrNameLst>
                                          <p:attrName>style.visibility</p:attrName>
                                        </p:attrNameLst>
                                      </p:cBhvr>
                                      <p:to>
                                        <p:strVal val="visible"/>
                                      </p:to>
                                    </p:set>
                                    <p:animEffect transition="in" filter="blinds(horizontal)">
                                      <p:cBhvr>
                                        <p:cTn id="84"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8" grpId="0" animBg="1"/>
      <p:bldP spid="19468" grpId="1" animBg="1"/>
      <p:bldP spid="19469" grpId="0" animBg="1"/>
      <p:bldP spid="19469" grpId="1" animBg="1"/>
      <p:bldP spid="19470" grpId="0" animBg="1"/>
      <p:bldP spid="19470" grpId="1" animBg="1"/>
      <p:bldP spid="19471" grpId="0" animBg="1"/>
      <p:bldP spid="19471" grpId="1" animBg="1"/>
      <p:bldP spid="19472" grpId="0" animBg="1"/>
      <p:bldP spid="19472" grpId="1" animBg="1"/>
      <p:bldP spid="19473" grpId="0" animBg="1"/>
      <p:bldP spid="19473" grpId="1" animBg="1"/>
      <p:bldP spid="19474" grpId="0" animBg="1"/>
      <p:bldP spid="19474" grpId="1" animBg="1"/>
      <p:bldP spid="19475" grpId="0" animBg="1"/>
      <p:bldP spid="19475" grpId="1" animBg="1"/>
      <p:bldP spid="19477" grpId="0" animBg="1"/>
      <p:bldP spid="19477" grpId="1" animBg="1"/>
      <p:bldP spid="19478" grpId="0" animBg="1"/>
      <p:bldP spid="1947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0200"/>
            <a:ext cx="5829300" cy="4267200"/>
          </a:xfrm>
        </p:spPr>
        <p:txBody>
          <a:bodyPr/>
          <a:lstStyle/>
          <a:p>
            <a:pPr algn="l"/>
            <a:r>
              <a:rPr lang="vi-VN" sz="2000" b="1" smtClean="0"/>
              <a:t>Acsimet (28</a:t>
            </a:r>
            <a:r>
              <a:rPr lang="en-US" sz="2000" b="1" smtClean="0"/>
              <a:t>7</a:t>
            </a:r>
            <a:r>
              <a:rPr lang="vi-VN" sz="2000" b="1" smtClean="0"/>
              <a:t> - 212 trước Công nguyên)</a:t>
            </a:r>
            <a:r>
              <a:rPr lang="vi-VN" sz="2000" smtClean="0"/>
              <a:t> - là nhà giáo, nhà bác học vĩ đại của Hy Lạp cổ đại, ông sinh tại thành phố Syracuse, một thành bang của Hy Lạp cổ đại. Cha của Acsimet là một nhà thiên văn và toán học nổi tiếng </a:t>
            </a:r>
            <a:r>
              <a:rPr lang="vi-VN" sz="2000" b="1" smtClean="0"/>
              <a:t>Phidias</a:t>
            </a:r>
            <a:r>
              <a:rPr lang="vi-VN" sz="2000" smtClean="0"/>
              <a:t>, đã đích thân giáo dục và hướng dẫn ông đi sâu vào hai bộ môn này. Năm 7 tuổi ông học khoa học tự nhiên, triết học, văn học. Mười một tuổi ông đi du học Ai Cập, là học sinh của nhà toán học nổi tiếng </a:t>
            </a:r>
            <a:r>
              <a:rPr lang="vi-VN" sz="2000" b="1" smtClean="0"/>
              <a:t>Ơclit</a:t>
            </a:r>
            <a:r>
              <a:rPr lang="vi-VN" sz="2000" smtClean="0"/>
              <a:t>; rồi Tây Ban Nha và định cư vĩnh viễn tại thành phố Cyracuse, xứ Sicile. Ðược hoàng gia tài trợ về tài chính, ông cống hiến hoàn toàn cho nghiên cứu khoa học.</a:t>
            </a:r>
            <a:br>
              <a:rPr lang="vi-VN" sz="2000" smtClean="0"/>
            </a:br>
            <a:r>
              <a:rPr lang="vi-VN" sz="2000" smtClean="0"/>
              <a:t>Acsimet có nhiều đóng góp to lớn trong lĩnh vực Vật lý, Toán học và Thiên văn học.</a:t>
            </a:r>
          </a:p>
        </p:txBody>
      </p:sp>
      <p:pic>
        <p:nvPicPr>
          <p:cNvPr id="58370" name="Picture 2" descr="Acsimet - nhà bác học vĩ đại của Hy Lạp cổ - KhoaHoc.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0"/>
            <a:ext cx="3086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066800" y="381000"/>
            <a:ext cx="333937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rPr>
              <a:t>Ác-si-mét</a:t>
            </a:r>
            <a:endParaRPr lang="en-US"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8370"/>
                                        </p:tgtEl>
                                        <p:attrNameLst>
                                          <p:attrName>style.visibility</p:attrName>
                                        </p:attrNameLst>
                                      </p:cBhvr>
                                      <p:to>
                                        <p:strVal val="visible"/>
                                      </p:to>
                                    </p:set>
                                    <p:anim calcmode="lin" valueType="num">
                                      <p:cBhvr>
                                        <p:cTn id="12" dur="500" fill="hold"/>
                                        <p:tgtEl>
                                          <p:spTgt spid="58370"/>
                                        </p:tgtEl>
                                        <p:attrNameLst>
                                          <p:attrName>ppt_w</p:attrName>
                                        </p:attrNameLst>
                                      </p:cBhvr>
                                      <p:tavLst>
                                        <p:tav tm="0">
                                          <p:val>
                                            <p:fltVal val="0"/>
                                          </p:val>
                                        </p:tav>
                                        <p:tav tm="100000">
                                          <p:val>
                                            <p:strVal val="#ppt_w"/>
                                          </p:val>
                                        </p:tav>
                                      </p:tavLst>
                                    </p:anim>
                                    <p:anim calcmode="lin" valueType="num">
                                      <p:cBhvr>
                                        <p:cTn id="13" dur="500" fill="hold"/>
                                        <p:tgtEl>
                                          <p:spTgt spid="58370"/>
                                        </p:tgtEl>
                                        <p:attrNameLst>
                                          <p:attrName>ppt_h</p:attrName>
                                        </p:attrNameLst>
                                      </p:cBhvr>
                                      <p:tavLst>
                                        <p:tav tm="0">
                                          <p:val>
                                            <p:fltVal val="0"/>
                                          </p:val>
                                        </p:tav>
                                        <p:tav tm="100000">
                                          <p:val>
                                            <p:strVal val="#ppt_h"/>
                                          </p:val>
                                        </p:tav>
                                      </p:tavLst>
                                    </p:anim>
                                    <p:animEffect transition="in" filter="fade">
                                      <p:cBhvr>
                                        <p:cTn id="14" dur="500"/>
                                        <p:tgtEl>
                                          <p:spTgt spid="5837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5" descr="JERR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67" name="AutoShape 7" descr="Những chú chuột nổi tiếng trên phim - Báo Long An Online"/>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68" name="Picture 11" descr="Hình nền powerpoint đơn giản mà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026525"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0" y="2362200"/>
            <a:ext cx="5787482" cy="1323439"/>
          </a:xfrm>
          <a:prstGeom prst="rect">
            <a:avLst/>
          </a:prstGeom>
          <a:noFill/>
        </p:spPr>
        <p:txBody>
          <a:bodyPr wrap="none">
            <a:spAutoFit/>
          </a:bodyPr>
          <a:lstStyle/>
          <a:p>
            <a:pPr algn="ctr">
              <a:defRPr/>
            </a:pP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Hẹn</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gặp</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lại</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các</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em</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p>
          <a:p>
            <a:pPr algn="ctr">
              <a:defRPr/>
            </a:pP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ở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bài</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học</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sau</a:t>
            </a:r>
            <a:r>
              <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 </a:t>
            </a:r>
            <a:r>
              <a:rPr lang="en-US" sz="4000" b="1" cap="all"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rPr>
              <a:t>nhé</a:t>
            </a:r>
            <a:endParaRPr lang="en-US" sz="40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 Cộng hai số nguyên cùng dấu</a:t>
            </a:r>
          </a:p>
        </p:txBody>
      </p:sp>
      <p:sp>
        <p:nvSpPr>
          <p:cNvPr id="5123"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pic>
        <p:nvPicPr>
          <p:cNvPr id="5133" name="Picture 13"/>
          <p:cNvPicPr>
            <a:picLocks noChangeAspect="1" noChangeArrowheads="1"/>
          </p:cNvPicPr>
          <p:nvPr/>
        </p:nvPicPr>
        <p:blipFill>
          <a:blip r:embed="rId2"/>
          <a:srcRect/>
          <a:stretch>
            <a:fillRect/>
          </a:stretch>
        </p:blipFill>
        <p:spPr bwMode="auto">
          <a:xfrm>
            <a:off x="25400" y="1058863"/>
            <a:ext cx="9070975" cy="12049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4"/>
          <p:cNvSpPr txBox="1">
            <a:spLocks noChangeArrowheads="1"/>
          </p:cNvSpPr>
          <p:nvPr/>
        </p:nvSpPr>
        <p:spPr bwMode="auto">
          <a:xfrm>
            <a:off x="158750" y="2743200"/>
            <a:ext cx="8802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latin typeface="Times New Roman" pitchFamily="18" charset="0"/>
                <a:cs typeface="Times New Roman" pitchFamily="18" charset="0"/>
              </a:rPr>
              <a:t>Có thể xem con đường là một trục số với khoảng cách giữa các cột mốc là 1m hoặc 1km</a:t>
            </a:r>
          </a:p>
        </p:txBody>
      </p:sp>
      <p:sp>
        <p:nvSpPr>
          <p:cNvPr id="15" name="TextBox 4"/>
          <p:cNvSpPr txBox="1">
            <a:spLocks noChangeArrowheads="1"/>
          </p:cNvSpPr>
          <p:nvPr/>
        </p:nvSpPr>
        <p:spPr bwMode="auto">
          <a:xfrm>
            <a:off x="133350" y="2725738"/>
            <a:ext cx="880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cs typeface="Times New Roman" pitchFamily="18" charset="0"/>
              </a:rPr>
              <a:t>Trên trục số, một người bắt đầu từ điểm 0 di chuyển về bên phải (theo chiều dương) 2 đơn vị đến điểm +2, sau đó di chuyển tiếp thêm về bên phải 3 đơn vị.</a:t>
            </a:r>
          </a:p>
        </p:txBody>
      </p:sp>
      <p:sp>
        <p:nvSpPr>
          <p:cNvPr id="17" name="TextBox 4"/>
          <p:cNvSpPr txBox="1">
            <a:spLocks noChangeArrowheads="1"/>
          </p:cNvSpPr>
          <p:nvPr/>
        </p:nvSpPr>
        <p:spPr bwMode="auto">
          <a:xfrm>
            <a:off x="1219200" y="4114800"/>
            <a:ext cx="6172200" cy="4619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Hãy</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cho</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biết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người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dừng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lại</a:t>
            </a:r>
            <a:r>
              <a:rPr lang="en-US" sz="2400" b="1" smtClean="0">
                <a:latin typeface="Times New Roman" pitchFamily="18" charset="0"/>
                <a:cs typeface="Times New Roman" pitchFamily="18" charset="0"/>
              </a:rPr>
              <a:t> ở </a:t>
            </a:r>
            <a:r>
              <a:rPr lang="en-US" sz="2400" b="1" err="1" smtClean="0">
                <a:latin typeface="Times New Roman" pitchFamily="18" charset="0"/>
                <a:cs typeface="Times New Roman" pitchFamily="18" charset="0"/>
              </a:rPr>
              <a:t>điểm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p:txBody>
      </p:sp>
      <p:sp>
        <p:nvSpPr>
          <p:cNvPr id="18" name="TextBox 4"/>
          <p:cNvSpPr txBox="1">
            <a:spLocks noChangeArrowheads="1"/>
          </p:cNvSpPr>
          <p:nvPr/>
        </p:nvSpPr>
        <p:spPr bwMode="auto">
          <a:xfrm>
            <a:off x="1219200" y="4114800"/>
            <a:ext cx="6172200" cy="8302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Hãy</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dùng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phép</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cộng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tự</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nhiên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để</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biểu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diễn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hành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động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trên</a:t>
            </a:r>
            <a:r>
              <a:rPr lang="en-US" sz="2400" b="1" smtClean="0">
                <a:latin typeface="Times New Roman" pitchFamily="18" charset="0"/>
                <a:cs typeface="Times New Roman" pitchFamily="18" charset="0"/>
              </a:rPr>
              <a:t>?</a:t>
            </a:r>
          </a:p>
        </p:txBody>
      </p:sp>
      <p:sp>
        <p:nvSpPr>
          <p:cNvPr id="19" name="TextBox 4"/>
          <p:cNvSpPr txBox="1">
            <a:spLocks noChangeArrowheads="1"/>
          </p:cNvSpPr>
          <p:nvPr/>
        </p:nvSpPr>
        <p:spPr bwMode="auto">
          <a:xfrm>
            <a:off x="914400" y="1219200"/>
            <a:ext cx="2908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(+2) + (+3) = +5</a:t>
            </a:r>
          </a:p>
        </p:txBody>
      </p:sp>
      <p:sp>
        <p:nvSpPr>
          <p:cNvPr id="20" name="TextBox 4"/>
          <p:cNvSpPr txBox="1">
            <a:spLocks noChangeArrowheads="1"/>
          </p:cNvSpPr>
          <p:nvPr/>
        </p:nvSpPr>
        <p:spPr bwMode="auto">
          <a:xfrm>
            <a:off x="768350" y="4114800"/>
            <a:ext cx="7391400" cy="4619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Muốn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cộng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nguyên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dương</a:t>
            </a:r>
            <a:r>
              <a:rPr lang="en-US" sz="2400" b="1" smtClean="0">
                <a:latin typeface="Times New Roman" pitchFamily="18" charset="0"/>
                <a:cs typeface="Times New Roman" pitchFamily="18" charset="0"/>
              </a:rPr>
              <a:t> ta </a:t>
            </a:r>
            <a:r>
              <a:rPr lang="en-US" sz="2400" b="1" err="1" smtClean="0">
                <a:latin typeface="Times New Roman" pitchFamily="18" charset="0"/>
                <a:cs typeface="Times New Roman" pitchFamily="18" charset="0"/>
              </a:rPr>
              <a:t>làm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thế</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p:txBody>
      </p:sp>
      <p:sp>
        <p:nvSpPr>
          <p:cNvPr id="21" name="TextBox 4"/>
          <p:cNvSpPr txBox="1">
            <a:spLocks noChangeArrowheads="1"/>
          </p:cNvSpPr>
          <p:nvPr/>
        </p:nvSpPr>
        <p:spPr bwMode="auto">
          <a:xfrm>
            <a:off x="393700" y="4127500"/>
            <a:ext cx="77422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Muốn cộng hai số nguyên dương, ta cộng chúng như cộng hai số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33"/>
                                        </p:tgtEl>
                                        <p:attrNameLst>
                                          <p:attrName>style.visibility</p:attrName>
                                        </p:attrNameLst>
                                      </p:cBhvr>
                                      <p:to>
                                        <p:strVal val="visible"/>
                                      </p:to>
                                    </p:set>
                                    <p:animEffect transition="in" filter="barn(inVertical)">
                                      <p:cBhvr>
                                        <p:cTn id="12" dur="500"/>
                                        <p:tgtEl>
                                          <p:spTgt spid="51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par>
                                <p:cTn id="42" presetID="16" presetClass="entr" presetSubtype="21"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500"/>
                                        <p:tgtEl>
                                          <p:spTgt spid="20"/>
                                        </p:tgtEl>
                                      </p:cBhvr>
                                    </p:animEffect>
                                    <p:set>
                                      <p:cBhvr>
                                        <p:cTn id="54" dur="1" fill="hold">
                                          <p:stCondLst>
                                            <p:cond delay="499"/>
                                          </p:stCondLst>
                                        </p:cTn>
                                        <p:tgtEl>
                                          <p:spTgt spid="20"/>
                                        </p:tgtEl>
                                        <p:attrNameLst>
                                          <p:attrName>style.visibility</p:attrName>
                                        </p:attrNameLst>
                                      </p:cBhvr>
                                      <p:to>
                                        <p:strVal val="hidden"/>
                                      </p:to>
                                    </p:set>
                                  </p:childTnLst>
                                </p:cTn>
                              </p:par>
                              <p:par>
                                <p:cTn id="55" presetID="16" presetClass="entr" presetSubtype="2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4" grpId="0"/>
      <p:bldP spid="14" grpId="1"/>
      <p:bldP spid="15" grpId="0"/>
      <p:bldP spid="17" grpId="0" animBg="1"/>
      <p:bldP spid="17" grpId="1" animBg="1"/>
      <p:bldP spid="18" grpId="0" animBg="1"/>
      <p:bldP spid="18" grpId="1" animBg="1"/>
      <p:bldP spid="19" grpId="0"/>
      <p:bldP spid="20" grpId="0" animBg="1"/>
      <p:bldP spid="20" grpId="1"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63500" y="1020763"/>
            <a:ext cx="9032875" cy="13414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 Cộng hai số nguyên cùng dấu</a:t>
            </a:r>
          </a:p>
        </p:txBody>
      </p:sp>
      <p:sp>
        <p:nvSpPr>
          <p:cNvPr id="15" name="TextBox 4"/>
          <p:cNvSpPr txBox="1">
            <a:spLocks noChangeArrowheads="1"/>
          </p:cNvSpPr>
          <p:nvPr/>
        </p:nvSpPr>
        <p:spPr bwMode="auto">
          <a:xfrm>
            <a:off x="293688" y="2605088"/>
            <a:ext cx="8802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cs typeface="Times New Roman" pitchFamily="18" charset="0"/>
              </a:rPr>
              <a:t>Trên trục số, một người bắt đầu từ điểm 0 di chuyển về bên trái (theo chiều âm) 2 đơn vị đến điểm -2, sau đó di chuyển tiếp thêm về bên trái 3 đơn vị ( cộng với số -3)</a:t>
            </a:r>
          </a:p>
        </p:txBody>
      </p:sp>
      <p:sp>
        <p:nvSpPr>
          <p:cNvPr id="17" name="TextBox 4"/>
          <p:cNvSpPr txBox="1">
            <a:spLocks noChangeArrowheads="1"/>
          </p:cNvSpPr>
          <p:nvPr/>
        </p:nvSpPr>
        <p:spPr bwMode="auto">
          <a:xfrm>
            <a:off x="992188" y="3805238"/>
            <a:ext cx="7467600" cy="830262"/>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Hãy</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cho</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biết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người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dừng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lại</a:t>
            </a:r>
            <a:r>
              <a:rPr lang="en-US" sz="2400" b="1" smtClean="0">
                <a:latin typeface="Times New Roman" pitchFamily="18" charset="0"/>
                <a:cs typeface="Times New Roman" pitchFamily="18" charset="0"/>
              </a:rPr>
              <a:t> ở </a:t>
            </a:r>
            <a:r>
              <a:rPr lang="en-US" sz="2400" b="1" err="1" smtClean="0">
                <a:latin typeface="Times New Roman" pitchFamily="18" charset="0"/>
                <a:cs typeface="Times New Roman" pitchFamily="18" charset="0"/>
              </a:rPr>
              <a:t>điểm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a:p>
            <a:pPr eaLnBrk="1" hangingPunct="1">
              <a:defRPr/>
            </a:pPr>
            <a:r>
              <a:rPr lang="en-US" sz="2400" b="1" smtClean="0">
                <a:latin typeface="Times New Roman" pitchFamily="18" charset="0"/>
                <a:cs typeface="Times New Roman" pitchFamily="18" charset="0"/>
              </a:rPr>
              <a:t>So </a:t>
            </a:r>
            <a:r>
              <a:rPr lang="en-US" sz="2400" b="1" err="1" smtClean="0">
                <a:latin typeface="Times New Roman" pitchFamily="18" charset="0"/>
                <a:cs typeface="Times New Roman" pitchFamily="18" charset="0"/>
              </a:rPr>
              <a:t>sánh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kết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quả</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em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với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đối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tổng</a:t>
            </a:r>
            <a:r>
              <a:rPr lang="en-US" sz="2400" b="1" smtClean="0">
                <a:latin typeface="Times New Roman" pitchFamily="18" charset="0"/>
                <a:cs typeface="Times New Roman" pitchFamily="18" charset="0"/>
              </a:rPr>
              <a:t> (2 + 3)</a:t>
            </a:r>
          </a:p>
        </p:txBody>
      </p:sp>
      <p:sp>
        <p:nvSpPr>
          <p:cNvPr id="19" name="TextBox 4"/>
          <p:cNvSpPr txBox="1">
            <a:spLocks noChangeArrowheads="1"/>
          </p:cNvSpPr>
          <p:nvPr/>
        </p:nvSpPr>
        <p:spPr bwMode="auto">
          <a:xfrm>
            <a:off x="4953000" y="1219200"/>
            <a:ext cx="2908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(-2) + (-3) = -5</a:t>
            </a:r>
          </a:p>
        </p:txBody>
      </p:sp>
      <p:sp>
        <p:nvSpPr>
          <p:cNvPr id="20" name="TextBox 4"/>
          <p:cNvSpPr txBox="1">
            <a:spLocks noChangeArrowheads="1"/>
          </p:cNvSpPr>
          <p:nvPr/>
        </p:nvSpPr>
        <p:spPr bwMode="auto">
          <a:xfrm>
            <a:off x="998538" y="4113213"/>
            <a:ext cx="7391400" cy="460375"/>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Muốn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cộng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nguyên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âm</a:t>
            </a:r>
            <a:r>
              <a:rPr lang="en-US" sz="2400" b="1" smtClean="0">
                <a:latin typeface="Times New Roman" pitchFamily="18" charset="0"/>
                <a:cs typeface="Times New Roman" pitchFamily="18" charset="0"/>
              </a:rPr>
              <a:t> ta </a:t>
            </a:r>
            <a:r>
              <a:rPr lang="en-US" sz="2400" b="1" err="1" smtClean="0">
                <a:latin typeface="Times New Roman" pitchFamily="18" charset="0"/>
                <a:cs typeface="Times New Roman" pitchFamily="18" charset="0"/>
              </a:rPr>
              <a:t>làm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thế</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p:txBody>
      </p:sp>
      <p:sp>
        <p:nvSpPr>
          <p:cNvPr id="21" name="TextBox 4"/>
          <p:cNvSpPr txBox="1">
            <a:spLocks noChangeArrowheads="1"/>
          </p:cNvSpPr>
          <p:nvPr/>
        </p:nvSpPr>
        <p:spPr bwMode="auto">
          <a:xfrm>
            <a:off x="823913" y="4097338"/>
            <a:ext cx="7742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Muốn cộng hai số nguyên âm, ta cộng hai số đối của chúng rồi thêm dấu trừ đằng trước kết quả.</a:t>
            </a:r>
          </a:p>
        </p:txBody>
      </p:sp>
      <p:sp>
        <p:nvSpPr>
          <p:cNvPr id="7177"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0" presetClass="exit" presetSubtype="0" fill="hold" grpId="1"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par>
                                <p:cTn id="37" presetID="16" presetClass="entr" presetSubtype="2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animBg="1"/>
      <p:bldP spid="17" grpId="1" animBg="1"/>
      <p:bldP spid="19" grpId="0"/>
      <p:bldP spid="20" grpId="0" animBg="1"/>
      <p:bldP spid="20" grpId="1"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268288" y="38481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00FF"/>
                </a:solidFill>
                <a:latin typeface="Times New Roman" pitchFamily="18" charset="0"/>
                <a:cs typeface="Times New Roman" pitchFamily="18" charset="0"/>
              </a:rPr>
              <a:t>Chú ý: Cho a, b là hai số nguyên dương, ta có:</a:t>
            </a:r>
          </a:p>
          <a:p>
            <a:pPr eaLnBrk="1" hangingPunct="1"/>
            <a:r>
              <a:rPr lang="en-US" sz="2400">
                <a:solidFill>
                  <a:srgbClr val="0000FF"/>
                </a:solidFill>
                <a:latin typeface="Times New Roman" pitchFamily="18" charset="0"/>
                <a:cs typeface="Times New Roman" pitchFamily="18" charset="0"/>
              </a:rPr>
              <a:t>(+a) + (+b) = a + b</a:t>
            </a:r>
          </a:p>
          <a:p>
            <a:pPr eaLnBrk="1" hangingPunct="1"/>
            <a:r>
              <a:rPr lang="en-US" sz="2400">
                <a:solidFill>
                  <a:srgbClr val="0000FF"/>
                </a:solidFill>
                <a:latin typeface="Times New Roman" pitchFamily="18" charset="0"/>
                <a:cs typeface="Times New Roman" pitchFamily="18" charset="0"/>
              </a:rPr>
              <a:t>(-a) + (-b) = -(a+b)</a:t>
            </a:r>
          </a:p>
        </p:txBody>
      </p:sp>
      <p:sp>
        <p:nvSpPr>
          <p:cNvPr id="15" name="TextBox 4"/>
          <p:cNvSpPr txBox="1">
            <a:spLocks noChangeArrowheads="1"/>
          </p:cNvSpPr>
          <p:nvPr/>
        </p:nvSpPr>
        <p:spPr bwMode="auto">
          <a:xfrm>
            <a:off x="268288" y="1046163"/>
            <a:ext cx="8585200" cy="23082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buFontTx/>
              <a:buChar char="-"/>
            </a:pPr>
            <a:r>
              <a:rPr lang="en-US" sz="2400" err="1">
                <a:latin typeface="Times New Roman" pitchFamily="18" charset="0"/>
                <a:cs typeface="Times New Roman" pitchFamily="18" charset="0"/>
              </a:rPr>
              <a:t>Muốn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cộng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nguyên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dương</a:t>
            </a:r>
            <a:r>
              <a:rPr lang="en-US" sz="2400">
                <a:latin typeface="Times New Roman" pitchFamily="18" charset="0"/>
                <a:cs typeface="Times New Roman" pitchFamily="18" charset="0"/>
              </a:rPr>
              <a:t>, ta </a:t>
            </a:r>
            <a:r>
              <a:rPr lang="en-US" sz="2400" err="1">
                <a:latin typeface="Times New Roman" pitchFamily="18" charset="0"/>
                <a:cs typeface="Times New Roman" pitchFamily="18" charset="0"/>
              </a:rPr>
              <a:t>cộng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chúng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như</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cộng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tự</a:t>
            </a:r>
            <a:r>
              <a:rPr lang="en-US" sz="2400">
                <a:latin typeface="Times New Roman" pitchFamily="18" charset="0"/>
                <a:cs typeface="Times New Roman" pitchFamily="18" charset="0"/>
              </a:rPr>
              <a:t> </a:t>
            </a:r>
            <a:r>
              <a:rPr lang="en-US" sz="2400" err="1" smtClean="0">
                <a:latin typeface="Times New Roman" pitchFamily="18" charset="0"/>
                <a:cs typeface="Times New Roman" pitchFamily="18" charset="0"/>
              </a:rPr>
              <a:t>nhiên</a:t>
            </a:r>
            <a:r>
              <a:rPr lang="en-US" sz="2400">
                <a:latin typeface="Times New Roman" pitchFamily="18" charset="0"/>
                <a:cs typeface="Times New Roman" pitchFamily="18" charset="0"/>
              </a:rPr>
              <a:t>.</a:t>
            </a:r>
          </a:p>
          <a:p>
            <a:pPr algn="just" eaLnBrk="1" hangingPunct="1">
              <a:buFontTx/>
              <a:buChar char="-"/>
            </a:pP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Muốn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cộng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nguyên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âm</a:t>
            </a:r>
            <a:r>
              <a:rPr lang="en-US" sz="2400">
                <a:latin typeface="Times New Roman" pitchFamily="18" charset="0"/>
                <a:cs typeface="Times New Roman" pitchFamily="18" charset="0"/>
              </a:rPr>
              <a:t>, ta </a:t>
            </a:r>
            <a:r>
              <a:rPr lang="en-US" sz="2400" err="1">
                <a:latin typeface="Times New Roman" pitchFamily="18" charset="0"/>
                <a:cs typeface="Times New Roman" pitchFamily="18" charset="0"/>
              </a:rPr>
              <a:t>cộng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đối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của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chúng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rồi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thêm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dấu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trừ</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đằng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trước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kết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quả</a:t>
            </a:r>
            <a:r>
              <a:rPr lang="en-US" sz="2400">
                <a:latin typeface="Times New Roman" pitchFamily="18" charset="0"/>
                <a:cs typeface="Times New Roman" pitchFamily="18" charset="0"/>
              </a:rPr>
              <a:t>.</a:t>
            </a:r>
          </a:p>
          <a:p>
            <a:pPr algn="just" eaLnBrk="1" hangingPunct="1">
              <a:buFontTx/>
              <a:buChar char="-"/>
            </a:pP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Tổng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của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nguyên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cùng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dấu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luôn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cùng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dấu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hai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nguyên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đó</a:t>
            </a:r>
            <a:r>
              <a:rPr lang="en-US" sz="2400">
                <a:latin typeface="Times New Roman" pitchFamily="18" charset="0"/>
                <a:cs typeface="Times New Roman" pitchFamily="18" charset="0"/>
              </a:rPr>
              <a:t>.</a:t>
            </a:r>
          </a:p>
        </p:txBody>
      </p:sp>
      <p:sp>
        <p:nvSpPr>
          <p:cNvPr id="8196"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pic>
        <p:nvPicPr>
          <p:cNvPr id="38914" name="Picture 2"/>
          <p:cNvPicPr>
            <a:picLocks noChangeAspect="1" noChangeArrowheads="1"/>
          </p:cNvPicPr>
          <p:nvPr/>
        </p:nvPicPr>
        <p:blipFill>
          <a:blip r:embed="rId2"/>
          <a:srcRect/>
          <a:stretch>
            <a:fillRect/>
          </a:stretch>
        </p:blipFill>
        <p:spPr bwMode="auto">
          <a:xfrm>
            <a:off x="6370638" y="3819525"/>
            <a:ext cx="2738437" cy="17430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 Cộng hai số nguyên cùng dấu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arn(inVertical)">
                                      <p:cBhvr>
                                        <p:cTn id="1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9219"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 Cộng hai số nguyên cùng dấu</a:t>
            </a:r>
          </a:p>
        </p:txBody>
      </p:sp>
      <p:sp>
        <p:nvSpPr>
          <p:cNvPr id="7" name="TextBox 4"/>
          <p:cNvSpPr txBox="1">
            <a:spLocks noChangeArrowheads="1"/>
          </p:cNvSpPr>
          <p:nvPr/>
        </p:nvSpPr>
        <p:spPr bwMode="auto">
          <a:xfrm>
            <a:off x="50800" y="1143000"/>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TH1: </a:t>
            </a:r>
            <a:r>
              <a:rPr lang="en-US" sz="2800" b="1">
                <a:latin typeface="Times New Roman" pitchFamily="18" charset="0"/>
                <a:cs typeface="Times New Roman" pitchFamily="18" charset="0"/>
              </a:rPr>
              <a:t>1) Thực hiện các phép tính sau:</a:t>
            </a:r>
          </a:p>
        </p:txBody>
      </p:sp>
      <p:sp>
        <p:nvSpPr>
          <p:cNvPr id="8" name="TextBox 4"/>
          <p:cNvSpPr txBox="1">
            <a:spLocks noChangeArrowheads="1"/>
          </p:cNvSpPr>
          <p:nvPr/>
        </p:nvSpPr>
        <p:spPr bwMode="auto">
          <a:xfrm>
            <a:off x="381000" y="1690688"/>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+ 7</a:t>
            </a:r>
          </a:p>
        </p:txBody>
      </p:sp>
      <p:sp>
        <p:nvSpPr>
          <p:cNvPr id="9" name="TextBox 4"/>
          <p:cNvSpPr txBox="1">
            <a:spLocks noChangeArrowheads="1"/>
          </p:cNvSpPr>
          <p:nvPr/>
        </p:nvSpPr>
        <p:spPr bwMode="auto">
          <a:xfrm>
            <a:off x="2514600" y="1724025"/>
            <a:ext cx="2819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(-4) + (-7)</a:t>
            </a:r>
          </a:p>
        </p:txBody>
      </p:sp>
      <p:sp>
        <p:nvSpPr>
          <p:cNvPr id="12" name="TextBox 4"/>
          <p:cNvSpPr txBox="1">
            <a:spLocks noChangeArrowheads="1"/>
          </p:cNvSpPr>
          <p:nvPr/>
        </p:nvSpPr>
        <p:spPr bwMode="auto">
          <a:xfrm>
            <a:off x="5181600" y="1724025"/>
            <a:ext cx="2819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(-99) + (-11)</a:t>
            </a:r>
          </a:p>
        </p:txBody>
      </p:sp>
      <p:sp>
        <p:nvSpPr>
          <p:cNvPr id="13" name="TextBox 4"/>
          <p:cNvSpPr txBox="1">
            <a:spLocks noChangeArrowheads="1"/>
          </p:cNvSpPr>
          <p:nvPr/>
        </p:nvSpPr>
        <p:spPr bwMode="auto">
          <a:xfrm>
            <a:off x="368300" y="2433638"/>
            <a:ext cx="2819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d) (+99) + (+11)</a:t>
            </a:r>
          </a:p>
        </p:txBody>
      </p:sp>
      <p:sp>
        <p:nvSpPr>
          <p:cNvPr id="14" name="TextBox 4"/>
          <p:cNvSpPr txBox="1">
            <a:spLocks noChangeArrowheads="1"/>
          </p:cNvSpPr>
          <p:nvPr/>
        </p:nvSpPr>
        <p:spPr bwMode="auto">
          <a:xfrm>
            <a:off x="5308600" y="2405063"/>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e) (-65) + (-35)</a:t>
            </a:r>
          </a:p>
        </p:txBody>
      </p:sp>
      <p:sp>
        <p:nvSpPr>
          <p:cNvPr id="16" name="TextBox 4"/>
          <p:cNvSpPr txBox="1">
            <a:spLocks noChangeArrowheads="1"/>
          </p:cNvSpPr>
          <p:nvPr/>
        </p:nvSpPr>
        <p:spPr bwMode="auto">
          <a:xfrm>
            <a:off x="50800" y="3048000"/>
            <a:ext cx="1295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B050"/>
                </a:solidFill>
                <a:latin typeface="Times New Roman" pitchFamily="18" charset="0"/>
                <a:cs typeface="Times New Roman" pitchFamily="18" charset="0"/>
              </a:rPr>
              <a:t>Giải:</a:t>
            </a:r>
            <a:endParaRPr lang="en-US" sz="2800" b="1">
              <a:latin typeface="Times New Roman" pitchFamily="18" charset="0"/>
              <a:cs typeface="Times New Roman" pitchFamily="18" charset="0"/>
            </a:endParaRPr>
          </a:p>
        </p:txBody>
      </p:sp>
      <p:sp>
        <p:nvSpPr>
          <p:cNvPr id="17" name="TextBox 4"/>
          <p:cNvSpPr txBox="1">
            <a:spLocks noChangeArrowheads="1"/>
          </p:cNvSpPr>
          <p:nvPr/>
        </p:nvSpPr>
        <p:spPr bwMode="auto">
          <a:xfrm>
            <a:off x="76200" y="3579813"/>
            <a:ext cx="2438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a) 4 + 7 = 11</a:t>
            </a:r>
          </a:p>
        </p:txBody>
      </p:sp>
      <p:sp>
        <p:nvSpPr>
          <p:cNvPr id="18" name="TextBox 4"/>
          <p:cNvSpPr txBox="1">
            <a:spLocks noChangeArrowheads="1"/>
          </p:cNvSpPr>
          <p:nvPr/>
        </p:nvSpPr>
        <p:spPr bwMode="auto">
          <a:xfrm>
            <a:off x="76200" y="426720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b) (-4) + (-7) = -(4 + 7) = -11</a:t>
            </a:r>
          </a:p>
        </p:txBody>
      </p:sp>
      <p:sp>
        <p:nvSpPr>
          <p:cNvPr id="19" name="TextBox 4"/>
          <p:cNvSpPr txBox="1">
            <a:spLocks noChangeArrowheads="1"/>
          </p:cNvSpPr>
          <p:nvPr/>
        </p:nvSpPr>
        <p:spPr bwMode="auto">
          <a:xfrm>
            <a:off x="88900" y="4791075"/>
            <a:ext cx="5930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c) (-99) + (-11) = -(99 + 11) = -101</a:t>
            </a:r>
          </a:p>
        </p:txBody>
      </p:sp>
      <p:sp>
        <p:nvSpPr>
          <p:cNvPr id="20" name="TextBox 4"/>
          <p:cNvSpPr txBox="1">
            <a:spLocks noChangeArrowheads="1"/>
          </p:cNvSpPr>
          <p:nvPr/>
        </p:nvSpPr>
        <p:spPr bwMode="auto">
          <a:xfrm>
            <a:off x="101600" y="5321300"/>
            <a:ext cx="591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d) (+99) + (+11) = 99 + 11 = 101</a:t>
            </a:r>
          </a:p>
        </p:txBody>
      </p:sp>
      <p:sp>
        <p:nvSpPr>
          <p:cNvPr id="21" name="TextBox 4"/>
          <p:cNvSpPr txBox="1">
            <a:spLocks noChangeArrowheads="1"/>
          </p:cNvSpPr>
          <p:nvPr/>
        </p:nvSpPr>
        <p:spPr bwMode="auto">
          <a:xfrm>
            <a:off x="165100" y="6019800"/>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latin typeface="Times New Roman" pitchFamily="18" charset="0"/>
                <a:cs typeface="Times New Roman" pitchFamily="18" charset="0"/>
              </a:rPr>
              <a:t>e) (-65) + (-35) = -(65 + 35) = </a:t>
            </a:r>
            <a:r>
              <a:rPr lang="en-US" sz="2800" b="1" smtClean="0">
                <a:latin typeface="Times New Roman" pitchFamily="18" charset="0"/>
                <a:cs typeface="Times New Roman" pitchFamily="18" charset="0"/>
              </a:rPr>
              <a:t>-100 </a:t>
            </a:r>
            <a:endParaRPr lang="en-US" sz="28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arn(inVertical)">
                                      <p:cBhvr>
                                        <p:cTn id="44" dur="500"/>
                                        <p:tgtEl>
                                          <p:spTgt spid="1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25400" y="1144588"/>
            <a:ext cx="9070975" cy="13414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5" name="TextBox 4"/>
          <p:cNvSpPr txBox="1">
            <a:spLocks noChangeArrowheads="1"/>
          </p:cNvSpPr>
          <p:nvPr/>
        </p:nvSpPr>
        <p:spPr bwMode="auto">
          <a:xfrm>
            <a:off x="268288" y="2506663"/>
            <a:ext cx="8802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cs typeface="Times New Roman" pitchFamily="18" charset="0"/>
              </a:rPr>
              <a:t>Trên trục số, một người bắt đầu từ điểm 0 di chuyển về bên phải (theo chiều dương) 4 đơn vị đến điểm +4, sau đó người đó đổi hướng di chuyển về bên trái 4 đơn vị.</a:t>
            </a:r>
          </a:p>
        </p:txBody>
      </p:sp>
      <p:sp>
        <p:nvSpPr>
          <p:cNvPr id="17" name="TextBox 4"/>
          <p:cNvSpPr txBox="1">
            <a:spLocks noChangeArrowheads="1"/>
          </p:cNvSpPr>
          <p:nvPr/>
        </p:nvSpPr>
        <p:spPr bwMode="auto">
          <a:xfrm>
            <a:off x="762000" y="3962400"/>
            <a:ext cx="7467600" cy="8302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Hãy</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cho</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biết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người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dừng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lại</a:t>
            </a:r>
            <a:r>
              <a:rPr lang="en-US" sz="2400" b="1" smtClean="0">
                <a:latin typeface="Times New Roman" pitchFamily="18" charset="0"/>
                <a:cs typeface="Times New Roman" pitchFamily="18" charset="0"/>
              </a:rPr>
              <a:t> ở </a:t>
            </a:r>
            <a:r>
              <a:rPr lang="en-US" sz="2400" b="1" err="1" smtClean="0">
                <a:latin typeface="Times New Roman" pitchFamily="18" charset="0"/>
                <a:cs typeface="Times New Roman" pitchFamily="18" charset="0"/>
              </a:rPr>
              <a:t>điểm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a:p>
            <a:pPr eaLnBrk="1" hangingPunct="1">
              <a:defRPr/>
            </a:pPr>
            <a:r>
              <a:rPr lang="en-US" sz="2400" b="1" err="1" smtClean="0">
                <a:latin typeface="Times New Roman" pitchFamily="18" charset="0"/>
                <a:cs typeface="Times New Roman" pitchFamily="18" charset="0"/>
              </a:rPr>
              <a:t>Thử</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nêu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kết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quả</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phép</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tính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sau</a:t>
            </a:r>
            <a:r>
              <a:rPr lang="en-US" sz="2400" b="1" smtClean="0">
                <a:latin typeface="Times New Roman" pitchFamily="18" charset="0"/>
                <a:cs typeface="Times New Roman" pitchFamily="18" charset="0"/>
              </a:rPr>
              <a:t>: (+4) + (-4) =?</a:t>
            </a:r>
          </a:p>
        </p:txBody>
      </p:sp>
      <p:sp>
        <p:nvSpPr>
          <p:cNvPr id="19" name="TextBox 4"/>
          <p:cNvSpPr txBox="1">
            <a:spLocks noChangeArrowheads="1"/>
          </p:cNvSpPr>
          <p:nvPr/>
        </p:nvSpPr>
        <p:spPr bwMode="auto">
          <a:xfrm>
            <a:off x="280988" y="1292225"/>
            <a:ext cx="29083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(+4) + (-4) = 0</a:t>
            </a:r>
          </a:p>
        </p:txBody>
      </p:sp>
      <p:sp>
        <p:nvSpPr>
          <p:cNvPr id="10247"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arn(inVertical)">
                                      <p:cBhvr>
                                        <p:cTn id="7" dur="500"/>
                                        <p:tgtEl>
                                          <p:spTgt spid="3993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6" presetClass="entr" presetSubtype="21"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0" presetClass="exit" presetSubtype="0" fill="hold" grpId="1"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animBg="1"/>
      <p:bldP spid="17" grpId="1"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25400" y="1046163"/>
            <a:ext cx="9045575" cy="156686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TextBox 4"/>
          <p:cNvSpPr txBox="1">
            <a:spLocks noChangeArrowheads="1"/>
          </p:cNvSpPr>
          <p:nvPr/>
        </p:nvSpPr>
        <p:spPr bwMode="auto">
          <a:xfrm>
            <a:off x="25400" y="498475"/>
            <a:ext cx="678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2. Cộng hai số nguyên khác dấu</a:t>
            </a:r>
          </a:p>
        </p:txBody>
      </p:sp>
      <p:sp>
        <p:nvSpPr>
          <p:cNvPr id="15" name="TextBox 4"/>
          <p:cNvSpPr txBox="1">
            <a:spLocks noChangeArrowheads="1"/>
          </p:cNvSpPr>
          <p:nvPr/>
        </p:nvSpPr>
        <p:spPr bwMode="auto">
          <a:xfrm>
            <a:off x="268288" y="2609850"/>
            <a:ext cx="8802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a:latin typeface="Times New Roman" pitchFamily="18" charset="0"/>
                <a:cs typeface="Times New Roman" pitchFamily="18" charset="0"/>
              </a:rPr>
              <a:t>Trên trục số, một người bắt đầu từ điểm 0 di chuyển về bên trái (theo chiều âm) 4 đơn vị đến điểm -4, sau đó đổi hướng di chuyển về bên phải 4 đơn vị.</a:t>
            </a:r>
          </a:p>
        </p:txBody>
      </p:sp>
      <p:sp>
        <p:nvSpPr>
          <p:cNvPr id="17" name="TextBox 4"/>
          <p:cNvSpPr txBox="1">
            <a:spLocks noChangeArrowheads="1"/>
          </p:cNvSpPr>
          <p:nvPr/>
        </p:nvSpPr>
        <p:spPr bwMode="auto">
          <a:xfrm>
            <a:off x="762000" y="3962400"/>
            <a:ext cx="7467600" cy="8302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Hãy</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cho</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biết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người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dừng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lại</a:t>
            </a:r>
            <a:r>
              <a:rPr lang="en-US" sz="2400" b="1" smtClean="0">
                <a:latin typeface="Times New Roman" pitchFamily="18" charset="0"/>
                <a:cs typeface="Times New Roman" pitchFamily="18" charset="0"/>
              </a:rPr>
              <a:t> ở </a:t>
            </a:r>
            <a:r>
              <a:rPr lang="en-US" sz="2400" b="1" err="1" smtClean="0">
                <a:latin typeface="Times New Roman" pitchFamily="18" charset="0"/>
                <a:cs typeface="Times New Roman" pitchFamily="18" charset="0"/>
              </a:rPr>
              <a:t>điểm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nào</a:t>
            </a:r>
            <a:r>
              <a:rPr lang="en-US" sz="2400" b="1" smtClean="0">
                <a:latin typeface="Times New Roman" pitchFamily="18" charset="0"/>
                <a:cs typeface="Times New Roman" pitchFamily="18" charset="0"/>
              </a:rPr>
              <a:t>?</a:t>
            </a:r>
          </a:p>
          <a:p>
            <a:pPr eaLnBrk="1" hangingPunct="1">
              <a:defRPr/>
            </a:pPr>
            <a:r>
              <a:rPr lang="en-US" sz="2400" b="1" err="1" smtClean="0">
                <a:latin typeface="Times New Roman" pitchFamily="18" charset="0"/>
                <a:cs typeface="Times New Roman" pitchFamily="18" charset="0"/>
              </a:rPr>
              <a:t>Thử</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nêu</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kết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quả</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phép</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tính</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sau</a:t>
            </a:r>
            <a:r>
              <a:rPr lang="en-US" sz="2400" b="1" smtClean="0">
                <a:latin typeface="Times New Roman" pitchFamily="18" charset="0"/>
                <a:cs typeface="Times New Roman" pitchFamily="18" charset="0"/>
              </a:rPr>
              <a:t>: (-4) + (+4) =?</a:t>
            </a:r>
          </a:p>
        </p:txBody>
      </p:sp>
      <p:sp>
        <p:nvSpPr>
          <p:cNvPr id="19" name="TextBox 4"/>
          <p:cNvSpPr txBox="1">
            <a:spLocks noChangeArrowheads="1"/>
          </p:cNvSpPr>
          <p:nvPr/>
        </p:nvSpPr>
        <p:spPr bwMode="auto">
          <a:xfrm>
            <a:off x="5486400" y="1554163"/>
            <a:ext cx="2908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00FF"/>
                </a:solidFill>
                <a:latin typeface="Times New Roman" pitchFamily="18" charset="0"/>
                <a:cs typeface="Times New Roman" pitchFamily="18" charset="0"/>
              </a:rPr>
              <a:t>(-4) + (+4) = 0</a:t>
            </a:r>
          </a:p>
        </p:txBody>
      </p:sp>
      <p:sp>
        <p:nvSpPr>
          <p:cNvPr id="11271" name="TextBox 3"/>
          <p:cNvSpPr txBox="1">
            <a:spLocks noChangeArrowheads="1"/>
          </p:cNvSpPr>
          <p:nvPr/>
        </p:nvSpPr>
        <p:spPr bwMode="auto">
          <a:xfrm>
            <a:off x="25400" y="26988"/>
            <a:ext cx="9070975" cy="523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solidFill>
                  <a:schemeClr val="bg1"/>
                </a:solidFill>
                <a:latin typeface="Times New Roman" pitchFamily="18" charset="0"/>
                <a:cs typeface="Times New Roman" pitchFamily="18" charset="0"/>
              </a:rPr>
              <a:t>BÀI 3:  PHÉP CỘNG VÀ PHÉP TRỪ HAI SỐ NGUYÊN</a:t>
            </a:r>
          </a:p>
        </p:txBody>
      </p:sp>
      <p:sp>
        <p:nvSpPr>
          <p:cNvPr id="9" name="TextBox 4"/>
          <p:cNvSpPr txBox="1">
            <a:spLocks noChangeArrowheads="1"/>
          </p:cNvSpPr>
          <p:nvPr/>
        </p:nvSpPr>
        <p:spPr bwMode="auto">
          <a:xfrm>
            <a:off x="381000" y="4953000"/>
            <a:ext cx="7467600" cy="461963"/>
          </a:xfrm>
          <a:prstGeom prst="rect">
            <a:avLst/>
          </a:prstGeom>
          <a:solidFill>
            <a:schemeClr val="accent3"/>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err="1" smtClean="0">
                <a:latin typeface="Times New Roman" pitchFamily="18" charset="0"/>
                <a:cs typeface="Times New Roman" pitchFamily="18" charset="0"/>
              </a:rPr>
              <a:t>Em</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có</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nhận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xét</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gì</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về</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tổng</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hai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số</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nguyên</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đối</a:t>
            </a:r>
            <a:r>
              <a:rPr lang="en-US" sz="2400" b="1" smtClean="0">
                <a:latin typeface="Times New Roman" pitchFamily="18" charset="0"/>
                <a:cs typeface="Times New Roman" pitchFamily="18" charset="0"/>
              </a:rPr>
              <a:t> </a:t>
            </a:r>
            <a:r>
              <a:rPr lang="en-US" sz="2400" b="1" err="1" smtClean="0">
                <a:latin typeface="Times New Roman" pitchFamily="18" charset="0"/>
                <a:cs typeface="Times New Roman" pitchFamily="18" charset="0"/>
              </a:rPr>
              <a:t>nhau</a:t>
            </a:r>
            <a:endParaRPr lang="en-US" sz="24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0" presetClass="exit" presetSubtype="0" fill="hold" grpId="1" nodeType="withEffect">
                                  <p:stCondLst>
                                    <p:cond delay="0"/>
                                  </p:stCondLst>
                                  <p:childTnLst>
                                    <p:animEffect transition="out" filter="fade">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animBg="1"/>
      <p:bldP spid="17" grpId="1" animBg="1"/>
      <p:bldP spid="19"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3210</Words>
  <Application>Microsoft Office PowerPoint</Application>
  <PresentationFormat>On-screen Show (4:3)</PresentationFormat>
  <Paragraphs>333</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Tahoma</vt:lpstr>
      <vt:lpstr>Times New Roman</vt:lpstr>
      <vt:lpstr>VNI-Thufap1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Acsimet (287 - 212 trước Công nguyên) - là nhà giáo, nhà bác học vĩ đại của Hy Lạp cổ đại, ông sinh tại thành phố Syracuse, một thành bang của Hy Lạp cổ đại. Cha của Acsimet là một nhà thiên văn và toán học nổi tiếng Phidias, đã đích thân giáo dục và hướng dẫn ông đi sâu vào hai bộ môn này. Năm 7 tuổi ông học khoa học tự nhiên, triết học, văn học. Mười một tuổi ông đi du học Ai Cập, là học sinh của nhà toán học nổi tiếng Ơclit; rồi Tây Ban Nha và định cư vĩnh viễn tại thành phố Cyracuse, xứ Sicile. Ðược hoàng gia tài trợ về tài chính, ông cống hiến hoàn toàn cho nghiên cứu khoa học. Acsimet có nhiều đóng góp to lớn trong lĩnh vực Vật lý, Toán học và Thiên văn học.</vt:lpstr>
      <vt:lpstr>PowerPoint Presentation</vt:lpstr>
    </vt:vector>
  </TitlesOfParts>
  <Company>http://viet4room.com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Manh Cuong</dc:creator>
  <cp:lastModifiedBy>Admin</cp:lastModifiedBy>
  <cp:revision>359</cp:revision>
  <dcterms:created xsi:type="dcterms:W3CDTF">2016-11-26T13:35:55Z</dcterms:created>
  <dcterms:modified xsi:type="dcterms:W3CDTF">2022-11-16T14:22:33Z</dcterms:modified>
</cp:coreProperties>
</file>