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79" r:id="rId3"/>
    <p:sldMasterId id="2147483701" r:id="rId4"/>
    <p:sldMasterId id="2147483712" r:id="rId5"/>
    <p:sldMasterId id="2147483723" r:id="rId6"/>
    <p:sldMasterId id="2147483739" r:id="rId7"/>
    <p:sldMasterId id="2147483751" r:id="rId8"/>
    <p:sldMasterId id="2147483762" r:id="rId9"/>
    <p:sldMasterId id="2147483768" r:id="rId10"/>
    <p:sldMasterId id="2147483779" r:id="rId11"/>
    <p:sldMasterId id="2147483791" r:id="rId12"/>
  </p:sldMasterIdLst>
  <p:notesMasterIdLst>
    <p:notesMasterId r:id="rId77"/>
  </p:notesMasterIdLst>
  <p:sldIdLst>
    <p:sldId id="284" r:id="rId13"/>
    <p:sldId id="571" r:id="rId14"/>
    <p:sldId id="257" r:id="rId15"/>
    <p:sldId id="258" r:id="rId16"/>
    <p:sldId id="590" r:id="rId17"/>
    <p:sldId id="575" r:id="rId18"/>
    <p:sldId id="285" r:id="rId19"/>
    <p:sldId id="379" r:id="rId20"/>
    <p:sldId id="576" r:id="rId21"/>
    <p:sldId id="378" r:id="rId22"/>
    <p:sldId id="401" r:id="rId23"/>
    <p:sldId id="584" r:id="rId24"/>
    <p:sldId id="577" r:id="rId25"/>
    <p:sldId id="578" r:id="rId26"/>
    <p:sldId id="579" r:id="rId27"/>
    <p:sldId id="580" r:id="rId28"/>
    <p:sldId id="583" r:id="rId29"/>
    <p:sldId id="582" r:id="rId30"/>
    <p:sldId id="434" r:id="rId31"/>
    <p:sldId id="437" r:id="rId32"/>
    <p:sldId id="585" r:id="rId33"/>
    <p:sldId id="591" r:id="rId34"/>
    <p:sldId id="592" r:id="rId35"/>
    <p:sldId id="593" r:id="rId36"/>
    <p:sldId id="594" r:id="rId37"/>
    <p:sldId id="595" r:id="rId38"/>
    <p:sldId id="596" r:id="rId39"/>
    <p:sldId id="478" r:id="rId40"/>
    <p:sldId id="459" r:id="rId41"/>
    <p:sldId id="589" r:id="rId42"/>
    <p:sldId id="503" r:id="rId43"/>
    <p:sldId id="504" r:id="rId44"/>
    <p:sldId id="525" r:id="rId45"/>
    <p:sldId id="526" r:id="rId46"/>
    <p:sldId id="600" r:id="rId47"/>
    <p:sldId id="601" r:id="rId48"/>
    <p:sldId id="533" r:id="rId49"/>
    <p:sldId id="602" r:id="rId50"/>
    <p:sldId id="617" r:id="rId51"/>
    <p:sldId id="618" r:id="rId52"/>
    <p:sldId id="603" r:id="rId53"/>
    <p:sldId id="604" r:id="rId54"/>
    <p:sldId id="605" r:id="rId55"/>
    <p:sldId id="606" r:id="rId56"/>
    <p:sldId id="607" r:id="rId57"/>
    <p:sldId id="608" r:id="rId58"/>
    <p:sldId id="609" r:id="rId59"/>
    <p:sldId id="545" r:id="rId60"/>
    <p:sldId id="546" r:id="rId61"/>
    <p:sldId id="548" r:id="rId62"/>
    <p:sldId id="549" r:id="rId63"/>
    <p:sldId id="550" r:id="rId64"/>
    <p:sldId id="551" r:id="rId65"/>
    <p:sldId id="552" r:id="rId66"/>
    <p:sldId id="610" r:id="rId67"/>
    <p:sldId id="611" r:id="rId68"/>
    <p:sldId id="612" r:id="rId69"/>
    <p:sldId id="613" r:id="rId70"/>
    <p:sldId id="614" r:id="rId71"/>
    <p:sldId id="615" r:id="rId72"/>
    <p:sldId id="616" r:id="rId73"/>
    <p:sldId id="563" r:id="rId74"/>
    <p:sldId id="327" r:id="rId75"/>
    <p:sldId id="282" r:id="rId76"/>
  </p:sldIdLst>
  <p:sldSz cx="12192000" cy="6858000"/>
  <p:notesSz cx="7104063" cy="10234613"/>
  <p:defaultTextStyle>
    <a:defPPr>
      <a:defRPr lang="zh-CN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84BAC0F-6EBD-4C15-A992-AC8993B47710}">
          <p14:sldIdLst>
            <p14:sldId id="284"/>
            <p14:sldId id="571"/>
            <p14:sldId id="257"/>
            <p14:sldId id="258"/>
            <p14:sldId id="590"/>
            <p14:sldId id="575"/>
            <p14:sldId id="285"/>
            <p14:sldId id="379"/>
            <p14:sldId id="576"/>
            <p14:sldId id="378"/>
            <p14:sldId id="401"/>
            <p14:sldId id="584"/>
            <p14:sldId id="577"/>
            <p14:sldId id="578"/>
            <p14:sldId id="579"/>
            <p14:sldId id="580"/>
            <p14:sldId id="583"/>
            <p14:sldId id="582"/>
            <p14:sldId id="434"/>
            <p14:sldId id="437"/>
            <p14:sldId id="585"/>
          </p14:sldIdLst>
        </p14:section>
        <p14:section name="TIẾT 2" id="{D88E1B33-ED4B-437E-A242-52E36A60B3E3}">
          <p14:sldIdLst>
            <p14:sldId id="591"/>
            <p14:sldId id="592"/>
            <p14:sldId id="593"/>
            <p14:sldId id="594"/>
            <p14:sldId id="595"/>
            <p14:sldId id="596"/>
            <p14:sldId id="478"/>
            <p14:sldId id="459"/>
            <p14:sldId id="589"/>
            <p14:sldId id="503"/>
            <p14:sldId id="504"/>
            <p14:sldId id="525"/>
            <p14:sldId id="526"/>
            <p14:sldId id="600"/>
            <p14:sldId id="601"/>
            <p14:sldId id="533"/>
            <p14:sldId id="602"/>
            <p14:sldId id="617"/>
            <p14:sldId id="618"/>
          </p14:sldIdLst>
        </p14:section>
        <p14:section name="TIẾT 3" id="{FB5D6141-1361-48C0-AD12-61B00CECF268}">
          <p14:sldIdLst>
            <p14:sldId id="603"/>
            <p14:sldId id="604"/>
            <p14:sldId id="605"/>
            <p14:sldId id="606"/>
            <p14:sldId id="607"/>
            <p14:sldId id="608"/>
            <p14:sldId id="609"/>
            <p14:sldId id="545"/>
            <p14:sldId id="546"/>
            <p14:sldId id="548"/>
            <p14:sldId id="549"/>
            <p14:sldId id="550"/>
            <p14:sldId id="551"/>
            <p14:sldId id="552"/>
            <p14:sldId id="610"/>
            <p14:sldId id="611"/>
            <p14:sldId id="612"/>
            <p14:sldId id="613"/>
            <p14:sldId id="614"/>
            <p14:sldId id="615"/>
            <p14:sldId id="616"/>
            <p14:sldId id="563"/>
            <p14:sldId id="327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2A4"/>
    <a:srgbClr val="F7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30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LENOVO\Downloads\Đồng Hồ Đếm Ngược 10 Phút l Electric 10 Minute Countdown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1880"/>
  <ax:ocxPr ax:name="_cy" ax:value="8281"/>
</ax:ocx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1867648"/>
        <c:axId val="181882880"/>
      </c:barChart>
      <c:catAx>
        <c:axId val="18186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181882880"/>
        <c:crossesAt val="0"/>
        <c:auto val="0"/>
        <c:lblAlgn val="ctr"/>
        <c:lblOffset val="100"/>
        <c:tickLblSkip val="1"/>
        <c:noMultiLvlLbl val="0"/>
      </c:catAx>
      <c:valAx>
        <c:axId val="1818828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8186764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8473600"/>
        <c:axId val="198480640"/>
      </c:barChart>
      <c:catAx>
        <c:axId val="19847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198480640"/>
        <c:crossesAt val="0"/>
        <c:auto val="0"/>
        <c:lblAlgn val="ctr"/>
        <c:lblOffset val="100"/>
        <c:tickLblSkip val="1"/>
        <c:noMultiLvlLbl val="0"/>
      </c:catAx>
      <c:valAx>
        <c:axId val="1984806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98473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8013312"/>
        <c:axId val="198016000"/>
      </c:barChart>
      <c:catAx>
        <c:axId val="19801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198016000"/>
        <c:crossesAt val="0"/>
        <c:auto val="0"/>
        <c:lblAlgn val="ctr"/>
        <c:lblOffset val="100"/>
        <c:tickLblSkip val="1"/>
        <c:noMultiLvlLbl val="0"/>
      </c:catAx>
      <c:valAx>
        <c:axId val="198016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980133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8904448"/>
        <c:axId val="198907392"/>
      </c:barChart>
      <c:catAx>
        <c:axId val="1989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198907392"/>
        <c:crossesAt val="0"/>
        <c:auto val="0"/>
        <c:lblAlgn val="ctr"/>
        <c:lblOffset val="100"/>
        <c:tickLblSkip val="1"/>
        <c:noMultiLvlLbl val="0"/>
      </c:catAx>
      <c:valAx>
        <c:axId val="1989073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19890444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4475" y="1431925"/>
            <a:ext cx="6869113" cy="3865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28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4E4C7539-B35F-467C-8A4D-5C16839B242B}" type="slidenum">
              <a:rPr lang="en-US" sz="1200">
                <a:solidFill>
                  <a:prstClr val="black"/>
                </a:solidFill>
              </a:rPr>
              <a:pPr algn="r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4475" y="1431925"/>
            <a:ext cx="6869113" cy="3865563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7" name="Nơi giữ chỗ cho Số hiệu Bản chiế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CE24BAEC-A877-4B7E-96D5-A466B4C7C402}" type="slidenum">
              <a:rPr lang="en-US" sz="1200">
                <a:solidFill>
                  <a:prstClr val="black"/>
                </a:solidFill>
                <a:cs typeface="Times New Roman" panose="02020603050405020304" pitchFamily="18" charset="0"/>
              </a:rPr>
              <a:pPr algn="r"/>
              <a:t>2</a:t>
            </a:fld>
            <a:endParaRPr lang="en-US" sz="12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4E4C7539-B35F-467C-8A4D-5C16839B242B}" type="slidenum">
              <a:rPr lang="en-US" sz="1200">
                <a:solidFill>
                  <a:prstClr val="black"/>
                </a:solidFill>
              </a:rPr>
              <a:pPr algn="r"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4475" y="1431925"/>
            <a:ext cx="6869113" cy="3865563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7" name="Nơi giữ chỗ cho Số hiệu Bản chiế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CE24BAEC-A877-4B7E-96D5-A466B4C7C402}" type="slidenum">
              <a:rPr lang="en-US" sz="1200">
                <a:solidFill>
                  <a:prstClr val="black"/>
                </a:solidFill>
                <a:cs typeface="Times New Roman" panose="02020603050405020304" pitchFamily="18" charset="0"/>
              </a:rPr>
              <a:pPr algn="r"/>
              <a:t>21</a:t>
            </a:fld>
            <a:endParaRPr lang="en-US" sz="12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53" marR="50914" algn="just">
              <a:lnSpc>
                <a:spcPct val="115000"/>
              </a:lnSpc>
              <a:tabLst>
                <a:tab pos="176134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654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026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6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369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53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0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200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478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8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602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939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645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429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288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478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5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8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4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693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794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896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40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8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116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984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503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79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26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5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8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64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7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77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80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89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7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7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0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0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2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69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28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8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60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57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2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4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68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2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73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97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11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07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42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50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3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25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6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8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2"/>
            <a:ext cx="10363200" cy="1470025"/>
          </a:xfrm>
          <a:prstGeom prst="rect">
            <a:avLst/>
          </a:prstGeom>
        </p:spPr>
        <p:txBody>
          <a:bodyPr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C0978-1E1C-48C1-AF8E-9ADDB6FAF4D6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1EE8C-2B38-4034-9EA4-B0F1BDEBFDE4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46234"/>
      </p:ext>
    </p:extLst>
  </p:cSld>
  <p:clrMapOvr>
    <a:masterClrMapping/>
  </p:clrMapOvr>
  <p:transition spd="slow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6"/>
          </a:xfrm>
          <a:prstGeom prst="rect">
            <a:avLst/>
          </a:prstGeom>
        </p:spPr>
        <p:txBody>
          <a:bodyPr lIns="121890" tIns="60945" rIns="121890" bIns="60945" anchor="t"/>
          <a:lstStyle>
            <a:lvl1pPr algn="l">
              <a:defRPr sz="4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8"/>
          </a:xfrm>
          <a:prstGeom prst="rect">
            <a:avLst/>
          </a:prstGeom>
        </p:spPr>
        <p:txBody>
          <a:bodyPr lIns="121890" tIns="60945" rIns="121890" bIns="60945"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3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2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6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1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0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9DC1913-7013-4A8B-BF69-BDBCF9B9D88C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A32DD-29FD-471F-AC27-E814FA6564A4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80928"/>
      </p:ext>
    </p:extLst>
  </p:cSld>
  <p:clrMapOvr>
    <a:masterClrMapping/>
  </p:clrMapOvr>
  <p:transition spd="slow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4641"/>
            <a:ext cx="10972800" cy="1143000"/>
          </a:xfrm>
          <a:prstGeom prst="rect">
            <a:avLst/>
          </a:prstGeom>
        </p:spPr>
        <p:txBody>
          <a:bodyPr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3" y="1200161"/>
            <a:ext cx="5384800" cy="3394075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61"/>
            <a:ext cx="5384800" cy="3394075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726D50-8B99-458B-8574-29ACD2BA4233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BF39D5-94BE-40E4-B424-8931ABCBB820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34921"/>
      </p:ext>
    </p:extLst>
  </p:cSld>
  <p:clrMapOvr>
    <a:masterClrMapping/>
  </p:clrMapOvr>
  <p:transition spd="slow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4641"/>
            <a:ext cx="10972800" cy="1143000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7" cy="639763"/>
          </a:xfrm>
          <a:prstGeom prst="rect">
            <a:avLst/>
          </a:prstGeom>
        </p:spPr>
        <p:txBody>
          <a:bodyPr lIns="121890" tIns="60945" rIns="121890" bIns="60945" anchor="b"/>
          <a:lstStyle>
            <a:lvl1pPr marL="0" indent="0">
              <a:buNone/>
              <a:defRPr sz="2900" b="1"/>
            </a:lvl1pPr>
            <a:lvl2pPr marL="547918" indent="0">
              <a:buNone/>
              <a:defRPr sz="2400" b="1"/>
            </a:lvl2pPr>
            <a:lvl3pPr marL="1096407" indent="0">
              <a:buNone/>
              <a:defRPr sz="2100" b="1"/>
            </a:lvl3pPr>
            <a:lvl4pPr marL="1644326" indent="0">
              <a:buNone/>
              <a:defRPr sz="1900" b="1"/>
            </a:lvl4pPr>
            <a:lvl5pPr marL="2192243" indent="0">
              <a:buNone/>
              <a:defRPr sz="1900" b="1"/>
            </a:lvl5pPr>
            <a:lvl6pPr marL="2740733" indent="0">
              <a:buNone/>
              <a:defRPr sz="1900" b="1"/>
            </a:lvl6pPr>
            <a:lvl7pPr marL="3288650" indent="0">
              <a:buNone/>
              <a:defRPr sz="1900" b="1"/>
            </a:lvl7pPr>
            <a:lvl8pPr marL="3837139" indent="0">
              <a:buNone/>
              <a:defRPr sz="1900" b="1"/>
            </a:lvl8pPr>
            <a:lvl9pPr marL="4385057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9"/>
            <a:ext cx="5386917" cy="3951288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  <a:prstGeom prst="rect">
            <a:avLst/>
          </a:prstGeom>
        </p:spPr>
        <p:txBody>
          <a:bodyPr lIns="121890" tIns="60945" rIns="121890" bIns="60945" anchor="b"/>
          <a:lstStyle>
            <a:lvl1pPr marL="0" indent="0">
              <a:buNone/>
              <a:defRPr sz="2900" b="1"/>
            </a:lvl1pPr>
            <a:lvl2pPr marL="547918" indent="0">
              <a:buNone/>
              <a:defRPr sz="2400" b="1"/>
            </a:lvl2pPr>
            <a:lvl3pPr marL="1096407" indent="0">
              <a:buNone/>
              <a:defRPr sz="2100" b="1"/>
            </a:lvl3pPr>
            <a:lvl4pPr marL="1644326" indent="0">
              <a:buNone/>
              <a:defRPr sz="1900" b="1"/>
            </a:lvl4pPr>
            <a:lvl5pPr marL="2192243" indent="0">
              <a:buNone/>
              <a:defRPr sz="1900" b="1"/>
            </a:lvl5pPr>
            <a:lvl6pPr marL="2740733" indent="0">
              <a:buNone/>
              <a:defRPr sz="1900" b="1"/>
            </a:lvl6pPr>
            <a:lvl7pPr marL="3288650" indent="0">
              <a:buNone/>
              <a:defRPr sz="1900" b="1"/>
            </a:lvl7pPr>
            <a:lvl8pPr marL="3837139" indent="0">
              <a:buNone/>
              <a:defRPr sz="1900" b="1"/>
            </a:lvl8pPr>
            <a:lvl9pPr marL="4385057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6" y="2174879"/>
            <a:ext cx="5389033" cy="3951288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109D48F-0FF5-4950-A7E2-CD0BF94A308B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D123D-DC95-4F3A-A2BF-900E852D9B50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61476"/>
      </p:ext>
    </p:extLst>
  </p:cSld>
  <p:clrMapOvr>
    <a:masterClrMapping/>
  </p:clrMapOvr>
  <p:transition spd="slow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4641"/>
            <a:ext cx="10972800" cy="1143000"/>
          </a:xfrm>
          <a:prstGeom prst="rect">
            <a:avLst/>
          </a:prstGeom>
        </p:spPr>
        <p:txBody>
          <a:bodyPr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9A9F47-AA6E-4F59-858C-0D026CE1F664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5412C-A5F5-431A-80AB-DA595485D8F4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75563"/>
      </p:ext>
    </p:extLst>
  </p:cSld>
  <p:clrMapOvr>
    <a:masterClrMapping/>
  </p:clrMapOvr>
  <p:transition spd="slow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65"/>
            <a:ext cx="4011084" cy="1162051"/>
          </a:xfrm>
          <a:prstGeom prst="rect">
            <a:avLst/>
          </a:prstGeom>
        </p:spPr>
        <p:txBody>
          <a:bodyPr lIns="121890" tIns="60945" rIns="121890" bIns="60945"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3113"/>
          </a:xfrm>
          <a:prstGeom prst="rect">
            <a:avLst/>
          </a:prstGeom>
        </p:spPr>
        <p:txBody>
          <a:bodyPr lIns="121890" tIns="60945" rIns="121890" bIns="60945"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None/>
              <a:defRPr sz="1700"/>
            </a:lvl1pPr>
            <a:lvl2pPr marL="547918" indent="0">
              <a:buNone/>
              <a:defRPr sz="1500"/>
            </a:lvl2pPr>
            <a:lvl3pPr marL="1096407" indent="0">
              <a:buNone/>
              <a:defRPr sz="1200"/>
            </a:lvl3pPr>
            <a:lvl4pPr marL="1644326" indent="0">
              <a:buNone/>
              <a:defRPr sz="1100"/>
            </a:lvl4pPr>
            <a:lvl5pPr marL="2192243" indent="0">
              <a:buNone/>
              <a:defRPr sz="1100"/>
            </a:lvl5pPr>
            <a:lvl6pPr marL="2740733" indent="0">
              <a:buNone/>
              <a:defRPr sz="1100"/>
            </a:lvl6pPr>
            <a:lvl7pPr marL="3288650" indent="0">
              <a:buNone/>
              <a:defRPr sz="1100"/>
            </a:lvl7pPr>
            <a:lvl8pPr marL="3837139" indent="0">
              <a:buNone/>
              <a:defRPr sz="1100"/>
            </a:lvl8pPr>
            <a:lvl9pPr marL="438505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21CEE8-0E2D-4213-ACB3-6059210B4056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A94CA-3DC8-48F5-8298-1FEB6807CDFA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54533"/>
      </p:ext>
    </p:extLst>
  </p:cSld>
  <p:clrMapOvr>
    <a:masterClrMapping/>
  </p:clrMapOvr>
  <p:transition spd="slow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  <a:prstGeom prst="rect">
            <a:avLst/>
          </a:prstGeom>
        </p:spPr>
        <p:txBody>
          <a:bodyPr lIns="121890" tIns="60945" rIns="121890" bIns="60945"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None/>
              <a:defRPr sz="3900"/>
            </a:lvl1pPr>
            <a:lvl2pPr marL="547918" indent="0">
              <a:buNone/>
              <a:defRPr sz="3300"/>
            </a:lvl2pPr>
            <a:lvl3pPr marL="1096407" indent="0">
              <a:buNone/>
              <a:defRPr sz="2900"/>
            </a:lvl3pPr>
            <a:lvl4pPr marL="1644326" indent="0">
              <a:buNone/>
              <a:defRPr sz="2400"/>
            </a:lvl4pPr>
            <a:lvl5pPr marL="2192243" indent="0">
              <a:buNone/>
              <a:defRPr sz="2400"/>
            </a:lvl5pPr>
            <a:lvl6pPr marL="2740733" indent="0">
              <a:buNone/>
              <a:defRPr sz="2400"/>
            </a:lvl6pPr>
            <a:lvl7pPr marL="3288650" indent="0">
              <a:buNone/>
              <a:defRPr sz="2400"/>
            </a:lvl7pPr>
            <a:lvl8pPr marL="3837139" indent="0">
              <a:buNone/>
              <a:defRPr sz="2400"/>
            </a:lvl8pPr>
            <a:lvl9pPr marL="4385057" indent="0">
              <a:buNone/>
              <a:defRPr sz="24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4"/>
          </a:xfrm>
          <a:prstGeom prst="rect">
            <a:avLst/>
          </a:prstGeom>
        </p:spPr>
        <p:txBody>
          <a:bodyPr lIns="121890" tIns="60945" rIns="121890" bIns="60945"/>
          <a:lstStyle>
            <a:lvl1pPr marL="0" indent="0">
              <a:buNone/>
              <a:defRPr sz="1700"/>
            </a:lvl1pPr>
            <a:lvl2pPr marL="547918" indent="0">
              <a:buNone/>
              <a:defRPr sz="1500"/>
            </a:lvl2pPr>
            <a:lvl3pPr marL="1096407" indent="0">
              <a:buNone/>
              <a:defRPr sz="1200"/>
            </a:lvl3pPr>
            <a:lvl4pPr marL="1644326" indent="0">
              <a:buNone/>
              <a:defRPr sz="1100"/>
            </a:lvl4pPr>
            <a:lvl5pPr marL="2192243" indent="0">
              <a:buNone/>
              <a:defRPr sz="1100"/>
            </a:lvl5pPr>
            <a:lvl6pPr marL="2740733" indent="0">
              <a:buNone/>
              <a:defRPr sz="1100"/>
            </a:lvl6pPr>
            <a:lvl7pPr marL="3288650" indent="0">
              <a:buNone/>
              <a:defRPr sz="1100"/>
            </a:lvl7pPr>
            <a:lvl8pPr marL="3837139" indent="0">
              <a:buNone/>
              <a:defRPr sz="1100"/>
            </a:lvl8pPr>
            <a:lvl9pPr marL="438505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EF9FBA-4480-4BB6-A50B-A0FE85D4F1F7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A641A-7B72-401D-B761-58B356F455FA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08404"/>
      </p:ext>
    </p:extLst>
  </p:cSld>
  <p:clrMapOvr>
    <a:masterClrMapping/>
  </p:clrMapOvr>
  <p:transition spd="slow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4641"/>
            <a:ext cx="10972800" cy="1143000"/>
          </a:xfrm>
          <a:prstGeom prst="rect">
            <a:avLst/>
          </a:prstGeom>
        </p:spPr>
        <p:txBody>
          <a:bodyPr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3" y="1600206"/>
            <a:ext cx="10972800" cy="4525963"/>
          </a:xfrm>
          <a:prstGeom prst="rect">
            <a:avLst/>
          </a:prstGeom>
        </p:spPr>
        <p:txBody>
          <a:bodyPr vert="eaVert" lIns="121890" tIns="60945" rIns="121890" bIns="6094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D5ECB9-BDF3-44D3-82C9-3D7A0B0D9969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909414-F209-4395-BD20-787381BDF652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8696"/>
      </p:ext>
    </p:extLst>
  </p:cSld>
  <p:clrMapOvr>
    <a:masterClrMapping/>
  </p:clrMapOvr>
  <p:transition spd="slow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5"/>
            <a:ext cx="2743200" cy="4387851"/>
          </a:xfrm>
          <a:prstGeom prst="rect">
            <a:avLst/>
          </a:prstGeom>
        </p:spPr>
        <p:txBody>
          <a:bodyPr vert="eaVert"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3" y="206385"/>
            <a:ext cx="8026400" cy="4387851"/>
          </a:xfrm>
          <a:prstGeom prst="rect">
            <a:avLst/>
          </a:prstGeom>
        </p:spPr>
        <p:txBody>
          <a:bodyPr vert="eaVert" lIns="121890" tIns="60945" rIns="121890" bIns="6094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74EB81-3061-4264-828A-2E4BE4CC04C2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B6FF0-9D75-481F-81C0-0F06A784C43B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75593"/>
      </p:ext>
    </p:extLst>
  </p:cSld>
  <p:clrMapOvr>
    <a:masterClrMapping/>
  </p:clrMapOvr>
  <p:transition spd="slow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792" y="-90486"/>
            <a:ext cx="1063624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236640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792" y="-90486"/>
            <a:ext cx="1063624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5041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909556"/>
      </p:ext>
    </p:extLst>
  </p:cSld>
  <p:clrMapOvr>
    <a:masterClrMapping/>
  </p:clrMapOvr>
  <p:transition spd="slow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8"/>
            <a:ext cx="10972800" cy="5851525"/>
          </a:xfrm>
        </p:spPr>
        <p:txBody>
          <a:bodyPr lIns="91434" tIns="45718" rIns="91434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34" tIns="45718" rIns="91434" bIns="45718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34" tIns="45718" rIns="91434" bIns="45718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5BDF89-2B7E-4F5B-A492-0FA71536C918}" type="slidenum">
              <a:rPr lang="en-US" altLang="en-US" sz="2400" b="1">
                <a:solidFill>
                  <a:prstClr val="black"/>
                </a:solidFill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400" b="1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87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34" tIns="45718" rIns="91434" bIns="45718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latin typeface="VNI-Times" pitchFamily="2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ECEA87-71E9-4C8D-BE17-2C122B753745}" type="slidenum">
              <a:rPr lang="en-US" altLang="vi-VN" sz="2400" b="1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40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4641"/>
            <a:ext cx="10972800" cy="1143000"/>
          </a:xfrm>
          <a:prstGeom prst="rect">
            <a:avLst/>
          </a:prstGeom>
        </p:spPr>
        <p:txBody>
          <a:bodyPr lIns="121890" tIns="60945" rIns="121890" bIns="6094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3" y="1600199"/>
            <a:ext cx="10972800" cy="4525964"/>
          </a:xfrm>
          <a:prstGeom prst="rect">
            <a:avLst/>
          </a:prstGeom>
        </p:spPr>
        <p:txBody>
          <a:bodyPr lIns="121890" tIns="60945" rIns="121890" bIns="6094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0313" y="6356360"/>
            <a:ext cx="2845153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4E1C86C-4165-4B72-9996-DF88BFD45C26}" type="datetimeFigureOut">
              <a:rPr lang="zh-CN" altLang="en-US" sz="2400" b="1"/>
              <a:pPr>
                <a:defRPr/>
              </a:pPr>
              <a:t>2024/9/25</a:t>
            </a:fld>
            <a:endParaRPr lang="zh-CN" altLang="en-US" sz="2400" b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312" y="6356360"/>
            <a:ext cx="3859389" cy="365125"/>
          </a:xfrm>
          <a:prstGeom prst="rect">
            <a:avLst/>
          </a:prstGeom>
        </p:spPr>
        <p:txBody>
          <a:bodyPr lIns="121890" tIns="60945" rIns="121890" bIns="60945"/>
          <a:lstStyle>
            <a:lvl1pPr defTabSz="822162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2400" b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545" y="6356360"/>
            <a:ext cx="2845152" cy="365125"/>
          </a:xfrm>
          <a:prstGeom prst="rect">
            <a:avLst/>
          </a:prstGeom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205480-08B2-461A-B6B2-0869C262891C}" type="slidenum">
              <a:rPr lang="zh-CN" altLang="en-US" sz="2400" b="1"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24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6972"/>
      </p:ext>
    </p:extLst>
  </p:cSld>
  <p:clrMapOvr>
    <a:masterClrMapping/>
  </p:clrMapOvr>
  <p:transition spd="slow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7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85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5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3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23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36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68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59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44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62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62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1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21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7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4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6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35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74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828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100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21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49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982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00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7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67" indent="0">
              <a:buNone/>
              <a:defRPr sz="2400"/>
            </a:lvl2pPr>
            <a:lvl3pPr marL="914332" indent="0">
              <a:buNone/>
              <a:defRPr sz="2000"/>
            </a:lvl3pPr>
            <a:lvl4pPr marL="1371498" indent="0">
              <a:buNone/>
              <a:defRPr sz="1900"/>
            </a:lvl4pPr>
            <a:lvl5pPr marL="1828664" indent="0">
              <a:buNone/>
              <a:defRPr sz="1900"/>
            </a:lvl5pPr>
            <a:lvl6pPr marL="2285830" indent="0">
              <a:buNone/>
              <a:defRPr sz="1900"/>
            </a:lvl6pPr>
            <a:lvl7pPr marL="2742994" indent="0">
              <a:buNone/>
              <a:defRPr sz="1900"/>
            </a:lvl7pPr>
            <a:lvl8pPr marL="3200160" indent="0">
              <a:buNone/>
              <a:defRPr sz="1900"/>
            </a:lvl8pPr>
            <a:lvl9pPr marL="3657327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40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67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492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4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8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7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30"/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30"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30"/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12186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75" indent="-456975" algn="l" defTabSz="121863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42" indent="-380822" algn="l" defTabSz="121863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79" indent="-304648" algn="l" defTabSz="12186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87" indent="-304648" algn="l" defTabSz="121863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06" indent="-304648" algn="l" defTabSz="121863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04" indent="-304648" algn="l" defTabSz="12186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5" indent="-304648" algn="l" defTabSz="12186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4" indent="-304648" algn="l" defTabSz="12186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43" indent="-304648" algn="l" defTabSz="12186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7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3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9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AFCF6"/>
            </a:gs>
            <a:gs pos="50000">
              <a:srgbClr val="FBFEF8"/>
            </a:gs>
            <a:gs pos="100000">
              <a:srgbClr val="F9FD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4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transition spd="slow" advTm="0">
    <p:random/>
  </p:transition>
  <p:txStyles>
    <p:titleStyle>
      <a:lvl1pPr algn="ctr" defTabSz="1093707" rtl="0" eaLnBrk="0" fontAlgn="base" hangingPunct="0">
        <a:spcBef>
          <a:spcPct val="0"/>
        </a:spcBef>
        <a:spcAft>
          <a:spcPct val="0"/>
        </a:spcAft>
        <a:defRPr sz="5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ctr" defTabSz="1093707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2pPr>
      <a:lvl3pPr algn="ctr" defTabSz="1093707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3pPr>
      <a:lvl4pPr algn="ctr" defTabSz="1093707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4pPr>
      <a:lvl5pPr algn="ctr" defTabSz="1093707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5pPr>
      <a:lvl6pPr marL="411368" algn="ctr" defTabSz="109412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6pPr>
      <a:lvl7pPr marL="822734" algn="ctr" defTabSz="109412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7pPr>
      <a:lvl8pPr marL="1234101" algn="ctr" defTabSz="109412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8pPr>
      <a:lvl9pPr marL="1645470" algn="ctr" defTabSz="1094123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onstantia" panose="02030602050306030303" pitchFamily="18" charset="0"/>
          <a:ea typeface="Microsoft YaHei" panose="020B0503020204020204" pitchFamily="34" charset="-122"/>
        </a:defRPr>
      </a:lvl9pPr>
    </p:titleStyle>
    <p:bodyStyle>
      <a:lvl1pPr marL="411132" indent="-411132" algn="l" defTabSz="109370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888934" indent="-341289" algn="l" defTabSz="109370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368322" indent="-273031" algn="l" defTabSz="109370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917556" indent="-273031" algn="l" defTabSz="109370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465204" indent="-273031" algn="l" defTabSz="109370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3014975" indent="-274245" algn="l" defTabSz="1095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894" indent="-274245" algn="l" defTabSz="1095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0812" indent="-274245" algn="l" defTabSz="1095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302" indent="-274245" algn="l" defTabSz="10952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7918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407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326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243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33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650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39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057" algn="l" defTabSz="109526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5121332" y="-1512330"/>
            <a:ext cx="1949336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0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30.png"/><Relationship Id="rId3" Type="http://schemas.microsoft.com/office/2007/relationships/media" Target="../media/media5.wma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35.jpeg"/><Relationship Id="rId2" Type="http://schemas.openxmlformats.org/officeDocument/2006/relationships/video" Target="../media/media4.wmv"/><Relationship Id="rId16" Type="http://schemas.openxmlformats.org/officeDocument/2006/relationships/image" Target="../media/image34.png"/><Relationship Id="rId1" Type="http://schemas.microsoft.com/office/2007/relationships/media" Target="../media/media4.wm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audio" Target="../media/audio4.wav"/><Relationship Id="rId4" Type="http://schemas.openxmlformats.org/officeDocument/2006/relationships/audio" Target="../media/media5.wma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30.png"/><Relationship Id="rId3" Type="http://schemas.microsoft.com/office/2007/relationships/media" Target="../media/media5.wma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35.jpeg"/><Relationship Id="rId2" Type="http://schemas.openxmlformats.org/officeDocument/2006/relationships/video" Target="../media/media4.wmv"/><Relationship Id="rId16" Type="http://schemas.openxmlformats.org/officeDocument/2006/relationships/image" Target="../media/image34.png"/><Relationship Id="rId1" Type="http://schemas.microsoft.com/office/2007/relationships/media" Target="../media/media4.wm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audio" Target="../media/audio4.wav"/><Relationship Id="rId4" Type="http://schemas.openxmlformats.org/officeDocument/2006/relationships/audio" Target="../media/media5.wma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30.png"/><Relationship Id="rId3" Type="http://schemas.microsoft.com/office/2007/relationships/media" Target="../media/media5.wma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35.jpeg"/><Relationship Id="rId2" Type="http://schemas.openxmlformats.org/officeDocument/2006/relationships/video" Target="../media/media4.wmv"/><Relationship Id="rId16" Type="http://schemas.openxmlformats.org/officeDocument/2006/relationships/image" Target="../media/image34.png"/><Relationship Id="rId1" Type="http://schemas.microsoft.com/office/2007/relationships/media" Target="../media/media4.wm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audio" Target="../media/audio4.wav"/><Relationship Id="rId4" Type="http://schemas.openxmlformats.org/officeDocument/2006/relationships/audio" Target="../media/media5.wma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30.png"/><Relationship Id="rId3" Type="http://schemas.microsoft.com/office/2007/relationships/media" Target="../media/media5.wma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35.jpeg"/><Relationship Id="rId2" Type="http://schemas.openxmlformats.org/officeDocument/2006/relationships/video" Target="../media/media4.wmv"/><Relationship Id="rId16" Type="http://schemas.openxmlformats.org/officeDocument/2006/relationships/image" Target="../media/image34.png"/><Relationship Id="rId1" Type="http://schemas.microsoft.com/office/2007/relationships/media" Target="../media/media4.wm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3.png"/><Relationship Id="rId10" Type="http://schemas.openxmlformats.org/officeDocument/2006/relationships/audio" Target="../media/audio4.wav"/><Relationship Id="rId4" Type="http://schemas.openxmlformats.org/officeDocument/2006/relationships/audio" Target="../media/media5.wma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87.xml"/><Relationship Id="rId21" Type="http://schemas.openxmlformats.org/officeDocument/2006/relationships/audio" Target="NULL"/><Relationship Id="rId7" Type="http://schemas.openxmlformats.org/officeDocument/2006/relationships/audio" Target="../media/audio9.wav"/><Relationship Id="rId12" Type="http://schemas.openxmlformats.org/officeDocument/2006/relationships/image" Target="../media/image48.emf"/><Relationship Id="rId17" Type="http://schemas.openxmlformats.org/officeDocument/2006/relationships/image" Target="../media/image52.png"/><Relationship Id="rId2" Type="http://schemas.openxmlformats.org/officeDocument/2006/relationships/audio" Target="../media/media7.mp3"/><Relationship Id="rId16" Type="http://schemas.openxmlformats.org/officeDocument/2006/relationships/image" Target="../media/image51.png"/><Relationship Id="rId20" Type="http://schemas.openxmlformats.org/officeDocument/2006/relationships/audio" Target="NULL"/><Relationship Id="rId1" Type="http://schemas.microsoft.com/office/2007/relationships/media" Target="../media/media7.mp3"/><Relationship Id="rId6" Type="http://schemas.openxmlformats.org/officeDocument/2006/relationships/audio" Target="../media/audio8.wav"/><Relationship Id="rId11" Type="http://schemas.openxmlformats.org/officeDocument/2006/relationships/image" Target="../media/image47.png"/><Relationship Id="rId5" Type="http://schemas.openxmlformats.org/officeDocument/2006/relationships/audio" Target="../media/audio7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audio6.wav"/><Relationship Id="rId9" Type="http://schemas.openxmlformats.org/officeDocument/2006/relationships/image" Target="../media/image45.emf"/><Relationship Id="rId14" Type="http://schemas.openxmlformats.org/officeDocument/2006/relationships/image" Target="../media/image50.png"/><Relationship Id="rId22" Type="http://schemas.openxmlformats.org/officeDocument/2006/relationships/audio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87.xml"/><Relationship Id="rId21" Type="http://schemas.openxmlformats.org/officeDocument/2006/relationships/audio" Target="NULL"/><Relationship Id="rId7" Type="http://schemas.openxmlformats.org/officeDocument/2006/relationships/audio" Target="../media/audio9.wav"/><Relationship Id="rId12" Type="http://schemas.openxmlformats.org/officeDocument/2006/relationships/image" Target="../media/image48.emf"/><Relationship Id="rId17" Type="http://schemas.openxmlformats.org/officeDocument/2006/relationships/image" Target="../media/image52.png"/><Relationship Id="rId2" Type="http://schemas.openxmlformats.org/officeDocument/2006/relationships/audio" Target="../media/media7.mp3"/><Relationship Id="rId16" Type="http://schemas.openxmlformats.org/officeDocument/2006/relationships/image" Target="../media/image51.png"/><Relationship Id="rId20" Type="http://schemas.openxmlformats.org/officeDocument/2006/relationships/audio" Target="NULL"/><Relationship Id="rId1" Type="http://schemas.microsoft.com/office/2007/relationships/media" Target="../media/media7.mp3"/><Relationship Id="rId6" Type="http://schemas.openxmlformats.org/officeDocument/2006/relationships/audio" Target="../media/audio8.wav"/><Relationship Id="rId11" Type="http://schemas.openxmlformats.org/officeDocument/2006/relationships/image" Target="../media/image47.png"/><Relationship Id="rId5" Type="http://schemas.openxmlformats.org/officeDocument/2006/relationships/audio" Target="../media/audio7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audio6.wav"/><Relationship Id="rId9" Type="http://schemas.openxmlformats.org/officeDocument/2006/relationships/image" Target="../media/image45.emf"/><Relationship Id="rId14" Type="http://schemas.openxmlformats.org/officeDocument/2006/relationships/image" Target="../media/image50.png"/><Relationship Id="rId22" Type="http://schemas.openxmlformats.org/officeDocument/2006/relationships/audio" Target="NUL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87.xml"/><Relationship Id="rId21" Type="http://schemas.openxmlformats.org/officeDocument/2006/relationships/audio" Target="NULL"/><Relationship Id="rId7" Type="http://schemas.openxmlformats.org/officeDocument/2006/relationships/audio" Target="../media/audio9.wav"/><Relationship Id="rId12" Type="http://schemas.openxmlformats.org/officeDocument/2006/relationships/image" Target="../media/image48.emf"/><Relationship Id="rId17" Type="http://schemas.openxmlformats.org/officeDocument/2006/relationships/image" Target="../media/image52.png"/><Relationship Id="rId2" Type="http://schemas.openxmlformats.org/officeDocument/2006/relationships/audio" Target="../media/media7.mp3"/><Relationship Id="rId16" Type="http://schemas.openxmlformats.org/officeDocument/2006/relationships/image" Target="../media/image51.png"/><Relationship Id="rId20" Type="http://schemas.openxmlformats.org/officeDocument/2006/relationships/audio" Target="NULL"/><Relationship Id="rId1" Type="http://schemas.microsoft.com/office/2007/relationships/media" Target="../media/media7.mp3"/><Relationship Id="rId6" Type="http://schemas.openxmlformats.org/officeDocument/2006/relationships/audio" Target="../media/audio8.wav"/><Relationship Id="rId11" Type="http://schemas.openxmlformats.org/officeDocument/2006/relationships/image" Target="../media/image47.png"/><Relationship Id="rId5" Type="http://schemas.openxmlformats.org/officeDocument/2006/relationships/audio" Target="../media/audio7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audio6.wav"/><Relationship Id="rId9" Type="http://schemas.openxmlformats.org/officeDocument/2006/relationships/image" Target="../media/image45.emf"/><Relationship Id="rId14" Type="http://schemas.openxmlformats.org/officeDocument/2006/relationships/image" Target="../media/image50.png"/><Relationship Id="rId22" Type="http://schemas.openxmlformats.org/officeDocument/2006/relationships/audio" Target="NUL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87.xml"/><Relationship Id="rId21" Type="http://schemas.openxmlformats.org/officeDocument/2006/relationships/audio" Target="NULL"/><Relationship Id="rId7" Type="http://schemas.openxmlformats.org/officeDocument/2006/relationships/audio" Target="../media/audio9.wav"/><Relationship Id="rId12" Type="http://schemas.openxmlformats.org/officeDocument/2006/relationships/image" Target="../media/image48.emf"/><Relationship Id="rId17" Type="http://schemas.openxmlformats.org/officeDocument/2006/relationships/image" Target="../media/image52.png"/><Relationship Id="rId2" Type="http://schemas.openxmlformats.org/officeDocument/2006/relationships/audio" Target="../media/media7.mp3"/><Relationship Id="rId16" Type="http://schemas.openxmlformats.org/officeDocument/2006/relationships/image" Target="../media/image51.png"/><Relationship Id="rId20" Type="http://schemas.openxmlformats.org/officeDocument/2006/relationships/audio" Target="NULL"/><Relationship Id="rId1" Type="http://schemas.microsoft.com/office/2007/relationships/media" Target="../media/media7.mp3"/><Relationship Id="rId6" Type="http://schemas.openxmlformats.org/officeDocument/2006/relationships/audio" Target="../media/audio8.wav"/><Relationship Id="rId11" Type="http://schemas.openxmlformats.org/officeDocument/2006/relationships/image" Target="../media/image47.png"/><Relationship Id="rId5" Type="http://schemas.openxmlformats.org/officeDocument/2006/relationships/audio" Target="../media/audio7.wav"/><Relationship Id="rId15" Type="http://schemas.openxmlformats.org/officeDocument/2006/relationships/image" Target="../media/image42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audio6.wav"/><Relationship Id="rId9" Type="http://schemas.openxmlformats.org/officeDocument/2006/relationships/image" Target="../media/image45.emf"/><Relationship Id="rId14" Type="http://schemas.openxmlformats.org/officeDocument/2006/relationships/image" Target="../media/image50.png"/><Relationship Id="rId22" Type="http://schemas.openxmlformats.org/officeDocument/2006/relationships/audio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openxmlformats.org/officeDocument/2006/relationships/slide" Target="slide5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6" Type="http://schemas.openxmlformats.org/officeDocument/2006/relationships/slide" Target="slide60.xml"/><Relationship Id="rId5" Type="http://schemas.openxmlformats.org/officeDocument/2006/relationships/slide" Target="slide61.xml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slide" Target="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slide" Target="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slide" Target="slide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7" y="159396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5" y="4911276"/>
            <a:ext cx="10711816" cy="2046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Text Box 103"/>
          <p:cNvSpPr txBox="1"/>
          <p:nvPr/>
        </p:nvSpPr>
        <p:spPr>
          <a:xfrm>
            <a:off x="1365684" y="5066101"/>
            <a:ext cx="9880271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indent="342241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roduction_id_4524039 (108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"/>
            <a:ext cx="12192000" cy="4841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7" y="159396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5" y="2983240"/>
            <a:ext cx="3610611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3" y="-253999"/>
            <a:ext cx="6860540" cy="4444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47828" y="772799"/>
            <a:ext cx="4532631" cy="267765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l"/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Các quá trình : hòa tan, đông đặc, nóng chảy,...các chất chỉ chuyển từ trạng thái này sang trạng thái khác, không tạo thành chất mới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174231" y="1956436"/>
            <a:ext cx="1308736" cy="8115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23" y="255281"/>
            <a:ext cx="4328796" cy="384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9585331" y="1615733"/>
            <a:ext cx="1853567" cy="954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2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7" y="10"/>
            <a:ext cx="1172211" cy="1185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71881" y="1054289"/>
            <a:ext cx="12049127" cy="5524641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pPr algn="l"/>
            <a:endParaRPr lang="zh-CN" altLang="en-US" b="1" dirty="0">
              <a:solidFill>
                <a:srgbClr val="FFFF00"/>
              </a:solidFill>
            </a:endParaRPr>
          </a:p>
          <a:p>
            <a:pPr algn="l"/>
            <a:endParaRPr lang="zh-CN" altLang="en-US" b="1" dirty="0">
              <a:solidFill>
                <a:srgbClr val="FFFF00"/>
              </a:solidFill>
            </a:endParaRPr>
          </a:p>
          <a:p>
            <a:pPr algn="l"/>
            <a:endParaRPr lang="en-US" altLang="zh-CN" sz="3100" b="1" dirty="0">
              <a:solidFill>
                <a:srgbClr val="FFFF00"/>
              </a:solidFill>
            </a:endParaRPr>
          </a:p>
          <a:p>
            <a:pPr algn="l"/>
            <a:r>
              <a:rPr lang="zh-CN" altLang="en-US" sz="3100" b="1" dirty="0">
                <a:solidFill>
                  <a:srgbClr val="FFFF00"/>
                </a:solidFill>
              </a:rPr>
              <a:t>* </a:t>
            </a:r>
            <a:r>
              <a:rPr lang="en-US" altLang="zh-CN" sz="3100" b="1" dirty="0" err="1">
                <a:solidFill>
                  <a:srgbClr val="FFFF00"/>
                </a:solidFill>
              </a:rPr>
              <a:t>Biến</a:t>
            </a:r>
            <a:r>
              <a:rPr lang="en-US" altLang="zh-CN" sz="3100" b="1" dirty="0">
                <a:solidFill>
                  <a:srgbClr val="FFFF00"/>
                </a:solidFill>
              </a:rPr>
              <a:t> </a:t>
            </a:r>
            <a:r>
              <a:rPr lang="en-US" altLang="zh-CN" sz="3100" b="1" dirty="0" err="1">
                <a:solidFill>
                  <a:srgbClr val="FFFF00"/>
                </a:solidFill>
              </a:rPr>
              <a:t>đổi</a:t>
            </a:r>
            <a:r>
              <a:rPr lang="en-US" altLang="zh-CN" sz="3100" b="1" dirty="0">
                <a:solidFill>
                  <a:srgbClr val="FFFF00"/>
                </a:solidFill>
              </a:rPr>
              <a:t> </a:t>
            </a:r>
            <a:r>
              <a:rPr lang="en-US" altLang="zh-CN" sz="3100" b="1" dirty="0" err="1">
                <a:solidFill>
                  <a:srgbClr val="FFFF00"/>
                </a:solidFill>
              </a:rPr>
              <a:t>vật</a:t>
            </a:r>
            <a:r>
              <a:rPr lang="en-US" altLang="zh-CN" sz="3100" b="1" dirty="0">
                <a:solidFill>
                  <a:srgbClr val="FFFF00"/>
                </a:solidFill>
              </a:rPr>
              <a:t> </a:t>
            </a:r>
            <a:r>
              <a:rPr lang="en-US" altLang="zh-CN" sz="3100" b="1" dirty="0" err="1">
                <a:solidFill>
                  <a:srgbClr val="FFFF00"/>
                </a:solidFill>
              </a:rPr>
              <a:t>lý</a:t>
            </a:r>
            <a:r>
              <a:rPr lang="en-US" altLang="zh-CN" sz="3100" b="1" dirty="0">
                <a:solidFill>
                  <a:srgbClr val="FFFF00"/>
                </a:solidFill>
              </a:rPr>
              <a:t>: </a:t>
            </a:r>
            <a:r>
              <a:rPr lang="en-US" altLang="zh-CN" sz="3100" b="1" dirty="0" err="1">
                <a:solidFill>
                  <a:schemeClr val="tx1"/>
                </a:solidFill>
              </a:rPr>
              <a:t>không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có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sự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tạo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thành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chất</a:t>
            </a:r>
            <a:r>
              <a:rPr lang="en-US" altLang="zh-CN" sz="3100" b="1" dirty="0">
                <a:solidFill>
                  <a:schemeClr val="tx1"/>
                </a:solidFill>
              </a:rPr>
              <a:t> </a:t>
            </a:r>
            <a:r>
              <a:rPr lang="en-US" altLang="zh-CN" sz="3100" b="1" dirty="0" err="1">
                <a:solidFill>
                  <a:schemeClr val="tx1"/>
                </a:solidFill>
              </a:rPr>
              <a:t>mới</a:t>
            </a:r>
            <a:endParaRPr lang="zh-CN" altLang="en-US" sz="3100" b="1" dirty="0">
              <a:solidFill>
                <a:srgbClr val="FFFF00"/>
              </a:solidFill>
            </a:endParaRPr>
          </a:p>
          <a:p>
            <a:pPr algn="l"/>
            <a:endParaRPr lang="zh-CN" altLang="en-US" sz="3100" b="1" dirty="0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152515"/>
            <a:ext cx="3117216" cy="93472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291958"/>
            <a:ext cx="7164707" cy="7835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455295" y="1339581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I. BIẾN ĐỔI VẬT LÝ VÀ BIẾN ĐỔI HÓA HỌC</a:t>
            </a:r>
            <a:endParaRPr lang="en-US" sz="2800" b="1">
              <a:latin typeface="+mj-lt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411"/>
            <a:ext cx="5006933" cy="591693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700617" y="2752982"/>
            <a:ext cx="3844091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336031" y="8"/>
            <a:ext cx="5582920" cy="2265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6410329" y="2265052"/>
            <a:ext cx="5686427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6410966" y="4366905"/>
            <a:ext cx="5685791" cy="2491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圆角矩形 44"/>
          <p:cNvSpPr/>
          <p:nvPr/>
        </p:nvSpPr>
        <p:spPr>
          <a:xfrm>
            <a:off x="5020951" y="53350"/>
            <a:ext cx="1315087" cy="15767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Hòa tan đường, muối vào nước </a:t>
            </a:r>
          </a:p>
        </p:txBody>
      </p:sp>
      <p:sp>
        <p:nvSpPr>
          <p:cNvPr id="3" name="圆角矩形 44"/>
          <p:cNvSpPr/>
          <p:nvPr/>
        </p:nvSpPr>
        <p:spPr>
          <a:xfrm>
            <a:off x="5020951" y="2472700"/>
            <a:ext cx="1315087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0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Băng tan</a:t>
            </a:r>
          </a:p>
        </p:txBody>
      </p:sp>
      <p:sp>
        <p:nvSpPr>
          <p:cNvPr id="4" name="圆角矩形 44"/>
          <p:cNvSpPr/>
          <p:nvPr/>
        </p:nvSpPr>
        <p:spPr>
          <a:xfrm>
            <a:off x="5020951" y="4509780"/>
            <a:ext cx="1315087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0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Cồn bay hơi</a:t>
            </a:r>
          </a:p>
        </p:txBody>
      </p:sp>
      <p:sp>
        <p:nvSpPr>
          <p:cNvPr id="15" name="圆角矩形 14"/>
          <p:cNvSpPr/>
          <p:nvPr/>
        </p:nvSpPr>
        <p:spPr bwMode="auto">
          <a:xfrm>
            <a:off x="395793" y="1169247"/>
            <a:ext cx="3765351" cy="3567431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 TƯỢNG </a:t>
            </a:r>
          </a:p>
          <a:p>
            <a:pPr algn="ctr" defTabSz="815914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VẬT LÝ</a:t>
            </a:r>
          </a:p>
        </p:txBody>
      </p:sp>
    </p:spTree>
    <p:extLst>
      <p:ext uri="{BB962C8B-B14F-4D97-AF65-F5344CB8AC3E}">
        <p14:creationId xmlns:p14="http://schemas.microsoft.com/office/powerpoint/2010/main" val="37319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animBg="1"/>
      <p:bldP spid="45" grpId="1" animBg="1"/>
      <p:bldP spid="3" grpId="0" animBg="1"/>
      <p:bldP spid="3" grpId="1" animBg="1"/>
      <p:bldP spid="4" grpId="0" animBg="1"/>
      <p:bldP spid="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528571" y="342903"/>
            <a:ext cx="8856980" cy="120015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2457" y="217403"/>
            <a:ext cx="1610563" cy="145210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3008001" y="589281"/>
            <a:ext cx="6745607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Biến</a:t>
            </a:r>
            <a:r>
              <a:rPr lang="en-US" altLang="zh-CN" sz="28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 đổi vật lý và biến đổi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1542416" y="466091"/>
            <a:ext cx="1610360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672841" y="1835153"/>
            <a:ext cx="695134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Thí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nghiệm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02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2295395" y="1678310"/>
            <a:ext cx="2301280" cy="48454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16" name="圆角矩形 25"/>
          <p:cNvSpPr/>
          <p:nvPr/>
        </p:nvSpPr>
        <p:spPr>
          <a:xfrm>
            <a:off x="2295398" y="2679211"/>
            <a:ext cx="8328791" cy="1517652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 algn="ctr"/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HS chia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thành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2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nhóm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,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hoàn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thành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</a:p>
          <a:p>
            <a:pPr indent="323827" algn="ctr"/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PHT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02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trong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10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phút</a:t>
            </a:r>
            <a:endParaRPr lang="en-US" altLang="zh-CN" sz="2800" b="1" dirty="0">
              <a:solidFill>
                <a:srgbClr val="F14124">
                  <a:lumMod val="50000"/>
                </a:srgb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056141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26" grpId="0" animBg="1"/>
      <p:bldP spid="4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924816"/>
              </p:ext>
            </p:extLst>
          </p:nvPr>
        </p:nvGraphicFramePr>
        <p:xfrm>
          <a:off x="286604" y="109179"/>
          <a:ext cx="7014949" cy="681228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014949"/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02</a:t>
                      </a:r>
                      <a:endParaRPr lang="vi-VN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63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>
                          <a:effectLst/>
                          <a:latin typeface="+mj-lt"/>
                        </a:rPr>
                        <a:t>Thực hiện thí nghiệm và trả lời các câu hỏi sau: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>
                          <a:effectLst/>
                          <a:latin typeface="+mj-lt"/>
                        </a:rPr>
                        <a:t>Cân 7g bột Fe và 4g bột S cho vào </a:t>
                      </a:r>
                      <a:r>
                        <a:rPr lang="vi-VN" sz="1900" b="1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cốc</a:t>
                      </a:r>
                      <a:r>
                        <a:rPr lang="vi-VN" sz="1900" kern="10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1900" kern="100" dirty="0">
                          <a:effectLst/>
                          <a:latin typeface="+mj-lt"/>
                        </a:rPr>
                        <a:t>dùng muỗng trộn đều hỗn hợp. Chia thành 2 phần bằng nhau rồi cho vào 2 ống nghiệm.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>
                          <a:effectLst/>
                          <a:latin typeface="+mj-lt"/>
                        </a:rPr>
                        <a:t>Ống nghiệm 1: Đưa nam châm lại gần hỗn hợp. Quan sát.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>
                          <a:effectLst/>
                          <a:latin typeface="+mj-lt"/>
                        </a:rPr>
                        <a:t>Ống nghiệm 2: Đun nóng khoảng 30 giây rồi ngừng đun. Sau đó đưa nam châm lại gần ống nghiệm. Quan sát.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Sau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S,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?..............................................................................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?..................................................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Sau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Sau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…………………………………………..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3081" name="WindowsMediaPlayer1" r:id="rId2" imgW="4296375" imgH="2991268"/>
        </mc:Choice>
        <mc:Fallback>
          <p:control name="WindowsMediaPlayer1" r:id="rId2" imgW="4296375" imgH="299126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8563" y="1287463"/>
                  <a:ext cx="4271962" cy="2984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51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88" y="-188685"/>
            <a:ext cx="5286829" cy="5286829"/>
          </a:xfrm>
          <a:prstGeom prst="rect">
            <a:avLst/>
          </a:prstGeom>
        </p:spPr>
      </p:pic>
      <p:sp>
        <p:nvSpPr>
          <p:cNvPr id="3084" name="Text Box 12"/>
          <p:cNvSpPr txBox="1"/>
          <p:nvPr/>
        </p:nvSpPr>
        <p:spPr>
          <a:xfrm>
            <a:off x="5013325" y="2322836"/>
            <a:ext cx="241617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defTabSz="1500393">
              <a:spcBef>
                <a:spcPct val="50000"/>
              </a:spcBef>
            </a:pPr>
            <a:r>
              <a:rPr lang="en-US" altLang="zh-CN" sz="3600" b="1" dirty="0">
                <a:solidFill>
                  <a:srgbClr val="3399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Báo cáo, thảo luận</a:t>
            </a:r>
            <a:endParaRPr lang="zh-CN" altLang="en-US" sz="3600" b="1" dirty="0">
              <a:solidFill>
                <a:srgbClr val="3399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defTabSz="1500393">
              <a:spcBef>
                <a:spcPct val="50000"/>
              </a:spcBef>
            </a:pPr>
            <a:endParaRPr lang="zh-CN" altLang="en-US" sz="3600" b="1" dirty="0">
              <a:solidFill>
                <a:srgbClr val="3399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7" y="159396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34678"/>
              </p:ext>
            </p:extLst>
          </p:nvPr>
        </p:nvGraphicFramePr>
        <p:xfrm>
          <a:off x="286605" y="109181"/>
          <a:ext cx="11696131" cy="6366379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1696131"/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02</a:t>
                      </a:r>
                      <a:endParaRPr lang="vi-VN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17739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Sau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S,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  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 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Sau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Sau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5" y="2983240"/>
            <a:ext cx="3610611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5" y="-253999"/>
            <a:ext cx="5876291" cy="4444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47825" y="772799"/>
            <a:ext cx="3509011" cy="230832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Các quá trình : đốt cháy nhiên liệu, phân hủy chất, tổng hợp chất... </a:t>
            </a:r>
            <a:r>
              <a:rPr lang="en-US" sz="3200" b="1">
                <a:ln w="12700">
                  <a:solidFill>
                    <a:srgbClr val="4E67C8"/>
                  </a:solidFill>
                  <a:prstDash val="solid"/>
                </a:ln>
                <a:pattFill prst="pct50">
                  <a:fgClr>
                    <a:srgbClr val="4E67C8"/>
                  </a:fgClr>
                  <a:bgClr>
                    <a:srgbClr val="4E67C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E67C8"/>
                  </a:outerShdw>
                </a:effectLst>
                <a:latin typeface="Bahnschrift Light" panose="020B0502040204020203" charset="0"/>
                <a:cs typeface="Bahnschrift Light" panose="020B0502040204020203" charset="0"/>
              </a:rPr>
              <a:t>có</a:t>
            </a:r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sự  tạo thành chất mới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809105" y="1784984"/>
            <a:ext cx="1308736" cy="8115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895" y="266710"/>
            <a:ext cx="4328796" cy="384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9287513" y="1520193"/>
            <a:ext cx="1853567" cy="1077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r>
              <a:rPr lang="en-US" sz="3200" b="1" dirty="0" err="1">
                <a:solidFill>
                  <a:srgbClr val="F14124"/>
                </a:solidFill>
                <a:latin typeface="Calibri Light"/>
                <a:cs typeface="Calibri Light"/>
              </a:rPr>
              <a:t>BIẾN</a:t>
            </a:r>
            <a:r>
              <a:rPr lang="en-US" sz="3200" b="1" dirty="0">
                <a:solidFill>
                  <a:srgbClr val="F14124"/>
                </a:solidFill>
                <a:latin typeface="Calibri Light"/>
                <a:cs typeface="Calibri Light"/>
              </a:rPr>
              <a:t> </a:t>
            </a:r>
            <a:r>
              <a:rPr lang="en-US" sz="3200" b="1" dirty="0" err="1">
                <a:solidFill>
                  <a:srgbClr val="F14124"/>
                </a:solidFill>
                <a:latin typeface="Calibri Light"/>
                <a:cs typeface="Calibri Light"/>
              </a:rPr>
              <a:t>ĐỔI</a:t>
            </a:r>
            <a:r>
              <a:rPr lang="en-US" sz="3200" b="1" dirty="0">
                <a:solidFill>
                  <a:srgbClr val="F14124"/>
                </a:solidFill>
                <a:latin typeface="Calibri Light"/>
                <a:cs typeface="Calibri Light"/>
              </a:rPr>
              <a:t> </a:t>
            </a:r>
            <a:r>
              <a:rPr lang="en-US" sz="3200" b="1" dirty="0" err="1">
                <a:solidFill>
                  <a:srgbClr val="F14124"/>
                </a:solidFill>
                <a:latin typeface="Calibri Light"/>
                <a:cs typeface="Calibri Light"/>
              </a:rPr>
              <a:t>HÓA</a:t>
            </a:r>
            <a:r>
              <a:rPr lang="en-US" sz="3200" b="1" dirty="0">
                <a:solidFill>
                  <a:srgbClr val="F14124"/>
                </a:solidFill>
                <a:latin typeface="Calibri Light"/>
                <a:cs typeface="Calibri Light"/>
              </a:rPr>
              <a:t> </a:t>
            </a:r>
            <a:r>
              <a:rPr lang="en-US" sz="3200" b="1" dirty="0" err="1">
                <a:solidFill>
                  <a:srgbClr val="F14124"/>
                </a:solidFill>
                <a:latin typeface="Calibri Light"/>
                <a:cs typeface="Calibri Light"/>
              </a:rPr>
              <a:t>HỌC</a:t>
            </a:r>
            <a:endParaRPr lang="en-US" sz="3200" b="1" dirty="0">
              <a:solidFill>
                <a:srgbClr val="F14124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06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bldLvl="0" animBg="1"/>
      <p:bldP spid="2" grpId="1" animBg="1"/>
      <p:bldP spid="5" grpId="0" bldLvl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7" y="10"/>
            <a:ext cx="1172211" cy="1185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59757" y="959921"/>
            <a:ext cx="12049127" cy="5673091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endParaRPr lang="zh-CN" altLang="en-US" b="1" dirty="0">
              <a:solidFill>
                <a:srgbClr val="FFFF00"/>
              </a:solidFill>
            </a:endParaRPr>
          </a:p>
          <a:p>
            <a:endParaRPr lang="zh-CN" altLang="en-US" b="1" dirty="0">
              <a:solidFill>
                <a:srgbClr val="FFFF00"/>
              </a:solidFill>
            </a:endParaRPr>
          </a:p>
          <a:p>
            <a:endParaRPr lang="en-US" altLang="zh-CN" sz="2800" b="1" dirty="0">
              <a:solidFill>
                <a:srgbClr val="FFFF00"/>
              </a:solidFill>
            </a:endParaRPr>
          </a:p>
          <a:p>
            <a:r>
              <a:rPr lang="zh-CN" altLang="en-US" sz="2800" b="1" dirty="0">
                <a:solidFill>
                  <a:srgbClr val="FFFF00"/>
                </a:solidFill>
              </a:rPr>
              <a:t>* </a:t>
            </a:r>
            <a:r>
              <a:rPr lang="en-US" altLang="zh-CN" sz="2800" b="1" dirty="0" err="1">
                <a:solidFill>
                  <a:srgbClr val="FFFF00"/>
                </a:solidFill>
              </a:rPr>
              <a:t>Biến</a:t>
            </a:r>
            <a:r>
              <a:rPr lang="en-US" altLang="zh-CN" sz="2800" b="1" dirty="0">
                <a:solidFill>
                  <a:srgbClr val="FFFF00"/>
                </a:solidFill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</a:rPr>
              <a:t>đổi</a:t>
            </a:r>
            <a:r>
              <a:rPr lang="en-US" altLang="zh-CN" sz="2800" b="1" dirty="0">
                <a:solidFill>
                  <a:srgbClr val="FFFF00"/>
                </a:solidFill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</a:rPr>
              <a:t>vật</a:t>
            </a:r>
            <a:r>
              <a:rPr lang="en-US" altLang="zh-CN" sz="2800" b="1" dirty="0">
                <a:solidFill>
                  <a:srgbClr val="FFFF00"/>
                </a:solidFill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</a:rPr>
              <a:t>lý</a:t>
            </a:r>
            <a:r>
              <a:rPr lang="en-US" altLang="zh-CN" sz="2800" b="1" dirty="0">
                <a:solidFill>
                  <a:srgbClr val="FFFF00"/>
                </a:solidFill>
              </a:rPr>
              <a:t>: </a:t>
            </a:r>
            <a:r>
              <a:rPr lang="en-US" altLang="zh-CN" sz="2800" b="1" dirty="0" err="1">
                <a:solidFill>
                  <a:prstClr val="black"/>
                </a:solidFill>
              </a:rPr>
              <a:t>không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có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tạo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thành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chất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</a:rPr>
              <a:t>mới</a:t>
            </a:r>
            <a:endParaRPr lang="zh-CN" altLang="en-US" sz="2800" b="1" dirty="0">
              <a:solidFill>
                <a:srgbClr val="FFFF00"/>
              </a:solidFill>
            </a:endParaRPr>
          </a:p>
          <a:p>
            <a:endParaRPr lang="en-US" altLang="zh-CN" sz="2800" b="1" dirty="0">
              <a:solidFill>
                <a:srgbClr val="FFFF00"/>
              </a:solidFill>
              <a:sym typeface="+mn-ea"/>
            </a:endParaRPr>
          </a:p>
          <a:p>
            <a:r>
              <a:rPr lang="zh-CN" altLang="en-US" sz="2800" b="1" dirty="0">
                <a:solidFill>
                  <a:srgbClr val="FFFF00"/>
                </a:solidFill>
                <a:sym typeface="+mn-ea"/>
              </a:rPr>
              <a:t>* </a:t>
            </a:r>
            <a:r>
              <a:rPr lang="en-US" altLang="zh-CN" sz="2800" b="1" dirty="0" err="1">
                <a:solidFill>
                  <a:srgbClr val="FFFF00"/>
                </a:solidFill>
                <a:sym typeface="+mn-ea"/>
              </a:rPr>
              <a:t>Biến</a:t>
            </a:r>
            <a:r>
              <a:rPr lang="en-US" altLang="zh-CN" sz="2800" b="1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sym typeface="+mn-ea"/>
              </a:rPr>
              <a:t>đổi</a:t>
            </a:r>
            <a:r>
              <a:rPr lang="en-US" altLang="zh-CN" sz="2800" b="1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sym typeface="+mn-ea"/>
              </a:rPr>
              <a:t>hóa</a:t>
            </a:r>
            <a:r>
              <a:rPr lang="en-US" altLang="zh-CN" sz="2800" b="1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sym typeface="+mn-ea"/>
              </a:rPr>
              <a:t>học</a:t>
            </a:r>
            <a:r>
              <a:rPr lang="en-US" altLang="zh-CN" sz="2800" b="1" dirty="0">
                <a:solidFill>
                  <a:srgbClr val="FFFF00"/>
                </a:solidFill>
                <a:sym typeface="+mn-ea"/>
              </a:rPr>
              <a:t>: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có</a:t>
            </a:r>
            <a:r>
              <a:rPr lang="en-US" altLang="zh-CN" sz="2800" b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tạo</a:t>
            </a:r>
            <a:r>
              <a:rPr lang="en-US" altLang="zh-CN" sz="2800" b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thành</a:t>
            </a:r>
            <a:r>
              <a:rPr lang="en-US" altLang="zh-CN" sz="2800" b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chất</a:t>
            </a:r>
            <a:r>
              <a:rPr lang="en-US" altLang="zh-CN" sz="2800" b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sym typeface="+mn-ea"/>
              </a:rPr>
              <a:t>mới</a:t>
            </a:r>
            <a:endParaRPr lang="zh-CN" altLang="en-US" sz="2800" b="1" dirty="0">
              <a:solidFill>
                <a:srgbClr val="FFFF00"/>
              </a:solidFill>
            </a:endParaRPr>
          </a:p>
          <a:p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211891"/>
            <a:ext cx="3117216" cy="93472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495070"/>
            <a:ext cx="7164707" cy="7835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455295" y="1542693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I.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BIẾN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ĐỔI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BIẾN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ĐỔI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 Light"/>
                <a:cs typeface="Calibri Light"/>
                <a:sym typeface="+mn-ea"/>
              </a:rPr>
              <a:t>HỌC</a:t>
            </a:r>
            <a:endParaRPr lang="en-US" sz="2800" b="1" dirty="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0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3349"/>
            <a:ext cx="5248276" cy="543305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41913" y="3091190"/>
            <a:ext cx="4358411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5528313" y="494033"/>
            <a:ext cx="1405891" cy="2597151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Đốt cháy cồn</a:t>
            </a:r>
          </a:p>
        </p:txBody>
      </p:sp>
      <p:sp>
        <p:nvSpPr>
          <p:cNvPr id="3" name="圆角矩形 44"/>
          <p:cNvSpPr/>
          <p:nvPr/>
        </p:nvSpPr>
        <p:spPr>
          <a:xfrm>
            <a:off x="5438143" y="4105920"/>
            <a:ext cx="1315087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Sắt bị gỉ</a:t>
            </a:r>
          </a:p>
        </p:txBody>
      </p:sp>
      <p:sp>
        <p:nvSpPr>
          <p:cNvPr id="15" name="圆角矩形 14"/>
          <p:cNvSpPr/>
          <p:nvPr/>
        </p:nvSpPr>
        <p:spPr bwMode="auto">
          <a:xfrm>
            <a:off x="639769" y="1246299"/>
            <a:ext cx="3968751" cy="3906984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 TƯỢNG </a:t>
            </a:r>
          </a:p>
          <a:p>
            <a:pPr algn="ctr" defTabSz="815914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HÓA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7296157" y="494033"/>
            <a:ext cx="4171951" cy="2597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7170423" y="3808737"/>
            <a:ext cx="2646047" cy="2870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9805041" y="3808731"/>
            <a:ext cx="2386967" cy="293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1" animBg="1"/>
      <p:bldP spid="45" grpId="2" animBg="1"/>
      <p:bldP spid="3" grpId="1" animBg="1"/>
      <p:bldP spid="3" grpId="2" animBg="1"/>
      <p:bldP spid="15" grpId="0" bldLvl="0" animBg="1"/>
      <p:bldP spid="15" grpId="1" animBg="1"/>
      <p:bldP spid="15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93703" y="314328"/>
            <a:ext cx="11734167" cy="93358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Bài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2 :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PHẢN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ỨNG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HÓA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HỌC</a:t>
            </a:r>
            <a:endParaRPr lang="en-US" sz="5500" b="1" dirty="0">
              <a:solidFill>
                <a:srgbClr val="FF0000"/>
              </a:solidFill>
              <a:latin typeface="Arrus-Black" panose="02020500000000000000" pitchFamily="18" charset="-93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056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5" y="2983240"/>
            <a:ext cx="3610611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3" y="-709928"/>
            <a:ext cx="6189980" cy="4971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918849" y="521975"/>
            <a:ext cx="3954147" cy="341631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l"/>
            <a:r>
              <a:rPr lang="en-US" sz="27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Trong cơ thể người và động vật, sự trao đổi chất là 1 loạt các quá trình sinh hóa, đó là những quá trình phức tạp, bao gồm cả biến đổi vật lí và biến đổi hóa học.</a:t>
            </a:r>
          </a:p>
        </p:txBody>
      </p:sp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5888975" y="23753"/>
            <a:ext cx="6280151" cy="679323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104"/>
          <p:cNvPicPr>
            <a:picLocks noGr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1" y="8256"/>
            <a:ext cx="12610467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93703" y="314328"/>
            <a:ext cx="11734167" cy="93358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TÔ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MÀU</a:t>
            </a:r>
            <a:r>
              <a:rPr lang="en-US" sz="55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CHO </a:t>
            </a:r>
            <a:r>
              <a:rPr lang="en-US" sz="55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TRANH</a:t>
            </a:r>
            <a:endParaRPr lang="en-US" sz="5500" b="1" dirty="0">
              <a:solidFill>
                <a:srgbClr val="FF0000"/>
              </a:solidFill>
              <a:latin typeface="Arrus-Black" panose="02020500000000000000" pitchFamily="18" charset="-93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787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7" y="1076209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=""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9" y="1644467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=""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6" y="1644468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8" y="198145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=""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82" y="697160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3" y="10771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21" y="189816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4" y="130825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2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4" y="145651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3" y="3345167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8" y="2833428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5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9" y="2231797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30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80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11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9" y="679821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5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3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6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9" y="288790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3" y="1947925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6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7" y="172107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7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6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4" y="-5548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51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4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10 </a:t>
            </a:r>
            <a:r>
              <a:rPr lang="en-US" altLang="en-US" sz="1600" b="1" dirty="0" err="1">
                <a:solidFill>
                  <a:srgbClr val="FFFFFF"/>
                </a:solidFill>
              </a:rPr>
              <a:t>điểm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9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1" y="2383109"/>
            <a:ext cx="1476687" cy="132343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729017672"/>
              </p:ext>
            </p:extLst>
          </p:nvPr>
        </p:nvGraphicFramePr>
        <p:xfrm>
          <a:off x="2346325" y="1756605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5" y="206377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nào sau đây xảy ra sự biến đổi hoá học?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354354" y="5118824"/>
            <a:ext cx="482208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4" y="511882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vài giọt mực vào cốc nước và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 đều thấy mực loang ra cả cốc</a:t>
            </a:r>
            <a:r>
              <a:rPr lang="vi-VN" i="1" dirty="0" smtClean="0"/>
              <a:t>.</a:t>
            </a:r>
            <a:endParaRPr lang="vi-VN" dirty="0"/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71" y="4309585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gà để lâu ngày bị hỏng,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mùi khó chịu.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4" y="434340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A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50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4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92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6" y="5958892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4" y="5958892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7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$200</a:t>
              </a:r>
              <a:endParaRPr lang="en-US" sz="4400" b="1" dirty="0">
                <a:solidFill>
                  <a:srgbClr val="FFFFFF"/>
                </a:solidFill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3" y="5549989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9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2042189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82" y="697160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3" y="10771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21" y="189816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4" y="130825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2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4" y="145651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3" y="3345167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8" y="2833428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5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9" y="2231797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30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80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11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9" y="679821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5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3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6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9" y="288790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3" y="1947925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6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7" y="172107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7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6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4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51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4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10 </a:t>
            </a:r>
            <a:r>
              <a:rPr lang="en-US" altLang="en-US" sz="1600" b="1" dirty="0" err="1">
                <a:solidFill>
                  <a:srgbClr val="FFFFFF"/>
                </a:solidFill>
              </a:rPr>
              <a:t>điểm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9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1" y="2383109"/>
            <a:ext cx="1476687" cy="132343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975467343"/>
              </p:ext>
            </p:extLst>
          </p:nvPr>
        </p:nvGraphicFramePr>
        <p:xfrm>
          <a:off x="2346325" y="1756605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5" y="206377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một miếng sắt bị rỉ sét, quá trình này được gọi là: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là biến đổi vật lý, </a:t>
            </a:r>
          </a:p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là biến đổi hóa học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4" y="511882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biến đổi.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4" y="4374888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hóa học.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7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vật lý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A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50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4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92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6" y="5958892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4" y="5958892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7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$200</a:t>
              </a:r>
              <a:endParaRPr lang="en-US" sz="4400" b="1" dirty="0">
                <a:solidFill>
                  <a:srgbClr val="FFFFFF"/>
                </a:solidFill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3" y="5549989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9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189216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82" y="697160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3" y="10771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21" y="189816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4" y="130825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2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4" y="145651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3" y="3345167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8" y="2833428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5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9" y="2231797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30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80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11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9" y="679821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5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3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6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9" y="288790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3" y="1947925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6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7" y="172107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7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6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4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51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4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10 </a:t>
            </a:r>
            <a:r>
              <a:rPr lang="en-US" altLang="en-US" sz="1600" b="1" dirty="0" err="1">
                <a:solidFill>
                  <a:srgbClr val="FFFFFF"/>
                </a:solidFill>
              </a:rPr>
              <a:t>điểm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9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1" y="2383109"/>
            <a:ext cx="1476687" cy="132343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969846047"/>
              </p:ext>
            </p:extLst>
          </p:nvPr>
        </p:nvGraphicFramePr>
        <p:xfrm>
          <a:off x="2346325" y="1756605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5" y="206377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nào sau đây là một biến đổi vật lý? 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gà luộc chín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4" y="514257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Sự oxy hóa của kim loại.</a:t>
            </a:r>
            <a:b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71" y="4309585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Nước đóng băng thành đá.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4" y="434340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cháy thành than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A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50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4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92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6" y="5958892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4" y="5958892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7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$200</a:t>
              </a:r>
              <a:endParaRPr lang="en-US" sz="4400" b="1" dirty="0">
                <a:solidFill>
                  <a:srgbClr val="FFFFFF"/>
                </a:solidFill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3" y="5549989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9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1676415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82" y="697160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3" y="10771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21" y="189816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4" y="1308257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2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4" y="145651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3" y="3345167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8" y="2833428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1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5" y="1095641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9" y="2231797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30" y="878213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80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11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9" y="679821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5" y="815305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3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6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9" y="288790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3" y="1947925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6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7" y="172107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7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8" rIns="91434" bIns="45718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6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4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51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4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6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8 </a:t>
            </a:r>
            <a:r>
              <a:rPr lang="en-US" altLang="en-US" sz="1600" b="1" dirty="0" err="1">
                <a:solidFill>
                  <a:srgbClr val="FFFF00"/>
                </a:solidFill>
              </a:rPr>
              <a:t>điểm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4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10 </a:t>
            </a:r>
            <a:r>
              <a:rPr lang="en-US" altLang="en-US" sz="1600" b="1" dirty="0" err="1">
                <a:solidFill>
                  <a:srgbClr val="FFFFFF"/>
                </a:solidFill>
              </a:rPr>
              <a:t>điểm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9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61" y="2383109"/>
            <a:ext cx="1476687" cy="132343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933956037"/>
              </p:ext>
            </p:extLst>
          </p:nvPr>
        </p:nvGraphicFramePr>
        <p:xfrm>
          <a:off x="2346325" y="1756605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5" y="206377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nấu ăn, việc l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ộc trứng dẫn đến </a:t>
            </a:r>
          </a:p>
          <a:p>
            <a:pPr algn="ctr"/>
            <a:r>
              <a:rPr lang="vi-V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biến đổi nào? 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biến đổi.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6" y="434340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hóa 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3" y="5057254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cả vật lý và </a:t>
            </a:r>
          </a:p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4" y="434340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34" tIns="45718" rIns="91434" bIns="45718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vật lý.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7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A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7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00" tIns="45718" rIns="91434" bIns="45718" anchor="ctr"/>
          <a:lstStyle/>
          <a:p>
            <a:r>
              <a:rPr lang="en-US" sz="28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50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4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92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6" y="5958892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4" y="5958892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3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7" y="5805933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3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80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$200</a:t>
              </a:r>
              <a:endParaRPr lang="en-US" sz="4400" b="1" dirty="0">
                <a:solidFill>
                  <a:srgbClr val="FFFFFF"/>
                </a:solidFill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34" tIns="45718" rIns="91434" bIns="45718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3" y="5549989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9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60005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396365" y="101609"/>
            <a:ext cx="5398136" cy="965835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9906" y="-53974"/>
            <a:ext cx="1388111" cy="112014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2052955" y="297181"/>
            <a:ext cx="4635500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Phản ứng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469265" y="217171"/>
            <a:ext cx="1492251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500507" y="1067438"/>
            <a:ext cx="4081780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Khái niệm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469906" y="1013470"/>
            <a:ext cx="1520191" cy="4845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pic>
        <p:nvPicPr>
          <p:cNvPr id="308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649103"/>
            <a:ext cx="11887200" cy="1010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" name="Text Box 106"/>
          <p:cNvSpPr txBox="1"/>
          <p:nvPr/>
        </p:nvSpPr>
        <p:spPr>
          <a:xfrm>
            <a:off x="864871" y="1819915"/>
            <a:ext cx="1093978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 ứng hoá học là quá trình biến đổi từ chất này thành chất khác</a:t>
            </a:r>
            <a:r>
              <a:rPr lang="en-US" sz="1500" i="1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8834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26" grpId="0" animBg="1"/>
      <p:bldP spid="45" grpId="0" animBg="1"/>
      <p:bldP spid="10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396365" y="101609"/>
            <a:ext cx="5398136" cy="965835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9906" y="-53974"/>
            <a:ext cx="1388111" cy="112014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2052955" y="297181"/>
            <a:ext cx="4635500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Phản ứng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469265" y="217171"/>
            <a:ext cx="1492251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500507" y="1067438"/>
            <a:ext cx="4081780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Khái niệm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469906" y="989976"/>
            <a:ext cx="1520191" cy="4845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pic>
        <p:nvPicPr>
          <p:cNvPr id="308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7" y="1532901"/>
            <a:ext cx="11887200" cy="1369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" name="Text Box 106"/>
          <p:cNvSpPr txBox="1"/>
          <p:nvPr/>
        </p:nvSpPr>
        <p:spPr>
          <a:xfrm>
            <a:off x="864871" y="1819915"/>
            <a:ext cx="1093978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Phản ứng hoá học là quá trình biến đổi từ chất này thành chất khác</a:t>
            </a:r>
            <a:r>
              <a:rPr lang="en-US" sz="1500" i="1">
                <a:latin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15391" y="2839717"/>
            <a:ext cx="3920136" cy="6489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276349" y="2902587"/>
            <a:ext cx="4305936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 err="1"/>
              <a:t>Chất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5614673" y="2981332"/>
            <a:ext cx="720091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688007" y="2809229"/>
            <a:ext cx="4784524" cy="67945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phản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ứng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66495" y="3924939"/>
            <a:ext cx="3969032" cy="5486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1276351" y="3950335"/>
            <a:ext cx="3784748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632745" y="4016691"/>
            <a:ext cx="720091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688007" y="3823129"/>
            <a:ext cx="2555876" cy="65042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phẩm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536" y="5102235"/>
            <a:ext cx="11648440" cy="993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</a:rPr>
              <a:t>Trong quá trình phản ứng, lượng chất nào tăng dần, lượng chất nào giảm dần?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9267" y="5102235"/>
            <a:ext cx="11648440" cy="993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</a:rPr>
              <a:t>Trong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quá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trình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phản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ứng</a:t>
            </a:r>
            <a:r>
              <a:rPr lang="en-US" sz="2800" b="1" i="1" dirty="0">
                <a:solidFill>
                  <a:schemeClr val="tx1"/>
                </a:solidFill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</a:rPr>
              <a:t>lượng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sản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phẩm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tăng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dần</a:t>
            </a:r>
            <a:r>
              <a:rPr lang="en-US" sz="2800" b="1" i="1" dirty="0">
                <a:solidFill>
                  <a:schemeClr val="tx1"/>
                </a:solidFill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</a:rPr>
              <a:t>lượng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chất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phản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ứng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giảm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dần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bldLvl="0" animBg="1"/>
      <p:bldP spid="7" grpId="0"/>
      <p:bldP spid="8" grpId="1" animBg="1"/>
      <p:bldP spid="8" grpId="2" bldLvl="0" animBg="1"/>
      <p:bldP spid="11" grpId="1" animBg="1"/>
      <p:bldP spid="11" grpId="2" bldLvl="0" animBg="1"/>
      <p:bldP spid="5" grpId="0" bldLvl="0" animBg="1"/>
      <p:bldP spid="9" grpId="1"/>
      <p:bldP spid="9" grpId="2"/>
      <p:bldP spid="16" grpId="1" animBg="1"/>
      <p:bldP spid="16" grpId="2" bldLvl="0" animBg="1"/>
      <p:bldP spid="17" grpId="1" animBg="1"/>
      <p:bldP spid="17" grpId="2" bldLvl="0" animBg="1"/>
      <p:bldP spid="18" grpId="1" animBg="1"/>
      <p:bldP spid="18" grpId="2" bldLvl="0" animBg="1"/>
      <p:bldP spid="18" grpId="3" bldLvl="0" animBg="1"/>
      <p:bldP spid="19" grpId="1" animBg="1"/>
      <p:bldP spid="19" grpId="2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327" y="365129"/>
            <a:ext cx="10515600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/>
              <a:t>Phương trình chữ: </a:t>
            </a:r>
            <a:br>
              <a:rPr lang="en-US" sz="3200" b="1"/>
            </a:br>
            <a:r>
              <a:rPr lang="en-US" sz="3200" b="1"/>
              <a:t> 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Tên các chất phản ứng                Tên các sản phẩm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9"/>
            <a:ext cx="10283191" cy="910591"/>
          </a:xfrm>
        </p:spPr>
        <p:txBody>
          <a:bodyPr/>
          <a:lstStyle/>
          <a:p>
            <a:r>
              <a:rPr lang="en-US"/>
              <a:t>Ví dụ:               Iron  +  Sulfur               Iron(II)sulfide. 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34965" y="1278255"/>
            <a:ext cx="1106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511803" y="2105660"/>
            <a:ext cx="685167" cy="5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 rot="16200000">
            <a:off x="3980817" y="1299217"/>
            <a:ext cx="486411" cy="210947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7287897" y="1299217"/>
            <a:ext cx="486411" cy="210947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56891" y="2789564"/>
            <a:ext cx="2334896" cy="476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41137" y="2769244"/>
            <a:ext cx="1978027" cy="476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3117851" y="2759079"/>
            <a:ext cx="2487296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/>
              <a:t>Chất phản ứng</a:t>
            </a:r>
            <a:r>
              <a:rPr lang="en-US"/>
              <a:t>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25923" y="2769235"/>
            <a:ext cx="1628972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/>
              <a:t>Sản phẩm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304167" y="3291209"/>
            <a:ext cx="2332356" cy="2007871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901703" y="3631565"/>
            <a:ext cx="1430020" cy="156845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/>
              <a:t>Đọc phương trình chữ trên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740025" y="3755395"/>
            <a:ext cx="861377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Đọc là: Iron tác dụng với Sulfur tạo ra Iron(II)sulfide.</a:t>
            </a:r>
          </a:p>
        </p:txBody>
      </p:sp>
      <p:pic>
        <p:nvPicPr>
          <p:cNvPr id="3078" name="Picture 6" descr="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2727" y="181613"/>
            <a:ext cx="990600" cy="14287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build="p"/>
      <p:bldP spid="8" grpId="0" bldLvl="0" animBg="1"/>
      <p:bldP spid="9" grpId="0" animBg="1"/>
      <p:bldP spid="10" grpId="0" animBg="1"/>
      <p:bldP spid="11" grpId="0" animBg="1"/>
      <p:bldP spid="12" grpId="0"/>
      <p:bldP spid="13" grpId="0"/>
      <p:bldP spid="6" grpId="0" animBg="1"/>
      <p:bldP spid="7" grpId="0"/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0"/>
          <p:cNvGrpSpPr/>
          <p:nvPr/>
        </p:nvGrpSpPr>
        <p:grpSpPr>
          <a:xfrm>
            <a:off x="1882520" y="1689745"/>
            <a:ext cx="8995281" cy="998855"/>
            <a:chOff x="4691034" y="1878985"/>
            <a:chExt cx="7664658" cy="998855"/>
          </a:xfrm>
        </p:grpSpPr>
        <p:sp>
          <p:nvSpPr>
            <p:cNvPr id="20" name="圆角矩形 25"/>
            <p:cNvSpPr/>
            <p:nvPr/>
          </p:nvSpPr>
          <p:spPr>
            <a:xfrm>
              <a:off x="4816951" y="1978045"/>
              <a:ext cx="7538741" cy="8997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DB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27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            </a:t>
              </a:r>
              <a:r>
                <a:rPr lang="en-US" altLang="zh-CN" sz="3100" b="1" dirty="0" err="1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Biến</a:t>
              </a:r>
              <a:r>
                <a:rPr lang="en-US" altLang="zh-CN" sz="31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đổi vật lý và biến đổi hóa học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691034" y="1878985"/>
              <a:ext cx="1649293" cy="484505"/>
            </a:xfrm>
            <a:prstGeom prst="roundRect">
              <a:avLst>
                <a:gd name="adj" fmla="val 9725"/>
              </a:avLst>
            </a:prstGeom>
            <a:solidFill>
              <a:srgbClr val="2DB2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</a:t>
              </a:r>
            </a:p>
          </p:txBody>
        </p:sp>
      </p:grpSp>
      <p:grpSp>
        <p:nvGrpSpPr>
          <p:cNvPr id="46" name="组合 10"/>
          <p:cNvGrpSpPr/>
          <p:nvPr/>
        </p:nvGrpSpPr>
        <p:grpSpPr>
          <a:xfrm>
            <a:off x="1883153" y="2893825"/>
            <a:ext cx="8994643" cy="736600"/>
            <a:chOff x="4757605" y="1988840"/>
            <a:chExt cx="7722206" cy="736573"/>
          </a:xfrm>
        </p:grpSpPr>
        <p:sp>
          <p:nvSpPr>
            <p:cNvPr id="47" name="圆角矩形 25"/>
            <p:cNvSpPr/>
            <p:nvPr/>
          </p:nvSpPr>
          <p:spPr>
            <a:xfrm>
              <a:off x="4874443" y="2221357"/>
              <a:ext cx="7605368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77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27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              </a:t>
              </a:r>
              <a:r>
                <a:rPr lang="en-US" altLang="zh-CN" sz="3100" b="1" dirty="0">
                  <a:solidFill>
                    <a:schemeClr val="accent5">
                      <a:lumMod val="7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 hóa học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</a:t>
              </a:r>
            </a:p>
          </p:txBody>
        </p:sp>
        <p:sp>
          <p:nvSpPr>
            <p:cNvPr id="48" name="圆角矩形 5"/>
            <p:cNvSpPr/>
            <p:nvPr/>
          </p:nvSpPr>
          <p:spPr>
            <a:xfrm>
              <a:off x="4757605" y="1988840"/>
              <a:ext cx="1665298" cy="484487"/>
            </a:xfrm>
            <a:prstGeom prst="roundRect">
              <a:avLst>
                <a:gd name="adj" fmla="val 9725"/>
              </a:avLst>
            </a:prstGeom>
            <a:solidFill>
              <a:srgbClr val="F77A08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II</a:t>
              </a:r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4465006" y="169308"/>
            <a:ext cx="3670815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DUNG</a:t>
            </a:r>
          </a:p>
        </p:txBody>
      </p:sp>
      <p:grpSp>
        <p:nvGrpSpPr>
          <p:cNvPr id="4" name="组合 10"/>
          <p:cNvGrpSpPr/>
          <p:nvPr/>
        </p:nvGrpSpPr>
        <p:grpSpPr>
          <a:xfrm>
            <a:off x="1911555" y="4010799"/>
            <a:ext cx="8966244" cy="885895"/>
            <a:chOff x="4819278" y="1576020"/>
            <a:chExt cx="7268242" cy="885895"/>
          </a:xfrm>
        </p:grpSpPr>
        <p:sp>
          <p:nvSpPr>
            <p:cNvPr id="5" name="圆角矩形 25"/>
            <p:cNvSpPr/>
            <p:nvPr/>
          </p:nvSpPr>
          <p:spPr>
            <a:xfrm>
              <a:off x="4913847" y="1653560"/>
              <a:ext cx="7173673" cy="8083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DB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27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            </a:t>
              </a:r>
              <a:r>
                <a:rPr lang="en-US" altLang="zh-CN" sz="3100" b="1" dirty="0" err="1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Năng</a:t>
              </a:r>
              <a:r>
                <a:rPr lang="en-US" altLang="zh-CN" sz="31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lượng của phản ứng hóa học</a:t>
              </a:r>
            </a:p>
          </p:txBody>
        </p:sp>
        <p:sp>
          <p:nvSpPr>
            <p:cNvPr id="6" name="圆角矩形 44"/>
            <p:cNvSpPr/>
            <p:nvPr/>
          </p:nvSpPr>
          <p:spPr>
            <a:xfrm>
              <a:off x="4819278" y="1576020"/>
              <a:ext cx="1555251" cy="484505"/>
            </a:xfrm>
            <a:prstGeom prst="roundRect">
              <a:avLst>
                <a:gd name="adj" fmla="val 9725"/>
              </a:avLst>
            </a:prstGeom>
            <a:solidFill>
              <a:srgbClr val="2DB2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III</a:t>
              </a:r>
            </a:p>
          </p:txBody>
        </p:sp>
      </p:grpSp>
    </p:spTree>
  </p:cSld>
  <p:clrMapOvr>
    <a:masterClrMapping/>
  </p:clrMapOvr>
  <p:transition advTm="379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0" y="11523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22898">
              <a:buClr>
                <a:srgbClr val="000000"/>
              </a:buClr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phản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aphicFrame>
        <p:nvGraphicFramePr>
          <p:cNvPr id="236609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878081"/>
              </p:ext>
            </p:extLst>
          </p:nvPr>
        </p:nvGraphicFramePr>
        <p:xfrm>
          <a:off x="118753" y="653144"/>
          <a:ext cx="11979764" cy="5661092"/>
        </p:xfrm>
        <a:graphic>
          <a:graphicData uri="http://schemas.openxmlformats.org/drawingml/2006/table">
            <a:tbl>
              <a:tblPr/>
              <a:tblGrid>
                <a:gridCol w="5106391"/>
                <a:gridCol w="748145"/>
                <a:gridCol w="688769"/>
                <a:gridCol w="5436459"/>
              </a:tblGrid>
              <a:tr h="8138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Các quá trình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1155" marB="411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tượng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1155" marB="411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chữ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phản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ứng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hoá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3" marR="91443" marT="41155" marB="411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1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Hoá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học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1155" marB="411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Vậtlí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1155" marB="411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a.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Dây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sắt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cắt nhỏ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đinh sắt</a:t>
                      </a:r>
                    </a:p>
                  </a:txBody>
                  <a:tcPr marL="91443" marR="91443" marT="41155" marB="411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b. Khi đốt nến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cháy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ra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carbon dioxide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và hơi nước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1155" marB="411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1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Khi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than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cháy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carbon dioxide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1155" marB="411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 </a:t>
                      </a: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03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d.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Hydrochloric acid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tác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dụng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calcium carbonate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tạo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calcium chloride,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nước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</a:rPr>
                        <a:t>carbon dioxide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91443" marR="91443" marT="41155" marB="411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6586" name="Text Box 42"/>
          <p:cNvSpPr txBox="1">
            <a:spLocks noChangeArrowheads="1"/>
          </p:cNvSpPr>
          <p:nvPr/>
        </p:nvSpPr>
        <p:spPr bwMode="auto">
          <a:xfrm>
            <a:off x="6096003" y="2654341"/>
            <a:ext cx="502708" cy="425451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22898">
              <a:buClr>
                <a:srgbClr val="000000"/>
              </a:buClr>
              <a:defRPr/>
            </a:pPr>
            <a:r>
              <a:rPr lang="en-US" altLang="en-US" sz="21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236587" name="Text Box 43"/>
          <p:cNvSpPr txBox="1">
            <a:spLocks noChangeArrowheads="1"/>
          </p:cNvSpPr>
          <p:nvPr/>
        </p:nvSpPr>
        <p:spPr bwMode="auto">
          <a:xfrm>
            <a:off x="5371804" y="3298920"/>
            <a:ext cx="457729" cy="425451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22898">
              <a:buClr>
                <a:srgbClr val="000000"/>
              </a:buClr>
              <a:defRPr/>
            </a:pPr>
            <a:r>
              <a:rPr lang="en-US" altLang="en-US" sz="21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236588" name="Text Box 44"/>
          <p:cNvSpPr txBox="1">
            <a:spLocks noChangeArrowheads="1"/>
          </p:cNvSpPr>
          <p:nvPr/>
        </p:nvSpPr>
        <p:spPr bwMode="auto">
          <a:xfrm>
            <a:off x="5402032" y="4163491"/>
            <a:ext cx="457729" cy="423863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1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236589" name="Text Box 45"/>
          <p:cNvSpPr txBox="1">
            <a:spLocks noChangeArrowheads="1"/>
          </p:cNvSpPr>
          <p:nvPr/>
        </p:nvSpPr>
        <p:spPr bwMode="auto">
          <a:xfrm>
            <a:off x="5425782" y="5205913"/>
            <a:ext cx="565327" cy="425451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1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236590" name="Text Box 46"/>
          <p:cNvSpPr txBox="1">
            <a:spLocks noChangeArrowheads="1"/>
          </p:cNvSpPr>
          <p:nvPr/>
        </p:nvSpPr>
        <p:spPr bwMode="auto">
          <a:xfrm>
            <a:off x="6737073" y="3108920"/>
            <a:ext cx="552617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en-US" altLang="en-US" sz="2400" b="1" kern="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Nến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oxygen 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carbon dioxide +      </a:t>
            </a:r>
            <a:r>
              <a:rPr lang="en-US" altLang="en-US" sz="2400" b="1" kern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hơi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b="1" kern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236591" name="Text Box 47"/>
          <p:cNvSpPr txBox="1">
            <a:spLocks noChangeArrowheads="1"/>
          </p:cNvSpPr>
          <p:nvPr/>
        </p:nvSpPr>
        <p:spPr bwMode="auto">
          <a:xfrm>
            <a:off x="6697684" y="4125689"/>
            <a:ext cx="54943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Than + oxygen  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Carbon dioxide</a:t>
            </a:r>
          </a:p>
        </p:txBody>
      </p:sp>
      <p:sp>
        <p:nvSpPr>
          <p:cNvPr id="236592" name="Text Box 48"/>
          <p:cNvSpPr txBox="1">
            <a:spLocks noChangeArrowheads="1"/>
          </p:cNvSpPr>
          <p:nvPr/>
        </p:nvSpPr>
        <p:spPr bwMode="auto">
          <a:xfrm>
            <a:off x="6737071" y="4877852"/>
            <a:ext cx="552618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Hydrochloric acid + Calcium carbonate 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Calcium chloride + </a:t>
            </a:r>
            <a:r>
              <a:rPr lang="en-US" altLang="en-US" sz="2400" b="1" kern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carbon dioxide</a:t>
            </a:r>
            <a:endParaRPr lang="en-US" altLang="en-US" sz="2400" b="1" kern="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8797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86" grpId="0"/>
      <p:bldP spid="236587" grpId="0"/>
      <p:bldP spid="236588" grpId="0"/>
      <p:bldP spid="236589" grpId="0"/>
      <p:bldP spid="236590" grpId="0"/>
      <p:bldP spid="236591" grpId="0"/>
      <p:bldP spid="2365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396365" y="101609"/>
            <a:ext cx="5398136" cy="965835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9906" y="-53974"/>
            <a:ext cx="1388111" cy="112014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2052955" y="297181"/>
            <a:ext cx="4635500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Phản ứng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469265" y="217171"/>
            <a:ext cx="1492251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500507" y="1233689"/>
            <a:ext cx="4081780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Khái niệm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469906" y="1156225"/>
            <a:ext cx="1520191" cy="4845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6" name="圆角矩形 25"/>
          <p:cNvSpPr/>
          <p:nvPr/>
        </p:nvSpPr>
        <p:spPr>
          <a:xfrm>
            <a:off x="1602109" y="2012318"/>
            <a:ext cx="718502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Microsoft YaHei" panose="020B0503020204020204" charset="-122"/>
                <a:ea typeface="Microsoft YaHei" panose="020B0503020204020204" charset="-122"/>
              </a:rPr>
              <a:t>Diễn biến của phản ứng hóa học :</a:t>
            </a:r>
          </a:p>
        </p:txBody>
      </p:sp>
      <p:sp>
        <p:nvSpPr>
          <p:cNvPr id="7" name="圆角矩形 44"/>
          <p:cNvSpPr/>
          <p:nvPr/>
        </p:nvSpPr>
        <p:spPr>
          <a:xfrm>
            <a:off x="469906" y="2012325"/>
            <a:ext cx="1520191" cy="484505"/>
          </a:xfrm>
          <a:prstGeom prst="roundRect">
            <a:avLst>
              <a:gd name="adj" fmla="val 97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2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3556003" y="1109345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/>
          <p:nvPr/>
        </p:nvGraphicFramePr>
        <p:xfrm>
          <a:off x="3556003" y="1840865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/>
          <p:nvPr/>
        </p:nvGraphicFramePr>
        <p:xfrm>
          <a:off x="3146427" y="3191511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/>
          <p:nvPr/>
        </p:nvGraphicFramePr>
        <p:xfrm>
          <a:off x="3146427" y="3923031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3146427" y="4654551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/>
        </p:nvGraphicFramePr>
        <p:xfrm>
          <a:off x="3146427" y="5386071"/>
          <a:ext cx="433494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9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" name="Picture 30" descr="Screenshot 2023-07-21 1836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6" y="1"/>
            <a:ext cx="12112725" cy="4179571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564269" y="3546546"/>
            <a:ext cx="11227929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9267" y="4384048"/>
            <a:ext cx="11648440" cy="16960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l"/>
            <a:r>
              <a:rPr lang="en-US" sz="2800">
                <a:solidFill>
                  <a:schemeClr val="accent6">
                    <a:lumMod val="50000"/>
                  </a:schemeClr>
                </a:solidFill>
                <a:sym typeface="+mn-ea"/>
              </a:rPr>
              <a:t>1.Trước và sau phản ứng, những nguyên tử nào liên kết với nhau?</a:t>
            </a:r>
          </a:p>
          <a:p>
            <a:pPr algn="l"/>
            <a:r>
              <a:rPr lang="en-US" sz="2800">
                <a:solidFill>
                  <a:schemeClr val="accent6">
                    <a:lumMod val="50000"/>
                  </a:schemeClr>
                </a:solidFill>
              </a:rPr>
              <a:t>2.Trong quá trình phản ứng, số nguyên tử H và số nguyên tử O có thay đổi không?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3511" y="4347229"/>
            <a:ext cx="12064367" cy="188731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 anchorCtr="0"/>
          <a:lstStyle/>
          <a:p>
            <a:pPr algn="l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1.Trước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phản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ứng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H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liên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kết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với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H;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liên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kết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với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O.</a:t>
            </a:r>
          </a:p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   Sau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phản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ứng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H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liên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kết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với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O.</a:t>
            </a:r>
          </a:p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2.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Trong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quá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trình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phản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ứng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số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H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và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số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thay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sym typeface="+mn-ea"/>
              </a:rPr>
              <a:t>đổi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1" animBg="1"/>
      <p:bldP spid="33" grpId="4" bldLvl="0" animBg="1"/>
      <p:bldP spid="33" grpId="5" animBg="1"/>
      <p:bldP spid="34" grpId="1" animBg="1"/>
      <p:bldP spid="34" grpId="2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3067" y="2966138"/>
            <a:ext cx="990600" cy="1428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95381" y="709911"/>
            <a:ext cx="12049127" cy="5886840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pPr algn="l"/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116891"/>
            <a:ext cx="3117216" cy="93472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051613"/>
            <a:ext cx="7164707" cy="7835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35940" y="1120825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I. BIẾN ĐỔI VẬT LÝ VÀ BIẾN ĐỔI HÓA HỌC</a:t>
            </a:r>
            <a:endParaRPr lang="en-US" sz="2800" b="1">
              <a:latin typeface="+mj-lt"/>
              <a:cs typeface="+mj-lt"/>
            </a:endParaRPr>
          </a:p>
        </p:txBody>
      </p:sp>
      <p:pic>
        <p:nvPicPr>
          <p:cNvPr id="4" name="Picture 9" descr="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8128" y="1903153"/>
            <a:ext cx="6996431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35945" y="1903145"/>
            <a:ext cx="398653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II.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535943" y="2620063"/>
            <a:ext cx="338264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1.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Khái niệm :</a:t>
            </a:r>
          </a:p>
        </p:txBody>
      </p:sp>
      <p:sp>
        <p:nvSpPr>
          <p:cNvPr id="7" name="圆角矩形 25"/>
          <p:cNvSpPr/>
          <p:nvPr/>
        </p:nvSpPr>
        <p:spPr>
          <a:xfrm>
            <a:off x="535941" y="3223949"/>
            <a:ext cx="718502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</a:rPr>
              <a:t>2.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Microsoft YaHei" panose="020B0503020204020204" charset="-122"/>
                <a:ea typeface="Microsoft YaHei" panose="020B0503020204020204" charset="-122"/>
              </a:rPr>
              <a:t>Diễn biến của phản ứng hóa học 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0940" y="3875465"/>
            <a:ext cx="11648440" cy="993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  <p:bldP spid="19" grpId="1"/>
      <p:bldP spid="19" grpId="2" bldLvl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396365" y="101609"/>
            <a:ext cx="5398136" cy="965835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9906" y="-53974"/>
            <a:ext cx="1388111" cy="112014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2052955" y="297181"/>
            <a:ext cx="4635500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Phản ứng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469265" y="217171"/>
            <a:ext cx="1492251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500507" y="1257438"/>
            <a:ext cx="4081780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Khái niệm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469906" y="1179976"/>
            <a:ext cx="1520191" cy="4845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6" name="圆角矩形 25"/>
          <p:cNvSpPr/>
          <p:nvPr/>
        </p:nvSpPr>
        <p:spPr>
          <a:xfrm>
            <a:off x="1602109" y="2012318"/>
            <a:ext cx="718502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Diễn biến của phản ứng hóa học :</a:t>
            </a:r>
          </a:p>
        </p:txBody>
      </p:sp>
      <p:sp>
        <p:nvSpPr>
          <p:cNvPr id="7" name="圆角矩形 44"/>
          <p:cNvSpPr/>
          <p:nvPr/>
        </p:nvSpPr>
        <p:spPr>
          <a:xfrm>
            <a:off x="469906" y="2012325"/>
            <a:ext cx="1520191" cy="484505"/>
          </a:xfrm>
          <a:prstGeom prst="roundRect">
            <a:avLst>
              <a:gd name="adj" fmla="val 972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2</a:t>
            </a:r>
          </a:p>
        </p:txBody>
      </p:sp>
      <p:sp>
        <p:nvSpPr>
          <p:cNvPr id="5" name="圆角矩形 44"/>
          <p:cNvSpPr/>
          <p:nvPr/>
        </p:nvSpPr>
        <p:spPr>
          <a:xfrm>
            <a:off x="455299" y="2784485"/>
            <a:ext cx="1520191" cy="484505"/>
          </a:xfrm>
          <a:prstGeom prst="roundRect">
            <a:avLst>
              <a:gd name="adj" fmla="val 972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3</a:t>
            </a:r>
          </a:p>
        </p:txBody>
      </p:sp>
      <p:sp>
        <p:nvSpPr>
          <p:cNvPr id="8" name="圆角矩形 25"/>
          <p:cNvSpPr/>
          <p:nvPr/>
        </p:nvSpPr>
        <p:spPr>
          <a:xfrm>
            <a:off x="1858011" y="2784478"/>
            <a:ext cx="9370060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Hiện tượng kèm theo các  phản ứng hóa học :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5" y="1095162"/>
            <a:ext cx="3610611" cy="39744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066565" y="2668907"/>
            <a:ext cx="398985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Điều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xảy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PƯHH</a:t>
            </a:r>
            <a:endParaRPr lang="en-US" sz="2800" b="1" dirty="0">
              <a:solidFill>
                <a:schemeClr val="bg1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pic>
        <p:nvPicPr>
          <p:cNvPr id="308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833" y="736251"/>
            <a:ext cx="3630931" cy="1407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7778453" y="1049941"/>
            <a:ext cx="33210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tiếp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xúc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nhau</a:t>
            </a:r>
            <a:endParaRPr lang="en-US" sz="2800" dirty="0"/>
          </a:p>
        </p:txBody>
      </p:sp>
      <p:pic>
        <p:nvPicPr>
          <p:cNvPr id="1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849" y="2243088"/>
            <a:ext cx="3630931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849" y="3895692"/>
            <a:ext cx="3630931" cy="1447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7984901" y="2565663"/>
            <a:ext cx="3321051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sym typeface="+mn-ea"/>
              </a:rPr>
              <a:t>Đun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sym typeface="+mn-ea"/>
              </a:rPr>
              <a:t>nóng</a:t>
            </a:r>
            <a:endParaRPr lang="en-US" sz="2800" dirty="0"/>
          </a:p>
        </p:txBody>
      </p:sp>
      <p:sp>
        <p:nvSpPr>
          <p:cNvPr id="15" name="Text Box 14"/>
          <p:cNvSpPr txBox="1"/>
          <p:nvPr/>
        </p:nvSpPr>
        <p:spPr>
          <a:xfrm>
            <a:off x="7953789" y="4097305"/>
            <a:ext cx="33210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Chất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xúc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tác</a:t>
            </a:r>
            <a:endParaRPr lang="en-US" sz="2800" dirty="0"/>
          </a:p>
        </p:txBody>
      </p:sp>
      <p:sp>
        <p:nvSpPr>
          <p:cNvPr id="17" name="Right Arrow 16"/>
          <p:cNvSpPr/>
          <p:nvPr/>
        </p:nvSpPr>
        <p:spPr>
          <a:xfrm rot="19487174">
            <a:off x="6025869" y="2145280"/>
            <a:ext cx="1485615" cy="19561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150725" y="2751320"/>
            <a:ext cx="1429387" cy="2279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398063">
            <a:off x="6096293" y="3462424"/>
            <a:ext cx="1429387" cy="2279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14" grpId="0"/>
      <p:bldP spid="15" grpId="0"/>
      <p:bldP spid="17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5" y="1289832"/>
            <a:ext cx="3610611" cy="39744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1257" y="2532367"/>
            <a:ext cx="4662171" cy="95313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>
                <a:solidFill>
                  <a:srgbClr val="5DCEAF">
                    <a:lumMod val="50000"/>
                  </a:srgbClr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mới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Bahnschrift Light" panose="020B0502040204020203" charset="0"/>
                <a:cs typeface="Bahnschrift Light" panose="020B0502040204020203" charset="0"/>
              </a:rPr>
              <a:t>:</a:t>
            </a:r>
          </a:p>
        </p:txBody>
      </p:sp>
      <p:pic>
        <p:nvPicPr>
          <p:cNvPr id="308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685" y="0"/>
            <a:ext cx="3630931" cy="1407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8870953" y="313689"/>
            <a:ext cx="33210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solidFill>
                  <a:srgbClr val="5DCEAF">
                    <a:lumMod val="50000"/>
                  </a:srgb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 thay đổi màu sắc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10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573" y="1686568"/>
            <a:ext cx="3630931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225" y="3256920"/>
            <a:ext cx="3630931" cy="144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8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573" y="4632332"/>
            <a:ext cx="3722371" cy="1447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8810625" y="2009143"/>
            <a:ext cx="3321051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solidFill>
                  <a:srgbClr val="5DCEAF">
                    <a:lumMod val="50000"/>
                  </a:srgb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xuất hiện chất khí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773165" y="3622041"/>
            <a:ext cx="33210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solidFill>
                  <a:srgbClr val="5DCEAF">
                    <a:lumMod val="50000"/>
                  </a:srgbClr>
                </a:solidFill>
                <a:latin typeface="Bahnschrift Light" panose="020B0502040204020203" charset="0"/>
                <a:cs typeface="Bahnschrift Light" panose="020B0502040204020203" charset="0"/>
                <a:sym typeface="+mn-ea"/>
              </a:rPr>
              <a:t>xuất hiện kết tủa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716011" y="4987295"/>
            <a:ext cx="3630296" cy="104643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3100">
                <a:solidFill>
                  <a:srgbClr val="5DCEAF">
                    <a:lumMod val="50000"/>
                  </a:srgbClr>
                </a:solidFill>
              </a:rPr>
              <a:t>tỏa nhiệt và phát sáng</a:t>
            </a:r>
          </a:p>
        </p:txBody>
      </p:sp>
      <p:sp>
        <p:nvSpPr>
          <p:cNvPr id="17" name="Right Arrow 16"/>
          <p:cNvSpPr/>
          <p:nvPr/>
        </p:nvSpPr>
        <p:spPr>
          <a:xfrm rot="18480000">
            <a:off x="6588764" y="1774826"/>
            <a:ext cx="2432685" cy="23558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9680000">
            <a:off x="7105017" y="2493016"/>
            <a:ext cx="1429387" cy="2279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320000">
            <a:off x="7185029" y="3448052"/>
            <a:ext cx="1429387" cy="22796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2160000">
            <a:off x="6780529" y="4456440"/>
            <a:ext cx="2023747" cy="235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3067" y="2906760"/>
            <a:ext cx="990600" cy="14911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2881" y="812344"/>
            <a:ext cx="12049127" cy="5920969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pPr algn="l"/>
            <a:r>
              <a:rPr lang="zh-CN" altLang="en-US" b="1">
                <a:solidFill>
                  <a:srgbClr val="FFFF00"/>
                </a:solidFill>
                <a:sym typeface="+mn-ea"/>
              </a:rPr>
              <a:t>* </a:t>
            </a:r>
            <a:r>
              <a:rPr lang="en-US" altLang="zh-CN" b="1">
                <a:solidFill>
                  <a:srgbClr val="FFFF00"/>
                </a:solidFill>
                <a:sym typeface="+mn-ea"/>
              </a:rPr>
              <a:t>Biến đổi vật lý: 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không có sự tạo thành chất mới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57518"/>
            <a:ext cx="3117216" cy="975561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" y="1015987"/>
            <a:ext cx="7164707" cy="8178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35940" y="1097077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>
                <a:latin typeface="+mj-lt"/>
                <a:cs typeface="+mj-lt"/>
                <a:sym typeface="+mn-ea"/>
              </a:rPr>
              <a:t>I.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BIẾN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ĐỔI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VẬT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LÝ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VÀ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BIẾN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ĐỔI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HÓA</a:t>
            </a:r>
            <a:r>
              <a:rPr lang="en-US" sz="2800" b="1" dirty="0">
                <a:latin typeface="+mj-lt"/>
                <a:cs typeface="+mj-lt"/>
                <a:sym typeface="+mn-ea"/>
              </a:rPr>
              <a:t> </a:t>
            </a:r>
            <a:r>
              <a:rPr lang="en-US" sz="2800" b="1" dirty="0" err="1">
                <a:latin typeface="+mj-lt"/>
                <a:cs typeface="+mj-lt"/>
                <a:sym typeface="+mn-ea"/>
              </a:rPr>
              <a:t>HỌC</a:t>
            </a:r>
            <a:endParaRPr lang="en-US" sz="2800" b="1" dirty="0">
              <a:latin typeface="+mj-lt"/>
              <a:cs typeface="+mj-lt"/>
            </a:endParaRPr>
          </a:p>
        </p:txBody>
      </p:sp>
      <p:pic>
        <p:nvPicPr>
          <p:cNvPr id="4" name="Picture 9" descr="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8128" y="1771395"/>
            <a:ext cx="6996431" cy="811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35945" y="1828089"/>
            <a:ext cx="398653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II.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541023" y="2536311"/>
            <a:ext cx="3382647" cy="526220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1.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Khái niệm :</a:t>
            </a:r>
          </a:p>
        </p:txBody>
      </p:sp>
      <p:sp>
        <p:nvSpPr>
          <p:cNvPr id="7" name="圆角矩形 25"/>
          <p:cNvSpPr/>
          <p:nvPr/>
        </p:nvSpPr>
        <p:spPr>
          <a:xfrm>
            <a:off x="474981" y="3159251"/>
            <a:ext cx="7185027" cy="526220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2.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Diễn biến của phản ứng hóa học :</a:t>
            </a:r>
          </a:p>
        </p:txBody>
      </p:sp>
      <p:sp>
        <p:nvSpPr>
          <p:cNvPr id="2" name="圆角矩形 25"/>
          <p:cNvSpPr/>
          <p:nvPr/>
        </p:nvSpPr>
        <p:spPr>
          <a:xfrm>
            <a:off x="474986" y="3789111"/>
            <a:ext cx="10389871" cy="526220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</a:rPr>
              <a:t>3.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Hiện tượng kèm theo các  phản ứng hóa học :</a:t>
            </a:r>
            <a:endParaRPr lang="en-US" altLang="zh-CN" sz="28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4980" y="4429128"/>
            <a:ext cx="11648440" cy="125921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PƯHH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  <p:bldP spid="2" grpId="0" bldLvl="0" animBg="1"/>
      <p:bldP spid="2" grpId="1" animBg="1"/>
      <p:bldP spid="2" grpId="2" bldLvl="0" animBg="1"/>
      <p:bldP spid="5" grpId="1"/>
      <p:bldP spid="5" grpId="2" bldLvl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178133" y="118753"/>
            <a:ext cx="11851575" cy="6578931"/>
          </a:xfrm>
          <a:prstGeom prst="rect">
            <a:avLst/>
          </a:prstGeom>
          <a:noFill/>
          <a:ln w="57150" cmpd="thickThin">
            <a:solidFill>
              <a:srgbClr val="0000CC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PƯHH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514314" indent="-514314" defTabSz="822898">
              <a:lnSpc>
                <a:spcPct val="110000"/>
              </a:lnSpc>
              <a:buClr>
                <a:srgbClr val="000000"/>
              </a:buClr>
              <a:buFontTx/>
              <a:buAutoNum type="alphaLcPeriod"/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một mẩu sodium vào nước, thu được sản phẩm sodium hydroxide 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 và khí hydrogen</a:t>
            </a:r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8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8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</a:t>
            </a: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dung dịch iron (II) chloride FeCl</a:t>
            </a:r>
            <a:r>
              <a:rPr lang="vi-VN" sz="28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tác dụng với dung dịch silver 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nitrate AgNO</a:t>
            </a:r>
            <a:r>
              <a:rPr lang="vi-VN" sz="28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thu được silver chloride kết tủa màu trắng và dung dịch 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(II) nitrate.</a:t>
            </a:r>
            <a:endParaRPr lang="en-US" alt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3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 cháy mẩu aluminium trong không khí, tạo ra aluminium oxide</a:t>
            </a:r>
            <a:endParaRPr lang="en-US" altLang="en-US" sz="3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CC0000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CC0000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0000FF"/>
              </a:solidFill>
              <a:latin typeface=".VnArial" panose="020B7200000000000000" pitchFamily="34" charset="0"/>
              <a:cs typeface="Arial"/>
              <a:sym typeface="Arial"/>
            </a:endParaRPr>
          </a:p>
        </p:txBody>
      </p:sp>
      <p:sp>
        <p:nvSpPr>
          <p:cNvPr id="237575" name="Rectangle 7"/>
          <p:cNvSpPr>
            <a:spLocks noChangeArrowheads="1"/>
          </p:cNvSpPr>
          <p:nvPr/>
        </p:nvSpPr>
        <p:spPr bwMode="auto">
          <a:xfrm>
            <a:off x="1317630" y="1804490"/>
            <a:ext cx="905933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Sodium  +   </a:t>
            </a: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  Sodium hydroxide  +  </a:t>
            </a: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hydrogen   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237576" name="AutoShape 8"/>
          <p:cNvSpPr>
            <a:spLocks noChangeArrowheads="1"/>
          </p:cNvSpPr>
          <p:nvPr/>
        </p:nvSpPr>
        <p:spPr bwMode="auto">
          <a:xfrm>
            <a:off x="660217" y="1769565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1024089" y="4191755"/>
            <a:ext cx="107567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iron (II) chloride +  Silver nitrate </a:t>
            </a:r>
            <a:r>
              <a:rPr lang="en-US" alt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Silver chloride  +  iron (II) nitrate</a:t>
            </a:r>
            <a:r>
              <a:rPr lang="en-US" alt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237578" name="AutoShape 10"/>
          <p:cNvSpPr>
            <a:spLocks noChangeArrowheads="1"/>
          </p:cNvSpPr>
          <p:nvPr/>
        </p:nvSpPr>
        <p:spPr bwMode="auto">
          <a:xfrm>
            <a:off x="660217" y="4123489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1255894" y="5592744"/>
            <a:ext cx="9121071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Aluminium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+ oxygen 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 </a:t>
            </a:r>
            <a:r>
              <a:rPr lang="en-US" altLang="en-US" sz="32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aluminium</a:t>
            </a:r>
            <a:r>
              <a:rPr lang="en-US" alt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oxide</a:t>
            </a:r>
            <a:endParaRPr lang="en-US" altLang="en-US" sz="32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7580" name="AutoShape 12"/>
          <p:cNvSpPr>
            <a:spLocks noChangeArrowheads="1"/>
          </p:cNvSpPr>
          <p:nvPr/>
        </p:nvSpPr>
        <p:spPr bwMode="auto">
          <a:xfrm>
            <a:off x="660217" y="5592740"/>
            <a:ext cx="229307" cy="547688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3491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5" grpId="0"/>
      <p:bldP spid="237576" grpId="0" animBg="1"/>
      <p:bldP spid="237577" grpId="0"/>
      <p:bldP spid="237578" grpId="0" animBg="1"/>
      <p:bldP spid="237579" grpId="0"/>
      <p:bldP spid="23758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154378" y="178130"/>
            <a:ext cx="11810697" cy="6460175"/>
          </a:xfrm>
          <a:prstGeom prst="rect">
            <a:avLst/>
          </a:prstGeom>
          <a:noFill/>
          <a:ln w="57150" cmpd="thickThin">
            <a:solidFill>
              <a:srgbClr val="0000CC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phản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29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defTabSz="822898">
              <a:lnSpc>
                <a:spcPct val="110000"/>
              </a:lnSpc>
              <a:buClr>
                <a:srgbClr val="000000"/>
              </a:buClr>
              <a:buFontTx/>
              <a:buAutoNum type="alphaLcPeriod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Sodium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cháy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oxygen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sodium oxide</a:t>
            </a:r>
            <a:r>
              <a:rPr lang="en-US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Muối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copper (II) sulfate 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iron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muối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iron 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(II)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sunfate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kim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copper</a:t>
            </a:r>
            <a:r>
              <a:rPr lang="en-US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 Potassium chlorate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huỷ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potassium chloride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oxygen</a:t>
            </a:r>
            <a:r>
              <a:rPr lang="en-US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CC0000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CC0000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0000FF"/>
              </a:solidFill>
              <a:latin typeface=".VnArial" panose="020B7200000000000000" pitchFamily="34" charset="0"/>
              <a:cs typeface="Arial"/>
              <a:sym typeface="Arial"/>
            </a:endParaRPr>
          </a:p>
        </p:txBody>
      </p:sp>
      <p:sp>
        <p:nvSpPr>
          <p:cNvPr id="237575" name="Rectangle 7"/>
          <p:cNvSpPr>
            <a:spLocks noChangeArrowheads="1"/>
          </p:cNvSpPr>
          <p:nvPr/>
        </p:nvSpPr>
        <p:spPr bwMode="auto">
          <a:xfrm>
            <a:off x="1351193" y="2202177"/>
            <a:ext cx="1744487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7576" name="AutoShape 8"/>
          <p:cNvSpPr>
            <a:spLocks noChangeArrowheads="1"/>
          </p:cNvSpPr>
          <p:nvPr/>
        </p:nvSpPr>
        <p:spPr bwMode="auto">
          <a:xfrm>
            <a:off x="888807" y="2124389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78" name="AutoShape 10"/>
          <p:cNvSpPr>
            <a:spLocks noChangeArrowheads="1"/>
          </p:cNvSpPr>
          <p:nvPr/>
        </p:nvSpPr>
        <p:spPr bwMode="auto">
          <a:xfrm>
            <a:off x="927974" y="3839368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80" name="AutoShape 12"/>
          <p:cNvSpPr>
            <a:spLocks noChangeArrowheads="1"/>
          </p:cNvSpPr>
          <p:nvPr/>
        </p:nvSpPr>
        <p:spPr bwMode="auto">
          <a:xfrm>
            <a:off x="858556" y="5552422"/>
            <a:ext cx="229307" cy="547687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894856" y="2171625"/>
            <a:ext cx="1270000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7935" y="1283466"/>
            <a:ext cx="973667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11506" y="1283465"/>
            <a:ext cx="1033924" cy="4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56025" y="1271615"/>
            <a:ext cx="1834447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cxnSp>
        <p:nvCxnSpPr>
          <p:cNvPr id="18" name="Straight Arrow Connector 17"/>
          <p:cNvCxnSpPr>
            <a:stCxn id="15" idx="4"/>
            <a:endCxn id="237575" idx="0"/>
          </p:cNvCxnSpPr>
          <p:nvPr/>
        </p:nvCxnSpPr>
        <p:spPr>
          <a:xfrm>
            <a:off x="1144769" y="1713678"/>
            <a:ext cx="1078668" cy="488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4"/>
            <a:endCxn id="237575" idx="0"/>
          </p:cNvCxnSpPr>
          <p:nvPr/>
        </p:nvCxnSpPr>
        <p:spPr>
          <a:xfrm flipH="1">
            <a:off x="2223437" y="1713678"/>
            <a:ext cx="1405031" cy="488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4"/>
            <a:endCxn id="14" idx="0"/>
          </p:cNvCxnSpPr>
          <p:nvPr/>
        </p:nvCxnSpPr>
        <p:spPr>
          <a:xfrm>
            <a:off x="6173249" y="1701827"/>
            <a:ext cx="356607" cy="469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053071" y="3917156"/>
            <a:ext cx="1744487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8763008" y="3852061"/>
            <a:ext cx="1270000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04544" y="3025379"/>
            <a:ext cx="2323924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48470" y="3025378"/>
            <a:ext cx="659695" cy="4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220167" y="3013618"/>
            <a:ext cx="2108791" cy="4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630853" y="2928961"/>
            <a:ext cx="1918587" cy="570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cxnSp>
        <p:nvCxnSpPr>
          <p:cNvPr id="37" name="Straight Arrow Connector 36"/>
          <p:cNvCxnSpPr>
            <a:stCxn id="33" idx="4"/>
            <a:endCxn id="30" idx="0"/>
          </p:cNvCxnSpPr>
          <p:nvPr/>
        </p:nvCxnSpPr>
        <p:spPr>
          <a:xfrm>
            <a:off x="2466506" y="3455591"/>
            <a:ext cx="1458809" cy="461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4"/>
            <a:endCxn id="30" idx="0"/>
          </p:cNvCxnSpPr>
          <p:nvPr/>
        </p:nvCxnSpPr>
        <p:spPr>
          <a:xfrm flipH="1">
            <a:off x="3925315" y="3455591"/>
            <a:ext cx="1553003" cy="461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8274562" y="3455591"/>
            <a:ext cx="1123446" cy="396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1" idx="0"/>
          </p:cNvCxnSpPr>
          <p:nvPr/>
        </p:nvCxnSpPr>
        <p:spPr>
          <a:xfrm flipH="1">
            <a:off x="9398008" y="3499666"/>
            <a:ext cx="1337286" cy="352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1335756" y="5664201"/>
            <a:ext cx="1744487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6754437" y="5552422"/>
            <a:ext cx="1270000" cy="3937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altLang="en-US" sz="20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73607" y="4678555"/>
            <a:ext cx="2372432" cy="558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893024" y="4742850"/>
            <a:ext cx="2333403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561300" y="4701854"/>
            <a:ext cx="1606416" cy="4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822898">
              <a:buClr>
                <a:srgbClr val="000000"/>
              </a:buClr>
              <a:defRPr/>
            </a:pPr>
            <a:endParaRPr lang="en-US" sz="1200" b="1" kern="0">
              <a:solidFill>
                <a:srgbClr val="FFFF00"/>
              </a:solidFill>
              <a:sym typeface="Arial"/>
            </a:endParaRPr>
          </a:p>
        </p:txBody>
      </p:sp>
      <p:cxnSp>
        <p:nvCxnSpPr>
          <p:cNvPr id="60" name="Straight Arrow Connector 59"/>
          <p:cNvCxnSpPr>
            <a:endCxn id="45" idx="0"/>
          </p:cNvCxnSpPr>
          <p:nvPr/>
        </p:nvCxnSpPr>
        <p:spPr>
          <a:xfrm>
            <a:off x="1631602" y="5226099"/>
            <a:ext cx="576398" cy="438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045228" y="5173062"/>
            <a:ext cx="1344209" cy="379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9" idx="4"/>
            <a:endCxn id="46" idx="0"/>
          </p:cNvCxnSpPr>
          <p:nvPr/>
        </p:nvCxnSpPr>
        <p:spPr>
          <a:xfrm flipH="1">
            <a:off x="7389437" y="5132067"/>
            <a:ext cx="975071" cy="4203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1990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5" grpId="0" animBg="1"/>
      <p:bldP spid="237576" grpId="0" animBg="1"/>
      <p:bldP spid="237578" grpId="0" animBg="1"/>
      <p:bldP spid="237580" grpId="0" animBg="1"/>
      <p:bldP spid="14" grpId="0" animBg="1"/>
      <p:bldP spid="15" grpId="0" animBg="1"/>
      <p:bldP spid="16" grpId="0" animBg="1"/>
      <p:bldP spid="17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57" grpId="0" animBg="1"/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528571" y="342903"/>
            <a:ext cx="8856980" cy="120015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2457" y="217403"/>
            <a:ext cx="1610563" cy="145210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3212722" y="589285"/>
            <a:ext cx="7732793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Biến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 đổi vật lý và biến đổi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1542416" y="466100"/>
            <a:ext cx="1610360" cy="76944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225631" y="166255"/>
            <a:ext cx="11815948" cy="6555179"/>
          </a:xfrm>
          <a:prstGeom prst="rect">
            <a:avLst/>
          </a:prstGeom>
          <a:noFill/>
          <a:ln w="57150" cmpd="thickThin">
            <a:solidFill>
              <a:srgbClr val="0000CC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0000FF"/>
              </a:solidFill>
              <a:latin typeface=".VnArial" panose="020B7200000000000000" pitchFamily="34" charset="0"/>
              <a:cs typeface="Arial"/>
              <a:sym typeface="Arial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Arial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phản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514350" indent="-514350" defTabSz="822898">
              <a:lnSpc>
                <a:spcPct val="110000"/>
              </a:lnSpc>
              <a:buClr>
                <a:srgbClr val="000000"/>
              </a:buClr>
              <a:buFontTx/>
              <a:buAutoNum type="alphaLcPeriod"/>
              <a:defRPr/>
            </a:pPr>
            <a:r>
              <a:rPr lang="en-US" altLang="en-US" sz="29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Iron 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Sulfur 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Iron (II) </a:t>
            </a:r>
            <a:r>
              <a:rPr lang="en-US" altLang="en-US" sz="29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sulfide</a:t>
            </a: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R­ượu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9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etylic</a:t>
            </a: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oxygen  Carbon dioxide + </a:t>
            </a:r>
            <a:r>
              <a:rPr lang="en-US" altLang="en-US" sz="29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n­ước</a:t>
            </a:r>
            <a:endParaRPr lang="en-US" altLang="en-US" sz="29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 Calcium carbonate      Calcium oxide + Carbon dioxide </a:t>
            </a:r>
            <a:endParaRPr lang="en-US" altLang="en-US" sz="29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d. Hydrogen + oxygen   </a:t>
            </a:r>
            <a:r>
              <a:rPr lang="en-US" altLang="en-US" sz="29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N­ước</a:t>
            </a:r>
            <a:endParaRPr lang="en-US" altLang="en-US" sz="29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prstClr val="black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CC0000"/>
              </a:solidFill>
              <a:latin typeface=".VnArial" panose="020B7200000000000000" pitchFamily="34" charset="0"/>
              <a:cs typeface="Arial"/>
              <a:sym typeface="Wingdings" panose="05000000000000000000" pitchFamily="2" charset="2"/>
            </a:endParaRPr>
          </a:p>
          <a:p>
            <a:pPr defTabSz="822898">
              <a:lnSpc>
                <a:spcPct val="110000"/>
              </a:lnSpc>
              <a:buClr>
                <a:srgbClr val="000000"/>
              </a:buClr>
              <a:defRPr/>
            </a:pPr>
            <a:endParaRPr lang="en-US" altLang="en-US" sz="2900" kern="0" dirty="0">
              <a:solidFill>
                <a:srgbClr val="0000FF"/>
              </a:solidFill>
              <a:latin typeface=".VnArial" panose="020B7200000000000000" pitchFamily="34" charset="0"/>
              <a:cs typeface="Arial"/>
              <a:sym typeface="Arial"/>
            </a:endParaRPr>
          </a:p>
        </p:txBody>
      </p:sp>
      <p:sp>
        <p:nvSpPr>
          <p:cNvPr id="237575" name="Rectangle 7"/>
          <p:cNvSpPr>
            <a:spLocks noChangeArrowheads="1"/>
          </p:cNvSpPr>
          <p:nvPr/>
        </p:nvSpPr>
        <p:spPr bwMode="auto">
          <a:xfrm>
            <a:off x="1144769" y="1498175"/>
            <a:ext cx="7923389" cy="4810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Iron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Sulfur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iron (II) sulfide</a:t>
            </a:r>
          </a:p>
        </p:txBody>
      </p:sp>
      <p:sp>
        <p:nvSpPr>
          <p:cNvPr id="237576" name="AutoShape 8"/>
          <p:cNvSpPr>
            <a:spLocks noChangeArrowheads="1"/>
          </p:cNvSpPr>
          <p:nvPr/>
        </p:nvSpPr>
        <p:spPr bwMode="auto">
          <a:xfrm>
            <a:off x="657881" y="1498175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1144769" y="3088486"/>
            <a:ext cx="9585800" cy="4810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R­ượu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etylic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oxygen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Carbon dioxide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n­ước</a:t>
            </a:r>
            <a:endParaRPr lang="en-US" altLang="en-US" sz="29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7578" name="AutoShape 10"/>
          <p:cNvSpPr>
            <a:spLocks noChangeArrowheads="1"/>
          </p:cNvSpPr>
          <p:nvPr/>
        </p:nvSpPr>
        <p:spPr bwMode="auto">
          <a:xfrm>
            <a:off x="657881" y="3054355"/>
            <a:ext cx="229307" cy="549275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1144769" y="4321184"/>
            <a:ext cx="10191856" cy="4794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Calcium carbonate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huỷ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calcium oxide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carbon dioxide</a:t>
            </a:r>
          </a:p>
        </p:txBody>
      </p:sp>
      <p:sp>
        <p:nvSpPr>
          <p:cNvPr id="237580" name="AutoShape 12"/>
          <p:cNvSpPr>
            <a:spLocks noChangeArrowheads="1"/>
          </p:cNvSpPr>
          <p:nvPr/>
        </p:nvSpPr>
        <p:spPr bwMode="auto">
          <a:xfrm>
            <a:off x="658519" y="4252922"/>
            <a:ext cx="229307" cy="547687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237581" name="Rectangle 13"/>
          <p:cNvSpPr>
            <a:spLocks noChangeArrowheads="1"/>
          </p:cNvSpPr>
          <p:nvPr/>
        </p:nvSpPr>
        <p:spPr bwMode="auto">
          <a:xfrm>
            <a:off x="1144769" y="5785013"/>
            <a:ext cx="6396033" cy="4794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Hydrogen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oxygen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29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altLang="en-US" sz="29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n­ước</a:t>
            </a:r>
            <a:endParaRPr lang="en-US" altLang="en-US" sz="29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7582" name="AutoShape 14"/>
          <p:cNvSpPr>
            <a:spLocks noChangeArrowheads="1"/>
          </p:cNvSpPr>
          <p:nvPr/>
        </p:nvSpPr>
        <p:spPr bwMode="auto">
          <a:xfrm>
            <a:off x="658519" y="5716597"/>
            <a:ext cx="229307" cy="547687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defTabSz="822898">
              <a:buClr>
                <a:srgbClr val="000000"/>
              </a:buClr>
              <a:defRPr/>
            </a:pPr>
            <a:endParaRPr lang="en-US" altLang="en-US" sz="2100" b="1" kern="0">
              <a:solidFill>
                <a:prstClr val="black"/>
              </a:solidFill>
              <a:latin typeface="VNI-Time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1945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23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5" grpId="0" animBg="1"/>
      <p:bldP spid="237576" grpId="0" animBg="1"/>
      <p:bldP spid="237577" grpId="0" animBg="1"/>
      <p:bldP spid="237578" grpId="0" animBg="1"/>
      <p:bldP spid="237579" grpId="0" animBg="1"/>
      <p:bldP spid="237580" grpId="0" animBg="1"/>
      <p:bldP spid="237581" grpId="0" animBg="1"/>
      <p:bldP spid="23758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1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1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6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5065712" y="583256"/>
            <a:ext cx="2079629" cy="8412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3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401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9" y="2591005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61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3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=""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82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75697" y="1009643"/>
            <a:ext cx="1046761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7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8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670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ứng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hoá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học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là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gì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9" y="1832334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8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5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3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3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9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76444" y="3989903"/>
              <a:ext cx="3012043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dirty="0" err="1">
                  <a:latin typeface="#9Slide02 Tieu de dai"/>
                </a:rPr>
                <a:t>Qúa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trình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biến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đổi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từ</a:t>
              </a:r>
              <a:r>
                <a:rPr lang="en-US" sz="2400" dirty="0">
                  <a:latin typeface="#9Slide02 Tieu de dai"/>
                </a:rPr>
                <a:t> </a:t>
              </a:r>
            </a:p>
            <a:p>
              <a:pPr algn="ctr"/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rắn</a:t>
              </a:r>
              <a:r>
                <a:rPr lang="en-US" sz="2400" dirty="0">
                  <a:latin typeface="#9Slide02 Tieu de dai"/>
                </a:rPr>
                <a:t> sang </a:t>
              </a:r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khí</a:t>
              </a:r>
              <a:endParaRPr lang="en-US" sz="2400" dirty="0"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9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07384" y="3989903"/>
              <a:ext cx="316593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dirty="0" err="1">
                  <a:latin typeface="#9Slide02 Tieu de dai"/>
                </a:rPr>
                <a:t>Qúa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trình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biến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đổi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từ</a:t>
              </a:r>
              <a:r>
                <a:rPr lang="en-US" sz="2400" dirty="0">
                  <a:latin typeface="#9Slide02 Tieu de dai"/>
                </a:rPr>
                <a:t> </a:t>
              </a:r>
            </a:p>
            <a:p>
              <a:pPr algn="ctr"/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khí</a:t>
              </a:r>
              <a:r>
                <a:rPr lang="en-US" sz="2400" dirty="0">
                  <a:latin typeface="#9Slide02 Tieu de dai"/>
                </a:rPr>
                <a:t> sang </a:t>
              </a:r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lỏng</a:t>
              </a:r>
              <a:endParaRPr lang="en-US" sz="2400" dirty="0"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9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03220" y="5635627"/>
              <a:ext cx="175849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Cả</a:t>
              </a:r>
              <a:r>
                <a:rPr lang="en-US" sz="2800" dirty="0">
                  <a:latin typeface="#9Slide02 Tieu de dai"/>
                </a:rPr>
                <a:t> 3 ý </a:t>
              </a:r>
              <a:r>
                <a:rPr lang="en-US" sz="2800" dirty="0" err="1">
                  <a:latin typeface="#9Slide02 Tieu de dai"/>
                </a:rPr>
                <a:t>trên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91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55383" y="5574071"/>
              <a:ext cx="342241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dirty="0" err="1">
                  <a:latin typeface="#9Slide02 Tieu de dai"/>
                </a:rPr>
                <a:t>Qúa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trình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biến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đổi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từ</a:t>
              </a:r>
              <a:r>
                <a:rPr lang="en-US" sz="2400" dirty="0">
                  <a:latin typeface="#9Slide02 Tieu de dai"/>
                </a:rPr>
                <a:t> </a:t>
              </a:r>
            </a:p>
            <a:p>
              <a:pPr algn="ctr"/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này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thành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chất</a:t>
              </a:r>
              <a:r>
                <a:rPr lang="en-US" sz="2400" dirty="0">
                  <a:latin typeface="#9Slide02 Tieu de dai"/>
                </a:rPr>
                <a:t> </a:t>
              </a:r>
              <a:r>
                <a:rPr lang="en-US" sz="2400" dirty="0" err="1">
                  <a:latin typeface="#9Slide02 Tieu de dai"/>
                </a:rPr>
                <a:t>khác</a:t>
              </a:r>
              <a:endParaRPr lang="en-US" sz="2400" dirty="0">
                <a:latin typeface="#9Slide02 Tieu de dai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</a:rPr>
            </a:br>
            <a:r>
              <a:rPr lang="en-US" sz="28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419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8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781586"/>
              <a:ext cx="9029103" cy="2010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Điền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vào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chỗ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trống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“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Trong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quá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trình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ứng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,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lượng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chất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ứng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….,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lượng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sản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phẩm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….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9" y="1832334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8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5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3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3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9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04586" y="3989903"/>
              <a:ext cx="31595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Giảm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r>
                <a:rPr lang="en-US" sz="2800" dirty="0">
                  <a:latin typeface="#9Slide02 Tieu de dai"/>
                </a:rPr>
                <a:t>, </a:t>
              </a:r>
              <a:r>
                <a:rPr lang="en-US" sz="2800" dirty="0" err="1">
                  <a:latin typeface="#9Slide02 Tieu de dai"/>
                </a:rPr>
                <a:t>tăng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9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23185" y="3989903"/>
              <a:ext cx="33005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Tăng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r>
                <a:rPr lang="en-US" sz="2800" dirty="0">
                  <a:latin typeface="#9Slide02 Tieu de dai"/>
                </a:rPr>
                <a:t>, </a:t>
              </a:r>
              <a:r>
                <a:rPr lang="en-US" sz="2800" dirty="0" err="1">
                  <a:latin typeface="#9Slide02 Tieu de dai"/>
                </a:rPr>
                <a:t>giảm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9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212938" y="5635627"/>
              <a:ext cx="333905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Giảm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r>
                <a:rPr lang="en-US" sz="2800" dirty="0">
                  <a:latin typeface="#9Slide02 Tieu de dai"/>
                </a:rPr>
                <a:t>, </a:t>
              </a:r>
              <a:r>
                <a:rPr lang="en-US" sz="2800" dirty="0" err="1">
                  <a:latin typeface="#9Slide02 Tieu de dai"/>
                </a:rPr>
                <a:t>giảm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91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29824" y="5635627"/>
              <a:ext cx="312104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Tăng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r>
                <a:rPr lang="en-US" sz="2800" dirty="0">
                  <a:latin typeface="#9Slide02 Tieu de dai"/>
                </a:rPr>
                <a:t>, </a:t>
              </a:r>
              <a:r>
                <a:rPr lang="en-US" sz="2800" dirty="0" err="1">
                  <a:latin typeface="#9Slide02 Tieu de dai"/>
                </a:rPr>
                <a:t>tăng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dần</a:t>
              </a:r>
              <a:endParaRPr lang="en-US" sz="2800" dirty="0"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</a:rPr>
            </a:br>
            <a:r>
              <a:rPr lang="en-US" sz="28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271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8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932179"/>
              <a:ext cx="9029103" cy="1340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Chất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được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tạo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thành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sau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ứng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hoá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học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là</a:t>
              </a:r>
              <a:endParaRPr lang="en-US" sz="3600" dirty="0">
                <a:solidFill>
                  <a:srgbClr val="ED5565"/>
                </a:solidFill>
                <a:latin typeface="#9Slide02 Tieu de da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9" y="1832334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8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5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3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3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9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81820" y="3989903"/>
              <a:ext cx="240129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phản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ứng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9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470469" y="3989903"/>
              <a:ext cx="24397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sản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phẩm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9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12224" y="5635627"/>
              <a:ext cx="15404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lỏng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91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21091" y="5635627"/>
              <a:ext cx="133850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khí</a:t>
              </a:r>
              <a:endParaRPr lang="en-US" sz="2800" dirty="0"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</a:rPr>
            </a:br>
            <a:r>
              <a:rPr lang="en-US" sz="28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268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8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826862"/>
              <a:ext cx="9029103" cy="2010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Cho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phản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ứng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: Iron + Sulfur 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  <a:sym typeface="Wingdings 3"/>
                </a:rPr>
                <a:t> Iron (II) sulfide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</a:p>
            <a:p>
              <a:pPr algn="ctr">
                <a:lnSpc>
                  <a:spcPct val="121000"/>
                </a:lnSpc>
              </a:pP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Sulful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đóng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vai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trò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là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chất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#9Slide02 Tieu de dai"/>
                </a:rPr>
                <a:t>gì</a:t>
              </a:r>
              <a:r>
                <a:rPr lang="en-US" sz="3600" dirty="0">
                  <a:solidFill>
                    <a:srgbClr val="ED5565"/>
                  </a:solidFill>
                  <a:latin typeface="#9Slide02 Tieu de dai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9" y="1832334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8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5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3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3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9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883796" y="3989903"/>
              <a:ext cx="199734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xúc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tác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9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70413" y="3989903"/>
              <a:ext cx="163987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Sản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phẩm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9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81817" y="5635627"/>
              <a:ext cx="240129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Chất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phản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ứng</a:t>
              </a:r>
              <a:endParaRPr lang="en-US" sz="2800" dirty="0"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91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01159" y="5635627"/>
              <a:ext cx="297837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latin typeface="#9Slide02 Tieu de dai"/>
                </a:rPr>
                <a:t>Không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có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vai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trò</a:t>
              </a:r>
              <a:r>
                <a:rPr lang="en-US" sz="2800" dirty="0">
                  <a:latin typeface="#9Slide02 Tieu de dai"/>
                </a:rPr>
                <a:t> </a:t>
              </a:r>
              <a:r>
                <a:rPr lang="en-US" sz="2800" dirty="0" err="1">
                  <a:latin typeface="#9Slide02 Tieu de dai"/>
                </a:rPr>
                <a:t>gì</a:t>
              </a:r>
              <a:endParaRPr lang="en-US" sz="2800" dirty="0"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</a:rPr>
            </a:br>
            <a:r>
              <a:rPr lang="en-US" sz="24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2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</a:rPr>
            </a:br>
            <a:r>
              <a:rPr lang="en-US" sz="28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807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1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72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3" y="685800"/>
            <a:ext cx="7901975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5343342" cy="16825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5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r>
                <a:rPr lang="en-US" sz="55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8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528573" y="342903"/>
            <a:ext cx="7660007" cy="120015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2457" y="217403"/>
            <a:ext cx="1610563" cy="145210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文本框 52"/>
          <p:cNvSpPr txBox="1"/>
          <p:nvPr/>
        </p:nvSpPr>
        <p:spPr>
          <a:xfrm>
            <a:off x="1542416" y="466091"/>
            <a:ext cx="1610360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662685" y="1835153"/>
            <a:ext cx="8401051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Phản ứng tỏa nhiệt, phản ứng thu nhiệt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2295395" y="1678310"/>
            <a:ext cx="2301280" cy="48454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5" name="文本框 52"/>
          <p:cNvSpPr txBox="1"/>
          <p:nvPr/>
        </p:nvSpPr>
        <p:spPr>
          <a:xfrm>
            <a:off x="3302003" y="527687"/>
            <a:ext cx="6263007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Năng lượng của phản ứng hóa học</a:t>
            </a:r>
          </a:p>
        </p:txBody>
      </p:sp>
    </p:spTree>
    <p:extLst>
      <p:ext uri="{BB962C8B-B14F-4D97-AF65-F5344CB8AC3E}">
        <p14:creationId xmlns:p14="http://schemas.microsoft.com/office/powerpoint/2010/main" val="299427791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" y="10"/>
            <a:ext cx="3643631" cy="444690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3675945" y="510415"/>
            <a:ext cx="8719187" cy="1448560"/>
            <a:chOff x="1199390" y="-188778"/>
            <a:chExt cx="8545740" cy="1890217"/>
          </a:xfrm>
        </p:grpSpPr>
        <p:sp>
          <p:nvSpPr>
            <p:cNvPr id="32" name="五边形 31"/>
            <p:cNvSpPr/>
            <p:nvPr/>
          </p:nvSpPr>
          <p:spPr>
            <a:xfrm>
              <a:off x="1199390" y="12637"/>
              <a:ext cx="2355200" cy="1688802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225036" y="12637"/>
              <a:ext cx="6310474" cy="1688802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3554143" y="-188778"/>
              <a:ext cx="6190987" cy="184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</a:t>
              </a: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 đốt cháy cồn là phản ứng gì?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807207" y="2736859"/>
            <a:ext cx="8367396" cy="1415772"/>
            <a:chOff x="1218940" y="2819885"/>
            <a:chExt cx="6765587" cy="884359"/>
          </a:xfrm>
        </p:grpSpPr>
        <p:sp>
          <p:nvSpPr>
            <p:cNvPr id="42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文本框 18"/>
            <p:cNvSpPr txBox="1"/>
            <p:nvPr/>
          </p:nvSpPr>
          <p:spPr>
            <a:xfrm>
              <a:off x="3384369" y="2819885"/>
              <a:ext cx="4600158" cy="88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 phân hủy copper (II) hydroxide là phản ứng gì?</a:t>
              </a: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06731" y="1958340"/>
            <a:ext cx="3104516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组合 40"/>
          <p:cNvGrpSpPr/>
          <p:nvPr/>
        </p:nvGrpSpPr>
        <p:grpSpPr>
          <a:xfrm>
            <a:off x="3921507" y="4980947"/>
            <a:ext cx="8255000" cy="1415772"/>
            <a:chOff x="1218940" y="2831937"/>
            <a:chExt cx="6765587" cy="834695"/>
          </a:xfrm>
        </p:grpSpPr>
        <p:sp>
          <p:nvSpPr>
            <p:cNvPr id="6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文本框 18"/>
            <p:cNvSpPr txBox="1"/>
            <p:nvPr/>
          </p:nvSpPr>
          <p:spPr>
            <a:xfrm>
              <a:off x="3384369" y="2831937"/>
              <a:ext cx="4600158" cy="83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Thế nào là phản ứng tỏa nhiệt, phản ứng thu nhiệt?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4573905" y="990601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600577" y="3121025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73905" y="5345429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3</a:t>
            </a:r>
          </a:p>
        </p:txBody>
      </p:sp>
      <p:pic>
        <p:nvPicPr>
          <p:cNvPr id="4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249" y="4524747"/>
            <a:ext cx="2645483" cy="1488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" y="0"/>
            <a:ext cx="3643631" cy="41433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34369" y="2054228"/>
            <a:ext cx="2932431" cy="177484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5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5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ate.com - 1 Minute timer Đồng hồ đếm ngược 1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5476" y="1673255"/>
            <a:ext cx="4799941" cy="2699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9FBC43-B915-6F99-41EF-AE2D62485BEF}"/>
              </a:ext>
            </a:extLst>
          </p:cNvPr>
          <p:cNvSpPr txBox="1"/>
          <p:nvPr/>
        </p:nvSpPr>
        <p:spPr>
          <a:xfrm>
            <a:off x="218366" y="1600838"/>
            <a:ext cx="11791667" cy="1920527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marL="285730" lvl="1" indent="-285730" defTabSz="1777868"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30" lvl="1" indent="-285730" defTabSz="1600080"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30" lvl="1" indent="-285730" defTabSz="1600080"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3600" b="1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600" dirty="0" err="1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r>
              <a:rPr lang="en-US" sz="3600" dirty="0">
                <a:solidFill>
                  <a:srgbClr val="042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743845" y="231057"/>
            <a:ext cx="9349287" cy="1154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Thử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thách</a:t>
            </a:r>
            <a:endParaRPr lang="en-US" sz="4000" b="1" dirty="0">
              <a:solidFill>
                <a:srgbClr val="FF0000"/>
              </a:solidFill>
              <a:latin typeface="Arrus-Black" panose="02020500000000000000" pitchFamily="18" charset="-93"/>
              <a:ea typeface="Arrus-Black" panose="02020500000000000000" pitchFamily="18" charset="-93"/>
              <a:cs typeface="Arrus-Black" panose="02020500000000000000" pitchFamily="18" charset="-93"/>
            </a:endParaRPr>
          </a:p>
          <a:p>
            <a:pPr algn="ctr">
              <a:lnSpc>
                <a:spcPts val="4452"/>
              </a:lnSpc>
            </a:pP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tờ</a:t>
            </a:r>
            <a:r>
              <a:rPr lang="en-US" sz="4000" b="1" dirty="0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giấy</a:t>
            </a:r>
            <a:endParaRPr lang="en-US" sz="4000" b="1" dirty="0">
              <a:solidFill>
                <a:srgbClr val="FF0000"/>
              </a:solidFill>
              <a:latin typeface="Arrus-Black" panose="02020500000000000000" pitchFamily="18" charset="-93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  <p:pic>
        <p:nvPicPr>
          <p:cNvPr id="6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5839" y="3186733"/>
            <a:ext cx="3709588" cy="20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" y="10"/>
            <a:ext cx="3643631" cy="444690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3806573" y="462915"/>
            <a:ext cx="8387975" cy="1496060"/>
            <a:chOff x="1199390" y="-250762"/>
            <a:chExt cx="8545740" cy="1952201"/>
          </a:xfrm>
        </p:grpSpPr>
        <p:sp>
          <p:nvSpPr>
            <p:cNvPr id="32" name="五边形 31"/>
            <p:cNvSpPr/>
            <p:nvPr/>
          </p:nvSpPr>
          <p:spPr>
            <a:xfrm>
              <a:off x="1199390" y="12637"/>
              <a:ext cx="2355200" cy="1688802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225036" y="12637"/>
              <a:ext cx="6310474" cy="1688802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3554142" y="-250762"/>
              <a:ext cx="6190988" cy="184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</a:t>
              </a: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 đốt cháy cồn là phản ứng gì?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830955" y="2736859"/>
            <a:ext cx="8367396" cy="1415772"/>
            <a:chOff x="1218940" y="2819885"/>
            <a:chExt cx="6765587" cy="884359"/>
          </a:xfrm>
        </p:grpSpPr>
        <p:sp>
          <p:nvSpPr>
            <p:cNvPr id="42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文本框 18"/>
            <p:cNvSpPr txBox="1"/>
            <p:nvPr/>
          </p:nvSpPr>
          <p:spPr>
            <a:xfrm>
              <a:off x="3384369" y="2819885"/>
              <a:ext cx="4600158" cy="88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 phân hủy copper (II) hydroxide là phản ứng gì?</a:t>
              </a: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06731" y="1958975"/>
            <a:ext cx="3104516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组合 40"/>
          <p:cNvGrpSpPr/>
          <p:nvPr/>
        </p:nvGrpSpPr>
        <p:grpSpPr>
          <a:xfrm>
            <a:off x="3874009" y="4537075"/>
            <a:ext cx="8340091" cy="1838960"/>
            <a:chOff x="1218940" y="2570248"/>
            <a:chExt cx="6835325" cy="1084193"/>
          </a:xfrm>
        </p:grpSpPr>
        <p:sp>
          <p:nvSpPr>
            <p:cNvPr id="6" name="五边形 41"/>
            <p:cNvSpPr/>
            <p:nvPr/>
          </p:nvSpPr>
          <p:spPr>
            <a:xfrm>
              <a:off x="1218940" y="2570248"/>
              <a:ext cx="2061422" cy="1084193"/>
            </a:xfrm>
            <a:prstGeom prst="homePlate">
              <a:avLst>
                <a:gd name="adj" fmla="val 3053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任意多边形 42"/>
            <p:cNvSpPr/>
            <p:nvPr/>
          </p:nvSpPr>
          <p:spPr>
            <a:xfrm>
              <a:off x="3165868" y="2570622"/>
              <a:ext cx="4834272" cy="1083444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文本框 18"/>
            <p:cNvSpPr txBox="1"/>
            <p:nvPr/>
          </p:nvSpPr>
          <p:spPr>
            <a:xfrm>
              <a:off x="3454107" y="2730481"/>
              <a:ext cx="4600158" cy="83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Thế nào là phản ứng tỏa nhiệt, phản ứng thu nhiệt?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4573905" y="990601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600577" y="3121025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73905" y="5345429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12" name="任意多边形 32"/>
          <p:cNvSpPr/>
          <p:nvPr/>
        </p:nvSpPr>
        <p:spPr>
          <a:xfrm>
            <a:off x="5989156" y="664776"/>
            <a:ext cx="6202845" cy="1294205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DDDDDD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6320501" y="664856"/>
            <a:ext cx="5874047" cy="138366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Phản ứng đốt cháy cồn là phản ứng 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tỏa nhiệt</a:t>
            </a:r>
          </a:p>
        </p:txBody>
      </p:sp>
      <p:sp>
        <p:nvSpPr>
          <p:cNvPr id="14" name="任意多边形 42"/>
          <p:cNvSpPr/>
          <p:nvPr/>
        </p:nvSpPr>
        <p:spPr>
          <a:xfrm>
            <a:off x="6218645" y="2790829"/>
            <a:ext cx="5979051" cy="1287781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DDDDDD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8"/>
          <p:cNvSpPr txBox="1"/>
          <p:nvPr/>
        </p:nvSpPr>
        <p:spPr>
          <a:xfrm>
            <a:off x="6505261" y="2778129"/>
            <a:ext cx="5689283" cy="138499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Phản ứng phân hủy copper (II) hydroxide là phản ứng 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thu nhiệt</a:t>
            </a:r>
          </a:p>
        </p:txBody>
      </p:sp>
      <p:sp>
        <p:nvSpPr>
          <p:cNvPr id="16" name="任意多边形 42"/>
          <p:cNvSpPr/>
          <p:nvPr/>
        </p:nvSpPr>
        <p:spPr>
          <a:xfrm>
            <a:off x="6320791" y="4524385"/>
            <a:ext cx="5898516" cy="1851025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DDDDDD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6564631" y="4340865"/>
            <a:ext cx="5918200" cy="212365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PƯ tỏa nhiệt là giải phóng năng lượng (dạng nhiệt) ra môi trường xung quanh.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PƯ thu nhiệt là PƯ nhận năng lượng (dạng nhiệt) trong suốt quá trình PƯ xảy ra.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1"/>
      <p:bldP spid="11" grpId="1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2273300" y="297815"/>
            <a:ext cx="10071736" cy="3200876"/>
            <a:chOff x="1199390" y="-92398"/>
            <a:chExt cx="8406630" cy="2256405"/>
          </a:xfrm>
        </p:grpSpPr>
        <p:sp>
          <p:nvSpPr>
            <p:cNvPr id="32" name="五边形 31"/>
            <p:cNvSpPr/>
            <p:nvPr/>
          </p:nvSpPr>
          <p:spPr>
            <a:xfrm>
              <a:off x="1199390" y="12637"/>
              <a:ext cx="1602572" cy="1999858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593870" y="12637"/>
              <a:ext cx="6941128" cy="1999858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802167" y="-92398"/>
              <a:ext cx="6803853" cy="225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Thức ăn được tiêu hóa chuyển thành các chất dinh dưỡng. P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hản ứng hóa học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giữa chất dinh dưỡng với oxygen cung cấp năng lượng cho cơ thể hoạt động là pư tỏa nhiệt hay thu nhiệt?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L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ấy thêm ví dụ về loại 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này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273303" y="3462034"/>
            <a:ext cx="9896476" cy="3209887"/>
            <a:chOff x="1218940" y="2831994"/>
            <a:chExt cx="6765809" cy="921426"/>
          </a:xfrm>
        </p:grpSpPr>
        <p:sp>
          <p:nvSpPr>
            <p:cNvPr id="42" name="五边形 41"/>
            <p:cNvSpPr/>
            <p:nvPr/>
          </p:nvSpPr>
          <p:spPr>
            <a:xfrm>
              <a:off x="1218940" y="2850031"/>
              <a:ext cx="1312788" cy="903389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2490487" y="2850031"/>
              <a:ext cx="5494262" cy="903389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文本框 18"/>
            <p:cNvSpPr txBox="1"/>
            <p:nvPr/>
          </p:nvSpPr>
          <p:spPr>
            <a:xfrm>
              <a:off x="2702773" y="2831994"/>
              <a:ext cx="5281541" cy="918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Q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úa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trình nung đá vôi (thành phần chính là CaCO</a:t>
              </a:r>
              <a:r>
                <a:rPr lang="zh-CN" altLang="en-US" sz="27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3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) thành vôi sống (CaO) và khí carbon dioxide (CO</a:t>
              </a:r>
              <a:r>
                <a:rPr lang="zh-CN" altLang="en-US" sz="27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2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) cần cung cấp năng lượng (dạng nhiệt). 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Đ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ây là </a:t>
              </a:r>
              <a:r>
                <a:rPr lang="en-US" altLang="zh-CN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phản ứng</a:t>
              </a:r>
              <a:r>
                <a:rPr lang="zh-CN" altLang="en-US" sz="2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tỏa nhiệt hay thu nhiệt?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2" y="159169"/>
            <a:ext cx="2382043" cy="23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2919097" y="1274445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19097" y="4429761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2086609" y="440411"/>
            <a:ext cx="10173336" cy="2495834"/>
            <a:chOff x="1043564" y="12409"/>
            <a:chExt cx="8491433" cy="2000086"/>
          </a:xfrm>
        </p:grpSpPr>
        <p:sp>
          <p:nvSpPr>
            <p:cNvPr id="32" name="五边形 31"/>
            <p:cNvSpPr/>
            <p:nvPr/>
          </p:nvSpPr>
          <p:spPr>
            <a:xfrm>
              <a:off x="1043564" y="12637"/>
              <a:ext cx="1623448" cy="1999858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332040" y="12637"/>
              <a:ext cx="7202957" cy="1999858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88569" y="12409"/>
              <a:ext cx="6889715" cy="179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Quá trình tiêu hoá th</a:t>
              </a:r>
              <a:r>
                <a:rPr lang="en-US" altLang="zh-CN" sz="24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ứ</a:t>
              </a:r>
              <a:r>
                <a:rPr lang="zh-CN" altLang="en-US" sz="24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c ăn cung cấp năng lượng cho cơ thể hoạt động là phản ứng toả nhiệt.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Ví dụ khác vê phản ứng toả nhiệt: đốt cháy than, cồn, gas,...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09779" y="3140714"/>
            <a:ext cx="10253980" cy="3816431"/>
            <a:chOff x="1218940" y="2849972"/>
            <a:chExt cx="6828393" cy="815752"/>
          </a:xfrm>
        </p:grpSpPr>
        <p:sp>
          <p:nvSpPr>
            <p:cNvPr id="42" name="五边形 41"/>
            <p:cNvSpPr/>
            <p:nvPr/>
          </p:nvSpPr>
          <p:spPr>
            <a:xfrm>
              <a:off x="1218940" y="2850031"/>
              <a:ext cx="1312788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2297664" y="2850001"/>
              <a:ext cx="5687085" cy="80444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文本框 18"/>
            <p:cNvSpPr txBox="1"/>
            <p:nvPr/>
          </p:nvSpPr>
          <p:spPr>
            <a:xfrm>
              <a:off x="2565336" y="2849972"/>
              <a:ext cx="5481997" cy="81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Quá trình nung đá vôi là phản </a:t>
              </a:r>
              <a:r>
                <a:rPr lang="en-US" altLang="zh-CN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ứ</a:t>
              </a: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ng thu nhiệt vì c</a:t>
              </a:r>
              <a:r>
                <a:rPr lang="en-US" altLang="zh-CN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ầ</a:t>
              </a: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 cung cấp năng lượng từ phản ứng đốt cháy nhiên liệu là than đá.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Ví dụ về phản ứng thu nhiệt: phản </a:t>
              </a:r>
              <a:r>
                <a:rPr lang="en-US" altLang="zh-CN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ứ</a:t>
              </a: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ng ph</a:t>
              </a:r>
              <a:r>
                <a:rPr lang="en-US" altLang="zh-CN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â</a:t>
              </a:r>
              <a:r>
                <a:rPr lang="zh-CN" altLang="en-US" sz="2700" b="1" dirty="0">
                  <a:solidFill>
                    <a:schemeClr val="accent4">
                      <a:lumMod val="50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 huỷ potassium permanganate, ammonium chloride, aluminium hydroxide,...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2919097" y="1274445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19097" y="4429761"/>
            <a:ext cx="62865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/>
              <a:t>2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06" y="10"/>
            <a:ext cx="2305051" cy="3259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3067" y="3286763"/>
            <a:ext cx="990600" cy="1428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0341" y="852805"/>
            <a:ext cx="12049127" cy="5673091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pPr algn="l"/>
            <a:r>
              <a:rPr lang="zh-CN" altLang="en-US" b="1">
                <a:solidFill>
                  <a:srgbClr val="FFFF00"/>
                </a:solidFill>
                <a:sym typeface="+mn-ea"/>
              </a:rPr>
              <a:t>* </a:t>
            </a:r>
            <a:r>
              <a:rPr lang="en-US" altLang="zh-CN" b="1">
                <a:solidFill>
                  <a:srgbClr val="FFFF00"/>
                </a:solidFill>
                <a:sym typeface="+mn-ea"/>
              </a:rPr>
              <a:t>Biến đổi vật lý: 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không có sự tạo thành chất mới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29211"/>
            <a:ext cx="3117216" cy="93472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9" y="852809"/>
            <a:ext cx="7164707" cy="7835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41020" y="915669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I. BIẾN ĐỔI VẬT LÝ VÀ BIẾN ĐỔI HÓA HỌC</a:t>
            </a:r>
            <a:endParaRPr lang="en-US" sz="2800" b="1">
              <a:latin typeface="+mj-lt"/>
              <a:cs typeface="+mj-lt"/>
            </a:endParaRPr>
          </a:p>
        </p:txBody>
      </p:sp>
      <p:pic>
        <p:nvPicPr>
          <p:cNvPr id="4" name="Picture 9" descr="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9568" y="1444626"/>
            <a:ext cx="6996431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607065" y="1444625"/>
            <a:ext cx="398653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II.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" y="3390903"/>
            <a:ext cx="11648440" cy="12065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1" y="2072649"/>
            <a:ext cx="8152767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607061" y="2101216"/>
            <a:ext cx="7555867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III. NĂNG LƯỢNG CỦA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11" name="圆角矩形 25"/>
          <p:cNvSpPr/>
          <p:nvPr/>
        </p:nvSpPr>
        <p:spPr>
          <a:xfrm>
            <a:off x="541025" y="2778129"/>
            <a:ext cx="8401051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</a:rPr>
              <a:t>1. </a:t>
            </a:r>
            <a:r>
              <a:rPr lang="en-US" altLang="zh-CN" sz="28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Phản ứng tỏa nhiệt, phản ứng thu nhiệt</a:t>
            </a:r>
            <a:r>
              <a:rPr lang="en-US" altLang="zh-CN" sz="2800" b="1" dirty="0">
                <a:solidFill>
                  <a:srgbClr val="FF0000"/>
                </a:solidFill>
                <a:latin typeface="Microsoft YaHei" panose="020B0503020204020204" charset="-122"/>
                <a:ea typeface="Microsoft YaHei" panose="020B0503020204020204" charset="-122"/>
              </a:rPr>
              <a:t> 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  <p:bldP spid="5" grpId="1"/>
      <p:bldP spid="5" grpId="2"/>
      <p:bldP spid="10" grpId="0"/>
      <p:bldP spid="11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528573" y="342903"/>
            <a:ext cx="7660007" cy="120015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2457" y="217403"/>
            <a:ext cx="1610563" cy="145210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文本框 52"/>
          <p:cNvSpPr txBox="1"/>
          <p:nvPr/>
        </p:nvSpPr>
        <p:spPr>
          <a:xfrm>
            <a:off x="1542416" y="466091"/>
            <a:ext cx="1610360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III.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662685" y="1835153"/>
            <a:ext cx="8401051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Phản ứng tỏa nhiệt, phản ứng thu nhiệt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: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2295395" y="1678310"/>
            <a:ext cx="2301280" cy="48454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5" name="文本框 52"/>
          <p:cNvSpPr txBox="1"/>
          <p:nvPr/>
        </p:nvSpPr>
        <p:spPr>
          <a:xfrm>
            <a:off x="3302003" y="681995"/>
            <a:ext cx="6263007" cy="52322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Năng lượng của phản ứng hóa học</a:t>
            </a:r>
          </a:p>
        </p:txBody>
      </p:sp>
      <p:sp>
        <p:nvSpPr>
          <p:cNvPr id="7" name="圆角矩形 25"/>
          <p:cNvSpPr/>
          <p:nvPr/>
        </p:nvSpPr>
        <p:spPr>
          <a:xfrm>
            <a:off x="3662683" y="2631443"/>
            <a:ext cx="7732396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Ứng dụng của p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hản ứng tỏa nhiệt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:</a:t>
            </a:r>
          </a:p>
        </p:txBody>
      </p:sp>
      <p:sp>
        <p:nvSpPr>
          <p:cNvPr id="6" name="圆角矩形 44"/>
          <p:cNvSpPr/>
          <p:nvPr/>
        </p:nvSpPr>
        <p:spPr>
          <a:xfrm>
            <a:off x="2295395" y="2393960"/>
            <a:ext cx="2301280" cy="48454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rPr>
              <a:t>2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3590261"/>
            <a:ext cx="12193057" cy="32677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34879" y="2022626"/>
            <a:ext cx="5008552" cy="264687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67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82" y="1257467"/>
            <a:ext cx="4034491" cy="43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1.48148E-6 C -0.00716 0.06181 0.12526 0.16111 0.11823 0.22361 C 0.06263 0.25509 -0.05339 0.33796 -0.10899 0.36945 C -0.13386 0.33982 -0.24401 0.15671 -0.26914 0.12708 C -0.32696 0.14283 -0.37643 0.17222 -0.43594 0.15255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3590261"/>
            <a:ext cx="12193057" cy="326773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8839041" y="5384803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66" y="2545031"/>
            <a:ext cx="1828959" cy="1961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041" y="5384803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6" y="2545031"/>
            <a:ext cx="1828959" cy="196157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251041" y="5384803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66" y="2545031"/>
            <a:ext cx="1828959" cy="196157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6045041" y="5384803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66" y="2545031"/>
            <a:ext cx="1828959" cy="19615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57600" y="1274737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051601" y="1274737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845601" y="1274737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39601" y="1274737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4219460" y="4726237"/>
            <a:ext cx="3205909" cy="539827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</a:rPr>
              <a:t>Bắt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đầu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3590261"/>
            <a:ext cx="12193057" cy="3267739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8848228" y="3896929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6041299" y="3896929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34371" y="3896929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427441" y="3896929"/>
            <a:ext cx="2438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1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6" y="2545031"/>
            <a:ext cx="1828959" cy="19615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57600" y="1274737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66" y="2545027"/>
            <a:ext cx="1828959" cy="196157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58957" y="1274733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41" y="2545027"/>
            <a:ext cx="1828959" cy="196157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846225" y="1274733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9636565" y="1274729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29" y="2545027"/>
            <a:ext cx="1828959" cy="19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00105 0.213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00104 0.2138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0104 0.2138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104 0.2138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5" y="2113403"/>
            <a:ext cx="10972800" cy="986053"/>
          </a:xfrm>
          <a:solidFill>
            <a:schemeClr val="accent6"/>
          </a:solidFill>
        </p:spPr>
        <p:txBody>
          <a:bodyPr>
            <a:noAutofit/>
          </a:bodyPr>
          <a:lstStyle/>
          <a:p>
            <a:pPr algn="l"/>
            <a:r>
              <a:rPr lang="en-US" sz="4400" i="1" dirty="0" err="1"/>
              <a:t>Liệt</a:t>
            </a:r>
            <a:r>
              <a:rPr lang="en-US" sz="4400" i="1" dirty="0"/>
              <a:t> </a:t>
            </a:r>
            <a:r>
              <a:rPr lang="en-US" sz="4400" i="1" dirty="0" err="1"/>
              <a:t>kê</a:t>
            </a:r>
            <a:r>
              <a:rPr lang="en-US" sz="4400" i="1" dirty="0"/>
              <a:t> 5 </a:t>
            </a:r>
            <a:r>
              <a:rPr lang="en-US" sz="4400" i="1" dirty="0" err="1"/>
              <a:t>phản</a:t>
            </a:r>
            <a:r>
              <a:rPr lang="en-US" sz="4400" i="1" dirty="0"/>
              <a:t> </a:t>
            </a:r>
            <a:r>
              <a:rPr lang="en-US" sz="4400" i="1" dirty="0" err="1"/>
              <a:t>ứng</a:t>
            </a:r>
            <a:r>
              <a:rPr lang="en-US" sz="4400" i="1" dirty="0"/>
              <a:t> </a:t>
            </a:r>
            <a:r>
              <a:rPr lang="en-US" sz="4400" i="1" dirty="0" err="1"/>
              <a:t>toả</a:t>
            </a:r>
            <a:r>
              <a:rPr lang="en-US" sz="4400" i="1" dirty="0"/>
              <a:t> </a:t>
            </a:r>
            <a:r>
              <a:rPr lang="en-US" sz="4400" i="1" dirty="0" err="1"/>
              <a:t>nhiệt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đời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. </a:t>
            </a:r>
            <a:endParaRPr lang="vi-VN" sz="43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085" y="3576342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866" tIns="60933" rIns="121866" bIns="60933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/>
              <a:t>đốt</a:t>
            </a:r>
            <a:r>
              <a:rPr lang="en-US" i="1" dirty="0"/>
              <a:t> </a:t>
            </a:r>
            <a:r>
              <a:rPr lang="en-US" i="1" dirty="0" err="1"/>
              <a:t>củi</a:t>
            </a:r>
            <a:r>
              <a:rPr lang="en-US" i="1" dirty="0"/>
              <a:t>,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hô</a:t>
            </a:r>
            <a:r>
              <a:rPr lang="en-US" i="1" dirty="0"/>
              <a:t> </a:t>
            </a:r>
            <a:r>
              <a:rPr lang="en-US" i="1" dirty="0" err="1"/>
              <a:t>hấp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bào</a:t>
            </a:r>
            <a:r>
              <a:rPr lang="en-US" i="1" dirty="0"/>
              <a:t>, </a:t>
            </a:r>
            <a:r>
              <a:rPr lang="en-US" i="1" dirty="0" err="1"/>
              <a:t>đốt</a:t>
            </a:r>
            <a:r>
              <a:rPr lang="en-US" i="1" dirty="0"/>
              <a:t> </a:t>
            </a:r>
            <a:r>
              <a:rPr lang="en-US" i="1" dirty="0" err="1"/>
              <a:t>cháy</a:t>
            </a:r>
            <a:r>
              <a:rPr lang="en-US" i="1" dirty="0"/>
              <a:t> </a:t>
            </a:r>
            <a:r>
              <a:rPr lang="en-US" i="1" dirty="0" err="1"/>
              <a:t>xăng</a:t>
            </a:r>
            <a:r>
              <a:rPr lang="en-US" i="1" dirty="0"/>
              <a:t> </a:t>
            </a:r>
            <a:r>
              <a:rPr lang="en-US" i="1" dirty="0" err="1"/>
              <a:t>dầu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 </a:t>
            </a:r>
            <a:r>
              <a:rPr lang="en-US" i="1" dirty="0" err="1"/>
              <a:t>cơ</a:t>
            </a:r>
            <a:r>
              <a:rPr lang="en-US" i="1" dirty="0"/>
              <a:t> </a:t>
            </a:r>
            <a:r>
              <a:rPr lang="en-US" i="1" dirty="0" err="1"/>
              <a:t>xe</a:t>
            </a:r>
            <a:r>
              <a:rPr lang="en-US" i="1" dirty="0"/>
              <a:t>, </a:t>
            </a:r>
            <a:r>
              <a:rPr lang="en-US" i="1" dirty="0" err="1"/>
              <a:t>núi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phun</a:t>
            </a:r>
            <a:r>
              <a:rPr lang="en-US" i="1" dirty="0"/>
              <a:t> </a:t>
            </a:r>
            <a:r>
              <a:rPr lang="en-US" i="1" dirty="0" err="1" smtClean="0"/>
              <a:t>trào</a:t>
            </a:r>
            <a:r>
              <a:rPr lang="en-US" i="1" dirty="0" smtClean="0"/>
              <a:t>, </a:t>
            </a:r>
            <a:r>
              <a:rPr lang="en-US" i="1" dirty="0" err="1" smtClean="0"/>
              <a:t>bột</a:t>
            </a:r>
            <a:r>
              <a:rPr lang="en-US" i="1" dirty="0" smtClean="0"/>
              <a:t> </a:t>
            </a:r>
            <a:r>
              <a:rPr lang="en-US" i="1" dirty="0" err="1" smtClean="0"/>
              <a:t>giặt</a:t>
            </a:r>
            <a:r>
              <a:rPr lang="en-US" i="1" dirty="0" smtClean="0"/>
              <a:t> + </a:t>
            </a:r>
            <a:r>
              <a:rPr lang="en-US" i="1" dirty="0" err="1" smtClean="0"/>
              <a:t>nước</a:t>
            </a:r>
            <a:r>
              <a:rPr lang="en-US" i="1" dirty="0" smtClean="0"/>
              <a:t>…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5449590" y="296883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448" y="407637"/>
            <a:ext cx="2583214" cy="14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5" y="2137153"/>
            <a:ext cx="10972800" cy="1259185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400" i="1" dirty="0" err="1"/>
              <a:t>Liệt</a:t>
            </a:r>
            <a:r>
              <a:rPr lang="en-US" sz="4400" i="1" dirty="0"/>
              <a:t> </a:t>
            </a:r>
            <a:r>
              <a:rPr lang="en-US" sz="4400" i="1" dirty="0" err="1"/>
              <a:t>kê</a:t>
            </a:r>
            <a:r>
              <a:rPr lang="en-US" sz="4400" i="1" dirty="0"/>
              <a:t> 5 </a:t>
            </a:r>
            <a:r>
              <a:rPr lang="en-US" sz="4400" i="1" dirty="0" err="1"/>
              <a:t>ứng</a:t>
            </a:r>
            <a:r>
              <a:rPr lang="en-US" sz="4400" i="1" dirty="0"/>
              <a:t> </a:t>
            </a:r>
            <a:r>
              <a:rPr lang="en-US" sz="4400" i="1" dirty="0" err="1"/>
              <a:t>dụng</a:t>
            </a:r>
            <a:r>
              <a:rPr lang="en-US" sz="4400" i="1" dirty="0"/>
              <a:t> </a:t>
            </a:r>
            <a:r>
              <a:rPr lang="en-US" sz="4400" i="1" dirty="0" err="1"/>
              <a:t>của</a:t>
            </a:r>
            <a:r>
              <a:rPr lang="en-US" sz="4400" i="1" dirty="0"/>
              <a:t> </a:t>
            </a:r>
            <a:r>
              <a:rPr lang="en-US" sz="4400" i="1" dirty="0" err="1"/>
              <a:t>nhiên</a:t>
            </a:r>
            <a:r>
              <a:rPr lang="en-US" sz="4400" i="1" dirty="0"/>
              <a:t> </a:t>
            </a:r>
            <a:r>
              <a:rPr lang="en-US" sz="4400" i="1" dirty="0" err="1"/>
              <a:t>liệu</a:t>
            </a:r>
            <a:r>
              <a:rPr lang="en-US" sz="4400" i="1" dirty="0"/>
              <a:t> </a:t>
            </a:r>
            <a:r>
              <a:rPr lang="en-US" sz="4400" i="1" dirty="0" err="1"/>
              <a:t>hoá</a:t>
            </a:r>
            <a:r>
              <a:rPr lang="en-US" sz="4400" i="1" dirty="0"/>
              <a:t> </a:t>
            </a:r>
            <a:r>
              <a:rPr lang="en-US" sz="4400" i="1" dirty="0" err="1"/>
              <a:t>thạch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đời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. </a:t>
            </a:r>
            <a:endParaRPr lang="vi-VN" sz="4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6816" y="3944476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866" tIns="60933" rIns="121866" bIns="60933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xuất</a:t>
            </a:r>
            <a:r>
              <a:rPr lang="en-US" i="1" dirty="0"/>
              <a:t> </a:t>
            </a:r>
            <a:r>
              <a:rPr lang="en-US" i="1" dirty="0" err="1"/>
              <a:t>điện</a:t>
            </a:r>
            <a:r>
              <a:rPr lang="en-US" i="1" dirty="0"/>
              <a:t>, </a:t>
            </a:r>
            <a:r>
              <a:rPr lang="en-US" i="1" dirty="0" err="1"/>
              <a:t>xây</a:t>
            </a:r>
            <a:r>
              <a:rPr lang="en-US" i="1" dirty="0"/>
              <a:t> </a:t>
            </a:r>
            <a:r>
              <a:rPr lang="en-US" i="1" dirty="0" err="1"/>
              <a:t>dựng</a:t>
            </a:r>
            <a:r>
              <a:rPr lang="en-US" i="1" dirty="0"/>
              <a:t>, </a:t>
            </a:r>
            <a:r>
              <a:rPr lang="en-US" i="1" dirty="0" err="1"/>
              <a:t>nhiên</a:t>
            </a:r>
            <a:r>
              <a:rPr lang="en-US" i="1" dirty="0"/>
              <a:t> </a:t>
            </a:r>
            <a:r>
              <a:rPr lang="en-US" i="1" dirty="0" err="1"/>
              <a:t>liệu</a:t>
            </a:r>
            <a:r>
              <a:rPr lang="en-US" i="1" dirty="0"/>
              <a:t> ô </a:t>
            </a:r>
            <a:r>
              <a:rPr lang="en-US" i="1" dirty="0" err="1"/>
              <a:t>tô</a:t>
            </a:r>
            <a:r>
              <a:rPr lang="en-US" i="1" dirty="0"/>
              <a:t>, </a:t>
            </a:r>
            <a:r>
              <a:rPr lang="en-US" i="1" dirty="0" err="1"/>
              <a:t>xe</a:t>
            </a:r>
            <a:r>
              <a:rPr lang="en-US" i="1" dirty="0"/>
              <a:t> </a:t>
            </a:r>
            <a:r>
              <a:rPr lang="en-US" i="1" dirty="0" err="1"/>
              <a:t>máy</a:t>
            </a:r>
            <a:r>
              <a:rPr lang="en-US" i="1" dirty="0"/>
              <a:t>, </a:t>
            </a:r>
            <a:r>
              <a:rPr lang="en-US" i="1" dirty="0" err="1"/>
              <a:t>luyện</a:t>
            </a:r>
            <a:r>
              <a:rPr lang="en-US" i="1" dirty="0"/>
              <a:t> </a:t>
            </a:r>
            <a:r>
              <a:rPr lang="en-US" i="1" dirty="0" err="1"/>
              <a:t>kim</a:t>
            </a:r>
            <a:r>
              <a:rPr lang="en-US" i="1" dirty="0"/>
              <a:t>, </a:t>
            </a:r>
            <a:r>
              <a:rPr lang="en-US" i="1" dirty="0" err="1"/>
              <a:t>công</a:t>
            </a:r>
            <a:r>
              <a:rPr lang="en-US" i="1" dirty="0"/>
              <a:t> </a:t>
            </a:r>
            <a:r>
              <a:rPr lang="en-US" i="1" dirty="0" err="1"/>
              <a:t>nghiệp</a:t>
            </a:r>
            <a:r>
              <a:rPr lang="en-US" i="1" dirty="0"/>
              <a:t> </a:t>
            </a:r>
            <a:r>
              <a:rPr lang="en-US" i="1" dirty="0" err="1"/>
              <a:t>hoá</a:t>
            </a:r>
            <a:r>
              <a:rPr lang="en-US" i="1" dirty="0"/>
              <a:t> </a:t>
            </a:r>
            <a:r>
              <a:rPr lang="en-US" i="1" dirty="0" err="1"/>
              <a:t>chất</a:t>
            </a:r>
            <a:r>
              <a:rPr lang="en-US" i="1" dirty="0"/>
              <a:t>…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5483996" y="437450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448" y="407637"/>
            <a:ext cx="2583214" cy="14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5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528571" y="342903"/>
            <a:ext cx="8856980" cy="1200151"/>
            <a:chOff x="4838820" y="2375552"/>
            <a:chExt cx="5544616" cy="1200507"/>
          </a:xfrm>
        </p:grpSpPr>
        <p:sp>
          <p:nvSpPr>
            <p:cNvPr id="10" name="矩形 3"/>
            <p:cNvSpPr/>
            <p:nvPr/>
          </p:nvSpPr>
          <p:spPr>
            <a:xfrm>
              <a:off x="4838820" y="2375552"/>
              <a:ext cx="5544616" cy="1200507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solidFill>
              <a:srgbClr val="2DB2A4"/>
            </a:solidFill>
            <a:ln w="9525">
              <a:noFill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3"/>
            <p:cNvSpPr/>
            <p:nvPr/>
          </p:nvSpPr>
          <p:spPr>
            <a:xfrm>
              <a:off x="4945460" y="2471749"/>
              <a:ext cx="5328592" cy="1008112"/>
            </a:xfrm>
            <a:custGeom>
              <a:avLst/>
              <a:gdLst/>
              <a:ahLst/>
              <a:cxnLst/>
              <a:rect l="l" t="t" r="r" b="b"/>
              <a:pathLst>
                <a:path w="6025861" h="1158747">
                  <a:moveTo>
                    <a:pt x="575194" y="0"/>
                  </a:moveTo>
                  <a:lnTo>
                    <a:pt x="1992514" y="0"/>
                  </a:lnTo>
                  <a:lnTo>
                    <a:pt x="4154179" y="0"/>
                  </a:lnTo>
                  <a:lnTo>
                    <a:pt x="5571499" y="0"/>
                  </a:lnTo>
                  <a:lnTo>
                    <a:pt x="5571499" y="474"/>
                  </a:lnTo>
                  <a:lnTo>
                    <a:pt x="5639364" y="474"/>
                  </a:lnTo>
                  <a:cubicBezTo>
                    <a:pt x="5661410" y="0"/>
                    <a:pt x="5683924" y="5211"/>
                    <a:pt x="5704562" y="17528"/>
                  </a:cubicBezTo>
                  <a:cubicBezTo>
                    <a:pt x="5723793" y="28424"/>
                    <a:pt x="5739272" y="44057"/>
                    <a:pt x="5749591" y="62533"/>
                  </a:cubicBezTo>
                  <a:lnTo>
                    <a:pt x="6008038" y="514473"/>
                  </a:lnTo>
                  <a:cubicBezTo>
                    <a:pt x="6019294" y="533422"/>
                    <a:pt x="6025861" y="555687"/>
                    <a:pt x="6025861" y="579374"/>
                  </a:cubicBezTo>
                  <a:cubicBezTo>
                    <a:pt x="6025861" y="603534"/>
                    <a:pt x="6019294" y="625799"/>
                    <a:pt x="6007568" y="644749"/>
                  </a:cubicBezTo>
                  <a:lnTo>
                    <a:pt x="5749591" y="1096688"/>
                  </a:lnTo>
                  <a:cubicBezTo>
                    <a:pt x="5738803" y="1114690"/>
                    <a:pt x="5723793" y="1130324"/>
                    <a:pt x="5704562" y="1141693"/>
                  </a:cubicBezTo>
                  <a:cubicBezTo>
                    <a:pt x="5684393" y="1153536"/>
                    <a:pt x="5662348" y="1158747"/>
                    <a:pt x="5640302" y="1158273"/>
                  </a:cubicBezTo>
                  <a:lnTo>
                    <a:pt x="5571499" y="1158273"/>
                  </a:lnTo>
                  <a:lnTo>
                    <a:pt x="5571499" y="1158747"/>
                  </a:lnTo>
                  <a:lnTo>
                    <a:pt x="4154179" y="1158747"/>
                  </a:lnTo>
                  <a:lnTo>
                    <a:pt x="1992514" y="1158747"/>
                  </a:lnTo>
                  <a:lnTo>
                    <a:pt x="575194" y="1158747"/>
                  </a:lnTo>
                  <a:lnTo>
                    <a:pt x="575194" y="1158273"/>
                  </a:lnTo>
                  <a:lnTo>
                    <a:pt x="382745" y="1158273"/>
                  </a:lnTo>
                  <a:cubicBezTo>
                    <a:pt x="362107" y="1158273"/>
                    <a:pt x="340530" y="1153062"/>
                    <a:pt x="321299" y="1141693"/>
                  </a:cubicBezTo>
                  <a:cubicBezTo>
                    <a:pt x="302069" y="1130324"/>
                    <a:pt x="286590" y="1114690"/>
                    <a:pt x="276270" y="1096215"/>
                  </a:cubicBezTo>
                  <a:lnTo>
                    <a:pt x="16886" y="642380"/>
                  </a:lnTo>
                  <a:cubicBezTo>
                    <a:pt x="6098" y="623904"/>
                    <a:pt x="0" y="602587"/>
                    <a:pt x="0" y="579374"/>
                  </a:cubicBezTo>
                  <a:cubicBezTo>
                    <a:pt x="0" y="556161"/>
                    <a:pt x="6098" y="534843"/>
                    <a:pt x="16886" y="515894"/>
                  </a:cubicBezTo>
                  <a:lnTo>
                    <a:pt x="275332" y="63954"/>
                  </a:lnTo>
                  <a:cubicBezTo>
                    <a:pt x="286120" y="45478"/>
                    <a:pt x="301599" y="28898"/>
                    <a:pt x="321299" y="17528"/>
                  </a:cubicBezTo>
                  <a:cubicBezTo>
                    <a:pt x="339592" y="6633"/>
                    <a:pt x="359762" y="948"/>
                    <a:pt x="379930" y="474"/>
                  </a:cubicBezTo>
                  <a:lnTo>
                    <a:pt x="575194" y="4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2457" y="217403"/>
            <a:ext cx="1610563" cy="1452100"/>
            <a:chOff x="2713211" y="1988840"/>
            <a:chExt cx="1610824" cy="1452335"/>
          </a:xfrm>
        </p:grpSpPr>
        <p:sp>
          <p:nvSpPr>
            <p:cNvPr id="3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2DB2A4"/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2838739" y="2087520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3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25" tIns="45712" rIns="91425" bIns="45712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52"/>
          <p:cNvSpPr txBox="1"/>
          <p:nvPr/>
        </p:nvSpPr>
        <p:spPr>
          <a:xfrm>
            <a:off x="3008001" y="589281"/>
            <a:ext cx="6745607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Biến</a:t>
            </a:r>
            <a:r>
              <a:rPr lang="en-US" altLang="zh-CN" sz="2800" b="1" dirty="0">
                <a:solidFill>
                  <a:srgbClr val="FF8021">
                    <a:lumMod val="75000"/>
                  </a:srgb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 đổi vật lý và biến đổi hóa học</a:t>
            </a:r>
          </a:p>
        </p:txBody>
      </p:sp>
      <p:sp>
        <p:nvSpPr>
          <p:cNvPr id="12" name="文本框 52"/>
          <p:cNvSpPr txBox="1"/>
          <p:nvPr/>
        </p:nvSpPr>
        <p:spPr>
          <a:xfrm>
            <a:off x="1542416" y="466091"/>
            <a:ext cx="1610360" cy="6451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77A08"/>
                </a:solidFill>
                <a:latin typeface="Microsoft YaHei" panose="020B0503020204020204" charset="-122"/>
                <a:ea typeface="Microsoft YaHei" panose="020B0503020204020204" charset="-122"/>
              </a:rPr>
              <a:t>I.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672841" y="1835153"/>
            <a:ext cx="6951347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Thí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nghiệm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01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2295395" y="1678310"/>
            <a:ext cx="2301280" cy="48454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Impact" panose="020B0806030902050204" charset="0"/>
                <a:ea typeface="Microsoft YaHei" panose="020B0503020204020204" charset="-122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Impact" panose="020B0806030902050204" charset="0"/>
              <a:ea typeface="Microsoft YaHei" panose="020B0503020204020204" charset="-122"/>
            </a:endParaRPr>
          </a:p>
        </p:txBody>
      </p:sp>
      <p:sp>
        <p:nvSpPr>
          <p:cNvPr id="16" name="圆角矩形 25"/>
          <p:cNvSpPr/>
          <p:nvPr/>
        </p:nvSpPr>
        <p:spPr>
          <a:xfrm>
            <a:off x="2295398" y="2477335"/>
            <a:ext cx="8328791" cy="1517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 algn="ctr"/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HS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quan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sát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video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và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hoàn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thành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2800" b="1" dirty="0" err="1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PHT</a:t>
            </a:r>
            <a:r>
              <a:rPr lang="en-US" altLang="zh-CN" sz="2800" b="1" dirty="0">
                <a:solidFill>
                  <a:srgbClr val="F14124">
                    <a:lumMod val="50000"/>
                  </a:srgbClr>
                </a:solidFill>
                <a:latin typeface="Microsoft YaHei" panose="020B0503020204020204" charset="-122"/>
                <a:ea typeface="Microsoft YaHei" panose="020B0503020204020204" charset="-122"/>
              </a:rPr>
              <a:t> 01</a:t>
            </a:r>
          </a:p>
        </p:txBody>
      </p:sp>
    </p:spTree>
    <p:extLst>
      <p:ext uri="{BB962C8B-B14F-4D97-AF65-F5344CB8AC3E}">
        <p14:creationId xmlns:p14="http://schemas.microsoft.com/office/powerpoint/2010/main" val="91750166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26" grpId="0" animBg="1"/>
      <p:bldP spid="45" grpId="0" animBg="1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5" y="2113403"/>
            <a:ext cx="10972800" cy="1259185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400" i="1" dirty="0" err="1"/>
              <a:t>Liệt</a:t>
            </a:r>
            <a:r>
              <a:rPr lang="en-US" sz="4400" i="1" dirty="0"/>
              <a:t> </a:t>
            </a:r>
            <a:r>
              <a:rPr lang="en-US" sz="4400" i="1" dirty="0" err="1"/>
              <a:t>kê</a:t>
            </a:r>
            <a:r>
              <a:rPr lang="en-US" sz="4400" i="1" dirty="0"/>
              <a:t> 3 </a:t>
            </a:r>
            <a:r>
              <a:rPr lang="en-US" sz="4400" i="1" dirty="0" err="1"/>
              <a:t>ảnh</a:t>
            </a:r>
            <a:r>
              <a:rPr lang="en-US" sz="4400" i="1" dirty="0"/>
              <a:t> </a:t>
            </a:r>
            <a:r>
              <a:rPr lang="en-US" sz="4400" i="1" dirty="0" err="1"/>
              <a:t>hưởng</a:t>
            </a:r>
            <a:r>
              <a:rPr lang="en-US" sz="4400" i="1" dirty="0"/>
              <a:t> </a:t>
            </a:r>
            <a:r>
              <a:rPr lang="en-US" sz="4400" i="1" dirty="0" err="1"/>
              <a:t>của</a:t>
            </a:r>
            <a:r>
              <a:rPr lang="en-US" sz="4400" i="1" dirty="0"/>
              <a:t> </a:t>
            </a:r>
            <a:r>
              <a:rPr lang="en-US" sz="4400" i="1" dirty="0" err="1"/>
              <a:t>việc</a:t>
            </a:r>
            <a:r>
              <a:rPr lang="en-US" sz="4400" i="1" dirty="0"/>
              <a:t> </a:t>
            </a:r>
            <a:r>
              <a:rPr lang="en-US" sz="4400" i="1" dirty="0" err="1"/>
              <a:t>sử</a:t>
            </a:r>
            <a:r>
              <a:rPr lang="en-US" sz="4400" i="1" dirty="0"/>
              <a:t> </a:t>
            </a:r>
            <a:r>
              <a:rPr lang="en-US" sz="4400" i="1" dirty="0" err="1"/>
              <a:t>dụng</a:t>
            </a:r>
            <a:r>
              <a:rPr lang="en-US" sz="4400" i="1" dirty="0"/>
              <a:t> </a:t>
            </a:r>
            <a:r>
              <a:rPr lang="en-US" sz="4400" i="1" dirty="0" err="1"/>
              <a:t>nhiên</a:t>
            </a:r>
            <a:r>
              <a:rPr lang="en-US" sz="4400" i="1" dirty="0"/>
              <a:t> </a:t>
            </a:r>
            <a:r>
              <a:rPr lang="en-US" sz="4400" i="1" dirty="0" err="1"/>
              <a:t>liệu</a:t>
            </a:r>
            <a:r>
              <a:rPr lang="en-US" sz="4400" i="1" dirty="0"/>
              <a:t> </a:t>
            </a:r>
            <a:r>
              <a:rPr lang="en-US" sz="4400" i="1" dirty="0" err="1"/>
              <a:t>hoá</a:t>
            </a:r>
            <a:r>
              <a:rPr lang="en-US" sz="4400" i="1" dirty="0"/>
              <a:t> </a:t>
            </a:r>
            <a:r>
              <a:rPr lang="en-US" sz="4400" i="1" dirty="0" err="1"/>
              <a:t>thạch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đời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. </a:t>
            </a:r>
            <a:endParaRPr lang="vi-VN" sz="4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6816" y="3920726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866" tIns="60933" rIns="121866" bIns="60933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ô </a:t>
            </a:r>
            <a:r>
              <a:rPr lang="en-US" i="1" dirty="0" err="1"/>
              <a:t>nhiễm</a:t>
            </a:r>
            <a:r>
              <a:rPr lang="en-US" i="1" dirty="0"/>
              <a:t> </a:t>
            </a:r>
            <a:r>
              <a:rPr lang="en-US" i="1" dirty="0" err="1"/>
              <a:t>môi</a:t>
            </a:r>
            <a:r>
              <a:rPr lang="en-US" i="1" dirty="0"/>
              <a:t> </a:t>
            </a:r>
            <a:r>
              <a:rPr lang="en-US" i="1" dirty="0" err="1"/>
              <a:t>trường</a:t>
            </a:r>
            <a:r>
              <a:rPr lang="en-US" i="1" dirty="0"/>
              <a:t>, </a:t>
            </a:r>
            <a:r>
              <a:rPr lang="en-US" i="1" dirty="0" err="1"/>
              <a:t>cạn</a:t>
            </a:r>
            <a:r>
              <a:rPr lang="en-US" i="1" dirty="0"/>
              <a:t> </a:t>
            </a:r>
            <a:r>
              <a:rPr lang="en-US" i="1" dirty="0" err="1"/>
              <a:t>kiệt</a:t>
            </a:r>
            <a:r>
              <a:rPr lang="en-US" i="1" dirty="0"/>
              <a:t> </a:t>
            </a:r>
            <a:r>
              <a:rPr lang="en-US" i="1" dirty="0" err="1"/>
              <a:t>nguồn</a:t>
            </a:r>
            <a:r>
              <a:rPr lang="en-US" i="1" dirty="0"/>
              <a:t> </a:t>
            </a:r>
            <a:r>
              <a:rPr lang="en-US" i="1" dirty="0" err="1"/>
              <a:t>tài</a:t>
            </a:r>
            <a:r>
              <a:rPr lang="en-US" i="1" dirty="0"/>
              <a:t> </a:t>
            </a:r>
            <a:r>
              <a:rPr lang="en-US" i="1" dirty="0" err="1"/>
              <a:t>nguyên</a:t>
            </a:r>
            <a:r>
              <a:rPr lang="en-US" i="1" dirty="0"/>
              <a:t>, </a:t>
            </a:r>
            <a:r>
              <a:rPr lang="en-US" i="1" dirty="0" err="1"/>
              <a:t>hiệu</a:t>
            </a:r>
            <a:r>
              <a:rPr lang="en-US" i="1" dirty="0"/>
              <a:t> </a:t>
            </a:r>
            <a:r>
              <a:rPr lang="en-US" i="1" dirty="0" err="1"/>
              <a:t>ứng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i="1" dirty="0"/>
              <a:t> </a:t>
            </a:r>
            <a:r>
              <a:rPr lang="en-US" i="1" dirty="0" err="1"/>
              <a:t>kính</a:t>
            </a:r>
            <a:r>
              <a:rPr lang="en-US" i="1" dirty="0"/>
              <a:t>…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5421186" y="538463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7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448" y="407637"/>
            <a:ext cx="2583214" cy="14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5" y="2077778"/>
            <a:ext cx="10972800" cy="1259185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400" i="1" dirty="0" err="1"/>
              <a:t>Nêu</a:t>
            </a:r>
            <a:r>
              <a:rPr lang="en-US" sz="4400" i="1" dirty="0"/>
              <a:t> </a:t>
            </a:r>
            <a:r>
              <a:rPr lang="en-US" sz="4400" i="1" dirty="0" err="1"/>
              <a:t>vai</a:t>
            </a:r>
            <a:r>
              <a:rPr lang="en-US" sz="4400" i="1" dirty="0"/>
              <a:t> </a:t>
            </a:r>
            <a:r>
              <a:rPr lang="en-US" sz="4400" i="1" dirty="0" err="1"/>
              <a:t>trò</a:t>
            </a:r>
            <a:r>
              <a:rPr lang="en-US" sz="4400" i="1" dirty="0"/>
              <a:t> </a:t>
            </a:r>
            <a:r>
              <a:rPr lang="en-US" sz="4400" i="1" dirty="0" err="1"/>
              <a:t>của</a:t>
            </a:r>
            <a:r>
              <a:rPr lang="en-US" sz="4400" i="1" dirty="0"/>
              <a:t> </a:t>
            </a:r>
            <a:r>
              <a:rPr lang="en-US" sz="4400" i="1" dirty="0" err="1"/>
              <a:t>các</a:t>
            </a:r>
            <a:r>
              <a:rPr lang="en-US" sz="4400" i="1" dirty="0"/>
              <a:t> </a:t>
            </a:r>
            <a:r>
              <a:rPr lang="en-US" sz="4400" i="1" dirty="0" err="1"/>
              <a:t>phản</a:t>
            </a:r>
            <a:r>
              <a:rPr lang="en-US" sz="4400" i="1" dirty="0"/>
              <a:t> </a:t>
            </a:r>
            <a:r>
              <a:rPr lang="en-US" sz="4400" i="1" dirty="0" err="1"/>
              <a:t>ứng</a:t>
            </a:r>
            <a:r>
              <a:rPr lang="en-US" sz="4400" i="1" dirty="0"/>
              <a:t> </a:t>
            </a:r>
            <a:r>
              <a:rPr lang="en-US" sz="4400" i="1" dirty="0" err="1"/>
              <a:t>toả</a:t>
            </a:r>
            <a:r>
              <a:rPr lang="en-US" sz="4400" i="1" dirty="0"/>
              <a:t> </a:t>
            </a:r>
            <a:r>
              <a:rPr lang="en-US" sz="4400" i="1" dirty="0" err="1"/>
              <a:t>nhiệt</a:t>
            </a:r>
            <a:r>
              <a:rPr lang="en-US" sz="4400" i="1" dirty="0"/>
              <a:t> </a:t>
            </a:r>
            <a:r>
              <a:rPr lang="en-US" sz="4400" i="1" dirty="0" err="1"/>
              <a:t>đối</a:t>
            </a:r>
            <a:r>
              <a:rPr lang="en-US" sz="4400" i="1" dirty="0"/>
              <a:t> </a:t>
            </a:r>
            <a:r>
              <a:rPr lang="en-US" sz="4400" i="1" dirty="0" err="1"/>
              <a:t>với</a:t>
            </a:r>
            <a:r>
              <a:rPr lang="en-US" sz="4400" i="1" dirty="0"/>
              <a:t> </a:t>
            </a:r>
            <a:r>
              <a:rPr lang="en-US" sz="4400" i="1" dirty="0" err="1"/>
              <a:t>đời</a:t>
            </a:r>
            <a:r>
              <a:rPr lang="en-US" sz="4400" i="1" dirty="0"/>
              <a:t> </a:t>
            </a:r>
            <a:r>
              <a:rPr lang="en-US" sz="4400" i="1" dirty="0" err="1" smtClean="0"/>
              <a:t>sống</a:t>
            </a:r>
            <a:r>
              <a:rPr lang="en-US" sz="4400" i="1" dirty="0" smtClean="0"/>
              <a:t>?</a:t>
            </a:r>
            <a:endParaRPr lang="vi-VN" sz="4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6816" y="3885100"/>
            <a:ext cx="10972800" cy="1743801"/>
          </a:xfrm>
          <a:prstGeom prst="rect">
            <a:avLst/>
          </a:prstGeom>
          <a:solidFill>
            <a:schemeClr val="accent6"/>
          </a:solidFill>
        </p:spPr>
        <p:txBody>
          <a:bodyPr vert="horz" lIns="121866" tIns="60933" rIns="121866" bIns="6093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err="1"/>
              <a:t>cung</a:t>
            </a:r>
            <a:r>
              <a:rPr lang="en-US" sz="3600" i="1" dirty="0"/>
              <a:t> </a:t>
            </a:r>
            <a:r>
              <a:rPr lang="en-US" sz="3600" i="1" dirty="0" err="1"/>
              <a:t>cấp</a:t>
            </a:r>
            <a:r>
              <a:rPr lang="en-US" sz="3600" i="1" dirty="0"/>
              <a:t> </a:t>
            </a:r>
            <a:r>
              <a:rPr lang="en-US" sz="3600" i="1" dirty="0" err="1"/>
              <a:t>năng</a:t>
            </a:r>
            <a:r>
              <a:rPr lang="en-US" sz="3600" i="1" dirty="0"/>
              <a:t> </a:t>
            </a:r>
            <a:r>
              <a:rPr lang="en-US" sz="3600" i="1" dirty="0" err="1"/>
              <a:t>lượng</a:t>
            </a:r>
            <a:r>
              <a:rPr lang="en-US" sz="3600" i="1" dirty="0"/>
              <a:t> </a:t>
            </a:r>
            <a:r>
              <a:rPr lang="en-US" sz="3600" i="1" dirty="0" err="1"/>
              <a:t>cho</a:t>
            </a:r>
            <a:r>
              <a:rPr lang="en-US" sz="3600" i="1" dirty="0"/>
              <a:t> </a:t>
            </a:r>
            <a:r>
              <a:rPr lang="en-US" sz="3600" i="1" dirty="0" err="1"/>
              <a:t>sinh</a:t>
            </a:r>
            <a:r>
              <a:rPr lang="en-US" sz="3600" i="1" dirty="0"/>
              <a:t> </a:t>
            </a:r>
            <a:r>
              <a:rPr lang="en-US" sz="3600" i="1" dirty="0" err="1"/>
              <a:t>hoạt</a:t>
            </a:r>
            <a:r>
              <a:rPr lang="en-US" sz="3600" i="1" dirty="0"/>
              <a:t> </a:t>
            </a:r>
            <a:r>
              <a:rPr lang="en-US" sz="3600" i="1" dirty="0" err="1"/>
              <a:t>và</a:t>
            </a:r>
            <a:r>
              <a:rPr lang="en-US" sz="3600" i="1" dirty="0"/>
              <a:t> </a:t>
            </a:r>
            <a:r>
              <a:rPr lang="en-US" sz="3600" i="1" dirty="0" err="1"/>
              <a:t>sản</a:t>
            </a:r>
            <a:r>
              <a:rPr lang="en-US" sz="3600" i="1" dirty="0"/>
              <a:t> </a:t>
            </a:r>
            <a:r>
              <a:rPr lang="en-US" sz="3600" i="1" dirty="0" err="1"/>
              <a:t>xuất</a:t>
            </a:r>
            <a:r>
              <a:rPr lang="en-US" sz="3600" i="1" dirty="0"/>
              <a:t>, </a:t>
            </a:r>
            <a:r>
              <a:rPr lang="en-US" sz="3600" i="1" dirty="0" err="1"/>
              <a:t>vận</a:t>
            </a:r>
            <a:r>
              <a:rPr lang="en-US" sz="3600" i="1" dirty="0"/>
              <a:t> </a:t>
            </a:r>
            <a:r>
              <a:rPr lang="en-US" sz="3600" i="1" dirty="0" err="1"/>
              <a:t>hành</a:t>
            </a:r>
            <a:r>
              <a:rPr lang="en-US" sz="3600" i="1" dirty="0"/>
              <a:t> </a:t>
            </a:r>
            <a:r>
              <a:rPr lang="en-US" sz="3600" i="1" dirty="0" err="1"/>
              <a:t>động</a:t>
            </a:r>
            <a:r>
              <a:rPr lang="en-US" sz="3600" i="1" dirty="0"/>
              <a:t> </a:t>
            </a:r>
            <a:r>
              <a:rPr lang="en-US" sz="3600" i="1" dirty="0" err="1"/>
              <a:t>cơ</a:t>
            </a:r>
            <a:r>
              <a:rPr lang="en-US" sz="3600" i="1" dirty="0"/>
              <a:t>, </a:t>
            </a:r>
            <a:r>
              <a:rPr lang="en-US" sz="3600" i="1" dirty="0" err="1"/>
              <a:t>thiết</a:t>
            </a:r>
            <a:r>
              <a:rPr lang="en-US" sz="3600" i="1" dirty="0"/>
              <a:t> </a:t>
            </a:r>
            <a:r>
              <a:rPr lang="en-US" sz="3600" i="1" dirty="0" err="1"/>
              <a:t>bị</a:t>
            </a:r>
            <a:r>
              <a:rPr lang="en-US" sz="3600" i="1" dirty="0"/>
              <a:t> </a:t>
            </a:r>
            <a:r>
              <a:rPr lang="en-US" sz="3600" i="1" dirty="0" err="1"/>
              <a:t>máy</a:t>
            </a:r>
            <a:r>
              <a:rPr lang="en-US" sz="3600" i="1" dirty="0"/>
              <a:t> </a:t>
            </a:r>
            <a:r>
              <a:rPr lang="en-US" sz="3600" i="1" dirty="0" err="1"/>
              <a:t>công</a:t>
            </a:r>
            <a:r>
              <a:rPr lang="en-US" sz="3600" i="1" dirty="0"/>
              <a:t> </a:t>
            </a:r>
            <a:r>
              <a:rPr lang="en-US" sz="3600" i="1" dirty="0" err="1"/>
              <a:t>nghiệp</a:t>
            </a:r>
            <a:r>
              <a:rPr lang="en-US" sz="3600" i="1" dirty="0"/>
              <a:t>, </a:t>
            </a:r>
            <a:r>
              <a:rPr lang="en-US" sz="3600" i="1" dirty="0" err="1"/>
              <a:t>phương</a:t>
            </a:r>
            <a:r>
              <a:rPr lang="en-US" sz="3600" i="1" dirty="0"/>
              <a:t> </a:t>
            </a:r>
            <a:r>
              <a:rPr lang="en-US" sz="3600" i="1" dirty="0" err="1"/>
              <a:t>tiện</a:t>
            </a:r>
            <a:r>
              <a:rPr lang="en-US" sz="3600" i="1" dirty="0"/>
              <a:t> </a:t>
            </a:r>
            <a:r>
              <a:rPr lang="en-US" sz="3600" i="1" dirty="0" err="1"/>
              <a:t>giao</a:t>
            </a:r>
            <a:r>
              <a:rPr lang="en-US" sz="3600" i="1" dirty="0"/>
              <a:t> </a:t>
            </a:r>
            <a:r>
              <a:rPr lang="en-US" sz="3600" i="1" dirty="0" err="1"/>
              <a:t>thông</a:t>
            </a:r>
            <a:r>
              <a:rPr lang="en-US" sz="3600" i="1" dirty="0"/>
              <a:t>…)</a:t>
            </a:r>
            <a:endParaRPr lang="en-US" sz="3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5539578" y="437446"/>
            <a:ext cx="837283" cy="83728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7" name="y2mate.com - 2 Minutes timer Đồng hồ đếm ngược 2 phú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448" y="407637"/>
            <a:ext cx="2583214" cy="14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3067" y="3286763"/>
            <a:ext cx="990600" cy="1428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140341" y="852805"/>
            <a:ext cx="12049127" cy="5673091"/>
          </a:xfrm>
          <a:prstGeom prst="roundRect">
            <a:avLst/>
          </a:prstGeom>
          <a:solidFill>
            <a:srgbClr val="71BDCD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t" anchorCtr="0"/>
          <a:lstStyle/>
          <a:p>
            <a:pPr algn="l"/>
            <a:r>
              <a:rPr lang="zh-CN" altLang="en-US" b="1">
                <a:solidFill>
                  <a:srgbClr val="FFFF00"/>
                </a:solidFill>
                <a:sym typeface="+mn-ea"/>
              </a:rPr>
              <a:t>* </a:t>
            </a:r>
            <a:r>
              <a:rPr lang="en-US" altLang="zh-CN" b="1">
                <a:solidFill>
                  <a:srgbClr val="FFFF00"/>
                </a:solidFill>
                <a:sym typeface="+mn-ea"/>
              </a:rPr>
              <a:t>Biến đổi vật lý: 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không có sự tạo thành chất mới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4813300" y="29211"/>
            <a:ext cx="3117216" cy="93472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108808" tIns="54404" rIns="108808" bIns="54404" numCol="1" rtlCol="0" anchor="t" anchorCtr="0" compatLnSpc="1"/>
          <a:lstStyle/>
          <a:p>
            <a:pPr algn="ctr" defTabSz="815914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3081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9" y="852809"/>
            <a:ext cx="7164707" cy="7835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41020" y="915669"/>
            <a:ext cx="7394576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I. BIẾN ĐỔI VẬT LÝ VÀ BIẾN ĐỔI HÓA HỌC</a:t>
            </a:r>
            <a:endParaRPr lang="en-US" sz="2800" b="1">
              <a:latin typeface="+mj-lt"/>
              <a:cs typeface="+mj-lt"/>
            </a:endParaRPr>
          </a:p>
        </p:txBody>
      </p:sp>
      <p:pic>
        <p:nvPicPr>
          <p:cNvPr id="4" name="Picture 9" descr="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9568" y="1444626"/>
            <a:ext cx="6996431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607065" y="1444625"/>
            <a:ext cx="3986531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II.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" y="4096387"/>
            <a:ext cx="11648440" cy="12065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l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9" name="Picture 9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1" y="2072649"/>
            <a:ext cx="8152767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607061" y="2101216"/>
            <a:ext cx="7555867" cy="52197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>
                <a:latin typeface="+mj-lt"/>
                <a:cs typeface="+mj-lt"/>
                <a:sym typeface="+mn-ea"/>
              </a:rPr>
              <a:t>III. NĂNG LƯỢNG CỦA PHẢN ỨNG HÓA HỌC</a:t>
            </a:r>
            <a:endParaRPr lang="en-US" sz="2800" b="1">
              <a:latin typeface="+mj-lt"/>
              <a:cs typeface="+mj-lt"/>
            </a:endParaRPr>
          </a:p>
        </p:txBody>
      </p:sp>
      <p:sp>
        <p:nvSpPr>
          <p:cNvPr id="11" name="圆角矩形 25"/>
          <p:cNvSpPr/>
          <p:nvPr/>
        </p:nvSpPr>
        <p:spPr>
          <a:xfrm>
            <a:off x="541025" y="2778129"/>
            <a:ext cx="8401051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1. 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Phản ứng tỏa nhiệt, phản ứng thu nhiệt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 :</a:t>
            </a:r>
          </a:p>
        </p:txBody>
      </p:sp>
      <p:sp>
        <p:nvSpPr>
          <p:cNvPr id="7" name="圆角矩形 25"/>
          <p:cNvSpPr/>
          <p:nvPr/>
        </p:nvSpPr>
        <p:spPr>
          <a:xfrm>
            <a:off x="541023" y="3437258"/>
            <a:ext cx="7732396" cy="504191"/>
          </a:xfrm>
          <a:prstGeom prst="roundRect">
            <a:avLst/>
          </a:prstGeom>
          <a:solidFill>
            <a:schemeClr val="bg1"/>
          </a:solidFill>
          <a:ln>
            <a:solidFill>
              <a:srgbClr val="2D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indent="323827"/>
            <a:r>
              <a:rPr lang="en-US" altLang="zh-CN" sz="2800" b="1" dirty="0">
                <a:solidFill>
                  <a:schemeClr val="accent6"/>
                </a:solidFill>
                <a:latin typeface="Microsoft YaHei" panose="020B0503020204020204" charset="-122"/>
                <a:ea typeface="Microsoft YaHei" panose="020B0503020204020204" charset="-122"/>
              </a:rPr>
              <a:t>2. Ứng dụng của p</a:t>
            </a:r>
            <a:r>
              <a:rPr lang="en-US" altLang="zh-CN" sz="2800" b="1" dirty="0">
                <a:solidFill>
                  <a:schemeClr val="accent6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hản ứng tỏa nhiệt </a:t>
            </a:r>
            <a:r>
              <a:rPr lang="en-US" altLang="zh-CN" sz="2800" b="1" dirty="0">
                <a:solidFill>
                  <a:schemeClr val="accent6"/>
                </a:solidFill>
                <a:latin typeface="Microsoft YaHei" panose="020B0503020204020204" charset="-122"/>
                <a:ea typeface="Microsoft YaHei" panose="020B0503020204020204" charset="-122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  <p:bldP spid="5" grpId="1"/>
      <p:bldP spid="5" grpId="2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472540" y="1033841"/>
            <a:ext cx="9393382" cy="304698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B05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LUYỆN</a:t>
            </a:r>
            <a:r>
              <a:rPr lang="en-US" sz="9600" b="1" dirty="0" smtClean="0">
                <a:solidFill>
                  <a:srgbClr val="00B05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 </a:t>
            </a:r>
            <a:r>
              <a:rPr lang="en-US" sz="9600" b="1" dirty="0" err="1" smtClean="0">
                <a:solidFill>
                  <a:srgbClr val="00B05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TẬP</a:t>
            </a:r>
            <a:endParaRPr lang="en-US" sz="9600" b="1" dirty="0" smtClean="0">
              <a:solidFill>
                <a:srgbClr val="00B050"/>
              </a:solidFill>
              <a:latin typeface="#9Slide04 Spectral" panose="02020502060000000000" pitchFamily="18" charset="-93"/>
              <a:cs typeface="Arial" panose="020B0604020202020204" pitchFamily="34" charset="0"/>
            </a:endParaRPr>
          </a:p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“</a:t>
            </a:r>
            <a:r>
              <a:rPr lang="en-US" sz="9600" b="1" dirty="0" err="1" smtClean="0">
                <a:solidFill>
                  <a:srgbClr val="FF000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ĐẬP</a:t>
            </a:r>
            <a:r>
              <a:rPr lang="en-US" sz="9600" b="1" dirty="0" smtClean="0">
                <a:solidFill>
                  <a:srgbClr val="FF000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CHUỘT</a:t>
            </a:r>
            <a:r>
              <a:rPr lang="en-US" sz="9600" b="1" dirty="0" smtClean="0">
                <a:solidFill>
                  <a:srgbClr val="FF0000"/>
                </a:solidFill>
                <a:latin typeface="#9Slide04 Spectral" panose="02020502060000000000" pitchFamily="18" charset="-93"/>
                <a:cs typeface="Arial" panose="020B0604020202020204" pitchFamily="34" charset="0"/>
              </a:rPr>
              <a:t>”</a:t>
            </a:r>
            <a:endParaRPr lang="en-US" sz="9600" b="1" dirty="0">
              <a:solidFill>
                <a:srgbClr val="FF0000"/>
              </a:solidFill>
              <a:latin typeface="#9Slide04 Spectral" panose="02020502060000000000" pitchFamily="18" charset="-93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000281" y="2063291"/>
            <a:ext cx="61916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000281" y="2120481"/>
            <a:ext cx="6191687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3001009" y="2091691"/>
            <a:ext cx="6194427" cy="93726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dist">
              <a:defRPr/>
            </a:pPr>
            <a:r>
              <a:rPr lang="en-US" altLang="zh-CN" sz="5500" b="1" dirty="0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THANK YOU</a:t>
            </a:r>
            <a:endParaRPr lang="zh-CN" altLang="en-US" sz="5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000281" y="2984437"/>
            <a:ext cx="61916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000281" y="3041627"/>
            <a:ext cx="6191687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010971" y="3087381"/>
            <a:ext cx="6170296" cy="338554"/>
            <a:chOff x="2992618" y="3469364"/>
            <a:chExt cx="6358413" cy="338552"/>
          </a:xfrm>
        </p:grpSpPr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3898035" y="3469364"/>
              <a:ext cx="4395931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dist"/>
              <a:endParaRPr lang="zh-CN" altLang="en-US" sz="160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</p:grpSp>
    </p:spTree>
  </p:cSld>
  <p:clrMapOvr>
    <a:masterClrMapping/>
  </p:clrMapOvr>
  <p:transition advTm="449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88" y="-188685"/>
            <a:ext cx="5286829" cy="5286829"/>
          </a:xfrm>
          <a:prstGeom prst="rect">
            <a:avLst/>
          </a:prstGeom>
        </p:spPr>
      </p:pic>
      <p:sp>
        <p:nvSpPr>
          <p:cNvPr id="3084" name="Text Box 12"/>
          <p:cNvSpPr txBox="1"/>
          <p:nvPr/>
        </p:nvSpPr>
        <p:spPr>
          <a:xfrm>
            <a:off x="5013325" y="2322836"/>
            <a:ext cx="241617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pPr defTabSz="1500393">
              <a:spcBef>
                <a:spcPct val="50000"/>
              </a:spcBef>
            </a:pPr>
            <a:r>
              <a:rPr lang="en-US" altLang="zh-CN" sz="3600" b="1" dirty="0">
                <a:solidFill>
                  <a:srgbClr val="3399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Báo cáo, thảo luận</a:t>
            </a:r>
            <a:endParaRPr lang="zh-CN" altLang="en-US" sz="3600" b="1" dirty="0">
              <a:solidFill>
                <a:srgbClr val="3399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defTabSz="1500393">
              <a:spcBef>
                <a:spcPct val="50000"/>
              </a:spcBef>
            </a:pPr>
            <a:endParaRPr lang="zh-CN" altLang="en-US" sz="3600" b="1" dirty="0">
              <a:solidFill>
                <a:srgbClr val="3399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7" y="159396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34" tIns="45718" rIns="91434" bIns="45718">
            <a:spAutoFit/>
          </a:bodyPr>
          <a:lstStyle/>
          <a:p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04723"/>
              </p:ext>
            </p:extLst>
          </p:nvPr>
        </p:nvGraphicFramePr>
        <p:xfrm>
          <a:off x="724269" y="334903"/>
          <a:ext cx="10685263" cy="627266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685263"/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err="1" smtClean="0">
                          <a:effectLst/>
                        </a:rPr>
                        <a:t>PHIẾU</a:t>
                      </a:r>
                      <a:r>
                        <a:rPr lang="en-US" sz="3200" kern="100" dirty="0" smtClean="0">
                          <a:effectLst/>
                        </a:rPr>
                        <a:t> </a:t>
                      </a:r>
                      <a:r>
                        <a:rPr lang="en-US" sz="3200" kern="100" dirty="0" err="1" smtClean="0">
                          <a:effectLst/>
                        </a:rPr>
                        <a:t>HỌC</a:t>
                      </a:r>
                      <a:r>
                        <a:rPr lang="en-US" sz="3200" kern="100" dirty="0" smtClean="0">
                          <a:effectLst/>
                        </a:rPr>
                        <a:t> </a:t>
                      </a:r>
                      <a:r>
                        <a:rPr lang="en-US" sz="3200" kern="100" dirty="0" err="1" smtClean="0">
                          <a:effectLst/>
                        </a:rPr>
                        <a:t>TẬP</a:t>
                      </a:r>
                      <a:r>
                        <a:rPr lang="en-US" sz="3200" kern="100" dirty="0" smtClean="0">
                          <a:effectLst/>
                        </a:rPr>
                        <a:t> 01</a:t>
                      </a:r>
                      <a:endParaRPr lang="vi-VN" sz="3200" b="1" kern="1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411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 smtClean="0">
                          <a:effectLst/>
                        </a:rPr>
                        <a:t>Câu </a:t>
                      </a:r>
                      <a:r>
                        <a:rPr lang="vi-VN" sz="1900" kern="100" dirty="0">
                          <a:effectLst/>
                        </a:rPr>
                        <a:t>1: Nêu hiện tượng quan sát được ở 2 nhiệm vụ?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NV1: M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uối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tan.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NV2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Nước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bay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hơi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chén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sứ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còn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muối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vi-VN" sz="2000" b="1" kern="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900" kern="100" dirty="0" smtClean="0">
                          <a:effectLst/>
                        </a:rPr>
                        <a:t>Câu </a:t>
                      </a:r>
                      <a:r>
                        <a:rPr lang="vi-VN" sz="1900" kern="100" dirty="0">
                          <a:effectLst/>
                        </a:rPr>
                        <a:t>2: </a:t>
                      </a:r>
                      <a:r>
                        <a:rPr lang="vi-VN" sz="1900" kern="100" dirty="0" smtClean="0">
                          <a:effectLst/>
                        </a:rPr>
                        <a:t>Cho b</a:t>
                      </a:r>
                      <a:r>
                        <a:rPr lang="en-US" sz="1900" kern="100" dirty="0" err="1" smtClean="0">
                          <a:effectLst/>
                        </a:rPr>
                        <a:t>i</a:t>
                      </a:r>
                      <a:r>
                        <a:rPr lang="vi-VN" sz="1900" kern="100" dirty="0" smtClean="0">
                          <a:effectLst/>
                        </a:rPr>
                        <a:t>ết </a:t>
                      </a:r>
                      <a:r>
                        <a:rPr lang="en-US" sz="1900" kern="100" dirty="0" smtClean="0">
                          <a:effectLst/>
                        </a:rPr>
                        <a:t>s</a:t>
                      </a:r>
                      <a:r>
                        <a:rPr lang="vi-VN" sz="1900" kern="100" dirty="0" smtClean="0">
                          <a:effectLst/>
                        </a:rPr>
                        <a:t>ự chu</a:t>
                      </a:r>
                      <a:r>
                        <a:rPr lang="en-US" sz="1900" kern="100" dirty="0" smtClean="0">
                          <a:effectLst/>
                        </a:rPr>
                        <a:t>y</a:t>
                      </a:r>
                      <a:r>
                        <a:rPr lang="vi-VN" sz="1900" kern="100" dirty="0" smtClean="0">
                          <a:effectLst/>
                        </a:rPr>
                        <a:t>ển t</a:t>
                      </a:r>
                      <a:r>
                        <a:rPr lang="en-US" sz="1900" kern="100" dirty="0" smtClean="0">
                          <a:effectLst/>
                        </a:rPr>
                        <a:t>h</a:t>
                      </a:r>
                      <a:r>
                        <a:rPr lang="vi-VN" sz="1900" kern="100" dirty="0" smtClean="0">
                          <a:effectLst/>
                        </a:rPr>
                        <a:t>ể của </a:t>
                      </a:r>
                      <a:r>
                        <a:rPr lang="vi-VN" sz="1900" kern="100" dirty="0">
                          <a:effectLst/>
                        </a:rPr>
                        <a:t>muối ở nhiệm vụ 1 và nhiệm vụ </a:t>
                      </a:r>
                      <a:r>
                        <a:rPr lang="vi-VN" sz="1900" kern="100" dirty="0" smtClean="0">
                          <a:effectLst/>
                        </a:rPr>
                        <a:t>2? M</a:t>
                      </a:r>
                      <a:r>
                        <a:rPr lang="en-US" sz="1900" kern="100" dirty="0" smtClean="0">
                          <a:effectLst/>
                        </a:rPr>
                        <a:t>u</a:t>
                      </a:r>
                      <a:r>
                        <a:rPr lang="vi-VN" sz="1900" kern="100" dirty="0" smtClean="0">
                          <a:effectLst/>
                        </a:rPr>
                        <a:t>ối có b</a:t>
                      </a:r>
                      <a:r>
                        <a:rPr lang="en-US" sz="1900" kern="100" dirty="0" err="1" smtClean="0">
                          <a:effectLst/>
                        </a:rPr>
                        <a:t>i</a:t>
                      </a:r>
                      <a:r>
                        <a:rPr lang="vi-VN" sz="1900" kern="100" dirty="0" smtClean="0">
                          <a:effectLst/>
                        </a:rPr>
                        <a:t>ến đổi thành c</a:t>
                      </a:r>
                      <a:r>
                        <a:rPr lang="en-US" sz="1900" kern="100" dirty="0" smtClean="0">
                          <a:effectLst/>
                        </a:rPr>
                        <a:t>h</a:t>
                      </a:r>
                      <a:r>
                        <a:rPr lang="vi-VN" sz="1900" kern="100" dirty="0" smtClean="0">
                          <a:effectLst/>
                        </a:rPr>
                        <a:t>ất khác không?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NV1: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muối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chuyển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rắn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sang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lỏng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NV2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muối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chuyển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lỏng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sang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rắn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Muối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biến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0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khác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vi-VN" sz="2000" b="1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3315</Words>
  <Application>Microsoft Office PowerPoint</Application>
  <PresentationFormat>Custom</PresentationFormat>
  <Paragraphs>514</Paragraphs>
  <Slides>64</Slides>
  <Notes>7</Notes>
  <HiddenSlides>0</HiddenSlides>
  <MMClips>22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Office 主题</vt:lpstr>
      <vt:lpstr>1_Office 主题</vt:lpstr>
      <vt:lpstr>2_Office 主题</vt:lpstr>
      <vt:lpstr>4_Office 主题</vt:lpstr>
      <vt:lpstr>3_Office 主题</vt:lpstr>
      <vt:lpstr>6_Office 主题​​</vt:lpstr>
      <vt:lpstr>Office Theme</vt:lpstr>
      <vt:lpstr>5_Office 主题</vt:lpstr>
      <vt:lpstr>1_Office Theme</vt:lpstr>
      <vt:lpstr>6_Office 主题</vt:lpstr>
      <vt:lpstr>2_Office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trình chữ:    Tên các chất phản ứng                Tên các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Liệt kê 5 phản ứng toả nhiệt trong đời sống. </vt:lpstr>
      <vt:lpstr>Liệt kê 5 ứng dụng của nhiên liệu hoá thạch trong đời sống. </vt:lpstr>
      <vt:lpstr>Liệt kê 3 ảnh hưởng của việc sử dụng nhiên liệu hoá thạch trong đời sống. </vt:lpstr>
      <vt:lpstr>Nêu vai trò của các phản ứng toả nhiệt đối với đời sống?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Dong Hoang Dinh</cp:lastModifiedBy>
  <cp:revision>171</cp:revision>
  <dcterms:created xsi:type="dcterms:W3CDTF">2017-05-28T12:28:00Z</dcterms:created>
  <dcterms:modified xsi:type="dcterms:W3CDTF">2024-09-25T03:51:04Z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E72FB7A83CC749CA867AA306F0596FA8</vt:lpwstr>
  </property>
</Properties>
</file>