
<file path=[Content_Types].xml><?xml version="1.0" encoding="utf-8"?>
<Types xmlns="http://schemas.openxmlformats.org/package/2006/content-types">
  <Default Extension="jfif" ContentType="image/jpeg"/>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0" r:id="rId3"/>
    <p:sldId id="261" r:id="rId4"/>
    <p:sldId id="262" r:id="rId5"/>
    <p:sldId id="259" r:id="rId6"/>
    <p:sldId id="263" r:id="rId7"/>
    <p:sldId id="264" r:id="rId8"/>
    <p:sldId id="265" r:id="rId9"/>
    <p:sldId id="294" r:id="rId10"/>
    <p:sldId id="295" r:id="rId11"/>
    <p:sldId id="266" r:id="rId12"/>
    <p:sldId id="267" r:id="rId13"/>
    <p:sldId id="296" r:id="rId14"/>
    <p:sldId id="270" r:id="rId15"/>
    <p:sldId id="297" r:id="rId16"/>
    <p:sldId id="271" r:id="rId17"/>
    <p:sldId id="272" r:id="rId18"/>
    <p:sldId id="298" r:id="rId19"/>
    <p:sldId id="274" r:id="rId20"/>
    <p:sldId id="276" r:id="rId21"/>
    <p:sldId id="299" r:id="rId22"/>
    <p:sldId id="278" r:id="rId23"/>
    <p:sldId id="279" r:id="rId24"/>
    <p:sldId id="280" r:id="rId25"/>
    <p:sldId id="300" r:id="rId26"/>
    <p:sldId id="282" r:id="rId27"/>
    <p:sldId id="283" r:id="rId28"/>
    <p:sldId id="301" r:id="rId29"/>
    <p:sldId id="285" r:id="rId30"/>
    <p:sldId id="286" r:id="rId31"/>
    <p:sldId id="302" r:id="rId32"/>
    <p:sldId id="304" r:id="rId33"/>
    <p:sldId id="256" r:id="rId34"/>
    <p:sldId id="303" r:id="rId35"/>
    <p:sldId id="306"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91DB5-6D74-4F84-B76D-C17BE366D075}" type="datetimeFigureOut">
              <a:rPr lang="en-US" smtClean="0"/>
              <a:t>12/9/2024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A7D3-9FC4-4105-BEDD-6DD5BB4F351B}" type="slidenum">
              <a:rPr lang="en-US" smtClean="0"/>
              <a:t>‹#›</a:t>
            </a:fld>
            <a:endParaRPr lang="en-US"/>
          </a:p>
        </p:txBody>
      </p:sp>
    </p:spTree>
    <p:extLst>
      <p:ext uri="{BB962C8B-B14F-4D97-AF65-F5344CB8AC3E}">
        <p14:creationId xmlns:p14="http://schemas.microsoft.com/office/powerpoint/2010/main" val="384914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14</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F5C97B-E808-4079-B978-A6D4CAB26BE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19966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04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59051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40881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6858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5C97B-E808-4079-B978-A6D4CAB26BE9}"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1753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F5C97B-E808-4079-B978-A6D4CAB26BE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62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F5C97B-E808-4079-B978-A6D4CAB26BE9}"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46230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F5C97B-E808-4079-B978-A6D4CAB26BE9}"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33894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5C97B-E808-4079-B978-A6D4CAB26BE9}"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6361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2025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85787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C97B-E808-4079-B978-A6D4CAB26BE9}" type="datetimeFigureOut">
              <a:rPr lang="en-US" smtClean="0"/>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ECB72-4182-4772-954E-229712C5B947}" type="slidenum">
              <a:rPr lang="en-US" smtClean="0"/>
              <a:t>‹#›</a:t>
            </a:fld>
            <a:endParaRPr lang="en-US"/>
          </a:p>
        </p:txBody>
      </p:sp>
    </p:spTree>
    <p:extLst>
      <p:ext uri="{BB962C8B-B14F-4D97-AF65-F5344CB8AC3E}">
        <p14:creationId xmlns:p14="http://schemas.microsoft.com/office/powerpoint/2010/main" val="43443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fif"/></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f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8.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dirty="0" err="1" smtClean="0">
                <a:solidFill>
                  <a:srgbClr val="FF0000"/>
                </a:solidFill>
                <a:latin typeface="VNI-Thufap3" pitchFamily="18" charset="0"/>
              </a:rPr>
              <a:t>Dạy</a:t>
            </a:r>
            <a:r>
              <a:rPr lang="en-US" altLang="zh-CN" sz="3200" b="1" u="sng" dirty="0" smtClean="0">
                <a:solidFill>
                  <a:srgbClr val="FF0000"/>
                </a:solidFill>
                <a:latin typeface="VNI-Thufap3" pitchFamily="18" charset="0"/>
              </a:rPr>
              <a:t> </a:t>
            </a:r>
            <a:r>
              <a:rPr lang="en-US" altLang="zh-CN" sz="3200" b="1" u="sng" dirty="0" err="1" smtClean="0">
                <a:solidFill>
                  <a:srgbClr val="FF0000"/>
                </a:solidFill>
                <a:latin typeface="VNI-Thufap3" pitchFamily="18" charset="0"/>
              </a:rPr>
              <a:t>tốt</a:t>
            </a:r>
            <a:endParaRPr lang="en-US" altLang="zh-CN" sz="3200" b="1" u="sng" dirty="0">
              <a:solidFill>
                <a:srgbClr val="FF0000"/>
              </a:solidFill>
              <a:latin typeface="VNI-Thufap3" pitchFamily="18" charset="0"/>
            </a:endParaRP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dirty="0" err="1" smtClean="0">
                <a:solidFill>
                  <a:srgbClr val="FF0000"/>
                </a:solidFill>
                <a:latin typeface="VNI-Thufap3" pitchFamily="18" charset="0"/>
              </a:rPr>
              <a:t>Học</a:t>
            </a:r>
            <a:r>
              <a:rPr lang="en-US" altLang="zh-CN" sz="3200" b="1" u="sng" dirty="0" smtClean="0">
                <a:solidFill>
                  <a:srgbClr val="FF0000"/>
                </a:solidFill>
                <a:latin typeface="VNI-Thufap3" pitchFamily="18" charset="0"/>
              </a:rPr>
              <a:t> </a:t>
            </a:r>
            <a:r>
              <a:rPr lang="en-US" altLang="zh-CN" sz="3200" b="1" u="sng" dirty="0" err="1" smtClean="0">
                <a:solidFill>
                  <a:srgbClr val="FF0000"/>
                </a:solidFill>
                <a:latin typeface="VNI-Thufap3" pitchFamily="18" charset="0"/>
              </a:rPr>
              <a:t>tốt</a:t>
            </a:r>
            <a:endParaRPr lang="en-US" altLang="zh-CN" sz="3200" b="1" u="sng" dirty="0">
              <a:solidFill>
                <a:srgbClr val="FF0000"/>
              </a:solidFill>
              <a:latin typeface="VNI-Thufap3"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05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278"/>
            <a:ext cx="8763000" cy="6124754"/>
          </a:xfrm>
          <a:prstGeom prst="rect">
            <a:avLst/>
          </a:prstGeom>
        </p:spPr>
        <p:txBody>
          <a:bodyPr wrap="square">
            <a:spAutoFit/>
          </a:bodyPr>
          <a:lstStyle/>
          <a:p>
            <a:r>
              <a:rPr lang="vi-VN" sz="2800" b="1" dirty="0">
                <a:latin typeface="+mj-lt"/>
              </a:rPr>
              <a:t>3. a)</a:t>
            </a:r>
            <a:r>
              <a:rPr lang="en-US" sz="2800" b="1" dirty="0">
                <a:latin typeface="+mj-lt"/>
              </a:rPr>
              <a:t>=&gt;</a:t>
            </a:r>
            <a:r>
              <a:rPr lang="vi-VN" sz="2800" dirty="0">
                <a:latin typeface="+mj-lt"/>
              </a:rPr>
              <a:t> Nước được cung cấp cho cơ thể từ nguồn: Thức ăn, nước uống.</a:t>
            </a:r>
          </a:p>
          <a:p>
            <a:r>
              <a:rPr lang="vi-VN" sz="2800" b="1" dirty="0">
                <a:latin typeface="+mj-lt"/>
              </a:rPr>
              <a:t>b)</a:t>
            </a:r>
            <a:r>
              <a:rPr lang="en-US" sz="2800" b="1" dirty="0">
                <a:latin typeface="+mj-lt"/>
              </a:rPr>
              <a:t>=&gt;</a:t>
            </a:r>
            <a:r>
              <a:rPr lang="vi-VN" sz="2800" dirty="0">
                <a:latin typeface="+mj-lt"/>
              </a:rPr>
              <a:t> Nước trong cơ thể có thể mất đi do: Hơi thở, thoát hơi nước qua da, toát mồ hôi, bài tiết nước tiểu.</a:t>
            </a:r>
          </a:p>
          <a:p>
            <a:r>
              <a:rPr lang="vi-VN" sz="2800" b="1" dirty="0">
                <a:latin typeface="+mj-lt"/>
              </a:rPr>
              <a:t>4.</a:t>
            </a:r>
            <a:r>
              <a:rPr lang="en-US" sz="2800" dirty="0">
                <a:latin typeface="+mj-lt"/>
              </a:rPr>
              <a:t>=&gt;</a:t>
            </a:r>
            <a:r>
              <a:rPr lang="vi-VN" sz="2800" dirty="0">
                <a:latin typeface="+mj-lt"/>
              </a:rPr>
              <a:t>Ở động vật và người:</a:t>
            </a:r>
          </a:p>
          <a:p>
            <a:r>
              <a:rPr lang="vi-VN" sz="2800" dirty="0">
                <a:latin typeface="+mj-lt"/>
              </a:rPr>
              <a:t> Nước được cơ thể lấy vào thông qua thức ăn và nước uống → Nước được hấp thụ vào máu nhờ ống tiêu hoá (chủ yếu ở ruột già) → Thông qua hoạt động của hệ tuần hoàn, máu vận chuyển nước đến các tế bào và các cơ quan trong cơ thể → nước được dùng làm nguyên liệu tham gia vào quá trình trao đổi chất → Bên cạnh đó, một lượng nước cũng được bài tiết ra khỏi cơ thể thông qua nhiều hoạt động khác nhau như hô hấp, thoát hơi nước qua da, toát mồ hôi, bài tiết nước tiểu và phân.</a:t>
            </a:r>
          </a:p>
        </p:txBody>
      </p:sp>
    </p:spTree>
    <p:extLst>
      <p:ext uri="{BB962C8B-B14F-4D97-AF65-F5344CB8AC3E}">
        <p14:creationId xmlns:p14="http://schemas.microsoft.com/office/powerpoint/2010/main" val="301950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839200" cy="1569660"/>
          </a:xfrm>
          <a:prstGeom prst="rect">
            <a:avLst/>
          </a:prstGeom>
        </p:spPr>
        <p:txBody>
          <a:bodyPr wrap="square">
            <a:spAutoFit/>
          </a:bodyPr>
          <a:lstStyle/>
          <a:p>
            <a:pPr algn="just"/>
            <a:r>
              <a:rPr lang="vi-VN" sz="3200" b="1" dirty="0">
                <a:latin typeface="+mj-lt"/>
                <a:cs typeface="Times New Roman" pitchFamily="18" charset="0"/>
              </a:rPr>
              <a:t>Nhu</a:t>
            </a:r>
            <a:r>
              <a:rPr lang="vi-VN" sz="3200" b="1" dirty="0">
                <a:latin typeface="+mj-lt"/>
              </a:rPr>
              <a:t> cầu sử dụng nước của động vật là khác nhau tuỳ theo loài, kích thước cơ thể, điều kiện môi trường, độ tuổi, loại thức ăn, … Chẳng hạn</a:t>
            </a:r>
            <a:r>
              <a:rPr lang="en-US" sz="3200" b="1" dirty="0">
                <a:latin typeface="+mj-lt"/>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835566"/>
            <a:ext cx="2362200" cy="3479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35569"/>
            <a:ext cx="3124200" cy="34795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835569"/>
            <a:ext cx="3048000" cy="3479560"/>
          </a:xfrm>
          <a:prstGeom prst="rect">
            <a:avLst/>
          </a:prstGeom>
        </p:spPr>
      </p:pic>
      <p:sp>
        <p:nvSpPr>
          <p:cNvPr id="9" name="Rectangle 8"/>
          <p:cNvSpPr/>
          <p:nvPr/>
        </p:nvSpPr>
        <p:spPr>
          <a:xfrm>
            <a:off x="457200" y="5408722"/>
            <a:ext cx="1905000" cy="830997"/>
          </a:xfrm>
          <a:prstGeom prst="rect">
            <a:avLst/>
          </a:prstGeom>
        </p:spPr>
        <p:txBody>
          <a:bodyPr wrap="square">
            <a:spAutoFit/>
          </a:bodyPr>
          <a:lstStyle/>
          <a:p>
            <a:pPr algn="ctr"/>
            <a:r>
              <a:rPr lang="vi-VN" sz="2400" b="1" dirty="0"/>
              <a:t>voi khoảng 300 L/ngày</a:t>
            </a:r>
            <a:endParaRPr lang="en-US" sz="2400" dirty="0"/>
          </a:p>
        </p:txBody>
      </p:sp>
      <p:sp>
        <p:nvSpPr>
          <p:cNvPr id="10" name="Rectangle 9"/>
          <p:cNvSpPr/>
          <p:nvPr/>
        </p:nvSpPr>
        <p:spPr>
          <a:xfrm>
            <a:off x="2931768" y="5315130"/>
            <a:ext cx="2935632" cy="830997"/>
          </a:xfrm>
          <a:prstGeom prst="rect">
            <a:avLst/>
          </a:prstGeom>
        </p:spPr>
        <p:txBody>
          <a:bodyPr wrap="square">
            <a:spAutoFit/>
          </a:bodyPr>
          <a:lstStyle/>
          <a:p>
            <a:pPr algn="ctr"/>
            <a:r>
              <a:rPr lang="vi-VN" sz="2400" b="1" dirty="0"/>
              <a:t>trâu, bò là khoảng 30 – 40 L/ngày</a:t>
            </a:r>
            <a:endParaRPr lang="en-US" sz="2400" dirty="0"/>
          </a:p>
        </p:txBody>
      </p:sp>
      <p:sp>
        <p:nvSpPr>
          <p:cNvPr id="12" name="Rectangle 11"/>
          <p:cNvSpPr/>
          <p:nvPr/>
        </p:nvSpPr>
        <p:spPr>
          <a:xfrm>
            <a:off x="6324600" y="5315130"/>
            <a:ext cx="2424232" cy="830997"/>
          </a:xfrm>
          <a:prstGeom prst="rect">
            <a:avLst/>
          </a:prstGeom>
        </p:spPr>
        <p:txBody>
          <a:bodyPr wrap="square">
            <a:spAutoFit/>
          </a:bodyPr>
          <a:lstStyle/>
          <a:p>
            <a:pPr algn="ctr"/>
            <a:r>
              <a:rPr lang="vi-VN" sz="2400" b="1" dirty="0"/>
              <a:t>cừu, dê chỉ cần 4 – 5 L/ngày</a:t>
            </a:r>
            <a:endParaRPr lang="en-US" sz="2400" b="1" dirty="0"/>
          </a:p>
        </p:txBody>
      </p:sp>
    </p:spTree>
    <p:extLst>
      <p:ext uri="{BB962C8B-B14F-4D97-AF65-F5344CB8AC3E}">
        <p14:creationId xmlns:p14="http://schemas.microsoft.com/office/powerpoint/2010/main" val="25291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022" y="152400"/>
            <a:ext cx="3486778" cy="6555641"/>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1L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1,5 − 2L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khoẻ</a:t>
            </a:r>
            <a:r>
              <a:rPr lang="en-US" sz="2800" dirty="0">
                <a:solidFill>
                  <a:srgbClr val="0000FF"/>
                </a:solidFill>
                <a:latin typeface="Times New Roman" pitchFamily="18" charset="0"/>
                <a:cs typeface="Times New Roman" pitchFamily="18" charset="0"/>
              </a:rPr>
              <a:t>, …</a:t>
            </a: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4191000" y="127000"/>
            <a:ext cx="4724400" cy="6578600"/>
          </a:xfrm>
          <a:prstGeom prst="rect">
            <a:avLst/>
          </a:prstGeom>
        </p:spPr>
      </p:pic>
    </p:spTree>
    <p:extLst>
      <p:ext uri="{BB962C8B-B14F-4D97-AF65-F5344CB8AC3E}">
        <p14:creationId xmlns:p14="http://schemas.microsoft.com/office/powerpoint/2010/main" val="278591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a:t>
            </a:r>
            <a:r>
              <a:rPr lang="en-US" altLang="en-US" sz="2800" u="sng" dirty="0" smtClean="0">
                <a:solidFill>
                  <a:srgbClr val="0000FF"/>
                </a:solidFill>
                <a:latin typeface="Times New Roman" pitchFamily="18" charset="0"/>
                <a:cs typeface="Times New Roman" pitchFamily="18" charset="0"/>
              </a:rPr>
              <a:t>.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2" name="Rectangle 1"/>
          <p:cNvSpPr/>
          <p:nvPr/>
        </p:nvSpPr>
        <p:spPr>
          <a:xfrm>
            <a:off x="76200" y="1281545"/>
            <a:ext cx="8991601" cy="1384995"/>
          </a:xfrm>
          <a:prstGeom prst="rect">
            <a:avLst/>
          </a:prstGeom>
        </p:spPr>
        <p:txBody>
          <a:bodyPr wrap="square">
            <a:spAutoFit/>
          </a:bodyPr>
          <a:lstStyle/>
          <a:p>
            <a:pPr lvl="0"/>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 … </a:t>
            </a:r>
          </a:p>
        </p:txBody>
      </p:sp>
      <p:sp>
        <p:nvSpPr>
          <p:cNvPr id="8" name="Rectangle 7"/>
          <p:cNvSpPr/>
          <p:nvPr/>
        </p:nvSpPr>
        <p:spPr>
          <a:xfrm>
            <a:off x="0" y="2514600"/>
            <a:ext cx="8991601" cy="1384995"/>
          </a:xfrm>
          <a:prstGeom prst="rect">
            <a:avLst/>
          </a:prstGeom>
        </p:spPr>
        <p:txBody>
          <a:bodyPr wrap="square">
            <a:spAutoFit/>
          </a:bodyPr>
          <a:lstStyle/>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endParaRPr lang="en-US" sz="2800" dirty="0">
              <a:latin typeface="Times New Roman" pitchFamily="18" charset="0"/>
              <a:cs typeface="Times New Roman" pitchFamily="18" charset="0"/>
            </a:endParaRPr>
          </a:p>
        </p:txBody>
      </p:sp>
      <p:sp>
        <p:nvSpPr>
          <p:cNvPr id="3" name="Text Box 20">
            <a:extLst>
              <a:ext uri="{FF2B5EF4-FFF2-40B4-BE49-F238E27FC236}">
                <a16:creationId xmlns:a16="http://schemas.microsoft.com/office/drawing/2014/main" xmlns="" id="{833BA3FA-5F49-5962-449F-7620924E0F80}"/>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2483730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457200"/>
            <a:ext cx="5486400" cy="2862322"/>
          </a:xfrm>
          <a:prstGeom prst="rect">
            <a:avLst/>
          </a:prstGeom>
        </p:spPr>
        <p:txBody>
          <a:bodyPr wrap="square">
            <a:spAutoFit/>
          </a:bodyPr>
          <a:lstStyle/>
          <a:p>
            <a:pPr algn="just"/>
            <a:r>
              <a:rPr lang="en-US" sz="2000" dirty="0">
                <a:latin typeface="Times New Roman" pitchFamily="18" charset="0"/>
                <a:cs typeface="Times New Roman" pitchFamily="18" charset="0"/>
              </a:rPr>
              <a:t>Ở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bề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300 – 400 mL/</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qua da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bổ</a:t>
            </a:r>
            <a:r>
              <a:rPr lang="en-US" sz="2000" dirty="0">
                <a:latin typeface="Times New Roman" pitchFamily="18" charset="0"/>
                <a:cs typeface="Times New Roman" pitchFamily="18" charset="0"/>
              </a:rPr>
              <a:t> sung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a:t>
            </a:r>
          </a:p>
        </p:txBody>
      </p:sp>
      <p:sp>
        <p:nvSpPr>
          <p:cNvPr id="6" name="Rectangle 5"/>
          <p:cNvSpPr/>
          <p:nvPr/>
        </p:nvSpPr>
        <p:spPr>
          <a:xfrm>
            <a:off x="64814" y="3352064"/>
            <a:ext cx="5486400" cy="954107"/>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 Theo </a:t>
            </a:r>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4267200"/>
            <a:ext cx="5562600" cy="2246769"/>
          </a:xfrm>
          <a:prstGeom prst="rect">
            <a:avLst/>
          </a:prstGeom>
        </p:spPr>
        <p:txBody>
          <a:bodyPr wrap="square">
            <a:spAutoFit/>
          </a:bodyPr>
          <a:lstStyle/>
          <a:p>
            <a:pPr algn="just"/>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ngủ</a:t>
            </a:r>
            <a:r>
              <a:rPr lang="en-US" sz="2800" dirty="0">
                <a:latin typeface="Times New Roman" pitchFamily="18" charset="0"/>
                <a:cs typeface="Times New Roman" pitchFamily="18" charset="0"/>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32201"/>
            <a:ext cx="3581400" cy="3035300"/>
          </a:xfrm>
          <a:prstGeom prst="rect">
            <a:avLst/>
          </a:prstGeom>
        </p:spPr>
      </p:pic>
      <p:sp>
        <p:nvSpPr>
          <p:cNvPr id="11" name="Rectangle 10"/>
          <p:cNvSpPr/>
          <p:nvPr/>
        </p:nvSpPr>
        <p:spPr>
          <a:xfrm>
            <a:off x="1295400" y="76200"/>
            <a:ext cx="2286000" cy="461665"/>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EM CÓ BIẾT?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14" y="584201"/>
            <a:ext cx="3592787" cy="2984244"/>
          </a:xfrm>
          <a:prstGeom prst="rect">
            <a:avLst/>
          </a:prstGeom>
        </p:spPr>
      </p:pic>
    </p:spTree>
    <p:extLst>
      <p:ext uri="{BB962C8B-B14F-4D97-AF65-F5344CB8AC3E}">
        <p14:creationId xmlns:p14="http://schemas.microsoft.com/office/powerpoint/2010/main" val="19307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 y="44171"/>
            <a:ext cx="9128911" cy="6786821"/>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err="1">
                <a:solidFill>
                  <a:srgbClr val="0000FF"/>
                </a:solidFill>
                <a:latin typeface="Times New Roman" pitchFamily="18" charset="0"/>
                <a:cs typeface="Times New Roman" pitchFamily="18" charset="0"/>
              </a:rPr>
              <a:t>I.Con</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2" name="Rectangle 1"/>
          <p:cNvSpPr/>
          <p:nvPr/>
        </p:nvSpPr>
        <p:spPr>
          <a:xfrm>
            <a:off x="76200" y="1391640"/>
            <a:ext cx="8991601" cy="1384995"/>
          </a:xfrm>
          <a:prstGeom prst="rect">
            <a:avLst/>
          </a:prstGeom>
        </p:spPr>
        <p:txBody>
          <a:bodyPr wrap="square">
            <a:spAutoFit/>
          </a:bodyPr>
          <a:lstStyle/>
          <a:p>
            <a:pPr lvl="0"/>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 … </a:t>
            </a:r>
          </a:p>
        </p:txBody>
      </p:sp>
      <p:sp>
        <p:nvSpPr>
          <p:cNvPr id="8" name="Rectangle 7"/>
          <p:cNvSpPr/>
          <p:nvPr/>
        </p:nvSpPr>
        <p:spPr>
          <a:xfrm>
            <a:off x="0" y="25908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3" name="Text Box 20">
            <a:extLst>
              <a:ext uri="{FF2B5EF4-FFF2-40B4-BE49-F238E27FC236}">
                <a16:creationId xmlns:a16="http://schemas.microsoft.com/office/drawing/2014/main" xmlns="" id="{F8451A95-331A-2B36-F4A7-2D748FE95012}"/>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29140969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38100" y="914400"/>
            <a:ext cx="4610100" cy="1460718"/>
          </a:xfrm>
          <a:prstGeom prst="rect">
            <a:avLst/>
          </a:prstGeom>
          <a:noFill/>
          <a:ln w="9525">
            <a:noFill/>
            <a:miter lim="800000"/>
            <a:headEnd/>
            <a:tailEnd/>
          </a:ln>
        </p:spPr>
        <p:txBody>
          <a:bodyPr/>
          <a:lstStyle/>
          <a:p>
            <a:pPr algn="just"/>
            <a:r>
              <a:rPr kumimoji="0" lang="en-US" sz="280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5.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a:t>
            </a:r>
          </a:p>
        </p:txBody>
      </p:sp>
      <p:sp>
        <p:nvSpPr>
          <p:cNvPr id="3" name="Rectangle 2"/>
          <p:cNvSpPr/>
          <p:nvPr/>
        </p:nvSpPr>
        <p:spPr>
          <a:xfrm>
            <a:off x="152401" y="0"/>
            <a:ext cx="8839199" cy="830997"/>
          </a:xfrm>
          <a:prstGeom prst="rect">
            <a:avLst/>
          </a:prstGeom>
        </p:spPr>
        <p:txBody>
          <a:bodyPr wrap="square">
            <a:spAutoFit/>
          </a:bodyPr>
          <a:lstStyle/>
          <a:p>
            <a:r>
              <a:rPr lang="en-US" sz="2400" dirty="0" err="1">
                <a:solidFill>
                  <a:srgbClr val="FF0000"/>
                </a:solidFill>
                <a:latin typeface="Times New Roman" pitchFamily="18" charset="0"/>
                <a:cs typeface="Times New Roman" pitchFamily="18" charset="0"/>
              </a:rPr>
              <a:t>Tìm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hiểu</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hoá</a:t>
            </a:r>
            <a:r>
              <a:rPr lang="en-US" sz="2400" dirty="0">
                <a:solidFill>
                  <a:srgbClr val="FF0000"/>
                </a:solidFill>
                <a:latin typeface="Times New Roman" pitchFamily="18" charset="0"/>
                <a:cs typeface="Times New Roman" pitchFamily="18" charset="0"/>
              </a:rPr>
              <a:t> ở </a:t>
            </a:r>
            <a:r>
              <a:rPr lang="en-US" sz="2400" dirty="0" err="1">
                <a:solidFill>
                  <a:srgbClr val="FF0000"/>
                </a:solidFill>
                <a:latin typeface="Times New Roman" pitchFamily="18" charset="0"/>
                <a:cs typeface="Times New Roman" pitchFamily="18" charset="0"/>
              </a:rPr>
              <a:t>người</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76200" y="2375118"/>
            <a:ext cx="4610100" cy="1815882"/>
          </a:xfrm>
          <a:prstGeom prst="rect">
            <a:avLst/>
          </a:prstGeom>
        </p:spPr>
        <p:txBody>
          <a:bodyPr wrap="square">
            <a:spAutoFit/>
          </a:bodyPr>
          <a:lstStyle/>
          <a:p>
            <a:pPr algn="just"/>
            <a:r>
              <a:rPr lang="en-US" sz="2800" kern="0" dirty="0">
                <a:latin typeface="Times New Roman" pitchFamily="18" charset="0"/>
                <a:cs typeface="Times New Roman" pitchFamily="18" charset="0"/>
              </a:rPr>
              <a:t>▼ </a:t>
            </a:r>
            <a:r>
              <a:rPr lang="en-US" sz="2800" dirty="0">
                <a:latin typeface="Times New Roman" pitchFamily="18" charset="0"/>
                <a:cs typeface="Times New Roman" pitchFamily="18" charset="0"/>
              </a:rPr>
              <a:t>6.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30.2,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415498"/>
            <a:ext cx="4383320" cy="5934270"/>
          </a:xfrm>
          <a:prstGeom prst="rect">
            <a:avLst/>
          </a:prstGeom>
        </p:spPr>
      </p:pic>
      <p:sp>
        <p:nvSpPr>
          <p:cNvPr id="10" name="Rectangle 9"/>
          <p:cNvSpPr/>
          <p:nvPr/>
        </p:nvSpPr>
        <p:spPr>
          <a:xfrm>
            <a:off x="101048" y="4203918"/>
            <a:ext cx="4585252" cy="1815882"/>
          </a:xfrm>
          <a:prstGeom prst="rect">
            <a:avLst/>
          </a:prstGeom>
        </p:spPr>
        <p:txBody>
          <a:bodyPr wrap="square">
            <a:spAutoFit/>
          </a:bodyPr>
          <a:lstStyle/>
          <a:p>
            <a:r>
              <a:rPr lang="en-US" sz="2800" kern="0" dirty="0">
                <a:solidFill>
                  <a:srgbClr val="7030A0"/>
                </a:solidFill>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7. </a:t>
            </a:r>
            <a:r>
              <a:rPr lang="en-US" sz="2800" dirty="0" err="1">
                <a:solidFill>
                  <a:srgbClr val="7030A0"/>
                </a:solidFill>
                <a:latin typeface="Times New Roman" pitchFamily="18" charset="0"/>
                <a:cs typeface="Times New Roman" pitchFamily="18" charset="0"/>
              </a:rPr>
              <a:t>Quá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trình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tiêu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thức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trong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ống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tiêu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hoá</a:t>
            </a:r>
            <a:r>
              <a:rPr lang="en-US" sz="2800" dirty="0">
                <a:solidFill>
                  <a:srgbClr val="7030A0"/>
                </a:solidFill>
                <a:latin typeface="Times New Roman" pitchFamily="18" charset="0"/>
                <a:cs typeface="Times New Roman" pitchFamily="18" charset="0"/>
              </a:rPr>
              <a:t> ở </a:t>
            </a:r>
            <a:r>
              <a:rPr lang="en-US" sz="2800" dirty="0" err="1">
                <a:solidFill>
                  <a:srgbClr val="7030A0"/>
                </a:solidFill>
                <a:latin typeface="Times New Roman" pitchFamily="18" charset="0"/>
                <a:cs typeface="Times New Roman" pitchFamily="18" charset="0"/>
              </a:rPr>
              <a:t>người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được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thực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hiện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thông</a:t>
            </a:r>
            <a:r>
              <a:rPr lang="en-US" sz="2800" dirty="0">
                <a:solidFill>
                  <a:srgbClr val="7030A0"/>
                </a:solidFill>
                <a:latin typeface="Times New Roman" pitchFamily="18" charset="0"/>
                <a:cs typeface="Times New Roman" pitchFamily="18" charset="0"/>
              </a:rPr>
              <a:t> qua </a:t>
            </a:r>
            <a:r>
              <a:rPr lang="en-US" sz="2800" dirty="0" err="1">
                <a:solidFill>
                  <a:srgbClr val="7030A0"/>
                </a:solidFill>
                <a:latin typeface="Times New Roman" pitchFamily="18" charset="0"/>
                <a:cs typeface="Times New Roman" pitchFamily="18" charset="0"/>
              </a:rPr>
              <a:t>những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nào</a:t>
            </a:r>
            <a:r>
              <a:rPr lang="en-US"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2640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38780"/>
            <a:ext cx="9220200" cy="523220"/>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5=&gt;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miệng</a:t>
            </a:r>
            <a:r>
              <a:rPr lang="en-US" sz="2800" dirty="0">
                <a:solidFill>
                  <a:srgbClr val="0000FF"/>
                </a:solidFill>
                <a:latin typeface="Times New Roman" pitchFamily="18" charset="0"/>
                <a:cs typeface="Times New Roman" pitchFamily="18" charset="0"/>
              </a:rPr>
              <a:t>.</a:t>
            </a:r>
          </a:p>
        </p:txBody>
      </p:sp>
      <p:sp>
        <p:nvSpPr>
          <p:cNvPr id="8" name="Rectangle 7"/>
          <p:cNvSpPr/>
          <p:nvPr/>
        </p:nvSpPr>
        <p:spPr>
          <a:xfrm>
            <a:off x="152401" y="838200"/>
            <a:ext cx="8839199" cy="4832092"/>
          </a:xfrm>
          <a:prstGeom prst="rect">
            <a:avLst/>
          </a:prstGeom>
        </p:spPr>
        <p:txBody>
          <a:bodyPr wrap="square">
            <a:spAutoFit/>
          </a:bodyPr>
          <a:lstStyle/>
          <a:p>
            <a:pPr lvl="0" algn="just"/>
            <a:r>
              <a:rPr lang="en-US" sz="2800" dirty="0">
                <a:latin typeface="Times New Roman" pitchFamily="18" charset="0"/>
                <a:cs typeface="Times New Roman" pitchFamily="18" charset="0"/>
              </a:rPr>
              <a:t>6=&gt; - </a:t>
            </a:r>
            <a:r>
              <a:rPr lang="en-US" sz="2800" dirty="0" err="1">
                <a:latin typeface="Times New Roman" pitchFamily="18" charset="0"/>
                <a:cs typeface="Times New Roman" pitchFamily="18" charset="0"/>
              </a:rPr>
              <a:t>Miệng:Thu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đẩy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bóp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enzyme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non:Tiêu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p:txBody>
      </p:sp>
      <p:sp>
        <p:nvSpPr>
          <p:cNvPr id="10" name="Rectangle 9"/>
          <p:cNvSpPr/>
          <p:nvPr/>
        </p:nvSpPr>
        <p:spPr>
          <a:xfrm>
            <a:off x="96077" y="5562600"/>
            <a:ext cx="8895522" cy="954107"/>
          </a:xfrm>
          <a:prstGeom prst="rect">
            <a:avLst/>
          </a:prstGeom>
        </p:spPr>
        <p:txBody>
          <a:bodyPr wrap="square">
            <a:spAutoFit/>
          </a:bodyPr>
          <a:lstStyle/>
          <a:p>
            <a:r>
              <a:rPr lang="en-US" sz="2800" dirty="0">
                <a:solidFill>
                  <a:srgbClr val="7030A0"/>
                </a:solidFill>
                <a:latin typeface="Times New Roman" pitchFamily="18" charset="0"/>
                <a:cs typeface="Times New Roman" pitchFamily="18" charset="0"/>
              </a:rPr>
              <a:t>7=&gt;</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nhận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biến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đổi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thức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hấp</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thụ</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chất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dinh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dưỡng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thải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chất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cặn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bã</a:t>
            </a:r>
            <a:r>
              <a:rPr lang="en-US"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7743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err="1">
                <a:solidFill>
                  <a:srgbClr val="0000FF"/>
                </a:solidFill>
                <a:latin typeface="Times New Roman" pitchFamily="18" charset="0"/>
                <a:cs typeface="Times New Roman" pitchFamily="18" charset="0"/>
              </a:rPr>
              <a:t>I.Con</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2" name="Rectangle 1"/>
          <p:cNvSpPr/>
          <p:nvPr/>
        </p:nvSpPr>
        <p:spPr>
          <a:xfrm>
            <a:off x="76200" y="1391640"/>
            <a:ext cx="8991601" cy="1384995"/>
          </a:xfrm>
          <a:prstGeom prst="rect">
            <a:avLst/>
          </a:prstGeom>
        </p:spPr>
        <p:txBody>
          <a:bodyPr wrap="square">
            <a:spAutoFit/>
          </a:bodyPr>
          <a:lstStyle/>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 … </a:t>
            </a:r>
          </a:p>
        </p:txBody>
      </p:sp>
      <p:sp>
        <p:nvSpPr>
          <p:cNvPr id="8" name="Rectangle 7"/>
          <p:cNvSpPr/>
          <p:nvPr/>
        </p:nvSpPr>
        <p:spPr>
          <a:xfrm>
            <a:off x="0" y="25908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4" name="Rectangle 13"/>
          <p:cNvSpPr/>
          <p:nvPr/>
        </p:nvSpPr>
        <p:spPr>
          <a:xfrm>
            <a:off x="-1" y="2971800"/>
            <a:ext cx="9144001" cy="1384995"/>
          </a:xfrm>
          <a:prstGeom prst="rect">
            <a:avLst/>
          </a:prstGeom>
          <a:noFill/>
        </p:spPr>
        <p:txBody>
          <a:bodyPr wrap="square">
            <a:spAutoFit/>
          </a:bodyPr>
          <a:lstStyle/>
          <a:p>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a:t>
            </a:r>
            <a:r>
              <a:rPr lang="en-US" sz="2800" dirty="0">
                <a:latin typeface="Times New Roman" pitchFamily="18" charset="0"/>
                <a:cs typeface="Times New Roman" pitchFamily="18" charset="0"/>
              </a:rPr>
              <a:t>. </a:t>
            </a:r>
          </a:p>
        </p:txBody>
      </p:sp>
      <p:sp>
        <p:nvSpPr>
          <p:cNvPr id="15" name="Rectangle 14"/>
          <p:cNvSpPr/>
          <p:nvPr/>
        </p:nvSpPr>
        <p:spPr>
          <a:xfrm>
            <a:off x="-2" y="4191000"/>
            <a:ext cx="9067803" cy="1384995"/>
          </a:xfrm>
          <a:prstGeom prst="rect">
            <a:avLst/>
          </a:prstGeom>
          <a:noFill/>
        </p:spPr>
        <p:txBody>
          <a:bodyPr wrap="square">
            <a:spAutoFit/>
          </a:bodyPr>
          <a:lstStyle/>
          <a:p>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non -&gt;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a:t>
            </a:r>
            <a:r>
              <a:rPr lang="en-US" sz="2800" dirty="0">
                <a:latin typeface="Times New Roman" pitchFamily="18" charset="0"/>
                <a:cs typeface="Times New Roman" pitchFamily="18" charset="0"/>
              </a:rPr>
              <a:t> -&gt; </a:t>
            </a:r>
          </a:p>
          <a:p>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tràng</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endParaRPr lang="en-US" sz="2800" dirty="0">
              <a:latin typeface="Times New Roman" pitchFamily="18" charset="0"/>
              <a:cs typeface="Times New Roman" pitchFamily="18" charset="0"/>
            </a:endParaRPr>
          </a:p>
        </p:txBody>
      </p:sp>
      <p:sp>
        <p:nvSpPr>
          <p:cNvPr id="16" name="Rectangle 15"/>
          <p:cNvSpPr/>
          <p:nvPr/>
        </p:nvSpPr>
        <p:spPr>
          <a:xfrm>
            <a:off x="-2" y="5486400"/>
            <a:ext cx="6705602"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III. </a:t>
            </a:r>
            <a:r>
              <a:rPr lang="en-US" sz="2800" u="sng" dirty="0" err="1">
                <a:solidFill>
                  <a:srgbClr val="0000FF"/>
                </a:solidFill>
                <a:latin typeface="Times New Roman" pitchFamily="18" charset="0"/>
                <a:cs typeface="Times New Roman" pitchFamily="18" charset="0"/>
              </a:rPr>
              <a:t>Quá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các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3" name="Text Box 20">
            <a:extLst>
              <a:ext uri="{FF2B5EF4-FFF2-40B4-BE49-F238E27FC236}">
                <a16:creationId xmlns:a16="http://schemas.microsoft.com/office/drawing/2014/main" xmlns="" id="{080B847F-1A1E-9006-3757-31B6E75EB36D}"/>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3158036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8915400" cy="461665"/>
          </a:xfrm>
          <a:prstGeom prst="rect">
            <a:avLst/>
          </a:prstGeom>
        </p:spPr>
        <p:txBody>
          <a:bodyPr wrap="square">
            <a:spAutoFit/>
          </a:bodyPr>
          <a:lstStyle/>
          <a:p>
            <a:r>
              <a:rPr lang="en-US" sz="2400" i="1" dirty="0">
                <a:solidFill>
                  <a:srgbClr val="FF0000"/>
                </a:solidFill>
                <a:latin typeface="Times New Roman" pitchFamily="18" charset="0"/>
                <a:cs typeface="Times New Roman" pitchFamily="18" charset="0"/>
              </a:rPr>
              <a:t>?8.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tuần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những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nào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từ</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hấp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hệ</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tiêu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hoá</a:t>
            </a:r>
            <a:r>
              <a:rPr lang="en-US" sz="2400"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457200"/>
            <a:ext cx="5410200" cy="830997"/>
          </a:xfrm>
          <a:prstGeom prst="rect">
            <a:avLst/>
          </a:prstGeom>
        </p:spPr>
        <p:txBody>
          <a:bodyPr wrap="square">
            <a:spAutoFit/>
          </a:bodyPr>
          <a:lstStyle/>
          <a:p>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52400" y="1314271"/>
            <a:ext cx="4191000" cy="1200329"/>
          </a:xfrm>
          <a:prstGeom prst="rect">
            <a:avLst/>
          </a:prstGeom>
        </p:spPr>
        <p:txBody>
          <a:bodyPr wrap="square">
            <a:spAutoFit/>
          </a:bodyPr>
          <a:lstStyle/>
          <a:p>
            <a:r>
              <a:rPr lang="en-US" sz="2400" i="1" dirty="0">
                <a:solidFill>
                  <a:srgbClr val="FF0000"/>
                </a:solidFill>
                <a:latin typeface="Times New Roman" pitchFamily="18" charset="0"/>
                <a:cs typeface="Times New Roman" pitchFamily="18" charset="0"/>
              </a:rPr>
              <a:t>?9.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dưỡng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chuyển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đâu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thể</a:t>
            </a:r>
            <a:r>
              <a:rPr lang="en-US" sz="2400" i="1" dirty="0">
                <a:solidFill>
                  <a:srgbClr val="FF0000"/>
                </a:solidFill>
                <a:latin typeface="Times New Roman" pitchFamily="18" charset="0"/>
                <a:cs typeface="Times New Roman" pitchFamily="18" charset="0"/>
              </a:rPr>
              <a:t>?</a:t>
            </a:r>
          </a:p>
        </p:txBody>
      </p:sp>
      <p:sp>
        <p:nvSpPr>
          <p:cNvPr id="11" name="Rectangle 10"/>
          <p:cNvSpPr/>
          <p:nvPr/>
        </p:nvSpPr>
        <p:spPr>
          <a:xfrm>
            <a:off x="152400" y="2556808"/>
            <a:ext cx="4419600" cy="1938992"/>
          </a:xfrm>
          <a:prstGeom prst="rect">
            <a:avLst/>
          </a:prstGeom>
        </p:spPr>
        <p:txBody>
          <a:bodyPr wrap="square">
            <a:spAutoFit/>
          </a:bodyPr>
          <a:lstStyle/>
          <a:p>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3" name="Rectangle 12"/>
          <p:cNvSpPr/>
          <p:nvPr/>
        </p:nvSpPr>
        <p:spPr>
          <a:xfrm>
            <a:off x="187036" y="4526340"/>
            <a:ext cx="4267200" cy="1569660"/>
          </a:xfrm>
          <a:prstGeom prst="rect">
            <a:avLst/>
          </a:prstGeom>
        </p:spPr>
        <p:txBody>
          <a:bodyPr wrap="square">
            <a:spAutoFit/>
          </a:bodyPr>
          <a:lstStyle/>
          <a:p>
            <a:r>
              <a:rPr lang="en-US" sz="2400" i="1" dirty="0">
                <a:solidFill>
                  <a:srgbClr val="FF0000"/>
                </a:solidFill>
                <a:latin typeface="Times New Roman" pitchFamily="18" charset="0"/>
                <a:cs typeface="Times New Roman" pitchFamily="18" charset="0"/>
              </a:rPr>
              <a:t>?10. </a:t>
            </a:r>
            <a:r>
              <a:rPr lang="en-US" sz="2400" i="1" dirty="0" err="1">
                <a:solidFill>
                  <a:srgbClr val="FF0000"/>
                </a:solidFill>
                <a:latin typeface="Times New Roman" pitchFamily="18" charset="0"/>
                <a:cs typeface="Times New Roman" pitchFamily="18" charset="0"/>
              </a:rPr>
              <a:t>Quan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30.3, </a:t>
            </a:r>
            <a:r>
              <a:rPr lang="en-US" sz="2400" i="1" dirty="0" err="1">
                <a:solidFill>
                  <a:srgbClr val="FF0000"/>
                </a:solidFill>
                <a:latin typeface="Times New Roman" pitchFamily="18" charset="0"/>
                <a:cs typeface="Times New Roman" pitchFamily="18" charset="0"/>
              </a:rPr>
              <a:t>hãy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mô</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tả</a:t>
            </a:r>
            <a:r>
              <a:rPr lang="en-US" sz="2400" i="1" dirty="0">
                <a:solidFill>
                  <a:srgbClr val="FF0000"/>
                </a:solidFill>
                <a:latin typeface="Times New Roman" pitchFamily="18" charset="0"/>
                <a:cs typeface="Times New Roman" pitchFamily="18" charset="0"/>
              </a:rPr>
              <a:t> chi </a:t>
            </a:r>
            <a:r>
              <a:rPr lang="en-US" sz="2400" i="1" dirty="0" err="1">
                <a:solidFill>
                  <a:srgbClr val="FF0000"/>
                </a:solidFill>
                <a:latin typeface="Times New Roman" pitchFamily="18" charset="0"/>
                <a:cs typeface="Times New Roman" pitchFamily="18" charset="0"/>
              </a:rPr>
              <a:t>tiết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chuyển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hai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vòng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tuần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hoàn</a:t>
            </a:r>
            <a:r>
              <a:rPr lang="en-US" sz="2400" i="1" dirty="0">
                <a:solidFill>
                  <a:srgbClr val="FF0000"/>
                </a:solidFill>
                <a:latin typeface="Times New Roman" pitchFamily="18" charset="0"/>
                <a:cs typeface="Times New Roman" pitchFamily="18" charset="0"/>
              </a:rPr>
              <a:t> ở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022664"/>
            <a:ext cx="4724400" cy="5606736"/>
          </a:xfrm>
          <a:prstGeom prst="rect">
            <a:avLst/>
          </a:prstGeom>
        </p:spPr>
      </p:pic>
    </p:spTree>
    <p:extLst>
      <p:ext uri="{BB962C8B-B14F-4D97-AF65-F5344CB8AC3E}">
        <p14:creationId xmlns:p14="http://schemas.microsoft.com/office/powerpoint/2010/main" val="10863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Callout 13"/>
          <p:cNvSpPr>
            <a:spLocks noChangeArrowheads="1"/>
          </p:cNvSpPr>
          <p:nvPr/>
        </p:nvSpPr>
        <p:spPr bwMode="auto">
          <a:xfrm>
            <a:off x="0" y="-88703"/>
            <a:ext cx="9144000" cy="1934593"/>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sz="2800" b="1" i="1" dirty="0"/>
              <a:t>Để tồn tại và phát triển, các động vật trên đã lấy từ môi trường những gì?</a:t>
            </a:r>
            <a:endParaRPr lang="en-US" altLang="en-US" sz="2800"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4096294"/>
            <a:ext cx="1295400" cy="83099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Không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khí</a:t>
            </a:r>
            <a:endParaRPr lang="en-US" altLang="en-US" sz="24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4096294"/>
            <a:ext cx="1295400"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Nước</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4647062"/>
            <a:ext cx="990600" cy="6976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flipV="1">
            <a:off x="4916501" y="4495800"/>
            <a:ext cx="428044" cy="74422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4178496"/>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ăn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V="1">
            <a:off x="5715000" y="4650196"/>
            <a:ext cx="1476689" cy="68380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4695298" y="2428473"/>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190082" y="5257800"/>
            <a:ext cx="887001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3200" dirty="0"/>
              <a:t>+ Để duy trì sự sống, động vật phải thường xuyên lấy từ môi trường thức ăn, nước, khí </a:t>
            </a:r>
            <a:r>
              <a:rPr lang="en-US" sz="3200" dirty="0" err="1"/>
              <a:t>oxigen</a:t>
            </a:r>
            <a:r>
              <a:rPr lang="vi-VN" sz="3200" dirty="0"/>
              <a:t> có trong không khí.</a:t>
            </a:r>
            <a:endParaRPr lang="en-US" sz="3200" dirty="0"/>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127" y="2026195"/>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0" y="2044897"/>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088" y="2044897"/>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711" y="2034534"/>
            <a:ext cx="2021224" cy="1975404"/>
          </a:xfrm>
          <a:prstGeom prst="rect">
            <a:avLst/>
          </a:prstGeom>
        </p:spPr>
      </p:pic>
    </p:spTree>
    <p:extLst>
      <p:ext uri="{BB962C8B-B14F-4D97-AF65-F5344CB8AC3E}">
        <p14:creationId xmlns:p14="http://schemas.microsoft.com/office/powerpoint/2010/main" val="31782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34561"/>
            <a:ext cx="2971800" cy="5713839"/>
          </a:xfrm>
          <a:prstGeom prst="rect">
            <a:avLst/>
          </a:prstGeom>
        </p:spPr>
      </p:pic>
      <p:sp>
        <p:nvSpPr>
          <p:cNvPr id="2" name="Rectangle 1"/>
          <p:cNvSpPr/>
          <p:nvPr/>
        </p:nvSpPr>
        <p:spPr>
          <a:xfrm>
            <a:off x="152400" y="152400"/>
            <a:ext cx="2705100" cy="6740307"/>
          </a:xfrm>
          <a:prstGeom prst="rect">
            <a:avLst/>
          </a:prstGeom>
        </p:spPr>
        <p:txBody>
          <a:bodyPr wrap="square">
            <a:spAutoFit/>
          </a:bodyPr>
          <a:lstStyle/>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Vòng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a:t>
            </a:r>
          </a:p>
        </p:txBody>
      </p:sp>
      <p:sp>
        <p:nvSpPr>
          <p:cNvPr id="5" name="Rectangle 4"/>
          <p:cNvSpPr/>
          <p:nvPr/>
        </p:nvSpPr>
        <p:spPr>
          <a:xfrm>
            <a:off x="5105400" y="76200"/>
            <a:ext cx="3955774" cy="6740307"/>
          </a:xfrm>
          <a:prstGeom prst="rect">
            <a:avLst/>
          </a:prstGeom>
        </p:spPr>
        <p:txBody>
          <a:bodyPr wrap="square">
            <a:spAutoFit/>
          </a:bodyPr>
          <a:lstStyle/>
          <a:p>
            <a:pPr lvl="0" algn="just"/>
            <a:r>
              <a:rPr lang="en-US" sz="2400" dirty="0" err="1">
                <a:latin typeface="Times New Roman" pitchFamily="18" charset="0"/>
                <a:cs typeface="Times New Roman" pitchFamily="18" charset="0"/>
              </a:rPr>
              <a:t>Vòng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thẫm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carbon dioxide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3791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8" name="Rectangle 7"/>
          <p:cNvSpPr/>
          <p:nvPr/>
        </p:nvSpPr>
        <p:spPr>
          <a:xfrm>
            <a:off x="0" y="12192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6" name="Rectangle 15"/>
          <p:cNvSpPr/>
          <p:nvPr/>
        </p:nvSpPr>
        <p:spPr>
          <a:xfrm>
            <a:off x="-2" y="1600200"/>
            <a:ext cx="6705602"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III. </a:t>
            </a:r>
            <a:r>
              <a:rPr lang="en-US" sz="2800" u="sng" dirty="0" err="1">
                <a:solidFill>
                  <a:srgbClr val="0000FF"/>
                </a:solidFill>
                <a:latin typeface="Times New Roman" pitchFamily="18" charset="0"/>
                <a:cs typeface="Times New Roman" pitchFamily="18" charset="0"/>
              </a:rPr>
              <a:t>Quá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các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7" name="Rectangle 16"/>
          <p:cNvSpPr/>
          <p:nvPr/>
        </p:nvSpPr>
        <p:spPr>
          <a:xfrm>
            <a:off x="79891" y="1981200"/>
            <a:ext cx="8929067" cy="2246769"/>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endParaRPr lang="en-US" sz="2800" dirty="0">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xmlns="" id="{DE1329E8-AA1F-CD41-217D-ED32371CEF5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2845457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193800"/>
            <a:ext cx="3962400" cy="5486400"/>
          </a:xfrm>
          <a:prstGeom prst="rect">
            <a:avLst/>
          </a:prstGeom>
        </p:spPr>
      </p:pic>
      <p:sp>
        <p:nvSpPr>
          <p:cNvPr id="2" name="Rectangle 1"/>
          <p:cNvSpPr/>
          <p:nvPr/>
        </p:nvSpPr>
        <p:spPr>
          <a:xfrm>
            <a:off x="-6928" y="0"/>
            <a:ext cx="8922327" cy="954107"/>
          </a:xfrm>
          <a:prstGeom prst="rect">
            <a:avLst/>
          </a:prstGeom>
        </p:spPr>
        <p:txBody>
          <a:bodyPr wrap="square">
            <a:spAutoFit/>
          </a:bodyPr>
          <a:lstStyle/>
          <a:p>
            <a:pPr lvl="0"/>
            <a:r>
              <a:rPr lang="en-US" sz="2800" b="1" i="1" kern="0"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Tại</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sao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nói</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tuần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hoàn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là</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trung</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tâm</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trao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đổi</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chất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của</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cơ</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thể</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động</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vật</a:t>
            </a:r>
            <a:r>
              <a:rPr lang="en-US" sz="2800" b="1" i="1" dirty="0">
                <a:solidFill>
                  <a:srgbClr val="FF5050"/>
                </a:solidFill>
                <a:latin typeface="Times New Roman" pitchFamily="18" charset="0"/>
                <a:cs typeface="Times New Roman" pitchFamily="18" charset="0"/>
              </a:rPr>
              <a:t>?</a:t>
            </a:r>
            <a:endParaRPr lang="en-US" sz="2800" dirty="0">
              <a:solidFill>
                <a:srgbClr val="FF5050"/>
              </a:solidFill>
              <a:latin typeface="Times New Roman" pitchFamily="18" charset="0"/>
              <a:cs typeface="Times New Roman" pitchFamily="18" charset="0"/>
            </a:endParaRPr>
          </a:p>
        </p:txBody>
      </p:sp>
      <p:sp>
        <p:nvSpPr>
          <p:cNvPr id="3" name="Rectangle 2"/>
          <p:cNvSpPr/>
          <p:nvPr/>
        </p:nvSpPr>
        <p:spPr>
          <a:xfrm>
            <a:off x="76200" y="950636"/>
            <a:ext cx="5410200" cy="5693866"/>
          </a:xfrm>
          <a:prstGeom prst="rect">
            <a:avLst/>
          </a:prstGeom>
        </p:spPr>
        <p:txBody>
          <a:bodyPr wrap="square">
            <a:spAutoFit/>
          </a:bodyPr>
          <a:lstStyle/>
          <a:p>
            <a:r>
              <a:rPr lang="en-US" sz="2800" dirty="0">
                <a:latin typeface="Times New Roman" pitchFamily="18" charset="0"/>
                <a:cs typeface="Times New Roman" pitchFamily="18" charset="0"/>
              </a:rPr>
              <a:t>=&gt;</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1222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0"/>
            <a:ext cx="3429000" cy="5486400"/>
          </a:xfrm>
          <a:prstGeom prst="rect">
            <a:avLst/>
          </a:prstGeom>
        </p:spPr>
      </p:pic>
      <p:sp>
        <p:nvSpPr>
          <p:cNvPr id="5" name="Rectangle 4"/>
          <p:cNvSpPr/>
          <p:nvPr/>
        </p:nvSpPr>
        <p:spPr>
          <a:xfrm>
            <a:off x="76200" y="76200"/>
            <a:ext cx="8686800" cy="954107"/>
          </a:xfrm>
          <a:prstGeom prst="rect">
            <a:avLst/>
          </a:prstGeom>
        </p:spPr>
        <p:txBody>
          <a:bodyPr wrap="square">
            <a:spAutoFit/>
          </a:bodyPr>
          <a:lstStyle/>
          <a:p>
            <a:pPr lvl="0"/>
            <a:r>
              <a:rPr lang="en-US" sz="2800" b="1" i="1" kern="0" dirty="0">
                <a:solidFill>
                  <a:srgbClr val="FF5050"/>
                </a:solidFill>
                <a:latin typeface="Times New Roman" pitchFamily="18" charset="0"/>
                <a:cs typeface="Times New Roman" pitchFamily="18" charset="0"/>
              </a:rPr>
              <a:t>▼</a:t>
            </a:r>
            <a:r>
              <a:rPr lang="en-US" sz="2800" b="1" i="1" kern="0" dirty="0">
                <a:solidFill>
                  <a:srgbClr val="FFC00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Em</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hãy</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đề</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xuất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một</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số</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biện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pháp</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bảo</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sức</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khoẻ</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tiêu</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hoá</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và</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hệ</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tuần</a:t>
            </a:r>
            <a:r>
              <a:rPr lang="en-US" sz="2800" b="1" i="1" dirty="0">
                <a:solidFill>
                  <a:srgbClr val="FF5050"/>
                </a:solidFill>
                <a:latin typeface="Times New Roman" pitchFamily="18" charset="0"/>
                <a:cs typeface="Times New Roman" pitchFamily="18" charset="0"/>
              </a:rPr>
              <a:t> </a:t>
            </a:r>
            <a:r>
              <a:rPr lang="en-US" sz="2800" b="1" i="1" dirty="0" err="1">
                <a:solidFill>
                  <a:srgbClr val="FF5050"/>
                </a:solidFill>
                <a:latin typeface="Times New Roman" pitchFamily="18" charset="0"/>
                <a:cs typeface="Times New Roman" pitchFamily="18" charset="0"/>
              </a:rPr>
              <a:t>hoàn</a:t>
            </a:r>
            <a:r>
              <a:rPr lang="en-US" sz="2800" b="1" i="1" dirty="0">
                <a:solidFill>
                  <a:srgbClr val="FF5050"/>
                </a:solidFill>
                <a:latin typeface="Times New Roman" pitchFamily="18" charset="0"/>
                <a:cs typeface="Times New Roman" pitchFamily="18" charset="0"/>
              </a:rPr>
              <a:t>.</a:t>
            </a:r>
            <a:endParaRPr lang="en-US" sz="2800" dirty="0">
              <a:solidFill>
                <a:srgbClr val="FF5050"/>
              </a:solidFill>
              <a:latin typeface="Times New Roman" pitchFamily="18" charset="0"/>
              <a:cs typeface="Times New Roman" pitchFamily="18" charset="0"/>
            </a:endParaRPr>
          </a:p>
        </p:txBody>
      </p:sp>
      <p:sp>
        <p:nvSpPr>
          <p:cNvPr id="7" name="Rectangle 6"/>
          <p:cNvSpPr/>
          <p:nvPr/>
        </p:nvSpPr>
        <p:spPr>
          <a:xfrm>
            <a:off x="76200" y="990600"/>
            <a:ext cx="6553200" cy="5262979"/>
          </a:xfrm>
          <a:prstGeom prst="rect">
            <a:avLst/>
          </a:prstGeom>
        </p:spPr>
        <p:txBody>
          <a:bodyPr wrap="square">
            <a:spAutoFit/>
          </a:bodyPr>
          <a:lstStyle/>
          <a:p>
            <a:pPr lvl="0"/>
            <a:r>
              <a:rPr lang="en-US" sz="2400" dirty="0">
                <a:latin typeface="Times New Roman" pitchFamily="18" charset="0"/>
                <a:cs typeface="Times New Roman" pitchFamily="18" charset="0"/>
              </a:rPr>
              <a:t>=&gt;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ngủ</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lvl="0"/>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4494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9" y="609600"/>
            <a:ext cx="8977745" cy="3539430"/>
          </a:xfrm>
          <a:prstGeom prst="rect">
            <a:avLst/>
          </a:prstGeom>
        </p:spPr>
        <p:txBody>
          <a:bodyPr wrap="square">
            <a:spAutoFit/>
          </a:bodyPr>
          <a:lstStyle/>
          <a:p>
            <a:pPr algn="just"/>
            <a:r>
              <a:rPr lang="vi-VN" sz="2800"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8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3708400"/>
            <a:ext cx="3149600" cy="314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591" y="3657569"/>
            <a:ext cx="3483354" cy="3118041"/>
          </a:xfrm>
          <a:prstGeom prst="rect">
            <a:avLst/>
          </a:prstGeom>
        </p:spPr>
      </p:pic>
      <p:sp>
        <p:nvSpPr>
          <p:cNvPr id="12" name="WordArt 9"/>
          <p:cNvSpPr>
            <a:spLocks noChangeArrowheads="1" noChangeShapeType="1" noTextEdit="1"/>
          </p:cNvSpPr>
          <p:nvPr/>
        </p:nvSpPr>
        <p:spPr bwMode="auto">
          <a:xfrm>
            <a:off x="2381250" y="-76200"/>
            <a:ext cx="4019550" cy="6985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p>
        </p:txBody>
      </p:sp>
    </p:spTree>
    <p:extLst>
      <p:ext uri="{BB962C8B-B14F-4D97-AF65-F5344CB8AC3E}">
        <p14:creationId xmlns:p14="http://schemas.microsoft.com/office/powerpoint/2010/main" val="22823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8" name="Rectangle 7"/>
          <p:cNvSpPr/>
          <p:nvPr/>
        </p:nvSpPr>
        <p:spPr>
          <a:xfrm>
            <a:off x="0" y="12192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6" name="Rectangle 15"/>
          <p:cNvSpPr/>
          <p:nvPr/>
        </p:nvSpPr>
        <p:spPr>
          <a:xfrm>
            <a:off x="-2" y="1600200"/>
            <a:ext cx="6705602"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III. </a:t>
            </a:r>
            <a:r>
              <a:rPr lang="en-US" sz="2800" u="sng" dirty="0" err="1">
                <a:solidFill>
                  <a:srgbClr val="0000FF"/>
                </a:solidFill>
                <a:latin typeface="Times New Roman" pitchFamily="18" charset="0"/>
                <a:cs typeface="Times New Roman" pitchFamily="18" charset="0"/>
              </a:rPr>
              <a:t>Quá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các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7" name="Rectangle 16"/>
          <p:cNvSpPr/>
          <p:nvPr/>
        </p:nvSpPr>
        <p:spPr>
          <a:xfrm>
            <a:off x="79891" y="1981200"/>
            <a:ext cx="8929067"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endParaRPr lang="en-US" sz="2800" dirty="0">
              <a:latin typeface="Times New Roman" pitchFamily="18" charset="0"/>
              <a:cs typeface="Times New Roman" pitchFamily="18" charset="0"/>
            </a:endParaRPr>
          </a:p>
        </p:txBody>
      </p:sp>
      <p:sp>
        <p:nvSpPr>
          <p:cNvPr id="14" name="Rectangle 13"/>
          <p:cNvSpPr/>
          <p:nvPr/>
        </p:nvSpPr>
        <p:spPr>
          <a:xfrm>
            <a:off x="0" y="4075093"/>
            <a:ext cx="8915400" cy="954107"/>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IV.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dụng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hiểu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biết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về</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trao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đổi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hóa</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năng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lượng</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thực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tiễn</a:t>
            </a:r>
            <a:endParaRPr lang="en-US" sz="2800" u="sng" dirty="0">
              <a:solidFill>
                <a:srgbClr val="0000FF"/>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xmlns="" id="{AA0F471C-6A4B-34B1-35FF-5F8FF6E9195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3309056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0"/>
            <a:ext cx="8839200" cy="3539430"/>
          </a:xfrm>
          <a:prstGeom prst="rect">
            <a:avLst/>
          </a:prstGeom>
        </p:spPr>
        <p:txBody>
          <a:bodyPr wrap="square">
            <a:spAutoFit/>
          </a:bodyPr>
          <a:lstStyle/>
          <a:p>
            <a:r>
              <a:rPr lang="en-US" sz="2800" b="1" i="1" dirty="0">
                <a:solidFill>
                  <a:srgbClr val="FF0000"/>
                </a:solidFill>
                <a:latin typeface="Times New Roman" pitchFamily="18" charset="0"/>
                <a:cs typeface="Times New Roman" pitchFamily="18" charset="0"/>
              </a:rPr>
              <a:t>?</a:t>
            </a:r>
            <a:r>
              <a:rPr lang="vi-VN" sz="2800" b="1" i="1" dirty="0">
                <a:solidFill>
                  <a:srgbClr val="FF0000"/>
                </a:solidFill>
                <a:latin typeface="Times New Roman" pitchFamily="18" charset="0"/>
                <a:cs typeface="Times New Roman" pitchFamily="18" charset="0"/>
              </a:rPr>
              <a:t>11</a:t>
            </a:r>
            <a:r>
              <a:rPr lang="en-US" sz="2800" b="1" i="1" dirty="0">
                <a:solidFill>
                  <a:srgbClr val="FF0000"/>
                </a:solidFill>
                <a:latin typeface="Times New Roman" pitchFamily="18" charset="0"/>
                <a:cs typeface="Times New Roman" pitchFamily="18" charset="0"/>
              </a:rPr>
              <a:t>.</a:t>
            </a:r>
            <a:r>
              <a:rPr lang="vi-VN" sz="2800" b="1" i="1" dirty="0">
                <a:solidFill>
                  <a:srgbClr val="FF0000"/>
                </a:solidFill>
                <a:latin typeface="Times New Roman" pitchFamily="18" charset="0"/>
                <a:cs typeface="Times New Roman" pitchFamily="18" charset="0"/>
              </a:rPr>
              <a:t> Hãy dự đoán nhu cầu dinh dưỡng của các đối tượng sau đây cao hay thấp. Giải thích. </a:t>
            </a:r>
            <a:endParaRPr lang="en-US" sz="2800" b="1" i="1" dirty="0">
              <a:solidFill>
                <a:srgbClr val="FF0000"/>
              </a:solidFill>
              <a:latin typeface="Times New Roman" pitchFamily="18" charset="0"/>
              <a:cs typeface="Times New Roman" pitchFamily="18" charset="0"/>
            </a:endParaRPr>
          </a:p>
          <a:p>
            <a:pPr marL="342900" indent="-342900">
              <a:buAutoNum type="alphaLcParenR"/>
            </a:pPr>
            <a:r>
              <a:rPr lang="vi-VN" sz="2800" b="1" dirty="0">
                <a:latin typeface="Times New Roman" pitchFamily="18" charset="0"/>
                <a:cs typeface="Times New Roman" pitchFamily="18" charset="0"/>
              </a:rPr>
              <a:t>Thợ xây dựng.</a:t>
            </a:r>
            <a:endParaRPr lang="en-US" sz="2800" b="1" dirty="0">
              <a:latin typeface="Times New Roman" pitchFamily="18" charset="0"/>
              <a:cs typeface="Times New Roman" pitchFamily="18" charset="0"/>
            </a:endParaRPr>
          </a:p>
          <a:p>
            <a:pPr marL="342900" indent="-342900">
              <a:buAutoNum type="alphaLcParenR"/>
            </a:pPr>
            <a:r>
              <a:rPr lang="vi-VN" sz="2800" b="1" dirty="0">
                <a:latin typeface="Times New Roman" pitchFamily="18" charset="0"/>
                <a:cs typeface="Times New Roman" pitchFamily="18" charset="0"/>
              </a:rPr>
              <a:t>Nhân viên văn phòng. </a:t>
            </a:r>
            <a:endParaRPr lang="en-US" sz="2800" b="1" dirty="0">
              <a:latin typeface="Times New Roman" pitchFamily="18" charset="0"/>
              <a:cs typeface="Times New Roman" pitchFamily="18" charset="0"/>
            </a:endParaRPr>
          </a:p>
          <a:p>
            <a:pPr marL="342900" indent="-342900">
              <a:buAutoNum type="alphaLcParenR"/>
            </a:pPr>
            <a:r>
              <a:rPr lang="vi-VN" sz="2800" b="1" dirty="0">
                <a:latin typeface="Times New Roman" pitchFamily="18" charset="0"/>
                <a:cs typeface="Times New Roman" pitchFamily="18" charset="0"/>
              </a:rPr>
              <a:t>Trẻ ở tuổi dậy thì. </a:t>
            </a:r>
            <a:endParaRPr lang="en-US" sz="2800" b="1" dirty="0">
              <a:latin typeface="Times New Roman" pitchFamily="18" charset="0"/>
              <a:cs typeface="Times New Roman" pitchFamily="18" charset="0"/>
            </a:endParaRPr>
          </a:p>
          <a:p>
            <a:pPr marL="342900" indent="-342900">
              <a:buAutoNum type="alphaLcParenR"/>
            </a:pPr>
            <a:r>
              <a:rPr lang="vi-VN" sz="2800" b="1" dirty="0">
                <a:latin typeface="Times New Roman" pitchFamily="18" charset="0"/>
                <a:cs typeface="Times New Roman" pitchFamily="18" charset="0"/>
              </a:rPr>
              <a:t>Phụ nữ mang thai. </a:t>
            </a:r>
            <a:endParaRPr lang="en-US" sz="2800" b="1" dirty="0">
              <a:latin typeface="Times New Roman" pitchFamily="18" charset="0"/>
              <a:cs typeface="Times New Roman" pitchFamily="18" charset="0"/>
            </a:endParaRPr>
          </a:p>
          <a:p>
            <a:r>
              <a:rPr lang="en-US" sz="2800" b="1" i="1" dirty="0">
                <a:solidFill>
                  <a:srgbClr val="FF0000"/>
                </a:solidFill>
                <a:latin typeface="Times New Roman" pitchFamily="18" charset="0"/>
                <a:cs typeface="Times New Roman" pitchFamily="18" charset="0"/>
              </a:rPr>
              <a:t>?</a:t>
            </a:r>
            <a:r>
              <a:rPr lang="vi-VN" sz="2800" b="1" i="1" dirty="0">
                <a:solidFill>
                  <a:srgbClr val="FF0000"/>
                </a:solidFill>
                <a:latin typeface="Times New Roman" pitchFamily="18" charset="0"/>
                <a:cs typeface="Times New Roman" pitchFamily="18" charset="0"/>
              </a:rPr>
              <a:t>12</a:t>
            </a:r>
            <a:r>
              <a:rPr lang="en-US" sz="2800" b="1" i="1" dirty="0">
                <a:solidFill>
                  <a:srgbClr val="FF0000"/>
                </a:solidFill>
                <a:latin typeface="Times New Roman" pitchFamily="18" charset="0"/>
                <a:cs typeface="Times New Roman" pitchFamily="18" charset="0"/>
              </a:rPr>
              <a:t>.</a:t>
            </a:r>
            <a:r>
              <a:rPr lang="vi-VN" sz="2800" b="1" i="1" dirty="0">
                <a:solidFill>
                  <a:srgbClr val="FF0000"/>
                </a:solidFill>
                <a:latin typeface="Times New Roman" pitchFamily="18" charset="0"/>
                <a:cs typeface="Times New Roman" pitchFamily="18" charset="0"/>
              </a:rPr>
              <a:t> Cho ví dụ về những tác hại của việc thừa hoặc thiếu các chất dinh dưỡn</a:t>
            </a:r>
            <a:r>
              <a:rPr lang="en-US" sz="2800" b="1" i="1" dirty="0">
                <a:solidFill>
                  <a:srgbClr val="FF0000"/>
                </a:solidFill>
                <a:latin typeface="Times New Roman" pitchFamily="18" charset="0"/>
                <a:cs typeface="Times New Roman" pitchFamily="18" charset="0"/>
              </a:rPr>
              <a:t>g.</a:t>
            </a:r>
          </a:p>
        </p:txBody>
      </p:sp>
    </p:spTree>
    <p:extLst>
      <p:ext uri="{BB962C8B-B14F-4D97-AF65-F5344CB8AC3E}">
        <p14:creationId xmlns:p14="http://schemas.microsoft.com/office/powerpoint/2010/main" val="200657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69394"/>
            <a:ext cx="8991600" cy="5565717"/>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11</a:t>
            </a:r>
            <a:r>
              <a:rPr lang="en-US" sz="2800" dirty="0">
                <a:solidFill>
                  <a:srgbClr val="FF0000"/>
                </a:solidFill>
                <a:latin typeface="Times New Roman" pitchFamily="18" charset="0"/>
                <a:cs typeface="Times New Roman" pitchFamily="18" charset="0"/>
              </a:rPr>
              <a:t>.=&gt;</a:t>
            </a:r>
            <a:r>
              <a:rPr lang="vi-VN"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chóng</a:t>
            </a:r>
            <a:r>
              <a:rPr lang="en-US" sz="2800"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a:t>
            </a:r>
            <a:r>
              <a:rPr lang="en-US" sz="2800" dirty="0">
                <a:latin typeface="Times New Roman" pitchFamily="18" charset="0"/>
                <a:cs typeface="Times New Roman" pitchFamily="18" charset="0"/>
              </a:rPr>
              <a:t>.</a:t>
            </a:r>
          </a:p>
          <a:p>
            <a:pPr algn="just"/>
            <a:r>
              <a:rPr lang="vi-VN" sz="2600" dirty="0">
                <a:solidFill>
                  <a:srgbClr val="FF0000"/>
                </a:solidFill>
                <a:latin typeface="Times New Roman" pitchFamily="18" charset="0"/>
                <a:cs typeface="Times New Roman" pitchFamily="18" charset="0"/>
              </a:rPr>
              <a:t>12</a:t>
            </a:r>
            <a:r>
              <a:rPr lang="en-US" sz="2600" dirty="0">
                <a:solidFill>
                  <a:srgbClr val="FF0000"/>
                </a:solidFill>
                <a:latin typeface="Times New Roman" pitchFamily="18" charset="0"/>
                <a:cs typeface="Times New Roman" pitchFamily="18" charset="0"/>
              </a:rPr>
              <a:t>.&gt;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Thừa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dưỡng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béo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thừa</a:t>
            </a:r>
            <a:r>
              <a:rPr lang="en-US" sz="2600" dirty="0">
                <a:latin typeface="Times New Roman" pitchFamily="18" charset="0"/>
                <a:cs typeface="Times New Roman" pitchFamily="18" charset="0"/>
              </a:rPr>
              <a:t> lipid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thừa</a:t>
            </a:r>
            <a:r>
              <a:rPr lang="en-US" sz="2600" dirty="0">
                <a:latin typeface="Times New Roman" pitchFamily="18" charset="0"/>
                <a:cs typeface="Times New Roman" pitchFamily="18" charset="0"/>
              </a:rPr>
              <a:t> glucose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tiểu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đường</a:t>
            </a:r>
            <a:r>
              <a:rPr lang="en-US" sz="2600" dirty="0">
                <a:latin typeface="Times New Roman" pitchFamily="18" charset="0"/>
                <a:cs typeface="Times New Roman" pitchFamily="18" charset="0"/>
              </a:rPr>
              <a:t>,...</a:t>
            </a:r>
          </a:p>
          <a:p>
            <a:pPr lvl="0" algn="just"/>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dưỡng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iodine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bướu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vitamin c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sắt</a:t>
            </a:r>
            <a:r>
              <a:rPr lang="en-US" sz="2600" dirty="0">
                <a:latin typeface="Times New Roman" pitchFamily="18" charset="0"/>
                <a:cs typeface="Times New Roman" pitchFamily="18" charset="0"/>
              </a:rPr>
              <a:t>, vitamin B12, </a:t>
            </a:r>
            <a:r>
              <a:rPr lang="en-US" sz="2600" dirty="0" err="1">
                <a:latin typeface="Times New Roman" pitchFamily="18" charset="0"/>
                <a:cs typeface="Times New Roman" pitchFamily="18" charset="0"/>
              </a:rPr>
              <a:t>folate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thiếu</a:t>
            </a:r>
            <a:r>
              <a:rPr lang="en-US" sz="2600" dirty="0">
                <a:latin typeface="Times New Roman" pitchFamily="18" charset="0"/>
                <a:cs typeface="Times New Roman" pitchFamily="18" charset="0"/>
              </a:rPr>
              <a:t> vitamin A </a:t>
            </a:r>
            <a:r>
              <a:rPr lang="en-US" sz="2600" dirty="0" err="1">
                <a:latin typeface="Times New Roman" pitchFamily="18" charset="0"/>
                <a:cs typeface="Times New Roman" pitchFamily="18" charset="0"/>
              </a:rPr>
              <a:t>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mắt</a:t>
            </a:r>
            <a:r>
              <a:rPr lang="en-US" sz="2600" dirty="0">
                <a:latin typeface="Times New Roman" pitchFamily="18" charset="0"/>
                <a:cs typeface="Times New Roman" pitchFamily="18" charset="0"/>
              </a:rPr>
              <a:t>,...</a:t>
            </a:r>
          </a:p>
        </p:txBody>
      </p:sp>
    </p:spTree>
    <p:extLst>
      <p:ext uri="{BB962C8B-B14F-4D97-AF65-F5344CB8AC3E}">
        <p14:creationId xmlns:p14="http://schemas.microsoft.com/office/powerpoint/2010/main" val="276719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8" name="Rectangle 7"/>
          <p:cNvSpPr/>
          <p:nvPr/>
        </p:nvSpPr>
        <p:spPr>
          <a:xfrm>
            <a:off x="0" y="12192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6" name="Rectangle 15"/>
          <p:cNvSpPr/>
          <p:nvPr/>
        </p:nvSpPr>
        <p:spPr>
          <a:xfrm>
            <a:off x="-2" y="1600200"/>
            <a:ext cx="6705602"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III. </a:t>
            </a:r>
            <a:r>
              <a:rPr lang="en-US" sz="2800" u="sng" dirty="0" err="1">
                <a:solidFill>
                  <a:srgbClr val="0000FF"/>
                </a:solidFill>
                <a:latin typeface="Times New Roman" pitchFamily="18" charset="0"/>
                <a:cs typeface="Times New Roman" pitchFamily="18" charset="0"/>
              </a:rPr>
              <a:t>Quá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các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4" name="Rectangle 13"/>
          <p:cNvSpPr/>
          <p:nvPr/>
        </p:nvSpPr>
        <p:spPr>
          <a:xfrm>
            <a:off x="-2" y="1981200"/>
            <a:ext cx="8915400" cy="954107"/>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IV.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dụng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hiểu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biết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về</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trao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đổi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hóa</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năng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lượng</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thực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tiễn</a:t>
            </a:r>
            <a:endParaRPr lang="en-US" sz="2800" u="sng" dirty="0">
              <a:solidFill>
                <a:srgbClr val="0000FF"/>
              </a:solidFill>
              <a:latin typeface="Times New Roman" pitchFamily="18" charset="0"/>
              <a:cs typeface="Times New Roman" pitchFamily="18" charset="0"/>
            </a:endParaRPr>
          </a:p>
        </p:txBody>
      </p:sp>
      <p:sp>
        <p:nvSpPr>
          <p:cNvPr id="2" name="Rectangle 1"/>
          <p:cNvSpPr/>
          <p:nvPr/>
        </p:nvSpPr>
        <p:spPr>
          <a:xfrm>
            <a:off x="76200" y="2908518"/>
            <a:ext cx="9296400"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800" dirty="0">
              <a:latin typeface="Times New Roman" pitchFamily="18" charset="0"/>
              <a:cs typeface="Times New Roman" pitchFamily="18" charset="0"/>
            </a:endParaRPr>
          </a:p>
        </p:txBody>
      </p:sp>
      <p:sp>
        <p:nvSpPr>
          <p:cNvPr id="3" name="Text Box 20">
            <a:extLst>
              <a:ext uri="{FF2B5EF4-FFF2-40B4-BE49-F238E27FC236}">
                <a16:creationId xmlns:a16="http://schemas.microsoft.com/office/drawing/2014/main" xmlns="" id="{FBAEA591-BDC5-79BB-CE6D-A90B3841493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3361304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9" y="0"/>
            <a:ext cx="594739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vấn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uống</a:t>
            </a:r>
            <a:endParaRPr lang="en-US" sz="2800" b="1" dirty="0">
              <a:solidFill>
                <a:srgbClr val="FF0000"/>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733800" y="523220"/>
            <a:ext cx="5389419" cy="6106180"/>
          </a:xfrm>
          <a:prstGeom prst="rect">
            <a:avLst/>
          </a:prstGeom>
        </p:spPr>
      </p:pic>
      <p:sp>
        <p:nvSpPr>
          <p:cNvPr id="10" name="Rectangle 9"/>
          <p:cNvSpPr/>
          <p:nvPr/>
        </p:nvSpPr>
        <p:spPr>
          <a:xfrm>
            <a:off x="76200" y="586800"/>
            <a:ext cx="3733800" cy="5509200"/>
          </a:xfrm>
          <a:prstGeom prst="rect">
            <a:avLst/>
          </a:prstGeom>
        </p:spPr>
        <p:txBody>
          <a:bodyPr wrap="square">
            <a:spAutoFit/>
          </a:bodyPr>
          <a:lstStyle/>
          <a:p>
            <a:r>
              <a:rPr lang="en-US" sz="3200" b="1" dirty="0">
                <a:latin typeface="Times New Roman" pitchFamily="18" charset="0"/>
                <a:cs typeface="Times New Roman" pitchFamily="18" charset="0"/>
              </a:rPr>
              <a:t>?</a:t>
            </a:r>
            <a:r>
              <a:rPr lang="vi-VN" sz="3200" b="1" dirty="0">
                <a:latin typeface="Times New Roman" pitchFamily="18" charset="0"/>
                <a:cs typeface="Times New Roman" pitchFamily="18" charset="0"/>
              </a:rPr>
              <a:t>13.</a:t>
            </a:r>
            <a:r>
              <a:rPr lang="vi-VN" sz="3200" dirty="0">
                <a:latin typeface="Times New Roman" pitchFamily="18" charset="0"/>
                <a:cs typeface="Times New Roman" pitchFamily="18" charset="0"/>
              </a:rPr>
              <a:t> Quan sát Hình 30.4, hãy cho biết những nguyên nhân dẫn đến việc ô nhiễm thực phẩm.</a:t>
            </a:r>
          </a:p>
          <a:p>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a:t>
            </a:r>
            <a:r>
              <a:rPr lang="vi-VN" sz="3200" b="1" dirty="0">
                <a:latin typeface="Times New Roman" pitchFamily="18" charset="0"/>
                <a:cs typeface="Times New Roman" pitchFamily="18" charset="0"/>
              </a:rPr>
              <a:t>14. </a:t>
            </a:r>
            <a:r>
              <a:rPr lang="vi-VN" sz="3200" dirty="0">
                <a:latin typeface="Times New Roman" pitchFamily="18" charset="0"/>
                <a:cs typeface="Times New Roman" pitchFamily="18" charset="0"/>
              </a:rPr>
              <a:t>Các loại thực phẩm bị ô nhiễm sẽ gây ra những hậu quả gì cho người sử dụng?</a:t>
            </a:r>
          </a:p>
        </p:txBody>
      </p:sp>
    </p:spTree>
    <p:extLst>
      <p:ext uri="{BB962C8B-B14F-4D97-AF65-F5344CB8AC3E}">
        <p14:creationId xmlns:p14="http://schemas.microsoft.com/office/powerpoint/2010/main" val="170256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Callout 13"/>
          <p:cNvSpPr>
            <a:spLocks noChangeArrowheads="1"/>
          </p:cNvSpPr>
          <p:nvPr/>
        </p:nvSpPr>
        <p:spPr bwMode="auto">
          <a:xfrm>
            <a:off x="304800" y="0"/>
            <a:ext cx="8839200" cy="1934593"/>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800" b="1" i="1" dirty="0"/>
              <a:t>Trong quá trình sống, động vật thường xuyên thải ra môi trường những gì?</a:t>
            </a:r>
            <a:endParaRPr lang="en-US" altLang="en-US" sz="2800" dirty="0">
              <a:latin typeface="Times New Roman" pitchFamily="18" charset="0"/>
              <a:cs typeface="Times New Roman" pitchFamily="18" charset="0"/>
            </a:endParaRPr>
          </a:p>
        </p:txBody>
      </p:sp>
      <p:sp>
        <p:nvSpPr>
          <p:cNvPr id="15" name="Text Box 4"/>
          <p:cNvSpPr txBox="1">
            <a:spLocks noChangeArrowheads="1"/>
          </p:cNvSpPr>
          <p:nvPr/>
        </p:nvSpPr>
        <p:spPr bwMode="auto">
          <a:xfrm>
            <a:off x="7604767" y="3761240"/>
            <a:ext cx="1249667" cy="1200329"/>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Khí</a:t>
            </a:r>
            <a:r>
              <a:rPr lang="en-US" altLang="en-US" sz="2400" b="1" dirty="0">
                <a:latin typeface="Times New Roman" pitchFamily="18" charset="0"/>
                <a:cs typeface="Times New Roman" pitchFamily="18" charset="0"/>
              </a:rPr>
              <a:t> carbon dioxide</a:t>
            </a:r>
          </a:p>
        </p:txBody>
      </p:sp>
      <p:sp>
        <p:nvSpPr>
          <p:cNvPr id="16" name="Text Box 5"/>
          <p:cNvSpPr txBox="1">
            <a:spLocks noChangeArrowheads="1"/>
          </p:cNvSpPr>
          <p:nvPr/>
        </p:nvSpPr>
        <p:spPr bwMode="auto">
          <a:xfrm>
            <a:off x="4724400" y="3761240"/>
            <a:ext cx="1295400" cy="83099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Nước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tiểu</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a:off x="3103150" y="4449914"/>
            <a:ext cx="466077" cy="42121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a:off x="5372100" y="4547270"/>
            <a:ext cx="0" cy="414299"/>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652217" y="3817453"/>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Phân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H="1">
            <a:off x="7110806" y="4477171"/>
            <a:ext cx="266700" cy="42813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5307890" y="1988638"/>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157031" y="5065148"/>
            <a:ext cx="887001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dirty="0"/>
              <a:t>	</a:t>
            </a:r>
            <a:r>
              <a:rPr lang="vi-VN" sz="3200" dirty="0" smtClean="0"/>
              <a:t>Trong </a:t>
            </a:r>
            <a:r>
              <a:rPr lang="vi-VN" sz="3200" dirty="0"/>
              <a:t>quá trình sống, động vật thường xuyên thải ra môi trường khí </a:t>
            </a:r>
            <a:r>
              <a:rPr lang="en-US" sz="3200" dirty="0"/>
              <a:t>carbon dioxide</a:t>
            </a:r>
            <a:r>
              <a:rPr lang="vi-VN" sz="3200" dirty="0"/>
              <a:t>, phân, nước tiểu</a:t>
            </a:r>
            <a:r>
              <a:rPr lang="en-US" sz="3200" dirty="0"/>
              <a:t>,…</a:t>
            </a:r>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068" y="1643496"/>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8" y="1722179"/>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613" y="1707974"/>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4078" y="1711816"/>
            <a:ext cx="2021224" cy="1975404"/>
          </a:xfrm>
          <a:prstGeom prst="rect">
            <a:avLst/>
          </a:prstGeom>
        </p:spPr>
      </p:pic>
    </p:spTree>
    <p:extLst>
      <p:ext uri="{BB962C8B-B14F-4D97-AF65-F5344CB8AC3E}">
        <p14:creationId xmlns:p14="http://schemas.microsoft.com/office/powerpoint/2010/main" val="6979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686800" cy="5262979"/>
          </a:xfrm>
          <a:prstGeom prst="rect">
            <a:avLst/>
          </a:prstGeom>
        </p:spPr>
        <p:txBody>
          <a:bodyPr wrap="square">
            <a:spAutoFit/>
          </a:bodyPr>
          <a:lstStyle/>
          <a:p>
            <a:r>
              <a:rPr lang="vi-VN" sz="2800" b="1" dirty="0">
                <a:latin typeface="+mj-lt"/>
              </a:rPr>
              <a:t>13.</a:t>
            </a:r>
            <a:r>
              <a:rPr lang="vi-VN" sz="2800" dirty="0">
                <a:latin typeface="+mj-lt"/>
              </a:rPr>
              <a:t> </a:t>
            </a:r>
            <a:r>
              <a:rPr lang="en-US" sz="2800" dirty="0">
                <a:latin typeface="+mj-lt"/>
              </a:rPr>
              <a:t>=&gt; </a:t>
            </a:r>
            <a:r>
              <a:rPr lang="vi-VN" sz="2800" dirty="0">
                <a:latin typeface="+mj-lt"/>
              </a:rPr>
              <a:t>Những nguyên nhân </a:t>
            </a:r>
            <a:endParaRPr lang="en-US" sz="2800" dirty="0">
              <a:latin typeface="+mj-lt"/>
            </a:endParaRPr>
          </a:p>
          <a:p>
            <a:r>
              <a:rPr lang="vi-VN" sz="2800" dirty="0">
                <a:latin typeface="+mj-lt"/>
              </a:rPr>
              <a:t>- Lạm dụng thuốc bảo vệ thực vật.</a:t>
            </a:r>
          </a:p>
          <a:p>
            <a:r>
              <a:rPr lang="vi-VN" sz="2800" dirty="0">
                <a:latin typeface="+mj-lt"/>
              </a:rPr>
              <a:t>- Ô nhiễm môi trường chăn nuôi, chế biến nông sản.</a:t>
            </a:r>
          </a:p>
          <a:p>
            <a:r>
              <a:rPr lang="vi-VN" sz="2800" dirty="0">
                <a:latin typeface="+mj-lt"/>
              </a:rPr>
              <a:t>- Sử dụng các loại hóa chất bảo quản thực phẩm có hại.</a:t>
            </a:r>
          </a:p>
          <a:p>
            <a:r>
              <a:rPr lang="vi-VN" sz="2800" dirty="0">
                <a:latin typeface="+mj-lt"/>
              </a:rPr>
              <a:t>- Chế biến thực phẩm không đảm bảo vệ sinh.</a:t>
            </a:r>
          </a:p>
          <a:p>
            <a:r>
              <a:rPr lang="vi-VN" sz="2800" dirty="0">
                <a:latin typeface="+mj-lt"/>
              </a:rPr>
              <a:t>- Điều kiện bảo quản thực phẩm chưa phù hợp.</a:t>
            </a:r>
          </a:p>
          <a:p>
            <a:r>
              <a:rPr lang="vi-VN" sz="2800" dirty="0">
                <a:latin typeface="+mj-lt"/>
              </a:rPr>
              <a:t>-...</a:t>
            </a:r>
          </a:p>
          <a:p>
            <a:r>
              <a:rPr lang="vi-VN" sz="2800" b="1" dirty="0">
                <a:latin typeface="+mj-lt"/>
              </a:rPr>
              <a:t>14. </a:t>
            </a:r>
            <a:r>
              <a:rPr lang="en-US" sz="2800" b="1" dirty="0">
                <a:latin typeface="+mj-lt"/>
              </a:rPr>
              <a:t>=&gt;</a:t>
            </a:r>
            <a:r>
              <a:rPr lang="en-US" sz="2800" dirty="0" err="1">
                <a:latin typeface="+mj-lt"/>
              </a:rPr>
              <a:t>Hậu</a:t>
            </a:r>
            <a:r>
              <a:rPr lang="en-US" sz="2800" dirty="0">
                <a:latin typeface="+mj-lt"/>
              </a:rPr>
              <a:t> </a:t>
            </a:r>
            <a:r>
              <a:rPr lang="en-US" sz="2800" dirty="0" err="1">
                <a:latin typeface="+mj-lt"/>
              </a:rPr>
              <a:t>quả</a:t>
            </a:r>
            <a:r>
              <a:rPr lang="en-US" sz="2800" dirty="0">
                <a:latin typeface="+mj-lt"/>
              </a:rPr>
              <a:t>:</a:t>
            </a:r>
            <a:endParaRPr lang="vi-VN" sz="2800" dirty="0">
              <a:latin typeface="+mj-lt"/>
            </a:endParaRPr>
          </a:p>
          <a:p>
            <a:r>
              <a:rPr lang="vi-VN" sz="2800" dirty="0">
                <a:latin typeface="+mj-lt"/>
              </a:rPr>
              <a:t>- Gây các bệnh về đường tiêu hóa: tiêu chảy, ngộ độc, viêm loét ống tiêu hóa, giun sán kí sinh.</a:t>
            </a:r>
          </a:p>
          <a:p>
            <a:r>
              <a:rPr lang="vi-VN" sz="2800" dirty="0">
                <a:latin typeface="+mj-lt"/>
              </a:rPr>
              <a:t>- Các chất độc tích trữ lâu trong cơ thể có thể gây nhiễm độc: ngộ độc chì, thủy ngân,...</a:t>
            </a:r>
          </a:p>
        </p:txBody>
      </p:sp>
    </p:spTree>
    <p:extLst>
      <p:ext uri="{BB962C8B-B14F-4D97-AF65-F5344CB8AC3E}">
        <p14:creationId xmlns:p14="http://schemas.microsoft.com/office/powerpoint/2010/main" val="3510011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arn(inVertical)">
                                      <p:cBhvr>
                                        <p:cTn id="10" dur="500"/>
                                        <p:tgtEl>
                                          <p:spTgt spid="3">
                                            <p:txEl>
                                              <p:pRg st="8" end="8"/>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arn(inVertical)">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1"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8" name="Rectangle 7"/>
          <p:cNvSpPr/>
          <p:nvPr/>
        </p:nvSpPr>
        <p:spPr>
          <a:xfrm>
            <a:off x="0" y="1219200"/>
            <a:ext cx="8839199"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 Con </a:t>
            </a:r>
            <a:r>
              <a:rPr lang="en-US" sz="2800" u="sng" dirty="0" err="1">
                <a:solidFill>
                  <a:srgbClr val="0000FF"/>
                </a:solidFill>
                <a:latin typeface="Times New Roman" pitchFamily="18" charset="0"/>
                <a:cs typeface="Times New Roman" pitchFamily="18" charset="0"/>
              </a:rPr>
              <a:t>đường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nhận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tiêu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hoá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thức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ăn</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6" name="Rectangle 15"/>
          <p:cNvSpPr/>
          <p:nvPr/>
        </p:nvSpPr>
        <p:spPr>
          <a:xfrm>
            <a:off x="-2" y="1600200"/>
            <a:ext cx="6705602" cy="523220"/>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III. </a:t>
            </a:r>
            <a:r>
              <a:rPr lang="en-US" sz="2800" u="sng" dirty="0" err="1">
                <a:solidFill>
                  <a:srgbClr val="0000FF"/>
                </a:solidFill>
                <a:latin typeface="Times New Roman" pitchFamily="18" charset="0"/>
                <a:cs typeface="Times New Roman" pitchFamily="18" charset="0"/>
              </a:rPr>
              <a:t>Quá</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các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endParaRPr lang="en-US" sz="2800" u="sng" dirty="0">
              <a:solidFill>
                <a:srgbClr val="0000FF"/>
              </a:solidFill>
              <a:latin typeface="Times New Roman" pitchFamily="18" charset="0"/>
              <a:cs typeface="Times New Roman" pitchFamily="18" charset="0"/>
            </a:endParaRPr>
          </a:p>
        </p:txBody>
      </p:sp>
      <p:sp>
        <p:nvSpPr>
          <p:cNvPr id="14" name="Rectangle 13"/>
          <p:cNvSpPr/>
          <p:nvPr/>
        </p:nvSpPr>
        <p:spPr>
          <a:xfrm>
            <a:off x="-2" y="1981200"/>
            <a:ext cx="8915400" cy="954107"/>
          </a:xfrm>
          <a:prstGeom prst="rect">
            <a:avLst/>
          </a:prstGeom>
        </p:spPr>
        <p:txBody>
          <a:bodyPr wrap="square">
            <a:spAutoFit/>
          </a:bodyPr>
          <a:lstStyle/>
          <a:p>
            <a:r>
              <a:rPr lang="en-US" sz="2800" u="sng" dirty="0">
                <a:solidFill>
                  <a:srgbClr val="0000FF"/>
                </a:solidFill>
                <a:latin typeface="Times New Roman" pitchFamily="18" charset="0"/>
                <a:cs typeface="Times New Roman" pitchFamily="18" charset="0"/>
              </a:rPr>
              <a:t>IV. </a:t>
            </a:r>
            <a:r>
              <a:rPr lang="en-US" sz="2800" u="sng" dirty="0" err="1">
                <a:solidFill>
                  <a:srgbClr val="0000FF"/>
                </a:solidFill>
                <a:latin typeface="Times New Roman" pitchFamily="18" charset="0"/>
                <a:cs typeface="Times New Roman" pitchFamily="18" charset="0"/>
              </a:rPr>
              <a:t>Vận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dụng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hiểu</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biết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về</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trao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đổi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chất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chuyển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hóa</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năng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lượng</a:t>
            </a:r>
            <a:r>
              <a:rPr lang="en-US" sz="2800" u="sng" dirty="0">
                <a:solidFill>
                  <a:srgbClr val="0000FF"/>
                </a:solidFill>
                <a:latin typeface="Times New Roman" pitchFamily="18" charset="0"/>
                <a:cs typeface="Times New Roman" pitchFamily="18" charset="0"/>
              </a:rPr>
              <a:t> ở </a:t>
            </a:r>
            <a:r>
              <a:rPr lang="en-US" sz="2800" u="sng" dirty="0" err="1">
                <a:solidFill>
                  <a:srgbClr val="0000FF"/>
                </a:solidFill>
                <a:latin typeface="Times New Roman" pitchFamily="18" charset="0"/>
                <a:cs typeface="Times New Roman" pitchFamily="18" charset="0"/>
              </a:rPr>
              <a:t>động</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vật</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vào</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thực</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tiễn</a:t>
            </a:r>
            <a:endParaRPr lang="en-US" sz="2800" u="sng" dirty="0">
              <a:solidFill>
                <a:srgbClr val="0000FF"/>
              </a:solidFill>
              <a:latin typeface="Times New Roman" pitchFamily="18" charset="0"/>
              <a:cs typeface="Times New Roman" pitchFamily="18" charset="0"/>
            </a:endParaRPr>
          </a:p>
        </p:txBody>
      </p:sp>
      <p:sp>
        <p:nvSpPr>
          <p:cNvPr id="2" name="Rectangle 1"/>
          <p:cNvSpPr/>
          <p:nvPr/>
        </p:nvSpPr>
        <p:spPr>
          <a:xfrm>
            <a:off x="76200" y="2908518"/>
            <a:ext cx="9296400" cy="1815882"/>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800" dirty="0">
              <a:latin typeface="Times New Roman" pitchFamily="18" charset="0"/>
              <a:cs typeface="Times New Roman" pitchFamily="18" charset="0"/>
            </a:endParaRPr>
          </a:p>
        </p:txBody>
      </p:sp>
      <p:sp>
        <p:nvSpPr>
          <p:cNvPr id="15" name="Rectangle 14"/>
          <p:cNvSpPr/>
          <p:nvPr/>
        </p:nvSpPr>
        <p:spPr>
          <a:xfrm>
            <a:off x="27710" y="4648200"/>
            <a:ext cx="8632998" cy="1384995"/>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uống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p:txBody>
      </p:sp>
      <p:sp>
        <p:nvSpPr>
          <p:cNvPr id="3" name="Text Box 20">
            <a:extLst>
              <a:ext uri="{FF2B5EF4-FFF2-40B4-BE49-F238E27FC236}">
                <a16:creationId xmlns:a16="http://schemas.microsoft.com/office/drawing/2014/main" xmlns="" id="{C77EA5D7-F1F2-C5AB-5639-3839A76CBB4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1946371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6502"/>
            <a:ext cx="8915400"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Hãy cho biết vai trò của việc có một chế độ dinh dưỡng phù hợp.</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83126" y="1028950"/>
            <a:ext cx="8908473" cy="2677656"/>
          </a:xfrm>
          <a:prstGeom prst="rect">
            <a:avLst/>
          </a:prstGeom>
        </p:spPr>
        <p:txBody>
          <a:bodyPr wrap="square">
            <a:spAutoFit/>
          </a:bodyPr>
          <a:lstStyle/>
          <a:p>
            <a:r>
              <a:rPr lang="en-US" sz="2800" dirty="0">
                <a:latin typeface="Times New Roman" pitchFamily="18" charset="0"/>
                <a:cs typeface="Times New Roman" pitchFamily="18" charset="0"/>
              </a:rPr>
              <a:t>=&gt; </a:t>
            </a:r>
            <a:r>
              <a:rPr lang="vi-VN" sz="2800" dirty="0">
                <a:latin typeface="Times New Roman" pitchFamily="18" charset="0"/>
                <a:cs typeface="Times New Roman" pitchFamily="18" charset="0"/>
              </a:rPr>
              <a:t>Một chế độ dinh dưỡng hợp lý sẽ giúp phát triển thể chất, cải thiện sức khỏe, tăng cường hệ miễn dịch, giảm nguy cơ mắc các bệnh không lây nhiễm như đái tháo đường, tim mạch…và kéo dài tuổi thọ. Suy dinh dưỡng hay thừa cân béo phì dưới mọi hình thức, đều đe dọa nghiêm trọng đến sức khỏe con người.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08933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23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8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5641"/>
          </a:xfrm>
          <a:prstGeom prst="rect">
            <a:avLst/>
          </a:prstGeom>
        </p:spPr>
        <p:txBody>
          <a:bodyPr wrap="square">
            <a:spAutoFit/>
          </a:bodyPr>
          <a:lstStyle/>
          <a:p>
            <a:r>
              <a:rPr lang="vi-VN" sz="2800" b="1" dirty="0"/>
              <a:t>1. </a:t>
            </a:r>
            <a:endParaRPr lang="vi-VN" sz="2800" dirty="0"/>
          </a:p>
          <a:p>
            <a:r>
              <a:rPr lang="vi-VN" sz="2800" dirty="0"/>
              <a:t>- Cơ thể sinh vật là một thể thống nhất, các hệ cơ quan trong cơ thể vận hành và phối hợp với nhau để duy trì trạng thái sống cơ bản cho sinh vật. Sản phẩm của cơ quan này là nguyên liệu cần thiết của cơ quan khác chúng tạo thành một vòng tuần hoàn, liên tục trao đổi với nhau và với môi trường.</a:t>
            </a:r>
          </a:p>
          <a:p>
            <a:r>
              <a:rPr lang="vi-VN" sz="2800" i="1" dirty="0"/>
              <a:t>Ví dụ:</a:t>
            </a:r>
            <a:endParaRPr lang="vi-VN" sz="2800" dirty="0"/>
          </a:p>
          <a:p>
            <a:r>
              <a:rPr lang="vi-VN" sz="2800" dirty="0"/>
              <a:t>Hệ tiêu hóa tiêu hóa thức ăn tạo ra chất dinh dưỡng -&gt; Hệ tuần hoàn lấy chất dinh dưỡng ở ruột non và vận chuyển tới khắp các cơ quan trong cơ thể -&gt; Cơ thể tiến hành quá trình trao đổi chất lấy chất dinh dưỡng và đào thải các chất thải -&gt; Hệ tuần hoàn lấy các chất thải này vận chuyển đến các cơ quan của hệ bài tiết để đào thải các chất thải ra ngoài môi trường.</a:t>
            </a:r>
          </a:p>
        </p:txBody>
      </p:sp>
    </p:spTree>
    <p:extLst>
      <p:ext uri="{BB962C8B-B14F-4D97-AF65-F5344CB8AC3E}">
        <p14:creationId xmlns:p14="http://schemas.microsoft.com/office/powerpoint/2010/main" val="3899021277"/>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0" y="38825"/>
            <a:ext cx="9026240" cy="5262979"/>
          </a:xfrm>
          <a:prstGeom prst="rect">
            <a:avLst/>
          </a:prstGeom>
        </p:spPr>
        <p:txBody>
          <a:bodyPr wrap="square">
            <a:spAutoFit/>
          </a:bodyPr>
          <a:lstStyle/>
          <a:p>
            <a:r>
              <a:rPr lang="vi-VN" sz="2800" b="1" dirty="0">
                <a:latin typeface="+mj-lt"/>
              </a:rPr>
              <a:t>4. </a:t>
            </a:r>
            <a:endParaRPr lang="vi-VN" sz="2800" dirty="0">
              <a:latin typeface="+mj-lt"/>
            </a:endParaRPr>
          </a:p>
          <a:p>
            <a:r>
              <a:rPr lang="vi-VN" sz="2800" b="1" dirty="0">
                <a:latin typeface="+mj-lt"/>
              </a:rPr>
              <a:t>a) </a:t>
            </a:r>
            <a:r>
              <a:rPr lang="vi-VN" sz="2800" dirty="0">
                <a:latin typeface="+mj-lt"/>
              </a:rPr>
              <a:t>Cân nặng càng tăng thì nhu cầu nước sẽ càng tăng lên để phù hợp với cấu trúc cơ thể.</a:t>
            </a:r>
          </a:p>
          <a:p>
            <a:r>
              <a:rPr lang="vi-VN" sz="2800" b="1" dirty="0">
                <a:latin typeface="+mj-lt"/>
              </a:rPr>
              <a:t>b)</a:t>
            </a:r>
            <a:r>
              <a:rPr lang="vi-VN" sz="2800" dirty="0">
                <a:latin typeface="+mj-lt"/>
              </a:rPr>
              <a:t> Tính lượng nước em cần uống mỗi ngày để đảm bảo nhu cầu nước:</a:t>
            </a:r>
          </a:p>
          <a:p>
            <a:r>
              <a:rPr lang="vi-VN" sz="2800" dirty="0">
                <a:latin typeface="+mj-lt"/>
              </a:rPr>
              <a:t>Lượng nước em cần uống mỗi ngày = 1500 + 20x(X - 21)</a:t>
            </a:r>
          </a:p>
          <a:p>
            <a:r>
              <a:rPr lang="vi-VN" sz="2800" dirty="0">
                <a:latin typeface="+mj-lt"/>
              </a:rPr>
              <a:t>trong đó X là khối lượng cơ thể của em</a:t>
            </a:r>
          </a:p>
          <a:p>
            <a:r>
              <a:rPr lang="vi-VN" sz="2800" i="1" dirty="0">
                <a:latin typeface="+mj-lt"/>
              </a:rPr>
              <a:t>Ví dụ em nặng 40kg</a:t>
            </a:r>
            <a:endParaRPr lang="vi-VN" sz="2800" dirty="0">
              <a:latin typeface="+mj-lt"/>
            </a:endParaRPr>
          </a:p>
          <a:p>
            <a:r>
              <a:rPr lang="vi-VN" sz="2800" dirty="0">
                <a:latin typeface="+mj-lt"/>
              </a:rPr>
              <a:t>Thay X = 40 vào công thức ta được</a:t>
            </a:r>
          </a:p>
          <a:p>
            <a:r>
              <a:rPr lang="vi-VN" sz="2800" dirty="0">
                <a:latin typeface="+mj-lt"/>
              </a:rPr>
              <a:t>Lượng nước em cần uống mỗi ngày = 1500 + 20</a:t>
            </a:r>
            <a:r>
              <a:rPr lang="az-Cyrl-AZ" sz="2800" dirty="0">
                <a:latin typeface="+mj-lt"/>
              </a:rPr>
              <a:t>х(40-20) = 1500 + 20</a:t>
            </a:r>
            <a:r>
              <a:rPr lang="vi-VN" sz="2800" dirty="0">
                <a:latin typeface="+mj-lt"/>
              </a:rPr>
              <a:t>x20</a:t>
            </a:r>
          </a:p>
          <a:p>
            <a:r>
              <a:rPr lang="vi-VN" sz="2800" dirty="0">
                <a:latin typeface="+mj-lt"/>
              </a:rPr>
              <a:t>Lượng nước em cần uống mỗi ngày = 1900 (ml) = 1,9L</a:t>
            </a:r>
          </a:p>
        </p:txBody>
      </p:sp>
    </p:spTree>
    <p:extLst>
      <p:ext uri="{BB962C8B-B14F-4D97-AF65-F5344CB8AC3E}">
        <p14:creationId xmlns:p14="http://schemas.microsoft.com/office/powerpoint/2010/main" val="225419476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52400" y="1976666"/>
            <a:ext cx="8686800" cy="190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3200" dirty="0">
                <a:solidFill>
                  <a:srgbClr val="FF0000"/>
                </a:solidFill>
                <a:latin typeface="Times New Roman" pitchFamily="18" charset="0"/>
              </a:rPr>
              <a:t>Làm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tập</a:t>
            </a:r>
            <a:r>
              <a:rPr lang="en-US" altLang="en-US" sz="3200" dirty="0">
                <a:solidFill>
                  <a:srgbClr val="FF0000"/>
                </a:solidFill>
                <a:latin typeface="Times New Roman" pitchFamily="18" charset="0"/>
              </a:rPr>
              <a:t> ở SBT</a:t>
            </a:r>
          </a:p>
          <a:p>
            <a:pPr marL="342900" indent="-342900">
              <a:buFontTx/>
              <a:buChar char="-"/>
            </a:pPr>
            <a:r>
              <a:rPr lang="en-US" altLang="en-US" sz="3200" dirty="0" err="1">
                <a:solidFill>
                  <a:srgbClr val="FF0000"/>
                </a:solidFill>
                <a:latin typeface="Times New Roman" pitchFamily="18" charset="0"/>
                <a:cs typeface="Times New Roman" pitchFamily="18" charset="0"/>
              </a:rPr>
              <a:t>Chuẩn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bài</a:t>
            </a:r>
            <a:r>
              <a:rPr lang="en-US" altLang="en-US" sz="3200" dirty="0">
                <a:solidFill>
                  <a:srgbClr val="FF0000"/>
                </a:solidFill>
                <a:latin typeface="Times New Roman" pitchFamily="18" charset="0"/>
                <a:cs typeface="Times New Roman" pitchFamily="18" charset="0"/>
              </a:rPr>
              <a:t> 31: </a:t>
            </a:r>
            <a:r>
              <a:rPr lang="vi-VN" sz="3200" dirty="0">
                <a:solidFill>
                  <a:srgbClr val="FF0000"/>
                </a:solidFill>
                <a:latin typeface="Times New Roman" pitchFamily="18" charset="0"/>
                <a:cs typeface="Times New Roman" pitchFamily="18" charset="0"/>
              </a:rPr>
              <a:t>Thực hành chứng minh thân vận </a:t>
            </a:r>
            <a:endParaRPr lang="en-US"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chuyển nước và lá thoát hơi nước</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a:p>
            <a:pPr eaLnBrk="1" hangingPunct="1"/>
            <a:r>
              <a:rPr lang="en-US" altLang="en-US" sz="2800" dirty="0">
                <a:solidFill>
                  <a:srgbClr val="FF0000"/>
                </a:solidFill>
                <a:latin typeface="Times New Roman" pitchFamily="18" charset="0"/>
              </a:rPr>
              <a:t> </a:t>
            </a:r>
          </a:p>
        </p:txBody>
      </p:sp>
      <p:sp>
        <p:nvSpPr>
          <p:cNvPr id="6" name="Rectangle 6"/>
          <p:cNvSpPr>
            <a:spLocks noChangeArrowheads="1"/>
          </p:cNvSpPr>
          <p:nvPr/>
        </p:nvSpPr>
        <p:spPr bwMode="auto">
          <a:xfrm>
            <a:off x="76200" y="3225801"/>
            <a:ext cx="8686800" cy="203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Đọc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thông</a:t>
            </a:r>
            <a:r>
              <a:rPr lang="en-US" altLang="en-US" sz="3200" dirty="0">
                <a:solidFill>
                  <a:srgbClr val="FF0000"/>
                </a:solidFill>
                <a:latin typeface="Times New Roman" pitchFamily="18" charset="0"/>
                <a:cs typeface="Times New Roman" pitchFamily="18" charset="0"/>
              </a:rPr>
              <a:t> tin </a:t>
            </a:r>
            <a:r>
              <a:rPr lang="en-US" altLang="en-US" sz="3200" dirty="0" err="1">
                <a:solidFill>
                  <a:srgbClr val="FF0000"/>
                </a:solidFill>
                <a:latin typeface="Times New Roman" pitchFamily="18" charset="0"/>
                <a:cs typeface="Times New Roman" pitchFamily="18" charset="0"/>
              </a:rPr>
              <a:t>kết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hợp</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thực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hiện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trước</a:t>
            </a:r>
            <a:r>
              <a:rPr lang="en-US" altLang="en-US" sz="3200" dirty="0">
                <a:solidFill>
                  <a:srgbClr val="FF0000"/>
                </a:solidFill>
                <a:latin typeface="Times New Roman" pitchFamily="18" charset="0"/>
                <a:cs typeface="Times New Roman" pitchFamily="18" charset="0"/>
              </a:rPr>
              <a:t> ở </a:t>
            </a:r>
            <a:r>
              <a:rPr lang="en-US" altLang="en-US" sz="3200" dirty="0" err="1">
                <a:solidFill>
                  <a:srgbClr val="FF0000"/>
                </a:solidFill>
                <a:latin typeface="Times New Roman" pitchFamily="18" charset="0"/>
                <a:cs typeface="Times New Roman" pitchFamily="18" charset="0"/>
              </a:rPr>
              <a:t>nhà</a:t>
            </a:r>
            <a:r>
              <a:rPr lang="en-US" altLang="en-US" sz="3200" dirty="0">
                <a:solidFill>
                  <a:srgbClr val="FF0000"/>
                </a:solidFill>
                <a:latin typeface="Times New Roman" pitchFamily="18" charset="0"/>
                <a:cs typeface="Times New Roman" pitchFamily="18" charset="0"/>
              </a:rPr>
              <a:t>:</a:t>
            </a:r>
          </a:p>
          <a:p>
            <a:pPr algn="just"/>
            <a:r>
              <a:rPr lang="en-US" alt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Thí nghiệm chứng minh thân vận chuyển nước</a:t>
            </a:r>
            <a:r>
              <a:rPr lang="en-US" altLang="en-US" sz="3200" dirty="0">
                <a:solidFill>
                  <a:srgbClr val="FF0000"/>
                </a:solidFill>
                <a:latin typeface="Times New Roman" pitchFamily="18" charset="0"/>
                <a:cs typeface="Times New Roman" pitchFamily="18" charset="0"/>
              </a:rPr>
              <a:t>               </a:t>
            </a:r>
          </a:p>
          <a:p>
            <a:pPr algn="just"/>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Thí nghiệm chứng minh lá thoát hơi nước</a:t>
            </a:r>
            <a:endParaRPr lang="en-US" altLang="en-US" sz="3200" dirty="0">
              <a:solidFill>
                <a:srgbClr val="FF00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1" y="482600"/>
            <a:ext cx="4962525"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sp>
        <p:nvSpPr>
          <p:cNvPr id="9" name="Rectangle 8"/>
          <p:cNvSpPr/>
          <p:nvPr/>
        </p:nvSpPr>
        <p:spPr>
          <a:xfrm>
            <a:off x="7391400" y="4800600"/>
            <a:ext cx="1479550" cy="1841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spTree>
    <p:extLst>
      <p:ext uri="{BB962C8B-B14F-4D97-AF65-F5344CB8AC3E}">
        <p14:creationId xmlns:p14="http://schemas.microsoft.com/office/powerpoint/2010/main" val="136367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429000" y="1727200"/>
            <a:ext cx="2057400" cy="26416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1219200"/>
            <a:ext cx="2286000"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OXIGEN</a:t>
            </a:r>
          </a:p>
        </p:txBody>
      </p:sp>
      <p:sp>
        <p:nvSpPr>
          <p:cNvPr id="33" name="Rectangle 5"/>
          <p:cNvSpPr>
            <a:spLocks noChangeArrowheads="1"/>
          </p:cNvSpPr>
          <p:nvPr/>
        </p:nvSpPr>
        <p:spPr bwMode="auto">
          <a:xfrm>
            <a:off x="228600" y="3530600"/>
            <a:ext cx="2895600" cy="2032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2413000"/>
            <a:ext cx="2286000"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1178339"/>
            <a:ext cx="2552700" cy="1092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p>
          <a:p>
            <a:pPr algn="ctr" eaLnBrk="1" hangingPunct="1"/>
            <a:r>
              <a:rPr lang="en-US" altLang="en-US" sz="2200" b="1" dirty="0">
                <a:latin typeface="Times New Roman" pitchFamily="18" charset="0"/>
                <a:cs typeface="Times New Roman" pitchFamily="18" charset="0"/>
              </a:rPr>
              <a:t>CARBON DIOXIDE</a:t>
            </a:r>
          </a:p>
        </p:txBody>
      </p:sp>
      <p:sp>
        <p:nvSpPr>
          <p:cNvPr id="36" name="Rectangle 8"/>
          <p:cNvSpPr>
            <a:spLocks noChangeArrowheads="1"/>
          </p:cNvSpPr>
          <p:nvPr/>
        </p:nvSpPr>
        <p:spPr bwMode="auto">
          <a:xfrm>
            <a:off x="6286500" y="2641600"/>
            <a:ext cx="2552700" cy="711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3530600"/>
            <a:ext cx="2590800" cy="1828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THẢI</a:t>
            </a:r>
          </a:p>
          <a:p>
            <a:pPr algn="ctr" eaLnBrk="1" hangingPunct="1"/>
            <a:r>
              <a:rPr lang="en-US" altLang="en-US" sz="2200" b="1" dirty="0">
                <a:latin typeface="Times New Roman" pitchFamily="18" charset="0"/>
                <a:cs typeface="Times New Roman" pitchFamily="18" charset="0"/>
              </a:rPr>
              <a:t>…</a:t>
            </a:r>
          </a:p>
        </p:txBody>
      </p:sp>
      <p:sp>
        <p:nvSpPr>
          <p:cNvPr id="38" name="Line 10"/>
          <p:cNvSpPr>
            <a:spLocks noChangeShapeType="1"/>
          </p:cNvSpPr>
          <p:nvPr/>
        </p:nvSpPr>
        <p:spPr bwMode="auto">
          <a:xfrm>
            <a:off x="2819400" y="1727200"/>
            <a:ext cx="838200" cy="406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81940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3949699"/>
            <a:ext cx="457200" cy="59690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727200"/>
            <a:ext cx="604838"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3048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3949699"/>
            <a:ext cx="604838" cy="29845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304801"/>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304801"/>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7107768"/>
            <a:ext cx="81581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1" y="5974521"/>
            <a:ext cx="6248399"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effectLst/>
                <a:latin typeface="Times New Roman"/>
                <a:ea typeface="Times New Roman"/>
              </a:rPr>
              <a:t>SƠ ĐỒ SỰ TRAO ĐỔI CHẤT Ở ĐỘNG VẬT</a:t>
            </a:r>
            <a:endParaRPr lang="en-US" sz="2400" dirty="0">
              <a:effectLst/>
              <a:latin typeface="Times New Roman"/>
              <a:ea typeface="Times New Roman"/>
            </a:endParaRPr>
          </a:p>
        </p:txBody>
      </p:sp>
    </p:spTree>
    <p:extLst>
      <p:ext uri="{BB962C8B-B14F-4D97-AF65-F5344CB8AC3E}">
        <p14:creationId xmlns:p14="http://schemas.microsoft.com/office/powerpoint/2010/main" val="184661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 y="44171"/>
            <a:ext cx="9128911" cy="6786821"/>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76200" y="893620"/>
            <a:ext cx="944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u="sng" dirty="0">
                <a:solidFill>
                  <a:srgbClr val="0000FF"/>
                </a:solidFill>
                <a:latin typeface="Times New Roman" pitchFamily="18" charset="0"/>
                <a:cs typeface="Times New Roman" pitchFamily="18" charset="0"/>
              </a:rPr>
              <a:t>I. Con </a:t>
            </a:r>
            <a:r>
              <a:rPr lang="en-US" altLang="en-US" sz="2800" u="sng" dirty="0" err="1">
                <a:solidFill>
                  <a:srgbClr val="0000FF"/>
                </a:solidFill>
                <a:latin typeface="Times New Roman" pitchFamily="18" charset="0"/>
                <a:cs typeface="Times New Roman" pitchFamily="18" charset="0"/>
              </a:rPr>
              <a:t>đường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trao</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đổi</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và</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nhu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cầu</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sử</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dụng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nước</a:t>
            </a:r>
            <a:r>
              <a:rPr lang="en-US" altLang="en-US" sz="2800" u="sng" dirty="0">
                <a:solidFill>
                  <a:srgbClr val="0000FF"/>
                </a:solidFill>
                <a:latin typeface="Times New Roman" pitchFamily="18" charset="0"/>
                <a:cs typeface="Times New Roman" pitchFamily="18" charset="0"/>
              </a:rPr>
              <a:t> ở </a:t>
            </a:r>
            <a:r>
              <a:rPr lang="en-US" altLang="en-US" sz="2800" u="sng" dirty="0" err="1">
                <a:solidFill>
                  <a:srgbClr val="0000FF"/>
                </a:solidFill>
                <a:latin typeface="Times New Roman" pitchFamily="18" charset="0"/>
                <a:cs typeface="Times New Roman" pitchFamily="18" charset="0"/>
              </a:rPr>
              <a:t>động</a:t>
            </a:r>
            <a:r>
              <a:rPr lang="en-US" altLang="en-US" sz="2800" u="sng" dirty="0">
                <a:solidFill>
                  <a:srgbClr val="0000FF"/>
                </a:solidFill>
                <a:latin typeface="Times New Roman" pitchFamily="18" charset="0"/>
                <a:cs typeface="Times New Roman" pitchFamily="18" charset="0"/>
              </a:rPr>
              <a:t> </a:t>
            </a:r>
            <a:r>
              <a:rPr lang="en-US" altLang="en-US" sz="2800" u="sng" dirty="0" err="1">
                <a:solidFill>
                  <a:srgbClr val="0000FF"/>
                </a:solidFill>
                <a:latin typeface="Times New Roman" pitchFamily="18" charset="0"/>
                <a:cs typeface="Times New Roman" pitchFamily="18" charset="0"/>
              </a:rPr>
              <a:t>vật</a:t>
            </a:r>
            <a:endParaRPr lang="en-US" altLang="en-US" sz="2800" u="sng" dirty="0">
              <a:solidFill>
                <a:srgbClr val="0000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2785464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2895" y="1143000"/>
            <a:ext cx="8825696" cy="954107"/>
          </a:xfrm>
          <a:prstGeom prst="rect">
            <a:avLst/>
          </a:prstGeom>
        </p:spPr>
        <p:txBody>
          <a:bodyPr wrap="square">
            <a:spAutoFit/>
          </a:bodyPr>
          <a:lstStyle/>
          <a:p>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Những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yếu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tố</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ảnh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hưởng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8" name="Rectangle 17"/>
          <p:cNvSpPr/>
          <p:nvPr/>
        </p:nvSpPr>
        <p:spPr>
          <a:xfrm>
            <a:off x="139753" y="2070318"/>
            <a:ext cx="8865704" cy="1815882"/>
          </a:xfrm>
          <a:prstGeom prst="rect">
            <a:avLst/>
          </a:prstGeom>
        </p:spPr>
        <p:txBody>
          <a:bodyPr wrap="square">
            <a:spAutoFit/>
          </a:bodyPr>
          <a:lstStyle/>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khoẻ</a:t>
            </a:r>
            <a:r>
              <a:rPr lang="en-US" sz="2800" dirty="0">
                <a:latin typeface="Times New Roman" pitchFamily="18" charset="0"/>
                <a:cs typeface="Times New Roman" pitchFamily="18" charset="0"/>
              </a:rPr>
              <a:t>.</a:t>
            </a:r>
          </a:p>
        </p:txBody>
      </p:sp>
      <p:sp>
        <p:nvSpPr>
          <p:cNvPr id="19" name="Rectangle 18"/>
          <p:cNvSpPr/>
          <p:nvPr/>
        </p:nvSpPr>
        <p:spPr>
          <a:xfrm>
            <a:off x="34636" y="3957935"/>
            <a:ext cx="8865703" cy="954107"/>
          </a:xfrm>
          <a:prstGeom prst="rect">
            <a:avLst/>
          </a:prstGeom>
        </p:spPr>
        <p:txBody>
          <a:bodyPr wrap="square">
            <a:spAutoFit/>
          </a:bodyPr>
          <a:lstStyle/>
          <a:p>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Việc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đảm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ý </a:t>
            </a:r>
            <a:r>
              <a:rPr lang="en-US" sz="2800" b="1" i="1" dirty="0" err="1">
                <a:latin typeface="Times New Roman" pitchFamily="18" charset="0"/>
                <a:cs typeface="Times New Roman" pitchFamily="18" charset="0"/>
              </a:rPr>
              <a:t>nghĩa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0" name="Rectangle 19"/>
          <p:cNvSpPr/>
          <p:nvPr/>
        </p:nvSpPr>
        <p:spPr>
          <a:xfrm>
            <a:off x="125898" y="5015805"/>
            <a:ext cx="8865703" cy="1384995"/>
          </a:xfrm>
          <a:prstGeom prst="rect">
            <a:avLst/>
          </a:prstGeom>
        </p:spPr>
        <p:txBody>
          <a:bodyPr wrap="square">
            <a:spAutoFit/>
          </a:bodyPr>
          <a:lstStyle/>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p>
        </p:txBody>
      </p:sp>
      <p:sp>
        <p:nvSpPr>
          <p:cNvPr id="21" name="Rectangle 20"/>
          <p:cNvSpPr/>
          <p:nvPr/>
        </p:nvSpPr>
        <p:spPr>
          <a:xfrm>
            <a:off x="112895" y="457200"/>
            <a:ext cx="6668905" cy="523220"/>
          </a:xfrm>
          <a:prstGeom prst="rect">
            <a:avLst/>
          </a:prstGeom>
        </p:spPr>
        <p:txBody>
          <a:bodyPr wrap="square">
            <a:spAutoFit/>
          </a:bodyPr>
          <a:lstStyle/>
          <a:p>
            <a:pPr algn="ctr"/>
            <a:r>
              <a:rPr lang="en-US" sz="2800" dirty="0" err="1">
                <a:solidFill>
                  <a:schemeClr val="accent6"/>
                </a:solidFill>
                <a:latin typeface="Times New Roman" pitchFamily="18" charset="0"/>
                <a:cs typeface="Times New Roman" pitchFamily="18" charset="0"/>
              </a:rPr>
              <a:t>Thảo</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luận</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cặp</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đôi</a:t>
            </a:r>
            <a:r>
              <a:rPr lang="en-US" sz="2800" dirty="0">
                <a:solidFill>
                  <a:schemeClr val="accent6"/>
                </a:solidFill>
                <a:latin typeface="Times New Roman" pitchFamily="18" charset="0"/>
                <a:cs typeface="Times New Roman" pitchFamily="18" charset="0"/>
              </a:rPr>
              <a:t>: </a:t>
            </a:r>
            <a:r>
              <a:rPr lang="en-US" sz="2800" dirty="0">
                <a:latin typeface="Times New Roman" pitchFamily="18" charset="0"/>
                <a:cs typeface="Times New Roman" pitchFamily="18" charset="0"/>
              </a:rPr>
              <a:t>(5 </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p>
        </p:txBody>
      </p:sp>
      <p:sp>
        <p:nvSpPr>
          <p:cNvPr id="22" name="Rectangle 21"/>
          <p:cNvSpPr/>
          <p:nvPr/>
        </p:nvSpPr>
        <p:spPr>
          <a:xfrm>
            <a:off x="1" y="0"/>
            <a:ext cx="8229599"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15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52400" y="62805"/>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Hãy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sắp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xếp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loài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sau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bò</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mèo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thằn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lằn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Dựa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em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sắp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xếp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thế</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Rectangle 8"/>
          <p:cNvSpPr>
            <a:spLocks noChangeArrowheads="1"/>
          </p:cNvSpPr>
          <p:nvPr/>
        </p:nvSpPr>
        <p:spPr bwMode="auto">
          <a:xfrm>
            <a:off x="943371" y="4047701"/>
            <a:ext cx="1435591" cy="52322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b="1" dirty="0" err="1">
                <a:solidFill>
                  <a:schemeClr val="tx1"/>
                </a:solidFill>
                <a:cs typeface="Times New Roman" pitchFamily="18" charset="0"/>
              </a:rPr>
              <a:t>Bò</a:t>
            </a:r>
            <a:endParaRPr lang="en-US" altLang="en-US" b="1" dirty="0">
              <a:solidFill>
                <a:schemeClr val="tx1"/>
              </a:solidFill>
              <a:cs typeface="Times New Roman" pitchFamily="18" charset="0"/>
            </a:endParaRPr>
          </a:p>
        </p:txBody>
      </p:sp>
      <p:sp>
        <p:nvSpPr>
          <p:cNvPr id="14" name="Rectangle 9"/>
          <p:cNvSpPr>
            <a:spLocks noChangeArrowheads="1"/>
          </p:cNvSpPr>
          <p:nvPr/>
        </p:nvSpPr>
        <p:spPr bwMode="auto">
          <a:xfrm>
            <a:off x="6095999" y="6258580"/>
            <a:ext cx="1756521"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Lạc</a:t>
            </a:r>
            <a:r>
              <a:rPr lang="en-US" altLang="en-US" b="1" dirty="0">
                <a:solidFill>
                  <a:schemeClr val="tx1"/>
                </a:solidFill>
                <a:cs typeface="Times New Roman" pitchFamily="18" charset="0"/>
              </a:rPr>
              <a:t> </a:t>
            </a:r>
            <a:r>
              <a:rPr lang="en-US" altLang="en-US" b="1" dirty="0" err="1">
                <a:solidFill>
                  <a:schemeClr val="tx1"/>
                </a:solidFill>
                <a:cs typeface="Times New Roman" pitchFamily="18" charset="0"/>
              </a:rPr>
              <a:t>đà</a:t>
            </a:r>
            <a:endParaRPr lang="en-US" altLang="en-US" b="1" dirty="0">
              <a:solidFill>
                <a:schemeClr val="tx1"/>
              </a:solidFill>
              <a:cs typeface="Times New Roman" pitchFamily="18" charset="0"/>
            </a:endParaRPr>
          </a:p>
        </p:txBody>
      </p:sp>
      <p:sp>
        <p:nvSpPr>
          <p:cNvPr id="15" name="Rectangle 10"/>
          <p:cNvSpPr>
            <a:spLocks noChangeArrowheads="1"/>
          </p:cNvSpPr>
          <p:nvPr/>
        </p:nvSpPr>
        <p:spPr bwMode="auto">
          <a:xfrm>
            <a:off x="1353980" y="6246000"/>
            <a:ext cx="1846420"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Thằn</a:t>
            </a:r>
            <a:r>
              <a:rPr lang="en-US" altLang="en-US" b="1" dirty="0">
                <a:solidFill>
                  <a:schemeClr val="tx1"/>
                </a:solidFill>
                <a:cs typeface="Times New Roman" pitchFamily="18" charset="0"/>
              </a:rPr>
              <a:t> </a:t>
            </a:r>
            <a:r>
              <a:rPr lang="en-US" altLang="en-US" b="1" dirty="0" err="1">
                <a:solidFill>
                  <a:schemeClr val="tx1"/>
                </a:solidFill>
                <a:cs typeface="Times New Roman" pitchFamily="18" charset="0"/>
              </a:rPr>
              <a:t>lằn</a:t>
            </a:r>
            <a:endParaRPr lang="en-US" altLang="en-US" b="1" dirty="0">
              <a:solidFill>
                <a:schemeClr val="tx1"/>
              </a:solidFill>
              <a:cs typeface="Times New Roman" pitchFamily="18" charset="0"/>
            </a:endParaRPr>
          </a:p>
        </p:txBody>
      </p:sp>
      <p:sp>
        <p:nvSpPr>
          <p:cNvPr id="16" name="Rectangle 11"/>
          <p:cNvSpPr>
            <a:spLocks noChangeArrowheads="1"/>
          </p:cNvSpPr>
          <p:nvPr/>
        </p:nvSpPr>
        <p:spPr bwMode="auto">
          <a:xfrm>
            <a:off x="4051724" y="4042570"/>
            <a:ext cx="1004223"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Mèo</a:t>
            </a:r>
            <a:endParaRPr lang="en-US" altLang="en-US" b="1" dirty="0">
              <a:solidFill>
                <a:schemeClr val="tx1"/>
              </a:solidFill>
              <a:cs typeface="Times New Roman" pitchFamily="18" charset="0"/>
            </a:endParaRPr>
          </a:p>
        </p:txBody>
      </p:sp>
      <p:sp>
        <p:nvSpPr>
          <p:cNvPr id="17" name="Rectangle 9"/>
          <p:cNvSpPr>
            <a:spLocks noChangeArrowheads="1"/>
          </p:cNvSpPr>
          <p:nvPr/>
        </p:nvSpPr>
        <p:spPr bwMode="auto">
          <a:xfrm>
            <a:off x="7162800" y="4042570"/>
            <a:ext cx="1023814"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Lợn</a:t>
            </a:r>
            <a:endParaRPr lang="en-US" altLang="en-US" b="1" dirty="0">
              <a:solidFill>
                <a:schemeClr val="tx1"/>
              </a:solidFill>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74848"/>
            <a:ext cx="2895600" cy="2713752"/>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14" y="1474848"/>
            <a:ext cx="2667000" cy="271375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57" y="4569601"/>
            <a:ext cx="4290921" cy="173986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1" y="4569600"/>
            <a:ext cx="4162425" cy="17778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474848"/>
            <a:ext cx="3048000" cy="2713752"/>
          </a:xfrm>
          <a:prstGeom prst="rect">
            <a:avLst/>
          </a:prstGeom>
        </p:spPr>
      </p:pic>
    </p:spTree>
    <p:extLst>
      <p:ext uri="{BB962C8B-B14F-4D97-AF65-F5344CB8AC3E}">
        <p14:creationId xmlns:p14="http://schemas.microsoft.com/office/powerpoint/2010/main" val="42568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52400" y="152400"/>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thằn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lằn</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mèo</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lợn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bò</a:t>
            </a:r>
            <a:r>
              <a:rPr lang="en-US" sz="2800" b="1" dirty="0">
                <a:latin typeface="Times New Roman" pitchFamily="18" charset="0"/>
                <a:cs typeface="Times New Roman" pitchFamily="18" charset="0"/>
              </a:rPr>
              <a:t> -&gt; </a:t>
            </a:r>
            <a:r>
              <a:rPr lang="en-US" sz="2800" b="1" dirty="0" err="1">
                <a:latin typeface="Times New Roman" pitchFamily="18" charset="0"/>
                <a:cs typeface="Times New Roman" pitchFamily="18" charset="0"/>
              </a:rPr>
              <a:t>lạc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endParaRPr lang="en-US" sz="28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6253451"/>
            <a:ext cx="961628" cy="52322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b="1" dirty="0" err="1">
                <a:solidFill>
                  <a:schemeClr val="tx1"/>
                </a:solidFill>
                <a:cs typeface="Times New Roman" pitchFamily="18" charset="0"/>
              </a:rPr>
              <a:t>Bò</a:t>
            </a:r>
            <a:endParaRPr lang="en-US" altLang="en-US" b="1" dirty="0">
              <a:solidFill>
                <a:schemeClr val="tx1"/>
              </a:solidFill>
              <a:cs typeface="Times New Roman" pitchFamily="18" charset="0"/>
            </a:endParaRPr>
          </a:p>
        </p:txBody>
      </p:sp>
      <p:sp>
        <p:nvSpPr>
          <p:cNvPr id="14" name="Rectangle 9"/>
          <p:cNvSpPr>
            <a:spLocks noChangeArrowheads="1"/>
          </p:cNvSpPr>
          <p:nvPr/>
        </p:nvSpPr>
        <p:spPr bwMode="auto">
          <a:xfrm>
            <a:off x="6290998" y="6248320"/>
            <a:ext cx="1938602"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Lạc</a:t>
            </a:r>
            <a:r>
              <a:rPr lang="en-US" altLang="en-US" b="1" dirty="0">
                <a:solidFill>
                  <a:schemeClr val="tx1"/>
                </a:solidFill>
                <a:cs typeface="Times New Roman" pitchFamily="18" charset="0"/>
              </a:rPr>
              <a:t> </a:t>
            </a:r>
            <a:r>
              <a:rPr lang="en-US" altLang="en-US" b="1" dirty="0" err="1">
                <a:solidFill>
                  <a:schemeClr val="tx1"/>
                </a:solidFill>
                <a:cs typeface="Times New Roman" pitchFamily="18" charset="0"/>
              </a:rPr>
              <a:t>đà</a:t>
            </a:r>
            <a:endParaRPr lang="en-US" altLang="en-US" b="1" dirty="0">
              <a:solidFill>
                <a:schemeClr val="tx1"/>
              </a:solidFill>
              <a:cs typeface="Times New Roman" pitchFamily="18" charset="0"/>
            </a:endParaRPr>
          </a:p>
        </p:txBody>
      </p:sp>
      <p:sp>
        <p:nvSpPr>
          <p:cNvPr id="15" name="Rectangle 10"/>
          <p:cNvSpPr>
            <a:spLocks noChangeArrowheads="1"/>
          </p:cNvSpPr>
          <p:nvPr/>
        </p:nvSpPr>
        <p:spPr bwMode="auto">
          <a:xfrm>
            <a:off x="867490" y="4013120"/>
            <a:ext cx="2866310"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Thằn</a:t>
            </a:r>
            <a:r>
              <a:rPr lang="en-US" altLang="en-US" b="1" dirty="0">
                <a:solidFill>
                  <a:schemeClr val="tx1"/>
                </a:solidFill>
                <a:cs typeface="Times New Roman" pitchFamily="18" charset="0"/>
              </a:rPr>
              <a:t> </a:t>
            </a:r>
            <a:r>
              <a:rPr lang="en-US" altLang="en-US" b="1" dirty="0" err="1">
                <a:solidFill>
                  <a:schemeClr val="tx1"/>
                </a:solidFill>
                <a:cs typeface="Times New Roman" pitchFamily="18" charset="0"/>
              </a:rPr>
              <a:t>lằn</a:t>
            </a:r>
            <a:endParaRPr lang="en-US" altLang="en-US" b="1" dirty="0">
              <a:solidFill>
                <a:schemeClr val="tx1"/>
              </a:solidFill>
              <a:cs typeface="Times New Roman" pitchFamily="18" charset="0"/>
            </a:endParaRPr>
          </a:p>
        </p:txBody>
      </p:sp>
      <p:sp>
        <p:nvSpPr>
          <p:cNvPr id="16" name="Rectangle 11"/>
          <p:cNvSpPr>
            <a:spLocks noChangeArrowheads="1"/>
          </p:cNvSpPr>
          <p:nvPr/>
        </p:nvSpPr>
        <p:spPr bwMode="auto">
          <a:xfrm>
            <a:off x="4051724" y="3835400"/>
            <a:ext cx="1510876"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Mèo</a:t>
            </a:r>
            <a:endParaRPr lang="en-US" altLang="en-US" b="1" dirty="0">
              <a:solidFill>
                <a:schemeClr val="tx1"/>
              </a:solidFill>
              <a:cs typeface="Times New Roman" pitchFamily="18" charset="0"/>
            </a:endParaRPr>
          </a:p>
        </p:txBody>
      </p:sp>
      <p:sp>
        <p:nvSpPr>
          <p:cNvPr id="17" name="Rectangle 9"/>
          <p:cNvSpPr>
            <a:spLocks noChangeArrowheads="1"/>
          </p:cNvSpPr>
          <p:nvPr/>
        </p:nvSpPr>
        <p:spPr bwMode="auto">
          <a:xfrm>
            <a:off x="7162800" y="3835400"/>
            <a:ext cx="1066800" cy="52322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b="1" dirty="0" err="1">
                <a:solidFill>
                  <a:schemeClr val="tx1"/>
                </a:solidFill>
                <a:cs typeface="Times New Roman" pitchFamily="18" charset="0"/>
              </a:rPr>
              <a:t>Lợn</a:t>
            </a:r>
            <a:endParaRPr lang="en-US" altLang="en-US" b="1" dirty="0">
              <a:solidFill>
                <a:schemeClr val="tx1"/>
              </a:solidFill>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10193"/>
            <a:ext cx="2895600" cy="222680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08541"/>
            <a:ext cx="4381500" cy="186686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10193"/>
            <a:ext cx="2667000" cy="226486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1" y="4470480"/>
            <a:ext cx="4010025" cy="17778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10193"/>
            <a:ext cx="3048000" cy="2226807"/>
          </a:xfrm>
          <a:prstGeom prst="rect">
            <a:avLst/>
          </a:prstGeom>
        </p:spPr>
      </p:pic>
    </p:spTree>
    <p:extLst>
      <p:ext uri="{BB962C8B-B14F-4D97-AF65-F5344CB8AC3E}">
        <p14:creationId xmlns:p14="http://schemas.microsoft.com/office/powerpoint/2010/main" val="6747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49734"/>
            <a:ext cx="3581400" cy="5693866"/>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a:t>
            </a:r>
            <a:r>
              <a:rPr lang="vi-VN" sz="2800" b="1" dirty="0">
                <a:solidFill>
                  <a:srgbClr val="0000FF"/>
                </a:solidFill>
                <a:latin typeface="Times New Roman" pitchFamily="18" charset="0"/>
                <a:cs typeface="Times New Roman" pitchFamily="18" charset="0"/>
              </a:rPr>
              <a:t>3.</a:t>
            </a:r>
            <a:r>
              <a:rPr lang="vi-VN" sz="2800" dirty="0">
                <a:latin typeface="Times New Roman" pitchFamily="18" charset="0"/>
                <a:cs typeface="Times New Roman" pitchFamily="18" charset="0"/>
              </a:rPr>
              <a:t> Quan sát Hình 30.1 và trả lời các câu hỏi sau: </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Nước được cung cấp cho cơ thể người từ những nguồn nào?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Nước trong cơ thể người có thể bị mất đi qua những con đường nào? </a:t>
            </a:r>
          </a:p>
          <a:p>
            <a:r>
              <a:rPr lang="en-US" sz="2800" b="1" dirty="0">
                <a:solidFill>
                  <a:srgbClr val="0000FF"/>
                </a:solidFill>
                <a:latin typeface="Times New Roman" pitchFamily="18" charset="0"/>
                <a:cs typeface="Times New Roman" pitchFamily="18" charset="0"/>
              </a:rPr>
              <a:t>?</a:t>
            </a:r>
            <a:r>
              <a:rPr lang="vi-VN" sz="2800" b="1" dirty="0">
                <a:solidFill>
                  <a:srgbClr val="0000FF"/>
                </a:solidFill>
                <a:latin typeface="Times New Roman" pitchFamily="18" charset="0"/>
                <a:cs typeface="Times New Roman" pitchFamily="18" charset="0"/>
              </a:rPr>
              <a:t>4</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Hãy trình bày con đường trao đổi nước ở động vật và người.</a:t>
            </a:r>
          </a:p>
        </p:txBody>
      </p:sp>
      <p:pic>
        <p:nvPicPr>
          <p:cNvPr id="1026" name="Picture 2" descr="eayE-IR0yBUGAZYllWLrsSJd5KGiGdKfRHLuxaEu40PTZ1tUOXavyNrXbnXySGdnhGyCDQUqatFtESCWrdqBYHOcYFw2GBRX64V3CH7vSUbsu4bFiMuCrVUFHJlp1ycSxKxmorDJXDUnQqC5ogxM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424055" cy="641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67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3021</Words>
  <Application>Microsoft Office PowerPoint</Application>
  <PresentationFormat>On-screen Show (4:3)</PresentationFormat>
  <Paragraphs>197</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宋体</vt:lpstr>
      <vt:lpstr>Arial</vt:lpstr>
      <vt:lpstr>Calibri</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28</cp:revision>
  <dcterms:created xsi:type="dcterms:W3CDTF">2022-08-18T12:46:37Z</dcterms:created>
  <dcterms:modified xsi:type="dcterms:W3CDTF">2024-12-09T09:05:52Z</dcterms:modified>
</cp:coreProperties>
</file>