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71" r:id="rId2"/>
    <p:sldId id="636" r:id="rId3"/>
    <p:sldId id="691" r:id="rId4"/>
    <p:sldId id="389" r:id="rId5"/>
    <p:sldId id="531" r:id="rId6"/>
    <p:sldId id="436" r:id="rId7"/>
    <p:sldId id="599" r:id="rId8"/>
    <p:sldId id="749" r:id="rId9"/>
    <p:sldId id="750" r:id="rId10"/>
    <p:sldId id="627" r:id="rId11"/>
    <p:sldId id="751" r:id="rId12"/>
    <p:sldId id="752" r:id="rId13"/>
    <p:sldId id="683" r:id="rId14"/>
    <p:sldId id="770" r:id="rId15"/>
    <p:sldId id="771" r:id="rId16"/>
    <p:sldId id="456" r:id="rId17"/>
    <p:sldId id="719" r:id="rId18"/>
    <p:sldId id="787" r:id="rId19"/>
    <p:sldId id="457" r:id="rId20"/>
    <p:sldId id="773" r:id="rId21"/>
    <p:sldId id="605" r:id="rId22"/>
    <p:sldId id="774" r:id="rId23"/>
    <p:sldId id="631" r:id="rId24"/>
    <p:sldId id="788" r:id="rId25"/>
    <p:sldId id="314" r:id="rId26"/>
    <p:sldId id="330"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9" userDrawn="1">
          <p15:clr>
            <a:srgbClr val="A4A3A4"/>
          </p15:clr>
        </p15:guide>
        <p15:guide id="2" pos="39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9AD"/>
    <a:srgbClr val="C7DCA7"/>
    <a:srgbClr val="FFEBD8"/>
    <a:srgbClr val="FFFFFF"/>
    <a:srgbClr val="FFC5C5"/>
    <a:srgbClr val="7ED7C1"/>
    <a:srgbClr val="C5FFF8"/>
    <a:srgbClr val="F9DEA9"/>
    <a:srgbClr val="9BB8CD"/>
    <a:srgbClr val="FFF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6467" autoAdjust="0"/>
  </p:normalViewPr>
  <p:slideViewPr>
    <p:cSldViewPr snapToGrid="0" showGuides="1">
      <p:cViewPr varScale="1">
        <p:scale>
          <a:sx n="51" d="100"/>
          <a:sy n="51" d="100"/>
        </p:scale>
        <p:origin x="976" y="40"/>
      </p:cViewPr>
      <p:guideLst>
        <p:guide orient="horz" pos="1999"/>
        <p:guide pos="3927"/>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3/6/2024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Two people of different generations are talking about their learning styles. Read the passages and choose the correct answer A, B, C, or D. </a:t>
            </a:r>
          </a:p>
        </p:txBody>
      </p:sp>
      <p:grpSp>
        <p:nvGrpSpPr>
          <p:cNvPr id="6" name="Group 5"/>
          <p:cNvGrpSpPr/>
          <p:nvPr/>
        </p:nvGrpSpPr>
        <p:grpSpPr>
          <a:xfrm>
            <a:off x="524510" y="874500"/>
            <a:ext cx="502920" cy="706755"/>
            <a:chOff x="14280" y="2175"/>
            <a:chExt cx="792" cy="1113"/>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3" y="21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100" name="Text Box 99"/>
          <p:cNvSpPr txBox="1"/>
          <p:nvPr/>
        </p:nvSpPr>
        <p:spPr>
          <a:xfrm>
            <a:off x="1127760" y="2765984"/>
            <a:ext cx="11321415" cy="861774"/>
          </a:xfrm>
          <a:prstGeom prst="rect">
            <a:avLst/>
          </a:prstGeom>
          <a:noFill/>
          <a:ln w="9525">
            <a:noFill/>
          </a:ln>
        </p:spPr>
        <p:txBody>
          <a:bodyPr wrap="square">
            <a:spAutoFit/>
          </a:bodyPr>
          <a:lstStyle/>
          <a:p>
            <a:pPr marL="1270" indent="-1270"/>
            <a:r>
              <a:rPr lang="en-US" sz="5000" b="0" dirty="0">
                <a:solidFill>
                  <a:srgbClr val="000000"/>
                </a:solidFill>
                <a:latin typeface="Calibri" panose="020F0502020204030204" pitchFamily="34" charset="0"/>
                <a:cs typeface="Calibri" panose="020F0502020204030204" pitchFamily="34" charset="0"/>
              </a:rPr>
              <a:t>- Work individually.</a:t>
            </a:r>
          </a:p>
        </p:txBody>
      </p:sp>
      <p:sp>
        <p:nvSpPr>
          <p:cNvPr id="2" name="Text Box 1"/>
          <p:cNvSpPr txBox="1"/>
          <p:nvPr/>
        </p:nvSpPr>
        <p:spPr>
          <a:xfrm>
            <a:off x="1127760" y="3745479"/>
            <a:ext cx="11321415" cy="861774"/>
          </a:xfrm>
          <a:prstGeom prst="rect">
            <a:avLst/>
          </a:prstGeom>
          <a:noFill/>
          <a:ln w="9525">
            <a:noFill/>
          </a:ln>
        </p:spPr>
        <p:txBody>
          <a:bodyPr wrap="square">
            <a:spAutoFit/>
          </a:bodyPr>
          <a:lstStyle/>
          <a:p>
            <a:pPr marL="1270" indent="-1270"/>
            <a:r>
              <a:rPr lang="en-US" sz="5000" b="0" dirty="0">
                <a:solidFill>
                  <a:srgbClr val="000000"/>
                </a:solidFill>
                <a:latin typeface="Calibri" panose="020F0502020204030204" pitchFamily="34" charset="0"/>
                <a:cs typeface="Calibri" panose="020F0502020204030204" pitchFamily="34" charset="0"/>
              </a:rPr>
              <a:t>- Read the text first.</a:t>
            </a:r>
          </a:p>
        </p:txBody>
      </p:sp>
      <p:sp>
        <p:nvSpPr>
          <p:cNvPr id="7" name="Text Box 6"/>
          <p:cNvSpPr txBox="1"/>
          <p:nvPr/>
        </p:nvSpPr>
        <p:spPr>
          <a:xfrm>
            <a:off x="1108074" y="4698730"/>
            <a:ext cx="11321415" cy="1631216"/>
          </a:xfrm>
          <a:prstGeom prst="rect">
            <a:avLst/>
          </a:prstGeom>
          <a:noFill/>
          <a:ln w="9525">
            <a:noFill/>
          </a:ln>
        </p:spPr>
        <p:txBody>
          <a:bodyPr wrap="square">
            <a:spAutoFit/>
          </a:bodyPr>
          <a:lstStyle/>
          <a:p>
            <a:pPr marL="1270" indent="-1270"/>
            <a:r>
              <a:rPr lang="en-US" sz="5000" b="0" dirty="0">
                <a:solidFill>
                  <a:srgbClr val="000000"/>
                </a:solidFill>
                <a:latin typeface="Calibri" panose="020F0502020204030204" pitchFamily="34" charset="0"/>
                <a:cs typeface="Calibri" panose="020F0502020204030204" pitchFamily="34" charset="0"/>
              </a:rPr>
              <a:t>- Then read each question and choose the correct answer. </a:t>
            </a:r>
          </a:p>
        </p:txBody>
      </p:sp>
      <p:sp>
        <p:nvSpPr>
          <p:cNvPr id="10" name="Text Box 9"/>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72084" y="755650"/>
            <a:ext cx="11847831" cy="5940088"/>
          </a:xfrm>
          <a:prstGeom prst="rect">
            <a:avLst/>
          </a:prstGeom>
          <a:solidFill>
            <a:srgbClr val="B3E5BE"/>
          </a:solidFill>
        </p:spPr>
        <p:txBody>
          <a:bodyPr wrap="square" rtlCol="0" anchor="t">
            <a:spAutoFit/>
          </a:bodyPr>
          <a:lstStyle/>
          <a:p>
            <a:r>
              <a:rPr lang="en-US" sz="3800" b="1" i="1"/>
              <a:t>Mr Nam, grandfather, a 70-year-old farmer</a:t>
            </a:r>
          </a:p>
          <a:p>
            <a:r>
              <a:rPr lang="en-US" sz="38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sp>
        <p:nvSpPr>
          <p:cNvPr id="4" name="Text Box 3"/>
          <p:cNvSpPr txBox="1"/>
          <p:nvPr/>
        </p:nvSpPr>
        <p:spPr>
          <a:xfrm>
            <a:off x="0" y="7948295"/>
            <a:ext cx="11924665" cy="5507990"/>
          </a:xfrm>
          <a:prstGeom prst="rect">
            <a:avLst/>
          </a:prstGeom>
          <a:solidFill>
            <a:srgbClr val="B3E5BE"/>
          </a:solidFill>
        </p:spPr>
        <p:txBody>
          <a:bodyPr wrap="square" rtlCol="0" anchor="t">
            <a:spAutoFit/>
          </a:bodyPr>
          <a:lstStyle/>
          <a:p>
            <a:r>
              <a:rPr lang="en-US" sz="3200" b="1" i="1"/>
              <a:t>Mai, granddaughter, a 15-year-old student</a:t>
            </a:r>
          </a:p>
          <a:p>
            <a:pPr algn="just"/>
            <a:r>
              <a:rPr lang="en-US" sz="3200"/>
              <a:t>Learning today is very different from my grandfather’s time. It is easier and more convenient. Besides learning from teachers and textbooks, we use the Internet. It provides us with various online sources such as documents, clips, and programmes. Google helps us find the answers to almost any questions we have. The Internet also allows us to pursue our own interests. Learning has become more independent. Although most children in my village have fewer private learning facilities than the students in the city, we are still luckier than my grandfather’s generation. We have TVs to watch at home and a library and computers at school</a:t>
            </a:r>
            <a:r>
              <a:rPr lang="en-US" sz="3200" i="1"/>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07315" y="736600"/>
            <a:ext cx="11924665" cy="6017032"/>
          </a:xfrm>
          <a:prstGeom prst="rect">
            <a:avLst/>
          </a:prstGeom>
          <a:solidFill>
            <a:srgbClr val="B3E5BE"/>
          </a:solidFill>
        </p:spPr>
        <p:txBody>
          <a:bodyPr wrap="square" rtlCol="0" anchor="t">
            <a:spAutoFit/>
          </a:bodyPr>
          <a:lstStyle/>
          <a:p>
            <a:r>
              <a:rPr lang="en-US" sz="3500" b="1" i="1"/>
              <a:t>Mai, granddaughter, a 15-year-old student</a:t>
            </a:r>
          </a:p>
          <a:p>
            <a:r>
              <a:rPr lang="en-US" sz="3500"/>
              <a:t>Learning today is very different from my grandfather’s time. </a:t>
            </a:r>
            <a:r>
              <a:rPr lang="en-US" sz="3500" b="1"/>
              <a:t>It</a:t>
            </a:r>
            <a:r>
              <a:rPr lang="en-US" sz="3500"/>
              <a:t> is easier and more convenient. Besides learning from teachers and textbooks, we use the Internet. It provides us with various online sources such as documents, clips, and programmes. Google helps us find the answers to almost any questions we have. The Internet also allows us to pursue our own interests. Learning has become more independent. Although most children in my village have fewer private learning facilities than the students in the city, we are still luckier than my grandfather’s generation. </a:t>
            </a:r>
            <a:r>
              <a:rPr lang="en-US" sz="3500" b="1"/>
              <a:t>We</a:t>
            </a:r>
            <a:r>
              <a:rPr lang="en-US" sz="3500"/>
              <a:t> have TVs to watch at home and a library and computers at school</a:t>
            </a:r>
            <a:r>
              <a:rPr lang="en-US" sz="3500" i="1"/>
              <a:t>.</a:t>
            </a:r>
          </a:p>
        </p:txBody>
      </p:sp>
      <p:sp>
        <p:nvSpPr>
          <p:cNvPr id="4" name="Text Box 3"/>
          <p:cNvSpPr txBox="1"/>
          <p:nvPr/>
        </p:nvSpPr>
        <p:spPr>
          <a:xfrm>
            <a:off x="17780" y="-4954270"/>
            <a:ext cx="11924665" cy="4030980"/>
          </a:xfrm>
          <a:prstGeom prst="rect">
            <a:avLst/>
          </a:prstGeom>
          <a:solidFill>
            <a:srgbClr val="B3E5BE"/>
          </a:solidFill>
        </p:spPr>
        <p:txBody>
          <a:bodyPr wrap="square" rtlCol="0" anchor="t">
            <a:spAutoFit/>
          </a:bodyPr>
          <a:lstStyle/>
          <a:p>
            <a:r>
              <a:rPr lang="en-US" sz="3200" b="1"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543560" y="1709420"/>
            <a:ext cx="11320780" cy="206121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tx1"/>
                </a:solidFill>
              </a:rPr>
              <a:t>A.</a:t>
            </a:r>
            <a:r>
              <a:rPr lang="en-US" sz="3200">
                <a:solidFill>
                  <a:schemeClr val="tx1"/>
                </a:solidFill>
              </a:rPr>
              <a:t> teachers played an important role</a:t>
            </a:r>
          </a:p>
          <a:p>
            <a:r>
              <a:rPr lang="en-US" sz="3200" b="1">
                <a:solidFill>
                  <a:schemeClr val="tx1"/>
                </a:solidFill>
              </a:rPr>
              <a:t>B.</a:t>
            </a:r>
            <a:r>
              <a:rPr lang="en-US" sz="3200">
                <a:solidFill>
                  <a:schemeClr val="tx1"/>
                </a:solidFill>
              </a:rPr>
              <a:t> there were no bookshops</a:t>
            </a:r>
          </a:p>
          <a:p>
            <a:r>
              <a:rPr lang="en-US" sz="3200" b="1">
                <a:solidFill>
                  <a:schemeClr val="tx1"/>
                </a:solidFill>
              </a:rPr>
              <a:t>C. </a:t>
            </a:r>
            <a:r>
              <a:rPr lang="en-US" sz="3200">
                <a:solidFill>
                  <a:schemeClr val="tx1"/>
                </a:solidFill>
              </a:rPr>
              <a:t>students did experiments in labs</a:t>
            </a:r>
          </a:p>
          <a:p>
            <a:r>
              <a:rPr lang="en-US" sz="3200" b="1">
                <a:solidFill>
                  <a:schemeClr val="tx1"/>
                </a:solidFill>
              </a:rPr>
              <a:t>D.</a:t>
            </a:r>
            <a:r>
              <a:rPr lang="en-US" sz="3200">
                <a:solidFill>
                  <a:schemeClr val="tx1"/>
                </a:solidFill>
              </a:rPr>
              <a:t> all children stayed on at school until they were 15</a:t>
            </a:r>
          </a:p>
        </p:txBody>
      </p:sp>
      <p:sp>
        <p:nvSpPr>
          <p:cNvPr id="5" name="Text Box 4"/>
          <p:cNvSpPr txBox="1"/>
          <p:nvPr/>
        </p:nvSpPr>
        <p:spPr>
          <a:xfrm>
            <a:off x="543559" y="1125855"/>
            <a:ext cx="11259185" cy="583565"/>
          </a:xfrm>
          <a:prstGeom prst="rect">
            <a:avLst/>
          </a:prstGeom>
          <a:solidFill>
            <a:srgbClr val="9BB8CD"/>
          </a:solidFill>
        </p:spPr>
        <p:txBody>
          <a:bodyPr wrap="square" rtlCol="0" anchor="t">
            <a:spAutoFit/>
          </a:bodyPr>
          <a:lstStyle/>
          <a:p>
            <a:pPr algn="just"/>
            <a:r>
              <a:rPr lang="en-US" sz="3200" b="1"/>
              <a:t>1</a:t>
            </a:r>
            <a:r>
              <a:rPr lang="en-US" sz="3200"/>
              <a:t>. In Mr Nam’s time, ______.</a:t>
            </a:r>
          </a:p>
        </p:txBody>
      </p:sp>
      <p:sp>
        <p:nvSpPr>
          <p:cNvPr id="6" name="Oval 5"/>
          <p:cNvSpPr/>
          <p:nvPr/>
        </p:nvSpPr>
        <p:spPr>
          <a:xfrm>
            <a:off x="543559" y="1751012"/>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Text Box 6"/>
          <p:cNvSpPr txBox="1"/>
          <p:nvPr/>
        </p:nvSpPr>
        <p:spPr>
          <a:xfrm>
            <a:off x="543560" y="3770630"/>
            <a:ext cx="11259185" cy="583565"/>
          </a:xfrm>
          <a:prstGeom prst="rect">
            <a:avLst/>
          </a:prstGeom>
          <a:solidFill>
            <a:srgbClr val="9BB8CD"/>
          </a:solidFill>
        </p:spPr>
        <p:txBody>
          <a:bodyPr wrap="square" rtlCol="0" anchor="t">
            <a:spAutoFit/>
          </a:bodyPr>
          <a:lstStyle/>
          <a:p>
            <a:pPr algn="just"/>
            <a:r>
              <a:rPr lang="en-US" sz="3200" b="1"/>
              <a:t>2. </a:t>
            </a:r>
            <a:r>
              <a:rPr lang="en-US" sz="3200"/>
              <a:t>Few people travelled outside their village, so ______.</a:t>
            </a:r>
          </a:p>
        </p:txBody>
      </p:sp>
      <p:sp>
        <p:nvSpPr>
          <p:cNvPr id="11" name="Text Box 10"/>
          <p:cNvSpPr txBox="1"/>
          <p:nvPr/>
        </p:nvSpPr>
        <p:spPr>
          <a:xfrm>
            <a:off x="533400" y="4354195"/>
            <a:ext cx="11259820" cy="2116455"/>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r>
              <a:rPr lang="en-US" sz="3200" b="1">
                <a:solidFill>
                  <a:schemeClr val="tx1"/>
                </a:solidFill>
              </a:rPr>
              <a:t>A.</a:t>
            </a:r>
            <a:r>
              <a:rPr lang="en-US" sz="3200">
                <a:solidFill>
                  <a:schemeClr val="tx1"/>
                </a:solidFill>
              </a:rPr>
              <a:t> life in the village was simple</a:t>
            </a:r>
          </a:p>
          <a:p>
            <a:r>
              <a:rPr lang="en-US" sz="3200" b="1">
                <a:solidFill>
                  <a:schemeClr val="tx1"/>
                </a:solidFill>
              </a:rPr>
              <a:t>B.</a:t>
            </a:r>
            <a:r>
              <a:rPr lang="en-US" sz="3200">
                <a:solidFill>
                  <a:schemeClr val="tx1"/>
                </a:solidFill>
              </a:rPr>
              <a:t> his school didn’t have any learning facilities</a:t>
            </a:r>
          </a:p>
          <a:p>
            <a:r>
              <a:rPr lang="en-US" sz="3200" b="1">
                <a:solidFill>
                  <a:schemeClr val="tx1"/>
                </a:solidFill>
              </a:rPr>
              <a:t>C. </a:t>
            </a:r>
            <a:r>
              <a:rPr lang="en-US" sz="3200">
                <a:solidFill>
                  <a:schemeClr val="tx1"/>
                </a:solidFill>
              </a:rPr>
              <a:t>the villagers didn’t know much about the world around</a:t>
            </a:r>
          </a:p>
          <a:p>
            <a:r>
              <a:rPr lang="en-US" sz="3200" b="1">
                <a:solidFill>
                  <a:schemeClr val="tx1"/>
                </a:solidFill>
              </a:rPr>
              <a:t>D.</a:t>
            </a:r>
            <a:r>
              <a:rPr lang="en-US" sz="3200">
                <a:solidFill>
                  <a:schemeClr val="tx1"/>
                </a:solidFill>
              </a:rPr>
              <a:t> none of the villagers knew about city life</a:t>
            </a:r>
            <a:r>
              <a:rPr lang="en-US" sz="3200"/>
              <a:t>                    </a:t>
            </a:r>
          </a:p>
        </p:txBody>
      </p:sp>
      <p:sp>
        <p:nvSpPr>
          <p:cNvPr id="15" name="Oval 14"/>
          <p:cNvSpPr/>
          <p:nvPr/>
        </p:nvSpPr>
        <p:spPr>
          <a:xfrm>
            <a:off x="523875" y="5412422"/>
            <a:ext cx="481330" cy="446405"/>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4250"/>
                            </p:stCondLst>
                            <p:childTnLst>
                              <p:par>
                                <p:cTn id="21" presetID="41" presetClass="entr" presetSubtype="0" fill="hold" grpId="0" nodeType="after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6150"/>
                            </p:stCondLst>
                            <p:childTnLst>
                              <p:par>
                                <p:cTn id="29" presetID="41" presetClass="entr" presetSubtype="0" fill="hold" grpId="0" nodeType="afterEffect">
                                  <p:stCondLst>
                                    <p:cond delay="0"/>
                                  </p:stCondLst>
                                  <p:iterate type="lt">
                                    <p:tmPct val="5000"/>
                                  </p:iterate>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bldLvl="0" animBg="1"/>
      <p:bldP spid="6" grpId="1" animBg="1"/>
      <p:bldP spid="7" grpId="0" animBg="1"/>
      <p:bldP spid="7" grpId="1" animBg="1"/>
      <p:bldP spid="11" grpId="0" animBg="1"/>
      <p:bldP spid="11" grpId="1" animBg="1"/>
      <p:bldP spid="15" grpId="0" bldLvl="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543560" y="1709420"/>
            <a:ext cx="11320780" cy="206121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tx1"/>
                </a:solidFill>
              </a:rPr>
              <a:t>A.</a:t>
            </a:r>
            <a:r>
              <a:rPr lang="en-US" sz="3200">
                <a:solidFill>
                  <a:schemeClr val="tx1"/>
                </a:solidFill>
              </a:rPr>
              <a:t> does not require textbooks</a:t>
            </a:r>
          </a:p>
          <a:p>
            <a:r>
              <a:rPr lang="en-US" sz="3200" b="1">
                <a:solidFill>
                  <a:schemeClr val="tx1"/>
                </a:solidFill>
              </a:rPr>
              <a:t>B.</a:t>
            </a:r>
            <a:r>
              <a:rPr lang="en-US" sz="3200">
                <a:solidFill>
                  <a:schemeClr val="tx1"/>
                </a:solidFill>
              </a:rPr>
              <a:t> uses some online programmes</a:t>
            </a:r>
          </a:p>
          <a:p>
            <a:r>
              <a:rPr lang="en-US" sz="3200" b="1">
                <a:solidFill>
                  <a:schemeClr val="tx1"/>
                </a:solidFill>
              </a:rPr>
              <a:t>C.</a:t>
            </a:r>
            <a:r>
              <a:rPr lang="en-US" sz="3200">
                <a:solidFill>
                  <a:schemeClr val="tx1"/>
                </a:solidFill>
              </a:rPr>
              <a:t> depends only on the Internet</a:t>
            </a:r>
          </a:p>
          <a:p>
            <a:r>
              <a:rPr lang="en-US" sz="3200" b="1">
                <a:solidFill>
                  <a:schemeClr val="tx1"/>
                </a:solidFill>
              </a:rPr>
              <a:t>D. </a:t>
            </a:r>
            <a:r>
              <a:rPr lang="en-US" sz="3200">
                <a:solidFill>
                  <a:schemeClr val="tx1"/>
                </a:solidFill>
              </a:rPr>
              <a:t>does not require students to take notes</a:t>
            </a:r>
          </a:p>
        </p:txBody>
      </p:sp>
      <p:sp>
        <p:nvSpPr>
          <p:cNvPr id="5" name="Text Box 4"/>
          <p:cNvSpPr txBox="1"/>
          <p:nvPr/>
        </p:nvSpPr>
        <p:spPr>
          <a:xfrm>
            <a:off x="533400" y="1125855"/>
            <a:ext cx="11259185" cy="583565"/>
          </a:xfrm>
          <a:prstGeom prst="rect">
            <a:avLst/>
          </a:prstGeom>
          <a:solidFill>
            <a:srgbClr val="9BB8CD"/>
          </a:solidFill>
        </p:spPr>
        <p:txBody>
          <a:bodyPr wrap="square" rtlCol="0" anchor="t">
            <a:spAutoFit/>
          </a:bodyPr>
          <a:lstStyle/>
          <a:p>
            <a:pPr algn="just"/>
            <a:r>
              <a:rPr lang="en-US" sz="3200" b="1"/>
              <a:t>3</a:t>
            </a:r>
            <a:r>
              <a:rPr lang="en-US" sz="3200"/>
              <a:t>. Learning now ______.</a:t>
            </a:r>
          </a:p>
        </p:txBody>
      </p:sp>
      <p:sp>
        <p:nvSpPr>
          <p:cNvPr id="6" name="Oval 5"/>
          <p:cNvSpPr/>
          <p:nvPr/>
        </p:nvSpPr>
        <p:spPr>
          <a:xfrm>
            <a:off x="533400" y="223901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Text Box 6"/>
          <p:cNvSpPr txBox="1"/>
          <p:nvPr/>
        </p:nvSpPr>
        <p:spPr>
          <a:xfrm>
            <a:off x="544195" y="3770630"/>
            <a:ext cx="11259185" cy="583565"/>
          </a:xfrm>
          <a:prstGeom prst="rect">
            <a:avLst/>
          </a:prstGeom>
          <a:solidFill>
            <a:srgbClr val="9BB8CD"/>
          </a:solidFill>
        </p:spPr>
        <p:txBody>
          <a:bodyPr wrap="square" rtlCol="0" anchor="t">
            <a:spAutoFit/>
          </a:bodyPr>
          <a:lstStyle/>
          <a:p>
            <a:pPr algn="just"/>
            <a:r>
              <a:rPr lang="en-US" sz="3200" b="1"/>
              <a:t>4. </a:t>
            </a:r>
            <a:r>
              <a:rPr lang="en-US" sz="3200"/>
              <a:t>The word </a:t>
            </a:r>
            <a:r>
              <a:rPr lang="en-US" sz="3200" b="1"/>
              <a:t>“It”</a:t>
            </a:r>
            <a:r>
              <a:rPr lang="en-US" sz="3200"/>
              <a:t> refers to ______.</a:t>
            </a:r>
          </a:p>
        </p:txBody>
      </p:sp>
      <p:sp>
        <p:nvSpPr>
          <p:cNvPr id="11" name="Text Box 10"/>
          <p:cNvSpPr txBox="1"/>
          <p:nvPr/>
        </p:nvSpPr>
        <p:spPr>
          <a:xfrm>
            <a:off x="533400" y="4354195"/>
            <a:ext cx="11259820" cy="2116455"/>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r>
              <a:rPr lang="en-US" sz="3200" b="1">
                <a:solidFill>
                  <a:schemeClr val="tx1"/>
                </a:solidFill>
              </a:rPr>
              <a:t>A.</a:t>
            </a:r>
            <a:r>
              <a:rPr lang="en-US" sz="3200">
                <a:solidFill>
                  <a:schemeClr val="tx1"/>
                </a:solidFill>
              </a:rPr>
              <a:t> learning today </a:t>
            </a:r>
          </a:p>
          <a:p>
            <a:r>
              <a:rPr lang="en-US" sz="3200" b="1">
                <a:solidFill>
                  <a:schemeClr val="tx1"/>
                </a:solidFill>
              </a:rPr>
              <a:t>B.</a:t>
            </a:r>
            <a:r>
              <a:rPr lang="en-US" sz="3200">
                <a:solidFill>
                  <a:schemeClr val="tx1"/>
                </a:solidFill>
              </a:rPr>
              <a:t> my grandfather’s time </a:t>
            </a:r>
          </a:p>
          <a:p>
            <a:r>
              <a:rPr lang="en-US" sz="3200" b="1">
                <a:solidFill>
                  <a:schemeClr val="tx1"/>
                </a:solidFill>
              </a:rPr>
              <a:t>C. </a:t>
            </a:r>
            <a:r>
              <a:rPr lang="en-US" sz="3200">
                <a:solidFill>
                  <a:schemeClr val="tx1"/>
                </a:solidFill>
              </a:rPr>
              <a:t>learning facilities</a:t>
            </a:r>
          </a:p>
          <a:p>
            <a:r>
              <a:rPr lang="en-US" sz="3200" b="1">
                <a:solidFill>
                  <a:schemeClr val="tx1"/>
                </a:solidFill>
              </a:rPr>
              <a:t>D.</a:t>
            </a:r>
            <a:r>
              <a:rPr lang="en-US" sz="3200">
                <a:solidFill>
                  <a:schemeClr val="tx1"/>
                </a:solidFill>
              </a:rPr>
              <a:t> the Internet</a:t>
            </a:r>
            <a:r>
              <a:rPr lang="en-US" sz="3200"/>
              <a:t>                    </a:t>
            </a:r>
          </a:p>
        </p:txBody>
      </p:sp>
      <p:sp>
        <p:nvSpPr>
          <p:cNvPr id="15" name="Oval 14"/>
          <p:cNvSpPr/>
          <p:nvPr/>
        </p:nvSpPr>
        <p:spPr>
          <a:xfrm>
            <a:off x="533400" y="4452209"/>
            <a:ext cx="481330" cy="455967"/>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3775"/>
                            </p:stCondLst>
                            <p:childTnLst>
                              <p:par>
                                <p:cTn id="21" presetID="41" presetClass="entr" presetSubtype="0" fill="hold" grpId="0" nodeType="after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5100"/>
                            </p:stCondLst>
                            <p:childTnLst>
                              <p:par>
                                <p:cTn id="29" presetID="41" presetClass="entr" presetSubtype="0" fill="hold" grpId="0" nodeType="afterEffect">
                                  <p:stCondLst>
                                    <p:cond delay="0"/>
                                  </p:stCondLst>
                                  <p:iterate type="lt">
                                    <p:tmPct val="5000"/>
                                  </p:iterate>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bldLvl="0" animBg="1"/>
      <p:bldP spid="6" grpId="1" animBg="1"/>
      <p:bldP spid="7" grpId="0" animBg="1"/>
      <p:bldP spid="7" grpId="1" animBg="1"/>
      <p:bldP spid="11" grpId="0" animBg="1"/>
      <p:bldP spid="11" grpId="1" animBg="1"/>
      <p:bldP spid="15" grpId="0" bldLvl="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Rounded Rectangle 8"/>
          <p:cNvSpPr/>
          <p:nvPr/>
        </p:nvSpPr>
        <p:spPr>
          <a:xfrm>
            <a:off x="7750810" y="1932940"/>
            <a:ext cx="4113530" cy="1825625"/>
          </a:xfrm>
          <a:prstGeom prst="roundRect">
            <a:avLst/>
          </a:prstGeom>
          <a:solidFill>
            <a:srgbClr val="FFF7D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543560" y="1932940"/>
            <a:ext cx="11320780" cy="206121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tx1"/>
                </a:solidFill>
              </a:rPr>
              <a:t>A.</a:t>
            </a:r>
            <a:r>
              <a:rPr lang="en-US" sz="3200">
                <a:solidFill>
                  <a:schemeClr val="tx1"/>
                </a:solidFill>
              </a:rPr>
              <a:t> learning facilities</a:t>
            </a:r>
          </a:p>
          <a:p>
            <a:r>
              <a:rPr lang="en-US" sz="3200" b="1">
                <a:solidFill>
                  <a:schemeClr val="tx1"/>
                </a:solidFill>
              </a:rPr>
              <a:t>B.</a:t>
            </a:r>
            <a:r>
              <a:rPr lang="en-US" sz="3200">
                <a:solidFill>
                  <a:schemeClr val="tx1"/>
                </a:solidFill>
              </a:rPr>
              <a:t> students at my grandfather’s generation</a:t>
            </a:r>
          </a:p>
          <a:p>
            <a:r>
              <a:rPr lang="en-US" sz="3200" b="1">
                <a:solidFill>
                  <a:schemeClr val="tx1"/>
                </a:solidFill>
              </a:rPr>
              <a:t>C. </a:t>
            </a:r>
            <a:r>
              <a:rPr lang="en-US" sz="3200">
                <a:solidFill>
                  <a:schemeClr val="tx1"/>
                </a:solidFill>
              </a:rPr>
              <a:t>students in the city</a:t>
            </a:r>
          </a:p>
          <a:p>
            <a:r>
              <a:rPr lang="en-US" sz="3200" b="1">
                <a:solidFill>
                  <a:schemeClr val="tx1"/>
                </a:solidFill>
              </a:rPr>
              <a:t>D.</a:t>
            </a:r>
            <a:r>
              <a:rPr lang="en-US" sz="3200">
                <a:solidFill>
                  <a:schemeClr val="tx1"/>
                </a:solidFill>
              </a:rPr>
              <a:t> children in the village</a:t>
            </a:r>
          </a:p>
        </p:txBody>
      </p:sp>
      <p:sp>
        <p:nvSpPr>
          <p:cNvPr id="5" name="Text Box 4"/>
          <p:cNvSpPr txBox="1"/>
          <p:nvPr/>
        </p:nvSpPr>
        <p:spPr>
          <a:xfrm>
            <a:off x="543560" y="1349375"/>
            <a:ext cx="11259185" cy="583565"/>
          </a:xfrm>
          <a:prstGeom prst="rect">
            <a:avLst/>
          </a:prstGeom>
          <a:solidFill>
            <a:srgbClr val="9BB8CD"/>
          </a:solidFill>
        </p:spPr>
        <p:txBody>
          <a:bodyPr wrap="square" rtlCol="0" anchor="t">
            <a:spAutoFit/>
          </a:bodyPr>
          <a:lstStyle/>
          <a:p>
            <a:pPr algn="just"/>
            <a:r>
              <a:rPr lang="en-US" sz="3200" b="1" dirty="0"/>
              <a:t>5</a:t>
            </a:r>
            <a:r>
              <a:rPr lang="en-US" sz="3200" dirty="0"/>
              <a:t>. The word “</a:t>
            </a:r>
            <a:r>
              <a:rPr lang="en-US" sz="3200" b="1" dirty="0"/>
              <a:t>we</a:t>
            </a:r>
            <a:r>
              <a:rPr lang="en-US" sz="3200" dirty="0"/>
              <a:t>” refers to __________.</a:t>
            </a:r>
          </a:p>
        </p:txBody>
      </p:sp>
      <p:sp>
        <p:nvSpPr>
          <p:cNvPr id="6" name="Oval 5"/>
          <p:cNvSpPr/>
          <p:nvPr/>
        </p:nvSpPr>
        <p:spPr>
          <a:xfrm>
            <a:off x="543560" y="342900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Text Box 9"/>
          <p:cNvSpPr txBox="1"/>
          <p:nvPr/>
        </p:nvSpPr>
        <p:spPr>
          <a:xfrm>
            <a:off x="-11743690" y="1349375"/>
            <a:ext cx="10784205" cy="5015865"/>
          </a:xfrm>
          <a:prstGeom prst="rect">
            <a:avLst/>
          </a:prstGeom>
          <a:noFill/>
        </p:spPr>
        <p:txBody>
          <a:bodyPr wrap="square" rtlCol="0" anchor="t">
            <a:spAutoFit/>
          </a:bodyPr>
          <a:lstStyle/>
          <a:p>
            <a:pPr>
              <a:lnSpc>
                <a:spcPct val="200000"/>
              </a:lnSpc>
            </a:pPr>
            <a:r>
              <a:rPr lang="en-US" sz="3200" b="1"/>
              <a:t>1.</a:t>
            </a:r>
            <a:r>
              <a:rPr lang="en-US" sz="3200"/>
              <a:t> Mr Nam learned mainly from teachers and _________. </a:t>
            </a:r>
          </a:p>
          <a:p>
            <a:pPr>
              <a:lnSpc>
                <a:spcPct val="200000"/>
              </a:lnSpc>
            </a:pPr>
            <a:r>
              <a:rPr lang="en-US" sz="3200" b="1"/>
              <a:t>2.</a:t>
            </a:r>
            <a:r>
              <a:rPr lang="en-US" sz="3200"/>
              <a:t> He learned by</a:t>
            </a:r>
            <a:r>
              <a:rPr lang="en-US" sz="3200">
                <a:sym typeface="+mn-ea"/>
              </a:rPr>
              <a:t>_________</a:t>
            </a:r>
            <a:r>
              <a:rPr lang="en-US" sz="3200"/>
              <a:t>the information he got in class. </a:t>
            </a:r>
          </a:p>
          <a:p>
            <a:pPr>
              <a:lnSpc>
                <a:spcPct val="200000"/>
              </a:lnSpc>
            </a:pPr>
            <a:r>
              <a:rPr lang="en-US" sz="3200" b="1"/>
              <a:t>3.</a:t>
            </a:r>
            <a:r>
              <a:rPr lang="en-US" sz="3200"/>
              <a:t> Nowadays, students can learn from </a:t>
            </a:r>
            <a:r>
              <a:rPr lang="en-US" sz="3200">
                <a:sym typeface="+mn-ea"/>
              </a:rPr>
              <a:t>_________</a:t>
            </a:r>
            <a:r>
              <a:rPr lang="en-US" sz="3200"/>
              <a:t> online sources. </a:t>
            </a:r>
          </a:p>
          <a:p>
            <a:pPr>
              <a:lnSpc>
                <a:spcPct val="200000"/>
              </a:lnSpc>
            </a:pPr>
            <a:r>
              <a:rPr lang="en-US" sz="3200" b="1"/>
              <a:t>4.</a:t>
            </a:r>
            <a:r>
              <a:rPr lang="en-US" sz="3200"/>
              <a:t> An example of an online source is </a:t>
            </a:r>
            <a:r>
              <a:rPr lang="en-US" sz="3200">
                <a:sym typeface="+mn-ea"/>
              </a:rPr>
              <a:t>_________</a:t>
            </a:r>
            <a:r>
              <a:rPr lang="en-US" sz="3200"/>
              <a:t>. </a:t>
            </a:r>
          </a:p>
          <a:p>
            <a:pPr>
              <a:lnSpc>
                <a:spcPct val="200000"/>
              </a:lnSpc>
            </a:pPr>
            <a:r>
              <a:rPr lang="en-US" sz="3200" b="1"/>
              <a:t>5. </a:t>
            </a:r>
            <a:r>
              <a:rPr lang="en-US" sz="3200"/>
              <a:t>The Internet helps children </a:t>
            </a:r>
            <a:r>
              <a:rPr lang="en-US" sz="3200">
                <a:sym typeface="+mn-ea"/>
              </a:rPr>
              <a:t>_________</a:t>
            </a:r>
            <a:r>
              <a:rPr lang="en-US" sz="3200"/>
              <a:t> their interests.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275"/>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29093" y="1652905"/>
            <a:ext cx="11919472" cy="5183666"/>
          </a:xfrm>
          <a:prstGeom prst="roundRect">
            <a:avLst/>
          </a:prstGeom>
          <a:solidFill>
            <a:srgbClr val="FFF7D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Fill in each blank with ONE word from the passage.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527052" y="1510665"/>
            <a:ext cx="10888344" cy="4878900"/>
          </a:xfrm>
          <a:prstGeom prst="rect">
            <a:avLst/>
          </a:prstGeom>
          <a:noFill/>
        </p:spPr>
        <p:txBody>
          <a:bodyPr wrap="square" rtlCol="0" anchor="t">
            <a:spAutoFit/>
          </a:bodyPr>
          <a:lstStyle/>
          <a:p>
            <a:pPr>
              <a:lnSpc>
                <a:spcPct val="200000"/>
              </a:lnSpc>
            </a:pPr>
            <a:r>
              <a:rPr lang="en-US" sz="3200" b="1"/>
              <a:t>1.</a:t>
            </a:r>
            <a:r>
              <a:rPr lang="en-US" sz="3200"/>
              <a:t> Mr Nam learned mainly from teachers and ____________. </a:t>
            </a:r>
          </a:p>
          <a:p>
            <a:pPr>
              <a:lnSpc>
                <a:spcPct val="200000"/>
              </a:lnSpc>
            </a:pPr>
            <a:r>
              <a:rPr lang="en-US" sz="3200" b="1"/>
              <a:t>2.</a:t>
            </a:r>
            <a:r>
              <a:rPr lang="en-US" sz="3200"/>
              <a:t> He learned by _____</a:t>
            </a:r>
            <a:r>
              <a:rPr lang="en-US" sz="3200">
                <a:sym typeface="+mn-ea"/>
              </a:rPr>
              <a:t>________ </a:t>
            </a:r>
            <a:r>
              <a:rPr lang="en-US" sz="3200"/>
              <a:t>the information he got in class. </a:t>
            </a:r>
          </a:p>
          <a:p>
            <a:pPr>
              <a:lnSpc>
                <a:spcPct val="200000"/>
              </a:lnSpc>
            </a:pPr>
            <a:r>
              <a:rPr lang="en-US" sz="3200" b="1"/>
              <a:t>3.</a:t>
            </a:r>
            <a:r>
              <a:rPr lang="en-US" sz="3200"/>
              <a:t> Nowadays, students can learn from </a:t>
            </a:r>
            <a:r>
              <a:rPr lang="en-US" sz="3200">
                <a:sym typeface="+mn-ea"/>
              </a:rPr>
              <a:t>________</a:t>
            </a:r>
            <a:r>
              <a:rPr lang="en-US" sz="3200"/>
              <a:t> online sources. </a:t>
            </a:r>
          </a:p>
          <a:p>
            <a:pPr>
              <a:lnSpc>
                <a:spcPct val="200000"/>
              </a:lnSpc>
            </a:pPr>
            <a:r>
              <a:rPr lang="en-US" sz="3200" b="1"/>
              <a:t>4.</a:t>
            </a:r>
            <a:r>
              <a:rPr lang="en-US" sz="3200"/>
              <a:t> An example of an online source is _____________</a:t>
            </a:r>
            <a:r>
              <a:rPr lang="en-US" sz="3200">
                <a:sym typeface="+mn-ea"/>
              </a:rPr>
              <a:t>_________</a:t>
            </a:r>
            <a:r>
              <a:rPr lang="en-US" sz="3200"/>
              <a:t>. </a:t>
            </a:r>
          </a:p>
          <a:p>
            <a:pPr>
              <a:lnSpc>
                <a:spcPct val="200000"/>
              </a:lnSpc>
            </a:pPr>
            <a:r>
              <a:rPr lang="en-US" sz="3200" b="1"/>
              <a:t>5. </a:t>
            </a:r>
            <a:r>
              <a:rPr lang="en-US" sz="3200"/>
              <a:t>The Internet helps children </a:t>
            </a:r>
            <a:r>
              <a:rPr lang="en-US" sz="3200">
                <a:sym typeface="+mn-ea"/>
              </a:rPr>
              <a:t>________</a:t>
            </a:r>
            <a:r>
              <a:rPr lang="en-US" sz="3200"/>
              <a:t> their interests.</a:t>
            </a:r>
          </a:p>
        </p:txBody>
      </p:sp>
      <p:sp>
        <p:nvSpPr>
          <p:cNvPr id="20" name="TextBox 20"/>
          <p:cNvSpPr txBox="1"/>
          <p:nvPr/>
        </p:nvSpPr>
        <p:spPr>
          <a:xfrm>
            <a:off x="8070141" y="1706282"/>
            <a:ext cx="2814955" cy="919480"/>
          </a:xfrm>
          <a:prstGeom prst="rect">
            <a:avLst/>
          </a:prstGeom>
          <a:noFill/>
        </p:spPr>
        <p:txBody>
          <a:bodyPr wrap="square">
            <a:noAutofit/>
          </a:bodyPr>
          <a:lstStyle/>
          <a:p>
            <a:pPr algn="just">
              <a:lnSpc>
                <a:spcPct val="100000"/>
              </a:lnSpc>
            </a:pPr>
            <a:r>
              <a:rPr lang="en-US" sz="4500" dirty="0">
                <a:solidFill>
                  <a:srgbClr val="FF0000"/>
                </a:solidFill>
              </a:rPr>
              <a:t>textbooks</a:t>
            </a:r>
          </a:p>
        </p:txBody>
      </p:sp>
      <p:sp>
        <p:nvSpPr>
          <p:cNvPr id="21" name="TextBox 20"/>
          <p:cNvSpPr txBox="1"/>
          <p:nvPr/>
        </p:nvSpPr>
        <p:spPr>
          <a:xfrm>
            <a:off x="3267636" y="2696210"/>
            <a:ext cx="3068955" cy="919480"/>
          </a:xfrm>
          <a:prstGeom prst="rect">
            <a:avLst/>
          </a:prstGeom>
          <a:noFill/>
        </p:spPr>
        <p:txBody>
          <a:bodyPr wrap="square">
            <a:noAutofit/>
          </a:bodyPr>
          <a:lstStyle/>
          <a:p>
            <a:pPr algn="just">
              <a:lnSpc>
                <a:spcPct val="100000"/>
              </a:lnSpc>
            </a:pPr>
            <a:r>
              <a:rPr lang="en-US" sz="4500" dirty="0">
                <a:solidFill>
                  <a:srgbClr val="FF0000"/>
                </a:solidFill>
              </a:rPr>
              <a:t>memorising  </a:t>
            </a:r>
          </a:p>
        </p:txBody>
      </p:sp>
      <p:sp>
        <p:nvSpPr>
          <p:cNvPr id="22" name="TextBox 20"/>
          <p:cNvSpPr txBox="1"/>
          <p:nvPr/>
        </p:nvSpPr>
        <p:spPr>
          <a:xfrm>
            <a:off x="6839473" y="3639088"/>
            <a:ext cx="2307590" cy="919480"/>
          </a:xfrm>
          <a:prstGeom prst="rect">
            <a:avLst/>
          </a:prstGeom>
          <a:noFill/>
        </p:spPr>
        <p:txBody>
          <a:bodyPr wrap="square">
            <a:noAutofit/>
          </a:bodyPr>
          <a:lstStyle/>
          <a:p>
            <a:pPr algn="just">
              <a:lnSpc>
                <a:spcPct val="100000"/>
              </a:lnSpc>
            </a:pPr>
            <a:r>
              <a:rPr lang="en-US" sz="4500" dirty="0">
                <a:solidFill>
                  <a:srgbClr val="FF0000"/>
                </a:solidFill>
              </a:rPr>
              <a:t>various</a:t>
            </a:r>
          </a:p>
        </p:txBody>
      </p:sp>
      <p:sp>
        <p:nvSpPr>
          <p:cNvPr id="25" name="TextBox 20"/>
          <p:cNvSpPr txBox="1"/>
          <p:nvPr/>
        </p:nvSpPr>
        <p:spPr>
          <a:xfrm>
            <a:off x="6075305" y="4506164"/>
            <a:ext cx="5823024" cy="551815"/>
          </a:xfrm>
          <a:prstGeom prst="rect">
            <a:avLst/>
          </a:prstGeom>
          <a:noFill/>
        </p:spPr>
        <p:txBody>
          <a:bodyPr wrap="square">
            <a:noAutofit/>
          </a:bodyPr>
          <a:lstStyle/>
          <a:p>
            <a:pPr algn="ctr">
              <a:lnSpc>
                <a:spcPct val="100000"/>
              </a:lnSpc>
            </a:pPr>
            <a:r>
              <a:rPr lang="en-US" sz="4400" dirty="0">
                <a:solidFill>
                  <a:srgbClr val="FF0000"/>
                </a:solidFill>
              </a:rPr>
              <a:t>documents / clips /</a:t>
            </a:r>
          </a:p>
          <a:p>
            <a:pPr algn="ctr">
              <a:lnSpc>
                <a:spcPct val="100000"/>
              </a:lnSpc>
            </a:pPr>
            <a:r>
              <a:rPr lang="en-US" sz="4400" dirty="0">
                <a:solidFill>
                  <a:srgbClr val="FF0000"/>
                </a:solidFill>
              </a:rPr>
              <a:t>programmes</a:t>
            </a:r>
          </a:p>
        </p:txBody>
      </p:sp>
      <p:sp>
        <p:nvSpPr>
          <p:cNvPr id="29" name="TextBox 20"/>
          <p:cNvSpPr txBox="1"/>
          <p:nvPr/>
        </p:nvSpPr>
        <p:spPr>
          <a:xfrm>
            <a:off x="5450802" y="5519490"/>
            <a:ext cx="2307590" cy="919480"/>
          </a:xfrm>
          <a:prstGeom prst="rect">
            <a:avLst/>
          </a:prstGeom>
          <a:noFill/>
        </p:spPr>
        <p:txBody>
          <a:bodyPr wrap="square">
            <a:noAutofit/>
          </a:bodyPr>
          <a:lstStyle/>
          <a:p>
            <a:pPr algn="just">
              <a:lnSpc>
                <a:spcPct val="100000"/>
              </a:lnSpc>
            </a:pPr>
            <a:r>
              <a:rPr lang="en-US" sz="4500" dirty="0">
                <a:solidFill>
                  <a:srgbClr val="FF0000"/>
                </a:solidFill>
              </a:rPr>
              <a:t>pursue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barn(inVertical)">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barn(inVertical)">
                                      <p:cBhvr>
                                        <p:cTn id="27" dur="500"/>
                                        <p:tgtEl>
                                          <p:spTgt spid="2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barn(inVertical)">
                                      <p:cBhvr>
                                        <p:cTn id="3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323975"/>
            <a:ext cx="11457305" cy="1322070"/>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 You are going to do the same thing as in the reading: talking about changes in your </a:t>
            </a:r>
            <a:r>
              <a:rPr lang="en-US" sz="4000">
                <a:effectLst>
                  <a:glow rad="88900">
                    <a:schemeClr val="bg1"/>
                  </a:glow>
                </a:effectLst>
                <a:cs typeface="Arial" panose="020B0604020202020204" pitchFamily="34" charset="0"/>
              </a:rPr>
              <a:t>learning style.</a:t>
            </a:r>
            <a:endParaRPr lang="en-US" sz="4000" dirty="0">
              <a:effectLst>
                <a:glow rad="88900">
                  <a:schemeClr val="bg1"/>
                </a:glow>
              </a:effectLst>
              <a:cs typeface="Arial" panose="020B0604020202020204" pitchFamily="34" charset="0"/>
            </a:endParaRPr>
          </a:p>
        </p:txBody>
      </p:sp>
      <p:sp>
        <p:nvSpPr>
          <p:cNvPr id="8" name="TextBox 7"/>
          <p:cNvSpPr txBox="1"/>
          <p:nvPr/>
        </p:nvSpPr>
        <p:spPr>
          <a:xfrm>
            <a:off x="-873125" y="104140"/>
            <a:ext cx="12291060" cy="829945"/>
          </a:xfrm>
          <a:prstGeom prst="rect">
            <a:avLst/>
          </a:prstGeom>
          <a:noFill/>
          <a:effectLst/>
        </p:spPr>
        <p:txBody>
          <a:bodyPr wrap="square" rtlCol="0">
            <a:spAutoFit/>
          </a:bodyPr>
          <a:lstStyle/>
          <a:p>
            <a:pPr algn="ctr"/>
            <a:r>
              <a:rPr lang="en-US" sz="4800" b="1" dirty="0">
                <a:sym typeface="+mn-ea"/>
              </a:rPr>
              <a:t>Transition from </a:t>
            </a:r>
            <a:r>
              <a:rPr lang="en-US" sz="4800" b="1" i="1" dirty="0">
                <a:sym typeface="+mn-ea"/>
              </a:rPr>
              <a:t>Reading</a:t>
            </a:r>
            <a:r>
              <a:rPr lang="en-US" sz="4800" b="1" dirty="0">
                <a:sym typeface="+mn-ea"/>
              </a:rPr>
              <a:t> to </a:t>
            </a:r>
            <a:r>
              <a:rPr lang="en-US" sz="4800" b="1" i="1" dirty="0">
                <a:sym typeface="+mn-ea"/>
              </a:rPr>
              <a:t>Speaking</a:t>
            </a:r>
          </a:p>
        </p:txBody>
      </p:sp>
      <p:sp>
        <p:nvSpPr>
          <p:cNvPr id="5" name="Text Box 4"/>
          <p:cNvSpPr txBox="1"/>
          <p:nvPr/>
        </p:nvSpPr>
        <p:spPr>
          <a:xfrm>
            <a:off x="189865" y="2648585"/>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You will talk about your own experience, combining both the past and the present.</a:t>
            </a:r>
          </a:p>
        </p:txBody>
      </p:sp>
      <p:sp>
        <p:nvSpPr>
          <p:cNvPr id="2" name="Text Box 1"/>
          <p:cNvSpPr txBox="1"/>
          <p:nvPr/>
        </p:nvSpPr>
        <p:spPr>
          <a:xfrm>
            <a:off x="164465" y="3949700"/>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You refer to the reading for any vocabulary, ideas, or structures you may need for their speaking.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56C15-17CF-FD71-6E26-50CA2CC87823}"/>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9A471002-15EB-FD17-1A6C-B7281D9F7F1E}"/>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E5BE7CC4-E27E-1892-6B3D-F036D74E7089}"/>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5068717-A7AE-FD2D-9929-93A643515396}"/>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5C274E8C-3F65-00E4-9570-357F1AD5A818}"/>
              </a:ext>
            </a:extLst>
          </p:cNvPr>
          <p:cNvSpPr/>
          <p:nvPr/>
        </p:nvSpPr>
        <p:spPr>
          <a:xfrm>
            <a:off x="2118888" y="2597273"/>
            <a:ext cx="1813488"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READING</a:t>
            </a:r>
            <a:endParaRPr lang="en-GB" sz="2400" b="1" dirty="0">
              <a:solidFill>
                <a:schemeClr val="tx1"/>
              </a:solidFill>
            </a:endParaRPr>
          </a:p>
        </p:txBody>
      </p:sp>
      <p:sp>
        <p:nvSpPr>
          <p:cNvPr id="18" name="Rounded Rectangle 17">
            <a:extLst>
              <a:ext uri="{FF2B5EF4-FFF2-40B4-BE49-F238E27FC236}">
                <a16:creationId xmlns:a16="http://schemas.microsoft.com/office/drawing/2014/main" id="{BB0D7B29-9D69-31F2-2993-A8EB16690724}"/>
              </a:ext>
            </a:extLst>
          </p:cNvPr>
          <p:cNvSpPr/>
          <p:nvPr/>
        </p:nvSpPr>
        <p:spPr>
          <a:xfrm>
            <a:off x="313607" y="4469468"/>
            <a:ext cx="1835915" cy="4210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SPEAKING</a:t>
            </a:r>
          </a:p>
        </p:txBody>
      </p:sp>
      <p:sp>
        <p:nvSpPr>
          <p:cNvPr id="20" name="Rectangle 19">
            <a:extLst>
              <a:ext uri="{FF2B5EF4-FFF2-40B4-BE49-F238E27FC236}">
                <a16:creationId xmlns:a16="http://schemas.microsoft.com/office/drawing/2014/main" id="{A4716539-35D9-41BD-84A0-82A57EFB3BA4}"/>
              </a:ext>
            </a:extLst>
          </p:cNvPr>
          <p:cNvSpPr/>
          <p:nvPr/>
        </p:nvSpPr>
        <p:spPr>
          <a:xfrm>
            <a:off x="4658356" y="961766"/>
            <a:ext cx="7347178"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500" dirty="0">
                <a:solidFill>
                  <a:schemeClr val="tx1"/>
                </a:solidFill>
              </a:rPr>
              <a:t>Brainstorm</a:t>
            </a:r>
          </a:p>
        </p:txBody>
      </p:sp>
      <p:sp>
        <p:nvSpPr>
          <p:cNvPr id="21" name="Rectangle 20">
            <a:extLst>
              <a:ext uri="{FF2B5EF4-FFF2-40B4-BE49-F238E27FC236}">
                <a16:creationId xmlns:a16="http://schemas.microsoft.com/office/drawing/2014/main" id="{E2932EE8-83BC-AD21-03CF-A8B86A4B638A}"/>
              </a:ext>
            </a:extLst>
          </p:cNvPr>
          <p:cNvSpPr/>
          <p:nvPr/>
        </p:nvSpPr>
        <p:spPr>
          <a:xfrm>
            <a:off x="4637660" y="1661758"/>
            <a:ext cx="7367874" cy="276516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if each of the following 	phrases describes past or present learning.</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Two people of different generations are talking 	about their learning styles. Read the passages 	and choose the correct answer A, B, C, or D.</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Fill in each blank with ONE word from the 	passage.</a:t>
            </a:r>
          </a:p>
        </p:txBody>
      </p:sp>
      <p:sp>
        <p:nvSpPr>
          <p:cNvPr id="22" name="Rectangle 21">
            <a:extLst>
              <a:ext uri="{FF2B5EF4-FFF2-40B4-BE49-F238E27FC236}">
                <a16:creationId xmlns:a16="http://schemas.microsoft.com/office/drawing/2014/main" id="{7180E020-5D6D-FE87-D47A-0416F3C642FA}"/>
              </a:ext>
            </a:extLst>
          </p:cNvPr>
          <p:cNvSpPr/>
          <p:nvPr/>
        </p:nvSpPr>
        <p:spPr>
          <a:xfrm>
            <a:off x="4658356" y="4509059"/>
            <a:ext cx="7365656" cy="156321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groups. Discuss and make a list of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changes in your learning over the past five years.</a:t>
            </a:r>
          </a:p>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Share with the class the list your group has made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in 4</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69ECD8DD-EAFA-802F-E93E-99A7C32E518B}"/>
              </a:ext>
            </a:extLst>
          </p:cNvPr>
          <p:cNvCxnSpPr>
            <a:cxnSpLocks/>
            <a:stCxn id="16" idx="3"/>
            <a:endCxn id="17" idx="0"/>
          </p:cNvCxnSpPr>
          <p:nvPr/>
        </p:nvCxnSpPr>
        <p:spPr>
          <a:xfrm>
            <a:off x="2505075" y="1409153"/>
            <a:ext cx="520557" cy="11881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147DADA1-9CDC-EFD7-E7EB-61411C49766F}"/>
              </a:ext>
            </a:extLst>
          </p:cNvPr>
          <p:cNvCxnSpPr>
            <a:cxnSpLocks/>
            <a:stCxn id="17" idx="1"/>
            <a:endCxn id="18" idx="0"/>
          </p:cNvCxnSpPr>
          <p:nvPr/>
        </p:nvCxnSpPr>
        <p:spPr>
          <a:xfrm rot="10800000" flipV="1">
            <a:off x="1231566" y="2897946"/>
            <a:ext cx="887323" cy="157152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E66B94CA-F537-CE0A-D8C8-C73BD8113587}"/>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B1F55A0B-8B76-C9A2-D8EB-552FE379DD4F}"/>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D8D0B24-37A7-7809-45E4-DA64FFAF4932}"/>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a:extLst>
              <a:ext uri="{FF2B5EF4-FFF2-40B4-BE49-F238E27FC236}">
                <a16:creationId xmlns:a16="http://schemas.microsoft.com/office/drawing/2014/main" id="{DEBFF698-7F56-DF88-6027-D070EB63717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ABBFEB30-2F6D-4E50-D3F7-D0D1E7869F9E}"/>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9B646C15-13DA-2D5E-11AC-83565972D078}"/>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11650CCA-059B-464E-3DCA-19DB5C06C14F}"/>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CEF53577-92AC-03E5-3AC2-DD88059B2E0C}"/>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7739B9B8-2D95-BCA8-5579-2EED0D020578}"/>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D1FB8A7A-F52F-13FC-E6CE-0F7F47A63F98}"/>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772F881C-7D30-5CCE-B179-AFA10B713197}"/>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A2E586FF-5F89-BA3E-15B3-EFA0F0618FA9}"/>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8072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6"/>
            <a:ext cx="12192000" cy="882014"/>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4913" y="101028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groups. Discuss and make a list of the changes in your learning over the past five years.</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51741" y="12241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2307" y="110775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74725" y="20205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groups.</a:t>
            </a:r>
          </a:p>
        </p:txBody>
      </p:sp>
      <p:sp>
        <p:nvSpPr>
          <p:cNvPr id="2" name="Text Box 1"/>
          <p:cNvSpPr txBox="1"/>
          <p:nvPr/>
        </p:nvSpPr>
        <p:spPr>
          <a:xfrm>
            <a:off x="955040" y="259842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Choose to talk about anything related to your learning.</a:t>
            </a:r>
          </a:p>
        </p:txBody>
      </p:sp>
      <p:sp>
        <p:nvSpPr>
          <p:cNvPr id="3" name="Text Box 2"/>
          <p:cNvSpPr txBox="1"/>
          <p:nvPr/>
        </p:nvSpPr>
        <p:spPr>
          <a:xfrm>
            <a:off x="955675" y="323342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Discuss and take notes of your answers.</a:t>
            </a:r>
          </a:p>
        </p:txBody>
      </p:sp>
      <p:sp>
        <p:nvSpPr>
          <p:cNvPr id="5" name="Text Box 4"/>
          <p:cNvSpPr txBox="1"/>
          <p:nvPr/>
        </p:nvSpPr>
        <p:spPr>
          <a:xfrm>
            <a:off x="863600" y="3878580"/>
            <a:ext cx="10372725" cy="2951480"/>
          </a:xfrm>
          <a:prstGeom prst="rect">
            <a:avLst/>
          </a:prstGeom>
          <a:solidFill>
            <a:srgbClr val="C5FFF8"/>
          </a:solidFill>
        </p:spPr>
        <p:txBody>
          <a:bodyPr wrap="square" rtlCol="0" anchor="t">
            <a:noAutofit/>
          </a:bodyPr>
          <a:lstStyle/>
          <a:p>
            <a:r>
              <a:rPr lang="en-US" sz="3600" b="1" i="1" dirty="0"/>
              <a:t>You can mention:</a:t>
            </a:r>
            <a:r>
              <a:rPr lang="en-US" sz="3600" i="1" dirty="0"/>
              <a:t> </a:t>
            </a:r>
          </a:p>
          <a:p>
            <a:r>
              <a:rPr lang="en-US" sz="3600" dirty="0"/>
              <a:t>– number of subjects </a:t>
            </a:r>
          </a:p>
          <a:p>
            <a:r>
              <a:rPr lang="en-US" sz="3600" dirty="0"/>
              <a:t>– teachers </a:t>
            </a:r>
          </a:p>
          <a:p>
            <a:r>
              <a:rPr lang="en-US" sz="3600" dirty="0"/>
              <a:t>– learning facilities</a:t>
            </a:r>
          </a:p>
          <a:p>
            <a:r>
              <a:rPr lang="en-US" sz="3600" dirty="0"/>
              <a:t>– learning style (dependent / independent ...)</a:t>
            </a:r>
          </a:p>
          <a:p>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p:bldP spid="3" grpId="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grpSp>
      <p:pic>
        <p:nvPicPr>
          <p:cNvPr id="3" name="Picture 2" descr="2150725499"/>
          <p:cNvPicPr>
            <a:picLocks noChangeAspect="1"/>
          </p:cNvPicPr>
          <p:nvPr/>
        </p:nvPicPr>
        <p:blipFill>
          <a:blip r:embed="rId5">
            <a:grayscl/>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0" y="-70485"/>
            <a:ext cx="12192635" cy="812863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992157"/>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55370" y="103194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groups. Discuss and make a list of the changes in your learning over the past five years.</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475308" y="125583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8093" y="114744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552450" y="2222500"/>
            <a:ext cx="11391265" cy="3801745"/>
          </a:xfrm>
          <a:prstGeom prst="rect">
            <a:avLst/>
          </a:prstGeom>
          <a:solidFill>
            <a:srgbClr val="C5FFF8"/>
          </a:solidFill>
        </p:spPr>
        <p:txBody>
          <a:bodyPr wrap="square" rtlCol="0" anchor="t">
            <a:noAutofit/>
          </a:bodyPr>
          <a:lstStyle/>
          <a:p>
            <a:pPr algn="just"/>
            <a:r>
              <a:rPr lang="en-US" sz="3600" b="1" i="1" dirty="0"/>
              <a:t>Sample answers:</a:t>
            </a:r>
          </a:p>
          <a:p>
            <a:pPr algn="just"/>
            <a:r>
              <a:rPr lang="en-US" sz="3600" b="1" i="1" u="sng" dirty="0"/>
              <a:t>Teachers</a:t>
            </a:r>
            <a:r>
              <a:rPr lang="en-US" sz="3600" b="1" dirty="0"/>
              <a:t>:</a:t>
            </a:r>
            <a:r>
              <a:rPr lang="en-US" sz="3600" dirty="0"/>
              <a:t> three or four teachers teach all the subjects -&gt; different teachers for different subjects.</a:t>
            </a:r>
          </a:p>
          <a:p>
            <a:pPr algn="just"/>
            <a:r>
              <a:rPr lang="en-US" sz="3600" b="1" i="1" u="sng" dirty="0"/>
              <a:t>Learning facilities</a:t>
            </a:r>
            <a:r>
              <a:rPr lang="en-US" sz="3600" b="1" dirty="0"/>
              <a:t>:</a:t>
            </a:r>
            <a:r>
              <a:rPr lang="en-US" sz="3600" dirty="0"/>
              <a:t> almost text book -&gt; use textbooks and Internet …</a:t>
            </a:r>
          </a:p>
          <a:p>
            <a:pPr algn="just"/>
            <a:r>
              <a:rPr lang="en-US" sz="3600" b="1" i="1" u="sng" dirty="0"/>
              <a:t>Learning style</a:t>
            </a:r>
            <a:r>
              <a:rPr lang="en-US" sz="3600" b="1" dirty="0"/>
              <a:t>: </a:t>
            </a:r>
            <a:r>
              <a:rPr lang="en-US" sz="3600" dirty="0"/>
              <a:t>dependent -&gt; independent</a:t>
            </a:r>
          </a:p>
        </p:txBody>
      </p:sp>
      <p:pic>
        <p:nvPicPr>
          <p:cNvPr id="4" name="Content Placeholder 3"/>
          <p:cNvPicPr>
            <a:picLocks noGrp="1" noChangeAspect="1"/>
          </p:cNvPicPr>
          <p:nvPr>
            <p:ph sz="half" idx="1"/>
          </p:nvPr>
        </p:nvPicPr>
        <p:blipFill>
          <a:blip r:embed="rId3"/>
          <a:stretch>
            <a:fillRect/>
          </a:stretch>
        </p:blipFill>
        <p:spPr>
          <a:xfrm>
            <a:off x="-4521835" y="4288155"/>
            <a:ext cx="3787140" cy="2569845"/>
          </a:xfrm>
          <a:prstGeom prst="rect">
            <a:avLst/>
          </a:prstGeom>
        </p:spPr>
      </p:pic>
      <p:pic>
        <p:nvPicPr>
          <p:cNvPr id="6" name="Content Placeholder 5"/>
          <p:cNvPicPr>
            <a:picLocks noGrp="1" noChangeAspect="1"/>
          </p:cNvPicPr>
          <p:nvPr>
            <p:ph sz="half" idx="2"/>
          </p:nvPr>
        </p:nvPicPr>
        <p:blipFill>
          <a:blip r:embed="rId4"/>
          <a:stretch>
            <a:fillRect/>
          </a:stretch>
        </p:blipFill>
        <p:spPr>
          <a:xfrm>
            <a:off x="-5535295" y="3867785"/>
            <a:ext cx="3834765" cy="29902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4905"/>
            <a:ext cx="10888345" cy="82994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Share with the class the list your group has made </a:t>
            </a:r>
            <a:r>
              <a:rPr lang="en-US" sz="3200" b="1">
                <a:solidFill>
                  <a:schemeClr val="tx1"/>
                </a:solidFill>
                <a:effectLst>
                  <a:glow rad="88900">
                    <a:schemeClr val="bg1"/>
                  </a:glow>
                </a:effectLst>
                <a:cs typeface="Arial" panose="020B0604020202020204" pitchFamily="34" charset="0"/>
              </a:rPr>
              <a:t>in </a:t>
            </a:r>
            <a:r>
              <a:rPr lang="en-US" sz="4800" b="1">
                <a:solidFill>
                  <a:srgbClr val="FF0000"/>
                </a:solidFill>
                <a:effectLst>
                  <a:glow rad="88900">
                    <a:schemeClr val="bg1"/>
                  </a:glow>
                </a:effectLst>
                <a:cs typeface="Arial" panose="020B0604020202020204" pitchFamily="34" charset="0"/>
              </a:rPr>
              <a:t>4</a:t>
            </a:r>
            <a:r>
              <a:rPr lang="en-US" sz="4800" b="1">
                <a:effectLst>
                  <a:glow rad="88900">
                    <a:schemeClr val="bg1"/>
                  </a:glow>
                </a:effectLst>
                <a:cs typeface="Arial" panose="020B0604020202020204" pitchFamily="34" charset="0"/>
              </a:rPr>
              <a:t>.</a:t>
            </a:r>
            <a:endParaRPr lang="en-US" sz="4800" b="1" dirty="0">
              <a:effectLst>
                <a:glow rad="88900">
                  <a:schemeClr val="bg1"/>
                </a:glow>
              </a:effectLst>
              <a:cs typeface="Arial" panose="020B0604020202020204" pitchFamily="34" charset="0"/>
            </a:endParaRPr>
          </a:p>
        </p:txBody>
      </p:sp>
      <p:sp>
        <p:nvSpPr>
          <p:cNvPr id="16" name="Rounded Rectangle 15"/>
          <p:cNvSpPr/>
          <p:nvPr/>
        </p:nvSpPr>
        <p:spPr>
          <a:xfrm>
            <a:off x="578103" y="14067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Content Placeholder 1"/>
          <p:cNvPicPr>
            <a:picLocks noGrp="1" noChangeAspect="1"/>
          </p:cNvPicPr>
          <p:nvPr>
            <p:ph sz="half" idx="1"/>
          </p:nvPr>
        </p:nvPicPr>
        <p:blipFill>
          <a:blip r:embed="rId3"/>
          <a:stretch>
            <a:fillRect/>
          </a:stretch>
        </p:blipFill>
        <p:spPr>
          <a:xfrm>
            <a:off x="8365490" y="4076065"/>
            <a:ext cx="3787140" cy="2569845"/>
          </a:xfrm>
          <a:prstGeom prst="rect">
            <a:avLst/>
          </a:prstGeom>
        </p:spPr>
      </p:pic>
      <p:pic>
        <p:nvPicPr>
          <p:cNvPr id="4" name="Content Placeholder 3"/>
          <p:cNvPicPr>
            <a:picLocks noGrp="1" noChangeAspect="1"/>
          </p:cNvPicPr>
          <p:nvPr>
            <p:ph sz="half" idx="2"/>
          </p:nvPr>
        </p:nvPicPr>
        <p:blipFill>
          <a:blip r:embed="rId4"/>
          <a:stretch>
            <a:fillRect/>
          </a:stretch>
        </p:blipFill>
        <p:spPr>
          <a:xfrm>
            <a:off x="405130" y="3735070"/>
            <a:ext cx="3834765" cy="2990215"/>
          </a:xfrm>
          <a:prstGeom prst="rect">
            <a:avLst/>
          </a:prstGeom>
        </p:spPr>
      </p:pic>
      <p:sp>
        <p:nvSpPr>
          <p:cNvPr id="100" name="Text Box 99"/>
          <p:cNvSpPr txBox="1"/>
          <p:nvPr/>
        </p:nvSpPr>
        <p:spPr>
          <a:xfrm>
            <a:off x="932913" y="2128624"/>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Present the changes that your groups have talked about.</a:t>
            </a:r>
          </a:p>
        </p:txBody>
      </p:sp>
      <p:sp>
        <p:nvSpPr>
          <p:cNvPr id="6" name="Text Box 5"/>
          <p:cNvSpPr txBox="1"/>
          <p:nvPr/>
        </p:nvSpPr>
        <p:spPr>
          <a:xfrm>
            <a:off x="926563" y="2748384"/>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Listen and give comment or ask questions if you have any.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52705"/>
            <a:ext cx="12192000" cy="76835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285750" y="935355"/>
            <a:ext cx="11677015" cy="4560570"/>
          </a:xfrm>
          <a:prstGeom prst="rect">
            <a:avLst/>
          </a:prstGeom>
          <a:solidFill>
            <a:srgbClr val="7ED7C1"/>
          </a:solidFill>
          <a:ln w="9525">
            <a:noFill/>
          </a:ln>
        </p:spPr>
        <p:txBody>
          <a:bodyPr wrap="square">
            <a:noAutofit/>
          </a:bodyPr>
          <a:lstStyle/>
          <a:p>
            <a:pPr marL="1270" indent="-1270" algn="just"/>
            <a:r>
              <a:rPr lang="en-US" sz="3200" b="1" dirty="0">
                <a:solidFill>
                  <a:srgbClr val="000000"/>
                </a:solidFill>
                <a:latin typeface="Calibri" panose="020F0502020204030204" pitchFamily="34" charset="0"/>
                <a:cs typeface="Calibri" panose="020F0502020204030204" pitchFamily="34" charset="0"/>
              </a:rPr>
              <a:t>Example:</a:t>
            </a:r>
          </a:p>
          <a:p>
            <a:pPr marL="1270" indent="-1270" algn="just"/>
            <a:r>
              <a:rPr lang="en-US" sz="3200" b="0" dirty="0">
                <a:solidFill>
                  <a:srgbClr val="000000"/>
                </a:solidFill>
                <a:latin typeface="Calibri" panose="020F0502020204030204" pitchFamily="34" charset="0"/>
                <a:cs typeface="Calibri" panose="020F0502020204030204" pitchFamily="34" charset="0"/>
              </a:rPr>
              <a:t>Five years ago, we were at primary school. We had only three or four teachers teaching us all our subjects. We depended on the teachers to tell us everything we needed to do: taking notes in our notebooks, doing homework, and preparing for exams. We rarely did anything that the teacher did not request. Now, we have different teachers for different subjects. We have also become more independent and active in our learning. We use the Internet to learn about our interests. And it costs little to do it.</a:t>
            </a:r>
          </a:p>
        </p:txBody>
      </p:sp>
      <p:pic>
        <p:nvPicPr>
          <p:cNvPr id="2" name="Content Placeholder 1"/>
          <p:cNvPicPr>
            <a:picLocks noGrp="1" noChangeAspect="1"/>
          </p:cNvPicPr>
          <p:nvPr>
            <p:ph sz="half" idx="1"/>
          </p:nvPr>
        </p:nvPicPr>
        <p:blipFill>
          <a:blip r:embed="rId3"/>
          <a:stretch>
            <a:fillRect/>
          </a:stretch>
        </p:blipFill>
        <p:spPr>
          <a:xfrm>
            <a:off x="9279890" y="4946015"/>
            <a:ext cx="2682875" cy="1820545"/>
          </a:xfrm>
          <a:prstGeom prst="rect">
            <a:avLst/>
          </a:prstGeom>
        </p:spPr>
      </p:pic>
      <p:pic>
        <p:nvPicPr>
          <p:cNvPr id="4" name="Content Placeholder 3"/>
          <p:cNvPicPr>
            <a:picLocks noGrp="1" noChangeAspect="1"/>
          </p:cNvPicPr>
          <p:nvPr>
            <p:ph sz="half" idx="2"/>
          </p:nvPr>
        </p:nvPicPr>
        <p:blipFill>
          <a:blip r:embed="rId4"/>
          <a:stretch>
            <a:fillRect/>
          </a:stretch>
        </p:blipFill>
        <p:spPr>
          <a:xfrm>
            <a:off x="7769225" y="5230495"/>
            <a:ext cx="1969135" cy="15360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1076325"/>
          </a:xfrm>
          <a:prstGeom prst="rect">
            <a:avLst/>
          </a:prstGeom>
          <a:solidFill>
            <a:srgbClr val="FFC5C5"/>
          </a:solid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Interview two of your classmates and fill in the table below in notes. Then report your findings to the class.</a:t>
            </a:r>
          </a:p>
        </p:txBody>
      </p:sp>
      <p:graphicFrame>
        <p:nvGraphicFramePr>
          <p:cNvPr id="2" name="Table 1"/>
          <p:cNvGraphicFramePr/>
          <p:nvPr>
            <p:extLst>
              <p:ext uri="{D42A27DB-BD31-4B8C-83A1-F6EECF244321}">
                <p14:modId xmlns:p14="http://schemas.microsoft.com/office/powerpoint/2010/main" val="3723471188"/>
              </p:ext>
            </p:extLst>
          </p:nvPr>
        </p:nvGraphicFramePr>
        <p:xfrm>
          <a:off x="448945" y="2386331"/>
          <a:ext cx="11398884" cy="4053840"/>
        </p:xfrm>
        <a:graphic>
          <a:graphicData uri="http://schemas.openxmlformats.org/drawingml/2006/table">
            <a:tbl>
              <a:tblPr firstRow="1" bandRow="1">
                <a:tableStyleId>{5C22544A-7EE6-4342-B048-85BDC9FD1C3A}</a:tableStyleId>
              </a:tblPr>
              <a:tblGrid>
                <a:gridCol w="6801709">
                  <a:extLst>
                    <a:ext uri="{9D8B030D-6E8A-4147-A177-3AD203B41FA5}">
                      <a16:colId xmlns:a16="http://schemas.microsoft.com/office/drawing/2014/main" val="20000"/>
                    </a:ext>
                  </a:extLst>
                </a:gridCol>
                <a:gridCol w="2355925">
                  <a:extLst>
                    <a:ext uri="{9D8B030D-6E8A-4147-A177-3AD203B41FA5}">
                      <a16:colId xmlns:a16="http://schemas.microsoft.com/office/drawing/2014/main" val="20001"/>
                    </a:ext>
                  </a:extLst>
                </a:gridCol>
                <a:gridCol w="2241250">
                  <a:extLst>
                    <a:ext uri="{9D8B030D-6E8A-4147-A177-3AD203B41FA5}">
                      <a16:colId xmlns:a16="http://schemas.microsoft.com/office/drawing/2014/main" val="20002"/>
                    </a:ext>
                  </a:extLst>
                </a:gridCol>
              </a:tblGrid>
              <a:tr h="579120">
                <a:tc>
                  <a:txBody>
                    <a:bodyPr/>
                    <a:lstStyle/>
                    <a:p>
                      <a:pPr>
                        <a:buNone/>
                      </a:pPr>
                      <a:r>
                        <a:rPr lang="en-US" sz="3200" i="0">
                          <a:solidFill>
                            <a:schemeClr val="tx1"/>
                          </a:solidFill>
                        </a:rPr>
                        <a:t>Questions</a:t>
                      </a:r>
                    </a:p>
                  </a:txBody>
                  <a:tcPr>
                    <a:solidFill>
                      <a:srgbClr val="FFEBD8"/>
                    </a:solidFill>
                  </a:tcPr>
                </a:tc>
                <a:tc>
                  <a:txBody>
                    <a:bodyPr/>
                    <a:lstStyle/>
                    <a:p>
                      <a:pPr algn="ctr">
                        <a:buNone/>
                      </a:pPr>
                      <a:r>
                        <a:rPr lang="en-US" sz="3200">
                          <a:solidFill>
                            <a:schemeClr val="tx1"/>
                          </a:solidFill>
                        </a:rPr>
                        <a:t>Student 1</a:t>
                      </a:r>
                    </a:p>
                  </a:txBody>
                  <a:tcPr>
                    <a:solidFill>
                      <a:srgbClr val="C7DCA7"/>
                    </a:solidFill>
                  </a:tcPr>
                </a:tc>
                <a:tc>
                  <a:txBody>
                    <a:bodyPr/>
                    <a:lstStyle/>
                    <a:p>
                      <a:pPr algn="ctr">
                        <a:buNone/>
                      </a:pPr>
                      <a:r>
                        <a:rPr lang="en-US" sz="3200">
                          <a:solidFill>
                            <a:schemeClr val="tx1"/>
                          </a:solidFill>
                        </a:rPr>
                        <a:t>Student 2</a:t>
                      </a:r>
                    </a:p>
                  </a:txBody>
                  <a:tcPr>
                    <a:solidFill>
                      <a:srgbClr val="89B9AD"/>
                    </a:solidFill>
                  </a:tcPr>
                </a:tc>
                <a:extLst>
                  <a:ext uri="{0D108BD9-81ED-4DB2-BD59-A6C34878D82A}">
                    <a16:rowId xmlns:a16="http://schemas.microsoft.com/office/drawing/2014/main" val="10000"/>
                  </a:ext>
                </a:extLst>
              </a:tr>
              <a:tr h="571500">
                <a:tc>
                  <a:txBody>
                    <a:bodyPr/>
                    <a:lstStyle/>
                    <a:p>
                      <a:pPr algn="l">
                        <a:buNone/>
                      </a:pPr>
                      <a:r>
                        <a:rPr lang="en-US" sz="3500" b="1"/>
                        <a:t>1.</a:t>
                      </a:r>
                      <a:r>
                        <a:rPr lang="en-US" sz="3500"/>
                        <a:t> What are the three favourite sources for your learning?</a:t>
                      </a:r>
                    </a:p>
                  </a:txBody>
                  <a:tcPr>
                    <a:solidFill>
                      <a:srgbClr val="FFEBD8"/>
                    </a:solidFill>
                  </a:tcPr>
                </a:tc>
                <a:tc>
                  <a:txBody>
                    <a:bodyPr/>
                    <a:lstStyle/>
                    <a:p>
                      <a:pPr>
                        <a:buNone/>
                      </a:pPr>
                      <a:endParaRPr lang="en-US" sz="3200"/>
                    </a:p>
                  </a:txBody>
                  <a:tcPr>
                    <a:solidFill>
                      <a:srgbClr val="C7DCA7"/>
                    </a:solidFill>
                  </a:tcPr>
                </a:tc>
                <a:tc>
                  <a:txBody>
                    <a:bodyPr/>
                    <a:lstStyle/>
                    <a:p>
                      <a:pPr>
                        <a:buNone/>
                      </a:pPr>
                      <a:endParaRPr lang="en-US" sz="3200"/>
                    </a:p>
                  </a:txBody>
                  <a:tcPr>
                    <a:solidFill>
                      <a:srgbClr val="89B9AD"/>
                    </a:solidFill>
                  </a:tcPr>
                </a:tc>
                <a:extLst>
                  <a:ext uri="{0D108BD9-81ED-4DB2-BD59-A6C34878D82A}">
                    <a16:rowId xmlns:a16="http://schemas.microsoft.com/office/drawing/2014/main" val="10001"/>
                  </a:ext>
                </a:extLst>
              </a:tr>
              <a:tr h="1090295">
                <a:tc>
                  <a:txBody>
                    <a:bodyPr/>
                    <a:lstStyle/>
                    <a:p>
                      <a:pPr algn="l">
                        <a:buNone/>
                      </a:pPr>
                      <a:r>
                        <a:rPr lang="en-US" sz="3500" b="1"/>
                        <a:t>2.</a:t>
                      </a:r>
                      <a:r>
                        <a:rPr lang="en-US" sz="3500"/>
                        <a:t> What do you prefer: learning by yourself or learning in groups?</a:t>
                      </a:r>
                    </a:p>
                  </a:txBody>
                  <a:tcPr>
                    <a:solidFill>
                      <a:srgbClr val="FFEBD8"/>
                    </a:solidFill>
                  </a:tcPr>
                </a:tc>
                <a:tc>
                  <a:txBody>
                    <a:bodyPr/>
                    <a:lstStyle/>
                    <a:p>
                      <a:pPr>
                        <a:buNone/>
                      </a:pPr>
                      <a:endParaRPr lang="en-US" sz="3200"/>
                    </a:p>
                  </a:txBody>
                  <a:tcPr>
                    <a:solidFill>
                      <a:srgbClr val="C7DCA7"/>
                    </a:solidFill>
                  </a:tcPr>
                </a:tc>
                <a:tc>
                  <a:txBody>
                    <a:bodyPr/>
                    <a:lstStyle/>
                    <a:p>
                      <a:pPr>
                        <a:buNone/>
                      </a:pPr>
                      <a:endParaRPr lang="en-US" sz="3200"/>
                    </a:p>
                  </a:txBody>
                  <a:tcPr>
                    <a:solidFill>
                      <a:srgbClr val="89B9AD"/>
                    </a:solidFill>
                  </a:tcPr>
                </a:tc>
                <a:extLst>
                  <a:ext uri="{0D108BD9-81ED-4DB2-BD59-A6C34878D82A}">
                    <a16:rowId xmlns:a16="http://schemas.microsoft.com/office/drawing/2014/main" val="10002"/>
                  </a:ext>
                </a:extLst>
              </a:tr>
              <a:tr h="571500">
                <a:tc>
                  <a:txBody>
                    <a:bodyPr/>
                    <a:lstStyle/>
                    <a:p>
                      <a:pPr algn="l">
                        <a:buNone/>
                      </a:pPr>
                      <a:r>
                        <a:rPr lang="en-US" sz="3500" b="1"/>
                        <a:t>3.</a:t>
                      </a:r>
                      <a:r>
                        <a:rPr lang="en-US" sz="3500"/>
                        <a:t> Do you attend extra classes after school?</a:t>
                      </a:r>
                    </a:p>
                  </a:txBody>
                  <a:tcPr>
                    <a:solidFill>
                      <a:srgbClr val="FFEBD8"/>
                    </a:solidFill>
                  </a:tcPr>
                </a:tc>
                <a:tc>
                  <a:txBody>
                    <a:bodyPr/>
                    <a:lstStyle/>
                    <a:p>
                      <a:pPr>
                        <a:buNone/>
                      </a:pPr>
                      <a:endParaRPr lang="en-US" sz="3200"/>
                    </a:p>
                  </a:txBody>
                  <a:tcPr>
                    <a:solidFill>
                      <a:srgbClr val="C7DCA7"/>
                    </a:solidFill>
                  </a:tcPr>
                </a:tc>
                <a:tc>
                  <a:txBody>
                    <a:bodyPr/>
                    <a:lstStyle/>
                    <a:p>
                      <a:pPr>
                        <a:buNone/>
                      </a:pPr>
                      <a:endParaRPr lang="en-US" sz="3200"/>
                    </a:p>
                  </a:txBody>
                  <a:tcPr>
                    <a:solidFill>
                      <a:srgbClr val="89B9AD"/>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1364C-77DD-D672-5E53-0CB3D1B849D8}"/>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09C4F0D7-1E93-803D-0769-94FC838BCECF}"/>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63F32232-21DD-21CF-F93E-7BBD31C3878A}"/>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11804B63-5072-A015-AD76-EE6C7294B508}"/>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5C3B4FFC-4298-D834-0BFE-116339D79160}"/>
              </a:ext>
            </a:extLst>
          </p:cNvPr>
          <p:cNvSpPr/>
          <p:nvPr/>
        </p:nvSpPr>
        <p:spPr>
          <a:xfrm>
            <a:off x="2118887" y="2597273"/>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READING</a:t>
            </a:r>
            <a:endParaRPr lang="en-GB" sz="2400" b="1" dirty="0">
              <a:solidFill>
                <a:schemeClr val="tx1"/>
              </a:solidFill>
            </a:endParaRPr>
          </a:p>
        </p:txBody>
      </p:sp>
      <p:sp>
        <p:nvSpPr>
          <p:cNvPr id="18" name="Rounded Rectangle 17">
            <a:extLst>
              <a:ext uri="{FF2B5EF4-FFF2-40B4-BE49-F238E27FC236}">
                <a16:creationId xmlns:a16="http://schemas.microsoft.com/office/drawing/2014/main" id="{3AAF8CBA-21C8-1517-E71C-A1A63179A9DB}"/>
              </a:ext>
            </a:extLst>
          </p:cNvPr>
          <p:cNvSpPr/>
          <p:nvPr/>
        </p:nvSpPr>
        <p:spPr>
          <a:xfrm>
            <a:off x="313607" y="4469468"/>
            <a:ext cx="1565297"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SPEAKING</a:t>
            </a:r>
          </a:p>
        </p:txBody>
      </p:sp>
      <p:sp>
        <p:nvSpPr>
          <p:cNvPr id="20" name="Rectangle 19">
            <a:extLst>
              <a:ext uri="{FF2B5EF4-FFF2-40B4-BE49-F238E27FC236}">
                <a16:creationId xmlns:a16="http://schemas.microsoft.com/office/drawing/2014/main" id="{F20E4AAF-8361-F41B-CE25-E85C26E441AD}"/>
              </a:ext>
            </a:extLst>
          </p:cNvPr>
          <p:cNvSpPr/>
          <p:nvPr/>
        </p:nvSpPr>
        <p:spPr>
          <a:xfrm>
            <a:off x="4658356" y="961766"/>
            <a:ext cx="7347178"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500" dirty="0">
                <a:solidFill>
                  <a:schemeClr val="tx1"/>
                </a:solidFill>
              </a:rPr>
              <a:t>Brainstorm</a:t>
            </a:r>
          </a:p>
        </p:txBody>
      </p:sp>
      <p:sp>
        <p:nvSpPr>
          <p:cNvPr id="21" name="Rectangle 20">
            <a:extLst>
              <a:ext uri="{FF2B5EF4-FFF2-40B4-BE49-F238E27FC236}">
                <a16:creationId xmlns:a16="http://schemas.microsoft.com/office/drawing/2014/main" id="{2720D669-7689-1AF2-E5EF-20371B1DE6B5}"/>
              </a:ext>
            </a:extLst>
          </p:cNvPr>
          <p:cNvSpPr/>
          <p:nvPr/>
        </p:nvSpPr>
        <p:spPr>
          <a:xfrm>
            <a:off x="4637660" y="1661758"/>
            <a:ext cx="7367874" cy="276516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if each of the following 	phrases describes past or present learning.</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Two people of different generations are talking 	about their learning styles. Read the passages 	and choose the correct answer A, B, C, or D.</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Fill in each blank with ONE word from the 	passage.</a:t>
            </a:r>
          </a:p>
        </p:txBody>
      </p:sp>
      <p:sp>
        <p:nvSpPr>
          <p:cNvPr id="22" name="Rectangle 21">
            <a:extLst>
              <a:ext uri="{FF2B5EF4-FFF2-40B4-BE49-F238E27FC236}">
                <a16:creationId xmlns:a16="http://schemas.microsoft.com/office/drawing/2014/main" id="{59DD6A82-6492-2BEC-7D41-9ED4CA1BC792}"/>
              </a:ext>
            </a:extLst>
          </p:cNvPr>
          <p:cNvSpPr/>
          <p:nvPr/>
        </p:nvSpPr>
        <p:spPr>
          <a:xfrm>
            <a:off x="4658356" y="4509059"/>
            <a:ext cx="7365656" cy="156321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groups. Discuss and make a list of the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changes in your learning over the past five years.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Share with the class the list your group has made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t>
            </a:r>
            <a:r>
              <a:rPr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6F786E1B-9390-5B65-B082-697D3AFCE5EC}"/>
              </a:ext>
            </a:extLst>
          </p:cNvPr>
          <p:cNvCxnSpPr>
            <a:stCxn id="16" idx="3"/>
            <a:endCxn id="17" idx="0"/>
          </p:cNvCxnSpPr>
          <p:nvPr/>
        </p:nvCxnSpPr>
        <p:spPr>
          <a:xfrm>
            <a:off x="2505075" y="1409153"/>
            <a:ext cx="804120" cy="11881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8A6936E7-BCE3-244B-0AB3-256F20E0BBDC}"/>
              </a:ext>
            </a:extLst>
          </p:cNvPr>
          <p:cNvCxnSpPr>
            <a:cxnSpLocks/>
            <a:stCxn id="17" idx="1"/>
            <a:endCxn id="18" idx="0"/>
          </p:cNvCxnSpPr>
          <p:nvPr/>
        </p:nvCxnSpPr>
        <p:spPr>
          <a:xfrm rot="10800000" flipV="1">
            <a:off x="1096257" y="2906200"/>
            <a:ext cx="1022631" cy="156326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691A5A2A-E1E1-3542-6EA0-F5B0E3EB8C20}"/>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B263F424-05B2-8DCB-A397-2526AE61E3CA}"/>
              </a:ext>
            </a:extLst>
          </p:cNvPr>
          <p:cNvSpPr/>
          <p:nvPr/>
        </p:nvSpPr>
        <p:spPr>
          <a:xfrm>
            <a:off x="1753644" y="5855652"/>
            <a:ext cx="2473507"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a:extLst>
              <a:ext uri="{FF2B5EF4-FFF2-40B4-BE49-F238E27FC236}">
                <a16:creationId xmlns:a16="http://schemas.microsoft.com/office/drawing/2014/main" id="{B2513DB3-0316-12CF-7BD9-8E6F445DCF78}"/>
              </a:ext>
            </a:extLst>
          </p:cNvPr>
          <p:cNvCxnSpPr>
            <a:cxnSpLocks/>
            <a:stCxn id="18" idx="3"/>
            <a:endCxn id="27" idx="0"/>
          </p:cNvCxnSpPr>
          <p:nvPr/>
        </p:nvCxnSpPr>
        <p:spPr>
          <a:xfrm>
            <a:off x="1878904" y="4775571"/>
            <a:ext cx="1111494" cy="108008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A1E86A39-49AE-F02F-6316-3D96C5CA5525}"/>
              </a:ext>
            </a:extLst>
          </p:cNvPr>
          <p:cNvSpPr/>
          <p:nvPr/>
        </p:nvSpPr>
        <p:spPr>
          <a:xfrm>
            <a:off x="4663369" y="6136820"/>
            <a:ext cx="7347178" cy="68243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500" dirty="0">
                <a:solidFill>
                  <a:schemeClr val="tx1"/>
                </a:solidFill>
              </a:rPr>
              <a:t>Wrap-up</a:t>
            </a:r>
          </a:p>
          <a:p>
            <a:pPr indent="0">
              <a:buFont typeface="Arial" panose="020B0604020202020204" pitchFamily="34" charset="0"/>
              <a:buNone/>
            </a:pPr>
            <a:r>
              <a:rPr lang="en-US" sz="2500">
                <a:solidFill>
                  <a:schemeClr val="tx1"/>
                </a:solidFill>
              </a:rPr>
              <a:t>Homework</a:t>
            </a:r>
            <a:endParaRPr lang="en-GB" sz="2500" dirty="0">
              <a:solidFill>
                <a:schemeClr val="tx1"/>
              </a:solidFill>
            </a:endParaRPr>
          </a:p>
        </p:txBody>
      </p:sp>
      <p:sp>
        <p:nvSpPr>
          <p:cNvPr id="30" name="Rounded Rectangle 29">
            <a:extLst>
              <a:ext uri="{FF2B5EF4-FFF2-40B4-BE49-F238E27FC236}">
                <a16:creationId xmlns:a16="http://schemas.microsoft.com/office/drawing/2014/main" id="{44A03FD0-C5B4-D890-3D03-71774CF26935}"/>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4C72396-9BAB-7B50-5BCA-D6A91E513A07}"/>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a:extLst>
              <a:ext uri="{FF2B5EF4-FFF2-40B4-BE49-F238E27FC236}">
                <a16:creationId xmlns:a16="http://schemas.microsoft.com/office/drawing/2014/main" id="{7795C765-68CE-377F-4926-12E9BEE9FBE3}"/>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21D43944-AC84-5484-0594-C1FA30125B2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DE4E869-EC28-249A-6FF0-50B9D0925ADB}"/>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909E687E-ED04-B767-913C-C647878AC11F}"/>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0B8F3D72-13FE-6F96-381D-E9AA34927DE3}"/>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1040815A-44E2-FEED-6187-76DEDDC76E28}"/>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769EB2EC-E418-A346-5436-957E8EF3F9B0}"/>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411C80F4-B343-569A-9B39-2D0F701D3EA6}"/>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296F8285-A584-B2FE-BBB3-FE5440465C21}"/>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35406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specific information about the differences in the learning styles of past </a:t>
            </a:r>
            <a:r>
              <a:rPr lang="en-US" sz="3600">
                <a:sym typeface="+mn-ea"/>
              </a:rPr>
              <a:t>and present;</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Talk about changes in one’s </a:t>
            </a:r>
            <a:r>
              <a:rPr lang="en-US" sz="3600">
                <a:sym typeface="+mn-ea"/>
              </a:rPr>
              <a:t>learning style.</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78761"/>
            <a:ext cx="2460461"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2150725499"/>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70485"/>
            <a:ext cx="12192635" cy="8128635"/>
          </a:xfrm>
          <a:prstGeom prst="rect">
            <a:avLst/>
          </a:prstGeom>
          <a:ln w="228600" cap="sq" cmpd="thickThin">
            <a:solidFill>
              <a:srgbClr val="000000"/>
            </a:solidFill>
            <a:prstDash val="solid"/>
            <a:miter lim="800000"/>
            <a:headEnd/>
            <a:tailEnd/>
          </a:ln>
          <a:effectLst>
            <a:innerShdw blurRad="76200">
              <a:srgbClr val="000000"/>
            </a:innerShdw>
          </a:effectLst>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p:cNvGrpSpPr>
            <a:grpSpLocks noGrp="1" noUngrp="1" noRot="1" noChangeAspect="1" noMove="1" noResize="1"/>
          </p:cNvGrpSpPr>
          <p:nvPr/>
        </p:nvGrpSpPr>
        <p:grpSpPr>
          <a:xfrm flipH="1">
            <a:off x="-18415" y="-1270"/>
            <a:ext cx="4528185" cy="233045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827655" y="467360"/>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990600" y="361315"/>
            <a:ext cx="2089150" cy="860425"/>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25" name="TextBox 16"/>
          <p:cNvSpPr txBox="1"/>
          <p:nvPr/>
        </p:nvSpPr>
        <p:spPr>
          <a:xfrm>
            <a:off x="2809875" y="450850"/>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6</a:t>
            </a:r>
            <a:endParaRPr lang="en-US" sz="4000" b="1" dirty="0">
              <a:solidFill>
                <a:schemeClr val="bg1"/>
              </a:solidFill>
              <a:latin typeface="Myriad Pro" pitchFamily="34" charset="0"/>
            </a:endParaRPr>
          </a:p>
        </p:txBody>
      </p:sp>
      <p:sp>
        <p:nvSpPr>
          <p:cNvPr id="26" name="TextBox 40"/>
          <p:cNvSpPr txBox="1"/>
          <p:nvPr/>
        </p:nvSpPr>
        <p:spPr>
          <a:xfrm>
            <a:off x="3223705" y="292352"/>
            <a:ext cx="9058275" cy="1630045"/>
          </a:xfrm>
          <a:prstGeom prst="rect">
            <a:avLst/>
          </a:prstGeom>
          <a:noFill/>
        </p:spPr>
        <p:txBody>
          <a:bodyPr wrap="square" rtlCol="0">
            <a:spAutoFit/>
          </a:bodyPr>
          <a:lstStyle/>
          <a:p>
            <a:pPr algn="ctr"/>
            <a:r>
              <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VIETNAMESE LIFESTYLE: THEN AND NOW</a:t>
            </a:r>
          </a:p>
        </p:txBody>
      </p:sp>
      <p:grpSp>
        <p:nvGrpSpPr>
          <p:cNvPr id="34" name="Group 33"/>
          <p:cNvGrpSpPr/>
          <p:nvPr/>
        </p:nvGrpSpPr>
        <p:grpSpPr>
          <a:xfrm>
            <a:off x="0" y="1695252"/>
            <a:ext cx="5978525" cy="941705"/>
            <a:chOff x="-12680" y="1993"/>
            <a:chExt cx="9415" cy="1483"/>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687" y="2277"/>
              <a:ext cx="7422" cy="921"/>
            </a:xfrm>
            <a:prstGeom prst="rect">
              <a:avLst/>
            </a:prstGeom>
            <a:noFill/>
          </p:spPr>
          <p:txBody>
            <a:bodyPr wrap="square" rtlCol="0">
              <a:spAutoFit/>
            </a:bodyPr>
            <a:lstStyle/>
            <a:p>
              <a:r>
                <a:rPr lang="en-US" sz="32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2/3*#ppt_w"/>
                                          </p:val>
                                        </p:tav>
                                        <p:tav tm="100000">
                                          <p:val>
                                            <p:strVal val="#ppt_w"/>
                                          </p:val>
                                        </p:tav>
                                      </p:tavLst>
                                    </p:anim>
                                    <p:anim calcmode="lin" valueType="num">
                                      <p:cBhvr>
                                        <p:cTn id="8" dur="500" fill="hold"/>
                                        <p:tgtEl>
                                          <p:spTgt spid="17"/>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iterate type="lt">
                                    <p:tmPct val="5000"/>
                                  </p:iterate>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2/3*#ppt_w"/>
                                          </p:val>
                                        </p:tav>
                                        <p:tav tm="100000">
                                          <p:val>
                                            <p:strVal val="#ppt_w"/>
                                          </p:val>
                                        </p:tav>
                                      </p:tavLst>
                                    </p:anim>
                                    <p:anim calcmode="lin" valueType="num">
                                      <p:cBhvr>
                                        <p:cTn id="12" dur="500" fill="hold"/>
                                        <p:tgtEl>
                                          <p:spTgt spid="24"/>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iterate type="lt">
                                    <p:tmPct val="5000"/>
                                  </p:iterate>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strVal val="2/3*#ppt_w"/>
                                          </p:val>
                                        </p:tav>
                                        <p:tav tm="100000">
                                          <p:val>
                                            <p:strVal val="#ppt_w"/>
                                          </p:val>
                                        </p:tav>
                                      </p:tavLst>
                                    </p:anim>
                                    <p:anim calcmode="lin" valueType="num">
                                      <p:cBhvr>
                                        <p:cTn id="16" dur="500" fill="hold"/>
                                        <p:tgtEl>
                                          <p:spTgt spid="25"/>
                                        </p:tgtEl>
                                        <p:attrNameLst>
                                          <p:attrName>ppt_h</p:attrName>
                                        </p:attrNameLst>
                                      </p:cBhvr>
                                      <p:tavLst>
                                        <p:tav tm="0">
                                          <p:val>
                                            <p:strVal val="2/3*#ppt_h"/>
                                          </p:val>
                                        </p:tav>
                                        <p:tav tm="100000">
                                          <p:val>
                                            <p:strVal val="#ppt_h"/>
                                          </p:val>
                                        </p:tav>
                                      </p:tavLst>
                                    </p:anim>
                                  </p:childTnLst>
                                </p:cTn>
                              </p:par>
                              <p:par>
                                <p:cTn id="17" presetID="23" presetClass="entr" presetSubtype="272" fill="hold" grpId="0" nodeType="withEffect">
                                  <p:stCondLst>
                                    <p:cond delay="0"/>
                                  </p:stCondLst>
                                  <p:iterate type="lt">
                                    <p:tmPct val="5000"/>
                                  </p:iterate>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strVal val="2/3*#ppt_w"/>
                                          </p:val>
                                        </p:tav>
                                        <p:tav tm="100000">
                                          <p:val>
                                            <p:strVal val="#ppt_w"/>
                                          </p:val>
                                        </p:tav>
                                      </p:tavLst>
                                    </p:anim>
                                    <p:anim calcmode="lin" valueType="num">
                                      <p:cBhvr>
                                        <p:cTn id="20" dur="500" fill="hold"/>
                                        <p:tgtEl>
                                          <p:spTgt spid="26"/>
                                        </p:tgtEl>
                                        <p:attrNameLst>
                                          <p:attrName>ppt_h</p:attrName>
                                        </p:attrNameLst>
                                      </p:cBhvr>
                                      <p:tavLst>
                                        <p:tav tm="0">
                                          <p:val>
                                            <p:strVal val="2/3*#ppt_h"/>
                                          </p:val>
                                        </p:tav>
                                        <p:tav tm="100000">
                                          <p:val>
                                            <p:strVal val="#ppt_h"/>
                                          </p:val>
                                        </p:tav>
                                      </p:tavLst>
                                    </p:anim>
                                  </p:childTnLst>
                                </p:cTn>
                              </p:par>
                            </p:childTnLst>
                          </p:cTn>
                        </p:par>
                        <p:par>
                          <p:cTn id="21" fill="hold">
                            <p:stCondLst>
                              <p:cond delay="0"/>
                            </p:stCondLst>
                            <p:childTnLst>
                              <p:par>
                                <p:cTn id="22" presetID="2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6"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Read for specific information about the differences in the learning styles of past </a:t>
            </a:r>
            <a:r>
              <a:rPr lang="en-US" sz="3600"/>
              <a:t>and present;</a:t>
            </a:r>
            <a:endParaRPr lang="en-US" sz="3600" dirty="0"/>
          </a:p>
          <a:p>
            <a:pPr marL="457200" indent="-457200" algn="just">
              <a:lnSpc>
                <a:spcPct val="150000"/>
              </a:lnSpc>
              <a:buFont typeface="Courier New" panose="02070309020205020404" pitchFamily="49" charset="0"/>
              <a:buChar char="o"/>
            </a:pPr>
            <a:r>
              <a:rPr lang="en-US" sz="3600" dirty="0"/>
              <a:t>Talk about changes in one’s </a:t>
            </a:r>
            <a:r>
              <a:rPr lang="en-US" sz="3600"/>
              <a:t>learning style.</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118887" y="2597273"/>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313607" y="4469468"/>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4658356" y="961766"/>
            <a:ext cx="7347178"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500" dirty="0">
                <a:solidFill>
                  <a:schemeClr val="tx1"/>
                </a:solidFill>
              </a:rPr>
              <a:t>Brainstorm</a:t>
            </a:r>
          </a:p>
        </p:txBody>
      </p:sp>
      <p:sp>
        <p:nvSpPr>
          <p:cNvPr id="21" name="Rectangle 20"/>
          <p:cNvSpPr/>
          <p:nvPr/>
        </p:nvSpPr>
        <p:spPr>
          <a:xfrm>
            <a:off x="4637660" y="1661758"/>
            <a:ext cx="7367874" cy="276516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if each of the following 	phrases describes past or present learning.</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Two people of different generations are talking 	about their learning styles. Read the passages 	and choose the correct answer A, B, C, or D.</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Fill in each blank with ONE word from the 	passage.</a:t>
            </a:r>
          </a:p>
        </p:txBody>
      </p:sp>
      <p:sp>
        <p:nvSpPr>
          <p:cNvPr id="22" name="Rectangle 21"/>
          <p:cNvSpPr/>
          <p:nvPr/>
        </p:nvSpPr>
        <p:spPr>
          <a:xfrm>
            <a:off x="4701205" y="4558076"/>
            <a:ext cx="7365656" cy="156321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groups. Discuss and make a list of the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changes in your learning over the past five years.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Share with the class the list your group has made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t>
            </a:r>
            <a:r>
              <a:rPr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804120" cy="11881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471531" y="2906200"/>
            <a:ext cx="647357" cy="156326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391237" y="5855652"/>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629452" y="4770141"/>
            <a:ext cx="679742" cy="108551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663369" y="6136820"/>
            <a:ext cx="7347178" cy="68243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500" dirty="0">
                <a:solidFill>
                  <a:schemeClr val="tx1"/>
                </a:solidFill>
              </a:rPr>
              <a:t>Wrap-up</a:t>
            </a:r>
          </a:p>
          <a:p>
            <a:pPr indent="0">
              <a:buFont typeface="Arial" panose="020B0604020202020204" pitchFamily="34" charset="0"/>
              <a:buNone/>
            </a:pPr>
            <a:r>
              <a:rPr lang="en-US" sz="2500">
                <a:solidFill>
                  <a:schemeClr val="tx1"/>
                </a:solidFill>
              </a:rPr>
              <a:t>Homework</a:t>
            </a:r>
            <a:endParaRPr lang="en-GB" sz="2500"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5269204" y="1302683"/>
            <a:ext cx="2796540" cy="537845"/>
          </a:xfrm>
          <a:prstGeom prst="rect">
            <a:avLst/>
          </a:prstGeom>
          <a:noFill/>
        </p:spPr>
        <p:txBody>
          <a:bodyPr wrap="square">
            <a:noAutofit/>
          </a:bodyPr>
          <a:lstStyle/>
          <a:p>
            <a:pPr>
              <a:lnSpc>
                <a:spcPct val="100000"/>
              </a:lnSpc>
            </a:pPr>
            <a:r>
              <a:rPr lang="en-US" sz="3600" b="1" i="1" dirty="0"/>
              <a:t>Question:</a:t>
            </a:r>
          </a:p>
          <a:p>
            <a:pPr>
              <a:lnSpc>
                <a:spcPct val="200000"/>
              </a:lnSpc>
            </a:pPr>
            <a:endParaRPr lang="en-US" sz="3600" b="1" i="1" dirty="0"/>
          </a:p>
        </p:txBody>
      </p:sp>
      <p:sp>
        <p:nvSpPr>
          <p:cNvPr id="100" name="Text Box 99"/>
          <p:cNvSpPr txBox="1"/>
          <p:nvPr/>
        </p:nvSpPr>
        <p:spPr>
          <a:xfrm>
            <a:off x="6233047" y="1280792"/>
            <a:ext cx="6293485" cy="1322070"/>
          </a:xfrm>
          <a:prstGeom prst="rect">
            <a:avLst/>
          </a:prstGeom>
          <a:noFill/>
          <a:ln w="9525">
            <a:noFill/>
          </a:ln>
        </p:spPr>
        <p:txBody>
          <a:bodyPr wrap="square">
            <a:spAutoFit/>
          </a:bodyPr>
          <a:lstStyle/>
          <a:p>
            <a:pPr marL="1270" indent="-1270" algn="ctr"/>
            <a:r>
              <a:rPr lang="en-US" sz="4000" dirty="0">
                <a:solidFill>
                  <a:srgbClr val="000000"/>
                </a:solidFill>
                <a:latin typeface="Calibri" panose="020F0502020204030204" pitchFamily="34" charset="0"/>
                <a:cs typeface="Calibri" panose="020F0502020204030204" pitchFamily="34" charset="0"/>
              </a:rPr>
              <a:t> </a:t>
            </a:r>
            <a:r>
              <a:rPr lang="en-US" sz="4000" b="0" dirty="0">
                <a:solidFill>
                  <a:srgbClr val="000000"/>
                </a:solidFill>
                <a:latin typeface="Calibri" panose="020F0502020204030204" pitchFamily="34" charset="0"/>
                <a:cs typeface="Calibri" panose="020F0502020204030204" pitchFamily="34" charset="0"/>
              </a:rPr>
              <a:t>Name some learning facilities you know</a:t>
            </a:r>
          </a:p>
        </p:txBody>
      </p:sp>
      <p:sp>
        <p:nvSpPr>
          <p:cNvPr id="6" name="TextBox 20"/>
          <p:cNvSpPr txBox="1"/>
          <p:nvPr/>
        </p:nvSpPr>
        <p:spPr>
          <a:xfrm>
            <a:off x="5147944" y="3160077"/>
            <a:ext cx="7990205" cy="537845"/>
          </a:xfrm>
          <a:prstGeom prst="rect">
            <a:avLst/>
          </a:prstGeom>
          <a:noFill/>
        </p:spPr>
        <p:txBody>
          <a:bodyPr wrap="square">
            <a:noAutofit/>
          </a:bodyPr>
          <a:lstStyle/>
          <a:p>
            <a:pPr>
              <a:lnSpc>
                <a:spcPct val="200000"/>
              </a:lnSpc>
            </a:pPr>
            <a:r>
              <a:rPr lang="en-US" sz="3600" b="1" i="1" dirty="0"/>
              <a:t>Possible answer:</a:t>
            </a:r>
          </a:p>
        </p:txBody>
      </p:sp>
      <p:sp>
        <p:nvSpPr>
          <p:cNvPr id="7" name="Text Box 6"/>
          <p:cNvSpPr txBox="1"/>
          <p:nvPr/>
        </p:nvSpPr>
        <p:spPr>
          <a:xfrm>
            <a:off x="5147944" y="3538604"/>
            <a:ext cx="6865083" cy="1628775"/>
          </a:xfrm>
          <a:prstGeom prst="rect">
            <a:avLst/>
          </a:prstGeom>
          <a:noFill/>
          <a:ln w="9525">
            <a:noFill/>
          </a:ln>
        </p:spPr>
        <p:txBody>
          <a:bodyPr wrap="square">
            <a:noAutofit/>
          </a:bodyPr>
          <a:lstStyle/>
          <a:p>
            <a:pPr marL="1270" indent="-1270" algn="just"/>
            <a:endParaRPr lang="en-US" sz="3600" b="1" dirty="0">
              <a:solidFill>
                <a:srgbClr val="000000"/>
              </a:solidFill>
              <a:latin typeface="Calibri" panose="020F0502020204030204" pitchFamily="34" charset="0"/>
              <a:cs typeface="Calibri" panose="020F0502020204030204" pitchFamily="34" charset="0"/>
            </a:endParaRPr>
          </a:p>
          <a:p>
            <a:pPr marL="1270" indent="-1270"/>
            <a:r>
              <a:rPr lang="en-US" sz="3600" dirty="0">
                <a:solidFill>
                  <a:srgbClr val="000000"/>
                </a:solidFill>
                <a:latin typeface="Calibri" panose="020F0502020204030204" pitchFamily="34" charset="0"/>
                <a:cs typeface="Calibri" panose="020F0502020204030204" pitchFamily="34" charset="0"/>
              </a:rPr>
              <a:t>bookshop, classroom, laboratories, libraries, computer labs, online learning platforms, …</a:t>
            </a:r>
          </a:p>
        </p:txBody>
      </p:sp>
      <p:grpSp>
        <p:nvGrpSpPr>
          <p:cNvPr id="25" name="Group 24"/>
          <p:cNvGrpSpPr/>
          <p:nvPr/>
        </p:nvGrpSpPr>
        <p:grpSpPr>
          <a:xfrm>
            <a:off x="178973" y="1369695"/>
            <a:ext cx="4690842" cy="5083810"/>
            <a:chOff x="935" y="2157"/>
            <a:chExt cx="6194" cy="7606"/>
          </a:xfrm>
          <a:blipFill rotWithShape="1">
            <a:blip r:embed="rId3"/>
            <a:stretch>
              <a:fillRect/>
            </a:stretch>
          </a:blipFill>
        </p:grpSpPr>
        <p:sp>
          <p:nvSpPr>
            <p:cNvPr id="10" name="Freeform 9"/>
            <p:cNvSpPr/>
            <p:nvPr/>
          </p:nvSpPr>
          <p:spPr>
            <a:xfrm>
              <a:off x="935" y="22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Freeform 12"/>
            <p:cNvSpPr/>
            <p:nvPr/>
          </p:nvSpPr>
          <p:spPr>
            <a:xfrm>
              <a:off x="935" y="40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Freeform 13"/>
            <p:cNvSpPr/>
            <p:nvPr/>
          </p:nvSpPr>
          <p:spPr>
            <a:xfrm>
              <a:off x="2961" y="40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6" name="Freeform 15"/>
            <p:cNvSpPr/>
            <p:nvPr/>
          </p:nvSpPr>
          <p:spPr>
            <a:xfrm>
              <a:off x="2961" y="2241"/>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Freeform 16"/>
            <p:cNvSpPr/>
            <p:nvPr/>
          </p:nvSpPr>
          <p:spPr>
            <a:xfrm>
              <a:off x="935" y="5489"/>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Freeform 17"/>
            <p:cNvSpPr/>
            <p:nvPr/>
          </p:nvSpPr>
          <p:spPr>
            <a:xfrm>
              <a:off x="935" y="7289"/>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9" name="Freeform 18"/>
            <p:cNvSpPr/>
            <p:nvPr/>
          </p:nvSpPr>
          <p:spPr>
            <a:xfrm>
              <a:off x="2961" y="7289"/>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0" name="Freeform 19"/>
            <p:cNvSpPr/>
            <p:nvPr/>
          </p:nvSpPr>
          <p:spPr>
            <a:xfrm>
              <a:off x="2961" y="5526"/>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Freeform 20"/>
            <p:cNvSpPr/>
            <p:nvPr/>
          </p:nvSpPr>
          <p:spPr>
            <a:xfrm>
              <a:off x="4841" y="40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Freeform 21"/>
            <p:cNvSpPr/>
            <p:nvPr/>
          </p:nvSpPr>
          <p:spPr>
            <a:xfrm>
              <a:off x="5011" y="2157"/>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3" name="Freeform 22"/>
            <p:cNvSpPr/>
            <p:nvPr/>
          </p:nvSpPr>
          <p:spPr>
            <a:xfrm>
              <a:off x="4841" y="5797"/>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4" name="Freeform 23"/>
            <p:cNvSpPr/>
            <p:nvPr/>
          </p:nvSpPr>
          <p:spPr>
            <a:xfrm>
              <a:off x="4841" y="7645"/>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211043" y="1104021"/>
            <a:ext cx="109162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groups. Discuss if each of the following phrases describes past or present learning.</a:t>
            </a:r>
          </a:p>
        </p:txBody>
      </p:sp>
      <p:sp>
        <p:nvSpPr>
          <p:cNvPr id="16" name="Rounded Rectangle 15"/>
          <p:cNvSpPr/>
          <p:nvPr/>
        </p:nvSpPr>
        <p:spPr>
          <a:xfrm>
            <a:off x="527303" y="126195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11593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029909" y="2667574"/>
            <a:ext cx="7929880" cy="784830"/>
          </a:xfrm>
          <a:prstGeom prst="rect">
            <a:avLst/>
          </a:prstGeom>
          <a:noFill/>
        </p:spPr>
        <p:txBody>
          <a:bodyPr wrap="square" rtlCol="0" anchor="t">
            <a:spAutoFit/>
          </a:bodyPr>
          <a:lstStyle/>
          <a:p>
            <a:r>
              <a:rPr lang="en-US" sz="4500" dirty="0">
                <a:latin typeface="Calibri" panose="020F0502020204030204" pitchFamily="34" charset="0"/>
                <a:cs typeface="Calibri" panose="020F0502020204030204" pitchFamily="34" charset="0"/>
              </a:rPr>
              <a:t>- Work in groups.</a:t>
            </a:r>
          </a:p>
        </p:txBody>
      </p:sp>
      <p:sp>
        <p:nvSpPr>
          <p:cNvPr id="4" name="Text Box 3"/>
          <p:cNvSpPr txBox="1"/>
          <p:nvPr/>
        </p:nvSpPr>
        <p:spPr>
          <a:xfrm>
            <a:off x="977123" y="3469798"/>
            <a:ext cx="10716895" cy="2169825"/>
          </a:xfrm>
          <a:prstGeom prst="rect">
            <a:avLst/>
          </a:prstGeom>
          <a:noFill/>
        </p:spPr>
        <p:txBody>
          <a:bodyPr wrap="square" rtlCol="0" anchor="t">
            <a:spAutoFit/>
          </a:bodyPr>
          <a:lstStyle/>
          <a:p>
            <a:pPr algn="just"/>
            <a:r>
              <a:rPr lang="en-US" sz="4500" dirty="0">
                <a:latin typeface="Calibri" panose="020F0502020204030204" pitchFamily="34" charset="0"/>
                <a:cs typeface="Calibri" panose="020F0502020204030204" pitchFamily="34" charset="0"/>
              </a:rPr>
              <a:t>- Read the phrases about different learning styles and discuss if each is describing the past or the present.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4" name="Text Box 3"/>
          <p:cNvSpPr txBox="1"/>
          <p:nvPr/>
        </p:nvSpPr>
        <p:spPr>
          <a:xfrm>
            <a:off x="1027923" y="2139950"/>
            <a:ext cx="2321560"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Phrases:</a:t>
            </a:r>
          </a:p>
        </p:txBody>
      </p:sp>
      <p:sp>
        <p:nvSpPr>
          <p:cNvPr id="3" name="Text Box 2"/>
          <p:cNvSpPr txBox="1"/>
          <p:nvPr/>
        </p:nvSpPr>
        <p:spPr>
          <a:xfrm>
            <a:off x="1027923" y="2974974"/>
            <a:ext cx="10877692" cy="3170099"/>
          </a:xfrm>
          <a:prstGeom prst="rect">
            <a:avLst/>
          </a:prstGeom>
          <a:solidFill>
            <a:srgbClr val="7DB9B6"/>
          </a:solidFill>
        </p:spPr>
        <p:txBody>
          <a:bodyPr wrap="square" rtlCol="0">
            <a:spAutoFit/>
          </a:bodyPr>
          <a:lstStyle/>
          <a:p>
            <a:r>
              <a:rPr lang="en-US" sz="5000"/>
              <a:t>– Depending on textbooks</a:t>
            </a:r>
          </a:p>
          <a:p>
            <a:r>
              <a:rPr lang="en-US" sz="5000"/>
              <a:t>– Using the Internet</a:t>
            </a:r>
          </a:p>
          <a:p>
            <a:r>
              <a:rPr lang="en-US" sz="5000"/>
              <a:t>– Learning under an oil lamp</a:t>
            </a:r>
          </a:p>
          <a:p>
            <a:r>
              <a:rPr lang="en-US" sz="5000"/>
              <a:t>– Being independent and active</a:t>
            </a:r>
          </a:p>
        </p:txBody>
      </p:sp>
      <p:sp>
        <p:nvSpPr>
          <p:cNvPr id="5" name="TextBox 11"/>
          <p:cNvSpPr txBox="1"/>
          <p:nvPr/>
        </p:nvSpPr>
        <p:spPr>
          <a:xfrm>
            <a:off x="989330" y="1063625"/>
            <a:ext cx="109162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Work in groups. Discuss if each of the following phrases describes past or present learning.</a:t>
            </a:r>
          </a:p>
        </p:txBody>
      </p:sp>
      <p:sp>
        <p:nvSpPr>
          <p:cNvPr id="6" name="Rounded Rectangle 5"/>
          <p:cNvSpPr/>
          <p:nvPr/>
        </p:nvSpPr>
        <p:spPr>
          <a:xfrm>
            <a:off x="387465" y="11493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16"/>
          <p:cNvSpPr txBox="1"/>
          <p:nvPr/>
        </p:nvSpPr>
        <p:spPr>
          <a:xfrm>
            <a:off x="432370" y="100581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9" name="Text Box 8"/>
          <p:cNvSpPr txBox="1"/>
          <p:nvPr/>
        </p:nvSpPr>
        <p:spPr>
          <a:xfrm>
            <a:off x="-11566525" y="2974975"/>
            <a:ext cx="10465435" cy="2553335"/>
          </a:xfrm>
          <a:prstGeom prst="rect">
            <a:avLst/>
          </a:prstGeom>
          <a:solidFill>
            <a:srgbClr val="7DB9B6"/>
          </a:solidFill>
        </p:spPr>
        <p:txBody>
          <a:bodyPr wrap="square" rtlCol="0">
            <a:spAutoFit/>
          </a:bodyPr>
          <a:lstStyle/>
          <a:p>
            <a:r>
              <a:rPr lang="en-US" sz="4000" b="1" u="sng"/>
              <a:t>Past:</a:t>
            </a:r>
            <a:r>
              <a:rPr lang="en-US" sz="4000" u="sng"/>
              <a:t> </a:t>
            </a:r>
            <a:r>
              <a:rPr lang="en-US" sz="4000"/>
              <a:t>depending on textbooks, learning under an oil lamp.</a:t>
            </a:r>
          </a:p>
          <a:p>
            <a:r>
              <a:rPr lang="en-US" sz="4000" b="1" u="sng"/>
              <a:t>Present:</a:t>
            </a:r>
            <a:r>
              <a:rPr lang="en-US" sz="4000"/>
              <a:t> Using the internet, being independent and active.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4" name="Text Box 3"/>
          <p:cNvSpPr txBox="1"/>
          <p:nvPr/>
        </p:nvSpPr>
        <p:spPr>
          <a:xfrm>
            <a:off x="1027923" y="2038985"/>
            <a:ext cx="4843780"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Possible answers:</a:t>
            </a:r>
          </a:p>
        </p:txBody>
      </p:sp>
      <p:sp>
        <p:nvSpPr>
          <p:cNvPr id="3" name="Text Box 2"/>
          <p:cNvSpPr txBox="1"/>
          <p:nvPr/>
        </p:nvSpPr>
        <p:spPr>
          <a:xfrm>
            <a:off x="1027923" y="2822575"/>
            <a:ext cx="10465435" cy="3170099"/>
          </a:xfrm>
          <a:prstGeom prst="rect">
            <a:avLst/>
          </a:prstGeom>
          <a:solidFill>
            <a:srgbClr val="7DB9B6"/>
          </a:solidFill>
        </p:spPr>
        <p:txBody>
          <a:bodyPr wrap="square" rtlCol="0">
            <a:spAutoFit/>
          </a:bodyPr>
          <a:lstStyle/>
          <a:p>
            <a:r>
              <a:rPr lang="en-US" sz="5000" b="1" u="sng" dirty="0"/>
              <a:t>Past:</a:t>
            </a:r>
            <a:r>
              <a:rPr lang="en-US" sz="5000" u="sng" dirty="0"/>
              <a:t> </a:t>
            </a:r>
            <a:r>
              <a:rPr lang="en-US" sz="5000" dirty="0"/>
              <a:t>depending on textbooks, learning under an oil lamp</a:t>
            </a:r>
          </a:p>
          <a:p>
            <a:r>
              <a:rPr lang="en-US" sz="5000" b="1" u="sng" dirty="0"/>
              <a:t>Present:</a:t>
            </a:r>
            <a:r>
              <a:rPr lang="en-US" sz="5000" dirty="0"/>
              <a:t> using the Internet, being independent and active </a:t>
            </a:r>
          </a:p>
        </p:txBody>
      </p:sp>
      <p:sp>
        <p:nvSpPr>
          <p:cNvPr id="5" name="TextBox 11"/>
          <p:cNvSpPr txBox="1"/>
          <p:nvPr/>
        </p:nvSpPr>
        <p:spPr>
          <a:xfrm>
            <a:off x="989330" y="1063625"/>
            <a:ext cx="109162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Work in groups. Discuss if each of the following phrases describes past or present learning.</a:t>
            </a:r>
          </a:p>
        </p:txBody>
      </p:sp>
      <p:sp>
        <p:nvSpPr>
          <p:cNvPr id="6" name="Rounded Rectangle 5"/>
          <p:cNvSpPr/>
          <p:nvPr/>
        </p:nvSpPr>
        <p:spPr>
          <a:xfrm>
            <a:off x="387465" y="117345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16"/>
          <p:cNvSpPr txBox="1"/>
          <p:nvPr/>
        </p:nvSpPr>
        <p:spPr>
          <a:xfrm>
            <a:off x="432370" y="107482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2966065" y="2822575"/>
            <a:ext cx="8876665" cy="2553335"/>
          </a:xfrm>
          <a:prstGeom prst="rect">
            <a:avLst/>
          </a:prstGeom>
          <a:solidFill>
            <a:srgbClr val="7DB9B6"/>
          </a:solidFill>
        </p:spPr>
        <p:txBody>
          <a:bodyPr wrap="square" rtlCol="0">
            <a:spAutoFit/>
          </a:bodyPr>
          <a:lstStyle/>
          <a:p>
            <a:r>
              <a:rPr lang="en-US" sz="4000" dirty="0"/>
              <a:t>– Depending on textbooks</a:t>
            </a:r>
          </a:p>
          <a:p>
            <a:r>
              <a:rPr lang="en-US" sz="4000" dirty="0"/>
              <a:t>– Using the Internet</a:t>
            </a:r>
          </a:p>
          <a:p>
            <a:r>
              <a:rPr lang="en-US" sz="4000" dirty="0"/>
              <a:t>– Learning under an oil lamp</a:t>
            </a:r>
          </a:p>
          <a:p>
            <a:r>
              <a:rPr lang="en-US" sz="4000" dirty="0"/>
              <a:t>– Being independent and active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TotalTime>
  <Words>2067</Words>
  <Application>Microsoft Office PowerPoint</Application>
  <PresentationFormat>Widescreen</PresentationFormat>
  <Paragraphs>220</Paragraphs>
  <Slides>27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Adobe Gothic Std B</vt:lpstr>
      <vt:lpstr>Arial</vt:lpstr>
      <vt:lpstr>Calibri</vt:lpstr>
      <vt:lpstr>Calibri Light</vt:lpstr>
      <vt:lpstr>Courier New</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Nhung Nguyễn</cp:lastModifiedBy>
  <cp:revision>328</cp:revision>
  <dcterms:created xsi:type="dcterms:W3CDTF">2020-12-09T02:04:00Z</dcterms:created>
  <dcterms:modified xsi:type="dcterms:W3CDTF">2024-03-06T16:24:32Z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1033-12.2.0.13306</vt:lpwstr>
  </property>
</Properties>
</file>