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91" r:id="rId2"/>
    <p:sldId id="268" r:id="rId3"/>
    <p:sldId id="257" r:id="rId4"/>
    <p:sldId id="258" r:id="rId5"/>
    <p:sldId id="259" r:id="rId6"/>
    <p:sldId id="290" r:id="rId7"/>
    <p:sldId id="269" r:id="rId8"/>
    <p:sldId id="260" r:id="rId9"/>
    <p:sldId id="270" r:id="rId10"/>
    <p:sldId id="261" r:id="rId11"/>
    <p:sldId id="262" r:id="rId12"/>
    <p:sldId id="263" r:id="rId13"/>
    <p:sldId id="264" r:id="rId14"/>
    <p:sldId id="265" r:id="rId15"/>
    <p:sldId id="271" r:id="rId16"/>
    <p:sldId id="272" r:id="rId17"/>
    <p:sldId id="283" r:id="rId18"/>
    <p:sldId id="285" r:id="rId19"/>
    <p:sldId id="286" r:id="rId20"/>
    <p:sldId id="287" r:id="rId21"/>
    <p:sldId id="288" r:id="rId22"/>
    <p:sldId id="274" r:id="rId23"/>
    <p:sldId id="276" r:id="rId24"/>
    <p:sldId id="277" r:id="rId25"/>
    <p:sldId id="278" r:id="rId26"/>
    <p:sldId id="279" r:id="rId27"/>
    <p:sldId id="280" r:id="rId28"/>
    <p:sldId id="281" r:id="rId29"/>
    <p:sldId id="28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1A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80" d="100"/>
          <a:sy n="80" d="100"/>
        </p:scale>
        <p:origin x="-34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94F571-F075-4614-8B74-0F4E3C337AC2}" type="datetimeFigureOut">
              <a:rPr lang="en-US" smtClean="0"/>
              <a:t>3/29/2023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0A0D3C-CF6E-4074-9247-27F0C2D7AF29}" type="slidenum">
              <a:rPr lang="en-US" smtClean="0"/>
              <a:t>‹#›</a:t>
            </a:fld>
            <a:endParaRPr lang="en-US"/>
          </a:p>
        </p:txBody>
      </p:sp>
    </p:spTree>
    <p:extLst>
      <p:ext uri="{BB962C8B-B14F-4D97-AF65-F5344CB8AC3E}">
        <p14:creationId xmlns:p14="http://schemas.microsoft.com/office/powerpoint/2010/main" val="801950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1</a:t>
            </a:fld>
            <a:endParaRPr lang="zh-CN" altLang="en-US">
              <a:solidFill>
                <a:prstClr val="black"/>
              </a:solidFill>
            </a:endParaRPr>
          </a:p>
        </p:txBody>
      </p:sp>
    </p:spTree>
    <p:extLst>
      <p:ext uri="{BB962C8B-B14F-4D97-AF65-F5344CB8AC3E}">
        <p14:creationId xmlns:p14="http://schemas.microsoft.com/office/powerpoint/2010/main" val="2470438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8153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solidFill>
                  <a:prstClr val="black"/>
                </a:solidFill>
              </a:rPr>
              <a:pPr/>
              <a:t>29</a:t>
            </a:fld>
            <a:endParaRPr lang="zh-CN" altLang="en-US">
              <a:solidFill>
                <a:prstClr val="black"/>
              </a:solidFill>
            </a:endParaRPr>
          </a:p>
        </p:txBody>
      </p:sp>
    </p:spTree>
    <p:extLst>
      <p:ext uri="{BB962C8B-B14F-4D97-AF65-F5344CB8AC3E}">
        <p14:creationId xmlns:p14="http://schemas.microsoft.com/office/powerpoint/2010/main" val="2924269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70BEB3-74BD-4419-95B6-75004221A268}"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A3E2F-3C15-4441-905F-F0EEE6D0BA16}" type="slidenum">
              <a:rPr lang="en-US" smtClean="0"/>
              <a:t>‹#›</a:t>
            </a:fld>
            <a:endParaRPr lang="en-US"/>
          </a:p>
        </p:txBody>
      </p:sp>
    </p:spTree>
    <p:extLst>
      <p:ext uri="{BB962C8B-B14F-4D97-AF65-F5344CB8AC3E}">
        <p14:creationId xmlns:p14="http://schemas.microsoft.com/office/powerpoint/2010/main" val="3860048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70BEB3-74BD-4419-95B6-75004221A268}"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A3E2F-3C15-4441-905F-F0EEE6D0BA16}" type="slidenum">
              <a:rPr lang="en-US" smtClean="0"/>
              <a:t>‹#›</a:t>
            </a:fld>
            <a:endParaRPr lang="en-US"/>
          </a:p>
        </p:txBody>
      </p:sp>
    </p:spTree>
    <p:extLst>
      <p:ext uri="{BB962C8B-B14F-4D97-AF65-F5344CB8AC3E}">
        <p14:creationId xmlns:p14="http://schemas.microsoft.com/office/powerpoint/2010/main" val="1939643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70BEB3-74BD-4419-95B6-75004221A268}"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A3E2F-3C15-4441-905F-F0EEE6D0BA16}" type="slidenum">
              <a:rPr lang="en-US" smtClean="0"/>
              <a:t>‹#›</a:t>
            </a:fld>
            <a:endParaRPr lang="en-US"/>
          </a:p>
        </p:txBody>
      </p:sp>
    </p:spTree>
    <p:extLst>
      <p:ext uri="{BB962C8B-B14F-4D97-AF65-F5344CB8AC3E}">
        <p14:creationId xmlns:p14="http://schemas.microsoft.com/office/powerpoint/2010/main" val="2960774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70BEB3-74BD-4419-95B6-75004221A268}"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A3E2F-3C15-4441-905F-F0EEE6D0BA16}" type="slidenum">
              <a:rPr lang="en-US" smtClean="0"/>
              <a:t>‹#›</a:t>
            </a:fld>
            <a:endParaRPr lang="en-US"/>
          </a:p>
        </p:txBody>
      </p:sp>
    </p:spTree>
    <p:extLst>
      <p:ext uri="{BB962C8B-B14F-4D97-AF65-F5344CB8AC3E}">
        <p14:creationId xmlns:p14="http://schemas.microsoft.com/office/powerpoint/2010/main" val="2569090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70BEB3-74BD-4419-95B6-75004221A268}"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A3E2F-3C15-4441-905F-F0EEE6D0BA16}" type="slidenum">
              <a:rPr lang="en-US" smtClean="0"/>
              <a:t>‹#›</a:t>
            </a:fld>
            <a:endParaRPr lang="en-US"/>
          </a:p>
        </p:txBody>
      </p:sp>
    </p:spTree>
    <p:extLst>
      <p:ext uri="{BB962C8B-B14F-4D97-AF65-F5344CB8AC3E}">
        <p14:creationId xmlns:p14="http://schemas.microsoft.com/office/powerpoint/2010/main" val="1493162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70BEB3-74BD-4419-95B6-75004221A268}" type="datetimeFigureOut">
              <a:rPr lang="en-US" smtClean="0"/>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8A3E2F-3C15-4441-905F-F0EEE6D0BA16}" type="slidenum">
              <a:rPr lang="en-US" smtClean="0"/>
              <a:t>‹#›</a:t>
            </a:fld>
            <a:endParaRPr lang="en-US"/>
          </a:p>
        </p:txBody>
      </p:sp>
    </p:spTree>
    <p:extLst>
      <p:ext uri="{BB962C8B-B14F-4D97-AF65-F5344CB8AC3E}">
        <p14:creationId xmlns:p14="http://schemas.microsoft.com/office/powerpoint/2010/main" val="2399447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70BEB3-74BD-4419-95B6-75004221A268}" type="datetimeFigureOut">
              <a:rPr lang="en-US" smtClean="0"/>
              <a:t>3/29/2023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8A3E2F-3C15-4441-905F-F0EEE6D0BA16}" type="slidenum">
              <a:rPr lang="en-US" smtClean="0"/>
              <a:t>‹#›</a:t>
            </a:fld>
            <a:endParaRPr lang="en-US"/>
          </a:p>
        </p:txBody>
      </p:sp>
    </p:spTree>
    <p:extLst>
      <p:ext uri="{BB962C8B-B14F-4D97-AF65-F5344CB8AC3E}">
        <p14:creationId xmlns:p14="http://schemas.microsoft.com/office/powerpoint/2010/main" val="2961547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70BEB3-74BD-4419-95B6-75004221A268}" type="datetimeFigureOut">
              <a:rPr lang="en-US" smtClean="0"/>
              <a:t>3/29/2023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8A3E2F-3C15-4441-905F-F0EEE6D0BA16}" type="slidenum">
              <a:rPr lang="en-US" smtClean="0"/>
              <a:t>‹#›</a:t>
            </a:fld>
            <a:endParaRPr lang="en-US"/>
          </a:p>
        </p:txBody>
      </p:sp>
    </p:spTree>
    <p:extLst>
      <p:ext uri="{BB962C8B-B14F-4D97-AF65-F5344CB8AC3E}">
        <p14:creationId xmlns:p14="http://schemas.microsoft.com/office/powerpoint/2010/main" val="1416842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70BEB3-74BD-4419-95B6-75004221A268}" type="datetimeFigureOut">
              <a:rPr lang="en-US" smtClean="0"/>
              <a:t>3/29/2023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8A3E2F-3C15-4441-905F-F0EEE6D0BA16}" type="slidenum">
              <a:rPr lang="en-US" smtClean="0"/>
              <a:t>‹#›</a:t>
            </a:fld>
            <a:endParaRPr lang="en-US"/>
          </a:p>
        </p:txBody>
      </p:sp>
    </p:spTree>
    <p:extLst>
      <p:ext uri="{BB962C8B-B14F-4D97-AF65-F5344CB8AC3E}">
        <p14:creationId xmlns:p14="http://schemas.microsoft.com/office/powerpoint/2010/main" val="3751610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70BEB3-74BD-4419-95B6-75004221A268}" type="datetimeFigureOut">
              <a:rPr lang="en-US" smtClean="0"/>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8A3E2F-3C15-4441-905F-F0EEE6D0BA16}" type="slidenum">
              <a:rPr lang="en-US" smtClean="0"/>
              <a:t>‹#›</a:t>
            </a:fld>
            <a:endParaRPr lang="en-US"/>
          </a:p>
        </p:txBody>
      </p:sp>
    </p:spTree>
    <p:extLst>
      <p:ext uri="{BB962C8B-B14F-4D97-AF65-F5344CB8AC3E}">
        <p14:creationId xmlns:p14="http://schemas.microsoft.com/office/powerpoint/2010/main" val="2474096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70BEB3-74BD-4419-95B6-75004221A268}" type="datetimeFigureOut">
              <a:rPr lang="en-US" smtClean="0"/>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8A3E2F-3C15-4441-905F-F0EEE6D0BA16}" type="slidenum">
              <a:rPr lang="en-US" smtClean="0"/>
              <a:t>‹#›</a:t>
            </a:fld>
            <a:endParaRPr lang="en-US"/>
          </a:p>
        </p:txBody>
      </p:sp>
    </p:spTree>
    <p:extLst>
      <p:ext uri="{BB962C8B-B14F-4D97-AF65-F5344CB8AC3E}">
        <p14:creationId xmlns:p14="http://schemas.microsoft.com/office/powerpoint/2010/main" val="1628356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70BEB3-74BD-4419-95B6-75004221A268}" type="datetimeFigureOut">
              <a:rPr lang="en-US" smtClean="0"/>
              <a:t>3/29/2023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8A3E2F-3C15-4441-905F-F0EEE6D0BA16}" type="slidenum">
              <a:rPr lang="en-US" smtClean="0"/>
              <a:t>‹#›</a:t>
            </a:fld>
            <a:endParaRPr lang="en-US"/>
          </a:p>
        </p:txBody>
      </p:sp>
    </p:spTree>
    <p:extLst>
      <p:ext uri="{BB962C8B-B14F-4D97-AF65-F5344CB8AC3E}">
        <p14:creationId xmlns:p14="http://schemas.microsoft.com/office/powerpoint/2010/main" val="27848671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5.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912" y="341099"/>
            <a:ext cx="3156115" cy="6139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 name="Picture 2" descr="Top 100 biểu tượng quốc gia trên thế giới (P.10): Rừng Mưa Amazon - Brazil  - HỘI KỶ LỤC GIA VIỆT NAM - TỔ CHỨC KỶ LỤC VIỆT NAM(VIETKING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6027" y="341099"/>
            <a:ext cx="4763845" cy="3453319"/>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10" descr="Thực vật – Wikipedia tiếng Việ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19872" y="341099"/>
            <a:ext cx="3685357" cy="6199128"/>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4" descr="Leo Núi Thung Lũng Cao Rừng Lá Kim - Ảnh miễn phí trên Pixaba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8190" y="341099"/>
            <a:ext cx="4741682" cy="3560323"/>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16" descr="Trảng cỏ – Wikipedia tiếng Việ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56027" y="341099"/>
            <a:ext cx="4763845" cy="3560323"/>
          </a:xfrm>
          <a:prstGeom prst="rect">
            <a:avLst/>
          </a:prstGeom>
          <a:noFill/>
          <a:extLst>
            <a:ext uri="{909E8E84-426E-40DD-AFC4-6F175D3DCCD1}">
              <a14:hiddenFill xmlns:a14="http://schemas.microsoft.com/office/drawing/2010/main">
                <a:solidFill>
                  <a:srgbClr val="FFFFFF"/>
                </a:solidFill>
              </a14:hiddenFill>
            </a:ext>
          </a:extLst>
        </p:spPr>
      </p:pic>
      <p:sp>
        <p:nvSpPr>
          <p:cNvPr id="98" name="Rectangle 97"/>
          <p:cNvSpPr/>
          <p:nvPr/>
        </p:nvSpPr>
        <p:spPr>
          <a:xfrm>
            <a:off x="3456027" y="3876979"/>
            <a:ext cx="4741682" cy="2640723"/>
          </a:xfrm>
          <a:prstGeom prst="rect">
            <a:avLst/>
          </a:prstGeom>
          <a:solidFill>
            <a:schemeClr val="accent4">
              <a:lumMod val="20000"/>
              <a:lumOff val="80000"/>
            </a:schemeClr>
          </a:solidFill>
        </p:spPr>
        <p:txBody>
          <a:bodyPr wrap="square">
            <a:spAutoFit/>
          </a:bodyPr>
          <a:lstStyle/>
          <a:p>
            <a:pPr algn="just">
              <a:lnSpc>
                <a:spcPct val="120000"/>
              </a:lnSpc>
            </a:pPr>
            <a:r>
              <a:rPr lang="en-US" altLang="zh-CN" sz="2300" b="1" dirty="0" err="1">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Các</a:t>
            </a:r>
            <a:r>
              <a:rPr lang="en-US" altLang="zh-CN" sz="2300" b="1" dirty="0">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2300" b="1" dirty="0" err="1">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cơ</a:t>
            </a:r>
            <a:r>
              <a:rPr lang="en-US" altLang="zh-CN" sz="2300" b="1" dirty="0">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2300" b="1" dirty="0" err="1">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thể</a:t>
            </a:r>
            <a:r>
              <a:rPr lang="en-US" altLang="zh-CN" sz="2300" b="1" dirty="0">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2300" b="1" dirty="0" err="1">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sống</a:t>
            </a:r>
            <a:r>
              <a:rPr lang="en-US" altLang="zh-CN" sz="2300" b="1" dirty="0">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2300" b="1" dirty="0" err="1">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tồn</a:t>
            </a:r>
            <a:r>
              <a:rPr lang="en-US" altLang="zh-CN" sz="2300" b="1" dirty="0">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2300" b="1" dirty="0" err="1">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tại</a:t>
            </a:r>
            <a:r>
              <a:rPr lang="en-US" altLang="zh-CN" sz="2300" b="1" dirty="0">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2300" b="1" dirty="0" err="1">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và</a:t>
            </a:r>
            <a:r>
              <a:rPr lang="en-US" altLang="zh-CN" sz="2300" b="1" dirty="0">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2300" b="1" dirty="0" err="1">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phát</a:t>
            </a:r>
            <a:r>
              <a:rPr lang="en-US" altLang="zh-CN" sz="2300" b="1" dirty="0">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2300" b="1" dirty="0" err="1">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triển</a:t>
            </a:r>
            <a:r>
              <a:rPr lang="en-US" altLang="zh-CN" sz="2300" b="1" dirty="0">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 ở </a:t>
            </a:r>
            <a:r>
              <a:rPr lang="en-US" altLang="zh-CN" sz="2300" b="1" dirty="0" err="1">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các</a:t>
            </a:r>
            <a:r>
              <a:rPr lang="en-US" altLang="zh-CN" sz="2300" b="1" dirty="0">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2300" b="1" dirty="0" err="1">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môi</a:t>
            </a:r>
            <a:r>
              <a:rPr lang="en-US" altLang="zh-CN" sz="2300" b="1" dirty="0">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2300" b="1" dirty="0" err="1">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trường</a:t>
            </a:r>
            <a:r>
              <a:rPr lang="en-US" altLang="zh-CN" sz="2300" b="1" dirty="0">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2300" b="1" dirty="0" err="1">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khác</a:t>
            </a:r>
            <a:r>
              <a:rPr lang="en-US" altLang="zh-CN" sz="2300" b="1" dirty="0">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2300" b="1" dirty="0" err="1">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nhau</a:t>
            </a:r>
            <a:r>
              <a:rPr lang="en-US" altLang="zh-CN" sz="2300" b="1" dirty="0">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2300" b="1" dirty="0" err="1">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đã</a:t>
            </a:r>
            <a:r>
              <a:rPr lang="en-US" altLang="zh-CN" sz="2300" b="1" dirty="0">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2300" b="1" dirty="0" err="1">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tạo</a:t>
            </a:r>
            <a:r>
              <a:rPr lang="en-US" altLang="zh-CN" sz="2300" b="1" dirty="0">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2300" b="1" dirty="0" err="1">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nên</a:t>
            </a:r>
            <a:r>
              <a:rPr lang="en-US" altLang="zh-CN" sz="2300" b="1" dirty="0">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2300" b="1" dirty="0" err="1">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sự</a:t>
            </a:r>
            <a:r>
              <a:rPr lang="en-US" altLang="zh-CN" sz="2300" b="1" dirty="0">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2300" b="1" dirty="0" err="1">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khác</a:t>
            </a:r>
            <a:r>
              <a:rPr lang="en-US" altLang="zh-CN" sz="2300" b="1" dirty="0">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2300" b="1" dirty="0" err="1">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biệt</a:t>
            </a:r>
            <a:r>
              <a:rPr lang="en-US" altLang="zh-CN" sz="2300" b="1" dirty="0">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2300" b="1" dirty="0" err="1">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tính</a:t>
            </a:r>
            <a:r>
              <a:rPr lang="en-US" altLang="zh-CN" sz="2300" b="1" dirty="0">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2300" b="1" dirty="0" err="1">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đa</a:t>
            </a:r>
            <a:r>
              <a:rPr lang="en-US" altLang="zh-CN" sz="2300" b="1" dirty="0">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2300" b="1" dirty="0" err="1">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dạng</a:t>
            </a:r>
            <a:r>
              <a:rPr lang="en-US" altLang="zh-CN" sz="2300" b="1" dirty="0">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2300" b="1" dirty="0" err="1">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của</a:t>
            </a:r>
            <a:r>
              <a:rPr lang="en-US" altLang="zh-CN" sz="2300" b="1" dirty="0">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2300" b="1" dirty="0" err="1">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sinh</a:t>
            </a:r>
            <a:r>
              <a:rPr lang="en-US" altLang="zh-CN" sz="2300" b="1" dirty="0">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2300" b="1" dirty="0" err="1">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vật</a:t>
            </a:r>
            <a:r>
              <a:rPr lang="en-US" altLang="zh-CN" sz="2300" b="1" dirty="0">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2300" b="1" dirty="0" err="1">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trên</a:t>
            </a:r>
            <a:r>
              <a:rPr lang="en-US" altLang="zh-CN" sz="2300" b="1" dirty="0">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2300" b="1" dirty="0" err="1">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Trái</a:t>
            </a:r>
            <a:r>
              <a:rPr lang="en-US" altLang="zh-CN" sz="2300" b="1" dirty="0">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2300" b="1" dirty="0" err="1">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Đất</a:t>
            </a:r>
            <a:r>
              <a:rPr lang="en-US" altLang="zh-CN" sz="2300" b="1" dirty="0">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2300" b="1" dirty="0" err="1">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Vậy</a:t>
            </a:r>
            <a:r>
              <a:rPr lang="en-US" altLang="zh-CN" sz="2300" b="1" dirty="0">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2300" b="1" dirty="0" err="1">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sự</a:t>
            </a:r>
            <a:r>
              <a:rPr lang="en-US" altLang="zh-CN" sz="2300" b="1" dirty="0">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2300" b="1" dirty="0" err="1">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đa</a:t>
            </a:r>
            <a:r>
              <a:rPr lang="en-US" altLang="zh-CN" sz="2300" b="1" dirty="0">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2300" b="1" dirty="0" err="1">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dạng</a:t>
            </a:r>
            <a:r>
              <a:rPr lang="en-US" altLang="zh-CN" sz="2300" b="1" dirty="0">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2300" b="1" dirty="0" err="1">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của</a:t>
            </a:r>
            <a:r>
              <a:rPr lang="en-US" altLang="zh-CN" sz="2300" b="1" dirty="0">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2300" b="1" dirty="0" err="1">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sinh</a:t>
            </a:r>
            <a:r>
              <a:rPr lang="en-US" altLang="zh-CN" sz="2300" b="1" dirty="0">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2300" b="1" dirty="0" err="1">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vật</a:t>
            </a:r>
            <a:r>
              <a:rPr lang="en-US" altLang="zh-CN" sz="2300" b="1" dirty="0">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2300" b="1" dirty="0" err="1">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trên</a:t>
            </a:r>
            <a:r>
              <a:rPr lang="en-US" altLang="zh-CN" sz="2300" b="1" dirty="0">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2300" b="1" dirty="0" err="1" smtClean="0">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Trái</a:t>
            </a:r>
            <a:r>
              <a:rPr lang="en-US" altLang="zh-CN" sz="2300" b="1" dirty="0" smtClean="0">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2300" b="1" dirty="0" err="1" smtClean="0">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Đất</a:t>
            </a:r>
            <a:r>
              <a:rPr lang="en-US" altLang="zh-CN" sz="2300" b="1" dirty="0" smtClean="0">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2300" b="1" dirty="0" err="1">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biểu</a:t>
            </a:r>
            <a:r>
              <a:rPr lang="en-US" altLang="zh-CN" sz="2300" b="1" dirty="0">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2300" b="1" dirty="0" err="1">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hiện</a:t>
            </a:r>
            <a:r>
              <a:rPr lang="en-US" altLang="zh-CN" sz="2300" b="1" dirty="0">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2300" b="1" dirty="0" err="1">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như</a:t>
            </a:r>
            <a:r>
              <a:rPr lang="en-US" altLang="zh-CN" sz="2300" b="1" dirty="0">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2300" b="1" dirty="0" err="1">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thế</a:t>
            </a:r>
            <a:r>
              <a:rPr lang="en-US" altLang="zh-CN" sz="2300" b="1" dirty="0">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2300" b="1" dirty="0" err="1">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nào</a:t>
            </a:r>
            <a:r>
              <a:rPr lang="en-US" altLang="zh-CN" sz="2300" b="1" dirty="0">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a:t>
            </a:r>
            <a:endParaRPr lang="zh-CN" altLang="en-US" sz="2300" b="1" dirty="0">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spTree>
    <p:extLst>
      <p:ext uri="{BB962C8B-B14F-4D97-AF65-F5344CB8AC3E}">
        <p14:creationId xmlns:p14="http://schemas.microsoft.com/office/powerpoint/2010/main" val="5506805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randombar(horizontal)">
                                      <p:cBhvr>
                                        <p:cTn id="7" dur="5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barn(inVertical)">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3"/>
                                        </p:tgtEl>
                                        <p:attrNameLst>
                                          <p:attrName>style.visibility</p:attrName>
                                        </p:attrNameLst>
                                      </p:cBhvr>
                                      <p:to>
                                        <p:strVal val="visible"/>
                                      </p:to>
                                    </p:set>
                                    <p:animEffect transition="in" filter="barn(inVertical)">
                                      <p:cBhvr>
                                        <p:cTn id="17" dur="500"/>
                                        <p:tgtEl>
                                          <p:spTgt spid="10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4"/>
                                        </p:tgtEl>
                                        <p:attrNameLst>
                                          <p:attrName>style.visibility</p:attrName>
                                        </p:attrNameLst>
                                      </p:cBhvr>
                                      <p:to>
                                        <p:strVal val="visible"/>
                                      </p:to>
                                    </p:set>
                                    <p:animEffect transition="in" filter="barn(inVertical)">
                                      <p:cBhvr>
                                        <p:cTn id="22" dur="500"/>
                                        <p:tgtEl>
                                          <p:spTgt spid="10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01"/>
                                        </p:tgtEl>
                                        <p:attrNameLst>
                                          <p:attrName>style.visibility</p:attrName>
                                        </p:attrNameLst>
                                      </p:cBhvr>
                                      <p:to>
                                        <p:strVal val="visible"/>
                                      </p:to>
                                    </p:set>
                                    <p:animEffect transition="in" filter="randombar(horizontal)">
                                      <p:cBhvr>
                                        <p:cTn id="27" dur="500"/>
                                        <p:tgtEl>
                                          <p:spTgt spid="101"/>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98"/>
                                        </p:tgtEl>
                                        <p:attrNameLst>
                                          <p:attrName>style.visibility</p:attrName>
                                        </p:attrNameLst>
                                      </p:cBhvr>
                                      <p:to>
                                        <p:strVal val="visible"/>
                                      </p:to>
                                    </p:set>
                                    <p:anim calcmode="lin" valueType="num">
                                      <p:cBhvr>
                                        <p:cTn id="32" dur="1000" fill="hold"/>
                                        <p:tgtEl>
                                          <p:spTgt spid="98"/>
                                        </p:tgtEl>
                                        <p:attrNameLst>
                                          <p:attrName>ppt_w</p:attrName>
                                        </p:attrNameLst>
                                      </p:cBhvr>
                                      <p:tavLst>
                                        <p:tav tm="0">
                                          <p:val>
                                            <p:fltVal val="0"/>
                                          </p:val>
                                        </p:tav>
                                        <p:tav tm="100000">
                                          <p:val>
                                            <p:strVal val="#ppt_w"/>
                                          </p:val>
                                        </p:tav>
                                      </p:tavLst>
                                    </p:anim>
                                    <p:anim calcmode="lin" valueType="num">
                                      <p:cBhvr>
                                        <p:cTn id="33" dur="1000" fill="hold"/>
                                        <p:tgtEl>
                                          <p:spTgt spid="98"/>
                                        </p:tgtEl>
                                        <p:attrNameLst>
                                          <p:attrName>ppt_h</p:attrName>
                                        </p:attrNameLst>
                                      </p:cBhvr>
                                      <p:tavLst>
                                        <p:tav tm="0">
                                          <p:val>
                                            <p:fltVal val="0"/>
                                          </p:val>
                                        </p:tav>
                                        <p:tav tm="100000">
                                          <p:val>
                                            <p:strVal val="#ppt_h"/>
                                          </p:val>
                                        </p:tav>
                                      </p:tavLst>
                                    </p:anim>
                                    <p:anim calcmode="lin" valueType="num">
                                      <p:cBhvr>
                                        <p:cTn id="34" dur="1000" fill="hold"/>
                                        <p:tgtEl>
                                          <p:spTgt spid="98"/>
                                        </p:tgtEl>
                                        <p:attrNameLst>
                                          <p:attrName>style.rotation</p:attrName>
                                        </p:attrNameLst>
                                      </p:cBhvr>
                                      <p:tavLst>
                                        <p:tav tm="0">
                                          <p:val>
                                            <p:fltVal val="90"/>
                                          </p:val>
                                        </p:tav>
                                        <p:tav tm="100000">
                                          <p:val>
                                            <p:fltVal val="0"/>
                                          </p:val>
                                        </p:tav>
                                      </p:tavLst>
                                    </p:anim>
                                    <p:animEffect transition="in" filter="fade">
                                      <p:cBhvr>
                                        <p:cTn id="35" dur="10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15139" y="142532"/>
            <a:ext cx="11769338" cy="1151247"/>
          </a:xfrm>
          <a:prstGeom prst="roundRect">
            <a:avLst/>
          </a:prstGeom>
          <a:solidFill>
            <a:schemeClr val="accent4">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200" b="1" dirty="0" smtClean="0">
              <a:ln w="15875">
                <a:solidFill>
                  <a:schemeClr val="tx2">
                    <a:lumMod val="40000"/>
                    <a:lumOff val="60000"/>
                  </a:schemeClr>
                </a:solidFill>
              </a:ln>
              <a:solidFill>
                <a:srgbClr val="FF0000"/>
              </a:solidFill>
              <a:latin typeface="Times New Roman" panose="02020603050405020304" pitchFamily="18" charset="0"/>
              <a:cs typeface="Times New Roman" panose="02020603050405020304" pitchFamily="18" charset="0"/>
            </a:endParaRPr>
          </a:p>
          <a:p>
            <a:pPr algn="ctr"/>
            <a:r>
              <a:rPr lang="en-US" sz="3200" b="1" dirty="0" smtClean="0">
                <a:solidFill>
                  <a:srgbClr val="FF0000"/>
                </a:solidFill>
                <a:latin typeface="Times New Roman" panose="02020603050405020304" pitchFamily="18" charset="0"/>
                <a:cs typeface="Times New Roman" panose="02020603050405020304" pitchFamily="18" charset="0"/>
              </a:rPr>
              <a:t>BÀI 20: S</a:t>
            </a:r>
            <a:r>
              <a:rPr lang="vi-VN" sz="3200" b="1" dirty="0" smtClean="0">
                <a:solidFill>
                  <a:srgbClr val="FF0000"/>
                </a:solidFill>
                <a:latin typeface="Times New Roman" panose="02020603050405020304" pitchFamily="18" charset="0"/>
                <a:cs typeface="Times New Roman" panose="02020603050405020304" pitchFamily="18" charset="0"/>
              </a:rPr>
              <a:t>INH VẬT VÀ SỰ PHÂN BỐ CÁC ĐỚI THIÊN NHIÊN.</a:t>
            </a:r>
            <a:r>
              <a:rPr lang="en-US" sz="3200" dirty="0">
                <a:solidFill>
                  <a:srgbClr val="FF0000"/>
                </a:solidFill>
                <a:latin typeface="Times New Roman" panose="02020603050405020304" pitchFamily="18" charset="0"/>
                <a:cs typeface="Times New Roman" panose="02020603050405020304" pitchFamily="18" charset="0"/>
              </a:rPr>
              <a:t> </a:t>
            </a:r>
            <a:r>
              <a:rPr lang="vi-VN" sz="3200" b="1" dirty="0" smtClean="0">
                <a:solidFill>
                  <a:srgbClr val="FF0000"/>
                </a:solidFill>
                <a:latin typeface="Times New Roman" panose="02020603050405020304" pitchFamily="18" charset="0"/>
                <a:cs typeface="Times New Roman" panose="02020603050405020304" pitchFamily="18" charset="0"/>
              </a:rPr>
              <a:t>RỪNG NHIỆT ĐỚI</a:t>
            </a:r>
            <a:endParaRPr lang="en-US" sz="3200" b="1" dirty="0" smtClean="0">
              <a:ln w="15875">
                <a:solidFill>
                  <a:schemeClr val="tx2">
                    <a:lumMod val="40000"/>
                    <a:lumOff val="60000"/>
                  </a:schemeClr>
                </a:solidFill>
              </a:ln>
              <a:solidFill>
                <a:srgbClr val="FF0000"/>
              </a:solidFill>
              <a:latin typeface="Times New Roman" panose="02020603050405020304" pitchFamily="18" charset="0"/>
              <a:cs typeface="Times New Roman" panose="02020603050405020304" pitchFamily="18" charset="0"/>
            </a:endParaRPr>
          </a:p>
          <a:p>
            <a:pPr algn="ctr"/>
            <a:endParaRPr lang="en-GB" sz="3200" b="1" dirty="0">
              <a:solidFill>
                <a:srgbClr val="FF0000"/>
              </a:solidFill>
              <a:latin typeface="+mj-lt"/>
            </a:endParaRPr>
          </a:p>
        </p:txBody>
      </p:sp>
      <p:sp>
        <p:nvSpPr>
          <p:cNvPr id="3" name="TextBox 2"/>
          <p:cNvSpPr txBox="1"/>
          <p:nvPr/>
        </p:nvSpPr>
        <p:spPr>
          <a:xfrm>
            <a:off x="369368" y="1314180"/>
            <a:ext cx="8403826" cy="830997"/>
          </a:xfrm>
          <a:prstGeom prst="rect">
            <a:avLst/>
          </a:prstGeom>
          <a:noFill/>
        </p:spPr>
        <p:txBody>
          <a:bodyPr wrap="square">
            <a:spAutoFit/>
          </a:bodyPr>
          <a:lstStyle/>
          <a:p>
            <a:pPr>
              <a:lnSpc>
                <a:spcPct val="150000"/>
              </a:lnSpc>
              <a:defRPr/>
            </a:pPr>
            <a:r>
              <a:rPr lang="en-US" sz="3200" b="1" dirty="0" smtClean="0">
                <a:solidFill>
                  <a:srgbClr val="9B1A9E"/>
                </a:solidFill>
                <a:latin typeface="Times New Roman" panose="02020603050405020304" pitchFamily="18" charset="0"/>
                <a:cs typeface="Times New Roman" panose="02020603050405020304" pitchFamily="18" charset="0"/>
              </a:rPr>
              <a:t>II. </a:t>
            </a:r>
            <a:r>
              <a:rPr lang="en-GB" sz="3200" b="1" dirty="0" err="1">
                <a:solidFill>
                  <a:srgbClr val="9B1A9E"/>
                </a:solidFill>
                <a:latin typeface="Times New Roman" panose="02020603050405020304" pitchFamily="18" charset="0"/>
                <a:cs typeface="Times New Roman" panose="02020603050405020304" pitchFamily="18" charset="0"/>
              </a:rPr>
              <a:t>Các</a:t>
            </a:r>
            <a:r>
              <a:rPr lang="en-GB" sz="3200" b="1" dirty="0">
                <a:solidFill>
                  <a:srgbClr val="9B1A9E"/>
                </a:solidFill>
                <a:latin typeface="Times New Roman" panose="02020603050405020304" pitchFamily="18" charset="0"/>
                <a:cs typeface="Times New Roman" panose="02020603050405020304" pitchFamily="18" charset="0"/>
              </a:rPr>
              <a:t> </a:t>
            </a:r>
            <a:r>
              <a:rPr lang="en-GB" sz="3200" b="1" dirty="0" err="1">
                <a:solidFill>
                  <a:srgbClr val="9B1A9E"/>
                </a:solidFill>
                <a:latin typeface="Times New Roman" panose="02020603050405020304" pitchFamily="18" charset="0"/>
                <a:cs typeface="Times New Roman" panose="02020603050405020304" pitchFamily="18" charset="0"/>
              </a:rPr>
              <a:t>đới</a:t>
            </a:r>
            <a:r>
              <a:rPr lang="en-GB" sz="3200" b="1" dirty="0">
                <a:solidFill>
                  <a:srgbClr val="9B1A9E"/>
                </a:solidFill>
                <a:latin typeface="Times New Roman" panose="02020603050405020304" pitchFamily="18" charset="0"/>
                <a:cs typeface="Times New Roman" panose="02020603050405020304" pitchFamily="18" charset="0"/>
              </a:rPr>
              <a:t> </a:t>
            </a:r>
            <a:r>
              <a:rPr lang="en-GB" sz="3200" b="1" dirty="0" err="1">
                <a:solidFill>
                  <a:srgbClr val="9B1A9E"/>
                </a:solidFill>
                <a:latin typeface="Times New Roman" panose="02020603050405020304" pitchFamily="18" charset="0"/>
                <a:cs typeface="Times New Roman" panose="02020603050405020304" pitchFamily="18" charset="0"/>
              </a:rPr>
              <a:t>thiên</a:t>
            </a:r>
            <a:r>
              <a:rPr lang="en-GB" sz="3200" b="1" dirty="0">
                <a:solidFill>
                  <a:srgbClr val="9B1A9E"/>
                </a:solidFill>
                <a:latin typeface="Times New Roman" panose="02020603050405020304" pitchFamily="18" charset="0"/>
                <a:cs typeface="Times New Roman" panose="02020603050405020304" pitchFamily="18" charset="0"/>
              </a:rPr>
              <a:t> </a:t>
            </a:r>
            <a:r>
              <a:rPr lang="en-GB" sz="3200" b="1" dirty="0" err="1">
                <a:solidFill>
                  <a:srgbClr val="9B1A9E"/>
                </a:solidFill>
                <a:latin typeface="Times New Roman" panose="02020603050405020304" pitchFamily="18" charset="0"/>
                <a:cs typeface="Times New Roman" panose="02020603050405020304" pitchFamily="18" charset="0"/>
              </a:rPr>
              <a:t>nhiên</a:t>
            </a:r>
            <a:r>
              <a:rPr lang="en-GB" sz="3200" b="1" dirty="0">
                <a:solidFill>
                  <a:srgbClr val="9B1A9E"/>
                </a:solidFill>
                <a:latin typeface="Times New Roman" panose="02020603050405020304" pitchFamily="18" charset="0"/>
                <a:cs typeface="Times New Roman" panose="02020603050405020304" pitchFamily="18" charset="0"/>
              </a:rPr>
              <a:t> </a:t>
            </a:r>
            <a:r>
              <a:rPr lang="en-GB" sz="3200" b="1" dirty="0" err="1" smtClean="0">
                <a:solidFill>
                  <a:srgbClr val="9B1A9E"/>
                </a:solidFill>
                <a:latin typeface="Times New Roman" panose="02020603050405020304" pitchFamily="18" charset="0"/>
                <a:cs typeface="Times New Roman" panose="02020603050405020304" pitchFamily="18" charset="0"/>
              </a:rPr>
              <a:t>trên</a:t>
            </a:r>
            <a:r>
              <a:rPr lang="en-GB" sz="3200" b="1" dirty="0" smtClean="0">
                <a:solidFill>
                  <a:srgbClr val="9B1A9E"/>
                </a:solidFill>
                <a:latin typeface="Times New Roman" panose="02020603050405020304" pitchFamily="18" charset="0"/>
                <a:cs typeface="Times New Roman" panose="02020603050405020304" pitchFamily="18" charset="0"/>
              </a:rPr>
              <a:t> </a:t>
            </a:r>
            <a:r>
              <a:rPr lang="en-GB" sz="3200" b="1" dirty="0" err="1">
                <a:solidFill>
                  <a:srgbClr val="9B1A9E"/>
                </a:solidFill>
                <a:latin typeface="Times New Roman" panose="02020603050405020304" pitchFamily="18" charset="0"/>
                <a:cs typeface="Times New Roman" panose="02020603050405020304" pitchFamily="18" charset="0"/>
              </a:rPr>
              <a:t>thế</a:t>
            </a:r>
            <a:r>
              <a:rPr lang="en-GB" sz="3200" b="1" dirty="0">
                <a:solidFill>
                  <a:srgbClr val="9B1A9E"/>
                </a:solidFill>
                <a:latin typeface="Times New Roman" panose="02020603050405020304" pitchFamily="18" charset="0"/>
                <a:cs typeface="Times New Roman" panose="02020603050405020304" pitchFamily="18" charset="0"/>
              </a:rPr>
              <a:t> </a:t>
            </a:r>
            <a:r>
              <a:rPr lang="en-GB" sz="3200" b="1" dirty="0" err="1">
                <a:solidFill>
                  <a:srgbClr val="9B1A9E"/>
                </a:solidFill>
                <a:latin typeface="Times New Roman" panose="02020603050405020304" pitchFamily="18" charset="0"/>
                <a:cs typeface="Times New Roman" panose="02020603050405020304" pitchFamily="18" charset="0"/>
              </a:rPr>
              <a:t>giới</a:t>
            </a:r>
            <a:endParaRPr lang="en-GB" sz="3200" b="1" dirty="0">
              <a:solidFill>
                <a:srgbClr val="9B1A9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3320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9096" y="0"/>
            <a:ext cx="6556725" cy="661207"/>
          </a:xfrm>
          <a:prstGeom prst="rect">
            <a:avLst/>
          </a:prstGeom>
          <a:noFill/>
        </p:spPr>
        <p:txBody>
          <a:bodyPr wrap="square">
            <a:spAutoFit/>
          </a:bodyPr>
          <a:lstStyle/>
          <a:p>
            <a:pPr>
              <a:lnSpc>
                <a:spcPct val="150000"/>
              </a:lnSpc>
              <a:defRPr/>
            </a:pPr>
            <a:r>
              <a:rPr lang="en-US" sz="2800" b="1" dirty="0" smtClean="0">
                <a:solidFill>
                  <a:srgbClr val="9B1A9E"/>
                </a:solidFill>
                <a:latin typeface="Times New Roman" panose="02020603050405020304" pitchFamily="18" charset="0"/>
                <a:cs typeface="Times New Roman" panose="02020603050405020304" pitchFamily="18" charset="0"/>
              </a:rPr>
              <a:t>II. </a:t>
            </a:r>
            <a:r>
              <a:rPr lang="en-GB" sz="2800" b="1" dirty="0" err="1">
                <a:solidFill>
                  <a:srgbClr val="9B1A9E"/>
                </a:solidFill>
                <a:latin typeface="Times New Roman" panose="02020603050405020304" pitchFamily="18" charset="0"/>
                <a:cs typeface="Times New Roman" panose="02020603050405020304" pitchFamily="18" charset="0"/>
              </a:rPr>
              <a:t>Các</a:t>
            </a:r>
            <a:r>
              <a:rPr lang="en-GB" sz="2800" b="1" dirty="0">
                <a:solidFill>
                  <a:srgbClr val="9B1A9E"/>
                </a:solidFill>
                <a:latin typeface="Times New Roman" panose="02020603050405020304" pitchFamily="18" charset="0"/>
                <a:cs typeface="Times New Roman" panose="02020603050405020304" pitchFamily="18" charset="0"/>
              </a:rPr>
              <a:t> </a:t>
            </a:r>
            <a:r>
              <a:rPr lang="en-GB" sz="2800" b="1" dirty="0" err="1">
                <a:solidFill>
                  <a:srgbClr val="9B1A9E"/>
                </a:solidFill>
                <a:latin typeface="Times New Roman" panose="02020603050405020304" pitchFamily="18" charset="0"/>
                <a:cs typeface="Times New Roman" panose="02020603050405020304" pitchFamily="18" charset="0"/>
              </a:rPr>
              <a:t>đới</a:t>
            </a:r>
            <a:r>
              <a:rPr lang="en-GB" sz="2800" b="1" dirty="0">
                <a:solidFill>
                  <a:srgbClr val="9B1A9E"/>
                </a:solidFill>
                <a:latin typeface="Times New Roman" panose="02020603050405020304" pitchFamily="18" charset="0"/>
                <a:cs typeface="Times New Roman" panose="02020603050405020304" pitchFamily="18" charset="0"/>
              </a:rPr>
              <a:t> </a:t>
            </a:r>
            <a:r>
              <a:rPr lang="en-GB" sz="2800" b="1" dirty="0" err="1">
                <a:solidFill>
                  <a:srgbClr val="9B1A9E"/>
                </a:solidFill>
                <a:latin typeface="Times New Roman" panose="02020603050405020304" pitchFamily="18" charset="0"/>
                <a:cs typeface="Times New Roman" panose="02020603050405020304" pitchFamily="18" charset="0"/>
              </a:rPr>
              <a:t>thiên</a:t>
            </a:r>
            <a:r>
              <a:rPr lang="en-GB" sz="2800" b="1" dirty="0">
                <a:solidFill>
                  <a:srgbClr val="9B1A9E"/>
                </a:solidFill>
                <a:latin typeface="Times New Roman" panose="02020603050405020304" pitchFamily="18" charset="0"/>
                <a:cs typeface="Times New Roman" panose="02020603050405020304" pitchFamily="18" charset="0"/>
              </a:rPr>
              <a:t> </a:t>
            </a:r>
            <a:r>
              <a:rPr lang="en-GB" sz="2800" b="1" dirty="0" err="1">
                <a:solidFill>
                  <a:srgbClr val="9B1A9E"/>
                </a:solidFill>
                <a:latin typeface="Times New Roman" panose="02020603050405020304" pitchFamily="18" charset="0"/>
                <a:cs typeface="Times New Roman" panose="02020603050405020304" pitchFamily="18" charset="0"/>
              </a:rPr>
              <a:t>nhiên</a:t>
            </a:r>
            <a:r>
              <a:rPr lang="en-GB" sz="2800" b="1" dirty="0">
                <a:solidFill>
                  <a:srgbClr val="9B1A9E"/>
                </a:solidFill>
                <a:latin typeface="Times New Roman" panose="02020603050405020304" pitchFamily="18" charset="0"/>
                <a:cs typeface="Times New Roman" panose="02020603050405020304" pitchFamily="18" charset="0"/>
              </a:rPr>
              <a:t>  </a:t>
            </a:r>
            <a:r>
              <a:rPr lang="en-GB" sz="2800" b="1" dirty="0" err="1">
                <a:solidFill>
                  <a:srgbClr val="9B1A9E"/>
                </a:solidFill>
                <a:latin typeface="Times New Roman" panose="02020603050405020304" pitchFamily="18" charset="0"/>
                <a:cs typeface="Times New Roman" panose="02020603050405020304" pitchFamily="18" charset="0"/>
              </a:rPr>
              <a:t>trên</a:t>
            </a:r>
            <a:r>
              <a:rPr lang="en-GB" sz="2800" b="1" dirty="0">
                <a:solidFill>
                  <a:srgbClr val="9B1A9E"/>
                </a:solidFill>
                <a:latin typeface="Times New Roman" panose="02020603050405020304" pitchFamily="18" charset="0"/>
                <a:cs typeface="Times New Roman" panose="02020603050405020304" pitchFamily="18" charset="0"/>
              </a:rPr>
              <a:t> </a:t>
            </a:r>
            <a:r>
              <a:rPr lang="en-GB" sz="2800" b="1" dirty="0" err="1">
                <a:solidFill>
                  <a:srgbClr val="9B1A9E"/>
                </a:solidFill>
                <a:latin typeface="Times New Roman" panose="02020603050405020304" pitchFamily="18" charset="0"/>
                <a:cs typeface="Times New Roman" panose="02020603050405020304" pitchFamily="18" charset="0"/>
              </a:rPr>
              <a:t>thế</a:t>
            </a:r>
            <a:r>
              <a:rPr lang="en-GB" sz="2800" b="1" dirty="0">
                <a:solidFill>
                  <a:srgbClr val="9B1A9E"/>
                </a:solidFill>
                <a:latin typeface="Times New Roman" panose="02020603050405020304" pitchFamily="18" charset="0"/>
                <a:cs typeface="Times New Roman" panose="02020603050405020304" pitchFamily="18" charset="0"/>
              </a:rPr>
              <a:t> </a:t>
            </a:r>
            <a:r>
              <a:rPr lang="en-GB" sz="2800" b="1" dirty="0" err="1">
                <a:solidFill>
                  <a:srgbClr val="9B1A9E"/>
                </a:solidFill>
                <a:latin typeface="Times New Roman" panose="02020603050405020304" pitchFamily="18" charset="0"/>
                <a:cs typeface="Times New Roman" panose="02020603050405020304" pitchFamily="18" charset="0"/>
              </a:rPr>
              <a:t>giới</a:t>
            </a:r>
            <a:endParaRPr lang="en-GB" sz="2800" b="1" dirty="0">
              <a:solidFill>
                <a:srgbClr val="9B1A9E"/>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6558409" y="826851"/>
            <a:ext cx="5536315" cy="5719864"/>
          </a:xfrm>
          <a:prstGeom prst="rect">
            <a:avLst/>
          </a:prstGeom>
        </p:spPr>
      </p:pic>
      <p:sp>
        <p:nvSpPr>
          <p:cNvPr id="4" name="Rectangle 3"/>
          <p:cNvSpPr/>
          <p:nvPr/>
        </p:nvSpPr>
        <p:spPr>
          <a:xfrm>
            <a:off x="207523" y="747402"/>
            <a:ext cx="6212732" cy="3693319"/>
          </a:xfrm>
          <a:prstGeom prst="rect">
            <a:avLst/>
          </a:prstGeom>
          <a:noFill/>
        </p:spPr>
        <p:txBody>
          <a:bodyPr wrap="square">
            <a:spAutoFit/>
          </a:bodyPr>
          <a:lstStyle/>
          <a:p>
            <a:pPr algn="just">
              <a:spcAft>
                <a:spcPts val="0"/>
              </a:spcAft>
            </a:pPr>
            <a:r>
              <a:rPr lang="nl-NL" sz="26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1. Quan sát lược đồ hình 20.3, em hãy kể tên và xác định các đới thiên nhiên trên thế giới.</a:t>
            </a:r>
            <a:endParaRPr lang="en-US" sz="26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nl-NL" sz="26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2. Dựa vào lược đồ hình 20.3 và thông tin SGK, hãy nêu đặc điểm của đới nóng, đới ôn hòa, đới lạnh về Phạm vi</a:t>
            </a:r>
            <a:r>
              <a:rPr lang="en-US" sz="26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nl-NL" sz="26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Khí hậu</a:t>
            </a:r>
            <a:r>
              <a:rPr lang="en-US" sz="26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nl-NL" sz="26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Thực vật</a:t>
            </a:r>
            <a:r>
              <a:rPr lang="en-US" sz="26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nl-NL" sz="26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Động vật</a:t>
            </a:r>
            <a:endParaRPr lang="en-US" sz="26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nl-NL" sz="26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3. Liệt kê các đới thiên nhiên theo châu lục.</a:t>
            </a:r>
            <a:endParaRPr lang="en-US" sz="26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275454928"/>
              </p:ext>
            </p:extLst>
          </p:nvPr>
        </p:nvGraphicFramePr>
        <p:xfrm>
          <a:off x="379096" y="4525685"/>
          <a:ext cx="5641216" cy="2021030"/>
        </p:xfrm>
        <a:graphic>
          <a:graphicData uri="http://schemas.openxmlformats.org/drawingml/2006/table">
            <a:tbl>
              <a:tblPr firstRow="1" bandRow="1">
                <a:tableStyleId>{5C22544A-7EE6-4342-B048-85BDC9FD1C3A}</a:tableStyleId>
              </a:tblPr>
              <a:tblGrid>
                <a:gridCol w="2792121"/>
                <a:gridCol w="2849095"/>
              </a:tblGrid>
              <a:tr h="49306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err="1" smtClean="0">
                          <a:solidFill>
                            <a:schemeClr val="tx1"/>
                          </a:solidFill>
                          <a:latin typeface="Times New Roman" panose="02020603050405020304" pitchFamily="18" charset="0"/>
                          <a:cs typeface="Times New Roman" panose="02020603050405020304" pitchFamily="18" charset="0"/>
                        </a:rPr>
                        <a:t>Châu</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lục</a:t>
                      </a:r>
                      <a:endParaRPr lang="en-US" sz="2800" dirty="0" smtClean="0">
                        <a:solidFill>
                          <a:schemeClr val="tx1"/>
                        </a:solidFill>
                        <a:latin typeface="Times New Roman" panose="02020603050405020304" pitchFamily="18" charset="0"/>
                        <a:cs typeface="Times New Roman" panose="02020603050405020304" pitchFamily="18" charset="0"/>
                      </a:endParaRPr>
                    </a:p>
                  </a:txBody>
                  <a:tcP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err="1"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Đới</a:t>
                      </a:r>
                      <a:r>
                        <a:rPr lang="en-US" sz="2800" baseline="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aseline="0" dirty="0" err="1"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thiên</a:t>
                      </a:r>
                      <a:r>
                        <a:rPr lang="en-US" sz="2800" baseline="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aseline="0" dirty="0" err="1"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nhiên</a:t>
                      </a:r>
                      <a:endParaRPr lang="en-US" sz="28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chemeClr val="accent4">
                        <a:lumMod val="40000"/>
                        <a:lumOff val="60000"/>
                      </a:schemeClr>
                    </a:solidFill>
                  </a:tcPr>
                </a:tc>
              </a:tr>
              <a:tr h="460996">
                <a:tc>
                  <a:txBody>
                    <a:bodyPr/>
                    <a:lstStyle/>
                    <a:p>
                      <a:endParaRPr lang="en-US"/>
                    </a:p>
                  </a:txBody>
                  <a:tcPr/>
                </a:tc>
                <a:tc>
                  <a:txBody>
                    <a:bodyPr/>
                    <a:lstStyle/>
                    <a:p>
                      <a:endParaRPr lang="en-US"/>
                    </a:p>
                  </a:txBody>
                  <a:tcPr/>
                </a:tc>
              </a:tr>
              <a:tr h="475084">
                <a:tc>
                  <a:txBody>
                    <a:bodyPr/>
                    <a:lstStyle/>
                    <a:p>
                      <a:endParaRPr lang="en-US"/>
                    </a:p>
                  </a:txBody>
                  <a:tcPr/>
                </a:tc>
                <a:tc>
                  <a:txBody>
                    <a:bodyPr/>
                    <a:lstStyle/>
                    <a:p>
                      <a:endParaRPr lang="en-US" dirty="0"/>
                    </a:p>
                  </a:txBody>
                  <a:tcPr/>
                </a:tc>
              </a:tr>
              <a:tr h="566790">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597581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par>
                                <p:cTn id="14" presetID="14"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8067" y="280555"/>
            <a:ext cx="11543269" cy="1077218"/>
          </a:xfrm>
          <a:prstGeom prst="rect">
            <a:avLst/>
          </a:prstGeom>
          <a:noFill/>
        </p:spPr>
        <p:txBody>
          <a:bodyPr wrap="square">
            <a:spAutoFit/>
          </a:bodyPr>
          <a:lstStyle/>
          <a:p>
            <a:pPr algn="just">
              <a:spcAft>
                <a:spcPts val="0"/>
              </a:spcAft>
            </a:pPr>
            <a:r>
              <a:rPr lang="nl-NL" sz="32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1. Quan sát lược đồ hình 20.3, em hãy kể tên và xác định các đới thiên nhiên trên thế giới.</a:t>
            </a:r>
            <a:endParaRPr lang="en-US" sz="32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054" name="Picture 6" descr="https://tech12h.com/sites/default/files/styles/inbody400/public/screenshot_50_38.png?itok=ffCgq53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9293" y="1428028"/>
            <a:ext cx="8891917" cy="485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4949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54"/>
                                        </p:tgtEl>
                                        <p:attrNameLst>
                                          <p:attrName>style.visibility</p:attrName>
                                        </p:attrNameLst>
                                      </p:cBhvr>
                                      <p:to>
                                        <p:strVal val="visible"/>
                                      </p:to>
                                    </p:set>
                                    <p:animEffect transition="in" filter="barn(inVertical)">
                                      <p:cBhvr>
                                        <p:cTn id="12"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024" y="39543"/>
            <a:ext cx="11551227" cy="830997"/>
          </a:xfrm>
          <a:prstGeom prst="rect">
            <a:avLst/>
          </a:prstGeom>
        </p:spPr>
        <p:txBody>
          <a:bodyPr wrap="square">
            <a:spAutoFit/>
          </a:bodyPr>
          <a:lstStyle/>
          <a:p>
            <a:pPr algn="just">
              <a:spcAft>
                <a:spcPts val="0"/>
              </a:spcAft>
            </a:pPr>
            <a:r>
              <a:rPr lang="nl-NL" sz="24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2. Dựa vào lược đồ hình 20.3 và thông tin SGK, hãy nêu đặc điểm của đới nóng, đới ôn hòa, đới lạnh về: Phạm vi</a:t>
            </a:r>
            <a:r>
              <a:rPr lang="en-US" sz="24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nl-NL" sz="24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Khí hậu</a:t>
            </a:r>
            <a:r>
              <a:rPr lang="en-US" sz="24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nl-NL" sz="24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Thực vật</a:t>
            </a:r>
            <a:r>
              <a:rPr lang="en-US" sz="24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nl-NL" sz="24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Động vật.</a:t>
            </a:r>
            <a:endParaRPr lang="en-US" sz="24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103876517"/>
              </p:ext>
            </p:extLst>
          </p:nvPr>
        </p:nvGraphicFramePr>
        <p:xfrm>
          <a:off x="162497" y="936223"/>
          <a:ext cx="11835828" cy="5676441"/>
        </p:xfrm>
        <a:graphic>
          <a:graphicData uri="http://schemas.openxmlformats.org/drawingml/2006/table">
            <a:tbl>
              <a:tblPr firstRow="1" bandRow="1">
                <a:tableStyleId>{5C22544A-7EE6-4342-B048-85BDC9FD1C3A}</a:tableStyleId>
              </a:tblPr>
              <a:tblGrid>
                <a:gridCol w="1798209"/>
                <a:gridCol w="3429000"/>
                <a:gridCol w="3429000"/>
                <a:gridCol w="3179619"/>
              </a:tblGrid>
              <a:tr h="606458">
                <a:tc>
                  <a:txBody>
                    <a:bodyPr/>
                    <a:lstStyle/>
                    <a:p>
                      <a:pPr algn="ctr"/>
                      <a:r>
                        <a:rPr lang="en-US" sz="2400" b="1" dirty="0" err="1" smtClean="0">
                          <a:solidFill>
                            <a:schemeClr val="tx1"/>
                          </a:solidFill>
                          <a:latin typeface="Times New Roman" panose="02020603050405020304" pitchFamily="18" charset="0"/>
                          <a:cs typeface="Times New Roman" panose="02020603050405020304" pitchFamily="18" charset="0"/>
                        </a:rPr>
                        <a:t>Đới</a:t>
                      </a:r>
                      <a:r>
                        <a:rPr lang="en-US" sz="2400" b="1" baseline="0" dirty="0" smtClean="0">
                          <a:solidFill>
                            <a:schemeClr val="tx1"/>
                          </a:solidFill>
                          <a:latin typeface="Times New Roman" panose="02020603050405020304" pitchFamily="18" charset="0"/>
                          <a:cs typeface="Times New Roman" panose="02020603050405020304" pitchFamily="18" charset="0"/>
                        </a:rPr>
                        <a:t> </a:t>
                      </a:r>
                      <a:r>
                        <a:rPr lang="en-US" sz="2400" b="1" baseline="0" dirty="0" err="1" smtClean="0">
                          <a:solidFill>
                            <a:schemeClr val="tx1"/>
                          </a:solidFill>
                          <a:latin typeface="Times New Roman" panose="02020603050405020304" pitchFamily="18" charset="0"/>
                          <a:cs typeface="Times New Roman" panose="02020603050405020304" pitchFamily="18" charset="0"/>
                        </a:rPr>
                        <a:t>khí</a:t>
                      </a:r>
                      <a:r>
                        <a:rPr lang="en-US" sz="2400" b="1" baseline="0" dirty="0" smtClean="0">
                          <a:solidFill>
                            <a:schemeClr val="tx1"/>
                          </a:solidFill>
                          <a:latin typeface="Times New Roman" panose="02020603050405020304" pitchFamily="18" charset="0"/>
                          <a:cs typeface="Times New Roman" panose="02020603050405020304" pitchFamily="18" charset="0"/>
                        </a:rPr>
                        <a:t> </a:t>
                      </a:r>
                      <a:r>
                        <a:rPr lang="en-US" sz="2400" b="1" baseline="0" dirty="0" err="1" smtClean="0">
                          <a:solidFill>
                            <a:schemeClr val="tx1"/>
                          </a:solidFill>
                          <a:latin typeface="Times New Roman" panose="02020603050405020304" pitchFamily="18" charset="0"/>
                          <a:cs typeface="Times New Roman" panose="02020603050405020304" pitchFamily="18" charset="0"/>
                        </a:rPr>
                        <a:t>hậu</a:t>
                      </a:r>
                      <a:endParaRPr lang="en-US" sz="2400" b="1" dirty="0">
                        <a:solidFill>
                          <a:schemeClr val="tx1"/>
                        </a:solidFill>
                        <a:latin typeface="Times New Roman" panose="02020603050405020304" pitchFamily="18" charset="0"/>
                        <a:cs typeface="Times New Roman" panose="02020603050405020304" pitchFamily="18" charset="0"/>
                      </a:endParaRPr>
                    </a:p>
                  </a:txBody>
                  <a:tcPr>
                    <a:solidFill>
                      <a:schemeClr val="accent2">
                        <a:lumMod val="60000"/>
                        <a:lumOff val="40000"/>
                      </a:schemeClr>
                    </a:solidFill>
                  </a:tcPr>
                </a:tc>
                <a:tc>
                  <a:txBody>
                    <a:bodyPr/>
                    <a:lstStyle/>
                    <a:p>
                      <a:pPr algn="ctr"/>
                      <a:r>
                        <a:rPr lang="en-US" sz="2400" b="1" dirty="0" err="1" smtClean="0">
                          <a:solidFill>
                            <a:schemeClr val="tx1"/>
                          </a:solidFill>
                          <a:latin typeface="Times New Roman" panose="02020603050405020304" pitchFamily="18" charset="0"/>
                          <a:cs typeface="Times New Roman" panose="02020603050405020304" pitchFamily="18" charset="0"/>
                        </a:rPr>
                        <a:t>Đới</a:t>
                      </a:r>
                      <a:r>
                        <a:rPr lang="en-US" sz="2400" b="1" baseline="0" dirty="0" smtClean="0">
                          <a:solidFill>
                            <a:schemeClr val="tx1"/>
                          </a:solidFill>
                          <a:latin typeface="Times New Roman" panose="02020603050405020304" pitchFamily="18" charset="0"/>
                          <a:cs typeface="Times New Roman" panose="02020603050405020304" pitchFamily="18" charset="0"/>
                        </a:rPr>
                        <a:t> </a:t>
                      </a:r>
                      <a:r>
                        <a:rPr lang="en-US" sz="2400" b="1" baseline="0" dirty="0" err="1" smtClean="0">
                          <a:solidFill>
                            <a:schemeClr val="tx1"/>
                          </a:solidFill>
                          <a:latin typeface="Times New Roman" panose="02020603050405020304" pitchFamily="18" charset="0"/>
                          <a:cs typeface="Times New Roman" panose="02020603050405020304" pitchFamily="18" charset="0"/>
                        </a:rPr>
                        <a:t>nóng</a:t>
                      </a:r>
                      <a:endParaRPr lang="en-US" sz="2400" b="1" dirty="0">
                        <a:solidFill>
                          <a:schemeClr val="tx1"/>
                        </a:solidFill>
                        <a:latin typeface="Times New Roman" panose="02020603050405020304" pitchFamily="18" charset="0"/>
                        <a:cs typeface="Times New Roman" panose="02020603050405020304" pitchFamily="18" charset="0"/>
                      </a:endParaRPr>
                    </a:p>
                  </a:txBody>
                  <a:tcPr>
                    <a:solidFill>
                      <a:schemeClr val="accent2">
                        <a:lumMod val="60000"/>
                        <a:lumOff val="40000"/>
                      </a:schemeClr>
                    </a:solidFill>
                  </a:tcPr>
                </a:tc>
                <a:tc>
                  <a:txBody>
                    <a:bodyPr/>
                    <a:lstStyle/>
                    <a:p>
                      <a:pPr algn="ctr"/>
                      <a:r>
                        <a:rPr lang="en-US" sz="2400" b="1" dirty="0" err="1" smtClean="0">
                          <a:solidFill>
                            <a:schemeClr val="tx1"/>
                          </a:solidFill>
                          <a:latin typeface="Times New Roman" panose="02020603050405020304" pitchFamily="18" charset="0"/>
                          <a:cs typeface="Times New Roman" panose="02020603050405020304" pitchFamily="18" charset="0"/>
                        </a:rPr>
                        <a:t>Đới</a:t>
                      </a:r>
                      <a:r>
                        <a:rPr lang="en-US" sz="2400" b="1" baseline="0" dirty="0" smtClean="0">
                          <a:solidFill>
                            <a:schemeClr val="tx1"/>
                          </a:solidFill>
                          <a:latin typeface="Times New Roman" panose="02020603050405020304" pitchFamily="18" charset="0"/>
                          <a:cs typeface="Times New Roman" panose="02020603050405020304" pitchFamily="18" charset="0"/>
                        </a:rPr>
                        <a:t> </a:t>
                      </a:r>
                      <a:r>
                        <a:rPr lang="en-US" sz="2400" b="1" baseline="0" dirty="0" err="1" smtClean="0">
                          <a:solidFill>
                            <a:schemeClr val="tx1"/>
                          </a:solidFill>
                          <a:latin typeface="Times New Roman" panose="02020603050405020304" pitchFamily="18" charset="0"/>
                          <a:cs typeface="Times New Roman" panose="02020603050405020304" pitchFamily="18" charset="0"/>
                        </a:rPr>
                        <a:t>ôn</a:t>
                      </a:r>
                      <a:r>
                        <a:rPr lang="en-US" sz="2400" b="1" baseline="0" dirty="0" smtClean="0">
                          <a:solidFill>
                            <a:schemeClr val="tx1"/>
                          </a:solidFill>
                          <a:latin typeface="Times New Roman" panose="02020603050405020304" pitchFamily="18" charset="0"/>
                          <a:cs typeface="Times New Roman" panose="02020603050405020304" pitchFamily="18" charset="0"/>
                        </a:rPr>
                        <a:t> </a:t>
                      </a:r>
                      <a:r>
                        <a:rPr lang="en-US" sz="2400" b="1" baseline="0" dirty="0" err="1" smtClean="0">
                          <a:solidFill>
                            <a:schemeClr val="tx1"/>
                          </a:solidFill>
                          <a:latin typeface="Times New Roman" panose="02020603050405020304" pitchFamily="18" charset="0"/>
                          <a:cs typeface="Times New Roman" panose="02020603050405020304" pitchFamily="18" charset="0"/>
                        </a:rPr>
                        <a:t>hòa</a:t>
                      </a:r>
                      <a:endParaRPr lang="en-US" sz="2400" b="1" dirty="0">
                        <a:solidFill>
                          <a:schemeClr val="tx1"/>
                        </a:solidFill>
                        <a:latin typeface="Times New Roman" panose="02020603050405020304" pitchFamily="18" charset="0"/>
                        <a:cs typeface="Times New Roman" panose="02020603050405020304" pitchFamily="18" charset="0"/>
                      </a:endParaRPr>
                    </a:p>
                  </a:txBody>
                  <a:tcPr>
                    <a:solidFill>
                      <a:schemeClr val="accent2">
                        <a:lumMod val="60000"/>
                        <a:lumOff val="40000"/>
                      </a:schemeClr>
                    </a:solidFill>
                  </a:tcPr>
                </a:tc>
                <a:tc>
                  <a:txBody>
                    <a:bodyPr/>
                    <a:lstStyle/>
                    <a:p>
                      <a:pPr algn="ctr"/>
                      <a:r>
                        <a:rPr lang="en-US" sz="2400" b="1" dirty="0" err="1" smtClean="0">
                          <a:solidFill>
                            <a:schemeClr val="tx1"/>
                          </a:solidFill>
                          <a:latin typeface="Times New Roman" panose="02020603050405020304" pitchFamily="18" charset="0"/>
                          <a:cs typeface="Times New Roman" panose="02020603050405020304" pitchFamily="18" charset="0"/>
                        </a:rPr>
                        <a:t>Đới</a:t>
                      </a:r>
                      <a:r>
                        <a:rPr lang="en-US" sz="2400" b="1" baseline="0" dirty="0" smtClean="0">
                          <a:solidFill>
                            <a:schemeClr val="tx1"/>
                          </a:solidFill>
                          <a:latin typeface="Times New Roman" panose="02020603050405020304" pitchFamily="18" charset="0"/>
                          <a:cs typeface="Times New Roman" panose="02020603050405020304" pitchFamily="18" charset="0"/>
                        </a:rPr>
                        <a:t> </a:t>
                      </a:r>
                      <a:r>
                        <a:rPr lang="en-US" sz="2400" b="1" baseline="0" dirty="0" err="1" smtClean="0">
                          <a:solidFill>
                            <a:schemeClr val="tx1"/>
                          </a:solidFill>
                          <a:latin typeface="Times New Roman" panose="02020603050405020304" pitchFamily="18" charset="0"/>
                          <a:cs typeface="Times New Roman" panose="02020603050405020304" pitchFamily="18" charset="0"/>
                        </a:rPr>
                        <a:t>lạnh</a:t>
                      </a:r>
                      <a:endParaRPr lang="en-US" sz="2400" b="1" dirty="0">
                        <a:solidFill>
                          <a:schemeClr val="tx1"/>
                        </a:solidFill>
                        <a:latin typeface="Times New Roman" panose="02020603050405020304" pitchFamily="18" charset="0"/>
                        <a:cs typeface="Times New Roman" panose="02020603050405020304" pitchFamily="18" charset="0"/>
                      </a:endParaRPr>
                    </a:p>
                  </a:txBody>
                  <a:tcPr>
                    <a:solidFill>
                      <a:schemeClr val="accent2">
                        <a:lumMod val="60000"/>
                        <a:lumOff val="40000"/>
                      </a:schemeClr>
                    </a:solidFill>
                  </a:tcPr>
                </a:tc>
              </a:tr>
              <a:tr h="1408337">
                <a:tc>
                  <a:txBody>
                    <a:bodyPr/>
                    <a:lstStyle/>
                    <a:p>
                      <a:r>
                        <a:rPr lang="en-US" sz="2400" b="1" dirty="0" err="1" smtClean="0">
                          <a:solidFill>
                            <a:schemeClr val="tx1"/>
                          </a:solidFill>
                          <a:latin typeface="Times New Roman" panose="02020603050405020304" pitchFamily="18" charset="0"/>
                          <a:cs typeface="Times New Roman" panose="02020603050405020304" pitchFamily="18" charset="0"/>
                        </a:rPr>
                        <a:t>Phạm</a:t>
                      </a:r>
                      <a:r>
                        <a:rPr lang="en-US" sz="2400" b="1" baseline="0" dirty="0" smtClean="0">
                          <a:solidFill>
                            <a:schemeClr val="tx1"/>
                          </a:solidFill>
                          <a:latin typeface="Times New Roman" panose="02020603050405020304" pitchFamily="18" charset="0"/>
                          <a:cs typeface="Times New Roman" panose="02020603050405020304" pitchFamily="18" charset="0"/>
                        </a:rPr>
                        <a:t> vi</a:t>
                      </a:r>
                      <a:endParaRPr lang="en-US" sz="2400" b="1"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400" b="1" dirty="0">
                        <a:latin typeface="Times New Roman" panose="02020603050405020304" pitchFamily="18" charset="0"/>
                        <a:cs typeface="Times New Roman" panose="02020603050405020304" pitchFamily="18" charset="0"/>
                      </a:endParaRPr>
                    </a:p>
                  </a:txBody>
                  <a:tcPr/>
                </a:tc>
                <a:tc>
                  <a:txBody>
                    <a:bodyPr/>
                    <a:lstStyle/>
                    <a:p>
                      <a:endParaRPr lang="en-US" sz="2400" b="1" dirty="0">
                        <a:latin typeface="Times New Roman" panose="02020603050405020304" pitchFamily="18" charset="0"/>
                        <a:cs typeface="Times New Roman" panose="02020603050405020304" pitchFamily="18" charset="0"/>
                      </a:endParaRPr>
                    </a:p>
                  </a:txBody>
                  <a:tcPr/>
                </a:tc>
                <a:tc>
                  <a:txBody>
                    <a:bodyPr/>
                    <a:lstStyle/>
                    <a:p>
                      <a:endParaRPr lang="en-US" sz="2400" b="1">
                        <a:latin typeface="Times New Roman" panose="02020603050405020304" pitchFamily="18" charset="0"/>
                        <a:cs typeface="Times New Roman" panose="02020603050405020304" pitchFamily="18" charset="0"/>
                      </a:endParaRPr>
                    </a:p>
                  </a:txBody>
                  <a:tcPr/>
                </a:tc>
              </a:tr>
              <a:tr h="1418800">
                <a:tc>
                  <a:txBody>
                    <a:bodyPr/>
                    <a:lstStyle/>
                    <a:p>
                      <a:r>
                        <a:rPr lang="en-US" sz="2400" b="1" dirty="0" err="1" smtClean="0">
                          <a:solidFill>
                            <a:schemeClr val="tx1"/>
                          </a:solidFill>
                          <a:latin typeface="Times New Roman" panose="02020603050405020304" pitchFamily="18" charset="0"/>
                          <a:cs typeface="Times New Roman" panose="02020603050405020304" pitchFamily="18" charset="0"/>
                        </a:rPr>
                        <a:t>Khí</a:t>
                      </a:r>
                      <a:r>
                        <a:rPr lang="en-US" sz="2400" b="1" baseline="0" dirty="0" smtClean="0">
                          <a:solidFill>
                            <a:schemeClr val="tx1"/>
                          </a:solidFill>
                          <a:latin typeface="Times New Roman" panose="02020603050405020304" pitchFamily="18" charset="0"/>
                          <a:cs typeface="Times New Roman" panose="02020603050405020304" pitchFamily="18" charset="0"/>
                        </a:rPr>
                        <a:t> </a:t>
                      </a:r>
                      <a:r>
                        <a:rPr lang="en-US" sz="2400" b="1" baseline="0" dirty="0" err="1" smtClean="0">
                          <a:solidFill>
                            <a:schemeClr val="tx1"/>
                          </a:solidFill>
                          <a:latin typeface="Times New Roman" panose="02020603050405020304" pitchFamily="18" charset="0"/>
                          <a:cs typeface="Times New Roman" panose="02020603050405020304" pitchFamily="18" charset="0"/>
                        </a:rPr>
                        <a:t>hậu</a:t>
                      </a:r>
                      <a:endParaRPr lang="en-US" sz="2400" b="1"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400" b="1" dirty="0">
                        <a:latin typeface="Times New Roman" panose="02020603050405020304" pitchFamily="18" charset="0"/>
                        <a:cs typeface="Times New Roman" panose="02020603050405020304" pitchFamily="18" charset="0"/>
                      </a:endParaRPr>
                    </a:p>
                  </a:txBody>
                  <a:tcPr/>
                </a:tc>
                <a:tc>
                  <a:txBody>
                    <a:bodyPr/>
                    <a:lstStyle/>
                    <a:p>
                      <a:endParaRPr lang="en-US" sz="2400" b="1" dirty="0">
                        <a:latin typeface="Times New Roman" panose="02020603050405020304" pitchFamily="18" charset="0"/>
                        <a:cs typeface="Times New Roman" panose="02020603050405020304" pitchFamily="18" charset="0"/>
                      </a:endParaRPr>
                    </a:p>
                  </a:txBody>
                  <a:tcPr/>
                </a:tc>
                <a:tc>
                  <a:txBody>
                    <a:bodyPr/>
                    <a:lstStyle/>
                    <a:p>
                      <a:endParaRPr lang="en-US" sz="2400" b="1" dirty="0">
                        <a:latin typeface="Times New Roman" panose="02020603050405020304" pitchFamily="18" charset="0"/>
                        <a:cs typeface="Times New Roman" panose="02020603050405020304" pitchFamily="18" charset="0"/>
                      </a:endParaRPr>
                    </a:p>
                  </a:txBody>
                  <a:tcPr/>
                </a:tc>
              </a:tr>
              <a:tr h="1460088">
                <a:tc>
                  <a:txBody>
                    <a:bodyPr/>
                    <a:lstStyle/>
                    <a:p>
                      <a:r>
                        <a:rPr lang="en-US" sz="2400" b="1" dirty="0" err="1" smtClean="0">
                          <a:solidFill>
                            <a:schemeClr val="tx1"/>
                          </a:solidFill>
                          <a:latin typeface="Times New Roman" panose="02020603050405020304" pitchFamily="18" charset="0"/>
                          <a:cs typeface="Times New Roman" panose="02020603050405020304" pitchFamily="18" charset="0"/>
                        </a:rPr>
                        <a:t>Thực</a:t>
                      </a:r>
                      <a:r>
                        <a:rPr lang="en-US" sz="2400" b="1" baseline="0" dirty="0" smtClean="0">
                          <a:solidFill>
                            <a:schemeClr val="tx1"/>
                          </a:solidFill>
                          <a:latin typeface="Times New Roman" panose="02020603050405020304" pitchFamily="18" charset="0"/>
                          <a:cs typeface="Times New Roman" panose="02020603050405020304" pitchFamily="18" charset="0"/>
                        </a:rPr>
                        <a:t> </a:t>
                      </a:r>
                      <a:r>
                        <a:rPr lang="en-US" sz="2400" b="1" baseline="0" dirty="0" err="1" smtClean="0">
                          <a:solidFill>
                            <a:schemeClr val="tx1"/>
                          </a:solidFill>
                          <a:latin typeface="Times New Roman" panose="02020603050405020304" pitchFamily="18" charset="0"/>
                          <a:cs typeface="Times New Roman" panose="02020603050405020304" pitchFamily="18" charset="0"/>
                        </a:rPr>
                        <a:t>vật</a:t>
                      </a:r>
                      <a:endParaRPr lang="en-US" sz="2400" b="1" dirty="0">
                        <a:solidFill>
                          <a:schemeClr val="tx1"/>
                        </a:solidFill>
                        <a:latin typeface="Times New Roman" panose="02020603050405020304" pitchFamily="18" charset="0"/>
                        <a:cs typeface="Times New Roman" panose="02020603050405020304" pitchFamily="18" charset="0"/>
                      </a:endParaRPr>
                    </a:p>
                  </a:txBody>
                  <a:tcPr>
                    <a:solidFill>
                      <a:schemeClr val="accent4">
                        <a:lumMod val="40000"/>
                        <a:lumOff val="60000"/>
                      </a:schemeClr>
                    </a:solidFill>
                  </a:tcPr>
                </a:tc>
                <a:tc>
                  <a:txBody>
                    <a:bodyPr/>
                    <a:lstStyle/>
                    <a:p>
                      <a:endParaRPr lang="en-US" sz="2400" b="1" dirty="0">
                        <a:latin typeface="Times New Roman" panose="02020603050405020304" pitchFamily="18" charset="0"/>
                        <a:cs typeface="Times New Roman" panose="02020603050405020304" pitchFamily="18" charset="0"/>
                      </a:endParaRPr>
                    </a:p>
                  </a:txBody>
                  <a:tcPr>
                    <a:solidFill>
                      <a:schemeClr val="accent4">
                        <a:lumMod val="40000"/>
                        <a:lumOff val="60000"/>
                      </a:schemeClr>
                    </a:solidFill>
                  </a:tcPr>
                </a:tc>
                <a:tc>
                  <a:txBody>
                    <a:bodyPr/>
                    <a:lstStyle/>
                    <a:p>
                      <a:endParaRPr lang="en-US" sz="2400" b="1" dirty="0">
                        <a:latin typeface="Times New Roman" panose="02020603050405020304" pitchFamily="18" charset="0"/>
                        <a:cs typeface="Times New Roman" panose="02020603050405020304" pitchFamily="18" charset="0"/>
                      </a:endParaRPr>
                    </a:p>
                  </a:txBody>
                  <a:tcPr>
                    <a:solidFill>
                      <a:schemeClr val="accent4">
                        <a:lumMod val="40000"/>
                        <a:lumOff val="60000"/>
                      </a:schemeClr>
                    </a:solidFill>
                  </a:tcPr>
                </a:tc>
                <a:tc>
                  <a:txBody>
                    <a:bodyPr/>
                    <a:lstStyle/>
                    <a:p>
                      <a:endParaRPr lang="en-US" sz="2400" b="1" dirty="0">
                        <a:latin typeface="Times New Roman" panose="02020603050405020304" pitchFamily="18" charset="0"/>
                        <a:cs typeface="Times New Roman" panose="02020603050405020304" pitchFamily="18" charset="0"/>
                      </a:endParaRPr>
                    </a:p>
                  </a:txBody>
                  <a:tcPr>
                    <a:solidFill>
                      <a:schemeClr val="accent4">
                        <a:lumMod val="40000"/>
                        <a:lumOff val="60000"/>
                      </a:schemeClr>
                    </a:solidFill>
                  </a:tcPr>
                </a:tc>
              </a:tr>
              <a:tr h="782758">
                <a:tc>
                  <a:txBody>
                    <a:bodyPr/>
                    <a:lstStyle/>
                    <a:p>
                      <a:r>
                        <a:rPr lang="en-US" sz="2400" b="1" dirty="0" err="1" smtClean="0">
                          <a:solidFill>
                            <a:schemeClr val="tx1"/>
                          </a:solidFill>
                          <a:latin typeface="Times New Roman" panose="02020603050405020304" pitchFamily="18" charset="0"/>
                          <a:cs typeface="Times New Roman" panose="02020603050405020304" pitchFamily="18" charset="0"/>
                        </a:rPr>
                        <a:t>Động</a:t>
                      </a:r>
                      <a:r>
                        <a:rPr lang="en-US" sz="2400" b="1" baseline="0" dirty="0" smtClean="0">
                          <a:solidFill>
                            <a:schemeClr val="tx1"/>
                          </a:solidFill>
                          <a:latin typeface="Times New Roman" panose="02020603050405020304" pitchFamily="18" charset="0"/>
                          <a:cs typeface="Times New Roman" panose="02020603050405020304" pitchFamily="18" charset="0"/>
                        </a:rPr>
                        <a:t> </a:t>
                      </a:r>
                      <a:r>
                        <a:rPr lang="en-US" sz="2400" b="1" baseline="0" dirty="0" err="1" smtClean="0">
                          <a:solidFill>
                            <a:schemeClr val="tx1"/>
                          </a:solidFill>
                          <a:latin typeface="Times New Roman" panose="02020603050405020304" pitchFamily="18" charset="0"/>
                          <a:cs typeface="Times New Roman" panose="02020603050405020304" pitchFamily="18" charset="0"/>
                        </a:rPr>
                        <a:t>vật</a:t>
                      </a:r>
                      <a:endParaRPr lang="en-US" sz="2400" b="1"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endParaRPr lang="en-US" sz="2400" b="1"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endParaRPr lang="en-US" sz="2400" b="1"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endParaRPr lang="en-US" sz="2400" b="1"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r>
            </a:tbl>
          </a:graphicData>
        </a:graphic>
      </p:graphicFrame>
      <p:sp>
        <p:nvSpPr>
          <p:cNvPr id="5" name="Rectangle 4"/>
          <p:cNvSpPr/>
          <p:nvPr/>
        </p:nvSpPr>
        <p:spPr>
          <a:xfrm>
            <a:off x="2042054" y="2998792"/>
            <a:ext cx="3290207" cy="10328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b="1" dirty="0" smtClean="0">
                <a:solidFill>
                  <a:schemeClr val="tx1"/>
                </a:solidFill>
                <a:latin typeface="Times New Roman" panose="02020603050405020304" pitchFamily="18" charset="0"/>
                <a:cs typeface="Times New Roman" panose="02020603050405020304" pitchFamily="18" charset="0"/>
              </a:rPr>
              <a:t>Q</a:t>
            </a:r>
            <a:r>
              <a:rPr lang="vi-VN" sz="2200" b="1" dirty="0" smtClean="0">
                <a:solidFill>
                  <a:schemeClr val="tx1"/>
                </a:solidFill>
                <a:latin typeface="Times New Roman" panose="02020603050405020304" pitchFamily="18" charset="0"/>
                <a:cs typeface="Times New Roman" panose="02020603050405020304" pitchFamily="18" charset="0"/>
              </a:rPr>
              <a:t>uanh </a:t>
            </a:r>
            <a:r>
              <a:rPr lang="vi-VN" sz="2200" b="1" dirty="0">
                <a:solidFill>
                  <a:schemeClr val="tx1"/>
                </a:solidFill>
                <a:latin typeface="Times New Roman" panose="02020603050405020304" pitchFamily="18" charset="0"/>
                <a:cs typeface="Times New Roman" panose="02020603050405020304" pitchFamily="18" charset="0"/>
              </a:rPr>
              <a:t>năm nóng, nhiệt </a:t>
            </a:r>
            <a:r>
              <a:rPr lang="vi-VN" sz="2200" b="1" dirty="0" smtClean="0">
                <a:solidFill>
                  <a:schemeClr val="tx1"/>
                </a:solidFill>
                <a:latin typeface="Times New Roman" panose="02020603050405020304" pitchFamily="18" charset="0"/>
                <a:cs typeface="Times New Roman" panose="02020603050405020304" pitchFamily="18" charset="0"/>
              </a:rPr>
              <a:t>độ</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cao</a:t>
            </a:r>
            <a:r>
              <a:rPr lang="nl-NL" sz="2200" b="1" dirty="0" smtClean="0">
                <a:solidFill>
                  <a:schemeClr val="tx1"/>
                </a:solidFill>
                <a:latin typeface="Times New Roman" panose="02020603050405020304" pitchFamily="18" charset="0"/>
                <a:cs typeface="Times New Roman" panose="02020603050405020304" pitchFamily="18" charset="0"/>
              </a:rPr>
              <a:t>, chế độ mưa khác nhau tùy khu vực</a:t>
            </a:r>
            <a:endParaRPr lang="en-US" sz="2200" b="1" dirty="0" smtClean="0">
              <a:solidFill>
                <a:schemeClr val="tx1"/>
              </a:solidFill>
              <a:latin typeface="Times New Roman" panose="02020603050405020304" pitchFamily="18" charset="0"/>
              <a:cs typeface="Times New Roman" panose="02020603050405020304" pitchFamily="18" charset="0"/>
            </a:endParaRPr>
          </a:p>
        </p:txBody>
      </p:sp>
      <p:sp>
        <p:nvSpPr>
          <p:cNvPr id="6" name="Rectangle 5"/>
          <p:cNvSpPr/>
          <p:nvPr/>
        </p:nvSpPr>
        <p:spPr>
          <a:xfrm>
            <a:off x="5510887" y="2998792"/>
            <a:ext cx="3290207" cy="13074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l-NL" sz="2200" b="1" dirty="0" smtClean="0">
                <a:solidFill>
                  <a:schemeClr val="tx1"/>
                </a:solidFill>
                <a:latin typeface="Times New Roman" panose="02020603050405020304" pitchFamily="18" charset="0"/>
                <a:cs typeface="Times New Roman" panose="02020603050405020304" pitchFamily="18" charset="0"/>
              </a:rPr>
              <a:t>Mang tính chất trung gian giữa đới nóng và lạnh, thời tiết hay thay đổi thất thường. </a:t>
            </a:r>
            <a:endParaRPr lang="en-US" sz="2200" b="1" dirty="0" smtClean="0">
              <a:solidFill>
                <a:schemeClr val="tx1"/>
              </a:solidFill>
              <a:latin typeface="Times New Roman" panose="02020603050405020304" pitchFamily="18" charset="0"/>
              <a:cs typeface="Times New Roman" panose="02020603050405020304" pitchFamily="18" charset="0"/>
            </a:endParaRPr>
          </a:p>
        </p:txBody>
      </p:sp>
      <p:sp>
        <p:nvSpPr>
          <p:cNvPr id="7" name="Rectangle 6"/>
          <p:cNvSpPr/>
          <p:nvPr/>
        </p:nvSpPr>
        <p:spPr>
          <a:xfrm>
            <a:off x="8933951" y="2953811"/>
            <a:ext cx="2876301" cy="1397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b="1" dirty="0" err="1" smtClean="0">
                <a:solidFill>
                  <a:schemeClr val="tx1"/>
                </a:solidFill>
                <a:latin typeface="Times New Roman" panose="02020603050405020304" pitchFamily="18" charset="0"/>
                <a:cs typeface="Times New Roman" panose="02020603050405020304" pitchFamily="18" charset="0"/>
              </a:rPr>
              <a:t>Khắc</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nghiệt</a:t>
            </a:r>
            <a:r>
              <a:rPr lang="en-US" sz="2200" b="1" dirty="0" smtClean="0">
                <a:solidFill>
                  <a:schemeClr val="tx1"/>
                </a:solidFill>
                <a:latin typeface="Times New Roman" panose="02020603050405020304" pitchFamily="18" charset="0"/>
                <a:cs typeface="Times New Roman" panose="02020603050405020304" pitchFamily="18" charset="0"/>
              </a:rPr>
              <a:t>. Q</a:t>
            </a:r>
            <a:r>
              <a:rPr lang="vi-VN" sz="2200" b="1" dirty="0" smtClean="0">
                <a:solidFill>
                  <a:schemeClr val="tx1"/>
                </a:solidFill>
                <a:latin typeface="Times New Roman" panose="02020603050405020304" pitchFamily="18" charset="0"/>
                <a:cs typeface="Times New Roman" panose="02020603050405020304" pitchFamily="18" charset="0"/>
              </a:rPr>
              <a:t>uanh </a:t>
            </a:r>
            <a:r>
              <a:rPr lang="vi-VN" sz="2200" b="1" dirty="0">
                <a:solidFill>
                  <a:schemeClr val="tx1"/>
                </a:solidFill>
                <a:latin typeface="Times New Roman" panose="02020603050405020304" pitchFamily="18" charset="0"/>
                <a:cs typeface="Times New Roman" panose="02020603050405020304" pitchFamily="18" charset="0"/>
              </a:rPr>
              <a:t>năm </a:t>
            </a:r>
            <a:r>
              <a:rPr lang="en-US" sz="2200" b="1" dirty="0" err="1" smtClean="0">
                <a:solidFill>
                  <a:schemeClr val="tx1"/>
                </a:solidFill>
                <a:latin typeface="Times New Roman" panose="02020603050405020304" pitchFamily="18" charset="0"/>
                <a:cs typeface="Times New Roman" panose="02020603050405020304" pitchFamily="18" charset="0"/>
              </a:rPr>
              <a:t>lạnh</a:t>
            </a:r>
            <a:r>
              <a:rPr lang="vi-VN" sz="2200" b="1" dirty="0" smtClean="0">
                <a:solidFill>
                  <a:schemeClr val="tx1"/>
                </a:solidFill>
                <a:latin typeface="Times New Roman" panose="02020603050405020304" pitchFamily="18" charset="0"/>
                <a:cs typeface="Times New Roman" panose="02020603050405020304" pitchFamily="18" charset="0"/>
              </a:rPr>
              <a:t>, </a:t>
            </a:r>
            <a:r>
              <a:rPr lang="vi-VN" sz="2200" b="1" dirty="0">
                <a:solidFill>
                  <a:schemeClr val="tx1"/>
                </a:solidFill>
                <a:latin typeface="Times New Roman" panose="02020603050405020304" pitchFamily="18" charset="0"/>
                <a:cs typeface="Times New Roman" panose="02020603050405020304" pitchFamily="18" charset="0"/>
              </a:rPr>
              <a:t>nhiệt </a:t>
            </a:r>
            <a:r>
              <a:rPr lang="vi-VN" sz="2200" b="1" dirty="0" smtClean="0">
                <a:solidFill>
                  <a:schemeClr val="tx1"/>
                </a:solidFill>
                <a:latin typeface="Times New Roman" panose="02020603050405020304" pitchFamily="18" charset="0"/>
                <a:cs typeface="Times New Roman" panose="02020603050405020304" pitchFamily="18" charset="0"/>
              </a:rPr>
              <a:t>độ</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trung</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bình</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và</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lượng</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mưa</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rất</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thấp</a:t>
            </a:r>
            <a:r>
              <a:rPr lang="nl-NL" sz="2200" b="1" dirty="0" smtClean="0">
                <a:solidFill>
                  <a:schemeClr val="tx1"/>
                </a:solidFill>
                <a:latin typeface="Times New Roman" panose="02020603050405020304" pitchFamily="18" charset="0"/>
                <a:cs typeface="Times New Roman" panose="02020603050405020304" pitchFamily="18" charset="0"/>
              </a:rPr>
              <a:t>. </a:t>
            </a:r>
            <a:endParaRPr lang="en-US" sz="2200" b="1" dirty="0" smtClean="0">
              <a:solidFill>
                <a:schemeClr val="tx1"/>
              </a:solidFill>
              <a:latin typeface="Times New Roman" panose="02020603050405020304" pitchFamily="18" charset="0"/>
              <a:cs typeface="Times New Roman" panose="02020603050405020304" pitchFamily="18" charset="0"/>
            </a:endParaRPr>
          </a:p>
        </p:txBody>
      </p:sp>
      <p:sp>
        <p:nvSpPr>
          <p:cNvPr id="8" name="Rectangle 7"/>
          <p:cNvSpPr/>
          <p:nvPr/>
        </p:nvSpPr>
        <p:spPr>
          <a:xfrm>
            <a:off x="2042058" y="1814945"/>
            <a:ext cx="3290207" cy="512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b="1" dirty="0" smtClean="0">
              <a:solidFill>
                <a:schemeClr val="tx1"/>
              </a:solidFill>
              <a:latin typeface="Times New Roman" panose="02020603050405020304" pitchFamily="18" charset="0"/>
              <a:cs typeface="Times New Roman" panose="02020603050405020304" pitchFamily="18" charset="0"/>
            </a:endParaRPr>
          </a:p>
        </p:txBody>
      </p:sp>
      <p:sp>
        <p:nvSpPr>
          <p:cNvPr id="9" name="Rectangle 8"/>
          <p:cNvSpPr/>
          <p:nvPr/>
        </p:nvSpPr>
        <p:spPr>
          <a:xfrm>
            <a:off x="2042054" y="1519944"/>
            <a:ext cx="3290207" cy="13798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b="1" dirty="0" err="1" smtClean="0">
                <a:solidFill>
                  <a:schemeClr val="tx1"/>
                </a:solidFill>
                <a:latin typeface="Times New Roman" panose="02020603050405020304" pitchFamily="18" charset="0"/>
                <a:cs typeface="Times New Roman" panose="02020603050405020304" pitchFamily="18" charset="0"/>
              </a:rPr>
              <a:t>Trải</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dài</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giữa</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hai</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chí</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tuyến</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thành</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một</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vành</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đai</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liên</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tục</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bao</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quanh</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Trái</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Đất</a:t>
            </a:r>
            <a:endParaRPr lang="en-US" sz="2200" b="1" dirty="0" smtClean="0">
              <a:solidFill>
                <a:schemeClr val="tx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5446811" y="1557560"/>
            <a:ext cx="3290207" cy="1058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b="1" dirty="0" err="1" smtClean="0">
                <a:solidFill>
                  <a:schemeClr val="tx1"/>
                </a:solidFill>
                <a:latin typeface="Times New Roman" panose="02020603050405020304" pitchFamily="18" charset="0"/>
                <a:cs typeface="Times New Roman" panose="02020603050405020304" pitchFamily="18" charset="0"/>
              </a:rPr>
              <a:t>Nằm</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giữa</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đới</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nóng</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và</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đới</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lạnh</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khoảng</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giữa</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hai</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chí</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tuyến</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đến</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hai</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vòng</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cực</a:t>
            </a:r>
            <a:endParaRPr lang="en-US" sz="2200" b="1" dirty="0" smtClean="0">
              <a:solidFill>
                <a:schemeClr val="tx1"/>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8933950" y="1601768"/>
            <a:ext cx="2967840" cy="7469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b="1" dirty="0" err="1" smtClean="0">
                <a:solidFill>
                  <a:schemeClr val="tx1"/>
                </a:solidFill>
                <a:latin typeface="Times New Roman" panose="02020603050405020304" pitchFamily="18" charset="0"/>
                <a:cs typeface="Times New Roman" panose="02020603050405020304" pitchFamily="18" charset="0"/>
              </a:rPr>
              <a:t>Trong</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khoảng</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từ</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vòng</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cực</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về</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phía</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hai</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cực</a:t>
            </a:r>
            <a:endParaRPr lang="en-US" sz="2200" b="1" dirty="0" smtClean="0">
              <a:solidFill>
                <a:schemeClr val="tx1"/>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8933950" y="4637883"/>
            <a:ext cx="2876301" cy="5955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b="1" dirty="0" err="1" smtClean="0">
                <a:solidFill>
                  <a:schemeClr val="tx1"/>
                </a:solidFill>
                <a:latin typeface="Times New Roman" panose="02020603050405020304" pitchFamily="18" charset="0"/>
                <a:cs typeface="Times New Roman" panose="02020603050405020304" pitchFamily="18" charset="0"/>
              </a:rPr>
              <a:t>Nghèo</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nàn</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chủ</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yếu</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là</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c</a:t>
            </a:r>
            <a:r>
              <a:rPr lang="en-US" sz="2200" b="1" dirty="0" err="1" smtClean="0">
                <a:solidFill>
                  <a:schemeClr val="tx1"/>
                </a:solidFill>
                <a:latin typeface="Times New Roman" panose="02020603050405020304" pitchFamily="18" charset="0"/>
                <a:cs typeface="Times New Roman" panose="02020603050405020304" pitchFamily="18" charset="0"/>
              </a:rPr>
              <a:t>ây</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thấp</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lùn</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xen</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với</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rêu</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địa</a:t>
            </a:r>
            <a:r>
              <a:rPr lang="en-US" sz="2200" b="1" dirty="0" smtClean="0">
                <a:solidFill>
                  <a:schemeClr val="tx1"/>
                </a:solidFill>
                <a:latin typeface="Times New Roman" panose="02020603050405020304" pitchFamily="18" charset="0"/>
                <a:cs typeface="Times New Roman" panose="02020603050405020304" pitchFamily="18" charset="0"/>
              </a:rPr>
              <a:t> y.</a:t>
            </a:r>
          </a:p>
        </p:txBody>
      </p:sp>
      <p:sp>
        <p:nvSpPr>
          <p:cNvPr id="13" name="Rectangle 12"/>
          <p:cNvSpPr/>
          <p:nvPr/>
        </p:nvSpPr>
        <p:spPr>
          <a:xfrm>
            <a:off x="8801094" y="5893194"/>
            <a:ext cx="2876301" cy="5955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b="1" dirty="0" err="1" smtClean="0">
                <a:solidFill>
                  <a:schemeClr val="tx1"/>
                </a:solidFill>
                <a:latin typeface="Times New Roman" panose="02020603050405020304" pitchFamily="18" charset="0"/>
                <a:cs typeface="Times New Roman" panose="02020603050405020304" pitchFamily="18" charset="0"/>
              </a:rPr>
              <a:t>Gấu</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trắng</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hải</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cẩu</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cá</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voi</a:t>
            </a:r>
            <a:r>
              <a:rPr lang="en-US" sz="2200" b="1" dirty="0" smtClean="0">
                <a:solidFill>
                  <a:schemeClr val="tx1"/>
                </a:solidFill>
                <a:latin typeface="Times New Roman" panose="02020603050405020304" pitchFamily="18" charset="0"/>
                <a:cs typeface="Times New Roman" panose="02020603050405020304" pitchFamily="18" charset="0"/>
              </a:rPr>
              <a:t>,….</a:t>
            </a:r>
          </a:p>
        </p:txBody>
      </p:sp>
      <p:sp>
        <p:nvSpPr>
          <p:cNvPr id="14" name="Rectangle 13"/>
          <p:cNvSpPr/>
          <p:nvPr/>
        </p:nvSpPr>
        <p:spPr>
          <a:xfrm>
            <a:off x="2042053" y="5835631"/>
            <a:ext cx="3290207" cy="6531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b="1" dirty="0" err="1" smtClean="0">
                <a:solidFill>
                  <a:schemeClr val="tx1"/>
                </a:solidFill>
                <a:latin typeface="Times New Roman" panose="02020603050405020304" pitchFamily="18" charset="0"/>
                <a:cs typeface="Times New Roman" panose="02020603050405020304" pitchFamily="18" charset="0"/>
              </a:rPr>
              <a:t>Phong</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phú</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và</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đa</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dạng</a:t>
            </a:r>
            <a:endParaRPr lang="en-US" sz="2200" b="1" dirty="0" smtClean="0">
              <a:solidFill>
                <a:schemeClr val="tx1"/>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2082252" y="4486981"/>
            <a:ext cx="3290207" cy="1348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200" b="1" dirty="0">
                <a:solidFill>
                  <a:schemeClr val="tx1"/>
                </a:solidFill>
                <a:latin typeface="Times New Roman" panose="02020603050405020304" pitchFamily="18" charset="0"/>
                <a:cs typeface="Times New Roman" panose="02020603050405020304" pitchFamily="18" charset="0"/>
              </a:rPr>
              <a:t>Phong phú, đa dạng: rừng mưa nhiệt đới, rừng nhiệt đới gió mùa, xa van,...</a:t>
            </a:r>
            <a:endParaRPr lang="en-US" sz="2200" b="1" dirty="0" smtClean="0">
              <a:solidFill>
                <a:schemeClr val="tx1"/>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5446811" y="4637883"/>
            <a:ext cx="3290207" cy="990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b="1" dirty="0" err="1" smtClean="0">
                <a:solidFill>
                  <a:schemeClr val="tx1"/>
                </a:solidFill>
                <a:latin typeface="Times New Roman" panose="02020603050405020304" pitchFamily="18" charset="0"/>
                <a:cs typeface="Times New Roman" panose="02020603050405020304" pitchFamily="18" charset="0"/>
              </a:rPr>
              <a:t>Thay</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đổi</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từ</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Tây</a:t>
            </a:r>
            <a:r>
              <a:rPr lang="en-US" sz="2200" b="1" dirty="0" smtClean="0">
                <a:solidFill>
                  <a:schemeClr val="tx1"/>
                </a:solidFill>
                <a:latin typeface="Times New Roman" panose="02020603050405020304" pitchFamily="18" charset="0"/>
                <a:cs typeface="Times New Roman" panose="02020603050405020304" pitchFamily="18" charset="0"/>
              </a:rPr>
              <a:t> sang </a:t>
            </a:r>
            <a:r>
              <a:rPr lang="en-US" sz="2200" b="1" dirty="0" err="1" smtClean="0">
                <a:solidFill>
                  <a:schemeClr val="tx1"/>
                </a:solidFill>
                <a:latin typeface="Times New Roman" panose="02020603050405020304" pitchFamily="18" charset="0"/>
                <a:cs typeface="Times New Roman" panose="02020603050405020304" pitchFamily="18" charset="0"/>
              </a:rPr>
              <a:t>Đông</a:t>
            </a:r>
            <a:r>
              <a:rPr lang="en-US" sz="2200" b="1" dirty="0" smtClean="0">
                <a:solidFill>
                  <a:schemeClr val="tx1"/>
                </a:solidFill>
                <a:latin typeface="Times New Roman" panose="02020603050405020304" pitchFamily="18" charset="0"/>
                <a:cs typeface="Times New Roman" panose="02020603050405020304" pitchFamily="18" charset="0"/>
              </a:rPr>
              <a:t> (</a:t>
            </a:r>
            <a:r>
              <a:rPr lang="vi-VN" sz="2200" b="1" dirty="0">
                <a:solidFill>
                  <a:schemeClr val="tx1"/>
                </a:solidFill>
                <a:latin typeface="Times New Roman" panose="02020603050405020304" pitchFamily="18" charset="0"/>
                <a:cs typeface="Times New Roman" panose="02020603050405020304" pitchFamily="18" charset="0"/>
              </a:rPr>
              <a:t>Rừng taiga, cây hỗn hợp, rừng lá cứng, thảo nguyên</a:t>
            </a:r>
            <a:r>
              <a:rPr lang="vi-VN" sz="2200" b="1" dirty="0" smtClean="0">
                <a:solidFill>
                  <a:schemeClr val="tx1"/>
                </a:solidFill>
                <a:latin typeface="Times New Roman" panose="02020603050405020304" pitchFamily="18" charset="0"/>
                <a:cs typeface="Times New Roman" panose="02020603050405020304" pitchFamily="18" charset="0"/>
              </a:rPr>
              <a:t>,...</a:t>
            </a:r>
            <a:r>
              <a:rPr lang="en-US" sz="2200" b="1" dirty="0" smtClean="0">
                <a:solidFill>
                  <a:schemeClr val="tx1"/>
                </a:solidFill>
                <a:latin typeface="Times New Roman" panose="02020603050405020304" pitchFamily="18" charset="0"/>
                <a:cs typeface="Times New Roman" panose="02020603050405020304" pitchFamily="18" charset="0"/>
              </a:rPr>
              <a:t>)</a:t>
            </a:r>
          </a:p>
        </p:txBody>
      </p:sp>
      <p:sp>
        <p:nvSpPr>
          <p:cNvPr id="17" name="Rectangle 16"/>
          <p:cNvSpPr/>
          <p:nvPr/>
        </p:nvSpPr>
        <p:spPr>
          <a:xfrm>
            <a:off x="5421573" y="5891740"/>
            <a:ext cx="3290207" cy="6531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b="1" dirty="0" err="1" smtClean="0">
                <a:solidFill>
                  <a:schemeClr val="tx1"/>
                </a:solidFill>
                <a:latin typeface="Times New Roman" panose="02020603050405020304" pitchFamily="18" charset="0"/>
                <a:cs typeface="Times New Roman" panose="02020603050405020304" pitchFamily="18" charset="0"/>
              </a:rPr>
              <a:t>Hươu</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cáo</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chó</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sói</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các</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loài</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gặm</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nhắm</a:t>
            </a:r>
            <a:r>
              <a:rPr lang="en-US" sz="2200" b="1" dirty="0" smtClean="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3079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randombar(horizont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ppt_x"/>
                                          </p:val>
                                        </p:tav>
                                        <p:tav tm="100000">
                                          <p:val>
                                            <p:strVal val="#ppt_x"/>
                                          </p:val>
                                        </p:tav>
                                      </p:tavLst>
                                    </p:anim>
                                    <p:anim calcmode="lin" valueType="num">
                                      <p:cBhvr additive="base">
                                        <p:cTn id="3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500" fill="hold"/>
                                        <p:tgtEl>
                                          <p:spTgt spid="6"/>
                                        </p:tgtEl>
                                        <p:attrNameLst>
                                          <p:attrName>ppt_x</p:attrName>
                                        </p:attrNameLst>
                                      </p:cBhvr>
                                      <p:tavLst>
                                        <p:tav tm="0">
                                          <p:val>
                                            <p:strVal val="#ppt_x"/>
                                          </p:val>
                                        </p:tav>
                                        <p:tav tm="100000">
                                          <p:val>
                                            <p:strVal val="#ppt_x"/>
                                          </p:val>
                                        </p:tav>
                                      </p:tavLst>
                                    </p:anim>
                                    <p:anim calcmode="lin" valueType="num">
                                      <p:cBhvr additive="base">
                                        <p:cTn id="3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barn(inVertical)">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barn(inVertical)">
                                      <p:cBhvr>
                                        <p:cTn id="53" dur="5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barn(inVertical)">
                                      <p:cBhvr>
                                        <p:cTn id="58" dur="5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down)">
                                      <p:cBhvr>
                                        <p:cTn id="63" dur="500"/>
                                        <p:tgtEl>
                                          <p:spTgt spid="14"/>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wipe(down)">
                                      <p:cBhvr>
                                        <p:cTn id="68" dur="500"/>
                                        <p:tgtEl>
                                          <p:spTgt spid="17"/>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wipe(down)">
                                      <p:cBhvr>
                                        <p:cTn id="7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9" grpId="0"/>
      <p:bldP spid="10" grpId="0"/>
      <p:bldP spid="11" grpId="0"/>
      <p:bldP spid="12" grpId="0"/>
      <p:bldP spid="13" grpId="0"/>
      <p:bldP spid="14" grpId="0"/>
      <p:bldP spid="15" grpId="0"/>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1212" y="168624"/>
            <a:ext cx="7659469" cy="584775"/>
          </a:xfrm>
          <a:prstGeom prst="rect">
            <a:avLst/>
          </a:prstGeom>
        </p:spPr>
        <p:txBody>
          <a:bodyPr wrap="none">
            <a:spAutoFit/>
          </a:bodyPr>
          <a:lstStyle/>
          <a:p>
            <a:pPr algn="just">
              <a:spcAft>
                <a:spcPts val="0"/>
              </a:spcAft>
            </a:pPr>
            <a:r>
              <a:rPr lang="nl-NL" sz="32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3. Liệt kê các đới thiên nhiên theo châu lục</a:t>
            </a:r>
            <a:endParaRPr lang="en-US"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7081736" y="826851"/>
            <a:ext cx="5012988" cy="5719864"/>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772741446"/>
              </p:ext>
            </p:extLst>
          </p:nvPr>
        </p:nvGraphicFramePr>
        <p:xfrm>
          <a:off x="475691" y="2049423"/>
          <a:ext cx="6187756" cy="3540361"/>
        </p:xfrm>
        <a:graphic>
          <a:graphicData uri="http://schemas.openxmlformats.org/drawingml/2006/table">
            <a:tbl>
              <a:tblPr firstRow="1" bandRow="1">
                <a:tableStyleId>{5C22544A-7EE6-4342-B048-85BDC9FD1C3A}</a:tableStyleId>
              </a:tblPr>
              <a:tblGrid>
                <a:gridCol w="3344137"/>
                <a:gridCol w="2843619"/>
              </a:tblGrid>
              <a:tr h="6715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err="1" smtClean="0">
                          <a:solidFill>
                            <a:schemeClr val="tx1"/>
                          </a:solidFill>
                          <a:latin typeface="Times New Roman" panose="02020603050405020304" pitchFamily="18" charset="0"/>
                          <a:cs typeface="Times New Roman" panose="02020603050405020304" pitchFamily="18" charset="0"/>
                        </a:rPr>
                        <a:t>Châu</a:t>
                      </a:r>
                      <a:r>
                        <a:rPr lang="en-US" sz="3200" baseline="0" dirty="0" smtClean="0">
                          <a:solidFill>
                            <a:schemeClr val="tx1"/>
                          </a:solidFill>
                          <a:latin typeface="Times New Roman" panose="02020603050405020304" pitchFamily="18" charset="0"/>
                          <a:cs typeface="Times New Roman" panose="02020603050405020304" pitchFamily="18" charset="0"/>
                        </a:rPr>
                        <a:t> </a:t>
                      </a:r>
                      <a:r>
                        <a:rPr lang="en-US" sz="3200" baseline="0" dirty="0" err="1" smtClean="0">
                          <a:solidFill>
                            <a:schemeClr val="tx1"/>
                          </a:solidFill>
                          <a:latin typeface="Times New Roman" panose="02020603050405020304" pitchFamily="18" charset="0"/>
                          <a:cs typeface="Times New Roman" panose="02020603050405020304" pitchFamily="18" charset="0"/>
                        </a:rPr>
                        <a:t>lục</a:t>
                      </a:r>
                      <a:endParaRPr lang="en-US" sz="3200" dirty="0" smtClean="0">
                        <a:solidFill>
                          <a:schemeClr val="tx1"/>
                        </a:solidFill>
                        <a:latin typeface="Times New Roman" panose="02020603050405020304" pitchFamily="18" charset="0"/>
                        <a:cs typeface="Times New Roman" panose="02020603050405020304" pitchFamily="18" charset="0"/>
                      </a:endParaRPr>
                    </a:p>
                  </a:txBody>
                  <a:tcP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err="1"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Đới</a:t>
                      </a:r>
                      <a:r>
                        <a:rPr lang="en-US" sz="3200" baseline="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aseline="0" dirty="0" err="1"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thiên</a:t>
                      </a:r>
                      <a:r>
                        <a:rPr lang="en-US" sz="3200" baseline="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aseline="0" dirty="0" err="1"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nhiên</a:t>
                      </a:r>
                      <a:endParaRPr lang="en-US" sz="32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chemeClr val="accent4">
                        <a:lumMod val="40000"/>
                        <a:lumOff val="60000"/>
                      </a:schemeClr>
                    </a:solidFill>
                  </a:tcPr>
                </a:tc>
              </a:tr>
              <a:tr h="862029">
                <a:tc>
                  <a:txBody>
                    <a:bodyPr/>
                    <a:lstStyle/>
                    <a:p>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Châu</a:t>
                      </a:r>
                      <a:r>
                        <a:rPr lang="en-US" sz="3200" b="1" baseline="0" dirty="0" smtClean="0">
                          <a:latin typeface="Times New Roman" panose="02020603050405020304" pitchFamily="18" charset="0"/>
                          <a:cs typeface="Times New Roman" panose="02020603050405020304" pitchFamily="18" charset="0"/>
                        </a:rPr>
                        <a:t> Phi</a:t>
                      </a:r>
                      <a:endParaRPr lang="en-US" sz="3200" b="1" dirty="0">
                        <a:latin typeface="Times New Roman" panose="02020603050405020304" pitchFamily="18" charset="0"/>
                        <a:cs typeface="Times New Roman" panose="02020603050405020304" pitchFamily="18" charset="0"/>
                      </a:endParaRPr>
                    </a:p>
                  </a:txBody>
                  <a:tcPr/>
                </a:tc>
                <a:tc>
                  <a:txBody>
                    <a:bodyPr/>
                    <a:lstStyle/>
                    <a:p>
                      <a:endParaRPr lang="en-US" sz="3200" dirty="0">
                        <a:latin typeface="Times New Roman" panose="02020603050405020304" pitchFamily="18" charset="0"/>
                        <a:cs typeface="Times New Roman" panose="02020603050405020304" pitchFamily="18" charset="0"/>
                      </a:endParaRPr>
                    </a:p>
                  </a:txBody>
                  <a:tcPr/>
                </a:tc>
              </a:tr>
              <a:tr h="834993">
                <a:tc>
                  <a:txBody>
                    <a:bodyPr/>
                    <a:lstStyle/>
                    <a:p>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Châu</a:t>
                      </a:r>
                      <a:r>
                        <a:rPr lang="en-US" sz="3200" b="1" baseline="0" dirty="0" smtClean="0">
                          <a:latin typeface="Times New Roman" panose="02020603050405020304" pitchFamily="18" charset="0"/>
                          <a:cs typeface="Times New Roman" panose="02020603050405020304" pitchFamily="18" charset="0"/>
                        </a:rPr>
                        <a:t> </a:t>
                      </a:r>
                      <a:r>
                        <a:rPr lang="en-US" sz="3200" b="1" baseline="0" dirty="0" err="1" smtClean="0">
                          <a:latin typeface="Times New Roman" panose="02020603050405020304" pitchFamily="18" charset="0"/>
                          <a:cs typeface="Times New Roman" panose="02020603050405020304" pitchFamily="18" charset="0"/>
                        </a:rPr>
                        <a:t>Âu</a:t>
                      </a:r>
                      <a:endParaRPr lang="en-US" sz="3200" b="1" dirty="0">
                        <a:latin typeface="Times New Roman" panose="02020603050405020304" pitchFamily="18" charset="0"/>
                        <a:cs typeface="Times New Roman" panose="02020603050405020304" pitchFamily="18" charset="0"/>
                      </a:endParaRPr>
                    </a:p>
                  </a:txBody>
                  <a:tcPr/>
                </a:tc>
                <a:tc>
                  <a:txBody>
                    <a:bodyPr/>
                    <a:lstStyle/>
                    <a:p>
                      <a:endParaRPr lang="en-US" sz="3200" dirty="0">
                        <a:latin typeface="Times New Roman" panose="02020603050405020304" pitchFamily="18" charset="0"/>
                        <a:cs typeface="Times New Roman" panose="02020603050405020304" pitchFamily="18" charset="0"/>
                      </a:endParaRPr>
                    </a:p>
                  </a:txBody>
                  <a:tcPr/>
                </a:tc>
              </a:tr>
              <a:tr h="776539">
                <a:tc>
                  <a:txBody>
                    <a:bodyPr/>
                    <a:lstStyle/>
                    <a:p>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Châu</a:t>
                      </a:r>
                      <a:r>
                        <a:rPr lang="en-US" sz="3200" b="1" baseline="0" dirty="0" smtClean="0">
                          <a:latin typeface="Times New Roman" panose="02020603050405020304" pitchFamily="18" charset="0"/>
                          <a:cs typeface="Times New Roman" panose="02020603050405020304" pitchFamily="18" charset="0"/>
                        </a:rPr>
                        <a:t> Nam </a:t>
                      </a:r>
                      <a:r>
                        <a:rPr lang="en-US" sz="3200" b="1" baseline="0" dirty="0" err="1" smtClean="0">
                          <a:latin typeface="Times New Roman" panose="02020603050405020304" pitchFamily="18" charset="0"/>
                          <a:cs typeface="Times New Roman" panose="02020603050405020304" pitchFamily="18" charset="0"/>
                        </a:rPr>
                        <a:t>Cực</a:t>
                      </a:r>
                      <a:endParaRPr lang="en-US" sz="3200" b="1" dirty="0">
                        <a:latin typeface="Times New Roman" panose="02020603050405020304" pitchFamily="18" charset="0"/>
                        <a:cs typeface="Times New Roman" panose="02020603050405020304" pitchFamily="18" charset="0"/>
                      </a:endParaRPr>
                    </a:p>
                  </a:txBody>
                  <a:tcPr/>
                </a:tc>
                <a:tc>
                  <a:txBody>
                    <a:bodyPr/>
                    <a:lstStyle/>
                    <a:p>
                      <a:endParaRPr lang="en-US" sz="3200" dirty="0">
                        <a:latin typeface="Times New Roman" panose="02020603050405020304" pitchFamily="18" charset="0"/>
                        <a:cs typeface="Times New Roman" panose="02020603050405020304" pitchFamily="18" charset="0"/>
                      </a:endParaRPr>
                    </a:p>
                  </a:txBody>
                  <a:tcPr/>
                </a:tc>
              </a:tr>
            </a:tbl>
          </a:graphicData>
        </a:graphic>
      </p:graphicFrame>
      <p:sp>
        <p:nvSpPr>
          <p:cNvPr id="6" name="Rectangle 5"/>
          <p:cNvSpPr/>
          <p:nvPr/>
        </p:nvSpPr>
        <p:spPr>
          <a:xfrm>
            <a:off x="3975920" y="4904240"/>
            <a:ext cx="1982944" cy="4795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err="1" smtClean="0">
                <a:solidFill>
                  <a:srgbClr val="9B1A9E"/>
                </a:solidFill>
                <a:latin typeface="Times New Roman" panose="02020603050405020304" pitchFamily="18" charset="0"/>
                <a:cs typeface="Times New Roman" panose="02020603050405020304" pitchFamily="18" charset="0"/>
              </a:rPr>
              <a:t>Đới</a:t>
            </a:r>
            <a:r>
              <a:rPr lang="en-US" sz="3200" b="1" dirty="0" smtClean="0">
                <a:solidFill>
                  <a:srgbClr val="9B1A9E"/>
                </a:solidFill>
                <a:latin typeface="Times New Roman" panose="02020603050405020304" pitchFamily="18" charset="0"/>
                <a:cs typeface="Times New Roman" panose="02020603050405020304" pitchFamily="18" charset="0"/>
              </a:rPr>
              <a:t> </a:t>
            </a:r>
            <a:r>
              <a:rPr lang="en-US" sz="3200" b="1" dirty="0" err="1" smtClean="0">
                <a:solidFill>
                  <a:srgbClr val="9B1A9E"/>
                </a:solidFill>
                <a:latin typeface="Times New Roman" panose="02020603050405020304" pitchFamily="18" charset="0"/>
                <a:cs typeface="Times New Roman" panose="02020603050405020304" pitchFamily="18" charset="0"/>
              </a:rPr>
              <a:t>Lạnh</a:t>
            </a:r>
            <a:endParaRPr lang="en-US" sz="3200" b="1" dirty="0" smtClean="0">
              <a:solidFill>
                <a:srgbClr val="9B1A9E"/>
              </a:solidFill>
              <a:latin typeface="Times New Roman" panose="02020603050405020304" pitchFamily="18" charset="0"/>
              <a:cs typeface="Times New Roman" panose="02020603050405020304" pitchFamily="18" charset="0"/>
            </a:endParaRPr>
          </a:p>
        </p:txBody>
      </p:sp>
      <p:sp>
        <p:nvSpPr>
          <p:cNvPr id="7" name="Rectangle 6"/>
          <p:cNvSpPr/>
          <p:nvPr/>
        </p:nvSpPr>
        <p:spPr>
          <a:xfrm>
            <a:off x="3975920" y="3238766"/>
            <a:ext cx="1919041" cy="4959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err="1" smtClean="0">
                <a:solidFill>
                  <a:srgbClr val="9B1A9E"/>
                </a:solidFill>
                <a:latin typeface="Times New Roman" panose="02020603050405020304" pitchFamily="18" charset="0"/>
                <a:cs typeface="Times New Roman" panose="02020603050405020304" pitchFamily="18" charset="0"/>
              </a:rPr>
              <a:t>Đới</a:t>
            </a:r>
            <a:r>
              <a:rPr lang="en-US" sz="3200" b="1" dirty="0" smtClean="0">
                <a:solidFill>
                  <a:srgbClr val="9B1A9E"/>
                </a:solidFill>
                <a:latin typeface="Times New Roman" panose="02020603050405020304" pitchFamily="18" charset="0"/>
                <a:cs typeface="Times New Roman" panose="02020603050405020304" pitchFamily="18" charset="0"/>
              </a:rPr>
              <a:t> </a:t>
            </a:r>
            <a:r>
              <a:rPr lang="en-US" sz="3200" b="1" dirty="0" err="1" smtClean="0">
                <a:solidFill>
                  <a:srgbClr val="9B1A9E"/>
                </a:solidFill>
                <a:latin typeface="Times New Roman" panose="02020603050405020304" pitchFamily="18" charset="0"/>
                <a:cs typeface="Times New Roman" panose="02020603050405020304" pitchFamily="18" charset="0"/>
              </a:rPr>
              <a:t>Nóng</a:t>
            </a:r>
            <a:endParaRPr lang="en-US" sz="3200" b="1" dirty="0" smtClean="0">
              <a:solidFill>
                <a:srgbClr val="9B1A9E"/>
              </a:solidFill>
              <a:latin typeface="Times New Roman" panose="02020603050405020304" pitchFamily="18" charset="0"/>
              <a:cs typeface="Times New Roman" panose="02020603050405020304" pitchFamily="18" charset="0"/>
            </a:endParaRPr>
          </a:p>
        </p:txBody>
      </p:sp>
      <p:sp>
        <p:nvSpPr>
          <p:cNvPr id="8" name="Rectangle 7"/>
          <p:cNvSpPr/>
          <p:nvPr/>
        </p:nvSpPr>
        <p:spPr>
          <a:xfrm>
            <a:off x="3975920" y="4071503"/>
            <a:ext cx="2327602" cy="4959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err="1" smtClean="0">
                <a:solidFill>
                  <a:srgbClr val="9B1A9E"/>
                </a:solidFill>
                <a:latin typeface="Times New Roman" panose="02020603050405020304" pitchFamily="18" charset="0"/>
                <a:cs typeface="Times New Roman" panose="02020603050405020304" pitchFamily="18" charset="0"/>
              </a:rPr>
              <a:t>Đới</a:t>
            </a:r>
            <a:r>
              <a:rPr lang="en-US" sz="3200" b="1" dirty="0" smtClean="0">
                <a:solidFill>
                  <a:srgbClr val="9B1A9E"/>
                </a:solidFill>
                <a:latin typeface="Times New Roman" panose="02020603050405020304" pitchFamily="18" charset="0"/>
                <a:cs typeface="Times New Roman" panose="02020603050405020304" pitchFamily="18" charset="0"/>
              </a:rPr>
              <a:t> </a:t>
            </a:r>
            <a:r>
              <a:rPr lang="en-US" sz="3200" b="1" dirty="0" err="1" smtClean="0">
                <a:solidFill>
                  <a:srgbClr val="9B1A9E"/>
                </a:solidFill>
                <a:latin typeface="Times New Roman" panose="02020603050405020304" pitchFamily="18" charset="0"/>
                <a:cs typeface="Times New Roman" panose="02020603050405020304" pitchFamily="18" charset="0"/>
              </a:rPr>
              <a:t>Ôn</a:t>
            </a:r>
            <a:r>
              <a:rPr lang="en-US" sz="3200" b="1" dirty="0" smtClean="0">
                <a:solidFill>
                  <a:srgbClr val="9B1A9E"/>
                </a:solidFill>
                <a:latin typeface="Times New Roman" panose="02020603050405020304" pitchFamily="18" charset="0"/>
                <a:cs typeface="Times New Roman" panose="02020603050405020304" pitchFamily="18" charset="0"/>
              </a:rPr>
              <a:t> </a:t>
            </a:r>
            <a:r>
              <a:rPr lang="en-US" sz="3200" b="1" dirty="0" err="1" smtClean="0">
                <a:solidFill>
                  <a:srgbClr val="9B1A9E"/>
                </a:solidFill>
                <a:latin typeface="Times New Roman" panose="02020603050405020304" pitchFamily="18" charset="0"/>
                <a:cs typeface="Times New Roman" panose="02020603050405020304" pitchFamily="18" charset="0"/>
              </a:rPr>
              <a:t>Hòa</a:t>
            </a:r>
            <a:endParaRPr lang="en-US" sz="3200" b="1" dirty="0" smtClean="0">
              <a:solidFill>
                <a:srgbClr val="9B1A9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3898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9096" y="0"/>
            <a:ext cx="6556725" cy="661207"/>
          </a:xfrm>
          <a:prstGeom prst="rect">
            <a:avLst/>
          </a:prstGeom>
          <a:noFill/>
        </p:spPr>
        <p:txBody>
          <a:bodyPr wrap="square">
            <a:spAutoFit/>
          </a:bodyPr>
          <a:lstStyle/>
          <a:p>
            <a:pPr>
              <a:lnSpc>
                <a:spcPct val="150000"/>
              </a:lnSpc>
              <a:defRPr/>
            </a:pPr>
            <a:r>
              <a:rPr lang="en-US" sz="2800" b="1" dirty="0" smtClean="0">
                <a:solidFill>
                  <a:srgbClr val="9B1A9E"/>
                </a:solidFill>
                <a:latin typeface="Times New Roman" panose="02020603050405020304" pitchFamily="18" charset="0"/>
                <a:cs typeface="Times New Roman" panose="02020603050405020304" pitchFamily="18" charset="0"/>
              </a:rPr>
              <a:t>II. </a:t>
            </a:r>
            <a:r>
              <a:rPr lang="en-GB" sz="2800" b="1" dirty="0" err="1">
                <a:solidFill>
                  <a:srgbClr val="9B1A9E"/>
                </a:solidFill>
                <a:latin typeface="Times New Roman" panose="02020603050405020304" pitchFamily="18" charset="0"/>
                <a:cs typeface="Times New Roman" panose="02020603050405020304" pitchFamily="18" charset="0"/>
              </a:rPr>
              <a:t>Các</a:t>
            </a:r>
            <a:r>
              <a:rPr lang="en-GB" sz="2800" b="1" dirty="0">
                <a:solidFill>
                  <a:srgbClr val="9B1A9E"/>
                </a:solidFill>
                <a:latin typeface="Times New Roman" panose="02020603050405020304" pitchFamily="18" charset="0"/>
                <a:cs typeface="Times New Roman" panose="02020603050405020304" pitchFamily="18" charset="0"/>
              </a:rPr>
              <a:t> </a:t>
            </a:r>
            <a:r>
              <a:rPr lang="en-GB" sz="2800" b="1" dirty="0" err="1">
                <a:solidFill>
                  <a:srgbClr val="9B1A9E"/>
                </a:solidFill>
                <a:latin typeface="Times New Roman" panose="02020603050405020304" pitchFamily="18" charset="0"/>
                <a:cs typeface="Times New Roman" panose="02020603050405020304" pitchFamily="18" charset="0"/>
              </a:rPr>
              <a:t>đới</a:t>
            </a:r>
            <a:r>
              <a:rPr lang="en-GB" sz="2800" b="1" dirty="0">
                <a:solidFill>
                  <a:srgbClr val="9B1A9E"/>
                </a:solidFill>
                <a:latin typeface="Times New Roman" panose="02020603050405020304" pitchFamily="18" charset="0"/>
                <a:cs typeface="Times New Roman" panose="02020603050405020304" pitchFamily="18" charset="0"/>
              </a:rPr>
              <a:t> </a:t>
            </a:r>
            <a:r>
              <a:rPr lang="en-GB" sz="2800" b="1" dirty="0" err="1">
                <a:solidFill>
                  <a:srgbClr val="9B1A9E"/>
                </a:solidFill>
                <a:latin typeface="Times New Roman" panose="02020603050405020304" pitchFamily="18" charset="0"/>
                <a:cs typeface="Times New Roman" panose="02020603050405020304" pitchFamily="18" charset="0"/>
              </a:rPr>
              <a:t>thiên</a:t>
            </a:r>
            <a:r>
              <a:rPr lang="en-GB" sz="2800" b="1" dirty="0">
                <a:solidFill>
                  <a:srgbClr val="9B1A9E"/>
                </a:solidFill>
                <a:latin typeface="Times New Roman" panose="02020603050405020304" pitchFamily="18" charset="0"/>
                <a:cs typeface="Times New Roman" panose="02020603050405020304" pitchFamily="18" charset="0"/>
              </a:rPr>
              <a:t> </a:t>
            </a:r>
            <a:r>
              <a:rPr lang="en-GB" sz="2800" b="1" dirty="0" err="1">
                <a:solidFill>
                  <a:srgbClr val="9B1A9E"/>
                </a:solidFill>
                <a:latin typeface="Times New Roman" panose="02020603050405020304" pitchFamily="18" charset="0"/>
                <a:cs typeface="Times New Roman" panose="02020603050405020304" pitchFamily="18" charset="0"/>
              </a:rPr>
              <a:t>nhiên</a:t>
            </a:r>
            <a:r>
              <a:rPr lang="en-GB" sz="2800" b="1" dirty="0">
                <a:solidFill>
                  <a:srgbClr val="9B1A9E"/>
                </a:solidFill>
                <a:latin typeface="Times New Roman" panose="02020603050405020304" pitchFamily="18" charset="0"/>
                <a:cs typeface="Times New Roman" panose="02020603050405020304" pitchFamily="18" charset="0"/>
              </a:rPr>
              <a:t>  </a:t>
            </a:r>
            <a:r>
              <a:rPr lang="en-GB" sz="2800" b="1" dirty="0" err="1">
                <a:solidFill>
                  <a:srgbClr val="9B1A9E"/>
                </a:solidFill>
                <a:latin typeface="Times New Roman" panose="02020603050405020304" pitchFamily="18" charset="0"/>
                <a:cs typeface="Times New Roman" panose="02020603050405020304" pitchFamily="18" charset="0"/>
              </a:rPr>
              <a:t>trên</a:t>
            </a:r>
            <a:r>
              <a:rPr lang="en-GB" sz="2800" b="1" dirty="0">
                <a:solidFill>
                  <a:srgbClr val="9B1A9E"/>
                </a:solidFill>
                <a:latin typeface="Times New Roman" panose="02020603050405020304" pitchFamily="18" charset="0"/>
                <a:cs typeface="Times New Roman" panose="02020603050405020304" pitchFamily="18" charset="0"/>
              </a:rPr>
              <a:t> </a:t>
            </a:r>
            <a:r>
              <a:rPr lang="en-GB" sz="2800" b="1" dirty="0" err="1">
                <a:solidFill>
                  <a:srgbClr val="9B1A9E"/>
                </a:solidFill>
                <a:latin typeface="Times New Roman" panose="02020603050405020304" pitchFamily="18" charset="0"/>
                <a:cs typeface="Times New Roman" panose="02020603050405020304" pitchFamily="18" charset="0"/>
              </a:rPr>
              <a:t>thế</a:t>
            </a:r>
            <a:r>
              <a:rPr lang="en-GB" sz="2800" b="1" dirty="0">
                <a:solidFill>
                  <a:srgbClr val="9B1A9E"/>
                </a:solidFill>
                <a:latin typeface="Times New Roman" panose="02020603050405020304" pitchFamily="18" charset="0"/>
                <a:cs typeface="Times New Roman" panose="02020603050405020304" pitchFamily="18" charset="0"/>
              </a:rPr>
              <a:t> </a:t>
            </a:r>
            <a:r>
              <a:rPr lang="en-GB" sz="2800" b="1" dirty="0" err="1">
                <a:solidFill>
                  <a:srgbClr val="9B1A9E"/>
                </a:solidFill>
                <a:latin typeface="Times New Roman" panose="02020603050405020304" pitchFamily="18" charset="0"/>
                <a:cs typeface="Times New Roman" panose="02020603050405020304" pitchFamily="18" charset="0"/>
              </a:rPr>
              <a:t>giới</a:t>
            </a:r>
            <a:endParaRPr lang="en-GB" sz="2800" b="1" dirty="0">
              <a:solidFill>
                <a:srgbClr val="9B1A9E"/>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689169920"/>
              </p:ext>
            </p:extLst>
          </p:nvPr>
        </p:nvGraphicFramePr>
        <p:xfrm>
          <a:off x="162497" y="936223"/>
          <a:ext cx="11835828" cy="5676441"/>
        </p:xfrm>
        <a:graphic>
          <a:graphicData uri="http://schemas.openxmlformats.org/drawingml/2006/table">
            <a:tbl>
              <a:tblPr firstRow="1" bandRow="1">
                <a:tableStyleId>{5C22544A-7EE6-4342-B048-85BDC9FD1C3A}</a:tableStyleId>
              </a:tblPr>
              <a:tblGrid>
                <a:gridCol w="1798209"/>
                <a:gridCol w="3429000"/>
                <a:gridCol w="3429000"/>
                <a:gridCol w="3179619"/>
              </a:tblGrid>
              <a:tr h="606458">
                <a:tc>
                  <a:txBody>
                    <a:bodyPr/>
                    <a:lstStyle/>
                    <a:p>
                      <a:pPr algn="ctr"/>
                      <a:r>
                        <a:rPr lang="en-US" sz="2400" b="1" dirty="0" err="1" smtClean="0">
                          <a:solidFill>
                            <a:schemeClr val="tx1"/>
                          </a:solidFill>
                          <a:latin typeface="Times New Roman" panose="02020603050405020304" pitchFamily="18" charset="0"/>
                          <a:cs typeface="Times New Roman" panose="02020603050405020304" pitchFamily="18" charset="0"/>
                        </a:rPr>
                        <a:t>Đới</a:t>
                      </a:r>
                      <a:r>
                        <a:rPr lang="en-US" sz="2400" b="1" baseline="0" dirty="0" smtClean="0">
                          <a:solidFill>
                            <a:schemeClr val="tx1"/>
                          </a:solidFill>
                          <a:latin typeface="Times New Roman" panose="02020603050405020304" pitchFamily="18" charset="0"/>
                          <a:cs typeface="Times New Roman" panose="02020603050405020304" pitchFamily="18" charset="0"/>
                        </a:rPr>
                        <a:t> </a:t>
                      </a:r>
                      <a:r>
                        <a:rPr lang="en-US" sz="2400" b="1" baseline="0" dirty="0" err="1" smtClean="0">
                          <a:solidFill>
                            <a:schemeClr val="tx1"/>
                          </a:solidFill>
                          <a:latin typeface="Times New Roman" panose="02020603050405020304" pitchFamily="18" charset="0"/>
                          <a:cs typeface="Times New Roman" panose="02020603050405020304" pitchFamily="18" charset="0"/>
                        </a:rPr>
                        <a:t>khí</a:t>
                      </a:r>
                      <a:r>
                        <a:rPr lang="en-US" sz="2400" b="1" baseline="0" dirty="0" smtClean="0">
                          <a:solidFill>
                            <a:schemeClr val="tx1"/>
                          </a:solidFill>
                          <a:latin typeface="Times New Roman" panose="02020603050405020304" pitchFamily="18" charset="0"/>
                          <a:cs typeface="Times New Roman" panose="02020603050405020304" pitchFamily="18" charset="0"/>
                        </a:rPr>
                        <a:t> </a:t>
                      </a:r>
                      <a:r>
                        <a:rPr lang="en-US" sz="2400" b="1" baseline="0" dirty="0" err="1" smtClean="0">
                          <a:solidFill>
                            <a:schemeClr val="tx1"/>
                          </a:solidFill>
                          <a:latin typeface="Times New Roman" panose="02020603050405020304" pitchFamily="18" charset="0"/>
                          <a:cs typeface="Times New Roman" panose="02020603050405020304" pitchFamily="18" charset="0"/>
                        </a:rPr>
                        <a:t>hậu</a:t>
                      </a:r>
                      <a:endParaRPr lang="en-US" sz="2400" b="1" dirty="0">
                        <a:solidFill>
                          <a:schemeClr val="tx1"/>
                        </a:solidFill>
                        <a:latin typeface="Times New Roman" panose="02020603050405020304" pitchFamily="18" charset="0"/>
                        <a:cs typeface="Times New Roman" panose="02020603050405020304" pitchFamily="18" charset="0"/>
                      </a:endParaRPr>
                    </a:p>
                  </a:txBody>
                  <a:tcPr>
                    <a:solidFill>
                      <a:schemeClr val="accent2">
                        <a:lumMod val="60000"/>
                        <a:lumOff val="40000"/>
                      </a:schemeClr>
                    </a:solidFill>
                  </a:tcPr>
                </a:tc>
                <a:tc>
                  <a:txBody>
                    <a:bodyPr/>
                    <a:lstStyle/>
                    <a:p>
                      <a:pPr algn="ctr"/>
                      <a:r>
                        <a:rPr lang="en-US" sz="2400" b="1" dirty="0" err="1" smtClean="0">
                          <a:solidFill>
                            <a:schemeClr val="tx1"/>
                          </a:solidFill>
                          <a:latin typeface="Times New Roman" panose="02020603050405020304" pitchFamily="18" charset="0"/>
                          <a:cs typeface="Times New Roman" panose="02020603050405020304" pitchFamily="18" charset="0"/>
                        </a:rPr>
                        <a:t>Đới</a:t>
                      </a:r>
                      <a:r>
                        <a:rPr lang="en-US" sz="2400" b="1" baseline="0" dirty="0" smtClean="0">
                          <a:solidFill>
                            <a:schemeClr val="tx1"/>
                          </a:solidFill>
                          <a:latin typeface="Times New Roman" panose="02020603050405020304" pitchFamily="18" charset="0"/>
                          <a:cs typeface="Times New Roman" panose="02020603050405020304" pitchFamily="18" charset="0"/>
                        </a:rPr>
                        <a:t> </a:t>
                      </a:r>
                      <a:r>
                        <a:rPr lang="en-US" sz="2400" b="1" baseline="0" dirty="0" err="1" smtClean="0">
                          <a:solidFill>
                            <a:schemeClr val="tx1"/>
                          </a:solidFill>
                          <a:latin typeface="Times New Roman" panose="02020603050405020304" pitchFamily="18" charset="0"/>
                          <a:cs typeface="Times New Roman" panose="02020603050405020304" pitchFamily="18" charset="0"/>
                        </a:rPr>
                        <a:t>nóng</a:t>
                      </a:r>
                      <a:endParaRPr lang="en-US" sz="2400" b="1" dirty="0">
                        <a:solidFill>
                          <a:schemeClr val="tx1"/>
                        </a:solidFill>
                        <a:latin typeface="Times New Roman" panose="02020603050405020304" pitchFamily="18" charset="0"/>
                        <a:cs typeface="Times New Roman" panose="02020603050405020304" pitchFamily="18" charset="0"/>
                      </a:endParaRPr>
                    </a:p>
                  </a:txBody>
                  <a:tcPr>
                    <a:solidFill>
                      <a:schemeClr val="accent2">
                        <a:lumMod val="60000"/>
                        <a:lumOff val="40000"/>
                      </a:schemeClr>
                    </a:solidFill>
                  </a:tcPr>
                </a:tc>
                <a:tc>
                  <a:txBody>
                    <a:bodyPr/>
                    <a:lstStyle/>
                    <a:p>
                      <a:pPr algn="ctr"/>
                      <a:r>
                        <a:rPr lang="en-US" sz="2400" b="1" dirty="0" err="1" smtClean="0">
                          <a:solidFill>
                            <a:schemeClr val="tx1"/>
                          </a:solidFill>
                          <a:latin typeface="Times New Roman" panose="02020603050405020304" pitchFamily="18" charset="0"/>
                          <a:cs typeface="Times New Roman" panose="02020603050405020304" pitchFamily="18" charset="0"/>
                        </a:rPr>
                        <a:t>Đới</a:t>
                      </a:r>
                      <a:r>
                        <a:rPr lang="en-US" sz="2400" b="1" baseline="0" dirty="0" smtClean="0">
                          <a:solidFill>
                            <a:schemeClr val="tx1"/>
                          </a:solidFill>
                          <a:latin typeface="Times New Roman" panose="02020603050405020304" pitchFamily="18" charset="0"/>
                          <a:cs typeface="Times New Roman" panose="02020603050405020304" pitchFamily="18" charset="0"/>
                        </a:rPr>
                        <a:t> </a:t>
                      </a:r>
                      <a:r>
                        <a:rPr lang="en-US" sz="2400" b="1" baseline="0" dirty="0" err="1" smtClean="0">
                          <a:solidFill>
                            <a:schemeClr val="tx1"/>
                          </a:solidFill>
                          <a:latin typeface="Times New Roman" panose="02020603050405020304" pitchFamily="18" charset="0"/>
                          <a:cs typeface="Times New Roman" panose="02020603050405020304" pitchFamily="18" charset="0"/>
                        </a:rPr>
                        <a:t>ôn</a:t>
                      </a:r>
                      <a:r>
                        <a:rPr lang="en-US" sz="2400" b="1" baseline="0" dirty="0" smtClean="0">
                          <a:solidFill>
                            <a:schemeClr val="tx1"/>
                          </a:solidFill>
                          <a:latin typeface="Times New Roman" panose="02020603050405020304" pitchFamily="18" charset="0"/>
                          <a:cs typeface="Times New Roman" panose="02020603050405020304" pitchFamily="18" charset="0"/>
                        </a:rPr>
                        <a:t> </a:t>
                      </a:r>
                      <a:r>
                        <a:rPr lang="en-US" sz="2400" b="1" baseline="0" dirty="0" err="1" smtClean="0">
                          <a:solidFill>
                            <a:schemeClr val="tx1"/>
                          </a:solidFill>
                          <a:latin typeface="Times New Roman" panose="02020603050405020304" pitchFamily="18" charset="0"/>
                          <a:cs typeface="Times New Roman" panose="02020603050405020304" pitchFamily="18" charset="0"/>
                        </a:rPr>
                        <a:t>hòa</a:t>
                      </a:r>
                      <a:endParaRPr lang="en-US" sz="2400" b="1" dirty="0">
                        <a:solidFill>
                          <a:schemeClr val="tx1"/>
                        </a:solidFill>
                        <a:latin typeface="Times New Roman" panose="02020603050405020304" pitchFamily="18" charset="0"/>
                        <a:cs typeface="Times New Roman" panose="02020603050405020304" pitchFamily="18" charset="0"/>
                      </a:endParaRPr>
                    </a:p>
                  </a:txBody>
                  <a:tcPr>
                    <a:solidFill>
                      <a:schemeClr val="accent2">
                        <a:lumMod val="60000"/>
                        <a:lumOff val="40000"/>
                      </a:schemeClr>
                    </a:solidFill>
                  </a:tcPr>
                </a:tc>
                <a:tc>
                  <a:txBody>
                    <a:bodyPr/>
                    <a:lstStyle/>
                    <a:p>
                      <a:pPr algn="ctr"/>
                      <a:r>
                        <a:rPr lang="en-US" sz="2400" b="1" dirty="0" err="1" smtClean="0">
                          <a:solidFill>
                            <a:schemeClr val="tx1"/>
                          </a:solidFill>
                          <a:latin typeface="Times New Roman" panose="02020603050405020304" pitchFamily="18" charset="0"/>
                          <a:cs typeface="Times New Roman" panose="02020603050405020304" pitchFamily="18" charset="0"/>
                        </a:rPr>
                        <a:t>Đới</a:t>
                      </a:r>
                      <a:r>
                        <a:rPr lang="en-US" sz="2400" b="1" baseline="0" dirty="0" smtClean="0">
                          <a:solidFill>
                            <a:schemeClr val="tx1"/>
                          </a:solidFill>
                          <a:latin typeface="Times New Roman" panose="02020603050405020304" pitchFamily="18" charset="0"/>
                          <a:cs typeface="Times New Roman" panose="02020603050405020304" pitchFamily="18" charset="0"/>
                        </a:rPr>
                        <a:t> </a:t>
                      </a:r>
                      <a:r>
                        <a:rPr lang="en-US" sz="2400" b="1" baseline="0" dirty="0" err="1" smtClean="0">
                          <a:solidFill>
                            <a:schemeClr val="tx1"/>
                          </a:solidFill>
                          <a:latin typeface="Times New Roman" panose="02020603050405020304" pitchFamily="18" charset="0"/>
                          <a:cs typeface="Times New Roman" panose="02020603050405020304" pitchFamily="18" charset="0"/>
                        </a:rPr>
                        <a:t>lạnh</a:t>
                      </a:r>
                      <a:endParaRPr lang="en-US" sz="2400" b="1" dirty="0">
                        <a:solidFill>
                          <a:schemeClr val="tx1"/>
                        </a:solidFill>
                        <a:latin typeface="Times New Roman" panose="02020603050405020304" pitchFamily="18" charset="0"/>
                        <a:cs typeface="Times New Roman" panose="02020603050405020304" pitchFamily="18" charset="0"/>
                      </a:endParaRPr>
                    </a:p>
                  </a:txBody>
                  <a:tcPr>
                    <a:solidFill>
                      <a:schemeClr val="accent2">
                        <a:lumMod val="60000"/>
                        <a:lumOff val="40000"/>
                      </a:schemeClr>
                    </a:solidFill>
                  </a:tcPr>
                </a:tc>
              </a:tr>
              <a:tr h="1408337">
                <a:tc>
                  <a:txBody>
                    <a:bodyPr/>
                    <a:lstStyle/>
                    <a:p>
                      <a:r>
                        <a:rPr lang="en-US" sz="2400" b="1" dirty="0" err="1" smtClean="0">
                          <a:solidFill>
                            <a:schemeClr val="tx1"/>
                          </a:solidFill>
                          <a:latin typeface="Times New Roman" panose="02020603050405020304" pitchFamily="18" charset="0"/>
                          <a:cs typeface="Times New Roman" panose="02020603050405020304" pitchFamily="18" charset="0"/>
                        </a:rPr>
                        <a:t>Phạm</a:t>
                      </a:r>
                      <a:r>
                        <a:rPr lang="en-US" sz="2400" b="1" baseline="0" dirty="0" smtClean="0">
                          <a:solidFill>
                            <a:schemeClr val="tx1"/>
                          </a:solidFill>
                          <a:latin typeface="Times New Roman" panose="02020603050405020304" pitchFamily="18" charset="0"/>
                          <a:cs typeface="Times New Roman" panose="02020603050405020304" pitchFamily="18" charset="0"/>
                        </a:rPr>
                        <a:t> vi</a:t>
                      </a:r>
                      <a:endParaRPr lang="en-US" sz="2400" b="1"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400" b="1" dirty="0">
                        <a:latin typeface="Times New Roman" panose="02020603050405020304" pitchFamily="18" charset="0"/>
                        <a:cs typeface="Times New Roman" panose="02020603050405020304" pitchFamily="18" charset="0"/>
                      </a:endParaRPr>
                    </a:p>
                  </a:txBody>
                  <a:tcPr/>
                </a:tc>
                <a:tc>
                  <a:txBody>
                    <a:bodyPr/>
                    <a:lstStyle/>
                    <a:p>
                      <a:endParaRPr lang="en-US" sz="2400" b="1" dirty="0">
                        <a:latin typeface="Times New Roman" panose="02020603050405020304" pitchFamily="18" charset="0"/>
                        <a:cs typeface="Times New Roman" panose="02020603050405020304" pitchFamily="18" charset="0"/>
                      </a:endParaRPr>
                    </a:p>
                  </a:txBody>
                  <a:tcPr/>
                </a:tc>
                <a:tc>
                  <a:txBody>
                    <a:bodyPr/>
                    <a:lstStyle/>
                    <a:p>
                      <a:endParaRPr lang="en-US" sz="2400" b="1">
                        <a:latin typeface="Times New Roman" panose="02020603050405020304" pitchFamily="18" charset="0"/>
                        <a:cs typeface="Times New Roman" panose="02020603050405020304" pitchFamily="18" charset="0"/>
                      </a:endParaRPr>
                    </a:p>
                  </a:txBody>
                  <a:tcPr/>
                </a:tc>
              </a:tr>
              <a:tr h="1418800">
                <a:tc>
                  <a:txBody>
                    <a:bodyPr/>
                    <a:lstStyle/>
                    <a:p>
                      <a:r>
                        <a:rPr lang="en-US" sz="2400" b="1" dirty="0" err="1" smtClean="0">
                          <a:solidFill>
                            <a:schemeClr val="tx1"/>
                          </a:solidFill>
                          <a:latin typeface="Times New Roman" panose="02020603050405020304" pitchFamily="18" charset="0"/>
                          <a:cs typeface="Times New Roman" panose="02020603050405020304" pitchFamily="18" charset="0"/>
                        </a:rPr>
                        <a:t>Khí</a:t>
                      </a:r>
                      <a:r>
                        <a:rPr lang="en-US" sz="2400" b="1" baseline="0" dirty="0" smtClean="0">
                          <a:solidFill>
                            <a:schemeClr val="tx1"/>
                          </a:solidFill>
                          <a:latin typeface="Times New Roman" panose="02020603050405020304" pitchFamily="18" charset="0"/>
                          <a:cs typeface="Times New Roman" panose="02020603050405020304" pitchFamily="18" charset="0"/>
                        </a:rPr>
                        <a:t> </a:t>
                      </a:r>
                      <a:r>
                        <a:rPr lang="en-US" sz="2400" b="1" baseline="0" dirty="0" err="1" smtClean="0">
                          <a:solidFill>
                            <a:schemeClr val="tx1"/>
                          </a:solidFill>
                          <a:latin typeface="Times New Roman" panose="02020603050405020304" pitchFamily="18" charset="0"/>
                          <a:cs typeface="Times New Roman" panose="02020603050405020304" pitchFamily="18" charset="0"/>
                        </a:rPr>
                        <a:t>hậu</a:t>
                      </a:r>
                      <a:endParaRPr lang="en-US" sz="2400" b="1"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400" b="1" dirty="0">
                        <a:latin typeface="Times New Roman" panose="02020603050405020304" pitchFamily="18" charset="0"/>
                        <a:cs typeface="Times New Roman" panose="02020603050405020304" pitchFamily="18" charset="0"/>
                      </a:endParaRPr>
                    </a:p>
                  </a:txBody>
                  <a:tcPr/>
                </a:tc>
                <a:tc>
                  <a:txBody>
                    <a:bodyPr/>
                    <a:lstStyle/>
                    <a:p>
                      <a:endParaRPr lang="en-US" sz="2400" b="1" dirty="0">
                        <a:latin typeface="Times New Roman" panose="02020603050405020304" pitchFamily="18" charset="0"/>
                        <a:cs typeface="Times New Roman" panose="02020603050405020304" pitchFamily="18" charset="0"/>
                      </a:endParaRPr>
                    </a:p>
                  </a:txBody>
                  <a:tcPr/>
                </a:tc>
                <a:tc>
                  <a:txBody>
                    <a:bodyPr/>
                    <a:lstStyle/>
                    <a:p>
                      <a:endParaRPr lang="en-US" sz="2400" b="1" dirty="0">
                        <a:latin typeface="Times New Roman" panose="02020603050405020304" pitchFamily="18" charset="0"/>
                        <a:cs typeface="Times New Roman" panose="02020603050405020304" pitchFamily="18" charset="0"/>
                      </a:endParaRPr>
                    </a:p>
                  </a:txBody>
                  <a:tcPr/>
                </a:tc>
              </a:tr>
              <a:tr h="1460088">
                <a:tc>
                  <a:txBody>
                    <a:bodyPr/>
                    <a:lstStyle/>
                    <a:p>
                      <a:r>
                        <a:rPr lang="en-US" sz="2400" b="1" dirty="0" err="1" smtClean="0">
                          <a:solidFill>
                            <a:schemeClr val="tx1"/>
                          </a:solidFill>
                          <a:latin typeface="Times New Roman" panose="02020603050405020304" pitchFamily="18" charset="0"/>
                          <a:cs typeface="Times New Roman" panose="02020603050405020304" pitchFamily="18" charset="0"/>
                        </a:rPr>
                        <a:t>Thực</a:t>
                      </a:r>
                      <a:r>
                        <a:rPr lang="en-US" sz="2400" b="1" baseline="0" dirty="0" smtClean="0">
                          <a:solidFill>
                            <a:schemeClr val="tx1"/>
                          </a:solidFill>
                          <a:latin typeface="Times New Roman" panose="02020603050405020304" pitchFamily="18" charset="0"/>
                          <a:cs typeface="Times New Roman" panose="02020603050405020304" pitchFamily="18" charset="0"/>
                        </a:rPr>
                        <a:t> </a:t>
                      </a:r>
                      <a:r>
                        <a:rPr lang="en-US" sz="2400" b="1" baseline="0" dirty="0" err="1" smtClean="0">
                          <a:solidFill>
                            <a:schemeClr val="tx1"/>
                          </a:solidFill>
                          <a:latin typeface="Times New Roman" panose="02020603050405020304" pitchFamily="18" charset="0"/>
                          <a:cs typeface="Times New Roman" panose="02020603050405020304" pitchFamily="18" charset="0"/>
                        </a:rPr>
                        <a:t>vật</a:t>
                      </a:r>
                      <a:endParaRPr lang="en-US" sz="2400" b="1" dirty="0">
                        <a:solidFill>
                          <a:schemeClr val="tx1"/>
                        </a:solidFill>
                        <a:latin typeface="Times New Roman" panose="02020603050405020304" pitchFamily="18" charset="0"/>
                        <a:cs typeface="Times New Roman" panose="02020603050405020304" pitchFamily="18" charset="0"/>
                      </a:endParaRPr>
                    </a:p>
                  </a:txBody>
                  <a:tcPr>
                    <a:solidFill>
                      <a:schemeClr val="accent4">
                        <a:lumMod val="40000"/>
                        <a:lumOff val="60000"/>
                      </a:schemeClr>
                    </a:solidFill>
                  </a:tcPr>
                </a:tc>
                <a:tc>
                  <a:txBody>
                    <a:bodyPr/>
                    <a:lstStyle/>
                    <a:p>
                      <a:endParaRPr lang="en-US" sz="2400" b="1" dirty="0">
                        <a:latin typeface="Times New Roman" panose="02020603050405020304" pitchFamily="18" charset="0"/>
                        <a:cs typeface="Times New Roman" panose="02020603050405020304" pitchFamily="18" charset="0"/>
                      </a:endParaRPr>
                    </a:p>
                  </a:txBody>
                  <a:tcPr>
                    <a:solidFill>
                      <a:schemeClr val="accent4">
                        <a:lumMod val="40000"/>
                        <a:lumOff val="60000"/>
                      </a:schemeClr>
                    </a:solidFill>
                  </a:tcPr>
                </a:tc>
                <a:tc>
                  <a:txBody>
                    <a:bodyPr/>
                    <a:lstStyle/>
                    <a:p>
                      <a:endParaRPr lang="en-US" sz="2400" b="1" dirty="0">
                        <a:latin typeface="Times New Roman" panose="02020603050405020304" pitchFamily="18" charset="0"/>
                        <a:cs typeface="Times New Roman" panose="02020603050405020304" pitchFamily="18" charset="0"/>
                      </a:endParaRPr>
                    </a:p>
                  </a:txBody>
                  <a:tcPr>
                    <a:solidFill>
                      <a:schemeClr val="accent4">
                        <a:lumMod val="40000"/>
                        <a:lumOff val="60000"/>
                      </a:schemeClr>
                    </a:solidFill>
                  </a:tcPr>
                </a:tc>
                <a:tc>
                  <a:txBody>
                    <a:bodyPr/>
                    <a:lstStyle/>
                    <a:p>
                      <a:endParaRPr lang="en-US" sz="2400" b="1" dirty="0">
                        <a:latin typeface="Times New Roman" panose="02020603050405020304" pitchFamily="18" charset="0"/>
                        <a:cs typeface="Times New Roman" panose="02020603050405020304" pitchFamily="18" charset="0"/>
                      </a:endParaRPr>
                    </a:p>
                  </a:txBody>
                  <a:tcPr>
                    <a:solidFill>
                      <a:schemeClr val="accent4">
                        <a:lumMod val="40000"/>
                        <a:lumOff val="60000"/>
                      </a:schemeClr>
                    </a:solidFill>
                  </a:tcPr>
                </a:tc>
              </a:tr>
              <a:tr h="782758">
                <a:tc>
                  <a:txBody>
                    <a:bodyPr/>
                    <a:lstStyle/>
                    <a:p>
                      <a:r>
                        <a:rPr lang="en-US" sz="2400" b="1" dirty="0" err="1" smtClean="0">
                          <a:solidFill>
                            <a:schemeClr val="tx1"/>
                          </a:solidFill>
                          <a:latin typeface="Times New Roman" panose="02020603050405020304" pitchFamily="18" charset="0"/>
                          <a:cs typeface="Times New Roman" panose="02020603050405020304" pitchFamily="18" charset="0"/>
                        </a:rPr>
                        <a:t>Động</a:t>
                      </a:r>
                      <a:r>
                        <a:rPr lang="en-US" sz="2400" b="1" baseline="0" dirty="0" smtClean="0">
                          <a:solidFill>
                            <a:schemeClr val="tx1"/>
                          </a:solidFill>
                          <a:latin typeface="Times New Roman" panose="02020603050405020304" pitchFamily="18" charset="0"/>
                          <a:cs typeface="Times New Roman" panose="02020603050405020304" pitchFamily="18" charset="0"/>
                        </a:rPr>
                        <a:t> </a:t>
                      </a:r>
                      <a:r>
                        <a:rPr lang="en-US" sz="2400" b="1" baseline="0" dirty="0" err="1" smtClean="0">
                          <a:solidFill>
                            <a:schemeClr val="tx1"/>
                          </a:solidFill>
                          <a:latin typeface="Times New Roman" panose="02020603050405020304" pitchFamily="18" charset="0"/>
                          <a:cs typeface="Times New Roman" panose="02020603050405020304" pitchFamily="18" charset="0"/>
                        </a:rPr>
                        <a:t>vật</a:t>
                      </a:r>
                      <a:endParaRPr lang="en-US" sz="2400" b="1"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endParaRPr lang="en-US" sz="2400" b="1"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endParaRPr lang="en-US" sz="2400" b="1"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endParaRPr lang="en-US" sz="2400" b="1"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r>
            </a:tbl>
          </a:graphicData>
        </a:graphic>
      </p:graphicFrame>
      <p:sp>
        <p:nvSpPr>
          <p:cNvPr id="6" name="Rectangle 5"/>
          <p:cNvSpPr/>
          <p:nvPr/>
        </p:nvSpPr>
        <p:spPr>
          <a:xfrm>
            <a:off x="2042054" y="2998792"/>
            <a:ext cx="3290207" cy="10328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b="1" dirty="0" smtClean="0">
                <a:solidFill>
                  <a:schemeClr val="tx1"/>
                </a:solidFill>
                <a:latin typeface="Times New Roman" panose="02020603050405020304" pitchFamily="18" charset="0"/>
                <a:cs typeface="Times New Roman" panose="02020603050405020304" pitchFamily="18" charset="0"/>
              </a:rPr>
              <a:t>Q</a:t>
            </a:r>
            <a:r>
              <a:rPr lang="vi-VN" sz="2200" b="1" dirty="0" smtClean="0">
                <a:solidFill>
                  <a:schemeClr val="tx1"/>
                </a:solidFill>
                <a:latin typeface="Times New Roman" panose="02020603050405020304" pitchFamily="18" charset="0"/>
                <a:cs typeface="Times New Roman" panose="02020603050405020304" pitchFamily="18" charset="0"/>
              </a:rPr>
              <a:t>uanh </a:t>
            </a:r>
            <a:r>
              <a:rPr lang="vi-VN" sz="2200" b="1" dirty="0">
                <a:solidFill>
                  <a:schemeClr val="tx1"/>
                </a:solidFill>
                <a:latin typeface="Times New Roman" panose="02020603050405020304" pitchFamily="18" charset="0"/>
                <a:cs typeface="Times New Roman" panose="02020603050405020304" pitchFamily="18" charset="0"/>
              </a:rPr>
              <a:t>năm nóng, nhiệt </a:t>
            </a:r>
            <a:r>
              <a:rPr lang="vi-VN" sz="2200" b="1" dirty="0" smtClean="0">
                <a:solidFill>
                  <a:schemeClr val="tx1"/>
                </a:solidFill>
                <a:latin typeface="Times New Roman" panose="02020603050405020304" pitchFamily="18" charset="0"/>
                <a:cs typeface="Times New Roman" panose="02020603050405020304" pitchFamily="18" charset="0"/>
              </a:rPr>
              <a:t>độ</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cao</a:t>
            </a:r>
            <a:r>
              <a:rPr lang="nl-NL" sz="2200" b="1" dirty="0" smtClean="0">
                <a:solidFill>
                  <a:schemeClr val="tx1"/>
                </a:solidFill>
                <a:latin typeface="Times New Roman" panose="02020603050405020304" pitchFamily="18" charset="0"/>
                <a:cs typeface="Times New Roman" panose="02020603050405020304" pitchFamily="18" charset="0"/>
              </a:rPr>
              <a:t>, chế độ mưa khác nhau tùy khu vực</a:t>
            </a:r>
            <a:endParaRPr lang="en-US" sz="2200" b="1" dirty="0" smtClean="0">
              <a:solidFill>
                <a:schemeClr val="tx1"/>
              </a:solidFill>
              <a:latin typeface="Times New Roman" panose="02020603050405020304" pitchFamily="18" charset="0"/>
              <a:cs typeface="Times New Roman" panose="02020603050405020304" pitchFamily="18" charset="0"/>
            </a:endParaRPr>
          </a:p>
        </p:txBody>
      </p:sp>
      <p:sp>
        <p:nvSpPr>
          <p:cNvPr id="7" name="Rectangle 6"/>
          <p:cNvSpPr/>
          <p:nvPr/>
        </p:nvSpPr>
        <p:spPr>
          <a:xfrm>
            <a:off x="5510887" y="2998792"/>
            <a:ext cx="3290207" cy="13074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l-NL" sz="2200" b="1" dirty="0" smtClean="0">
                <a:solidFill>
                  <a:schemeClr val="tx1"/>
                </a:solidFill>
                <a:latin typeface="Times New Roman" panose="02020603050405020304" pitchFamily="18" charset="0"/>
                <a:cs typeface="Times New Roman" panose="02020603050405020304" pitchFamily="18" charset="0"/>
              </a:rPr>
              <a:t>Mang tính chất trung gian giữa đới nóng và lạnh, thời tiết hay thay đổi thất thường. </a:t>
            </a:r>
            <a:endParaRPr lang="en-US" sz="2200" b="1" dirty="0" smtClean="0">
              <a:solidFill>
                <a:schemeClr val="tx1"/>
              </a:solidFill>
              <a:latin typeface="Times New Roman" panose="02020603050405020304" pitchFamily="18" charset="0"/>
              <a:cs typeface="Times New Roman" panose="02020603050405020304" pitchFamily="18" charset="0"/>
            </a:endParaRPr>
          </a:p>
        </p:txBody>
      </p:sp>
      <p:sp>
        <p:nvSpPr>
          <p:cNvPr id="8" name="Rectangle 7"/>
          <p:cNvSpPr/>
          <p:nvPr/>
        </p:nvSpPr>
        <p:spPr>
          <a:xfrm>
            <a:off x="8933951" y="2953811"/>
            <a:ext cx="2967839" cy="1397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b="1" dirty="0" err="1" smtClean="0">
                <a:solidFill>
                  <a:schemeClr val="tx1"/>
                </a:solidFill>
                <a:latin typeface="Times New Roman" panose="02020603050405020304" pitchFamily="18" charset="0"/>
                <a:cs typeface="Times New Roman" panose="02020603050405020304" pitchFamily="18" charset="0"/>
              </a:rPr>
              <a:t>Khắc</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nghiệt</a:t>
            </a:r>
            <a:r>
              <a:rPr lang="en-US" sz="2200" b="1" dirty="0" smtClean="0">
                <a:solidFill>
                  <a:schemeClr val="tx1"/>
                </a:solidFill>
                <a:latin typeface="Times New Roman" panose="02020603050405020304" pitchFamily="18" charset="0"/>
                <a:cs typeface="Times New Roman" panose="02020603050405020304" pitchFamily="18" charset="0"/>
              </a:rPr>
              <a:t>. Q</a:t>
            </a:r>
            <a:r>
              <a:rPr lang="vi-VN" sz="2200" b="1" dirty="0" smtClean="0">
                <a:solidFill>
                  <a:schemeClr val="tx1"/>
                </a:solidFill>
                <a:latin typeface="Times New Roman" panose="02020603050405020304" pitchFamily="18" charset="0"/>
                <a:cs typeface="Times New Roman" panose="02020603050405020304" pitchFamily="18" charset="0"/>
              </a:rPr>
              <a:t>uanh </a:t>
            </a:r>
            <a:r>
              <a:rPr lang="vi-VN" sz="2200" b="1" dirty="0">
                <a:solidFill>
                  <a:schemeClr val="tx1"/>
                </a:solidFill>
                <a:latin typeface="Times New Roman" panose="02020603050405020304" pitchFamily="18" charset="0"/>
                <a:cs typeface="Times New Roman" panose="02020603050405020304" pitchFamily="18" charset="0"/>
              </a:rPr>
              <a:t>năm </a:t>
            </a:r>
            <a:r>
              <a:rPr lang="en-US" sz="2200" b="1" dirty="0" err="1" smtClean="0">
                <a:solidFill>
                  <a:schemeClr val="tx1"/>
                </a:solidFill>
                <a:latin typeface="Times New Roman" panose="02020603050405020304" pitchFamily="18" charset="0"/>
                <a:cs typeface="Times New Roman" panose="02020603050405020304" pitchFamily="18" charset="0"/>
              </a:rPr>
              <a:t>lạnh</a:t>
            </a:r>
            <a:r>
              <a:rPr lang="vi-VN" sz="2200" b="1" dirty="0" smtClean="0">
                <a:solidFill>
                  <a:schemeClr val="tx1"/>
                </a:solidFill>
                <a:latin typeface="Times New Roman" panose="02020603050405020304" pitchFamily="18" charset="0"/>
                <a:cs typeface="Times New Roman" panose="02020603050405020304" pitchFamily="18" charset="0"/>
              </a:rPr>
              <a:t>, </a:t>
            </a:r>
            <a:r>
              <a:rPr lang="vi-VN" sz="2200" b="1" dirty="0">
                <a:solidFill>
                  <a:schemeClr val="tx1"/>
                </a:solidFill>
                <a:latin typeface="Times New Roman" panose="02020603050405020304" pitchFamily="18" charset="0"/>
                <a:cs typeface="Times New Roman" panose="02020603050405020304" pitchFamily="18" charset="0"/>
              </a:rPr>
              <a:t>nhiệt </a:t>
            </a:r>
            <a:r>
              <a:rPr lang="vi-VN" sz="2200" b="1" dirty="0" smtClean="0">
                <a:solidFill>
                  <a:schemeClr val="tx1"/>
                </a:solidFill>
                <a:latin typeface="Times New Roman" panose="02020603050405020304" pitchFamily="18" charset="0"/>
                <a:cs typeface="Times New Roman" panose="02020603050405020304" pitchFamily="18" charset="0"/>
              </a:rPr>
              <a:t>độ</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trung</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bình</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và</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lượng</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mưa</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rất</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thấp</a:t>
            </a:r>
            <a:r>
              <a:rPr lang="nl-NL" sz="2200" b="1" dirty="0" smtClean="0">
                <a:solidFill>
                  <a:schemeClr val="tx1"/>
                </a:solidFill>
                <a:latin typeface="Times New Roman" panose="02020603050405020304" pitchFamily="18" charset="0"/>
                <a:cs typeface="Times New Roman" panose="02020603050405020304" pitchFamily="18" charset="0"/>
              </a:rPr>
              <a:t>. </a:t>
            </a:r>
            <a:endParaRPr lang="en-US" sz="2200" b="1" dirty="0" smtClean="0">
              <a:solidFill>
                <a:schemeClr val="tx1"/>
              </a:solidFill>
              <a:latin typeface="Times New Roman" panose="02020603050405020304" pitchFamily="18" charset="0"/>
              <a:cs typeface="Times New Roman" panose="02020603050405020304" pitchFamily="18" charset="0"/>
            </a:endParaRPr>
          </a:p>
        </p:txBody>
      </p:sp>
      <p:sp>
        <p:nvSpPr>
          <p:cNvPr id="9" name="Rectangle 8"/>
          <p:cNvSpPr/>
          <p:nvPr/>
        </p:nvSpPr>
        <p:spPr>
          <a:xfrm>
            <a:off x="2042054" y="1519944"/>
            <a:ext cx="3290207" cy="13798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b="1" dirty="0" err="1" smtClean="0">
                <a:solidFill>
                  <a:schemeClr val="tx1"/>
                </a:solidFill>
                <a:latin typeface="Times New Roman" panose="02020603050405020304" pitchFamily="18" charset="0"/>
                <a:cs typeface="Times New Roman" panose="02020603050405020304" pitchFamily="18" charset="0"/>
              </a:rPr>
              <a:t>Trải</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dài</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giữa</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hai</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chí</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tuyến</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thành</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một</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vành</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đai</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liên</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tục</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bao</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quanh</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Trái</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Đất</a:t>
            </a:r>
            <a:endParaRPr lang="en-US" sz="2200" b="1" dirty="0" smtClean="0">
              <a:solidFill>
                <a:schemeClr val="tx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5446811" y="1557560"/>
            <a:ext cx="3290207" cy="1058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b="1" dirty="0" err="1" smtClean="0">
                <a:solidFill>
                  <a:schemeClr val="tx1"/>
                </a:solidFill>
                <a:latin typeface="Times New Roman" panose="02020603050405020304" pitchFamily="18" charset="0"/>
                <a:cs typeface="Times New Roman" panose="02020603050405020304" pitchFamily="18" charset="0"/>
              </a:rPr>
              <a:t>Nằm</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giữa</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đới</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nóng</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và</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đới</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lạnh</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khoảng</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giữa</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hai</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chí</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tuyến</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đến</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hai</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vòng</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cực</a:t>
            </a:r>
            <a:endParaRPr lang="en-US" sz="2200" b="1" dirty="0" smtClean="0">
              <a:solidFill>
                <a:schemeClr val="tx1"/>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8933950" y="1601768"/>
            <a:ext cx="2967840" cy="7469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b="1" dirty="0" err="1" smtClean="0">
                <a:solidFill>
                  <a:schemeClr val="tx1"/>
                </a:solidFill>
                <a:latin typeface="Times New Roman" panose="02020603050405020304" pitchFamily="18" charset="0"/>
                <a:cs typeface="Times New Roman" panose="02020603050405020304" pitchFamily="18" charset="0"/>
              </a:rPr>
              <a:t>Trong</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khoảng</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từ</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vòng</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cực</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về</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phía</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hai</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cực</a:t>
            </a:r>
            <a:endParaRPr lang="en-US" sz="2200" b="1" dirty="0" smtClean="0">
              <a:solidFill>
                <a:schemeClr val="tx1"/>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8933950" y="4637883"/>
            <a:ext cx="2967840" cy="5955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b="1" dirty="0" err="1" smtClean="0">
                <a:solidFill>
                  <a:schemeClr val="tx1"/>
                </a:solidFill>
                <a:latin typeface="Times New Roman" panose="02020603050405020304" pitchFamily="18" charset="0"/>
                <a:cs typeface="Times New Roman" panose="02020603050405020304" pitchFamily="18" charset="0"/>
              </a:rPr>
              <a:t>Nghèo</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nàn</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chủ</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yếu</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là</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c</a:t>
            </a:r>
            <a:r>
              <a:rPr lang="en-US" sz="2200" b="1" dirty="0" err="1" smtClean="0">
                <a:solidFill>
                  <a:schemeClr val="tx1"/>
                </a:solidFill>
                <a:latin typeface="Times New Roman" panose="02020603050405020304" pitchFamily="18" charset="0"/>
                <a:cs typeface="Times New Roman" panose="02020603050405020304" pitchFamily="18" charset="0"/>
              </a:rPr>
              <a:t>ây</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thấp</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lùn</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xen</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với</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rêu</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địa</a:t>
            </a:r>
            <a:r>
              <a:rPr lang="en-US" sz="2200" b="1" dirty="0" smtClean="0">
                <a:solidFill>
                  <a:schemeClr val="tx1"/>
                </a:solidFill>
                <a:latin typeface="Times New Roman" panose="02020603050405020304" pitchFamily="18" charset="0"/>
                <a:cs typeface="Times New Roman" panose="02020603050405020304" pitchFamily="18" charset="0"/>
              </a:rPr>
              <a:t> y.</a:t>
            </a:r>
          </a:p>
        </p:txBody>
      </p:sp>
      <p:sp>
        <p:nvSpPr>
          <p:cNvPr id="13" name="Rectangle 12"/>
          <p:cNvSpPr/>
          <p:nvPr/>
        </p:nvSpPr>
        <p:spPr>
          <a:xfrm>
            <a:off x="8801094" y="5893194"/>
            <a:ext cx="3100696" cy="5955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b="1" dirty="0" err="1" smtClean="0">
                <a:solidFill>
                  <a:schemeClr val="tx1"/>
                </a:solidFill>
                <a:latin typeface="Times New Roman" panose="02020603050405020304" pitchFamily="18" charset="0"/>
                <a:cs typeface="Times New Roman" panose="02020603050405020304" pitchFamily="18" charset="0"/>
              </a:rPr>
              <a:t>Gấu</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trắng</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hải</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cẩu</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cá</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voi</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chim</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cánh</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cụt</a:t>
            </a:r>
            <a:r>
              <a:rPr lang="en-US" sz="2200" b="1" dirty="0" smtClean="0">
                <a:solidFill>
                  <a:schemeClr val="tx1"/>
                </a:solidFill>
                <a:latin typeface="Times New Roman" panose="02020603050405020304" pitchFamily="18" charset="0"/>
                <a:cs typeface="Times New Roman" panose="02020603050405020304" pitchFamily="18" charset="0"/>
              </a:rPr>
              <a:t>,….</a:t>
            </a:r>
          </a:p>
        </p:txBody>
      </p:sp>
      <p:sp>
        <p:nvSpPr>
          <p:cNvPr id="14" name="Rectangle 13"/>
          <p:cNvSpPr/>
          <p:nvPr/>
        </p:nvSpPr>
        <p:spPr>
          <a:xfrm>
            <a:off x="2042053" y="5835631"/>
            <a:ext cx="3290207" cy="6531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b="1" dirty="0" err="1" smtClean="0">
                <a:solidFill>
                  <a:schemeClr val="tx1"/>
                </a:solidFill>
                <a:latin typeface="Times New Roman" panose="02020603050405020304" pitchFamily="18" charset="0"/>
                <a:cs typeface="Times New Roman" panose="02020603050405020304" pitchFamily="18" charset="0"/>
              </a:rPr>
              <a:t>Phong</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phú</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và</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đa</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dạng</a:t>
            </a:r>
            <a:endParaRPr lang="en-US" sz="2200" b="1" dirty="0" smtClean="0">
              <a:solidFill>
                <a:schemeClr val="tx1"/>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2082252" y="4486981"/>
            <a:ext cx="3290207" cy="1348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200" b="1" dirty="0">
                <a:solidFill>
                  <a:schemeClr val="tx1"/>
                </a:solidFill>
                <a:latin typeface="Times New Roman" panose="02020603050405020304" pitchFamily="18" charset="0"/>
                <a:cs typeface="Times New Roman" panose="02020603050405020304" pitchFamily="18" charset="0"/>
              </a:rPr>
              <a:t>Phong phú, đa dạng: rừng mưa nhiệt đới, rừng nhiệt đới gió mùa, xa van,...</a:t>
            </a:r>
            <a:endParaRPr lang="en-US" sz="2200" b="1" dirty="0" smtClean="0">
              <a:solidFill>
                <a:schemeClr val="tx1"/>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5446811" y="4637883"/>
            <a:ext cx="3290207" cy="990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b="1" dirty="0" err="1" smtClean="0">
                <a:solidFill>
                  <a:schemeClr val="tx1"/>
                </a:solidFill>
                <a:latin typeface="Times New Roman" panose="02020603050405020304" pitchFamily="18" charset="0"/>
                <a:cs typeface="Times New Roman" panose="02020603050405020304" pitchFamily="18" charset="0"/>
              </a:rPr>
              <a:t>Thay</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đổi</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từ</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Tây</a:t>
            </a:r>
            <a:r>
              <a:rPr lang="en-US" sz="2200" b="1" dirty="0" smtClean="0">
                <a:solidFill>
                  <a:schemeClr val="tx1"/>
                </a:solidFill>
                <a:latin typeface="Times New Roman" panose="02020603050405020304" pitchFamily="18" charset="0"/>
                <a:cs typeface="Times New Roman" panose="02020603050405020304" pitchFamily="18" charset="0"/>
              </a:rPr>
              <a:t> sang </a:t>
            </a:r>
            <a:r>
              <a:rPr lang="en-US" sz="2200" b="1" dirty="0" err="1" smtClean="0">
                <a:solidFill>
                  <a:schemeClr val="tx1"/>
                </a:solidFill>
                <a:latin typeface="Times New Roman" panose="02020603050405020304" pitchFamily="18" charset="0"/>
                <a:cs typeface="Times New Roman" panose="02020603050405020304" pitchFamily="18" charset="0"/>
              </a:rPr>
              <a:t>Đông</a:t>
            </a:r>
            <a:r>
              <a:rPr lang="en-US" sz="2200" b="1" dirty="0" smtClean="0">
                <a:solidFill>
                  <a:schemeClr val="tx1"/>
                </a:solidFill>
                <a:latin typeface="Times New Roman" panose="02020603050405020304" pitchFamily="18" charset="0"/>
                <a:cs typeface="Times New Roman" panose="02020603050405020304" pitchFamily="18" charset="0"/>
              </a:rPr>
              <a:t> (</a:t>
            </a:r>
            <a:r>
              <a:rPr lang="vi-VN" sz="2200" b="1" dirty="0">
                <a:solidFill>
                  <a:schemeClr val="tx1"/>
                </a:solidFill>
                <a:latin typeface="Times New Roman" panose="02020603050405020304" pitchFamily="18" charset="0"/>
                <a:cs typeface="Times New Roman" panose="02020603050405020304" pitchFamily="18" charset="0"/>
              </a:rPr>
              <a:t>Rừng taiga, cây hỗn hợp, rừng lá cứng, thảo nguyên</a:t>
            </a:r>
            <a:r>
              <a:rPr lang="vi-VN" sz="2200" b="1" dirty="0" smtClean="0">
                <a:solidFill>
                  <a:schemeClr val="tx1"/>
                </a:solidFill>
                <a:latin typeface="Times New Roman" panose="02020603050405020304" pitchFamily="18" charset="0"/>
                <a:cs typeface="Times New Roman" panose="02020603050405020304" pitchFamily="18" charset="0"/>
              </a:rPr>
              <a:t>,...</a:t>
            </a:r>
            <a:r>
              <a:rPr lang="en-US" sz="2200" b="1" dirty="0" smtClean="0">
                <a:solidFill>
                  <a:schemeClr val="tx1"/>
                </a:solidFill>
                <a:latin typeface="Times New Roman" panose="02020603050405020304" pitchFamily="18" charset="0"/>
                <a:cs typeface="Times New Roman" panose="02020603050405020304" pitchFamily="18" charset="0"/>
              </a:rPr>
              <a:t>)</a:t>
            </a:r>
          </a:p>
        </p:txBody>
      </p:sp>
      <p:sp>
        <p:nvSpPr>
          <p:cNvPr id="17" name="Rectangle 16"/>
          <p:cNvSpPr/>
          <p:nvPr/>
        </p:nvSpPr>
        <p:spPr>
          <a:xfrm>
            <a:off x="5421573" y="5891740"/>
            <a:ext cx="3290207" cy="6531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b="1" dirty="0" err="1" smtClean="0">
                <a:solidFill>
                  <a:schemeClr val="tx1"/>
                </a:solidFill>
                <a:latin typeface="Times New Roman" panose="02020603050405020304" pitchFamily="18" charset="0"/>
                <a:cs typeface="Times New Roman" panose="02020603050405020304" pitchFamily="18" charset="0"/>
              </a:rPr>
              <a:t>Hươu</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cáo</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chó</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sói</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các</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loài</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gặm</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nhắm</a:t>
            </a:r>
            <a:r>
              <a:rPr lang="en-US" sz="2200" b="1" dirty="0" smtClean="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48886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500"/>
                                        <p:tgtEl>
                                          <p:spTgt spid="11"/>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randombar(horizontal)">
                                      <p:cBhvr>
                                        <p:cTn id="25" dur="500"/>
                                        <p:tgtEl>
                                          <p:spTgt spid="7"/>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randombar(horizontal)">
                                      <p:cBhvr>
                                        <p:cTn id="31" dur="500"/>
                                        <p:tgtEl>
                                          <p:spTgt spid="15"/>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randombar(horizontal)">
                                      <p:cBhvr>
                                        <p:cTn id="34" dur="500"/>
                                        <p:tgtEl>
                                          <p:spTgt spid="16"/>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randombar(horizontal)">
                                      <p:cBhvr>
                                        <p:cTn id="37" dur="500"/>
                                        <p:tgtEl>
                                          <p:spTgt spid="12"/>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randombar(horizontal)">
                                      <p:cBhvr>
                                        <p:cTn id="40" dur="500"/>
                                        <p:tgtEl>
                                          <p:spTgt spid="14"/>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randombar(horizontal)">
                                      <p:cBhvr>
                                        <p:cTn id="43" dur="500"/>
                                        <p:tgtEl>
                                          <p:spTgt spid="17"/>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randombar(horizontal)">
                                      <p:cBhvr>
                                        <p:cTn id="4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11" grpId="0"/>
      <p:bldP spid="12" grpId="0"/>
      <p:bldP spid="13" grpId="0"/>
      <p:bldP spid="14" grpId="0"/>
      <p:bldP spid="15" grpId="0"/>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15139" y="142532"/>
            <a:ext cx="11769338" cy="1151247"/>
          </a:xfrm>
          <a:prstGeom prst="roundRect">
            <a:avLst/>
          </a:prstGeom>
          <a:solidFill>
            <a:schemeClr val="accent4">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200" b="1" dirty="0" smtClean="0">
              <a:ln w="15875">
                <a:solidFill>
                  <a:schemeClr val="tx2">
                    <a:lumMod val="40000"/>
                    <a:lumOff val="60000"/>
                  </a:schemeClr>
                </a:solidFill>
              </a:ln>
              <a:solidFill>
                <a:srgbClr val="FF0000"/>
              </a:solidFill>
              <a:latin typeface="Times New Roman" panose="02020603050405020304" pitchFamily="18" charset="0"/>
              <a:cs typeface="Times New Roman" panose="02020603050405020304" pitchFamily="18" charset="0"/>
            </a:endParaRPr>
          </a:p>
          <a:p>
            <a:pPr algn="ctr"/>
            <a:r>
              <a:rPr lang="en-US" sz="3200" b="1" dirty="0" smtClean="0">
                <a:solidFill>
                  <a:srgbClr val="FF0000"/>
                </a:solidFill>
                <a:latin typeface="Times New Roman" panose="02020603050405020304" pitchFamily="18" charset="0"/>
                <a:cs typeface="Times New Roman" panose="02020603050405020304" pitchFamily="18" charset="0"/>
              </a:rPr>
              <a:t>BÀI 20: S</a:t>
            </a:r>
            <a:r>
              <a:rPr lang="vi-VN" sz="3200" b="1" dirty="0" smtClean="0">
                <a:solidFill>
                  <a:srgbClr val="FF0000"/>
                </a:solidFill>
                <a:latin typeface="Times New Roman" panose="02020603050405020304" pitchFamily="18" charset="0"/>
                <a:cs typeface="Times New Roman" panose="02020603050405020304" pitchFamily="18" charset="0"/>
              </a:rPr>
              <a:t>INH VẬT VÀ SỰ PHÂN BỐ CÁC ĐỚI THIÊN NHIÊN.</a:t>
            </a:r>
            <a:r>
              <a:rPr lang="en-US" sz="3200" dirty="0">
                <a:solidFill>
                  <a:srgbClr val="FF0000"/>
                </a:solidFill>
                <a:latin typeface="Times New Roman" panose="02020603050405020304" pitchFamily="18" charset="0"/>
                <a:cs typeface="Times New Roman" panose="02020603050405020304" pitchFamily="18" charset="0"/>
              </a:rPr>
              <a:t> </a:t>
            </a:r>
            <a:r>
              <a:rPr lang="vi-VN" sz="3200" b="1" dirty="0" smtClean="0">
                <a:solidFill>
                  <a:srgbClr val="FF0000"/>
                </a:solidFill>
                <a:latin typeface="Times New Roman" panose="02020603050405020304" pitchFamily="18" charset="0"/>
                <a:cs typeface="Times New Roman" panose="02020603050405020304" pitchFamily="18" charset="0"/>
              </a:rPr>
              <a:t>RỪNG NHIỆT ĐỚI</a:t>
            </a:r>
            <a:endParaRPr lang="en-US" sz="3200" b="1" dirty="0" smtClean="0">
              <a:ln w="15875">
                <a:solidFill>
                  <a:schemeClr val="tx2">
                    <a:lumMod val="40000"/>
                    <a:lumOff val="60000"/>
                  </a:schemeClr>
                </a:solidFill>
              </a:ln>
              <a:solidFill>
                <a:srgbClr val="FF0000"/>
              </a:solidFill>
              <a:latin typeface="Times New Roman" panose="02020603050405020304" pitchFamily="18" charset="0"/>
              <a:cs typeface="Times New Roman" panose="02020603050405020304" pitchFamily="18" charset="0"/>
            </a:endParaRPr>
          </a:p>
          <a:p>
            <a:pPr algn="ctr"/>
            <a:endParaRPr lang="en-GB" sz="3200" b="1" dirty="0">
              <a:solidFill>
                <a:srgbClr val="FF0000"/>
              </a:solidFill>
              <a:latin typeface="+mj-lt"/>
            </a:endParaRPr>
          </a:p>
        </p:txBody>
      </p:sp>
      <p:sp>
        <p:nvSpPr>
          <p:cNvPr id="3" name="TextBox 2"/>
          <p:cNvSpPr txBox="1"/>
          <p:nvPr/>
        </p:nvSpPr>
        <p:spPr>
          <a:xfrm>
            <a:off x="369368" y="1314180"/>
            <a:ext cx="3651914" cy="830997"/>
          </a:xfrm>
          <a:prstGeom prst="rect">
            <a:avLst/>
          </a:prstGeom>
          <a:noFill/>
        </p:spPr>
        <p:txBody>
          <a:bodyPr wrap="square">
            <a:spAutoFit/>
          </a:bodyPr>
          <a:lstStyle/>
          <a:p>
            <a:pPr>
              <a:lnSpc>
                <a:spcPct val="150000"/>
              </a:lnSpc>
              <a:defRPr/>
            </a:pPr>
            <a:r>
              <a:rPr lang="en-US" sz="3200" b="1" dirty="0" smtClean="0">
                <a:solidFill>
                  <a:srgbClr val="9B1A9E"/>
                </a:solidFill>
                <a:latin typeface="Times New Roman" panose="02020603050405020304" pitchFamily="18" charset="0"/>
                <a:cs typeface="Times New Roman" panose="02020603050405020304" pitchFamily="18" charset="0"/>
              </a:rPr>
              <a:t>III. </a:t>
            </a:r>
            <a:r>
              <a:rPr lang="en-US" sz="3200" b="1" dirty="0" err="1" smtClean="0">
                <a:solidFill>
                  <a:srgbClr val="9B1A9E"/>
                </a:solidFill>
                <a:latin typeface="Times New Roman" panose="02020603050405020304" pitchFamily="18" charset="0"/>
                <a:cs typeface="Times New Roman" panose="02020603050405020304" pitchFamily="18" charset="0"/>
              </a:rPr>
              <a:t>Rừng</a:t>
            </a:r>
            <a:r>
              <a:rPr lang="en-US" sz="3200" b="1" dirty="0" smtClean="0">
                <a:solidFill>
                  <a:srgbClr val="9B1A9E"/>
                </a:solidFill>
                <a:latin typeface="Times New Roman" panose="02020603050405020304" pitchFamily="18" charset="0"/>
                <a:cs typeface="Times New Roman" panose="02020603050405020304" pitchFamily="18" charset="0"/>
              </a:rPr>
              <a:t> </a:t>
            </a:r>
            <a:r>
              <a:rPr lang="en-US" sz="3200" b="1" dirty="0" err="1" smtClean="0">
                <a:solidFill>
                  <a:srgbClr val="9B1A9E"/>
                </a:solidFill>
                <a:latin typeface="Times New Roman" panose="02020603050405020304" pitchFamily="18" charset="0"/>
                <a:cs typeface="Times New Roman" panose="02020603050405020304" pitchFamily="18" charset="0"/>
              </a:rPr>
              <a:t>nhiệt</a:t>
            </a:r>
            <a:r>
              <a:rPr lang="en-US" sz="3200" b="1" dirty="0" smtClean="0">
                <a:solidFill>
                  <a:srgbClr val="9B1A9E"/>
                </a:solidFill>
                <a:latin typeface="Times New Roman" panose="02020603050405020304" pitchFamily="18" charset="0"/>
                <a:cs typeface="Times New Roman" panose="02020603050405020304" pitchFamily="18" charset="0"/>
              </a:rPr>
              <a:t> </a:t>
            </a:r>
            <a:r>
              <a:rPr lang="en-US" sz="3200" b="1" dirty="0" err="1" smtClean="0">
                <a:solidFill>
                  <a:srgbClr val="9B1A9E"/>
                </a:solidFill>
                <a:latin typeface="Times New Roman" panose="02020603050405020304" pitchFamily="18" charset="0"/>
                <a:cs typeface="Times New Roman" panose="02020603050405020304" pitchFamily="18" charset="0"/>
              </a:rPr>
              <a:t>đới</a:t>
            </a:r>
            <a:endParaRPr lang="en-GB" sz="3200" b="1" dirty="0">
              <a:solidFill>
                <a:srgbClr val="9B1A9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6796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2722" y="83127"/>
            <a:ext cx="4794914" cy="1015663"/>
          </a:xfrm>
          <a:prstGeom prst="rect">
            <a:avLst/>
          </a:prstGeom>
          <a:noFill/>
        </p:spPr>
        <p:txBody>
          <a:bodyPr wrap="square">
            <a:spAutoFit/>
          </a:bodyPr>
          <a:lstStyle/>
          <a:p>
            <a:pPr>
              <a:lnSpc>
                <a:spcPct val="150000"/>
              </a:lnSpc>
              <a:defRPr/>
            </a:pPr>
            <a:r>
              <a:rPr lang="en-US" sz="4000" b="1" dirty="0" smtClean="0">
                <a:solidFill>
                  <a:srgbClr val="9B1A9E"/>
                </a:solidFill>
                <a:latin typeface="Times New Roman" panose="02020603050405020304" pitchFamily="18" charset="0"/>
                <a:cs typeface="Times New Roman" panose="02020603050405020304" pitchFamily="18" charset="0"/>
              </a:rPr>
              <a:t>III. </a:t>
            </a:r>
            <a:r>
              <a:rPr lang="en-US" sz="4000" b="1" dirty="0" err="1" smtClean="0">
                <a:solidFill>
                  <a:srgbClr val="9B1A9E"/>
                </a:solidFill>
                <a:latin typeface="Times New Roman" panose="02020603050405020304" pitchFamily="18" charset="0"/>
                <a:cs typeface="Times New Roman" panose="02020603050405020304" pitchFamily="18" charset="0"/>
              </a:rPr>
              <a:t>Rừng</a:t>
            </a:r>
            <a:r>
              <a:rPr lang="en-US" sz="4000" b="1" dirty="0" smtClean="0">
                <a:solidFill>
                  <a:srgbClr val="9B1A9E"/>
                </a:solidFill>
                <a:latin typeface="Times New Roman" panose="02020603050405020304" pitchFamily="18" charset="0"/>
                <a:cs typeface="Times New Roman" panose="02020603050405020304" pitchFamily="18" charset="0"/>
              </a:rPr>
              <a:t> </a:t>
            </a:r>
            <a:r>
              <a:rPr lang="en-US" sz="4000" b="1" dirty="0" err="1" smtClean="0">
                <a:solidFill>
                  <a:srgbClr val="9B1A9E"/>
                </a:solidFill>
                <a:latin typeface="Times New Roman" panose="02020603050405020304" pitchFamily="18" charset="0"/>
                <a:cs typeface="Times New Roman" panose="02020603050405020304" pitchFamily="18" charset="0"/>
              </a:rPr>
              <a:t>nhiệt</a:t>
            </a:r>
            <a:r>
              <a:rPr lang="en-US" sz="4000" b="1" dirty="0" smtClean="0">
                <a:solidFill>
                  <a:srgbClr val="9B1A9E"/>
                </a:solidFill>
                <a:latin typeface="Times New Roman" panose="02020603050405020304" pitchFamily="18" charset="0"/>
                <a:cs typeface="Times New Roman" panose="02020603050405020304" pitchFamily="18" charset="0"/>
              </a:rPr>
              <a:t> </a:t>
            </a:r>
            <a:r>
              <a:rPr lang="en-US" sz="4000" b="1" dirty="0" err="1" smtClean="0">
                <a:solidFill>
                  <a:srgbClr val="9B1A9E"/>
                </a:solidFill>
                <a:latin typeface="Times New Roman" panose="02020603050405020304" pitchFamily="18" charset="0"/>
                <a:cs typeface="Times New Roman" panose="02020603050405020304" pitchFamily="18" charset="0"/>
              </a:rPr>
              <a:t>đới</a:t>
            </a:r>
            <a:endParaRPr lang="en-GB" sz="4000" b="1" dirty="0">
              <a:solidFill>
                <a:srgbClr val="9B1A9E"/>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6544284" y="0"/>
            <a:ext cx="5647716" cy="6764482"/>
          </a:xfrm>
          <a:prstGeom prst="rect">
            <a:avLst/>
          </a:prstGeom>
        </p:spPr>
      </p:pic>
      <p:sp>
        <p:nvSpPr>
          <p:cNvPr id="4" name="Rectangle 3"/>
          <p:cNvSpPr/>
          <p:nvPr/>
        </p:nvSpPr>
        <p:spPr>
          <a:xfrm>
            <a:off x="273628" y="1098790"/>
            <a:ext cx="6096000" cy="4524315"/>
          </a:xfrm>
          <a:prstGeom prst="rect">
            <a:avLst/>
          </a:prstGeom>
        </p:spPr>
        <p:txBody>
          <a:bodyPr>
            <a:spAutoFit/>
          </a:bodyPr>
          <a:lstStyle/>
          <a:p>
            <a:pPr algn="just">
              <a:spcAft>
                <a:spcPts val="0"/>
              </a:spcAft>
            </a:pPr>
            <a:r>
              <a:rPr lang="vi-VN" sz="32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1. Điều kiện khí hậu ở vùng nhiệt đới như thế nào?</a:t>
            </a:r>
            <a:endParaRPr lang="en-US" sz="320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endParaRPr lang="en-US" sz="32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vi-VN" sz="32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2. Có những kiểu rừng chính nào ở vùng nhiệt đới?</a:t>
            </a:r>
            <a:endParaRPr lang="en-US" sz="320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endParaRPr lang="en-US" sz="32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32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3. </a:t>
            </a:r>
            <a:r>
              <a:rPr lang="en-US" sz="3200" b="1"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Dựa</a:t>
            </a:r>
            <a:r>
              <a:rPr lang="en-US" sz="32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32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32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20.4, </a:t>
            </a:r>
            <a:r>
              <a:rPr lang="en-US" sz="3200" b="1"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32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hãy</a:t>
            </a:r>
            <a:r>
              <a:rPr lang="en-US" sz="32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32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xét</a:t>
            </a:r>
            <a:r>
              <a:rPr lang="en-US" sz="32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32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tầng</a:t>
            </a:r>
            <a:r>
              <a:rPr lang="en-US" sz="32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cây</a:t>
            </a:r>
            <a:r>
              <a:rPr lang="en-US" sz="32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rừng</a:t>
            </a:r>
            <a:r>
              <a:rPr lang="en-US" sz="32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mưa</a:t>
            </a:r>
            <a:r>
              <a:rPr lang="en-US" sz="32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nhiệt</a:t>
            </a:r>
            <a:r>
              <a:rPr lang="en-US" sz="32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đới</a:t>
            </a:r>
            <a:r>
              <a:rPr lang="en-US" sz="32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69830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1283" y="83127"/>
            <a:ext cx="4794914" cy="1015663"/>
          </a:xfrm>
          <a:prstGeom prst="rect">
            <a:avLst/>
          </a:prstGeom>
          <a:noFill/>
        </p:spPr>
        <p:txBody>
          <a:bodyPr wrap="square">
            <a:spAutoFit/>
          </a:bodyPr>
          <a:lstStyle/>
          <a:p>
            <a:pPr>
              <a:lnSpc>
                <a:spcPct val="150000"/>
              </a:lnSpc>
              <a:defRPr/>
            </a:pPr>
            <a:r>
              <a:rPr lang="en-US" sz="4000" b="1" dirty="0" smtClean="0">
                <a:solidFill>
                  <a:srgbClr val="9B1A9E"/>
                </a:solidFill>
                <a:latin typeface="Times New Roman" panose="02020603050405020304" pitchFamily="18" charset="0"/>
                <a:cs typeface="Times New Roman" panose="02020603050405020304" pitchFamily="18" charset="0"/>
              </a:rPr>
              <a:t>III. </a:t>
            </a:r>
            <a:r>
              <a:rPr lang="en-US" sz="4000" b="1" dirty="0" err="1" smtClean="0">
                <a:solidFill>
                  <a:srgbClr val="9B1A9E"/>
                </a:solidFill>
                <a:latin typeface="Times New Roman" panose="02020603050405020304" pitchFamily="18" charset="0"/>
                <a:cs typeface="Times New Roman" panose="02020603050405020304" pitchFamily="18" charset="0"/>
              </a:rPr>
              <a:t>Rừng</a:t>
            </a:r>
            <a:r>
              <a:rPr lang="en-US" sz="4000" b="1" dirty="0" smtClean="0">
                <a:solidFill>
                  <a:srgbClr val="9B1A9E"/>
                </a:solidFill>
                <a:latin typeface="Times New Roman" panose="02020603050405020304" pitchFamily="18" charset="0"/>
                <a:cs typeface="Times New Roman" panose="02020603050405020304" pitchFamily="18" charset="0"/>
              </a:rPr>
              <a:t> </a:t>
            </a:r>
            <a:r>
              <a:rPr lang="en-US" sz="4000" b="1" dirty="0" err="1" smtClean="0">
                <a:solidFill>
                  <a:srgbClr val="9B1A9E"/>
                </a:solidFill>
                <a:latin typeface="Times New Roman" panose="02020603050405020304" pitchFamily="18" charset="0"/>
                <a:cs typeface="Times New Roman" panose="02020603050405020304" pitchFamily="18" charset="0"/>
              </a:rPr>
              <a:t>nhiệt</a:t>
            </a:r>
            <a:r>
              <a:rPr lang="en-US" sz="4000" b="1" dirty="0" smtClean="0">
                <a:solidFill>
                  <a:srgbClr val="9B1A9E"/>
                </a:solidFill>
                <a:latin typeface="Times New Roman" panose="02020603050405020304" pitchFamily="18" charset="0"/>
                <a:cs typeface="Times New Roman" panose="02020603050405020304" pitchFamily="18" charset="0"/>
              </a:rPr>
              <a:t> </a:t>
            </a:r>
            <a:r>
              <a:rPr lang="en-US" sz="4000" b="1" dirty="0" err="1" smtClean="0">
                <a:solidFill>
                  <a:srgbClr val="9B1A9E"/>
                </a:solidFill>
                <a:latin typeface="Times New Roman" panose="02020603050405020304" pitchFamily="18" charset="0"/>
                <a:cs typeface="Times New Roman" panose="02020603050405020304" pitchFamily="18" charset="0"/>
              </a:rPr>
              <a:t>đới</a:t>
            </a:r>
            <a:endParaRPr lang="en-GB" sz="4000" b="1" dirty="0">
              <a:solidFill>
                <a:srgbClr val="9B1A9E"/>
              </a:solidFill>
              <a:latin typeface="Times New Roman" panose="02020603050405020304" pitchFamily="18" charset="0"/>
              <a:cs typeface="Times New Roman" panose="02020603050405020304" pitchFamily="18" charset="0"/>
            </a:endParaRPr>
          </a:p>
        </p:txBody>
      </p:sp>
      <p:sp>
        <p:nvSpPr>
          <p:cNvPr id="4" name="Rectangle 3"/>
          <p:cNvSpPr/>
          <p:nvPr/>
        </p:nvSpPr>
        <p:spPr>
          <a:xfrm>
            <a:off x="601283" y="1098790"/>
            <a:ext cx="9055198" cy="584775"/>
          </a:xfrm>
          <a:prstGeom prst="rect">
            <a:avLst/>
          </a:prstGeom>
        </p:spPr>
        <p:txBody>
          <a:bodyPr wrap="square">
            <a:spAutoFit/>
          </a:bodyPr>
          <a:lstStyle/>
          <a:p>
            <a:pPr algn="just">
              <a:spcAft>
                <a:spcPts val="0"/>
              </a:spcAft>
            </a:pPr>
            <a:r>
              <a:rPr lang="vi-VN" sz="32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1. Điều kiện khí hậu ở vùng nhiệt đới như thế nào?</a:t>
            </a:r>
            <a:endParaRPr lang="en-US" sz="320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601283" y="1841242"/>
            <a:ext cx="11081636" cy="4524315"/>
          </a:xfrm>
          <a:prstGeom prst="rect">
            <a:avLst/>
          </a:prstGeom>
        </p:spPr>
        <p:txBody>
          <a:bodyPr wrap="square">
            <a:spAutoFit/>
          </a:bodyPr>
          <a:lstStyle/>
          <a:p>
            <a:pPr algn="just"/>
            <a:r>
              <a:rPr lang="en-US" sz="3200" b="1" dirty="0" smtClean="0">
                <a:solidFill>
                  <a:srgbClr val="202122"/>
                </a:solidFill>
                <a:latin typeface="+mj-lt"/>
              </a:rPr>
              <a:t>- </a:t>
            </a:r>
            <a:r>
              <a:rPr lang="vi-VN" sz="3200" b="1" dirty="0" smtClean="0">
                <a:solidFill>
                  <a:srgbClr val="202122"/>
                </a:solidFill>
                <a:latin typeface="+mj-lt"/>
              </a:rPr>
              <a:t>Khí </a:t>
            </a:r>
            <a:r>
              <a:rPr lang="vi-VN" sz="3200" b="1" dirty="0">
                <a:solidFill>
                  <a:srgbClr val="202122"/>
                </a:solidFill>
                <a:latin typeface="+mj-lt"/>
              </a:rPr>
              <a:t>hậu nhiệt </a:t>
            </a:r>
            <a:r>
              <a:rPr lang="vi-VN" sz="3200" b="1" dirty="0" smtClean="0">
                <a:solidFill>
                  <a:srgbClr val="202122"/>
                </a:solidFill>
                <a:latin typeface="+mj-lt"/>
              </a:rPr>
              <a:t>đới</a:t>
            </a:r>
            <a:r>
              <a:rPr lang="vi-VN" sz="3200" b="1" dirty="0">
                <a:solidFill>
                  <a:srgbClr val="202122"/>
                </a:solidFill>
                <a:latin typeface="+mj-lt"/>
              </a:rPr>
              <a:t> là loại khí </a:t>
            </a:r>
            <a:r>
              <a:rPr lang="vi-VN" sz="3200" b="1" dirty="0" smtClean="0">
                <a:solidFill>
                  <a:srgbClr val="202122"/>
                </a:solidFill>
                <a:latin typeface="+mj-lt"/>
              </a:rPr>
              <a:t>hậu</a:t>
            </a:r>
            <a:r>
              <a:rPr lang="en-US" sz="3200" b="1" dirty="0" smtClean="0">
                <a:solidFill>
                  <a:srgbClr val="202122"/>
                </a:solidFill>
                <a:latin typeface="+mj-lt"/>
              </a:rPr>
              <a:t> </a:t>
            </a:r>
            <a:r>
              <a:rPr lang="en-US" sz="3200" b="1" dirty="0" err="1" smtClean="0">
                <a:solidFill>
                  <a:srgbClr val="202122"/>
                </a:solidFill>
                <a:latin typeface="Times New Roman" panose="02020603050405020304" pitchFamily="18" charset="0"/>
                <a:cs typeface="Times New Roman" panose="02020603050405020304" pitchFamily="18" charset="0"/>
              </a:rPr>
              <a:t>đặc</a:t>
            </a:r>
            <a:r>
              <a:rPr lang="en-US" sz="3200" b="1" dirty="0" smtClean="0">
                <a:solidFill>
                  <a:srgbClr val="202122"/>
                </a:solidFill>
                <a:latin typeface="Times New Roman" panose="02020603050405020304" pitchFamily="18" charset="0"/>
                <a:cs typeface="Times New Roman" panose="02020603050405020304" pitchFamily="18" charset="0"/>
              </a:rPr>
              <a:t> </a:t>
            </a:r>
            <a:r>
              <a:rPr lang="en-US" sz="3200" b="1" dirty="0" err="1" smtClean="0">
                <a:solidFill>
                  <a:srgbClr val="202122"/>
                </a:solidFill>
                <a:latin typeface="Times New Roman" panose="02020603050405020304" pitchFamily="18" charset="0"/>
                <a:cs typeface="Times New Roman" panose="02020603050405020304" pitchFamily="18" charset="0"/>
              </a:rPr>
              <a:t>trưng</a:t>
            </a:r>
            <a:r>
              <a:rPr lang="en-US" sz="3200" b="1" dirty="0" smtClean="0">
                <a:solidFill>
                  <a:srgbClr val="202122"/>
                </a:solidFill>
                <a:latin typeface="Times New Roman" panose="02020603050405020304" pitchFamily="18" charset="0"/>
                <a:cs typeface="Times New Roman" panose="02020603050405020304" pitchFamily="18" charset="0"/>
              </a:rPr>
              <a:t> </a:t>
            </a:r>
            <a:r>
              <a:rPr lang="en-US" sz="3200" b="1" dirty="0" err="1" smtClean="0">
                <a:solidFill>
                  <a:srgbClr val="202122"/>
                </a:solidFill>
                <a:latin typeface="Times New Roman" panose="02020603050405020304" pitchFamily="18" charset="0"/>
                <a:cs typeface="Times New Roman" panose="02020603050405020304" pitchFamily="18" charset="0"/>
              </a:rPr>
              <a:t>bởi</a:t>
            </a:r>
            <a:r>
              <a:rPr lang="en-US" sz="3200" b="1" dirty="0" smtClean="0">
                <a:solidFill>
                  <a:srgbClr val="202122"/>
                </a:solidFill>
                <a:latin typeface="Times New Roman" panose="02020603050405020304" pitchFamily="18" charset="0"/>
                <a:cs typeface="Times New Roman" panose="02020603050405020304" pitchFamily="18" charset="0"/>
              </a:rPr>
              <a:t> </a:t>
            </a:r>
            <a:r>
              <a:rPr lang="en-US" sz="3200" b="1" dirty="0" err="1" smtClean="0">
                <a:solidFill>
                  <a:srgbClr val="202122"/>
                </a:solidFill>
                <a:latin typeface="Times New Roman" panose="02020603050405020304" pitchFamily="18" charset="0"/>
                <a:cs typeface="Times New Roman" panose="02020603050405020304" pitchFamily="18" charset="0"/>
              </a:rPr>
              <a:t>nhiệt</a:t>
            </a:r>
            <a:r>
              <a:rPr lang="en-US" sz="3200" b="1" dirty="0" smtClean="0">
                <a:solidFill>
                  <a:srgbClr val="202122"/>
                </a:solidFill>
                <a:latin typeface="Times New Roman" panose="02020603050405020304" pitchFamily="18" charset="0"/>
                <a:cs typeface="Times New Roman" panose="02020603050405020304" pitchFamily="18" charset="0"/>
              </a:rPr>
              <a:t> </a:t>
            </a:r>
            <a:r>
              <a:rPr lang="en-US" sz="3200" b="1" dirty="0" err="1" smtClean="0">
                <a:solidFill>
                  <a:srgbClr val="202122"/>
                </a:solidFill>
                <a:latin typeface="Times New Roman" panose="02020603050405020304" pitchFamily="18" charset="0"/>
                <a:cs typeface="Times New Roman" panose="02020603050405020304" pitchFamily="18" charset="0"/>
              </a:rPr>
              <a:t>độ</a:t>
            </a:r>
            <a:r>
              <a:rPr lang="en-US" sz="3200" b="1" dirty="0" smtClean="0">
                <a:solidFill>
                  <a:srgbClr val="202122"/>
                </a:solidFill>
                <a:latin typeface="Times New Roman" panose="02020603050405020304" pitchFamily="18" charset="0"/>
                <a:cs typeface="Times New Roman" panose="02020603050405020304" pitchFamily="18" charset="0"/>
              </a:rPr>
              <a:t> </a:t>
            </a:r>
            <a:r>
              <a:rPr lang="en-US" sz="3200" b="1" dirty="0" err="1" smtClean="0">
                <a:solidFill>
                  <a:srgbClr val="202122"/>
                </a:solidFill>
                <a:latin typeface="Times New Roman" panose="02020603050405020304" pitchFamily="18" charset="0"/>
                <a:cs typeface="Times New Roman" panose="02020603050405020304" pitchFamily="18" charset="0"/>
              </a:rPr>
              <a:t>cao</a:t>
            </a:r>
            <a:r>
              <a:rPr lang="en-US" sz="3200" b="1" dirty="0" smtClean="0">
                <a:solidFill>
                  <a:srgbClr val="202122"/>
                </a:solidFill>
                <a:latin typeface="Times New Roman" panose="02020603050405020304" pitchFamily="18" charset="0"/>
                <a:cs typeface="Times New Roman" panose="02020603050405020304" pitchFamily="18" charset="0"/>
              </a:rPr>
              <a:t> </a:t>
            </a:r>
            <a:r>
              <a:rPr lang="en-US" sz="3200" b="1" dirty="0" err="1" smtClean="0">
                <a:solidFill>
                  <a:srgbClr val="202122"/>
                </a:solidFill>
                <a:latin typeface="Times New Roman" panose="02020603050405020304" pitchFamily="18" charset="0"/>
                <a:cs typeface="Times New Roman" panose="02020603050405020304" pitchFamily="18" charset="0"/>
              </a:rPr>
              <a:t>quanh</a:t>
            </a:r>
            <a:r>
              <a:rPr lang="en-US" sz="3200" b="1" dirty="0" smtClean="0">
                <a:solidFill>
                  <a:srgbClr val="202122"/>
                </a:solidFill>
                <a:latin typeface="Times New Roman" panose="02020603050405020304" pitchFamily="18" charset="0"/>
                <a:cs typeface="Times New Roman" panose="02020603050405020304" pitchFamily="18" charset="0"/>
              </a:rPr>
              <a:t> </a:t>
            </a:r>
            <a:r>
              <a:rPr lang="en-US" sz="3200" b="1" dirty="0" err="1" smtClean="0">
                <a:solidFill>
                  <a:srgbClr val="202122"/>
                </a:solidFill>
                <a:latin typeface="Times New Roman" panose="02020603050405020304" pitchFamily="18" charset="0"/>
                <a:cs typeface="Times New Roman" panose="02020603050405020304" pitchFamily="18" charset="0"/>
              </a:rPr>
              <a:t>năm</a:t>
            </a:r>
            <a:r>
              <a:rPr lang="vi-VN" sz="3200" b="1" dirty="0" smtClean="0">
                <a:solidFill>
                  <a:srgbClr val="202122"/>
                </a:solidFill>
                <a:latin typeface="Times New Roman" panose="02020603050405020304" pitchFamily="18" charset="0"/>
                <a:cs typeface="Times New Roman" panose="02020603050405020304" pitchFamily="18" charset="0"/>
              </a:rPr>
              <a:t>, </a:t>
            </a:r>
            <a:r>
              <a:rPr lang="vi-VN" sz="3200" b="1" dirty="0">
                <a:solidFill>
                  <a:srgbClr val="202122"/>
                </a:solidFill>
                <a:latin typeface="Times New Roman" panose="02020603050405020304" pitchFamily="18" charset="0"/>
                <a:cs typeface="Times New Roman" panose="02020603050405020304" pitchFamily="18" charset="0"/>
              </a:rPr>
              <a:t>trong </a:t>
            </a:r>
            <a:r>
              <a:rPr lang="en-US" sz="3200" b="1" dirty="0" err="1" smtClean="0">
                <a:solidFill>
                  <a:srgbClr val="202122"/>
                </a:solidFill>
                <a:latin typeface="Times New Roman" panose="02020603050405020304" pitchFamily="18" charset="0"/>
                <a:cs typeface="Times New Roman" panose="02020603050405020304" pitchFamily="18" charset="0"/>
              </a:rPr>
              <a:t>năm</a:t>
            </a:r>
            <a:r>
              <a:rPr lang="en-US" sz="3200" b="1" dirty="0" smtClean="0">
                <a:solidFill>
                  <a:srgbClr val="202122"/>
                </a:solidFill>
                <a:latin typeface="Times New Roman" panose="02020603050405020304" pitchFamily="18" charset="0"/>
                <a:cs typeface="Times New Roman" panose="02020603050405020304" pitchFamily="18" charset="0"/>
              </a:rPr>
              <a:t> </a:t>
            </a:r>
            <a:r>
              <a:rPr lang="en-US" sz="3200" b="1" dirty="0" err="1" smtClean="0">
                <a:solidFill>
                  <a:srgbClr val="202122"/>
                </a:solidFill>
                <a:latin typeface="Times New Roman" panose="02020603050405020304" pitchFamily="18" charset="0"/>
                <a:cs typeface="Times New Roman" panose="02020603050405020304" pitchFamily="18" charset="0"/>
              </a:rPr>
              <a:t>có</a:t>
            </a:r>
            <a:r>
              <a:rPr lang="en-US" sz="3200" b="1" dirty="0" smtClean="0">
                <a:solidFill>
                  <a:srgbClr val="202122"/>
                </a:solidFill>
                <a:latin typeface="Times New Roman" panose="02020603050405020304" pitchFamily="18" charset="0"/>
                <a:cs typeface="Times New Roman" panose="02020603050405020304" pitchFamily="18" charset="0"/>
              </a:rPr>
              <a:t> 1 </a:t>
            </a:r>
            <a:r>
              <a:rPr lang="en-US" sz="3200" b="1" dirty="0" err="1" smtClean="0">
                <a:solidFill>
                  <a:srgbClr val="202122"/>
                </a:solidFill>
                <a:latin typeface="Times New Roman" panose="02020603050405020304" pitchFamily="18" charset="0"/>
                <a:cs typeface="Times New Roman" panose="02020603050405020304" pitchFamily="18" charset="0"/>
              </a:rPr>
              <a:t>thời</a:t>
            </a:r>
            <a:r>
              <a:rPr lang="en-US" sz="3200" b="1" dirty="0" smtClean="0">
                <a:solidFill>
                  <a:srgbClr val="202122"/>
                </a:solidFill>
                <a:latin typeface="Times New Roman" panose="02020603050405020304" pitchFamily="18" charset="0"/>
                <a:cs typeface="Times New Roman" panose="02020603050405020304" pitchFamily="18" charset="0"/>
              </a:rPr>
              <a:t> </a:t>
            </a:r>
            <a:r>
              <a:rPr lang="en-US" sz="3200" b="1" dirty="0" err="1" smtClean="0">
                <a:solidFill>
                  <a:srgbClr val="202122"/>
                </a:solidFill>
                <a:latin typeface="Times New Roman" panose="02020603050405020304" pitchFamily="18" charset="0"/>
                <a:cs typeface="Times New Roman" panose="02020603050405020304" pitchFamily="18" charset="0"/>
              </a:rPr>
              <a:t>kì</a:t>
            </a:r>
            <a:r>
              <a:rPr lang="en-US" sz="3200" b="1" dirty="0" smtClean="0">
                <a:solidFill>
                  <a:srgbClr val="202122"/>
                </a:solidFill>
                <a:latin typeface="Times New Roman" panose="02020603050405020304" pitchFamily="18" charset="0"/>
                <a:cs typeface="Times New Roman" panose="02020603050405020304" pitchFamily="18" charset="0"/>
              </a:rPr>
              <a:t> </a:t>
            </a:r>
            <a:r>
              <a:rPr lang="en-US" sz="3200" b="1" dirty="0" err="1" smtClean="0">
                <a:solidFill>
                  <a:srgbClr val="202122"/>
                </a:solidFill>
                <a:latin typeface="Times New Roman" panose="02020603050405020304" pitchFamily="18" charset="0"/>
                <a:cs typeface="Times New Roman" panose="02020603050405020304" pitchFamily="18" charset="0"/>
              </a:rPr>
              <a:t>khô</a:t>
            </a:r>
            <a:r>
              <a:rPr lang="en-US" sz="3200" b="1" dirty="0" smtClean="0">
                <a:solidFill>
                  <a:srgbClr val="202122"/>
                </a:solidFill>
                <a:latin typeface="Times New Roman" panose="02020603050405020304" pitchFamily="18" charset="0"/>
                <a:cs typeface="Times New Roman" panose="02020603050405020304" pitchFamily="18" charset="0"/>
              </a:rPr>
              <a:t> </a:t>
            </a:r>
            <a:r>
              <a:rPr lang="en-US" sz="3200" b="1" dirty="0" err="1" smtClean="0">
                <a:solidFill>
                  <a:srgbClr val="202122"/>
                </a:solidFill>
                <a:latin typeface="Times New Roman" panose="02020603050405020304" pitchFamily="18" charset="0"/>
                <a:cs typeface="Times New Roman" panose="02020603050405020304" pitchFamily="18" charset="0"/>
              </a:rPr>
              <a:t>hạn</a:t>
            </a:r>
            <a:r>
              <a:rPr lang="en-US" sz="3200" b="1" dirty="0" smtClean="0">
                <a:solidFill>
                  <a:srgbClr val="202122"/>
                </a:solidFill>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kéo</a:t>
            </a:r>
            <a:r>
              <a:rPr lang="en-US" sz="3200" b="1" dirty="0" smtClean="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dài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khoảng</a:t>
            </a:r>
            <a:r>
              <a:rPr lang="en-US" sz="3200" b="1" dirty="0">
                <a:latin typeface="Times New Roman" panose="02020603050405020304" pitchFamily="18" charset="0"/>
                <a:cs typeface="Times New Roman" panose="02020603050405020304" pitchFamily="18" charset="0"/>
              </a:rPr>
              <a:t> 3 </a:t>
            </a:r>
            <a:r>
              <a:rPr lang="en-US" sz="3200" b="1" dirty="0" err="1">
                <a:latin typeface="Times New Roman" panose="02020603050405020304" pitchFamily="18" charset="0"/>
                <a:cs typeface="Times New Roman" panose="02020603050405020304" pitchFamily="18" charset="0"/>
              </a:rPr>
              <a:t>đến</a:t>
            </a:r>
            <a:r>
              <a:rPr lang="en-US" sz="3200" b="1" dirty="0">
                <a:latin typeface="Times New Roman" panose="02020603050405020304" pitchFamily="18" charset="0"/>
                <a:cs typeface="Times New Roman" panose="02020603050405020304" pitchFamily="18" charset="0"/>
              </a:rPr>
              <a:t> 9 </a:t>
            </a:r>
            <a:r>
              <a:rPr lang="en-US" sz="3200" b="1" dirty="0" err="1" smtClean="0">
                <a:latin typeface="Times New Roman" panose="02020603050405020304" pitchFamily="18" charset="0"/>
                <a:cs typeface="Times New Roman" panose="02020603050405020304" pitchFamily="18" charset="0"/>
              </a:rPr>
              <a:t>tháng</a:t>
            </a:r>
            <a:r>
              <a:rPr lang="en-US" sz="3200" b="1" dirty="0" smtClean="0">
                <a:solidFill>
                  <a:srgbClr val="202122"/>
                </a:solidFill>
                <a:latin typeface="Times New Roman" panose="02020603050405020304" pitchFamily="18" charset="0"/>
                <a:cs typeface="Times New Roman" panose="02020603050405020304" pitchFamily="18" charset="0"/>
              </a:rPr>
              <a:t>, </a:t>
            </a:r>
            <a:r>
              <a:rPr lang="vi-VN" sz="3200" b="1" dirty="0" smtClean="0">
                <a:solidFill>
                  <a:srgbClr val="202122"/>
                </a:solidFill>
                <a:latin typeface="Times New Roman" panose="02020603050405020304" pitchFamily="18" charset="0"/>
                <a:cs typeface="Times New Roman" panose="02020603050405020304" pitchFamily="18" charset="0"/>
              </a:rPr>
              <a:t>thường </a:t>
            </a:r>
            <a:r>
              <a:rPr lang="vi-VN" sz="3200" b="1" dirty="0">
                <a:solidFill>
                  <a:srgbClr val="202122"/>
                </a:solidFill>
                <a:latin typeface="Times New Roman" panose="02020603050405020304" pitchFamily="18" charset="0"/>
                <a:cs typeface="Times New Roman" panose="02020603050405020304" pitchFamily="18" charset="0"/>
              </a:rPr>
              <a:t>không có sương giá và những thay đổi về góc mặt trời là nhỏ do chúng chiếm vĩ độ thấp. </a:t>
            </a:r>
            <a:r>
              <a:rPr lang="vi-VN" sz="3200" b="1" dirty="0" smtClean="0">
                <a:solidFill>
                  <a:srgbClr val="202122"/>
                </a:solidFill>
                <a:latin typeface="Times New Roman" panose="02020603050405020304" pitchFamily="18" charset="0"/>
                <a:cs typeface="Times New Roman" panose="02020603050405020304" pitchFamily="18" charset="0"/>
              </a:rPr>
              <a:t>Ánh </a:t>
            </a:r>
            <a:r>
              <a:rPr lang="vi-VN" sz="3200" b="1" dirty="0">
                <a:solidFill>
                  <a:srgbClr val="202122"/>
                </a:solidFill>
                <a:latin typeface="Times New Roman" panose="02020603050405020304" pitchFamily="18" charset="0"/>
                <a:cs typeface="Times New Roman" panose="02020603050405020304" pitchFamily="18" charset="0"/>
              </a:rPr>
              <a:t>nắng mặt trời tại các vùng này khá gay gắt</a:t>
            </a:r>
            <a:r>
              <a:rPr lang="vi-VN" sz="3200" b="1" dirty="0" smtClean="0">
                <a:solidFill>
                  <a:srgbClr val="202122"/>
                </a:solidFill>
                <a:latin typeface="Times New Roman" panose="02020603050405020304" pitchFamily="18" charset="0"/>
                <a:cs typeface="Times New Roman" panose="02020603050405020304" pitchFamily="18" charset="0"/>
              </a:rPr>
              <a:t>.</a:t>
            </a:r>
            <a:r>
              <a:rPr lang="en-US" sz="3200" b="1" dirty="0" smtClean="0">
                <a:solidFill>
                  <a:srgbClr val="202122"/>
                </a:solidFill>
                <a:latin typeface="Times New Roman" panose="02020603050405020304" pitchFamily="18" charset="0"/>
                <a:cs typeface="Times New Roman" panose="02020603050405020304" pitchFamily="18" charset="0"/>
              </a:rPr>
              <a:t> </a:t>
            </a:r>
            <a:r>
              <a:rPr lang="en-US" sz="3200" b="1" dirty="0" err="1" smtClean="0">
                <a:solidFill>
                  <a:srgbClr val="202122"/>
                </a:solidFill>
                <a:latin typeface="Times New Roman" panose="02020603050405020304" pitchFamily="18" charset="0"/>
                <a:cs typeface="Times New Roman" panose="02020603050405020304" pitchFamily="18" charset="0"/>
              </a:rPr>
              <a:t>Tuy</a:t>
            </a:r>
            <a:r>
              <a:rPr lang="en-US" sz="3200" b="1" dirty="0" smtClean="0">
                <a:solidFill>
                  <a:srgbClr val="202122"/>
                </a:solidFill>
                <a:latin typeface="Times New Roman" panose="02020603050405020304" pitchFamily="18" charset="0"/>
                <a:cs typeface="Times New Roman" panose="02020603050405020304" pitchFamily="18" charset="0"/>
              </a:rPr>
              <a:t> </a:t>
            </a:r>
            <a:r>
              <a:rPr lang="en-US" sz="3200" b="1" dirty="0" err="1" smtClean="0">
                <a:solidFill>
                  <a:srgbClr val="202122"/>
                </a:solidFill>
                <a:latin typeface="Times New Roman" panose="02020603050405020304" pitchFamily="18" charset="0"/>
                <a:cs typeface="Times New Roman" panose="02020603050405020304" pitchFamily="18" charset="0"/>
              </a:rPr>
              <a:t>nóng</a:t>
            </a:r>
            <a:r>
              <a:rPr lang="en-US" sz="3200" b="1" dirty="0" smtClean="0">
                <a:solidFill>
                  <a:srgbClr val="202122"/>
                </a:solidFill>
                <a:latin typeface="Times New Roman" panose="02020603050405020304" pitchFamily="18" charset="0"/>
                <a:cs typeface="Times New Roman" panose="02020603050405020304" pitchFamily="18" charset="0"/>
              </a:rPr>
              <a:t> </a:t>
            </a:r>
            <a:r>
              <a:rPr lang="en-US" sz="3200" b="1" dirty="0" err="1" smtClean="0">
                <a:solidFill>
                  <a:srgbClr val="202122"/>
                </a:solidFill>
                <a:latin typeface="Times New Roman" panose="02020603050405020304" pitchFamily="18" charset="0"/>
                <a:cs typeface="Times New Roman" panose="02020603050405020304" pitchFamily="18" charset="0"/>
              </a:rPr>
              <a:t>quanh</a:t>
            </a:r>
            <a:r>
              <a:rPr lang="en-US" sz="3200" b="1" dirty="0" smtClean="0">
                <a:solidFill>
                  <a:srgbClr val="202122"/>
                </a:solidFill>
                <a:latin typeface="Times New Roman" panose="02020603050405020304" pitchFamily="18" charset="0"/>
                <a:cs typeface="Times New Roman" panose="02020603050405020304" pitchFamily="18" charset="0"/>
              </a:rPr>
              <a:t> </a:t>
            </a:r>
            <a:r>
              <a:rPr lang="en-US" sz="3200" b="1" dirty="0" err="1" smtClean="0">
                <a:solidFill>
                  <a:srgbClr val="202122"/>
                </a:solidFill>
                <a:latin typeface="Times New Roman" panose="02020603050405020304" pitchFamily="18" charset="0"/>
                <a:cs typeface="Times New Roman" panose="02020603050405020304" pitchFamily="18" charset="0"/>
              </a:rPr>
              <a:t>năm</a:t>
            </a:r>
            <a:r>
              <a:rPr lang="en-US" sz="3200" b="1" dirty="0" smtClean="0">
                <a:solidFill>
                  <a:srgbClr val="202122"/>
                </a:solidFill>
                <a:latin typeface="Times New Roman" panose="02020603050405020304" pitchFamily="18" charset="0"/>
                <a:cs typeface="Times New Roman" panose="02020603050405020304" pitchFamily="18" charset="0"/>
              </a:rPr>
              <a:t>, </a:t>
            </a:r>
            <a:r>
              <a:rPr lang="en-US" sz="3200" b="1" dirty="0" err="1" smtClean="0">
                <a:solidFill>
                  <a:srgbClr val="202122"/>
                </a:solidFill>
                <a:latin typeface="Times New Roman" panose="02020603050405020304" pitchFamily="18" charset="0"/>
                <a:cs typeface="Times New Roman" panose="02020603050405020304" pitchFamily="18" charset="0"/>
              </a:rPr>
              <a:t>nhưng</a:t>
            </a:r>
            <a:r>
              <a:rPr lang="en-US" sz="3200" b="1" dirty="0" smtClean="0">
                <a:solidFill>
                  <a:srgbClr val="202122"/>
                </a:solidFill>
                <a:latin typeface="Times New Roman" panose="02020603050405020304" pitchFamily="18" charset="0"/>
                <a:cs typeface="Times New Roman" panose="02020603050405020304" pitchFamily="18" charset="0"/>
              </a:rPr>
              <a:t> </a:t>
            </a:r>
            <a:r>
              <a:rPr lang="en-US" sz="3200" b="1" dirty="0" err="1" smtClean="0">
                <a:solidFill>
                  <a:srgbClr val="202122"/>
                </a:solidFill>
                <a:latin typeface="Times New Roman" panose="02020603050405020304" pitchFamily="18" charset="0"/>
                <a:cs typeface="Times New Roman" panose="02020603050405020304" pitchFamily="18" charset="0"/>
              </a:rPr>
              <a:t>vẫn</a:t>
            </a:r>
            <a:r>
              <a:rPr lang="en-US" sz="3200" b="1" dirty="0" smtClean="0">
                <a:solidFill>
                  <a:srgbClr val="202122"/>
                </a:solidFill>
                <a:latin typeface="Times New Roman" panose="02020603050405020304" pitchFamily="18" charset="0"/>
                <a:cs typeface="Times New Roman" panose="02020603050405020304" pitchFamily="18" charset="0"/>
              </a:rPr>
              <a:t> </a:t>
            </a:r>
            <a:r>
              <a:rPr lang="en-US" sz="3200" b="1" dirty="0" err="1" smtClean="0">
                <a:solidFill>
                  <a:srgbClr val="202122"/>
                </a:solidFill>
                <a:latin typeface="Times New Roman" panose="02020603050405020304" pitchFamily="18" charset="0"/>
                <a:cs typeface="Times New Roman" panose="02020603050405020304" pitchFamily="18" charset="0"/>
              </a:rPr>
              <a:t>có</a:t>
            </a:r>
            <a:r>
              <a:rPr lang="en-US" sz="3200" b="1" dirty="0" smtClean="0">
                <a:solidFill>
                  <a:srgbClr val="202122"/>
                </a:solidFill>
                <a:latin typeface="Times New Roman" panose="02020603050405020304" pitchFamily="18" charset="0"/>
                <a:cs typeface="Times New Roman" panose="02020603050405020304" pitchFamily="18" charset="0"/>
              </a:rPr>
              <a:t> </a:t>
            </a:r>
            <a:r>
              <a:rPr lang="en-US" sz="3200" b="1" dirty="0" err="1" smtClean="0">
                <a:solidFill>
                  <a:srgbClr val="202122"/>
                </a:solidFill>
                <a:latin typeface="Times New Roman" panose="02020603050405020304" pitchFamily="18" charset="0"/>
                <a:cs typeface="Times New Roman" panose="02020603050405020304" pitchFamily="18" charset="0"/>
              </a:rPr>
              <a:t>sự</a:t>
            </a:r>
            <a:r>
              <a:rPr lang="en-US" sz="3200" b="1" dirty="0" smtClean="0">
                <a:solidFill>
                  <a:srgbClr val="202122"/>
                </a:solidFill>
                <a:latin typeface="Times New Roman" panose="02020603050405020304" pitchFamily="18" charset="0"/>
                <a:cs typeface="Times New Roman" panose="02020603050405020304" pitchFamily="18" charset="0"/>
              </a:rPr>
              <a:t> </a:t>
            </a:r>
            <a:r>
              <a:rPr lang="en-US" sz="3200" b="1" dirty="0" err="1" smtClean="0">
                <a:solidFill>
                  <a:srgbClr val="202122"/>
                </a:solidFill>
                <a:latin typeface="Times New Roman" panose="02020603050405020304" pitchFamily="18" charset="0"/>
                <a:cs typeface="Times New Roman" panose="02020603050405020304" pitchFamily="18" charset="0"/>
              </a:rPr>
              <a:t>thay</a:t>
            </a:r>
            <a:r>
              <a:rPr lang="en-US" sz="3200" b="1" dirty="0" smtClean="0">
                <a:solidFill>
                  <a:srgbClr val="202122"/>
                </a:solidFill>
                <a:latin typeface="Times New Roman" panose="02020603050405020304" pitchFamily="18" charset="0"/>
                <a:cs typeface="Times New Roman" panose="02020603050405020304" pitchFamily="18" charset="0"/>
              </a:rPr>
              <a:t> </a:t>
            </a:r>
            <a:r>
              <a:rPr lang="en-US" sz="3200" b="1" dirty="0" err="1" smtClean="0">
                <a:solidFill>
                  <a:srgbClr val="202122"/>
                </a:solidFill>
                <a:latin typeface="Times New Roman" panose="02020603050405020304" pitchFamily="18" charset="0"/>
                <a:cs typeface="Times New Roman" panose="02020603050405020304" pitchFamily="18" charset="0"/>
              </a:rPr>
              <a:t>đổi</a:t>
            </a:r>
            <a:r>
              <a:rPr lang="en-US" sz="3200" b="1" dirty="0" smtClean="0">
                <a:solidFill>
                  <a:srgbClr val="202122"/>
                </a:solidFill>
                <a:latin typeface="Times New Roman" panose="02020603050405020304" pitchFamily="18" charset="0"/>
                <a:cs typeface="Times New Roman" panose="02020603050405020304" pitchFamily="18" charset="0"/>
              </a:rPr>
              <a:t> </a:t>
            </a:r>
            <a:r>
              <a:rPr lang="en-US" sz="3200" b="1" dirty="0" err="1" smtClean="0">
                <a:solidFill>
                  <a:srgbClr val="202122"/>
                </a:solidFill>
                <a:latin typeface="Times New Roman" panose="02020603050405020304" pitchFamily="18" charset="0"/>
                <a:cs typeface="Times New Roman" panose="02020603050405020304" pitchFamily="18" charset="0"/>
              </a:rPr>
              <a:t>theo</a:t>
            </a:r>
            <a:r>
              <a:rPr lang="en-US" sz="3200" b="1" dirty="0" smtClean="0">
                <a:solidFill>
                  <a:srgbClr val="202122"/>
                </a:solidFill>
                <a:latin typeface="Times New Roman" panose="02020603050405020304" pitchFamily="18" charset="0"/>
                <a:cs typeface="Times New Roman" panose="02020603050405020304" pitchFamily="18" charset="0"/>
              </a:rPr>
              <a:t> </a:t>
            </a:r>
            <a:r>
              <a:rPr lang="en-US" sz="3200" b="1" dirty="0" err="1" smtClean="0">
                <a:solidFill>
                  <a:srgbClr val="202122"/>
                </a:solidFill>
                <a:latin typeface="Times New Roman" panose="02020603050405020304" pitchFamily="18" charset="0"/>
                <a:cs typeface="Times New Roman" panose="02020603050405020304" pitchFamily="18" charset="0"/>
              </a:rPr>
              <a:t>mùa</a:t>
            </a:r>
            <a:r>
              <a:rPr lang="en-US" sz="3200" b="1" dirty="0" smtClean="0">
                <a:solidFill>
                  <a:srgbClr val="202122"/>
                </a:solidFill>
                <a:latin typeface="Times New Roman" panose="02020603050405020304" pitchFamily="18" charset="0"/>
                <a:cs typeface="Times New Roman" panose="02020603050405020304" pitchFamily="18" charset="0"/>
              </a:rPr>
              <a:t>.</a:t>
            </a:r>
            <a:endParaRPr lang="vi-VN" sz="3200" b="1" dirty="0">
              <a:solidFill>
                <a:srgbClr val="202122"/>
              </a:solidFill>
              <a:latin typeface="Times New Roman" panose="02020603050405020304" pitchFamily="18" charset="0"/>
              <a:cs typeface="Times New Roman" panose="02020603050405020304" pitchFamily="18" charset="0"/>
            </a:endParaRPr>
          </a:p>
          <a:p>
            <a:pPr algn="just"/>
            <a:r>
              <a:rPr lang="en-US" sz="3200" b="1" dirty="0" smtClean="0">
                <a:solidFill>
                  <a:srgbClr val="202122"/>
                </a:solidFill>
                <a:latin typeface="Times New Roman" panose="02020603050405020304" pitchFamily="18" charset="0"/>
                <a:cs typeface="Times New Roman" panose="02020603050405020304" pitchFamily="18" charset="0"/>
              </a:rPr>
              <a:t>-</a:t>
            </a:r>
            <a:r>
              <a:rPr lang="vi-VN" sz="3200" b="1" dirty="0">
                <a:solidFill>
                  <a:srgbClr val="202122"/>
                </a:solidFill>
                <a:latin typeface="Times New Roman" panose="02020603050405020304" pitchFamily="18" charset="0"/>
                <a:cs typeface="Times New Roman" panose="02020603050405020304" pitchFamily="18" charset="0"/>
              </a:rPr>
              <a:t> </a:t>
            </a:r>
            <a:r>
              <a:rPr lang="en-US" sz="3200" b="1" dirty="0" smtClean="0">
                <a:solidFill>
                  <a:srgbClr val="202122"/>
                </a:solidFill>
                <a:latin typeface="Times New Roman" panose="02020603050405020304" pitchFamily="18" charset="0"/>
                <a:cs typeface="Times New Roman" panose="02020603050405020304" pitchFamily="18" charset="0"/>
              </a:rPr>
              <a:t>T</a:t>
            </a:r>
            <a:r>
              <a:rPr lang="vi-VN" sz="3200" b="1" dirty="0" smtClean="0">
                <a:solidFill>
                  <a:srgbClr val="202122"/>
                </a:solidFill>
                <a:latin typeface="Times New Roman" panose="02020603050405020304" pitchFamily="18" charset="0"/>
                <a:cs typeface="Times New Roman" panose="02020603050405020304" pitchFamily="18" charset="0"/>
              </a:rPr>
              <a:t>hường </a:t>
            </a:r>
            <a:r>
              <a:rPr lang="vi-VN" sz="3200" b="1" dirty="0">
                <a:solidFill>
                  <a:srgbClr val="202122"/>
                </a:solidFill>
                <a:latin typeface="Times New Roman" panose="02020603050405020304" pitchFamily="18" charset="0"/>
                <a:cs typeface="Times New Roman" panose="02020603050405020304" pitchFamily="18" charset="0"/>
              </a:rPr>
              <a:t>chỉ có hai mùa: mùa mưa và mùa khô. </a:t>
            </a:r>
            <a:r>
              <a:rPr lang="en-US" sz="3200" b="1" dirty="0" err="1" smtClean="0">
                <a:latin typeface="Times New Roman" panose="02020603050405020304" pitchFamily="18" charset="0"/>
                <a:cs typeface="Times New Roman" panose="02020603050405020304" pitchFamily="18" charset="0"/>
              </a:rPr>
              <a:t>Lượng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mưa</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trung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bình</a:t>
            </a:r>
            <a:r>
              <a:rPr lang="en-US" sz="3200" b="1" dirty="0">
                <a:latin typeface="Times New Roman" panose="02020603050405020304" pitchFamily="18" charset="0"/>
                <a:cs typeface="Times New Roman" panose="02020603050405020304" pitchFamily="18" charset="0"/>
              </a:rPr>
              <a:t> </a:t>
            </a:r>
            <a:r>
              <a:rPr lang="vi-VN" sz="3200" b="1" dirty="0" smtClean="0">
                <a:latin typeface="Times New Roman" panose="02020603050405020304" pitchFamily="18" charset="0"/>
                <a:cs typeface="Times New Roman" panose="02020603050405020304" pitchFamily="18" charset="0"/>
              </a:rPr>
              <a:t>khoảng 500</a:t>
            </a:r>
            <a:r>
              <a:rPr lang="en-US" sz="3200" b="1" dirty="0" smtClean="0">
                <a:latin typeface="Times New Roman" panose="02020603050405020304" pitchFamily="18" charset="0"/>
                <a:cs typeface="Times New Roman" panose="02020603050405020304" pitchFamily="18" charset="0"/>
              </a:rPr>
              <a:t>mm </a:t>
            </a:r>
            <a:r>
              <a:rPr lang="en-US" sz="3200" b="1" dirty="0" err="1" smtClean="0">
                <a:latin typeface="Times New Roman" panose="02020603050405020304" pitchFamily="18" charset="0"/>
                <a:cs typeface="Times New Roman" panose="02020603050405020304" pitchFamily="18" charset="0"/>
              </a:rPr>
              <a:t>đến</a:t>
            </a:r>
            <a:r>
              <a:rPr lang="en-US" sz="3200" b="1" dirty="0" smtClean="0">
                <a:latin typeface="Times New Roman" panose="02020603050405020304" pitchFamily="18" charset="0"/>
                <a:cs typeface="Times New Roman" panose="02020603050405020304" pitchFamily="18" charset="0"/>
              </a:rPr>
              <a:t> </a:t>
            </a:r>
            <a:r>
              <a:rPr lang="vi-VN" sz="3200" b="1" dirty="0" smtClean="0">
                <a:latin typeface="Times New Roman" panose="02020603050405020304" pitchFamily="18" charset="0"/>
                <a:cs typeface="Times New Roman" panose="02020603050405020304" pitchFamily="18" charset="0"/>
              </a:rPr>
              <a:t>1500mm </a:t>
            </a:r>
            <a:r>
              <a:rPr lang="en-US" sz="3200" b="1" dirty="0" err="1" smtClean="0">
                <a:latin typeface="Times New Roman" panose="02020603050405020304" pitchFamily="18" charset="0"/>
                <a:cs typeface="Times New Roman" panose="02020603050405020304" pitchFamily="18" charset="0"/>
              </a:rPr>
              <a:t>chủ</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yếu</a:t>
            </a:r>
            <a:r>
              <a:rPr lang="en-US" sz="3200" b="1" dirty="0" smtClean="0">
                <a:latin typeface="Times New Roman" panose="02020603050405020304" pitchFamily="18" charset="0"/>
                <a:cs typeface="Times New Roman" panose="02020603050405020304" pitchFamily="18" charset="0"/>
              </a:rPr>
              <a:t> </a:t>
            </a:r>
            <a:r>
              <a:rPr lang="vi-VN" sz="3200" b="1" dirty="0" smtClean="0">
                <a:latin typeface="Times New Roman" panose="02020603050405020304" pitchFamily="18" charset="0"/>
                <a:cs typeface="Times New Roman" panose="02020603050405020304" pitchFamily="18" charset="0"/>
              </a:rPr>
              <a:t>tập </a:t>
            </a:r>
            <a:r>
              <a:rPr lang="vi-VN" sz="3200" b="1" dirty="0">
                <a:latin typeface="Times New Roman" panose="02020603050405020304" pitchFamily="18" charset="0"/>
                <a:cs typeface="Times New Roman" panose="02020603050405020304" pitchFamily="18" charset="0"/>
              </a:rPr>
              <a:t>trung vào mùa mưa</a:t>
            </a:r>
            <a:r>
              <a:rPr lang="vi-VN" sz="3200" b="1" dirty="0" smtClean="0">
                <a:latin typeface="Times New Roman" panose="02020603050405020304" pitchFamily="18" charset="0"/>
                <a:cs typeface="Times New Roman" panose="02020603050405020304" pitchFamily="18" charset="0"/>
              </a:rPr>
              <a:t>.</a:t>
            </a:r>
            <a:r>
              <a:rPr lang="en-US" sz="3200" b="1" dirty="0" smtClean="0">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Lượng mưa thay đổi từ xích đạo về chí tuyến. </a:t>
            </a:r>
          </a:p>
        </p:txBody>
      </p:sp>
    </p:spTree>
    <p:extLst>
      <p:ext uri="{BB962C8B-B14F-4D97-AF65-F5344CB8AC3E}">
        <p14:creationId xmlns:p14="http://schemas.microsoft.com/office/powerpoint/2010/main" val="427275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80">
                                          <p:stCondLst>
                                            <p:cond delay="0"/>
                                          </p:stCondLst>
                                        </p:cTn>
                                        <p:tgtEl>
                                          <p:spTgt spid="4"/>
                                        </p:tgtEl>
                                      </p:cBhvr>
                                    </p:animEffect>
                                    <p:anim calcmode="lin" valueType="num">
                                      <p:cBhvr>
                                        <p:cTn id="2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gtEl>
                                      </p:cBhvr>
                                      <p:to x="100000" y="60000"/>
                                    </p:animScale>
                                    <p:animScale>
                                      <p:cBhvr>
                                        <p:cTn id="30" dur="166" decel="50000">
                                          <p:stCondLst>
                                            <p:cond delay="676"/>
                                          </p:stCondLst>
                                        </p:cTn>
                                        <p:tgtEl>
                                          <p:spTgt spid="4"/>
                                        </p:tgtEl>
                                      </p:cBhvr>
                                      <p:to x="100000" y="100000"/>
                                    </p:animScale>
                                    <p:animScale>
                                      <p:cBhvr>
                                        <p:cTn id="31" dur="26">
                                          <p:stCondLst>
                                            <p:cond delay="1312"/>
                                          </p:stCondLst>
                                        </p:cTn>
                                        <p:tgtEl>
                                          <p:spTgt spid="4"/>
                                        </p:tgtEl>
                                      </p:cBhvr>
                                      <p:to x="100000" y="80000"/>
                                    </p:animScale>
                                    <p:animScale>
                                      <p:cBhvr>
                                        <p:cTn id="32" dur="166" decel="50000">
                                          <p:stCondLst>
                                            <p:cond delay="1338"/>
                                          </p:stCondLst>
                                        </p:cTn>
                                        <p:tgtEl>
                                          <p:spTgt spid="4"/>
                                        </p:tgtEl>
                                      </p:cBhvr>
                                      <p:to x="100000" y="100000"/>
                                    </p:animScale>
                                    <p:animScale>
                                      <p:cBhvr>
                                        <p:cTn id="33" dur="26">
                                          <p:stCondLst>
                                            <p:cond delay="1642"/>
                                          </p:stCondLst>
                                        </p:cTn>
                                        <p:tgtEl>
                                          <p:spTgt spid="4"/>
                                        </p:tgtEl>
                                      </p:cBhvr>
                                      <p:to x="100000" y="90000"/>
                                    </p:animScale>
                                    <p:animScale>
                                      <p:cBhvr>
                                        <p:cTn id="34" dur="166" decel="50000">
                                          <p:stCondLst>
                                            <p:cond delay="1668"/>
                                          </p:stCondLst>
                                        </p:cTn>
                                        <p:tgtEl>
                                          <p:spTgt spid="4"/>
                                        </p:tgtEl>
                                      </p:cBhvr>
                                      <p:to x="100000" y="100000"/>
                                    </p:animScale>
                                    <p:animScale>
                                      <p:cBhvr>
                                        <p:cTn id="35" dur="26">
                                          <p:stCondLst>
                                            <p:cond delay="1808"/>
                                          </p:stCondLst>
                                        </p:cTn>
                                        <p:tgtEl>
                                          <p:spTgt spid="4"/>
                                        </p:tgtEl>
                                      </p:cBhvr>
                                      <p:to x="100000" y="95000"/>
                                    </p:animScale>
                                    <p:animScale>
                                      <p:cBhvr>
                                        <p:cTn id="36" dur="166" decel="50000">
                                          <p:stCondLst>
                                            <p:cond delay="1834"/>
                                          </p:stCondLst>
                                        </p:cTn>
                                        <p:tgtEl>
                                          <p:spTgt spid="4"/>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barn(inVertical)">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6730" y="53508"/>
            <a:ext cx="4794914" cy="1015663"/>
          </a:xfrm>
          <a:prstGeom prst="rect">
            <a:avLst/>
          </a:prstGeom>
          <a:noFill/>
        </p:spPr>
        <p:txBody>
          <a:bodyPr wrap="square">
            <a:spAutoFit/>
          </a:bodyPr>
          <a:lstStyle/>
          <a:p>
            <a:pPr>
              <a:lnSpc>
                <a:spcPct val="150000"/>
              </a:lnSpc>
              <a:defRPr/>
            </a:pPr>
            <a:r>
              <a:rPr lang="en-US" sz="4000" b="1" dirty="0" smtClean="0">
                <a:solidFill>
                  <a:srgbClr val="9B1A9E"/>
                </a:solidFill>
                <a:latin typeface="Times New Roman" panose="02020603050405020304" pitchFamily="18" charset="0"/>
                <a:cs typeface="Times New Roman" panose="02020603050405020304" pitchFamily="18" charset="0"/>
              </a:rPr>
              <a:t>III. </a:t>
            </a:r>
            <a:r>
              <a:rPr lang="en-US" sz="4000" b="1" dirty="0" err="1" smtClean="0">
                <a:solidFill>
                  <a:srgbClr val="9B1A9E"/>
                </a:solidFill>
                <a:latin typeface="Times New Roman" panose="02020603050405020304" pitchFamily="18" charset="0"/>
                <a:cs typeface="Times New Roman" panose="02020603050405020304" pitchFamily="18" charset="0"/>
              </a:rPr>
              <a:t>Rừng</a:t>
            </a:r>
            <a:r>
              <a:rPr lang="en-US" sz="4000" b="1" dirty="0" smtClean="0">
                <a:solidFill>
                  <a:srgbClr val="9B1A9E"/>
                </a:solidFill>
                <a:latin typeface="Times New Roman" panose="02020603050405020304" pitchFamily="18" charset="0"/>
                <a:cs typeface="Times New Roman" panose="02020603050405020304" pitchFamily="18" charset="0"/>
              </a:rPr>
              <a:t> </a:t>
            </a:r>
            <a:r>
              <a:rPr lang="en-US" sz="4000" b="1" dirty="0" err="1" smtClean="0">
                <a:solidFill>
                  <a:srgbClr val="9B1A9E"/>
                </a:solidFill>
                <a:latin typeface="Times New Roman" panose="02020603050405020304" pitchFamily="18" charset="0"/>
                <a:cs typeface="Times New Roman" panose="02020603050405020304" pitchFamily="18" charset="0"/>
              </a:rPr>
              <a:t>nhiệt</a:t>
            </a:r>
            <a:r>
              <a:rPr lang="en-US" sz="4000" b="1" dirty="0" smtClean="0">
                <a:solidFill>
                  <a:srgbClr val="9B1A9E"/>
                </a:solidFill>
                <a:latin typeface="Times New Roman" panose="02020603050405020304" pitchFamily="18" charset="0"/>
                <a:cs typeface="Times New Roman" panose="02020603050405020304" pitchFamily="18" charset="0"/>
              </a:rPr>
              <a:t> </a:t>
            </a:r>
            <a:r>
              <a:rPr lang="en-US" sz="4000" b="1" dirty="0" err="1" smtClean="0">
                <a:solidFill>
                  <a:srgbClr val="9B1A9E"/>
                </a:solidFill>
                <a:latin typeface="Times New Roman" panose="02020603050405020304" pitchFamily="18" charset="0"/>
                <a:cs typeface="Times New Roman" panose="02020603050405020304" pitchFamily="18" charset="0"/>
              </a:rPr>
              <a:t>đới</a:t>
            </a:r>
            <a:endParaRPr lang="en-GB" sz="4000" b="1" dirty="0">
              <a:solidFill>
                <a:srgbClr val="9B1A9E"/>
              </a:solidFill>
              <a:latin typeface="Times New Roman" panose="02020603050405020304" pitchFamily="18" charset="0"/>
              <a:cs typeface="Times New Roman" panose="02020603050405020304" pitchFamily="18" charset="0"/>
            </a:endParaRPr>
          </a:p>
        </p:txBody>
      </p:sp>
      <p:sp>
        <p:nvSpPr>
          <p:cNvPr id="4" name="Rectangle 3"/>
          <p:cNvSpPr/>
          <p:nvPr/>
        </p:nvSpPr>
        <p:spPr>
          <a:xfrm>
            <a:off x="593314" y="1200404"/>
            <a:ext cx="5677516" cy="1077218"/>
          </a:xfrm>
          <a:prstGeom prst="rect">
            <a:avLst/>
          </a:prstGeom>
        </p:spPr>
        <p:txBody>
          <a:bodyPr wrap="square">
            <a:spAutoFit/>
          </a:bodyPr>
          <a:lstStyle/>
          <a:p>
            <a:pPr algn="just">
              <a:spcAft>
                <a:spcPts val="0"/>
              </a:spcAft>
            </a:pPr>
            <a:r>
              <a:rPr lang="vi-VN" sz="32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2. Có những kiểu rừng chính nào ở vùng nhiệt đới?</a:t>
            </a:r>
            <a:endParaRPr lang="en-US" sz="320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593314" y="2554771"/>
            <a:ext cx="5164134" cy="3539430"/>
          </a:xfrm>
          <a:prstGeom prst="rect">
            <a:avLst/>
          </a:prstGeom>
        </p:spPr>
        <p:txBody>
          <a:bodyPr wrap="square">
            <a:spAutoFit/>
          </a:bodyPr>
          <a:lstStyle/>
          <a:p>
            <a:pPr marL="457200" indent="-457200" algn="just">
              <a:spcAft>
                <a:spcPts val="0"/>
              </a:spcAft>
              <a:buFontTx/>
              <a:buChar char="-"/>
            </a:pPr>
            <a:r>
              <a:rPr lang="en-US" sz="3200" b="1" dirty="0" err="1" smtClean="0">
                <a:effectLst/>
                <a:latin typeface="Times New Roman" panose="02020603050405020304" pitchFamily="18" charset="0"/>
                <a:ea typeface="Calibri" panose="020F0502020204030204" pitchFamily="34" charset="0"/>
                <a:cs typeface="Times New Roman" panose="02020603050405020304" pitchFamily="18" charset="0"/>
              </a:rPr>
              <a:t>Rừng</a:t>
            </a:r>
            <a:r>
              <a:rPr lang="en-US" sz="32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effectLst/>
                <a:latin typeface="Times New Roman" panose="02020603050405020304" pitchFamily="18" charset="0"/>
                <a:ea typeface="Calibri" panose="020F0502020204030204" pitchFamily="34" charset="0"/>
                <a:cs typeface="Times New Roman" panose="02020603050405020304" pitchFamily="18" charset="0"/>
              </a:rPr>
              <a:t>nhiệt</a:t>
            </a:r>
            <a:r>
              <a:rPr lang="en-US" sz="32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effectLst/>
                <a:latin typeface="Times New Roman" panose="02020603050405020304" pitchFamily="18" charset="0"/>
                <a:ea typeface="Calibri" panose="020F0502020204030204" pitchFamily="34" charset="0"/>
                <a:cs typeface="Times New Roman" panose="02020603050405020304" pitchFamily="18" charset="0"/>
              </a:rPr>
              <a:t>đới</a:t>
            </a:r>
            <a:r>
              <a:rPr lang="en-US" sz="3200" b="1" dirty="0" smtClean="0">
                <a:effectLst/>
                <a:latin typeface="Times New Roman" panose="02020603050405020304" pitchFamily="18" charset="0"/>
                <a:ea typeface="Calibri" panose="020F0502020204030204" pitchFamily="34" charset="0"/>
                <a:cs typeface="Times New Roman" panose="02020603050405020304" pitchFamily="18" charset="0"/>
              </a:rPr>
              <a:t>.</a:t>
            </a:r>
          </a:p>
          <a:p>
            <a:pPr algn="just">
              <a:spcAft>
                <a:spcPts val="0"/>
              </a:spcAft>
            </a:pPr>
            <a:endParaRPr lang="en-US" sz="3200" b="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buFontTx/>
              <a:buChar char="-"/>
            </a:pPr>
            <a:r>
              <a:rPr lang="en-US" sz="3200" b="1" dirty="0" err="1" smtClean="0">
                <a:effectLst/>
                <a:latin typeface="Times New Roman" panose="02020603050405020304" pitchFamily="18" charset="0"/>
                <a:ea typeface="Calibri" panose="020F0502020204030204" pitchFamily="34" charset="0"/>
                <a:cs typeface="Times New Roman" panose="02020603050405020304" pitchFamily="18" charset="0"/>
              </a:rPr>
              <a:t>Rừng</a:t>
            </a:r>
            <a:r>
              <a:rPr lang="en-US" sz="32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effectLst/>
                <a:latin typeface="Times New Roman" panose="02020603050405020304" pitchFamily="18" charset="0"/>
                <a:ea typeface="Calibri" panose="020F0502020204030204" pitchFamily="34" charset="0"/>
                <a:cs typeface="Times New Roman" panose="02020603050405020304" pitchFamily="18" charset="0"/>
              </a:rPr>
              <a:t>nhiệt</a:t>
            </a:r>
            <a:r>
              <a:rPr lang="en-US" sz="32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effectLst/>
                <a:latin typeface="Times New Roman" panose="02020603050405020304" pitchFamily="18" charset="0"/>
                <a:ea typeface="Calibri" panose="020F0502020204030204" pitchFamily="34" charset="0"/>
                <a:cs typeface="Times New Roman" panose="02020603050405020304" pitchFamily="18" charset="0"/>
              </a:rPr>
              <a:t>đới</a:t>
            </a:r>
            <a:r>
              <a:rPr lang="en-US" sz="32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effectLst/>
                <a:latin typeface="Times New Roman" panose="02020603050405020304" pitchFamily="18" charset="0"/>
                <a:ea typeface="Calibri" panose="020F0502020204030204" pitchFamily="34" charset="0"/>
                <a:cs typeface="Times New Roman" panose="02020603050405020304" pitchFamily="18" charset="0"/>
              </a:rPr>
              <a:t>gió</a:t>
            </a:r>
            <a:r>
              <a:rPr lang="en-US" sz="32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effectLst/>
                <a:latin typeface="Times New Roman" panose="02020603050405020304" pitchFamily="18" charset="0"/>
                <a:ea typeface="Calibri" panose="020F0502020204030204" pitchFamily="34" charset="0"/>
                <a:cs typeface="Times New Roman" panose="02020603050405020304" pitchFamily="18" charset="0"/>
              </a:rPr>
              <a:t>mùa</a:t>
            </a:r>
            <a:r>
              <a:rPr lang="en-US" sz="3200" b="1" dirty="0" smtClean="0">
                <a:effectLst/>
                <a:latin typeface="Times New Roman" panose="02020603050405020304" pitchFamily="18" charset="0"/>
                <a:ea typeface="Calibri" panose="020F0502020204030204" pitchFamily="34" charset="0"/>
                <a:cs typeface="Times New Roman" panose="02020603050405020304" pitchFamily="18" charset="0"/>
              </a:rPr>
              <a:t>.</a:t>
            </a:r>
          </a:p>
          <a:p>
            <a:pPr algn="just"/>
            <a:endParaRPr lang="en-US" sz="3200" b="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buFontTx/>
              <a:buChar char="-"/>
            </a:pPr>
            <a:r>
              <a:rPr lang="en-US" sz="3200" b="1" dirty="0" err="1" smtClean="0">
                <a:effectLst/>
                <a:latin typeface="Times New Roman" panose="02020603050405020304" pitchFamily="18" charset="0"/>
                <a:ea typeface="Calibri" panose="020F0502020204030204" pitchFamily="34" charset="0"/>
                <a:cs typeface="Times New Roman" panose="02020603050405020304" pitchFamily="18" charset="0"/>
              </a:rPr>
              <a:t>Rừng</a:t>
            </a:r>
            <a:r>
              <a:rPr lang="en-US" sz="32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effectLst/>
                <a:latin typeface="Times New Roman" panose="02020603050405020304" pitchFamily="18" charset="0"/>
                <a:ea typeface="Calibri" panose="020F0502020204030204" pitchFamily="34" charset="0"/>
                <a:cs typeface="Times New Roman" panose="02020603050405020304" pitchFamily="18" charset="0"/>
              </a:rPr>
              <a:t>mưa</a:t>
            </a:r>
            <a:r>
              <a:rPr lang="en-US" sz="32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effectLst/>
                <a:latin typeface="Times New Roman" panose="02020603050405020304" pitchFamily="18" charset="0"/>
                <a:ea typeface="Calibri" panose="020F0502020204030204" pitchFamily="34" charset="0"/>
                <a:cs typeface="Times New Roman" panose="02020603050405020304" pitchFamily="18" charset="0"/>
              </a:rPr>
              <a:t>nhiệt</a:t>
            </a:r>
            <a:r>
              <a:rPr lang="en-US" sz="32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effectLst/>
                <a:latin typeface="Times New Roman" panose="02020603050405020304" pitchFamily="18" charset="0"/>
                <a:ea typeface="Calibri" panose="020F0502020204030204" pitchFamily="34" charset="0"/>
                <a:cs typeface="Times New Roman" panose="02020603050405020304" pitchFamily="18" charset="0"/>
              </a:rPr>
              <a:t>đới</a:t>
            </a:r>
            <a:r>
              <a:rPr lang="en-US" sz="3200" b="1" dirty="0" smtClean="0">
                <a:effectLst/>
                <a:latin typeface="Times New Roman" panose="02020603050405020304" pitchFamily="18" charset="0"/>
                <a:ea typeface="Calibri" panose="020F0502020204030204" pitchFamily="34" charset="0"/>
                <a:cs typeface="Times New Roman" panose="02020603050405020304" pitchFamily="18" charset="0"/>
              </a:rPr>
              <a:t>.</a:t>
            </a:r>
          </a:p>
          <a:p>
            <a:pPr algn="just"/>
            <a:endParaRPr lang="en-US" sz="3200" b="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buFontTx/>
              <a:buChar char="-"/>
            </a:pPr>
            <a:r>
              <a:rPr lang="en-US" sz="3200" b="1" dirty="0" err="1" smtClean="0">
                <a:effectLst/>
                <a:latin typeface="Times New Roman" panose="02020603050405020304" pitchFamily="18" charset="0"/>
                <a:ea typeface="Calibri" panose="020F0502020204030204" pitchFamily="34" charset="0"/>
                <a:cs typeface="Times New Roman" panose="02020603050405020304" pitchFamily="18" charset="0"/>
              </a:rPr>
              <a:t>Rừng</a:t>
            </a:r>
            <a:r>
              <a:rPr lang="en-US" sz="32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x</a:t>
            </a:r>
            <a:r>
              <a:rPr lang="en-US" sz="3200" b="1" dirty="0" err="1" smtClean="0">
                <a:latin typeface="Times New Roman" panose="02020603050405020304" pitchFamily="18" charset="0"/>
                <a:ea typeface="Calibri" panose="020F0502020204030204" pitchFamily="34" charset="0"/>
                <a:cs typeface="Times New Roman" panose="02020603050405020304" pitchFamily="18" charset="0"/>
              </a:rPr>
              <a:t>en</a:t>
            </a: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latin typeface="Times New Roman" panose="02020603050405020304" pitchFamily="18" charset="0"/>
                <a:ea typeface="Calibri" panose="020F0502020204030204" pitchFamily="34" charset="0"/>
                <a:cs typeface="Times New Roman" panose="02020603050405020304" pitchFamily="18" charset="0"/>
              </a:rPr>
              <a:t>cây</a:t>
            </a: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latin typeface="Times New Roman" panose="02020603050405020304" pitchFamily="18" charset="0"/>
                <a:ea typeface="Calibri" panose="020F0502020204030204" pitchFamily="34" charset="0"/>
                <a:cs typeface="Times New Roman" panose="02020603050405020304" pitchFamily="18" charset="0"/>
              </a:rPr>
              <a:t>rụng</a:t>
            </a: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latin typeface="Times New Roman" panose="02020603050405020304" pitchFamily="18" charset="0"/>
                <a:ea typeface="Calibri" panose="020F0502020204030204" pitchFamily="34" charset="0"/>
                <a:cs typeface="Times New Roman" panose="02020603050405020304" pitchFamily="18" charset="0"/>
              </a:rPr>
              <a:t>lá</a:t>
            </a: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3200" b="1" dirty="0" smtClean="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26" name="Picture 2" descr="Bạn có biết, vì sao rừng nhiệt đới Amazon lại có tên là Amaz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7260" y="0"/>
            <a:ext cx="5664739" cy="321232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ừng mưa nhiệt đới Trung Phi dễ bị tổn thương bởi biến đổi khí hậ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7260" y="3212328"/>
            <a:ext cx="5664739" cy="3645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371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randombar(horizontal)">
                                      <p:cBhvr>
                                        <p:cTn id="20" dur="500"/>
                                        <p:tgtEl>
                                          <p:spTgt spid="1026"/>
                                        </p:tgtEl>
                                      </p:cBhvr>
                                    </p:animEffect>
                                  </p:childTnLst>
                                </p:cTn>
                              </p:par>
                              <p:par>
                                <p:cTn id="21" presetID="14" presetClass="entr" presetSubtype="10" fill="hold" nodeType="withEffect">
                                  <p:stCondLst>
                                    <p:cond delay="0"/>
                                  </p:stCondLst>
                                  <p:childTnLst>
                                    <p:set>
                                      <p:cBhvr>
                                        <p:cTn id="22" dur="1" fill="hold">
                                          <p:stCondLst>
                                            <p:cond delay="0"/>
                                          </p:stCondLst>
                                        </p:cTn>
                                        <p:tgtEl>
                                          <p:spTgt spid="1030"/>
                                        </p:tgtEl>
                                        <p:attrNameLst>
                                          <p:attrName>style.visibility</p:attrName>
                                        </p:attrNameLst>
                                      </p:cBhvr>
                                      <p:to>
                                        <p:strVal val="visible"/>
                                      </p:to>
                                    </p:set>
                                    <p:animEffect transition="in" filter="randombar(horizontal)">
                                      <p:cBhvr>
                                        <p:cTn id="23"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2"/>
          <p:cNvPicPr preferRelativeResize="0"/>
          <p:nvPr/>
        </p:nvPicPr>
        <p:blipFill rotWithShape="1">
          <a:blip r:embed="rId4">
            <a:alphaModFix/>
          </a:blip>
          <a:srcRect/>
          <a:stretch/>
        </p:blipFill>
        <p:spPr>
          <a:xfrm>
            <a:off x="5626880" y="-379379"/>
            <a:ext cx="1291983" cy="8737661"/>
          </a:xfrm>
          <a:prstGeom prst="rect">
            <a:avLst/>
          </a:prstGeom>
          <a:noFill/>
          <a:ln>
            <a:noFill/>
          </a:ln>
        </p:spPr>
      </p:pic>
      <p:sp>
        <p:nvSpPr>
          <p:cNvPr id="2" name="Rounded Rectangle 1"/>
          <p:cNvSpPr/>
          <p:nvPr/>
        </p:nvSpPr>
        <p:spPr>
          <a:xfrm>
            <a:off x="215139" y="142532"/>
            <a:ext cx="11769338" cy="533689"/>
          </a:xfrm>
          <a:prstGeom prst="roundRect">
            <a:avLst/>
          </a:prstGeom>
          <a:solidFill>
            <a:schemeClr val="accent4">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endParaRPr lang="en-US" sz="3200" b="1" dirty="0" smtClean="0">
              <a:ln w="15875">
                <a:solidFill>
                  <a:schemeClr val="tx2">
                    <a:lumMod val="40000"/>
                    <a:lumOff val="60000"/>
                  </a:schemeClr>
                </a:solidFill>
              </a:ln>
              <a:solidFill>
                <a:srgbClr val="FF0000"/>
              </a:solidFill>
              <a:latin typeface="Times New Roman" panose="02020603050405020304" pitchFamily="18" charset="0"/>
              <a:cs typeface="Times New Roman" panose="02020603050405020304" pitchFamily="18" charset="0"/>
            </a:endParaRPr>
          </a:p>
          <a:p>
            <a:pPr algn="just"/>
            <a:r>
              <a:rPr lang="en-US" sz="2400" b="1" dirty="0" smtClean="0">
                <a:solidFill>
                  <a:srgbClr val="FF0000"/>
                </a:solidFill>
                <a:latin typeface="Times New Roman" panose="02020603050405020304" pitchFamily="18" charset="0"/>
                <a:cs typeface="Times New Roman" panose="02020603050405020304" pitchFamily="18" charset="0"/>
              </a:rPr>
              <a:t>BÀI 20: S</a:t>
            </a:r>
            <a:r>
              <a:rPr lang="vi-VN" sz="2400" b="1" dirty="0" smtClean="0">
                <a:solidFill>
                  <a:srgbClr val="FF0000"/>
                </a:solidFill>
                <a:latin typeface="Times New Roman" panose="02020603050405020304" pitchFamily="18" charset="0"/>
                <a:cs typeface="Times New Roman" panose="02020603050405020304" pitchFamily="18" charset="0"/>
              </a:rPr>
              <a:t>INH VẬT VÀ SỰ PHÂN BỐ CÁC ĐỚI THIÊN NHIÊN.</a:t>
            </a:r>
            <a:r>
              <a:rPr lang="en-US" sz="2400" dirty="0">
                <a:solidFill>
                  <a:srgbClr val="FF0000"/>
                </a:solidFill>
                <a:latin typeface="Times New Roman" panose="02020603050405020304" pitchFamily="18" charset="0"/>
                <a:cs typeface="Times New Roman" panose="02020603050405020304" pitchFamily="18" charset="0"/>
              </a:rPr>
              <a:t> </a:t>
            </a:r>
            <a:r>
              <a:rPr lang="vi-VN" sz="2400" b="1" dirty="0" smtClean="0">
                <a:solidFill>
                  <a:srgbClr val="FF0000"/>
                </a:solidFill>
                <a:latin typeface="Times New Roman" panose="02020603050405020304" pitchFamily="18" charset="0"/>
                <a:cs typeface="Times New Roman" panose="02020603050405020304" pitchFamily="18" charset="0"/>
              </a:rPr>
              <a:t>RỪNG NHIỆT ĐỚI</a:t>
            </a:r>
            <a:endParaRPr lang="en-US" sz="2400" b="1" dirty="0" smtClean="0">
              <a:ln w="15875">
                <a:solidFill>
                  <a:schemeClr val="tx2">
                    <a:lumMod val="40000"/>
                    <a:lumOff val="60000"/>
                  </a:schemeClr>
                </a:solidFill>
              </a:ln>
              <a:solidFill>
                <a:srgbClr val="FF0000"/>
              </a:solidFill>
              <a:latin typeface="Times New Roman" panose="02020603050405020304" pitchFamily="18" charset="0"/>
              <a:cs typeface="Times New Roman" panose="02020603050405020304" pitchFamily="18" charset="0"/>
            </a:endParaRPr>
          </a:p>
          <a:p>
            <a:pPr algn="just"/>
            <a:endParaRPr lang="en-GB" sz="3200" b="1" dirty="0">
              <a:solidFill>
                <a:srgbClr val="FF0000"/>
              </a:solidFill>
              <a:latin typeface="+mj-lt"/>
            </a:endParaRPr>
          </a:p>
        </p:txBody>
      </p:sp>
      <p:grpSp>
        <p:nvGrpSpPr>
          <p:cNvPr id="109" name="Google Shape;109;p2"/>
          <p:cNvGrpSpPr/>
          <p:nvPr/>
        </p:nvGrpSpPr>
        <p:grpSpPr>
          <a:xfrm>
            <a:off x="6295382" y="3454455"/>
            <a:ext cx="5922998" cy="2125593"/>
            <a:chOff x="5489437" y="1671145"/>
            <a:chExt cx="6979697" cy="1460794"/>
          </a:xfrm>
        </p:grpSpPr>
        <p:pic>
          <p:nvPicPr>
            <p:cNvPr id="110" name="Google Shape;110;p2"/>
            <p:cNvPicPr preferRelativeResize="0"/>
            <p:nvPr/>
          </p:nvPicPr>
          <p:blipFill rotWithShape="1">
            <a:blip r:embed="rId5">
              <a:alphaModFix/>
            </a:blip>
            <a:srcRect t="37138"/>
            <a:stretch/>
          </p:blipFill>
          <p:spPr>
            <a:xfrm>
              <a:off x="5555671" y="1786758"/>
              <a:ext cx="6913463" cy="1345181"/>
            </a:xfrm>
            <a:prstGeom prst="rect">
              <a:avLst/>
            </a:prstGeom>
            <a:noFill/>
            <a:ln>
              <a:noFill/>
            </a:ln>
          </p:spPr>
        </p:pic>
        <p:sp>
          <p:nvSpPr>
            <p:cNvPr id="111" name="Google Shape;111;p2"/>
            <p:cNvSpPr/>
            <p:nvPr/>
          </p:nvSpPr>
          <p:spPr>
            <a:xfrm>
              <a:off x="5489437" y="1671145"/>
              <a:ext cx="6366232" cy="932137"/>
            </a:xfrm>
            <a:custGeom>
              <a:avLst/>
              <a:gdLst/>
              <a:ahLst/>
              <a:cxnLst/>
              <a:rect l="l" t="t" r="r" b="b"/>
              <a:pathLst>
                <a:path w="6366232" h="935498" extrusionOk="0">
                  <a:moveTo>
                    <a:pt x="101633" y="0"/>
                  </a:moveTo>
                  <a:lnTo>
                    <a:pt x="5819695" y="21096"/>
                  </a:lnTo>
                  <a:lnTo>
                    <a:pt x="5819695" y="21097"/>
                  </a:lnTo>
                  <a:lnTo>
                    <a:pt x="6366232" y="457056"/>
                  </a:lnTo>
                  <a:lnTo>
                    <a:pt x="5819695" y="935498"/>
                  </a:lnTo>
                  <a:lnTo>
                    <a:pt x="5819695" y="935496"/>
                  </a:lnTo>
                  <a:lnTo>
                    <a:pt x="154185" y="935496"/>
                  </a:lnTo>
                  <a:cubicBezTo>
                    <a:pt x="38572" y="715081"/>
                    <a:pt x="-98063" y="568506"/>
                    <a:pt x="101633" y="0"/>
                  </a:cubicBezTo>
                  <a:close/>
                </a:path>
              </a:pathLst>
            </a:custGeom>
            <a:solidFill>
              <a:srgbClr val="33CC33"/>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5" name="TextBox 4"/>
          <p:cNvSpPr txBox="1"/>
          <p:nvPr/>
        </p:nvSpPr>
        <p:spPr>
          <a:xfrm>
            <a:off x="6702064" y="3649686"/>
            <a:ext cx="4971497" cy="1200329"/>
          </a:xfrm>
          <a:prstGeom prst="rect">
            <a:avLst/>
          </a:prstGeom>
          <a:noFill/>
        </p:spPr>
        <p:txBody>
          <a:bodyPr wrap="square" rtlCol="0">
            <a:spAutoFit/>
          </a:bodyPr>
          <a:lstStyle/>
          <a:p>
            <a:r>
              <a:rPr lang="en-GB" sz="3600" b="1" dirty="0" smtClean="0">
                <a:latin typeface="Times New Roman" panose="02020603050405020304" pitchFamily="18" charset="0"/>
                <a:cs typeface="Times New Roman" panose="02020603050405020304" pitchFamily="18" charset="0"/>
              </a:rPr>
              <a:t>     </a:t>
            </a:r>
            <a:r>
              <a:rPr lang="en-GB" sz="3600" b="1" dirty="0" err="1" smtClean="0">
                <a:latin typeface="Times New Roman" panose="02020603050405020304" pitchFamily="18" charset="0"/>
                <a:cs typeface="Times New Roman" panose="02020603050405020304" pitchFamily="18" charset="0"/>
              </a:rPr>
              <a:t>Các</a:t>
            </a:r>
            <a:r>
              <a:rPr lang="en-GB" sz="3600" b="1" dirty="0" smtClean="0">
                <a:latin typeface="Times New Roman" panose="02020603050405020304" pitchFamily="18" charset="0"/>
                <a:cs typeface="Times New Roman" panose="02020603050405020304" pitchFamily="18" charset="0"/>
              </a:rPr>
              <a:t> </a:t>
            </a:r>
            <a:r>
              <a:rPr lang="en-GB" sz="3600" b="1" dirty="0" err="1" smtClean="0">
                <a:latin typeface="Times New Roman" panose="02020603050405020304" pitchFamily="18" charset="0"/>
                <a:cs typeface="Times New Roman" panose="02020603050405020304" pitchFamily="18" charset="0"/>
              </a:rPr>
              <a:t>đới</a:t>
            </a:r>
            <a:r>
              <a:rPr lang="en-GB" sz="3600" b="1" dirty="0" smtClean="0">
                <a:latin typeface="Times New Roman" panose="02020603050405020304" pitchFamily="18" charset="0"/>
                <a:cs typeface="Times New Roman" panose="02020603050405020304" pitchFamily="18" charset="0"/>
              </a:rPr>
              <a:t> </a:t>
            </a:r>
            <a:r>
              <a:rPr lang="en-GB" sz="3600" b="1" dirty="0" err="1" smtClean="0">
                <a:latin typeface="Times New Roman" panose="02020603050405020304" pitchFamily="18" charset="0"/>
                <a:cs typeface="Times New Roman" panose="02020603050405020304" pitchFamily="18" charset="0"/>
              </a:rPr>
              <a:t>thiên</a:t>
            </a:r>
            <a:r>
              <a:rPr lang="en-GB" sz="3600" b="1" dirty="0" smtClean="0">
                <a:latin typeface="Times New Roman" panose="02020603050405020304" pitchFamily="18" charset="0"/>
                <a:cs typeface="Times New Roman" panose="02020603050405020304" pitchFamily="18" charset="0"/>
              </a:rPr>
              <a:t> </a:t>
            </a:r>
            <a:r>
              <a:rPr lang="en-GB" sz="3600" b="1" dirty="0" err="1" smtClean="0">
                <a:latin typeface="Times New Roman" panose="02020603050405020304" pitchFamily="18" charset="0"/>
                <a:cs typeface="Times New Roman" panose="02020603050405020304" pitchFamily="18" charset="0"/>
              </a:rPr>
              <a:t>nhiên</a:t>
            </a:r>
            <a:r>
              <a:rPr lang="en-GB" sz="3600" b="1" dirty="0" smtClean="0">
                <a:latin typeface="Times New Roman" panose="02020603050405020304" pitchFamily="18" charset="0"/>
                <a:cs typeface="Times New Roman" panose="02020603050405020304" pitchFamily="18" charset="0"/>
              </a:rPr>
              <a:t>  </a:t>
            </a:r>
            <a:r>
              <a:rPr lang="en-GB" sz="3600" b="1" dirty="0" err="1" smtClean="0">
                <a:latin typeface="Times New Roman" panose="02020603050405020304" pitchFamily="18" charset="0"/>
                <a:cs typeface="Times New Roman" panose="02020603050405020304" pitchFamily="18" charset="0"/>
              </a:rPr>
              <a:t>trên</a:t>
            </a:r>
            <a:r>
              <a:rPr lang="en-GB" sz="3600" b="1" dirty="0" smtClean="0">
                <a:latin typeface="Times New Roman" panose="02020603050405020304" pitchFamily="18" charset="0"/>
                <a:cs typeface="Times New Roman" panose="02020603050405020304" pitchFamily="18" charset="0"/>
              </a:rPr>
              <a:t> </a:t>
            </a:r>
            <a:r>
              <a:rPr lang="en-GB" sz="3600" b="1" dirty="0" err="1" smtClean="0">
                <a:latin typeface="Times New Roman" panose="02020603050405020304" pitchFamily="18" charset="0"/>
                <a:cs typeface="Times New Roman" panose="02020603050405020304" pitchFamily="18" charset="0"/>
              </a:rPr>
              <a:t>thế</a:t>
            </a:r>
            <a:r>
              <a:rPr lang="en-GB" sz="3600" b="1" dirty="0" smtClean="0">
                <a:latin typeface="Times New Roman" panose="02020603050405020304" pitchFamily="18" charset="0"/>
                <a:cs typeface="Times New Roman" panose="02020603050405020304" pitchFamily="18" charset="0"/>
              </a:rPr>
              <a:t> </a:t>
            </a:r>
            <a:r>
              <a:rPr lang="en-GB" sz="3600" b="1" dirty="0" err="1" smtClean="0">
                <a:latin typeface="Times New Roman" panose="02020603050405020304" pitchFamily="18" charset="0"/>
                <a:cs typeface="Times New Roman" panose="02020603050405020304" pitchFamily="18" charset="0"/>
              </a:rPr>
              <a:t>giới</a:t>
            </a:r>
            <a:endParaRPr lang="en-GB" sz="3400" b="1" dirty="0">
              <a:latin typeface="Times New Roman" panose="02020603050405020304" pitchFamily="18" charset="0"/>
              <a:cs typeface="Times New Roman" panose="02020603050405020304" pitchFamily="18" charset="0"/>
            </a:endParaRPr>
          </a:p>
        </p:txBody>
      </p:sp>
      <p:grpSp>
        <p:nvGrpSpPr>
          <p:cNvPr id="24" name="Google Shape;104;p2"/>
          <p:cNvGrpSpPr/>
          <p:nvPr/>
        </p:nvGrpSpPr>
        <p:grpSpPr>
          <a:xfrm flipH="1">
            <a:off x="-398835" y="2323504"/>
            <a:ext cx="6758351" cy="2333393"/>
            <a:chOff x="5489437" y="1671145"/>
            <a:chExt cx="6979697" cy="1460794"/>
          </a:xfrm>
        </p:grpSpPr>
        <p:pic>
          <p:nvPicPr>
            <p:cNvPr id="26" name="Google Shape;105;p2"/>
            <p:cNvPicPr preferRelativeResize="0"/>
            <p:nvPr/>
          </p:nvPicPr>
          <p:blipFill rotWithShape="1">
            <a:blip r:embed="rId5">
              <a:alphaModFix/>
            </a:blip>
            <a:srcRect t="37138"/>
            <a:stretch/>
          </p:blipFill>
          <p:spPr>
            <a:xfrm>
              <a:off x="5555671" y="1786758"/>
              <a:ext cx="6913463" cy="1345181"/>
            </a:xfrm>
            <a:prstGeom prst="rect">
              <a:avLst/>
            </a:prstGeom>
            <a:noFill/>
            <a:ln>
              <a:noFill/>
            </a:ln>
          </p:spPr>
        </p:pic>
        <p:sp>
          <p:nvSpPr>
            <p:cNvPr id="27" name="Google Shape;106;p2"/>
            <p:cNvSpPr/>
            <p:nvPr/>
          </p:nvSpPr>
          <p:spPr>
            <a:xfrm>
              <a:off x="5489437" y="1671145"/>
              <a:ext cx="6366232" cy="932137"/>
            </a:xfrm>
            <a:custGeom>
              <a:avLst/>
              <a:gdLst/>
              <a:ahLst/>
              <a:cxnLst/>
              <a:rect l="l" t="t" r="r" b="b"/>
              <a:pathLst>
                <a:path w="6366232" h="935498" extrusionOk="0">
                  <a:moveTo>
                    <a:pt x="101633" y="0"/>
                  </a:moveTo>
                  <a:lnTo>
                    <a:pt x="5819695" y="21096"/>
                  </a:lnTo>
                  <a:lnTo>
                    <a:pt x="5819695" y="21097"/>
                  </a:lnTo>
                  <a:lnTo>
                    <a:pt x="6366232" y="457056"/>
                  </a:lnTo>
                  <a:lnTo>
                    <a:pt x="5819695" y="935498"/>
                  </a:lnTo>
                  <a:lnTo>
                    <a:pt x="5819695" y="935496"/>
                  </a:lnTo>
                  <a:lnTo>
                    <a:pt x="154185" y="935496"/>
                  </a:lnTo>
                  <a:cubicBezTo>
                    <a:pt x="38572" y="715081"/>
                    <a:pt x="-98063" y="568506"/>
                    <a:pt x="101633" y="0"/>
                  </a:cubicBezTo>
                  <a:close/>
                </a:path>
              </a:pathLst>
            </a:custGeom>
            <a:solidFill>
              <a:srgbClr val="CC66FF"/>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30" name="TextBox 29"/>
          <p:cNvSpPr txBox="1"/>
          <p:nvPr/>
        </p:nvSpPr>
        <p:spPr>
          <a:xfrm>
            <a:off x="215138" y="2540816"/>
            <a:ext cx="5205435" cy="1200329"/>
          </a:xfrm>
          <a:prstGeom prst="rect">
            <a:avLst/>
          </a:prstGeom>
          <a:noFill/>
        </p:spPr>
        <p:txBody>
          <a:bodyPr wrap="square" rtlCol="0">
            <a:spAutoFit/>
          </a:bodyPr>
          <a:lstStyle/>
          <a:p>
            <a:pPr algn="ctr"/>
            <a:r>
              <a:rPr lang="en-GB" sz="3600" b="1" dirty="0" smtClean="0">
                <a:latin typeface="Times New Roman" panose="02020603050405020304" pitchFamily="18" charset="0"/>
                <a:cs typeface="Times New Roman" panose="02020603050405020304" pitchFamily="18" charset="0"/>
              </a:rPr>
              <a:t>   </a:t>
            </a:r>
            <a:r>
              <a:rPr lang="en-GB" sz="3600" b="1" dirty="0" err="1" smtClean="0">
                <a:latin typeface="Times New Roman" panose="02020603050405020304" pitchFamily="18" charset="0"/>
                <a:cs typeface="Times New Roman" panose="02020603050405020304" pitchFamily="18" charset="0"/>
              </a:rPr>
              <a:t>Sự</a:t>
            </a:r>
            <a:r>
              <a:rPr lang="en-GB" sz="3600" b="1" dirty="0" smtClean="0">
                <a:latin typeface="Times New Roman" panose="02020603050405020304" pitchFamily="18" charset="0"/>
                <a:cs typeface="Times New Roman" panose="02020603050405020304" pitchFamily="18" charset="0"/>
              </a:rPr>
              <a:t> </a:t>
            </a:r>
            <a:r>
              <a:rPr lang="en-GB" sz="3600" b="1" dirty="0" err="1" smtClean="0">
                <a:latin typeface="Times New Roman" panose="02020603050405020304" pitchFamily="18" charset="0"/>
                <a:cs typeface="Times New Roman" panose="02020603050405020304" pitchFamily="18" charset="0"/>
              </a:rPr>
              <a:t>đa</a:t>
            </a:r>
            <a:r>
              <a:rPr lang="en-GB" sz="3600" b="1" dirty="0" smtClean="0">
                <a:latin typeface="Times New Roman" panose="02020603050405020304" pitchFamily="18" charset="0"/>
                <a:cs typeface="Times New Roman" panose="02020603050405020304" pitchFamily="18" charset="0"/>
              </a:rPr>
              <a:t> </a:t>
            </a:r>
            <a:r>
              <a:rPr lang="en-GB" sz="3600" b="1" dirty="0" err="1" smtClean="0">
                <a:latin typeface="Times New Roman" panose="02020603050405020304" pitchFamily="18" charset="0"/>
                <a:cs typeface="Times New Roman" panose="02020603050405020304" pitchFamily="18" charset="0"/>
              </a:rPr>
              <a:t>dạng</a:t>
            </a:r>
            <a:r>
              <a:rPr lang="en-GB" sz="3600" b="1" dirty="0" smtClean="0">
                <a:latin typeface="Times New Roman" panose="02020603050405020304" pitchFamily="18" charset="0"/>
                <a:cs typeface="Times New Roman" panose="02020603050405020304" pitchFamily="18" charset="0"/>
              </a:rPr>
              <a:t> </a:t>
            </a:r>
            <a:r>
              <a:rPr lang="en-GB" sz="3600" b="1" dirty="0" err="1" smtClean="0">
                <a:latin typeface="Times New Roman" panose="02020603050405020304" pitchFamily="18" charset="0"/>
                <a:cs typeface="Times New Roman" panose="02020603050405020304" pitchFamily="18" charset="0"/>
              </a:rPr>
              <a:t>của</a:t>
            </a:r>
            <a:r>
              <a:rPr lang="en-GB" sz="3600" b="1" dirty="0" smtClean="0">
                <a:latin typeface="Times New Roman" panose="02020603050405020304" pitchFamily="18" charset="0"/>
                <a:cs typeface="Times New Roman" panose="02020603050405020304" pitchFamily="18" charset="0"/>
              </a:rPr>
              <a:t> </a:t>
            </a:r>
            <a:r>
              <a:rPr lang="en-GB" sz="3600" b="1" dirty="0" err="1" smtClean="0">
                <a:latin typeface="Times New Roman" panose="02020603050405020304" pitchFamily="18" charset="0"/>
                <a:cs typeface="Times New Roman" panose="02020603050405020304" pitchFamily="18" charset="0"/>
              </a:rPr>
              <a:t>thế</a:t>
            </a:r>
            <a:r>
              <a:rPr lang="en-GB" sz="3600" b="1" dirty="0" smtClean="0">
                <a:latin typeface="Times New Roman" panose="02020603050405020304" pitchFamily="18" charset="0"/>
                <a:cs typeface="Times New Roman" panose="02020603050405020304" pitchFamily="18" charset="0"/>
              </a:rPr>
              <a:t> </a:t>
            </a:r>
            <a:r>
              <a:rPr lang="en-GB" sz="3600" b="1" dirty="0" err="1" smtClean="0">
                <a:latin typeface="Times New Roman" panose="02020603050405020304" pitchFamily="18" charset="0"/>
                <a:cs typeface="Times New Roman" panose="02020603050405020304" pitchFamily="18" charset="0"/>
              </a:rPr>
              <a:t>giới</a:t>
            </a:r>
            <a:r>
              <a:rPr lang="en-GB" sz="3600" b="1" dirty="0" smtClean="0">
                <a:latin typeface="Times New Roman" panose="02020603050405020304" pitchFamily="18" charset="0"/>
                <a:cs typeface="Times New Roman" panose="02020603050405020304" pitchFamily="18" charset="0"/>
              </a:rPr>
              <a:t> </a:t>
            </a:r>
            <a:r>
              <a:rPr lang="en-GB" sz="3600" b="1" dirty="0" err="1" smtClean="0">
                <a:latin typeface="Times New Roman" panose="02020603050405020304" pitchFamily="18" charset="0"/>
                <a:cs typeface="Times New Roman" panose="02020603050405020304" pitchFamily="18" charset="0"/>
              </a:rPr>
              <a:t>sinh</a:t>
            </a:r>
            <a:r>
              <a:rPr lang="en-GB" sz="3600" b="1" dirty="0" smtClean="0">
                <a:latin typeface="Times New Roman" panose="02020603050405020304" pitchFamily="18" charset="0"/>
                <a:cs typeface="Times New Roman" panose="02020603050405020304" pitchFamily="18" charset="0"/>
              </a:rPr>
              <a:t> </a:t>
            </a:r>
            <a:r>
              <a:rPr lang="en-GB" sz="3600" b="1" dirty="0" err="1" smtClean="0">
                <a:latin typeface="Times New Roman" panose="02020603050405020304" pitchFamily="18" charset="0"/>
                <a:cs typeface="Times New Roman" panose="02020603050405020304" pitchFamily="18" charset="0"/>
              </a:rPr>
              <a:t>vật</a:t>
            </a:r>
            <a:endParaRPr lang="en-GB" sz="3600" b="1" dirty="0">
              <a:latin typeface="Times New Roman" panose="02020603050405020304" pitchFamily="18" charset="0"/>
              <a:cs typeface="Times New Roman" panose="02020603050405020304" pitchFamily="18" charset="0"/>
            </a:endParaRPr>
          </a:p>
        </p:txBody>
      </p:sp>
      <p:sp>
        <p:nvSpPr>
          <p:cNvPr id="32" name="Rounded Rectangle 31"/>
          <p:cNvSpPr/>
          <p:nvPr/>
        </p:nvSpPr>
        <p:spPr>
          <a:xfrm>
            <a:off x="5455373" y="2624243"/>
            <a:ext cx="686144" cy="580109"/>
          </a:xfrm>
          <a:prstGeom prst="roundRect">
            <a:avLst/>
          </a:prstGeom>
          <a:solidFill>
            <a:schemeClr val="bg1">
              <a:lumMod val="8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4000" b="1" dirty="0">
                <a:solidFill>
                  <a:schemeClr val="bg1">
                    <a:lumMod val="50000"/>
                  </a:schemeClr>
                </a:solidFill>
              </a:rPr>
              <a:t>I</a:t>
            </a:r>
            <a:endParaRPr lang="en-GB" sz="4000" b="1" dirty="0">
              <a:solidFill>
                <a:schemeClr val="bg1">
                  <a:lumMod val="50000"/>
                </a:schemeClr>
              </a:solidFill>
            </a:endParaRPr>
          </a:p>
        </p:txBody>
      </p:sp>
      <p:grpSp>
        <p:nvGrpSpPr>
          <p:cNvPr id="20" name="Google Shape;104;p2"/>
          <p:cNvGrpSpPr/>
          <p:nvPr/>
        </p:nvGrpSpPr>
        <p:grpSpPr>
          <a:xfrm flipH="1">
            <a:off x="654822" y="4656897"/>
            <a:ext cx="5640560" cy="1566769"/>
            <a:chOff x="5489437" y="1671145"/>
            <a:chExt cx="6979697" cy="1460794"/>
          </a:xfrm>
        </p:grpSpPr>
        <p:pic>
          <p:nvPicPr>
            <p:cNvPr id="21" name="Google Shape;105;p2"/>
            <p:cNvPicPr preferRelativeResize="0"/>
            <p:nvPr/>
          </p:nvPicPr>
          <p:blipFill rotWithShape="1">
            <a:blip r:embed="rId5">
              <a:alphaModFix/>
            </a:blip>
            <a:srcRect t="37138"/>
            <a:stretch/>
          </p:blipFill>
          <p:spPr>
            <a:xfrm>
              <a:off x="5555671" y="1786758"/>
              <a:ext cx="6913463" cy="1345181"/>
            </a:xfrm>
            <a:prstGeom prst="rect">
              <a:avLst/>
            </a:prstGeom>
            <a:noFill/>
            <a:ln>
              <a:noFill/>
            </a:ln>
          </p:spPr>
        </p:pic>
        <p:sp>
          <p:nvSpPr>
            <p:cNvPr id="22" name="Google Shape;106;p2"/>
            <p:cNvSpPr/>
            <p:nvPr/>
          </p:nvSpPr>
          <p:spPr>
            <a:xfrm>
              <a:off x="5489437" y="1671145"/>
              <a:ext cx="6366232" cy="932137"/>
            </a:xfrm>
            <a:custGeom>
              <a:avLst/>
              <a:gdLst/>
              <a:ahLst/>
              <a:cxnLst/>
              <a:rect l="l" t="t" r="r" b="b"/>
              <a:pathLst>
                <a:path w="6366232" h="935498" extrusionOk="0">
                  <a:moveTo>
                    <a:pt x="101633" y="0"/>
                  </a:moveTo>
                  <a:lnTo>
                    <a:pt x="5819695" y="21096"/>
                  </a:lnTo>
                  <a:lnTo>
                    <a:pt x="5819695" y="21097"/>
                  </a:lnTo>
                  <a:lnTo>
                    <a:pt x="6366232" y="457056"/>
                  </a:lnTo>
                  <a:lnTo>
                    <a:pt x="5819695" y="935498"/>
                  </a:lnTo>
                  <a:lnTo>
                    <a:pt x="5819695" y="935496"/>
                  </a:lnTo>
                  <a:lnTo>
                    <a:pt x="154185" y="935496"/>
                  </a:lnTo>
                  <a:cubicBezTo>
                    <a:pt x="38572" y="715081"/>
                    <a:pt x="-98063" y="568506"/>
                    <a:pt x="101633" y="0"/>
                  </a:cubicBezTo>
                  <a:close/>
                </a:path>
              </a:pathLst>
            </a:custGeom>
            <a:solidFill>
              <a:schemeClr val="accent1">
                <a:lumMod val="60000"/>
                <a:lumOff val="40000"/>
              </a:schemeClr>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23" name="TextBox 22"/>
          <p:cNvSpPr txBox="1"/>
          <p:nvPr/>
        </p:nvSpPr>
        <p:spPr>
          <a:xfrm>
            <a:off x="1066055" y="4808779"/>
            <a:ext cx="4284231" cy="646331"/>
          </a:xfrm>
          <a:prstGeom prst="rect">
            <a:avLst/>
          </a:prstGeom>
          <a:noFill/>
        </p:spPr>
        <p:txBody>
          <a:bodyPr wrap="square" rtlCol="0">
            <a:spAutoFit/>
          </a:bodyPr>
          <a:lstStyle/>
          <a:p>
            <a:pPr algn="ctr"/>
            <a:r>
              <a:rPr lang="en-GB" sz="3600" b="1" dirty="0" smtClean="0">
                <a:latin typeface="Times New Roman" panose="02020603050405020304" pitchFamily="18" charset="0"/>
                <a:cs typeface="Times New Roman" panose="02020603050405020304" pitchFamily="18" charset="0"/>
              </a:rPr>
              <a:t>   </a:t>
            </a:r>
            <a:r>
              <a:rPr lang="en-GB" sz="3600" b="1" dirty="0" err="1" smtClean="0">
                <a:latin typeface="Times New Roman" panose="02020603050405020304" pitchFamily="18" charset="0"/>
                <a:cs typeface="Times New Roman" panose="02020603050405020304" pitchFamily="18" charset="0"/>
              </a:rPr>
              <a:t>Rừng</a:t>
            </a:r>
            <a:r>
              <a:rPr lang="en-GB" sz="3600" b="1" dirty="0" smtClean="0">
                <a:latin typeface="Times New Roman" panose="02020603050405020304" pitchFamily="18" charset="0"/>
                <a:cs typeface="Times New Roman" panose="02020603050405020304" pitchFamily="18" charset="0"/>
              </a:rPr>
              <a:t> </a:t>
            </a:r>
            <a:r>
              <a:rPr lang="en-GB" sz="3600" b="1" dirty="0" err="1" smtClean="0">
                <a:latin typeface="Times New Roman" panose="02020603050405020304" pitchFamily="18" charset="0"/>
                <a:cs typeface="Times New Roman" panose="02020603050405020304" pitchFamily="18" charset="0"/>
              </a:rPr>
              <a:t>nhiệt</a:t>
            </a:r>
            <a:r>
              <a:rPr lang="en-GB" sz="3600" b="1" dirty="0" smtClean="0">
                <a:latin typeface="Times New Roman" panose="02020603050405020304" pitchFamily="18" charset="0"/>
                <a:cs typeface="Times New Roman" panose="02020603050405020304" pitchFamily="18" charset="0"/>
              </a:rPr>
              <a:t> </a:t>
            </a:r>
            <a:r>
              <a:rPr lang="en-GB" sz="3600" b="1" dirty="0" err="1" smtClean="0">
                <a:latin typeface="Times New Roman" panose="02020603050405020304" pitchFamily="18" charset="0"/>
                <a:cs typeface="Times New Roman" panose="02020603050405020304" pitchFamily="18" charset="0"/>
              </a:rPr>
              <a:t>đới</a:t>
            </a:r>
            <a:endParaRPr lang="en-GB" sz="3600" b="1" dirty="0" smtClean="0">
              <a:latin typeface="Times New Roman" panose="02020603050405020304" pitchFamily="18" charset="0"/>
              <a:cs typeface="Times New Roman" panose="02020603050405020304" pitchFamily="18" charset="0"/>
            </a:endParaRPr>
          </a:p>
        </p:txBody>
      </p:sp>
      <p:sp>
        <p:nvSpPr>
          <p:cNvPr id="25" name="Rounded Rectangle 24"/>
          <p:cNvSpPr/>
          <p:nvPr/>
        </p:nvSpPr>
        <p:spPr>
          <a:xfrm>
            <a:off x="5408942" y="4874046"/>
            <a:ext cx="686144" cy="580109"/>
          </a:xfrm>
          <a:prstGeom prst="roundRect">
            <a:avLst/>
          </a:prstGeom>
          <a:solidFill>
            <a:schemeClr val="bg1">
              <a:lumMod val="8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4000" b="1" dirty="0" smtClean="0">
                <a:solidFill>
                  <a:schemeClr val="bg1">
                    <a:lumMod val="50000"/>
                  </a:schemeClr>
                </a:solidFill>
              </a:rPr>
              <a:t>III</a:t>
            </a:r>
            <a:endParaRPr lang="en-GB" sz="4000" b="1" dirty="0">
              <a:solidFill>
                <a:schemeClr val="bg1">
                  <a:lumMod val="50000"/>
                </a:schemeClr>
              </a:solidFill>
            </a:endParaRPr>
          </a:p>
        </p:txBody>
      </p:sp>
      <p:sp>
        <p:nvSpPr>
          <p:cNvPr id="28" name="Rounded Rectangle 27"/>
          <p:cNvSpPr/>
          <p:nvPr/>
        </p:nvSpPr>
        <p:spPr>
          <a:xfrm>
            <a:off x="6439026" y="3730474"/>
            <a:ext cx="686144" cy="580109"/>
          </a:xfrm>
          <a:prstGeom prst="roundRect">
            <a:avLst/>
          </a:prstGeom>
          <a:solidFill>
            <a:schemeClr val="bg1">
              <a:lumMod val="8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4000" b="1" dirty="0" smtClean="0">
                <a:solidFill>
                  <a:schemeClr val="bg1">
                    <a:lumMod val="50000"/>
                  </a:schemeClr>
                </a:solidFill>
              </a:rPr>
              <a:t>II</a:t>
            </a:r>
            <a:endParaRPr lang="en-GB" sz="4000" b="1" dirty="0">
              <a:solidFill>
                <a:schemeClr val="bg1">
                  <a:lumMod val="50000"/>
                </a:schemeClr>
              </a:solidFill>
            </a:endParaRPr>
          </a:p>
        </p:txBody>
      </p:sp>
    </p:spTree>
    <p:custDataLst>
      <p:tags r:id="rId1"/>
    </p:custDataLst>
    <p:extLst>
      <p:ext uri="{BB962C8B-B14F-4D97-AF65-F5344CB8AC3E}">
        <p14:creationId xmlns:p14="http://schemas.microsoft.com/office/powerpoint/2010/main" val="1664720303"/>
      </p:ext>
    </p:extLst>
  </p:cSld>
  <p:clrMapOvr>
    <a:masterClrMapping/>
  </p:clrMapOvr>
  <mc:AlternateContent xmlns:mc="http://schemas.openxmlformats.org/markup-compatibility/2006" xmlns:p14="http://schemas.microsoft.com/office/powerpoint/2010/main">
    <mc:Choice Requires="p14">
      <p:transition spd="slow" p14:dur="2000" advTm="13417"/>
    </mc:Choice>
    <mc:Fallback xmlns="">
      <p:transition spd="slow" advTm="1341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7"/>
                                        </p:tgtEl>
                                        <p:attrNameLst>
                                          <p:attrName>style.visibility</p:attrName>
                                        </p:attrNameLst>
                                      </p:cBhvr>
                                      <p:to>
                                        <p:strVal val="visible"/>
                                      </p:to>
                                    </p:set>
                                    <p:anim calcmode="lin" valueType="num">
                                      <p:cBhvr additive="base">
                                        <p:cTn id="11" dur="500" fill="hold"/>
                                        <p:tgtEl>
                                          <p:spTgt spid="97"/>
                                        </p:tgtEl>
                                        <p:attrNameLst>
                                          <p:attrName>ppt_x</p:attrName>
                                        </p:attrNameLst>
                                      </p:cBhvr>
                                      <p:tavLst>
                                        <p:tav tm="0">
                                          <p:val>
                                            <p:strVal val="#ppt_x"/>
                                          </p:val>
                                        </p:tav>
                                        <p:tav tm="100000">
                                          <p:val>
                                            <p:strVal val="#ppt_x"/>
                                          </p:val>
                                        </p:tav>
                                      </p:tavLst>
                                    </p:anim>
                                    <p:anim calcmode="lin" valueType="num">
                                      <p:cBhvr additive="base">
                                        <p:cTn id="12"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randombar(horizontal)">
                                      <p:cBhvr>
                                        <p:cTn id="17" dur="500"/>
                                        <p:tgtEl>
                                          <p:spTgt spid="24"/>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randombar(horizontal)">
                                      <p:cBhvr>
                                        <p:cTn id="20" dur="500"/>
                                        <p:tgtEl>
                                          <p:spTgt spid="30"/>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09"/>
                                        </p:tgtEl>
                                        <p:attrNameLst>
                                          <p:attrName>style.visibility</p:attrName>
                                        </p:attrNameLst>
                                      </p:cBhvr>
                                      <p:to>
                                        <p:strVal val="visible"/>
                                      </p:to>
                                    </p:set>
                                    <p:animEffect transition="in" filter="randombar(horizontal)">
                                      <p:cBhvr>
                                        <p:cTn id="28" dur="500"/>
                                        <p:tgtEl>
                                          <p:spTgt spid="109"/>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randombar(horizontal)">
                                      <p:cBhvr>
                                        <p:cTn id="31" dur="500"/>
                                        <p:tgtEl>
                                          <p:spTgt spid="28"/>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randombar(horizontal)">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randombar(horizontal)">
                                      <p:cBhvr>
                                        <p:cTn id="39" dur="500"/>
                                        <p:tgtEl>
                                          <p:spTgt spid="20"/>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randombar(horizontal)">
                                      <p:cBhvr>
                                        <p:cTn id="42" dur="500"/>
                                        <p:tgtEl>
                                          <p:spTgt spid="23"/>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randombar(horizontal)">
                                      <p:cBhvr>
                                        <p:cTn id="4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30" grpId="0"/>
      <p:bldP spid="32" grpId="0" animBg="1"/>
      <p:bldP spid="23" grpId="0"/>
      <p:bldP spid="25" grpId="0" animBg="1"/>
      <p:bldP spid="2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2722" y="83127"/>
            <a:ext cx="3527223" cy="830997"/>
          </a:xfrm>
          <a:prstGeom prst="rect">
            <a:avLst/>
          </a:prstGeom>
          <a:noFill/>
        </p:spPr>
        <p:txBody>
          <a:bodyPr wrap="square">
            <a:spAutoFit/>
          </a:bodyPr>
          <a:lstStyle/>
          <a:p>
            <a:pPr>
              <a:lnSpc>
                <a:spcPct val="150000"/>
              </a:lnSpc>
              <a:defRPr/>
            </a:pPr>
            <a:r>
              <a:rPr lang="en-US" sz="3200" b="1" dirty="0" smtClean="0">
                <a:solidFill>
                  <a:srgbClr val="9B1A9E"/>
                </a:solidFill>
                <a:latin typeface="Times New Roman" panose="02020603050405020304" pitchFamily="18" charset="0"/>
                <a:cs typeface="Times New Roman" panose="02020603050405020304" pitchFamily="18" charset="0"/>
              </a:rPr>
              <a:t>III. </a:t>
            </a:r>
            <a:r>
              <a:rPr lang="en-US" sz="3200" b="1" dirty="0" err="1" smtClean="0">
                <a:solidFill>
                  <a:srgbClr val="9B1A9E"/>
                </a:solidFill>
                <a:latin typeface="Times New Roman" panose="02020603050405020304" pitchFamily="18" charset="0"/>
                <a:cs typeface="Times New Roman" panose="02020603050405020304" pitchFamily="18" charset="0"/>
              </a:rPr>
              <a:t>Rừng</a:t>
            </a:r>
            <a:r>
              <a:rPr lang="en-US" sz="3200" b="1" dirty="0" smtClean="0">
                <a:solidFill>
                  <a:srgbClr val="9B1A9E"/>
                </a:solidFill>
                <a:latin typeface="Times New Roman" panose="02020603050405020304" pitchFamily="18" charset="0"/>
                <a:cs typeface="Times New Roman" panose="02020603050405020304" pitchFamily="18" charset="0"/>
              </a:rPr>
              <a:t> </a:t>
            </a:r>
            <a:r>
              <a:rPr lang="en-US" sz="3200" b="1" dirty="0" err="1" smtClean="0">
                <a:solidFill>
                  <a:srgbClr val="9B1A9E"/>
                </a:solidFill>
                <a:latin typeface="Times New Roman" panose="02020603050405020304" pitchFamily="18" charset="0"/>
                <a:cs typeface="Times New Roman" panose="02020603050405020304" pitchFamily="18" charset="0"/>
              </a:rPr>
              <a:t>nhiệt</a:t>
            </a:r>
            <a:r>
              <a:rPr lang="en-US" sz="3200" b="1" dirty="0" smtClean="0">
                <a:solidFill>
                  <a:srgbClr val="9B1A9E"/>
                </a:solidFill>
                <a:latin typeface="Times New Roman" panose="02020603050405020304" pitchFamily="18" charset="0"/>
                <a:cs typeface="Times New Roman" panose="02020603050405020304" pitchFamily="18" charset="0"/>
              </a:rPr>
              <a:t> </a:t>
            </a:r>
            <a:r>
              <a:rPr lang="en-US" sz="3200" b="1" dirty="0" err="1" smtClean="0">
                <a:solidFill>
                  <a:srgbClr val="9B1A9E"/>
                </a:solidFill>
                <a:latin typeface="Times New Roman" panose="02020603050405020304" pitchFamily="18" charset="0"/>
                <a:cs typeface="Times New Roman" panose="02020603050405020304" pitchFamily="18" charset="0"/>
              </a:rPr>
              <a:t>đới</a:t>
            </a:r>
            <a:endParaRPr lang="en-GB" sz="3200" b="1" dirty="0">
              <a:solidFill>
                <a:srgbClr val="9B1A9E"/>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6544284" y="0"/>
            <a:ext cx="5647716" cy="6764482"/>
          </a:xfrm>
          <a:prstGeom prst="rect">
            <a:avLst/>
          </a:prstGeom>
        </p:spPr>
      </p:pic>
      <p:sp>
        <p:nvSpPr>
          <p:cNvPr id="4" name="Rectangle 3"/>
          <p:cNvSpPr/>
          <p:nvPr/>
        </p:nvSpPr>
        <p:spPr>
          <a:xfrm>
            <a:off x="273628" y="825638"/>
            <a:ext cx="6270656" cy="954107"/>
          </a:xfrm>
          <a:prstGeom prst="rect">
            <a:avLst/>
          </a:prstGeom>
        </p:spPr>
        <p:txBody>
          <a:bodyPr wrap="square">
            <a:spAutoFit/>
          </a:bodyPr>
          <a:lstStyle/>
          <a:p>
            <a:pPr algn="just">
              <a:spcAft>
                <a:spcPts val="0"/>
              </a:spcAft>
            </a:pPr>
            <a:r>
              <a:rPr lang="en-US" sz="28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3. </a:t>
            </a:r>
            <a:r>
              <a:rPr lang="en-US" sz="2800" b="1"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Dựa</a:t>
            </a:r>
            <a:r>
              <a:rPr lang="en-US" sz="28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28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20.4, </a:t>
            </a:r>
            <a:r>
              <a:rPr lang="en-US" sz="2800" b="1"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hãy</a:t>
            </a:r>
            <a:r>
              <a:rPr lang="en-US" sz="28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8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xét</a:t>
            </a:r>
            <a:r>
              <a:rPr lang="en-US" sz="28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tầng</a:t>
            </a:r>
            <a:r>
              <a:rPr lang="en-US" sz="28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cây</a:t>
            </a:r>
            <a:r>
              <a:rPr lang="en-US" sz="28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rừng</a:t>
            </a:r>
            <a:r>
              <a:rPr lang="en-US" sz="28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mưa</a:t>
            </a:r>
            <a:r>
              <a:rPr lang="en-US" sz="28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nhiệt</a:t>
            </a:r>
            <a:r>
              <a:rPr lang="en-US" sz="28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đới</a:t>
            </a:r>
            <a:r>
              <a:rPr lang="en-US" sz="28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273628" y="1779745"/>
            <a:ext cx="6096000" cy="4832092"/>
          </a:xfrm>
          <a:prstGeom prst="rect">
            <a:avLst/>
          </a:prstGeom>
        </p:spPr>
        <p:txBody>
          <a:bodyPr>
            <a:spAutoFit/>
          </a:bodyPr>
          <a:lstStyle/>
          <a:p>
            <a:pPr algn="just"/>
            <a:r>
              <a:rPr lang="vi-VN" sz="2800" b="1" dirty="0">
                <a:solidFill>
                  <a:srgbClr val="202122"/>
                </a:solidFill>
                <a:latin typeface="Times New Roman" panose="02020603050405020304" pitchFamily="18" charset="0"/>
                <a:cs typeface="Times New Roman" panose="02020603050405020304" pitchFamily="18" charset="0"/>
              </a:rPr>
              <a:t>Rừng mưa nhiệt đới được chia làm các tầng khác nhau, hay còn gọi là lớp, với thảm thực vật được cấu tạo thành một mô hình chiều dọc thẳng đứng từ mặt đất đến tán rừng: tầng cỏ quyết, tầng cây </a:t>
            </a:r>
            <a:r>
              <a:rPr lang="vi-VN" sz="2800" b="1" dirty="0" smtClean="0">
                <a:solidFill>
                  <a:srgbClr val="202122"/>
                </a:solidFill>
                <a:latin typeface="Times New Roman" panose="02020603050405020304" pitchFamily="18" charset="0"/>
                <a:cs typeface="Times New Roman" panose="02020603050405020304" pitchFamily="18" charset="0"/>
              </a:rPr>
              <a:t>b</a:t>
            </a:r>
            <a:r>
              <a:rPr lang="en-US" sz="2800" b="1" dirty="0" err="1" smtClean="0">
                <a:solidFill>
                  <a:srgbClr val="202122"/>
                </a:solidFill>
                <a:latin typeface="Times New Roman" panose="02020603050405020304" pitchFamily="18" charset="0"/>
                <a:cs typeface="Times New Roman" panose="02020603050405020304" pitchFamily="18" charset="0"/>
              </a:rPr>
              <a:t>ụi</a:t>
            </a:r>
            <a:r>
              <a:rPr lang="vi-VN" sz="2800" b="1" dirty="0" smtClean="0">
                <a:solidFill>
                  <a:srgbClr val="202122"/>
                </a:solidFill>
                <a:latin typeface="Times New Roman" panose="02020603050405020304" pitchFamily="18" charset="0"/>
                <a:cs typeface="Times New Roman" panose="02020603050405020304" pitchFamily="18" charset="0"/>
              </a:rPr>
              <a:t>, </a:t>
            </a:r>
            <a:r>
              <a:rPr lang="vi-VN" sz="2800" b="1" dirty="0">
                <a:solidFill>
                  <a:srgbClr val="202122"/>
                </a:solidFill>
                <a:latin typeface="Times New Roman" panose="02020603050405020304" pitchFamily="18" charset="0"/>
                <a:cs typeface="Times New Roman" panose="02020603050405020304" pitchFamily="18" charset="0"/>
              </a:rPr>
              <a:t>tầng cây gỗ cao trung bình từ 10-20m, tầng cây gỗ cao từ 30-40m. tầng cây vượt tán có độ cao từ 40m trở </a:t>
            </a:r>
            <a:r>
              <a:rPr lang="vi-VN" sz="2800" b="1" dirty="0" smtClean="0">
                <a:solidFill>
                  <a:srgbClr val="202122"/>
                </a:solidFill>
                <a:latin typeface="Times New Roman" panose="02020603050405020304" pitchFamily="18" charset="0"/>
                <a:cs typeface="Times New Roman" panose="02020603050405020304" pitchFamily="18" charset="0"/>
              </a:rPr>
              <a:t>lên</a:t>
            </a:r>
            <a:r>
              <a:rPr lang="en-US" sz="2800" b="1" dirty="0" smtClean="0">
                <a:solidFill>
                  <a:srgbClr val="202122"/>
                </a:solidFill>
                <a:latin typeface="Times New Roman" panose="02020603050405020304" pitchFamily="18" charset="0"/>
                <a:cs typeface="Times New Roman" panose="02020603050405020304" pitchFamily="18" charset="0"/>
              </a:rPr>
              <a:t>.</a:t>
            </a:r>
            <a:r>
              <a:rPr lang="vi-VN" sz="2800" b="1" dirty="0" smtClean="0">
                <a:solidFill>
                  <a:srgbClr val="202122"/>
                </a:solidFill>
                <a:latin typeface="Times New Roman" panose="02020603050405020304" pitchFamily="18" charset="0"/>
                <a:cs typeface="Times New Roman" panose="02020603050405020304" pitchFamily="18" charset="0"/>
              </a:rPr>
              <a:t> </a:t>
            </a:r>
            <a:r>
              <a:rPr lang="vi-VN" sz="2800" b="1" dirty="0">
                <a:solidFill>
                  <a:srgbClr val="202122"/>
                </a:solidFill>
                <a:latin typeface="Times New Roman" panose="02020603050405020304" pitchFamily="18" charset="0"/>
                <a:cs typeface="Times New Roman" panose="02020603050405020304" pitchFamily="18" charset="0"/>
              </a:rPr>
              <a:t>Mỗi tầng ba gồm các loài động, thực vật khác nhau thích nghi với điều kiện sống ở riêng tầng đó. </a:t>
            </a:r>
            <a:endParaRPr lang="vi-VN" sz="2800" b="1"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2899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randombar(horizont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3124" y="1137018"/>
            <a:ext cx="11296875" cy="954107"/>
          </a:xfrm>
          <a:prstGeom prst="rect">
            <a:avLst/>
          </a:prstGeom>
          <a:noFill/>
        </p:spPr>
        <p:txBody>
          <a:bodyPr wrap="square" lIns="91440" tIns="45720" rIns="91440" bIns="45720">
            <a:spAutoFit/>
          </a:bodyPr>
          <a:lstStyle/>
          <a:p>
            <a:pPr algn="ctr"/>
            <a:r>
              <a:rPr lang="en-US" sz="2800" b="1" dirty="0" smtClean="0">
                <a:ln w="10541" cmpd="sng">
                  <a:solidFill>
                    <a:srgbClr val="4F81BD">
                      <a:shade val="88000"/>
                      <a:satMod val="110000"/>
                    </a:srgbClr>
                  </a:solidFill>
                  <a:prstDash val="solid"/>
                </a:ln>
                <a:solidFill>
                  <a:srgbClr val="00B0F0"/>
                </a:solidFill>
                <a:latin typeface="Times New Roman" pitchFamily="18" charset="0"/>
                <a:cs typeface="Times New Roman" pitchFamily="18" charset="0"/>
              </a:rPr>
              <a:t>THẢO LUẬN </a:t>
            </a:r>
            <a:r>
              <a:rPr lang="en-US" sz="2800" b="1" dirty="0">
                <a:ln w="10541" cmpd="sng">
                  <a:solidFill>
                    <a:srgbClr val="4F81BD">
                      <a:shade val="88000"/>
                      <a:satMod val="110000"/>
                    </a:srgbClr>
                  </a:solidFill>
                  <a:prstDash val="solid"/>
                </a:ln>
                <a:solidFill>
                  <a:srgbClr val="00B0F0"/>
                </a:solidFill>
                <a:latin typeface="Times New Roman" pitchFamily="18" charset="0"/>
                <a:cs typeface="Times New Roman" pitchFamily="18" charset="0"/>
              </a:rPr>
              <a:t>NHÓM </a:t>
            </a:r>
            <a:r>
              <a:rPr lang="en-US" sz="2800" b="1" dirty="0" smtClean="0">
                <a:ln w="10541" cmpd="sng">
                  <a:solidFill>
                    <a:srgbClr val="4F81BD">
                      <a:shade val="88000"/>
                      <a:satMod val="110000"/>
                    </a:srgbClr>
                  </a:solidFill>
                  <a:prstDash val="solid"/>
                </a:ln>
                <a:solidFill>
                  <a:srgbClr val="00B0F0"/>
                </a:solidFill>
                <a:latin typeface="Times New Roman" pitchFamily="18" charset="0"/>
                <a:cs typeface="Times New Roman" pitchFamily="18" charset="0"/>
              </a:rPr>
              <a:t>(5 </a:t>
            </a:r>
            <a:r>
              <a:rPr lang="en-US" sz="2800" b="1" dirty="0" err="1" smtClean="0">
                <a:ln w="10541" cmpd="sng">
                  <a:solidFill>
                    <a:srgbClr val="4F81BD">
                      <a:shade val="88000"/>
                      <a:satMod val="110000"/>
                    </a:srgbClr>
                  </a:solidFill>
                  <a:prstDash val="solid"/>
                </a:ln>
                <a:solidFill>
                  <a:srgbClr val="00B0F0"/>
                </a:solidFill>
                <a:latin typeface="Times New Roman" pitchFamily="18" charset="0"/>
                <a:cs typeface="Times New Roman" pitchFamily="18" charset="0"/>
              </a:rPr>
              <a:t>phút</a:t>
            </a:r>
            <a:r>
              <a:rPr lang="en-US" sz="2800" b="1" dirty="0" smtClean="0">
                <a:ln w="10541" cmpd="sng">
                  <a:solidFill>
                    <a:srgbClr val="4F81BD">
                      <a:shade val="88000"/>
                      <a:satMod val="110000"/>
                    </a:srgbClr>
                  </a:solidFill>
                  <a:prstDash val="solid"/>
                </a:ln>
                <a:solidFill>
                  <a:srgbClr val="00B0F0"/>
                </a:solidFill>
                <a:latin typeface="Times New Roman" pitchFamily="18" charset="0"/>
                <a:cs typeface="Times New Roman" pitchFamily="18" charset="0"/>
              </a:rPr>
              <a:t>)</a:t>
            </a:r>
          </a:p>
          <a:p>
            <a:pPr algn="just"/>
            <a:r>
              <a:rPr lang="en-US" sz="2800" b="1" dirty="0" err="1" smtClean="0">
                <a:ln w="10541" cmpd="sng">
                  <a:solidFill>
                    <a:srgbClr val="4F81BD">
                      <a:shade val="88000"/>
                      <a:satMod val="110000"/>
                    </a:srgbClr>
                  </a:solidFill>
                  <a:prstDash val="solid"/>
                </a:ln>
                <a:solidFill>
                  <a:srgbClr val="00B0F0"/>
                </a:solidFill>
                <a:latin typeface="Times New Roman" pitchFamily="18" charset="0"/>
                <a:cs typeface="Times New Roman" pitchFamily="18" charset="0"/>
              </a:rPr>
              <a:t>Đọc</a:t>
            </a:r>
            <a:r>
              <a:rPr lang="en-US" sz="2800" b="1" dirty="0" smtClean="0">
                <a:ln w="10541" cmpd="sng">
                  <a:solidFill>
                    <a:srgbClr val="4F81BD">
                      <a:shade val="88000"/>
                      <a:satMod val="110000"/>
                    </a:srgbClr>
                  </a:solidFill>
                  <a:prstDash val="solid"/>
                </a:ln>
                <a:solidFill>
                  <a:srgbClr val="00B0F0"/>
                </a:solidFill>
                <a:latin typeface="Times New Roman" pitchFamily="18" charset="0"/>
                <a:cs typeface="Times New Roman" pitchFamily="18" charset="0"/>
              </a:rPr>
              <a:t> </a:t>
            </a:r>
            <a:r>
              <a:rPr lang="en-US" sz="2800" b="1" dirty="0" err="1" smtClean="0">
                <a:ln w="10541" cmpd="sng">
                  <a:solidFill>
                    <a:srgbClr val="4F81BD">
                      <a:shade val="88000"/>
                      <a:satMod val="110000"/>
                    </a:srgbClr>
                  </a:solidFill>
                  <a:prstDash val="solid"/>
                </a:ln>
                <a:solidFill>
                  <a:srgbClr val="00B0F0"/>
                </a:solidFill>
                <a:latin typeface="Times New Roman" pitchFamily="18" charset="0"/>
                <a:cs typeface="Times New Roman" pitchFamily="18" charset="0"/>
              </a:rPr>
              <a:t>thông</a:t>
            </a:r>
            <a:r>
              <a:rPr lang="en-US" sz="2800" b="1" dirty="0" smtClean="0">
                <a:ln w="10541" cmpd="sng">
                  <a:solidFill>
                    <a:srgbClr val="4F81BD">
                      <a:shade val="88000"/>
                      <a:satMod val="110000"/>
                    </a:srgbClr>
                  </a:solidFill>
                  <a:prstDash val="solid"/>
                </a:ln>
                <a:solidFill>
                  <a:srgbClr val="00B0F0"/>
                </a:solidFill>
                <a:latin typeface="Times New Roman" pitchFamily="18" charset="0"/>
                <a:cs typeface="Times New Roman" pitchFamily="18" charset="0"/>
              </a:rPr>
              <a:t> tin </a:t>
            </a:r>
            <a:r>
              <a:rPr lang="en-US" sz="2800" b="1" dirty="0" err="1" smtClean="0">
                <a:ln w="10541" cmpd="sng">
                  <a:solidFill>
                    <a:srgbClr val="4F81BD">
                      <a:shade val="88000"/>
                      <a:satMod val="110000"/>
                    </a:srgbClr>
                  </a:solidFill>
                  <a:prstDash val="solid"/>
                </a:ln>
                <a:solidFill>
                  <a:srgbClr val="00B0F0"/>
                </a:solidFill>
                <a:latin typeface="Times New Roman" pitchFamily="18" charset="0"/>
                <a:cs typeface="Times New Roman" pitchFamily="18" charset="0"/>
              </a:rPr>
              <a:t>mục</a:t>
            </a:r>
            <a:r>
              <a:rPr lang="en-US" sz="2800" b="1" dirty="0" smtClean="0">
                <a:ln w="10541" cmpd="sng">
                  <a:solidFill>
                    <a:srgbClr val="4F81BD">
                      <a:shade val="88000"/>
                      <a:satMod val="110000"/>
                    </a:srgbClr>
                  </a:solidFill>
                  <a:prstDash val="solid"/>
                </a:ln>
                <a:solidFill>
                  <a:srgbClr val="00B0F0"/>
                </a:solidFill>
                <a:latin typeface="Times New Roman" pitchFamily="18" charset="0"/>
                <a:cs typeface="Times New Roman" pitchFamily="18" charset="0"/>
              </a:rPr>
              <a:t> III </a:t>
            </a:r>
            <a:r>
              <a:rPr lang="en-US" sz="2800" b="1" dirty="0" err="1" smtClean="0">
                <a:ln w="10541" cmpd="sng">
                  <a:solidFill>
                    <a:srgbClr val="4F81BD">
                      <a:shade val="88000"/>
                      <a:satMod val="110000"/>
                    </a:srgbClr>
                  </a:solidFill>
                  <a:prstDash val="solid"/>
                </a:ln>
                <a:solidFill>
                  <a:srgbClr val="00B0F0"/>
                </a:solidFill>
                <a:latin typeface="Times New Roman" pitchFamily="18" charset="0"/>
                <a:cs typeface="Times New Roman" pitchFamily="18" charset="0"/>
              </a:rPr>
              <a:t>trong</a:t>
            </a:r>
            <a:r>
              <a:rPr lang="en-US" sz="2800" b="1" dirty="0" smtClean="0">
                <a:ln w="10541" cmpd="sng">
                  <a:solidFill>
                    <a:srgbClr val="4F81BD">
                      <a:shade val="88000"/>
                      <a:satMod val="110000"/>
                    </a:srgbClr>
                  </a:solidFill>
                  <a:prstDash val="solid"/>
                </a:ln>
                <a:solidFill>
                  <a:srgbClr val="00B0F0"/>
                </a:solidFill>
                <a:latin typeface="Times New Roman" pitchFamily="18" charset="0"/>
                <a:cs typeface="Times New Roman" pitchFamily="18" charset="0"/>
              </a:rPr>
              <a:t> SGK, </a:t>
            </a:r>
            <a:r>
              <a:rPr lang="en-US" sz="2800" b="1" dirty="0" err="1" smtClean="0">
                <a:ln w="10541" cmpd="sng">
                  <a:solidFill>
                    <a:srgbClr val="4F81BD">
                      <a:shade val="88000"/>
                      <a:satMod val="110000"/>
                    </a:srgbClr>
                  </a:solidFill>
                  <a:prstDash val="solid"/>
                </a:ln>
                <a:solidFill>
                  <a:srgbClr val="00B0F0"/>
                </a:solidFill>
                <a:latin typeface="Times New Roman" pitchFamily="18" charset="0"/>
                <a:cs typeface="Times New Roman" pitchFamily="18" charset="0"/>
              </a:rPr>
              <a:t>thảo</a:t>
            </a:r>
            <a:r>
              <a:rPr lang="en-US" sz="2800" b="1" dirty="0" smtClean="0">
                <a:ln w="10541" cmpd="sng">
                  <a:solidFill>
                    <a:srgbClr val="4F81BD">
                      <a:shade val="88000"/>
                      <a:satMod val="110000"/>
                    </a:srgbClr>
                  </a:solidFill>
                  <a:prstDash val="solid"/>
                </a:ln>
                <a:solidFill>
                  <a:srgbClr val="00B0F0"/>
                </a:solidFill>
                <a:latin typeface="Times New Roman" pitchFamily="18" charset="0"/>
                <a:cs typeface="Times New Roman" pitchFamily="18" charset="0"/>
              </a:rPr>
              <a:t> </a:t>
            </a:r>
            <a:r>
              <a:rPr lang="en-US" sz="2800" b="1" dirty="0" err="1" smtClean="0">
                <a:ln w="10541" cmpd="sng">
                  <a:solidFill>
                    <a:srgbClr val="4F81BD">
                      <a:shade val="88000"/>
                      <a:satMod val="110000"/>
                    </a:srgbClr>
                  </a:solidFill>
                  <a:prstDash val="solid"/>
                </a:ln>
                <a:solidFill>
                  <a:srgbClr val="00B0F0"/>
                </a:solidFill>
                <a:latin typeface="Times New Roman" pitchFamily="18" charset="0"/>
                <a:cs typeface="Times New Roman" pitchFamily="18" charset="0"/>
              </a:rPr>
              <a:t>luận</a:t>
            </a:r>
            <a:r>
              <a:rPr lang="en-US" sz="2800" b="1" dirty="0" smtClean="0">
                <a:ln w="10541" cmpd="sng">
                  <a:solidFill>
                    <a:srgbClr val="4F81BD">
                      <a:shade val="88000"/>
                      <a:satMod val="110000"/>
                    </a:srgbClr>
                  </a:solidFill>
                  <a:prstDash val="solid"/>
                </a:ln>
                <a:solidFill>
                  <a:srgbClr val="00B0F0"/>
                </a:solidFill>
                <a:latin typeface="Times New Roman" pitchFamily="18" charset="0"/>
                <a:cs typeface="Times New Roman" pitchFamily="18" charset="0"/>
              </a:rPr>
              <a:t> </a:t>
            </a:r>
            <a:r>
              <a:rPr lang="en-US" sz="2800" b="1" dirty="0" err="1" smtClean="0">
                <a:ln w="10541" cmpd="sng">
                  <a:solidFill>
                    <a:srgbClr val="4F81BD">
                      <a:shade val="88000"/>
                      <a:satMod val="110000"/>
                    </a:srgbClr>
                  </a:solidFill>
                  <a:prstDash val="solid"/>
                </a:ln>
                <a:solidFill>
                  <a:srgbClr val="00B0F0"/>
                </a:solidFill>
                <a:latin typeface="Times New Roman" pitchFamily="18" charset="0"/>
                <a:cs typeface="Times New Roman" pitchFamily="18" charset="0"/>
              </a:rPr>
              <a:t>hoàn</a:t>
            </a:r>
            <a:r>
              <a:rPr lang="en-US" sz="2800" b="1" dirty="0" smtClean="0">
                <a:ln w="10541" cmpd="sng">
                  <a:solidFill>
                    <a:srgbClr val="4F81BD">
                      <a:shade val="88000"/>
                      <a:satMod val="110000"/>
                    </a:srgbClr>
                  </a:solidFill>
                  <a:prstDash val="solid"/>
                </a:ln>
                <a:solidFill>
                  <a:srgbClr val="00B0F0"/>
                </a:solidFill>
                <a:latin typeface="Times New Roman" pitchFamily="18" charset="0"/>
                <a:cs typeface="Times New Roman" pitchFamily="18" charset="0"/>
              </a:rPr>
              <a:t> </a:t>
            </a:r>
            <a:r>
              <a:rPr lang="en-US" sz="2800" b="1" dirty="0" err="1" smtClean="0">
                <a:ln w="10541" cmpd="sng">
                  <a:solidFill>
                    <a:srgbClr val="4F81BD">
                      <a:shade val="88000"/>
                      <a:satMod val="110000"/>
                    </a:srgbClr>
                  </a:solidFill>
                  <a:prstDash val="solid"/>
                </a:ln>
                <a:solidFill>
                  <a:srgbClr val="00B0F0"/>
                </a:solidFill>
                <a:latin typeface="Times New Roman" pitchFamily="18" charset="0"/>
                <a:cs typeface="Times New Roman" pitchFamily="18" charset="0"/>
              </a:rPr>
              <a:t>thành</a:t>
            </a:r>
            <a:r>
              <a:rPr lang="en-US" sz="2800" b="1" dirty="0" smtClean="0">
                <a:ln w="10541" cmpd="sng">
                  <a:solidFill>
                    <a:srgbClr val="4F81BD">
                      <a:shade val="88000"/>
                      <a:satMod val="110000"/>
                    </a:srgbClr>
                  </a:solidFill>
                  <a:prstDash val="solid"/>
                </a:ln>
                <a:solidFill>
                  <a:srgbClr val="00B0F0"/>
                </a:solidFill>
                <a:latin typeface="Times New Roman" pitchFamily="18" charset="0"/>
                <a:cs typeface="Times New Roman" pitchFamily="18" charset="0"/>
              </a:rPr>
              <a:t> </a:t>
            </a:r>
            <a:r>
              <a:rPr lang="en-US" sz="2800" b="1" dirty="0" err="1" smtClean="0">
                <a:ln w="10541" cmpd="sng">
                  <a:solidFill>
                    <a:srgbClr val="4F81BD">
                      <a:shade val="88000"/>
                      <a:satMod val="110000"/>
                    </a:srgbClr>
                  </a:solidFill>
                  <a:prstDash val="solid"/>
                </a:ln>
                <a:solidFill>
                  <a:srgbClr val="00B0F0"/>
                </a:solidFill>
                <a:latin typeface="Times New Roman" pitchFamily="18" charset="0"/>
                <a:cs typeface="Times New Roman" pitchFamily="18" charset="0"/>
              </a:rPr>
              <a:t>phiếu</a:t>
            </a:r>
            <a:r>
              <a:rPr lang="en-US" sz="2800" b="1" dirty="0" smtClean="0">
                <a:ln w="10541" cmpd="sng">
                  <a:solidFill>
                    <a:srgbClr val="4F81BD">
                      <a:shade val="88000"/>
                      <a:satMod val="110000"/>
                    </a:srgbClr>
                  </a:solidFill>
                  <a:prstDash val="solid"/>
                </a:ln>
                <a:solidFill>
                  <a:srgbClr val="00B0F0"/>
                </a:solidFill>
                <a:latin typeface="Times New Roman" pitchFamily="18" charset="0"/>
                <a:cs typeface="Times New Roman" pitchFamily="18" charset="0"/>
              </a:rPr>
              <a:t> </a:t>
            </a:r>
            <a:r>
              <a:rPr lang="en-US" sz="2800" b="1" dirty="0" err="1" smtClean="0">
                <a:ln w="10541" cmpd="sng">
                  <a:solidFill>
                    <a:srgbClr val="4F81BD">
                      <a:shade val="88000"/>
                      <a:satMod val="110000"/>
                    </a:srgbClr>
                  </a:solidFill>
                  <a:prstDash val="solid"/>
                </a:ln>
                <a:solidFill>
                  <a:srgbClr val="00B0F0"/>
                </a:solidFill>
                <a:latin typeface="Times New Roman" pitchFamily="18" charset="0"/>
                <a:cs typeface="Times New Roman" pitchFamily="18" charset="0"/>
              </a:rPr>
              <a:t>học</a:t>
            </a:r>
            <a:r>
              <a:rPr lang="en-US" sz="2800" b="1" dirty="0" smtClean="0">
                <a:ln w="10541" cmpd="sng">
                  <a:solidFill>
                    <a:srgbClr val="4F81BD">
                      <a:shade val="88000"/>
                      <a:satMod val="110000"/>
                    </a:srgbClr>
                  </a:solidFill>
                  <a:prstDash val="solid"/>
                </a:ln>
                <a:solidFill>
                  <a:srgbClr val="00B0F0"/>
                </a:solidFill>
                <a:latin typeface="Times New Roman" pitchFamily="18" charset="0"/>
                <a:cs typeface="Times New Roman" pitchFamily="18" charset="0"/>
              </a:rPr>
              <a:t> </a:t>
            </a:r>
            <a:r>
              <a:rPr lang="en-US" sz="2800" b="1" dirty="0" err="1" smtClean="0">
                <a:ln w="10541" cmpd="sng">
                  <a:solidFill>
                    <a:srgbClr val="4F81BD">
                      <a:shade val="88000"/>
                      <a:satMod val="110000"/>
                    </a:srgbClr>
                  </a:solidFill>
                  <a:prstDash val="solid"/>
                </a:ln>
                <a:solidFill>
                  <a:srgbClr val="00B0F0"/>
                </a:solidFill>
                <a:latin typeface="Times New Roman" pitchFamily="18" charset="0"/>
                <a:cs typeface="Times New Roman" pitchFamily="18" charset="0"/>
              </a:rPr>
              <a:t>tập</a:t>
            </a:r>
            <a:r>
              <a:rPr lang="en-US" sz="2800" b="1" dirty="0" smtClean="0">
                <a:ln w="10541" cmpd="sng">
                  <a:solidFill>
                    <a:srgbClr val="4F81BD">
                      <a:shade val="88000"/>
                      <a:satMod val="110000"/>
                    </a:srgbClr>
                  </a:solidFill>
                  <a:prstDash val="solid"/>
                </a:ln>
                <a:solidFill>
                  <a:srgbClr val="00B0F0"/>
                </a:solidFill>
                <a:latin typeface="Times New Roman" pitchFamily="18" charset="0"/>
                <a:cs typeface="Times New Roman" pitchFamily="18" charset="0"/>
              </a:rPr>
              <a:t>:</a:t>
            </a:r>
            <a:endParaRPr lang="en-US" sz="2800" b="1" dirty="0">
              <a:ln w="10541" cmpd="sng">
                <a:solidFill>
                  <a:srgbClr val="4F81BD">
                    <a:shade val="88000"/>
                    <a:satMod val="110000"/>
                  </a:srgbClr>
                </a:solidFill>
                <a:prstDash val="solid"/>
              </a:ln>
              <a:solidFill>
                <a:srgbClr val="00B0F0"/>
              </a:solidFill>
              <a:latin typeface="Calibri"/>
            </a:endParaRPr>
          </a:p>
        </p:txBody>
      </p:sp>
      <p:sp>
        <p:nvSpPr>
          <p:cNvPr id="9" name="TextBox 8"/>
          <p:cNvSpPr txBox="1"/>
          <p:nvPr/>
        </p:nvSpPr>
        <p:spPr>
          <a:xfrm>
            <a:off x="223895" y="0"/>
            <a:ext cx="4691005" cy="923330"/>
          </a:xfrm>
          <a:prstGeom prst="rect">
            <a:avLst/>
          </a:prstGeom>
          <a:noFill/>
        </p:spPr>
        <p:txBody>
          <a:bodyPr wrap="square">
            <a:spAutoFit/>
          </a:bodyPr>
          <a:lstStyle/>
          <a:p>
            <a:pPr>
              <a:lnSpc>
                <a:spcPct val="150000"/>
              </a:lnSpc>
              <a:defRPr/>
            </a:pPr>
            <a:r>
              <a:rPr lang="en-US" sz="3600" b="1" dirty="0" smtClean="0">
                <a:solidFill>
                  <a:srgbClr val="9B1A9E"/>
                </a:solidFill>
                <a:latin typeface="Times New Roman" panose="02020603050405020304" pitchFamily="18" charset="0"/>
                <a:cs typeface="Times New Roman" panose="02020603050405020304" pitchFamily="18" charset="0"/>
              </a:rPr>
              <a:t>III. </a:t>
            </a:r>
            <a:r>
              <a:rPr lang="en-US" sz="3600" b="1" dirty="0" err="1" smtClean="0">
                <a:solidFill>
                  <a:srgbClr val="9B1A9E"/>
                </a:solidFill>
                <a:latin typeface="Times New Roman" panose="02020603050405020304" pitchFamily="18" charset="0"/>
                <a:cs typeface="Times New Roman" panose="02020603050405020304" pitchFamily="18" charset="0"/>
              </a:rPr>
              <a:t>Rừng</a:t>
            </a:r>
            <a:r>
              <a:rPr lang="en-US" sz="3600" b="1" dirty="0" smtClean="0">
                <a:solidFill>
                  <a:srgbClr val="9B1A9E"/>
                </a:solidFill>
                <a:latin typeface="Times New Roman" panose="02020603050405020304" pitchFamily="18" charset="0"/>
                <a:cs typeface="Times New Roman" panose="02020603050405020304" pitchFamily="18" charset="0"/>
              </a:rPr>
              <a:t> </a:t>
            </a:r>
            <a:r>
              <a:rPr lang="en-US" sz="3600" b="1" dirty="0" err="1" smtClean="0">
                <a:solidFill>
                  <a:srgbClr val="9B1A9E"/>
                </a:solidFill>
                <a:latin typeface="Times New Roman" panose="02020603050405020304" pitchFamily="18" charset="0"/>
                <a:cs typeface="Times New Roman" panose="02020603050405020304" pitchFamily="18" charset="0"/>
              </a:rPr>
              <a:t>nhiệt</a:t>
            </a:r>
            <a:r>
              <a:rPr lang="en-US" sz="3600" b="1" dirty="0" smtClean="0">
                <a:solidFill>
                  <a:srgbClr val="9B1A9E"/>
                </a:solidFill>
                <a:latin typeface="Times New Roman" panose="02020603050405020304" pitchFamily="18" charset="0"/>
                <a:cs typeface="Times New Roman" panose="02020603050405020304" pitchFamily="18" charset="0"/>
              </a:rPr>
              <a:t> </a:t>
            </a:r>
            <a:r>
              <a:rPr lang="en-US" sz="3600" b="1" dirty="0" err="1" smtClean="0">
                <a:solidFill>
                  <a:srgbClr val="9B1A9E"/>
                </a:solidFill>
                <a:latin typeface="Times New Roman" panose="02020603050405020304" pitchFamily="18" charset="0"/>
                <a:cs typeface="Times New Roman" panose="02020603050405020304" pitchFamily="18" charset="0"/>
              </a:rPr>
              <a:t>đới</a:t>
            </a:r>
            <a:endParaRPr lang="en-GB" sz="3600" b="1" dirty="0">
              <a:solidFill>
                <a:srgbClr val="9B1A9E"/>
              </a:solidFill>
              <a:latin typeface="Times New Roman" panose="02020603050405020304" pitchFamily="18" charset="0"/>
              <a:cs typeface="Times New Roman" panose="02020603050405020304"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4053238160"/>
              </p:ext>
            </p:extLst>
          </p:nvPr>
        </p:nvGraphicFramePr>
        <p:xfrm>
          <a:off x="488659" y="2399993"/>
          <a:ext cx="11197040" cy="4067809"/>
        </p:xfrm>
        <a:graphic>
          <a:graphicData uri="http://schemas.openxmlformats.org/drawingml/2006/table">
            <a:tbl>
              <a:tblPr firstRow="1" firstCol="1" bandRow="1">
                <a:tableStyleId>{5C22544A-7EE6-4342-B048-85BDC9FD1C3A}</a:tableStyleId>
              </a:tblPr>
              <a:tblGrid>
                <a:gridCol w="2175997"/>
                <a:gridCol w="9021043"/>
              </a:tblGrid>
              <a:tr h="385536">
                <a:tc gridSpan="2">
                  <a:txBody>
                    <a:bodyPr/>
                    <a:lstStyle/>
                    <a:p>
                      <a:pPr algn="ctr">
                        <a:lnSpc>
                          <a:spcPct val="115000"/>
                        </a:lnSpc>
                        <a:spcAft>
                          <a:spcPts val="0"/>
                        </a:spcAft>
                      </a:pPr>
                      <a:r>
                        <a:rPr lang="nl-NL" sz="2600" dirty="0">
                          <a:solidFill>
                            <a:schemeClr val="accent4">
                              <a:lumMod val="75000"/>
                            </a:schemeClr>
                          </a:solidFill>
                          <a:effectLst/>
                          <a:latin typeface="Times New Roman" panose="02020603050405020304" pitchFamily="18" charset="0"/>
                          <a:cs typeface="Times New Roman" panose="02020603050405020304" pitchFamily="18" charset="0"/>
                        </a:rPr>
                        <a:t>Rừng  nhiệt đới</a:t>
                      </a:r>
                      <a:endParaRPr lang="en-US" sz="2600"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c hMerge="1">
                  <a:txBody>
                    <a:bodyPr/>
                    <a:lstStyle/>
                    <a:p>
                      <a:endParaRPr lang="en-US"/>
                    </a:p>
                  </a:txBody>
                  <a:tcPr/>
                </a:tc>
              </a:tr>
              <a:tr h="418106">
                <a:tc>
                  <a:txBody>
                    <a:bodyPr/>
                    <a:lstStyle/>
                    <a:p>
                      <a:pPr algn="just">
                        <a:lnSpc>
                          <a:spcPct val="115000"/>
                        </a:lnSpc>
                        <a:spcAft>
                          <a:spcPts val="0"/>
                        </a:spcAft>
                      </a:pPr>
                      <a:r>
                        <a:rPr lang="nl-NL" sz="2400" dirty="0">
                          <a:solidFill>
                            <a:schemeClr val="accent4">
                              <a:lumMod val="75000"/>
                            </a:schemeClr>
                          </a:solidFill>
                          <a:effectLst/>
                          <a:latin typeface="Times New Roman" panose="02020603050405020304" pitchFamily="18" charset="0"/>
                          <a:cs typeface="Times New Roman" panose="02020603050405020304" pitchFamily="18" charset="0"/>
                        </a:rPr>
                        <a:t>Phân bố</a:t>
                      </a:r>
                      <a:endParaRPr lang="en-US" sz="2400"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c>
                  <a:txBody>
                    <a:bodyPr/>
                    <a:lstStyle/>
                    <a:p>
                      <a:pPr algn="just">
                        <a:lnSpc>
                          <a:spcPct val="115000"/>
                        </a:lnSpc>
                        <a:spcAft>
                          <a:spcPts val="0"/>
                        </a:spcAft>
                      </a:pPr>
                      <a:endParaRPr lang="en-US" sz="2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r>
              <a:tr h="418106">
                <a:tc>
                  <a:txBody>
                    <a:bodyPr/>
                    <a:lstStyle/>
                    <a:p>
                      <a:pPr algn="just">
                        <a:lnSpc>
                          <a:spcPct val="115000"/>
                        </a:lnSpc>
                        <a:spcAft>
                          <a:spcPts val="0"/>
                        </a:spcAft>
                      </a:pPr>
                      <a:r>
                        <a:rPr lang="nl-NL" sz="2400" dirty="0">
                          <a:solidFill>
                            <a:schemeClr val="accent4">
                              <a:lumMod val="75000"/>
                            </a:schemeClr>
                          </a:solidFill>
                          <a:effectLst/>
                          <a:latin typeface="Times New Roman" panose="02020603050405020304" pitchFamily="18" charset="0"/>
                          <a:cs typeface="Times New Roman" panose="02020603050405020304" pitchFamily="18" charset="0"/>
                        </a:rPr>
                        <a:t>Nhiệt độ TB</a:t>
                      </a:r>
                      <a:endParaRPr lang="en-US" sz="2400"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c>
                  <a:txBody>
                    <a:bodyPr/>
                    <a:lstStyle/>
                    <a:p>
                      <a:pPr algn="just">
                        <a:lnSpc>
                          <a:spcPct val="115000"/>
                        </a:lnSpc>
                        <a:spcAft>
                          <a:spcPts val="0"/>
                        </a:spcAft>
                      </a:pPr>
                      <a:endParaRPr lang="en-US" sz="2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r>
              <a:tr h="418106">
                <a:tc>
                  <a:txBody>
                    <a:bodyPr/>
                    <a:lstStyle/>
                    <a:p>
                      <a:pPr algn="just">
                        <a:lnSpc>
                          <a:spcPct val="115000"/>
                        </a:lnSpc>
                        <a:spcAft>
                          <a:spcPts val="0"/>
                        </a:spcAft>
                      </a:pPr>
                      <a:r>
                        <a:rPr lang="nl-NL" sz="2400" dirty="0">
                          <a:solidFill>
                            <a:schemeClr val="accent4">
                              <a:lumMod val="75000"/>
                            </a:schemeClr>
                          </a:solidFill>
                          <a:effectLst/>
                          <a:latin typeface="Times New Roman" panose="02020603050405020304" pitchFamily="18" charset="0"/>
                          <a:cs typeface="Times New Roman" panose="02020603050405020304" pitchFamily="18" charset="0"/>
                        </a:rPr>
                        <a:t>Lượng mưa TB</a:t>
                      </a:r>
                      <a:endParaRPr lang="en-US" sz="2400"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c>
                  <a:txBody>
                    <a:bodyPr/>
                    <a:lstStyle/>
                    <a:p>
                      <a:pPr algn="just">
                        <a:lnSpc>
                          <a:spcPct val="115000"/>
                        </a:lnSpc>
                        <a:spcAft>
                          <a:spcPts val="0"/>
                        </a:spcAft>
                      </a:pPr>
                      <a:endParaRPr lang="en-US" sz="2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r>
              <a:tr h="418106">
                <a:tc>
                  <a:txBody>
                    <a:bodyPr/>
                    <a:lstStyle/>
                    <a:p>
                      <a:pPr algn="just">
                        <a:lnSpc>
                          <a:spcPct val="115000"/>
                        </a:lnSpc>
                        <a:spcAft>
                          <a:spcPts val="0"/>
                        </a:spcAft>
                      </a:pPr>
                      <a:r>
                        <a:rPr lang="nl-NL" sz="2400" dirty="0">
                          <a:solidFill>
                            <a:schemeClr val="accent4">
                              <a:lumMod val="75000"/>
                            </a:schemeClr>
                          </a:solidFill>
                          <a:effectLst/>
                          <a:latin typeface="Times New Roman" panose="02020603050405020304" pitchFamily="18" charset="0"/>
                          <a:cs typeface="Times New Roman" panose="02020603050405020304" pitchFamily="18" charset="0"/>
                        </a:rPr>
                        <a:t>Động vật</a:t>
                      </a:r>
                      <a:endParaRPr lang="en-US" sz="2400"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c>
                  <a:txBody>
                    <a:bodyPr/>
                    <a:lstStyle/>
                    <a:p>
                      <a:pPr algn="just">
                        <a:lnSpc>
                          <a:spcPct val="115000"/>
                        </a:lnSpc>
                        <a:spcAft>
                          <a:spcPts val="0"/>
                        </a:spcAft>
                      </a:pPr>
                      <a:endParaRPr lang="en-US" sz="2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r>
              <a:tr h="385536">
                <a:tc>
                  <a:txBody>
                    <a:bodyPr/>
                    <a:lstStyle/>
                    <a:p>
                      <a:pPr algn="just">
                        <a:lnSpc>
                          <a:spcPct val="115000"/>
                        </a:lnSpc>
                        <a:spcAft>
                          <a:spcPts val="0"/>
                        </a:spcAft>
                      </a:pPr>
                      <a:r>
                        <a:rPr lang="nl-NL" sz="2400" dirty="0">
                          <a:solidFill>
                            <a:schemeClr val="accent4">
                              <a:lumMod val="75000"/>
                            </a:schemeClr>
                          </a:solidFill>
                          <a:effectLst/>
                          <a:latin typeface="Times New Roman" panose="02020603050405020304" pitchFamily="18" charset="0"/>
                          <a:cs typeface="Times New Roman" panose="02020603050405020304" pitchFamily="18" charset="0"/>
                        </a:rPr>
                        <a:t>Thực vật</a:t>
                      </a:r>
                      <a:endParaRPr lang="en-US" sz="2400"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c>
                  <a:txBody>
                    <a:bodyPr/>
                    <a:lstStyle/>
                    <a:p>
                      <a:pPr algn="just">
                        <a:lnSpc>
                          <a:spcPct val="115000"/>
                        </a:lnSpc>
                        <a:spcAft>
                          <a:spcPts val="0"/>
                        </a:spcAft>
                      </a:pPr>
                      <a:endParaRPr lang="en-US" sz="2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r>
              <a:tr h="1333753">
                <a:tc gridSpan="2">
                  <a:txBody>
                    <a:bodyPr/>
                    <a:lstStyle/>
                    <a:p>
                      <a:pPr algn="ctr">
                        <a:lnSpc>
                          <a:spcPct val="115000"/>
                        </a:lnSpc>
                        <a:spcAft>
                          <a:spcPts val="0"/>
                        </a:spcAft>
                      </a:pPr>
                      <a:r>
                        <a:rPr lang="nl-NL" sz="2600" dirty="0">
                          <a:solidFill>
                            <a:schemeClr val="accent4">
                              <a:lumMod val="75000"/>
                            </a:schemeClr>
                          </a:solidFill>
                          <a:effectLst/>
                          <a:latin typeface="Times New Roman" panose="02020603050405020304" pitchFamily="18" charset="0"/>
                          <a:cs typeface="Times New Roman" panose="02020603050405020304" pitchFamily="18" charset="0"/>
                        </a:rPr>
                        <a:t>Sự khác nhau  của rừng mưa nhiệt đới và rừng nhiệt đới gió mùa</a:t>
                      </a:r>
                      <a:r>
                        <a:rPr lang="nl-NL" sz="2600" dirty="0" smtClean="0">
                          <a:solidFill>
                            <a:schemeClr val="accent4">
                              <a:lumMod val="75000"/>
                            </a:schemeClr>
                          </a:solidFill>
                          <a:effectLst/>
                          <a:latin typeface="Times New Roman" panose="02020603050405020304" pitchFamily="18" charset="0"/>
                          <a:cs typeface="Times New Roman" panose="02020603050405020304" pitchFamily="18" charset="0"/>
                        </a:rPr>
                        <a:t>:</a:t>
                      </a:r>
                      <a:endParaRPr lang="en-US" sz="2600" dirty="0">
                        <a:solidFill>
                          <a:schemeClr val="accent4">
                            <a:lumMod val="75000"/>
                          </a:schemeClr>
                        </a:solidFill>
                        <a:effectLst/>
                        <a:latin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hMerge="1">
                  <a:txBody>
                    <a:bodyPr/>
                    <a:lstStyle/>
                    <a:p>
                      <a:endParaRPr lang="en-US"/>
                    </a:p>
                  </a:txBody>
                  <a:tcPr/>
                </a:tc>
              </a:tr>
            </a:tbl>
          </a:graphicData>
        </a:graphic>
      </p:graphicFrame>
    </p:spTree>
    <p:extLst>
      <p:ext uri="{BB962C8B-B14F-4D97-AF65-F5344CB8AC3E}">
        <p14:creationId xmlns:p14="http://schemas.microsoft.com/office/powerpoint/2010/main" val="2356555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par>
                                <p:cTn id="11" presetID="14"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3895" y="0"/>
            <a:ext cx="3111587" cy="738664"/>
          </a:xfrm>
          <a:prstGeom prst="rect">
            <a:avLst/>
          </a:prstGeom>
          <a:noFill/>
        </p:spPr>
        <p:txBody>
          <a:bodyPr wrap="square">
            <a:spAutoFit/>
          </a:bodyPr>
          <a:lstStyle/>
          <a:p>
            <a:pPr>
              <a:lnSpc>
                <a:spcPct val="150000"/>
              </a:lnSpc>
              <a:defRPr/>
            </a:pPr>
            <a:r>
              <a:rPr lang="en-US" sz="2800" b="1" dirty="0" smtClean="0">
                <a:solidFill>
                  <a:srgbClr val="9B1A9E"/>
                </a:solidFill>
                <a:latin typeface="Times New Roman" panose="02020603050405020304" pitchFamily="18" charset="0"/>
                <a:cs typeface="Times New Roman" panose="02020603050405020304" pitchFamily="18" charset="0"/>
              </a:rPr>
              <a:t>III. </a:t>
            </a:r>
            <a:r>
              <a:rPr lang="en-US" sz="2800" b="1" dirty="0" err="1" smtClean="0">
                <a:solidFill>
                  <a:srgbClr val="9B1A9E"/>
                </a:solidFill>
                <a:latin typeface="Times New Roman" panose="02020603050405020304" pitchFamily="18" charset="0"/>
                <a:cs typeface="Times New Roman" panose="02020603050405020304" pitchFamily="18" charset="0"/>
              </a:rPr>
              <a:t>Rừng</a:t>
            </a:r>
            <a:r>
              <a:rPr lang="en-US" sz="2800" b="1" dirty="0" smtClean="0">
                <a:solidFill>
                  <a:srgbClr val="9B1A9E"/>
                </a:solidFill>
                <a:latin typeface="Times New Roman" panose="02020603050405020304" pitchFamily="18" charset="0"/>
                <a:cs typeface="Times New Roman" panose="02020603050405020304" pitchFamily="18" charset="0"/>
              </a:rPr>
              <a:t> </a:t>
            </a:r>
            <a:r>
              <a:rPr lang="en-US" sz="2800" b="1" dirty="0" err="1" smtClean="0">
                <a:solidFill>
                  <a:srgbClr val="9B1A9E"/>
                </a:solidFill>
                <a:latin typeface="Times New Roman" panose="02020603050405020304" pitchFamily="18" charset="0"/>
                <a:cs typeface="Times New Roman" panose="02020603050405020304" pitchFamily="18" charset="0"/>
              </a:rPr>
              <a:t>nhiệt</a:t>
            </a:r>
            <a:r>
              <a:rPr lang="en-US" sz="2800" b="1" dirty="0" smtClean="0">
                <a:solidFill>
                  <a:srgbClr val="9B1A9E"/>
                </a:solidFill>
                <a:latin typeface="Times New Roman" panose="02020603050405020304" pitchFamily="18" charset="0"/>
                <a:cs typeface="Times New Roman" panose="02020603050405020304" pitchFamily="18" charset="0"/>
              </a:rPr>
              <a:t> </a:t>
            </a:r>
            <a:r>
              <a:rPr lang="en-US" sz="2800" b="1" dirty="0" err="1" smtClean="0">
                <a:solidFill>
                  <a:srgbClr val="9B1A9E"/>
                </a:solidFill>
                <a:latin typeface="Times New Roman" panose="02020603050405020304" pitchFamily="18" charset="0"/>
                <a:cs typeface="Times New Roman" panose="02020603050405020304" pitchFamily="18" charset="0"/>
              </a:rPr>
              <a:t>đới</a:t>
            </a:r>
            <a:endParaRPr lang="en-GB" sz="2800" b="1" dirty="0">
              <a:solidFill>
                <a:srgbClr val="9B1A9E"/>
              </a:solidFill>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399847917"/>
              </p:ext>
            </p:extLst>
          </p:nvPr>
        </p:nvGraphicFramePr>
        <p:xfrm>
          <a:off x="301623" y="738660"/>
          <a:ext cx="11523232" cy="6025822"/>
        </p:xfrm>
        <a:graphic>
          <a:graphicData uri="http://schemas.openxmlformats.org/drawingml/2006/table">
            <a:tbl>
              <a:tblPr firstRow="1" firstCol="1" bandRow="1">
                <a:tableStyleId>{5C22544A-7EE6-4342-B048-85BDC9FD1C3A}</a:tableStyleId>
              </a:tblPr>
              <a:tblGrid>
                <a:gridCol w="2175997"/>
                <a:gridCol w="9347235"/>
              </a:tblGrid>
              <a:tr h="545234">
                <a:tc gridSpan="2">
                  <a:txBody>
                    <a:bodyPr/>
                    <a:lstStyle/>
                    <a:p>
                      <a:pPr algn="ctr">
                        <a:lnSpc>
                          <a:spcPct val="115000"/>
                        </a:lnSpc>
                        <a:spcAft>
                          <a:spcPts val="0"/>
                        </a:spcAft>
                      </a:pPr>
                      <a:r>
                        <a:rPr lang="nl-NL" sz="2600" dirty="0">
                          <a:solidFill>
                            <a:schemeClr val="accent4">
                              <a:lumMod val="75000"/>
                            </a:schemeClr>
                          </a:solidFill>
                          <a:effectLst/>
                          <a:latin typeface="Times New Roman" panose="02020603050405020304" pitchFamily="18" charset="0"/>
                          <a:cs typeface="Times New Roman" panose="02020603050405020304" pitchFamily="18" charset="0"/>
                        </a:rPr>
                        <a:t>Rừng  nhiệt đới</a:t>
                      </a:r>
                      <a:endParaRPr lang="en-US" sz="2600"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c hMerge="1">
                  <a:txBody>
                    <a:bodyPr/>
                    <a:lstStyle/>
                    <a:p>
                      <a:endParaRPr lang="en-US"/>
                    </a:p>
                  </a:txBody>
                  <a:tcPr/>
                </a:tc>
              </a:tr>
              <a:tr h="905475">
                <a:tc>
                  <a:txBody>
                    <a:bodyPr/>
                    <a:lstStyle/>
                    <a:p>
                      <a:pPr algn="just">
                        <a:lnSpc>
                          <a:spcPct val="115000"/>
                        </a:lnSpc>
                        <a:spcAft>
                          <a:spcPts val="0"/>
                        </a:spcAft>
                      </a:pPr>
                      <a:r>
                        <a:rPr lang="nl-NL" sz="2400" dirty="0">
                          <a:solidFill>
                            <a:schemeClr val="accent4">
                              <a:lumMod val="75000"/>
                            </a:schemeClr>
                          </a:solidFill>
                          <a:effectLst/>
                          <a:latin typeface="Times New Roman" panose="02020603050405020304" pitchFamily="18" charset="0"/>
                          <a:cs typeface="Times New Roman" panose="02020603050405020304" pitchFamily="18" charset="0"/>
                        </a:rPr>
                        <a:t>Phân bố</a:t>
                      </a:r>
                      <a:endParaRPr lang="en-US" sz="2400"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c>
                  <a:txBody>
                    <a:bodyPr/>
                    <a:lstStyle/>
                    <a:p>
                      <a:pPr algn="just">
                        <a:lnSpc>
                          <a:spcPct val="115000"/>
                        </a:lnSpc>
                        <a:spcAft>
                          <a:spcPts val="0"/>
                        </a:spcAft>
                      </a:pPr>
                      <a:endParaRPr lang="en-US" sz="2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r>
              <a:tr h="519982">
                <a:tc>
                  <a:txBody>
                    <a:bodyPr/>
                    <a:lstStyle/>
                    <a:p>
                      <a:pPr algn="just">
                        <a:lnSpc>
                          <a:spcPct val="115000"/>
                        </a:lnSpc>
                        <a:spcAft>
                          <a:spcPts val="0"/>
                        </a:spcAft>
                      </a:pPr>
                      <a:r>
                        <a:rPr lang="nl-NL" sz="2400" dirty="0">
                          <a:solidFill>
                            <a:schemeClr val="accent4">
                              <a:lumMod val="75000"/>
                            </a:schemeClr>
                          </a:solidFill>
                          <a:effectLst/>
                          <a:latin typeface="Times New Roman" panose="02020603050405020304" pitchFamily="18" charset="0"/>
                          <a:cs typeface="Times New Roman" panose="02020603050405020304" pitchFamily="18" charset="0"/>
                        </a:rPr>
                        <a:t>Nhiệt độ TB</a:t>
                      </a:r>
                      <a:endParaRPr lang="en-US" sz="2400"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c>
                  <a:txBody>
                    <a:bodyPr/>
                    <a:lstStyle/>
                    <a:p>
                      <a:pPr algn="just">
                        <a:lnSpc>
                          <a:spcPct val="115000"/>
                        </a:lnSpc>
                        <a:spcAft>
                          <a:spcPts val="0"/>
                        </a:spcAft>
                      </a:pPr>
                      <a:endParaRPr lang="en-US" sz="2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r>
              <a:tr h="553893">
                <a:tc>
                  <a:txBody>
                    <a:bodyPr/>
                    <a:lstStyle/>
                    <a:p>
                      <a:pPr algn="just">
                        <a:lnSpc>
                          <a:spcPct val="115000"/>
                        </a:lnSpc>
                        <a:spcAft>
                          <a:spcPts val="0"/>
                        </a:spcAft>
                      </a:pPr>
                      <a:r>
                        <a:rPr lang="nl-NL" sz="2400" dirty="0">
                          <a:solidFill>
                            <a:schemeClr val="accent4">
                              <a:lumMod val="75000"/>
                            </a:schemeClr>
                          </a:solidFill>
                          <a:effectLst/>
                          <a:latin typeface="Times New Roman" panose="02020603050405020304" pitchFamily="18" charset="0"/>
                          <a:cs typeface="Times New Roman" panose="02020603050405020304" pitchFamily="18" charset="0"/>
                        </a:rPr>
                        <a:t>Lượng mưa TB</a:t>
                      </a:r>
                      <a:endParaRPr lang="en-US" sz="2400"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c>
                  <a:txBody>
                    <a:bodyPr/>
                    <a:lstStyle/>
                    <a:p>
                      <a:pPr algn="just">
                        <a:lnSpc>
                          <a:spcPct val="115000"/>
                        </a:lnSpc>
                        <a:spcAft>
                          <a:spcPts val="0"/>
                        </a:spcAft>
                      </a:pPr>
                      <a:endParaRPr lang="en-US" sz="2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r>
              <a:tr h="860970">
                <a:tc>
                  <a:txBody>
                    <a:bodyPr/>
                    <a:lstStyle/>
                    <a:p>
                      <a:pPr algn="just">
                        <a:lnSpc>
                          <a:spcPct val="115000"/>
                        </a:lnSpc>
                        <a:spcAft>
                          <a:spcPts val="0"/>
                        </a:spcAft>
                      </a:pPr>
                      <a:r>
                        <a:rPr lang="nl-NL" sz="2400" dirty="0">
                          <a:solidFill>
                            <a:schemeClr val="accent4">
                              <a:lumMod val="75000"/>
                            </a:schemeClr>
                          </a:solidFill>
                          <a:effectLst/>
                          <a:latin typeface="Times New Roman" panose="02020603050405020304" pitchFamily="18" charset="0"/>
                          <a:cs typeface="Times New Roman" panose="02020603050405020304" pitchFamily="18" charset="0"/>
                        </a:rPr>
                        <a:t>Động vật</a:t>
                      </a:r>
                      <a:endParaRPr lang="en-US" sz="2400"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c>
                  <a:txBody>
                    <a:bodyPr/>
                    <a:lstStyle/>
                    <a:p>
                      <a:pPr algn="just">
                        <a:lnSpc>
                          <a:spcPct val="115000"/>
                        </a:lnSpc>
                        <a:spcAft>
                          <a:spcPts val="0"/>
                        </a:spcAft>
                      </a:pPr>
                      <a:endParaRPr lang="en-US" sz="2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r>
              <a:tr h="1044381">
                <a:tc>
                  <a:txBody>
                    <a:bodyPr/>
                    <a:lstStyle/>
                    <a:p>
                      <a:pPr algn="just">
                        <a:lnSpc>
                          <a:spcPct val="115000"/>
                        </a:lnSpc>
                        <a:spcAft>
                          <a:spcPts val="0"/>
                        </a:spcAft>
                      </a:pPr>
                      <a:r>
                        <a:rPr lang="nl-NL" sz="2400" dirty="0">
                          <a:solidFill>
                            <a:schemeClr val="accent4">
                              <a:lumMod val="75000"/>
                            </a:schemeClr>
                          </a:solidFill>
                          <a:effectLst/>
                          <a:latin typeface="Times New Roman" panose="02020603050405020304" pitchFamily="18" charset="0"/>
                          <a:cs typeface="Times New Roman" panose="02020603050405020304" pitchFamily="18" charset="0"/>
                        </a:rPr>
                        <a:t>Thực vật</a:t>
                      </a:r>
                      <a:endParaRPr lang="en-US" sz="2400"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c>
                  <a:txBody>
                    <a:bodyPr/>
                    <a:lstStyle/>
                    <a:p>
                      <a:pPr algn="just">
                        <a:lnSpc>
                          <a:spcPct val="115000"/>
                        </a:lnSpc>
                        <a:spcAft>
                          <a:spcPts val="0"/>
                        </a:spcAft>
                      </a:pPr>
                      <a:endParaRPr lang="en-US" sz="2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r>
              <a:tr h="1595887">
                <a:tc gridSpan="2">
                  <a:txBody>
                    <a:bodyPr/>
                    <a:lstStyle/>
                    <a:p>
                      <a:pPr algn="ctr">
                        <a:lnSpc>
                          <a:spcPct val="115000"/>
                        </a:lnSpc>
                        <a:spcAft>
                          <a:spcPts val="0"/>
                        </a:spcAft>
                      </a:pPr>
                      <a:r>
                        <a:rPr lang="nl-NL" sz="2600" dirty="0">
                          <a:solidFill>
                            <a:schemeClr val="accent4">
                              <a:lumMod val="75000"/>
                            </a:schemeClr>
                          </a:solidFill>
                          <a:effectLst/>
                          <a:latin typeface="Times New Roman" panose="02020603050405020304" pitchFamily="18" charset="0"/>
                          <a:cs typeface="Times New Roman" panose="02020603050405020304" pitchFamily="18" charset="0"/>
                        </a:rPr>
                        <a:t>Sự khác nhau  của rừng mưa nhiệt đới và rừng nhiệt đới gió mùa</a:t>
                      </a:r>
                      <a:r>
                        <a:rPr lang="nl-NL" sz="2600" dirty="0" smtClean="0">
                          <a:solidFill>
                            <a:schemeClr val="accent4">
                              <a:lumMod val="75000"/>
                            </a:schemeClr>
                          </a:solidFill>
                          <a:effectLst/>
                          <a:latin typeface="Times New Roman" panose="02020603050405020304" pitchFamily="18" charset="0"/>
                          <a:cs typeface="Times New Roman" panose="02020603050405020304" pitchFamily="18" charset="0"/>
                        </a:rPr>
                        <a:t>:</a:t>
                      </a:r>
                    </a:p>
                    <a:p>
                      <a:pPr algn="ctr">
                        <a:lnSpc>
                          <a:spcPct val="115000"/>
                        </a:lnSpc>
                        <a:spcAft>
                          <a:spcPts val="0"/>
                        </a:spcAft>
                      </a:pPr>
                      <a:endParaRPr lang="en-US" sz="2600" dirty="0">
                        <a:solidFill>
                          <a:schemeClr val="accent4">
                            <a:lumMod val="75000"/>
                          </a:schemeClr>
                        </a:solidFill>
                        <a:effectLst/>
                        <a:latin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hMerge="1">
                  <a:txBody>
                    <a:bodyPr/>
                    <a:lstStyle/>
                    <a:p>
                      <a:endParaRPr lang="en-US"/>
                    </a:p>
                  </a:txBody>
                  <a:tcPr/>
                </a:tc>
              </a:tr>
            </a:tbl>
          </a:graphicData>
        </a:graphic>
      </p:graphicFrame>
      <p:sp>
        <p:nvSpPr>
          <p:cNvPr id="4" name="Rectangle 3"/>
          <p:cNvSpPr/>
          <p:nvPr/>
        </p:nvSpPr>
        <p:spPr>
          <a:xfrm>
            <a:off x="2559628" y="1235486"/>
            <a:ext cx="9130144" cy="941796"/>
          </a:xfrm>
          <a:prstGeom prst="rect">
            <a:avLst/>
          </a:prstGeom>
        </p:spPr>
        <p:txBody>
          <a:bodyPr wrap="square">
            <a:spAutoFit/>
          </a:bodyPr>
          <a:lstStyle/>
          <a:p>
            <a:pPr algn="just">
              <a:lnSpc>
                <a:spcPct val="115000"/>
              </a:lnSpc>
              <a:spcAft>
                <a:spcPts val="0"/>
              </a:spcAft>
            </a:pPr>
            <a:r>
              <a:rPr lang="nl-NL" sz="2400" b="1" dirty="0" smtClean="0">
                <a:solidFill>
                  <a:schemeClr val="tx1"/>
                </a:solidFill>
                <a:effectLst/>
                <a:latin typeface="Times New Roman" panose="02020603050405020304" pitchFamily="18" charset="0"/>
                <a:cs typeface="Times New Roman" panose="02020603050405020304" pitchFamily="18" charset="0"/>
              </a:rPr>
              <a:t>T</a:t>
            </a:r>
            <a:r>
              <a:rPr lang="vi-VN" sz="2400" b="1" dirty="0" smtClean="0">
                <a:solidFill>
                  <a:schemeClr val="tx1"/>
                </a:solidFill>
                <a:effectLst/>
                <a:latin typeface="Times New Roman" panose="02020603050405020304" pitchFamily="18" charset="0"/>
                <a:cs typeface="Times New Roman" panose="02020603050405020304" pitchFamily="18" charset="0"/>
              </a:rPr>
              <a:t>ừ vùng Xích đạo đến hết vành đai nhiệt đới ở cả bán cầu Bắc và bán cầu Nam</a:t>
            </a:r>
            <a:endPar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2559628" y="2322756"/>
            <a:ext cx="5288972" cy="4968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b="1" dirty="0" smtClean="0">
                <a:solidFill>
                  <a:schemeClr val="tx1"/>
                </a:solidFill>
                <a:effectLst/>
                <a:latin typeface="Times New Roman" panose="02020603050405020304" pitchFamily="18" charset="0"/>
                <a:cs typeface="Times New Roman" panose="02020603050405020304" pitchFamily="18" charset="0"/>
              </a:rPr>
              <a:t>trung bình năm trên 21°</a:t>
            </a:r>
            <a:r>
              <a:rPr lang="nl-NL" sz="2400" b="1" dirty="0" smtClean="0">
                <a:solidFill>
                  <a:schemeClr val="tx1"/>
                </a:solidFill>
                <a:effectLst/>
                <a:latin typeface="Times New Roman" panose="02020603050405020304" pitchFamily="18" charset="0"/>
                <a:cs typeface="Times New Roman" panose="02020603050405020304" pitchFamily="18" charset="0"/>
              </a:rPr>
              <a:t>C</a:t>
            </a:r>
            <a:endParaRPr lang="en-US" sz="2400"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endParaRPr lang="en-US" sz="2400" dirty="0"/>
          </a:p>
        </p:txBody>
      </p:sp>
      <p:sp>
        <p:nvSpPr>
          <p:cNvPr id="6" name="Rectangle 5"/>
          <p:cNvSpPr/>
          <p:nvPr/>
        </p:nvSpPr>
        <p:spPr>
          <a:xfrm>
            <a:off x="2227119" y="2819578"/>
            <a:ext cx="6449290" cy="4968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smtClean="0">
                <a:solidFill>
                  <a:schemeClr val="tx1"/>
                </a:solidFill>
                <a:effectLst/>
                <a:latin typeface="Times New Roman" panose="02020603050405020304" pitchFamily="18" charset="0"/>
                <a:cs typeface="Times New Roman" panose="02020603050405020304" pitchFamily="18" charset="0"/>
              </a:rPr>
              <a:t>Trung </a:t>
            </a:r>
            <a:r>
              <a:rPr lang="vi-VN" sz="2400" b="1" dirty="0" smtClean="0">
                <a:solidFill>
                  <a:schemeClr val="tx1"/>
                </a:solidFill>
                <a:effectLst/>
                <a:latin typeface="Times New Roman" panose="02020603050405020304" pitchFamily="18" charset="0"/>
                <a:cs typeface="Times New Roman" panose="02020603050405020304" pitchFamily="18" charset="0"/>
              </a:rPr>
              <a:t>bình năm trên 1700 mm</a:t>
            </a:r>
            <a:endParaRPr lang="en-US" sz="2400"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endParaRPr lang="en-US" sz="2400" dirty="0"/>
          </a:p>
        </p:txBody>
      </p:sp>
      <p:sp>
        <p:nvSpPr>
          <p:cNvPr id="7" name="Rectangle 6"/>
          <p:cNvSpPr/>
          <p:nvPr/>
        </p:nvSpPr>
        <p:spPr>
          <a:xfrm>
            <a:off x="2559626" y="3606845"/>
            <a:ext cx="9130145" cy="4968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b="1" dirty="0">
                <a:solidFill>
                  <a:schemeClr val="tx1"/>
                </a:solidFill>
                <a:latin typeface="Times New Roman" panose="02020603050405020304" pitchFamily="18" charset="0"/>
                <a:cs typeface="Times New Roman" panose="02020603050405020304" pitchFamily="18" charset="0"/>
              </a:rPr>
              <a:t>-</a:t>
            </a:r>
            <a:r>
              <a:rPr lang="vi-VN" sz="2400" b="1" dirty="0" smtClean="0">
                <a:solidFill>
                  <a:schemeClr val="tx1"/>
                </a:solidFill>
                <a:effectLst/>
                <a:latin typeface="Times New Roman" panose="02020603050405020304" pitchFamily="18" charset="0"/>
                <a:cs typeface="Times New Roman" panose="02020603050405020304" pitchFamily="18" charset="0"/>
              </a:rPr>
              <a:t>phong phú, nhiều loài sống trên cây, leo trèo giỏi như khỉ, vượn,...</a:t>
            </a:r>
            <a:endParaRPr lang="en-US" sz="2400"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2400" dirty="0"/>
          </a:p>
        </p:txBody>
      </p:sp>
      <p:sp>
        <p:nvSpPr>
          <p:cNvPr id="8" name="Rectangle 7"/>
          <p:cNvSpPr/>
          <p:nvPr/>
        </p:nvSpPr>
        <p:spPr>
          <a:xfrm>
            <a:off x="2559627" y="4497552"/>
            <a:ext cx="9130144" cy="4968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b="1" dirty="0" smtClean="0">
                <a:solidFill>
                  <a:schemeClr val="tx1"/>
                </a:solidFill>
                <a:effectLst/>
                <a:latin typeface="Times New Roman" panose="02020603050405020304" pitchFamily="18" charset="0"/>
                <a:cs typeface="Times New Roman" panose="02020603050405020304" pitchFamily="18" charset="0"/>
              </a:rPr>
              <a:t>có nhiều loài cây thân gỗ, dây leo chằng chịt....</a:t>
            </a:r>
            <a:endParaRPr lang="en-US" sz="2400"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2400" dirty="0"/>
          </a:p>
        </p:txBody>
      </p:sp>
      <p:sp>
        <p:nvSpPr>
          <p:cNvPr id="9" name="Rectangle 8"/>
          <p:cNvSpPr/>
          <p:nvPr/>
        </p:nvSpPr>
        <p:spPr>
          <a:xfrm>
            <a:off x="529937" y="5636305"/>
            <a:ext cx="9130144" cy="4968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0"/>
              </a:spcAft>
            </a:pPr>
            <a:endParaRPr lang="nl-NL" sz="2400" b="1" dirty="0" smtClean="0">
              <a:solidFill>
                <a:schemeClr val="tx1"/>
              </a:solidFill>
              <a:effectLst/>
              <a:latin typeface="Times New Roman" panose="02020603050405020304" pitchFamily="18" charset="0"/>
              <a:cs typeface="Times New Roman" panose="02020603050405020304" pitchFamily="18" charset="0"/>
            </a:endParaRPr>
          </a:p>
          <a:p>
            <a:pPr algn="just">
              <a:lnSpc>
                <a:spcPct val="115000"/>
              </a:lnSpc>
              <a:spcAft>
                <a:spcPts val="0"/>
              </a:spcAft>
            </a:pPr>
            <a:endParaRPr lang="nl-NL" sz="2400" b="1" dirty="0">
              <a:solidFill>
                <a:schemeClr val="tx1"/>
              </a:solidFill>
              <a:latin typeface="Times New Roman" panose="02020603050405020304" pitchFamily="18" charset="0"/>
              <a:cs typeface="Times New Roman" panose="02020603050405020304" pitchFamily="18" charset="0"/>
            </a:endParaRPr>
          </a:p>
          <a:p>
            <a:pPr algn="just">
              <a:lnSpc>
                <a:spcPct val="115000"/>
              </a:lnSpc>
              <a:spcAft>
                <a:spcPts val="0"/>
              </a:spcAft>
            </a:pPr>
            <a:r>
              <a:rPr lang="nl-NL" sz="2400" b="1" dirty="0" smtClean="0">
                <a:solidFill>
                  <a:schemeClr val="tx1"/>
                </a:solidFill>
                <a:effectLst/>
                <a:latin typeface="Times New Roman" panose="02020603050405020304" pitchFamily="18" charset="0"/>
                <a:cs typeface="Times New Roman" panose="02020603050405020304" pitchFamily="18" charset="0"/>
              </a:rPr>
              <a:t>- Ít tầng hơn</a:t>
            </a:r>
            <a:endParaRPr lang="en-US" sz="2400" b="1" dirty="0" smtClean="0">
              <a:solidFill>
                <a:schemeClr val="tx1"/>
              </a:solidFill>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nl-NL" sz="2400" b="1" dirty="0" smtClean="0">
                <a:solidFill>
                  <a:schemeClr val="tx1"/>
                </a:solidFill>
                <a:effectLst/>
                <a:latin typeface="Times New Roman" panose="02020603050405020304" pitchFamily="18" charset="0"/>
                <a:cs typeface="Times New Roman" panose="02020603050405020304" pitchFamily="18" charset="0"/>
              </a:rPr>
              <a:t>- Phần lớn cây trong rừng bị rụng lá về mùa khô</a:t>
            </a:r>
            <a:endParaRPr lang="en-US" sz="2400" b="1" dirty="0" smtClean="0">
              <a:solidFill>
                <a:schemeClr val="tx1"/>
              </a:solidFill>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nl-NL" sz="2400" b="1" dirty="0" smtClean="0">
                <a:solidFill>
                  <a:schemeClr val="tx1"/>
                </a:solidFill>
                <a:effectLst/>
                <a:latin typeface="Times New Roman" panose="02020603050405020304" pitchFamily="18" charset="0"/>
                <a:cs typeface="Times New Roman" panose="02020603050405020304" pitchFamily="18" charset="0"/>
              </a:rPr>
              <a:t>- Rừng thoáng và không ẩm ướt bằng rừng mưa nhiệt đới</a:t>
            </a:r>
            <a:endParaRPr lang="en-US" sz="2400"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3396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arn(inVertical)">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arn(inVertical)">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op 100 biểu tượng quốc gia trên thế giới (P.10): Rừng Mưa Amazon - Brazil  - HỘI KỶ LỤC GIA VIỆT NAM - TỔ CHỨC KỶ LỤC VIỆT NAM(VIETKIN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4124527" cy="34533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hững khu rừng nhiệt đới vô cùng hấp dẫ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0604" y="3453318"/>
            <a:ext cx="6141396" cy="340468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6 địa điểm du lịch ở Châu Á được du khách truy lù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53318"/>
            <a:ext cx="6050604" cy="340468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Những khu rừng nhiệt đới vô cùng hấp dẫ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4528" y="0"/>
            <a:ext cx="4077510" cy="3453319"/>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Những khu rừng nhiệt đới vô cùng hấp dẫ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02039" y="-1"/>
            <a:ext cx="3989962" cy="345331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29037" y="3253897"/>
            <a:ext cx="3180944" cy="53502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rgbClr val="0070C0"/>
                </a:solidFill>
                <a:latin typeface="Times New Roman" panose="02020603050405020304" pitchFamily="18" charset="0"/>
                <a:cs typeface="Times New Roman" panose="02020603050405020304" pitchFamily="18" charset="0"/>
              </a:rPr>
              <a:t>Rừng</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nhiệt</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đới</a:t>
            </a:r>
            <a:endParaRPr lang="en-US" sz="3200" dirty="0"/>
          </a:p>
        </p:txBody>
      </p:sp>
    </p:spTree>
    <p:extLst>
      <p:ext uri="{BB962C8B-B14F-4D97-AF65-F5344CB8AC3E}">
        <p14:creationId xmlns:p14="http://schemas.microsoft.com/office/powerpoint/2010/main" val="3301594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randombar(horizontal)">
                                      <p:cBhvr>
                                        <p:cTn id="7" dur="500"/>
                                        <p:tgtEl>
                                          <p:spTgt spid="2050"/>
                                        </p:tgtEl>
                                      </p:cBhvr>
                                    </p:animEffect>
                                  </p:childTnLst>
                                </p:cTn>
                              </p:par>
                              <p:par>
                                <p:cTn id="8" presetID="14" presetClass="entr" presetSubtype="10"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randombar(horizontal)">
                                      <p:cBhvr>
                                        <p:cTn id="10" dur="500"/>
                                        <p:tgtEl>
                                          <p:spTgt spid="2052"/>
                                        </p:tgtEl>
                                      </p:cBhvr>
                                    </p:animEffect>
                                  </p:childTnLst>
                                </p:cTn>
                              </p:par>
                              <p:par>
                                <p:cTn id="11" presetID="14" presetClass="entr" presetSubtype="10" fill="hold" nodeType="withEffect">
                                  <p:stCondLst>
                                    <p:cond delay="0"/>
                                  </p:stCondLst>
                                  <p:childTnLst>
                                    <p:set>
                                      <p:cBhvr>
                                        <p:cTn id="12" dur="1" fill="hold">
                                          <p:stCondLst>
                                            <p:cond delay="0"/>
                                          </p:stCondLst>
                                        </p:cTn>
                                        <p:tgtEl>
                                          <p:spTgt spid="2056"/>
                                        </p:tgtEl>
                                        <p:attrNameLst>
                                          <p:attrName>style.visibility</p:attrName>
                                        </p:attrNameLst>
                                      </p:cBhvr>
                                      <p:to>
                                        <p:strVal val="visible"/>
                                      </p:to>
                                    </p:set>
                                    <p:animEffect transition="in" filter="randombar(horizontal)">
                                      <p:cBhvr>
                                        <p:cTn id="13" dur="500"/>
                                        <p:tgtEl>
                                          <p:spTgt spid="2056"/>
                                        </p:tgtEl>
                                      </p:cBhvr>
                                    </p:animEffect>
                                  </p:childTnLst>
                                </p:cTn>
                              </p:par>
                              <p:par>
                                <p:cTn id="14" presetID="14" presetClass="entr" presetSubtype="10" fill="hold" nodeType="withEffect">
                                  <p:stCondLst>
                                    <p:cond delay="0"/>
                                  </p:stCondLst>
                                  <p:childTnLst>
                                    <p:set>
                                      <p:cBhvr>
                                        <p:cTn id="15" dur="1" fill="hold">
                                          <p:stCondLst>
                                            <p:cond delay="0"/>
                                          </p:stCondLst>
                                        </p:cTn>
                                        <p:tgtEl>
                                          <p:spTgt spid="2058"/>
                                        </p:tgtEl>
                                        <p:attrNameLst>
                                          <p:attrName>style.visibility</p:attrName>
                                        </p:attrNameLst>
                                      </p:cBhvr>
                                      <p:to>
                                        <p:strVal val="visible"/>
                                      </p:to>
                                    </p:set>
                                    <p:animEffect transition="in" filter="randombar(horizontal)">
                                      <p:cBhvr>
                                        <p:cTn id="16" dur="500"/>
                                        <p:tgtEl>
                                          <p:spTgt spid="2058"/>
                                        </p:tgtEl>
                                      </p:cBhvr>
                                    </p:animEffect>
                                  </p:childTnLst>
                                </p:cTn>
                              </p:par>
                              <p:par>
                                <p:cTn id="17" presetID="14" presetClass="entr" presetSubtype="10" fill="hold" nodeType="withEffect">
                                  <p:stCondLst>
                                    <p:cond delay="0"/>
                                  </p:stCondLst>
                                  <p:childTnLst>
                                    <p:set>
                                      <p:cBhvr>
                                        <p:cTn id="18" dur="1" fill="hold">
                                          <p:stCondLst>
                                            <p:cond delay="0"/>
                                          </p:stCondLst>
                                        </p:cTn>
                                        <p:tgtEl>
                                          <p:spTgt spid="2064"/>
                                        </p:tgtEl>
                                        <p:attrNameLst>
                                          <p:attrName>style.visibility</p:attrName>
                                        </p:attrNameLst>
                                      </p:cBhvr>
                                      <p:to>
                                        <p:strVal val="visible"/>
                                      </p:to>
                                    </p:set>
                                    <p:animEffect transition="in" filter="randombar(horizontal)">
                                      <p:cBhvr>
                                        <p:cTn id="19" dur="500"/>
                                        <p:tgtEl>
                                          <p:spTgt spid="2064"/>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horizont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449" y="8938"/>
            <a:ext cx="4147279" cy="1015663"/>
          </a:xfrm>
          <a:prstGeom prst="rect">
            <a:avLst/>
          </a:prstGeom>
          <a:noFill/>
        </p:spPr>
        <p:txBody>
          <a:bodyPr wrap="square">
            <a:spAutoFit/>
          </a:bodyPr>
          <a:lstStyle/>
          <a:p>
            <a:pPr>
              <a:lnSpc>
                <a:spcPct val="150000"/>
              </a:lnSpc>
              <a:defRPr/>
            </a:pPr>
            <a:r>
              <a:rPr lang="en-US" sz="4000" b="1" dirty="0" smtClean="0">
                <a:solidFill>
                  <a:schemeClr val="accent6">
                    <a:lumMod val="75000"/>
                  </a:schemeClr>
                </a:solidFill>
                <a:latin typeface="Times New Roman" panose="02020603050405020304" pitchFamily="18" charset="0"/>
                <a:cs typeface="Times New Roman" panose="02020603050405020304" pitchFamily="18" charset="0"/>
              </a:rPr>
              <a:t>LUYỆN TẬP</a:t>
            </a:r>
            <a:endParaRPr lang="en-US" sz="40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3" name="Rectangle 2"/>
          <p:cNvSpPr/>
          <p:nvPr/>
        </p:nvSpPr>
        <p:spPr>
          <a:xfrm>
            <a:off x="434449" y="1205015"/>
            <a:ext cx="11213760" cy="1326197"/>
          </a:xfrm>
          <a:prstGeom prst="rect">
            <a:avLst/>
          </a:prstGeom>
        </p:spPr>
        <p:txBody>
          <a:bodyPr wrap="square">
            <a:spAutoFit/>
          </a:bodyPr>
          <a:lstStyle/>
          <a:p>
            <a:pPr indent="457200" fontAlgn="auto">
              <a:lnSpc>
                <a:spcPct val="115000"/>
              </a:lnSpc>
              <a:spcAft>
                <a:spcPts val="0"/>
              </a:spcAft>
            </a:pPr>
            <a:r>
              <a:rPr lang="en-US" sz="3600" b="1" dirty="0" smtClean="0">
                <a:solidFill>
                  <a:srgbClr val="9B1A9E"/>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3600" b="1" dirty="0" err="1">
                <a:solidFill>
                  <a:srgbClr val="9B1A9E"/>
                </a:solidFill>
                <a:latin typeface="Times New Roman" panose="02020603050405020304" pitchFamily="18" charset="0"/>
                <a:ea typeface="Calibri" panose="020F0502020204030204" pitchFamily="34" charset="0"/>
                <a:cs typeface="Times New Roman" panose="02020603050405020304" pitchFamily="18" charset="0"/>
              </a:rPr>
              <a:t>H</a:t>
            </a:r>
            <a:r>
              <a:rPr lang="en-US" sz="3600" b="1" dirty="0" err="1" smtClean="0">
                <a:solidFill>
                  <a:srgbClr val="9B1A9E"/>
                </a:solidFill>
                <a:effectLst/>
                <a:latin typeface="Times New Roman" panose="02020603050405020304" pitchFamily="18" charset="0"/>
                <a:ea typeface="Calibri" panose="020F0502020204030204" pitchFamily="34" charset="0"/>
                <a:cs typeface="Times New Roman" panose="02020603050405020304" pitchFamily="18" charset="0"/>
              </a:rPr>
              <a:t>ãy</a:t>
            </a:r>
            <a:r>
              <a:rPr lang="en-US" sz="3600" b="1" dirty="0" smtClean="0">
                <a:solidFill>
                  <a:srgbClr val="9B1A9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9B1A9E"/>
                </a:solidFill>
                <a:effectLst/>
                <a:latin typeface="Times New Roman" panose="02020603050405020304" pitchFamily="18" charset="0"/>
                <a:ea typeface="Calibri" panose="020F0502020204030204" pitchFamily="34" charset="0"/>
                <a:cs typeface="Times New Roman" panose="02020603050405020304" pitchFamily="18" charset="0"/>
              </a:rPr>
              <a:t>kể</a:t>
            </a:r>
            <a:r>
              <a:rPr lang="en-US" sz="3600" b="1" dirty="0" smtClean="0">
                <a:solidFill>
                  <a:srgbClr val="9B1A9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9B1A9E"/>
                </a:solidFill>
                <a:effectLst/>
                <a:latin typeface="Times New Roman" panose="02020603050405020304" pitchFamily="18" charset="0"/>
                <a:ea typeface="Calibri" panose="020F0502020204030204" pitchFamily="34" charset="0"/>
                <a:cs typeface="Times New Roman" panose="02020603050405020304" pitchFamily="18" charset="0"/>
              </a:rPr>
              <a:t>tên</a:t>
            </a:r>
            <a:r>
              <a:rPr lang="en-US" sz="3600" b="1" dirty="0" smtClean="0">
                <a:solidFill>
                  <a:srgbClr val="9B1A9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9B1A9E"/>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3600" b="1" dirty="0" smtClean="0">
                <a:solidFill>
                  <a:srgbClr val="9B1A9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9B1A9E"/>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3600" b="1" dirty="0" smtClean="0">
                <a:solidFill>
                  <a:srgbClr val="9B1A9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9B1A9E"/>
                </a:solidFill>
                <a:effectLst/>
                <a:latin typeface="Times New Roman" panose="02020603050405020304" pitchFamily="18" charset="0"/>
                <a:ea typeface="Calibri" panose="020F0502020204030204" pitchFamily="34" charset="0"/>
                <a:cs typeface="Times New Roman" panose="02020603050405020304" pitchFamily="18" charset="0"/>
              </a:rPr>
              <a:t>loài</a:t>
            </a:r>
            <a:r>
              <a:rPr lang="en-US" sz="3600" b="1" dirty="0" smtClean="0">
                <a:solidFill>
                  <a:srgbClr val="9B1A9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9B1A9E"/>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3600" b="1" dirty="0" smtClean="0">
                <a:solidFill>
                  <a:srgbClr val="9B1A9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9B1A9E"/>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3600" b="1" dirty="0" smtClean="0">
                <a:solidFill>
                  <a:srgbClr val="9B1A9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9B1A9E"/>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3600" b="1" dirty="0" smtClean="0">
                <a:solidFill>
                  <a:srgbClr val="9B1A9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9B1A9E"/>
                </a:solidFill>
                <a:effectLst/>
                <a:latin typeface="Times New Roman" panose="02020603050405020304" pitchFamily="18" charset="0"/>
                <a:ea typeface="Calibri" panose="020F0502020204030204" pitchFamily="34" charset="0"/>
                <a:cs typeface="Times New Roman" panose="02020603050405020304" pitchFamily="18" charset="0"/>
              </a:rPr>
              <a:t>cạn</a:t>
            </a:r>
            <a:r>
              <a:rPr lang="en-US" sz="3600" b="1" dirty="0" smtClean="0">
                <a:solidFill>
                  <a:srgbClr val="9B1A9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9B1A9E"/>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600" b="1" dirty="0" smtClean="0">
                <a:solidFill>
                  <a:srgbClr val="9B1A9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9B1A9E"/>
                </a:solidFill>
                <a:effectLst/>
                <a:latin typeface="Times New Roman" panose="02020603050405020304" pitchFamily="18" charset="0"/>
                <a:ea typeface="Calibri" panose="020F0502020204030204" pitchFamily="34" charset="0"/>
                <a:cs typeface="Times New Roman" panose="02020603050405020304" pitchFamily="18" charset="0"/>
              </a:rPr>
              <a:t>dưới</a:t>
            </a:r>
            <a:r>
              <a:rPr lang="en-US" sz="3600" b="1" dirty="0" smtClean="0">
                <a:solidFill>
                  <a:srgbClr val="9B1A9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9B1A9E"/>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3600" b="1" dirty="0" smtClean="0">
                <a:solidFill>
                  <a:srgbClr val="9B1A9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9B1A9E"/>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3600" b="1" dirty="0" smtClean="0">
                <a:solidFill>
                  <a:srgbClr val="9B1A9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9B1A9E"/>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3600" b="1" dirty="0" smtClean="0">
                <a:solidFill>
                  <a:srgbClr val="9B1A9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9B1A9E"/>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3600" b="1" dirty="0" smtClean="0">
                <a:solidFill>
                  <a:srgbClr val="9B1A9E"/>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dirty="0">
              <a:solidFill>
                <a:srgbClr val="9B1A9E"/>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847606" y="2932499"/>
            <a:ext cx="10387445" cy="2003625"/>
          </a:xfrm>
          <a:prstGeom prst="rect">
            <a:avLst/>
          </a:prstGeom>
        </p:spPr>
        <p:txBody>
          <a:bodyPr wrap="square">
            <a:spAutoFit/>
          </a:bodyPr>
          <a:lstStyle/>
          <a:p>
            <a:pPr fontAlgn="auto">
              <a:lnSpc>
                <a:spcPct val="115000"/>
              </a:lnSpc>
              <a:spcAft>
                <a:spcPts val="0"/>
              </a:spcAft>
            </a:pP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effectLst/>
                <a:latin typeface="Times New Roman" panose="02020603050405020304" pitchFamily="18" charset="0"/>
                <a:ea typeface="Calibri" panose="020F0502020204030204" pitchFamily="34" charset="0"/>
                <a:cs typeface="Times New Roman" panose="02020603050405020304" pitchFamily="18" charset="0"/>
              </a:rPr>
              <a:t>Trên</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effectLst/>
                <a:latin typeface="Times New Roman" panose="02020603050405020304" pitchFamily="18" charset="0"/>
                <a:ea typeface="Calibri" panose="020F0502020204030204" pitchFamily="34" charset="0"/>
                <a:cs typeface="Times New Roman" panose="02020603050405020304" pitchFamily="18" charset="0"/>
              </a:rPr>
              <a:t>cạn</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effectLst/>
                <a:latin typeface="Times New Roman" panose="02020603050405020304" pitchFamily="18" charset="0"/>
                <a:ea typeface="Calibri" panose="020F0502020204030204" pitchFamily="34" charset="0"/>
                <a:cs typeface="Times New Roman" panose="02020603050405020304" pitchFamily="18" charset="0"/>
              </a:rPr>
              <a:t>hổ</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effectLst/>
                <a:latin typeface="Times New Roman" panose="02020603050405020304" pitchFamily="18" charset="0"/>
                <a:ea typeface="Calibri" panose="020F0502020204030204" pitchFamily="34" charset="0"/>
                <a:cs typeface="Times New Roman" panose="02020603050405020304" pitchFamily="18" charset="0"/>
              </a:rPr>
              <a:t>báo</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effectLst/>
                <a:latin typeface="Times New Roman" panose="02020603050405020304" pitchFamily="18" charset="0"/>
                <a:ea typeface="Calibri" panose="020F0502020204030204" pitchFamily="34" charset="0"/>
                <a:cs typeface="Times New Roman" panose="02020603050405020304" pitchFamily="18" charset="0"/>
              </a:rPr>
              <a:t>hươu</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effectLst/>
                <a:latin typeface="Times New Roman" panose="02020603050405020304" pitchFamily="18" charset="0"/>
                <a:ea typeface="Calibri" panose="020F0502020204030204" pitchFamily="34" charset="0"/>
                <a:cs typeface="Times New Roman" panose="02020603050405020304" pitchFamily="18" charset="0"/>
              </a:rPr>
              <a:t>ngựa</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effectLst/>
                <a:latin typeface="Times New Roman" panose="02020603050405020304" pitchFamily="18" charset="0"/>
                <a:ea typeface="Calibri" panose="020F0502020204030204" pitchFamily="34" charset="0"/>
                <a:cs typeface="Times New Roman" panose="02020603050405020304" pitchFamily="18" charset="0"/>
              </a:rPr>
              <a:t>gà</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effectLst/>
                <a:latin typeface="Times New Roman" panose="02020603050405020304" pitchFamily="18" charset="0"/>
                <a:ea typeface="Calibri" panose="020F0502020204030204" pitchFamily="34" charset="0"/>
                <a:cs typeface="Times New Roman" panose="02020603050405020304" pitchFamily="18" charset="0"/>
              </a:rPr>
              <a:t>mèo</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effectLst/>
                <a:latin typeface="Times New Roman" panose="02020603050405020304" pitchFamily="18" charset="0"/>
                <a:ea typeface="Calibri" panose="020F0502020204030204" pitchFamily="34" charset="0"/>
                <a:cs typeface="Times New Roman" panose="02020603050405020304" pitchFamily="18" charset="0"/>
              </a:rPr>
              <a:t>sư</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effectLst/>
                <a:latin typeface="Times New Roman" panose="02020603050405020304" pitchFamily="18" charset="0"/>
                <a:ea typeface="Calibri" panose="020F0502020204030204" pitchFamily="34" charset="0"/>
                <a:cs typeface="Times New Roman" panose="02020603050405020304" pitchFamily="18" charset="0"/>
              </a:rPr>
              <a:t>tử</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a:t>
            </a:r>
          </a:p>
          <a:p>
            <a:pPr fontAlgn="auto">
              <a:lnSpc>
                <a:spcPct val="115000"/>
              </a:lnSpc>
              <a:spcAft>
                <a:spcPts val="0"/>
              </a:spcAft>
            </a:pPr>
            <a:endPar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fontAlgn="auto">
              <a:lnSpc>
                <a:spcPct val="115000"/>
              </a:lnSpc>
              <a:spcAft>
                <a:spcPts val="0"/>
              </a:spcAft>
            </a:pP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effectLst/>
                <a:latin typeface="Times New Roman" panose="02020603050405020304" pitchFamily="18" charset="0"/>
                <a:ea typeface="Calibri" panose="020F0502020204030204" pitchFamily="34" charset="0"/>
                <a:cs typeface="Times New Roman" panose="02020603050405020304" pitchFamily="18" charset="0"/>
              </a:rPr>
              <a:t>Dưới</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effectLst/>
                <a:latin typeface="Times New Roman" panose="02020603050405020304" pitchFamily="18" charset="0"/>
                <a:ea typeface="Calibri" panose="020F0502020204030204" pitchFamily="34" charset="0"/>
                <a:cs typeface="Times New Roman" panose="02020603050405020304" pitchFamily="18" charset="0"/>
              </a:rPr>
              <a:t>cá</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effectLst/>
                <a:latin typeface="Times New Roman" panose="02020603050405020304" pitchFamily="18" charset="0"/>
                <a:ea typeface="Calibri" panose="020F0502020204030204" pitchFamily="34" charset="0"/>
                <a:cs typeface="Times New Roman" panose="02020603050405020304" pitchFamily="18" charset="0"/>
              </a:rPr>
              <a:t>tôm</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effectLst/>
                <a:latin typeface="Times New Roman" panose="02020603050405020304" pitchFamily="18" charset="0"/>
                <a:ea typeface="Calibri" panose="020F0502020204030204" pitchFamily="34" charset="0"/>
                <a:cs typeface="Times New Roman" panose="02020603050405020304" pitchFamily="18" charset="0"/>
              </a:rPr>
              <a:t>rùa</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effectLst/>
                <a:latin typeface="Times New Roman" panose="02020603050405020304" pitchFamily="18" charset="0"/>
                <a:ea typeface="Calibri" panose="020F0502020204030204" pitchFamily="34" charset="0"/>
                <a:cs typeface="Times New Roman" panose="02020603050405020304" pitchFamily="18" charset="0"/>
              </a:rPr>
              <a:t>sao</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effectLst/>
                <a:latin typeface="Times New Roman" panose="02020603050405020304" pitchFamily="18" charset="0"/>
                <a:ea typeface="Calibri" panose="020F0502020204030204" pitchFamily="34" charset="0"/>
                <a:cs typeface="Times New Roman" panose="02020603050405020304" pitchFamily="18" charset="0"/>
              </a:rPr>
              <a:t>biển</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effectLst/>
                <a:latin typeface="Times New Roman" panose="02020603050405020304" pitchFamily="18" charset="0"/>
                <a:ea typeface="Calibri" panose="020F0502020204030204" pitchFamily="34" charset="0"/>
                <a:cs typeface="Times New Roman" panose="02020603050405020304" pitchFamily="18" charset="0"/>
              </a:rPr>
              <a:t>sứa</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effectLst/>
                <a:latin typeface="Times New Roman" panose="02020603050405020304" pitchFamily="18" charset="0"/>
                <a:ea typeface="Calibri" panose="020F0502020204030204" pitchFamily="34" charset="0"/>
                <a:cs typeface="Times New Roman" panose="02020603050405020304" pitchFamily="18" charset="0"/>
              </a:rPr>
              <a:t>mực</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03503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449" y="8938"/>
            <a:ext cx="4040274" cy="1015663"/>
          </a:xfrm>
          <a:prstGeom prst="rect">
            <a:avLst/>
          </a:prstGeom>
          <a:noFill/>
        </p:spPr>
        <p:txBody>
          <a:bodyPr wrap="square">
            <a:spAutoFit/>
          </a:bodyPr>
          <a:lstStyle/>
          <a:p>
            <a:pPr>
              <a:lnSpc>
                <a:spcPct val="150000"/>
              </a:lnSpc>
              <a:defRPr/>
            </a:pPr>
            <a:r>
              <a:rPr lang="en-US" sz="4000" b="1" dirty="0" smtClean="0">
                <a:solidFill>
                  <a:schemeClr val="accent6">
                    <a:lumMod val="75000"/>
                  </a:schemeClr>
                </a:solidFill>
                <a:latin typeface="Times New Roman" panose="02020603050405020304" pitchFamily="18" charset="0"/>
                <a:cs typeface="Times New Roman" panose="02020603050405020304" pitchFamily="18" charset="0"/>
              </a:rPr>
              <a:t>LUYỆN TẬP</a:t>
            </a:r>
            <a:endParaRPr lang="en-US" sz="40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3" name="Rectangle 2"/>
          <p:cNvSpPr/>
          <p:nvPr/>
        </p:nvSpPr>
        <p:spPr>
          <a:xfrm>
            <a:off x="839695" y="1197325"/>
            <a:ext cx="10155344" cy="646331"/>
          </a:xfrm>
          <a:prstGeom prst="rect">
            <a:avLst/>
          </a:prstGeom>
        </p:spPr>
        <p:txBody>
          <a:bodyPr wrap="none">
            <a:spAutoFit/>
          </a:bodyPr>
          <a:lstStyle/>
          <a:p>
            <a:r>
              <a:rPr lang="en-US" sz="3600" b="1" dirty="0" err="1" smtClean="0">
                <a:solidFill>
                  <a:srgbClr val="9B1A9E"/>
                </a:solidFill>
                <a:effectLst/>
                <a:latin typeface="Times New Roman" panose="02020603050405020304" pitchFamily="18" charset="0"/>
                <a:ea typeface="Calibri" panose="020F0502020204030204" pitchFamily="34" charset="0"/>
              </a:rPr>
              <a:t>Câu</a:t>
            </a:r>
            <a:r>
              <a:rPr lang="en-US" sz="3600" b="1" dirty="0" smtClean="0">
                <a:solidFill>
                  <a:srgbClr val="9B1A9E"/>
                </a:solidFill>
                <a:effectLst/>
                <a:latin typeface="Times New Roman" panose="02020603050405020304" pitchFamily="18" charset="0"/>
                <a:ea typeface="Calibri" panose="020F0502020204030204" pitchFamily="34" charset="0"/>
              </a:rPr>
              <a:t> 2. Cho </a:t>
            </a:r>
            <a:r>
              <a:rPr lang="en-US" sz="3600" b="1" dirty="0" err="1" smtClean="0">
                <a:solidFill>
                  <a:srgbClr val="9B1A9E"/>
                </a:solidFill>
                <a:effectLst/>
                <a:latin typeface="Times New Roman" panose="02020603050405020304" pitchFamily="18" charset="0"/>
                <a:ea typeface="Calibri" panose="020F0502020204030204" pitchFamily="34" charset="0"/>
              </a:rPr>
              <a:t>biết</a:t>
            </a:r>
            <a:r>
              <a:rPr lang="en-US" sz="3600" b="1" dirty="0" smtClean="0">
                <a:solidFill>
                  <a:srgbClr val="9B1A9E"/>
                </a:solidFill>
                <a:effectLst/>
                <a:latin typeface="Times New Roman" panose="02020603050405020304" pitchFamily="18" charset="0"/>
                <a:ea typeface="Calibri" panose="020F0502020204030204" pitchFamily="34" charset="0"/>
              </a:rPr>
              <a:t> </a:t>
            </a:r>
            <a:r>
              <a:rPr lang="en-US" sz="3600" b="1" dirty="0" err="1" smtClean="0">
                <a:solidFill>
                  <a:srgbClr val="9B1A9E"/>
                </a:solidFill>
                <a:effectLst/>
                <a:latin typeface="Times New Roman" panose="02020603050405020304" pitchFamily="18" charset="0"/>
                <a:ea typeface="Calibri" panose="020F0502020204030204" pitchFamily="34" charset="0"/>
              </a:rPr>
              <a:t>một</a:t>
            </a:r>
            <a:r>
              <a:rPr lang="en-US" sz="3600" b="1" dirty="0" smtClean="0">
                <a:solidFill>
                  <a:srgbClr val="9B1A9E"/>
                </a:solidFill>
                <a:effectLst/>
                <a:latin typeface="Times New Roman" panose="02020603050405020304" pitchFamily="18" charset="0"/>
                <a:ea typeface="Calibri" panose="020F0502020204030204" pitchFamily="34" charset="0"/>
              </a:rPr>
              <a:t> </a:t>
            </a:r>
            <a:r>
              <a:rPr lang="en-US" sz="3600" b="1" dirty="0" err="1" smtClean="0">
                <a:solidFill>
                  <a:srgbClr val="9B1A9E"/>
                </a:solidFill>
                <a:effectLst/>
                <a:latin typeface="Times New Roman" panose="02020603050405020304" pitchFamily="18" charset="0"/>
                <a:ea typeface="Calibri" panose="020F0502020204030204" pitchFamily="34" charset="0"/>
              </a:rPr>
              <a:t>số</a:t>
            </a:r>
            <a:r>
              <a:rPr lang="en-US" sz="3600" b="1" dirty="0" smtClean="0">
                <a:solidFill>
                  <a:srgbClr val="9B1A9E"/>
                </a:solidFill>
                <a:effectLst/>
                <a:latin typeface="Times New Roman" panose="02020603050405020304" pitchFamily="18" charset="0"/>
                <a:ea typeface="Calibri" panose="020F0502020204030204" pitchFamily="34" charset="0"/>
              </a:rPr>
              <a:t> </a:t>
            </a:r>
            <a:r>
              <a:rPr lang="en-US" sz="3600" b="1" dirty="0" err="1" smtClean="0">
                <a:solidFill>
                  <a:srgbClr val="9B1A9E"/>
                </a:solidFill>
                <a:effectLst/>
                <a:latin typeface="Times New Roman" panose="02020603050405020304" pitchFamily="18" charset="0"/>
                <a:ea typeface="Calibri" panose="020F0502020204030204" pitchFamily="34" charset="0"/>
              </a:rPr>
              <a:t>rừng</a:t>
            </a:r>
            <a:r>
              <a:rPr lang="en-US" sz="3600" b="1" dirty="0" smtClean="0">
                <a:solidFill>
                  <a:srgbClr val="9B1A9E"/>
                </a:solidFill>
                <a:effectLst/>
                <a:latin typeface="Times New Roman" panose="02020603050405020304" pitchFamily="18" charset="0"/>
                <a:ea typeface="Calibri" panose="020F0502020204030204" pitchFamily="34" charset="0"/>
              </a:rPr>
              <a:t> </a:t>
            </a:r>
            <a:r>
              <a:rPr lang="en-US" sz="3600" b="1" dirty="0" err="1" smtClean="0">
                <a:solidFill>
                  <a:srgbClr val="9B1A9E"/>
                </a:solidFill>
                <a:effectLst/>
                <a:latin typeface="Times New Roman" panose="02020603050405020304" pitchFamily="18" charset="0"/>
                <a:ea typeface="Calibri" panose="020F0502020204030204" pitchFamily="34" charset="0"/>
              </a:rPr>
              <a:t>nhiệt</a:t>
            </a:r>
            <a:r>
              <a:rPr lang="en-US" sz="3600" b="1" dirty="0" smtClean="0">
                <a:solidFill>
                  <a:srgbClr val="9B1A9E"/>
                </a:solidFill>
                <a:effectLst/>
                <a:latin typeface="Times New Roman" panose="02020603050405020304" pitchFamily="18" charset="0"/>
                <a:ea typeface="Calibri" panose="020F0502020204030204" pitchFamily="34" charset="0"/>
              </a:rPr>
              <a:t> </a:t>
            </a:r>
            <a:r>
              <a:rPr lang="en-US" sz="3600" b="1" dirty="0" err="1" smtClean="0">
                <a:solidFill>
                  <a:srgbClr val="9B1A9E"/>
                </a:solidFill>
                <a:effectLst/>
                <a:latin typeface="Times New Roman" panose="02020603050405020304" pitchFamily="18" charset="0"/>
                <a:ea typeface="Calibri" panose="020F0502020204030204" pitchFamily="34" charset="0"/>
              </a:rPr>
              <a:t>đới</a:t>
            </a:r>
            <a:r>
              <a:rPr lang="en-US" sz="3600" b="1" dirty="0" smtClean="0">
                <a:solidFill>
                  <a:srgbClr val="9B1A9E"/>
                </a:solidFill>
                <a:effectLst/>
                <a:latin typeface="Times New Roman" panose="02020603050405020304" pitchFamily="18" charset="0"/>
                <a:ea typeface="Calibri" panose="020F0502020204030204" pitchFamily="34" charset="0"/>
              </a:rPr>
              <a:t> </a:t>
            </a:r>
            <a:r>
              <a:rPr lang="en-US" sz="3600" b="1" dirty="0" err="1" smtClean="0">
                <a:solidFill>
                  <a:srgbClr val="9B1A9E"/>
                </a:solidFill>
                <a:effectLst/>
                <a:latin typeface="Times New Roman" panose="02020603050405020304" pitchFamily="18" charset="0"/>
                <a:ea typeface="Calibri" panose="020F0502020204030204" pitchFamily="34" charset="0"/>
              </a:rPr>
              <a:t>mà</a:t>
            </a:r>
            <a:r>
              <a:rPr lang="en-US" sz="3600" b="1" dirty="0" smtClean="0">
                <a:solidFill>
                  <a:srgbClr val="9B1A9E"/>
                </a:solidFill>
                <a:effectLst/>
                <a:latin typeface="Times New Roman" panose="02020603050405020304" pitchFamily="18" charset="0"/>
                <a:ea typeface="Calibri" panose="020F0502020204030204" pitchFamily="34" charset="0"/>
              </a:rPr>
              <a:t> </a:t>
            </a:r>
            <a:r>
              <a:rPr lang="en-US" sz="3600" b="1" dirty="0" err="1" smtClean="0">
                <a:solidFill>
                  <a:srgbClr val="9B1A9E"/>
                </a:solidFill>
                <a:effectLst/>
                <a:latin typeface="Times New Roman" panose="02020603050405020304" pitchFamily="18" charset="0"/>
                <a:ea typeface="Calibri" panose="020F0502020204030204" pitchFamily="34" charset="0"/>
              </a:rPr>
              <a:t>em</a:t>
            </a:r>
            <a:r>
              <a:rPr lang="en-US" sz="3600" b="1" dirty="0" smtClean="0">
                <a:solidFill>
                  <a:srgbClr val="9B1A9E"/>
                </a:solidFill>
                <a:effectLst/>
                <a:latin typeface="Times New Roman" panose="02020603050405020304" pitchFamily="18" charset="0"/>
                <a:ea typeface="Calibri" panose="020F0502020204030204" pitchFamily="34" charset="0"/>
              </a:rPr>
              <a:t> </a:t>
            </a:r>
            <a:r>
              <a:rPr lang="en-US" sz="3600" b="1" dirty="0" err="1" smtClean="0">
                <a:solidFill>
                  <a:srgbClr val="9B1A9E"/>
                </a:solidFill>
                <a:effectLst/>
                <a:latin typeface="Times New Roman" panose="02020603050405020304" pitchFamily="18" charset="0"/>
                <a:ea typeface="Calibri" panose="020F0502020204030204" pitchFamily="34" charset="0"/>
              </a:rPr>
              <a:t>biết</a:t>
            </a:r>
            <a:r>
              <a:rPr lang="en-US" sz="3600" b="1" dirty="0" smtClean="0">
                <a:solidFill>
                  <a:srgbClr val="9B1A9E"/>
                </a:solidFill>
                <a:effectLst/>
                <a:latin typeface="Times New Roman" panose="02020603050405020304" pitchFamily="18" charset="0"/>
                <a:ea typeface="Calibri" panose="020F0502020204030204" pitchFamily="34" charset="0"/>
              </a:rPr>
              <a:t> .</a:t>
            </a:r>
            <a:endParaRPr lang="en-US" sz="3600" b="1" dirty="0">
              <a:solidFill>
                <a:srgbClr val="9B1A9E"/>
              </a:solidFill>
            </a:endParaRPr>
          </a:p>
        </p:txBody>
      </p:sp>
      <p:sp>
        <p:nvSpPr>
          <p:cNvPr id="4" name="Rectangle 3"/>
          <p:cNvSpPr/>
          <p:nvPr/>
        </p:nvSpPr>
        <p:spPr>
          <a:xfrm>
            <a:off x="839694" y="2284967"/>
            <a:ext cx="10663041" cy="3277820"/>
          </a:xfrm>
          <a:prstGeom prst="rect">
            <a:avLst/>
          </a:prstGeom>
        </p:spPr>
        <p:txBody>
          <a:bodyPr wrap="square">
            <a:spAutoFit/>
          </a:bodyPr>
          <a:lstStyle/>
          <a:p>
            <a:pPr marL="457200" indent="-457200" fontAlgn="auto">
              <a:lnSpc>
                <a:spcPct val="115000"/>
              </a:lnSpc>
              <a:spcAft>
                <a:spcPts val="0"/>
              </a:spcAft>
              <a:buFontTx/>
              <a:buChar char="-"/>
            </a:pPr>
            <a:r>
              <a:rPr lang="en-US" sz="3600" b="1" dirty="0" err="1" smtClean="0">
                <a:latin typeface="Times New Roman" panose="02020603050405020304" pitchFamily="18" charset="0"/>
                <a:ea typeface="Calibri" panose="020F0502020204030204" pitchFamily="34" charset="0"/>
                <a:cs typeface="Times New Roman" panose="02020603050405020304" pitchFamily="18" charset="0"/>
              </a:rPr>
              <a:t>R</a:t>
            </a:r>
            <a:r>
              <a:rPr lang="en-US" sz="3600" b="1" dirty="0" err="1" smtClean="0">
                <a:effectLst/>
                <a:latin typeface="Times New Roman" panose="02020603050405020304" pitchFamily="18" charset="0"/>
                <a:ea typeface="Calibri" panose="020F0502020204030204" pitchFamily="34" charset="0"/>
                <a:cs typeface="Times New Roman" panose="02020603050405020304" pitchFamily="18" charset="0"/>
              </a:rPr>
              <a:t>ừng</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 A-ma-</a:t>
            </a:r>
            <a:r>
              <a:rPr lang="en-US" sz="3600" b="1" dirty="0" err="1" smtClean="0">
                <a:effectLst/>
                <a:latin typeface="Times New Roman" panose="02020603050405020304" pitchFamily="18" charset="0"/>
                <a:ea typeface="Calibri" panose="020F0502020204030204" pitchFamily="34" charset="0"/>
                <a:cs typeface="Times New Roman" panose="02020603050405020304" pitchFamily="18" charset="0"/>
              </a:rPr>
              <a:t>dôn</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a:t>
            </a:r>
          </a:p>
          <a:p>
            <a:pPr fontAlgn="auto">
              <a:lnSpc>
                <a:spcPct val="115000"/>
              </a:lnSpc>
              <a:spcAft>
                <a:spcPts val="0"/>
              </a:spcAft>
            </a:pPr>
            <a:endPar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fontAlgn="auto">
              <a:lnSpc>
                <a:spcPct val="115000"/>
              </a:lnSpc>
              <a:spcAft>
                <a:spcPts val="0"/>
              </a:spcAft>
              <a:buFontTx/>
              <a:buChar char="-"/>
            </a:pPr>
            <a:r>
              <a:rPr lang="en-US" sz="3600" b="1" dirty="0" err="1" smtClean="0">
                <a:latin typeface="Times New Roman" panose="02020603050405020304" pitchFamily="18" charset="0"/>
                <a:ea typeface="Calibri" panose="020F0502020204030204" pitchFamily="34" charset="0"/>
                <a:cs typeface="Times New Roman" panose="02020603050405020304" pitchFamily="18" charset="0"/>
              </a:rPr>
              <a:t>R</a:t>
            </a:r>
            <a:r>
              <a:rPr lang="en-US" sz="3600" b="1" dirty="0" err="1" smtClean="0">
                <a:effectLst/>
                <a:latin typeface="Times New Roman" panose="02020603050405020304" pitchFamily="18" charset="0"/>
                <a:ea typeface="Calibri" panose="020F0502020204030204" pitchFamily="34" charset="0"/>
                <a:cs typeface="Times New Roman" panose="02020603050405020304" pitchFamily="18" charset="0"/>
              </a:rPr>
              <a:t>ừng</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effectLst/>
                <a:latin typeface="Times New Roman" panose="02020603050405020304" pitchFamily="18" charset="0"/>
                <a:ea typeface="Calibri" panose="020F0502020204030204" pitchFamily="34" charset="0"/>
                <a:cs typeface="Times New Roman" panose="02020603050405020304" pitchFamily="18" charset="0"/>
              </a:rPr>
              <a:t>nhiệt</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effectLst/>
                <a:latin typeface="Times New Roman" panose="02020603050405020304" pitchFamily="18" charset="0"/>
                <a:ea typeface="Calibri" panose="020F0502020204030204" pitchFamily="34" charset="0"/>
                <a:cs typeface="Times New Roman" panose="02020603050405020304" pitchFamily="18" charset="0"/>
              </a:rPr>
              <a:t>đới</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 ở Madagascar.</a:t>
            </a:r>
          </a:p>
          <a:p>
            <a:pPr fontAlgn="auto">
              <a:lnSpc>
                <a:spcPct val="115000"/>
              </a:lnSpc>
              <a:spcAft>
                <a:spcPts val="0"/>
              </a:spcAft>
            </a:pPr>
            <a:endPar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fontAlgn="auto">
              <a:lnSpc>
                <a:spcPct val="115000"/>
              </a:lnSpc>
              <a:spcAft>
                <a:spcPts val="0"/>
              </a:spcAft>
              <a:buFontTx/>
              <a:buChar char="-"/>
            </a:pP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Jambi, </a:t>
            </a:r>
            <a:r>
              <a:rPr lang="en-US" sz="3600" b="1" dirty="0" err="1" smtClean="0">
                <a:effectLst/>
                <a:latin typeface="Times New Roman" panose="02020603050405020304" pitchFamily="18" charset="0"/>
                <a:ea typeface="Calibri" panose="020F0502020204030204" pitchFamily="34" charset="0"/>
                <a:cs typeface="Times New Roman" panose="02020603050405020304" pitchFamily="18" charset="0"/>
              </a:rPr>
              <a:t>Daintree</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 ở Queensland,....</a:t>
            </a:r>
            <a:endParaRPr lang="en-US" sz="36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389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1712" y="259202"/>
            <a:ext cx="3888170" cy="1015663"/>
          </a:xfrm>
          <a:prstGeom prst="rect">
            <a:avLst/>
          </a:prstGeom>
          <a:noFill/>
        </p:spPr>
        <p:txBody>
          <a:bodyPr wrap="square">
            <a:spAutoFit/>
          </a:bodyPr>
          <a:lstStyle/>
          <a:p>
            <a:pPr>
              <a:lnSpc>
                <a:spcPct val="150000"/>
              </a:lnSpc>
              <a:defRPr/>
            </a:pPr>
            <a:r>
              <a:rPr lang="en-US" sz="4000" b="1" dirty="0" smtClean="0">
                <a:solidFill>
                  <a:schemeClr val="accent6">
                    <a:lumMod val="75000"/>
                  </a:schemeClr>
                </a:solidFill>
                <a:latin typeface="Times New Roman" panose="02020603050405020304" pitchFamily="18" charset="0"/>
                <a:cs typeface="Times New Roman" panose="02020603050405020304" pitchFamily="18" charset="0"/>
              </a:rPr>
              <a:t>VẬN DỤNG</a:t>
            </a:r>
            <a:endParaRPr lang="en-US" sz="40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3" name="Text Box 2"/>
          <p:cNvSpPr txBox="1">
            <a:spLocks noChangeArrowheads="1"/>
          </p:cNvSpPr>
          <p:nvPr/>
        </p:nvSpPr>
        <p:spPr bwMode="auto">
          <a:xfrm>
            <a:off x="735786" y="2820815"/>
            <a:ext cx="10881251"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None/>
            </a:pPr>
            <a:r>
              <a:rPr lang="en-US" sz="3600" b="1" dirty="0" err="1">
                <a:solidFill>
                  <a:srgbClr val="FF0000"/>
                </a:solidFill>
                <a:latin typeface="Times New Roman" panose="02020603050405020304" pitchFamily="18" charset="0"/>
                <a:cs typeface="Times New Roman" panose="02020603050405020304" pitchFamily="18" charset="0"/>
              </a:rPr>
              <a:t>Em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hãy</a:t>
            </a:r>
            <a:r>
              <a:rPr lang="en-US" sz="3600" b="1" dirty="0">
                <a:solidFill>
                  <a:srgbClr val="FF0000"/>
                </a:solidFill>
                <a:latin typeface="Times New Roman" panose="02020603050405020304" pitchFamily="18" charset="0"/>
                <a:cs typeface="Times New Roman" panose="02020603050405020304" pitchFamily="18" charset="0"/>
              </a:rPr>
              <a:t> s</a:t>
            </a:r>
            <a:r>
              <a:rPr lang="vi-VN" sz="3600" b="1" dirty="0">
                <a:solidFill>
                  <a:srgbClr val="FF0000"/>
                </a:solidFill>
                <a:latin typeface="Times New Roman" panose="02020603050405020304" pitchFamily="18" charset="0"/>
                <a:cs typeface="Times New Roman" panose="02020603050405020304" pitchFamily="18" charset="0"/>
              </a:rPr>
              <a:t>ưu tầm các thông tin về một vườn quốc gia mà em biết để chứng minh sự đa dạng của động vật và thực vật</a:t>
            </a:r>
            <a:r>
              <a:rPr lang="en-US" sz="3600" b="1" dirty="0" smtClean="0">
                <a:solidFill>
                  <a:srgbClr val="FF0000"/>
                </a:solidFill>
                <a:latin typeface="Times New Roman" panose="02020603050405020304" pitchFamily="18" charset="0"/>
                <a:cs typeface="Times New Roman" panose="02020603050405020304" pitchFamily="18" charset="0"/>
              </a:rPr>
              <a:t>.</a:t>
            </a:r>
            <a:endParaRPr lang="en-US" sz="3600" dirty="0">
              <a:solidFill>
                <a:srgbClr val="FF0000"/>
              </a:solidFill>
              <a:latin typeface="Times New Roman" panose="02020603050405020304" pitchFamily="18" charset="0"/>
              <a:cs typeface="Times New Roman" panose="02020603050405020304" pitchFamily="18" charset="0"/>
            </a:endParaRPr>
          </a:p>
        </p:txBody>
      </p:sp>
      <p:pic>
        <p:nvPicPr>
          <p:cNvPr id="4" name="Picture 4" descr="0004-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312727" y="116358"/>
            <a:ext cx="3791941" cy="2254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3628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4449" y="2426594"/>
            <a:ext cx="11463142" cy="4056495"/>
          </a:xfrm>
          <a:prstGeom prst="rect">
            <a:avLst/>
          </a:prstGeom>
        </p:spPr>
        <p:txBody>
          <a:bodyPr wrap="square">
            <a:spAutoFit/>
          </a:bodyPr>
          <a:lstStyle/>
          <a:p>
            <a:pPr algn="just" fontAlgn="auto">
              <a:lnSpc>
                <a:spcPct val="115000"/>
              </a:lnSpc>
              <a:spcAft>
                <a:spcPts val="0"/>
              </a:spcAft>
            </a:pP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Vườn</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Quốc</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gia</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Cúc</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(hay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rừng</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Cúc</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khu</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bảo</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tồn</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thiên</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nhiên</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khu</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rừng</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nằm</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địa</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phận</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ranh</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3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khu</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vực</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Tây</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Bắc</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châu</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thổ</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sông</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Hồng</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Bắc</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Trung</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Bộ</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loài</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ở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vườn</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quốc</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gia</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Cúc</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bao</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gồm</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a:t>
            </a:r>
          </a:p>
          <a:p>
            <a:pPr indent="457200" algn="just" fontAlgn="auto">
              <a:lnSpc>
                <a:spcPct val="115000"/>
              </a:lnSpc>
              <a:spcAft>
                <a:spcPts val="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Ngành</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quyết</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31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họ</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57 chi, 149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loài</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a:t>
            </a:r>
          </a:p>
          <a:p>
            <a:pPr indent="457200" algn="just" fontAlgn="auto">
              <a:lnSpc>
                <a:spcPct val="115000"/>
              </a:lnSpc>
              <a:spcAft>
                <a:spcPts val="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Ngành</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hạt</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trần</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3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họ</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3 chi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3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loài</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a:t>
            </a:r>
          </a:p>
          <a:p>
            <a:pPr indent="457200" algn="just" fontAlgn="auto">
              <a:lnSpc>
                <a:spcPct val="115000"/>
              </a:lnSpc>
              <a:spcAft>
                <a:spcPts val="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Ngành</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hạt</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kín</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154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họ</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747 chi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1588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loài</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a:t>
            </a:r>
          </a:p>
          <a:p>
            <a:pPr algn="just" fontAlgn="auto">
              <a:lnSpc>
                <a:spcPct val="115000"/>
              </a:lnSpc>
              <a:spcAft>
                <a:spcPts val="0"/>
              </a:spcAft>
            </a:pP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p:cNvSpPr txBox="1"/>
          <p:nvPr/>
        </p:nvSpPr>
        <p:spPr>
          <a:xfrm>
            <a:off x="434449" y="111434"/>
            <a:ext cx="3485798" cy="1015663"/>
          </a:xfrm>
          <a:prstGeom prst="rect">
            <a:avLst/>
          </a:prstGeom>
          <a:noFill/>
        </p:spPr>
        <p:txBody>
          <a:bodyPr wrap="square">
            <a:spAutoFit/>
          </a:bodyPr>
          <a:lstStyle/>
          <a:p>
            <a:pPr>
              <a:lnSpc>
                <a:spcPct val="150000"/>
              </a:lnSpc>
              <a:defRPr/>
            </a:pPr>
            <a:r>
              <a:rPr lang="en-US" sz="4000" b="1" dirty="0" smtClean="0">
                <a:solidFill>
                  <a:schemeClr val="accent6">
                    <a:lumMod val="75000"/>
                  </a:schemeClr>
                </a:solidFill>
                <a:latin typeface="Times New Roman" panose="02020603050405020304" pitchFamily="18" charset="0"/>
                <a:cs typeface="Times New Roman" panose="02020603050405020304" pitchFamily="18" charset="0"/>
              </a:rPr>
              <a:t>VẬN DỤNG</a:t>
            </a:r>
            <a:endParaRPr lang="en-US" sz="40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4" name="Text Box 2"/>
          <p:cNvSpPr txBox="1">
            <a:spLocks noChangeArrowheads="1"/>
          </p:cNvSpPr>
          <p:nvPr/>
        </p:nvSpPr>
        <p:spPr bwMode="auto">
          <a:xfrm>
            <a:off x="351322" y="1127097"/>
            <a:ext cx="1139040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None/>
            </a:pPr>
            <a:r>
              <a:rPr lang="en-US" b="1" dirty="0" err="1">
                <a:solidFill>
                  <a:srgbClr val="FF0000"/>
                </a:solidFill>
                <a:latin typeface="Times New Roman" panose="02020603050405020304" pitchFamily="18" charset="0"/>
                <a:cs typeface="Times New Roman" panose="02020603050405020304" pitchFamily="18" charset="0"/>
              </a:rPr>
              <a:t>Em</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hãy</a:t>
            </a:r>
            <a:r>
              <a:rPr lang="en-US" b="1" dirty="0">
                <a:solidFill>
                  <a:srgbClr val="FF0000"/>
                </a:solidFill>
                <a:latin typeface="Times New Roman" panose="02020603050405020304" pitchFamily="18" charset="0"/>
                <a:cs typeface="Times New Roman" panose="02020603050405020304" pitchFamily="18" charset="0"/>
              </a:rPr>
              <a:t> s</a:t>
            </a:r>
            <a:r>
              <a:rPr lang="vi-VN" b="1" dirty="0">
                <a:solidFill>
                  <a:srgbClr val="FF0000"/>
                </a:solidFill>
                <a:latin typeface="Times New Roman" panose="02020603050405020304" pitchFamily="18" charset="0"/>
                <a:cs typeface="Times New Roman" panose="02020603050405020304" pitchFamily="18" charset="0"/>
              </a:rPr>
              <a:t>ưu tầm các thông tin về một vườn quốc gia mà em biết để chứng minh sự đa dạng của động vật và thực vật</a:t>
            </a:r>
            <a:r>
              <a:rPr lang="en-US" b="1" dirty="0" smtClean="0">
                <a:solidFill>
                  <a:srgbClr val="FF0000"/>
                </a:solidFill>
                <a:latin typeface="Times New Roman" panose="02020603050405020304" pitchFamily="18" charset="0"/>
                <a:cs typeface="Times New Roman" panose="02020603050405020304" pitchFamily="18" charset="0"/>
              </a:rPr>
              <a:t>.</a:t>
            </a:r>
            <a:endParaRPr lang="en-US"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048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4449" y="2069233"/>
            <a:ext cx="11208327" cy="4512261"/>
          </a:xfrm>
          <a:prstGeom prst="rect">
            <a:avLst/>
          </a:prstGeom>
        </p:spPr>
        <p:txBody>
          <a:bodyPr wrap="square">
            <a:spAutoFit/>
          </a:bodyPr>
          <a:lstStyle/>
          <a:p>
            <a:pPr algn="just" fontAlgn="auto">
              <a:lnSpc>
                <a:spcPct val="115000"/>
              </a:lnSpc>
              <a:spcAft>
                <a:spcPts val="0"/>
              </a:spcAft>
            </a:pP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phong</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phú</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gồm</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a:t>
            </a:r>
          </a:p>
          <a:p>
            <a:pPr indent="457200" algn="just" fontAlgn="auto">
              <a:lnSpc>
                <a:spcPct val="115000"/>
              </a:lnSpc>
              <a:spcAft>
                <a:spcPts val="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97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loài</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thú</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đó</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nổi</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bật</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loài</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khỉ</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châu</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Á).</a:t>
            </a:r>
          </a:p>
          <a:p>
            <a:pPr indent="457200" algn="just" fontAlgn="auto">
              <a:lnSpc>
                <a:spcPct val="115000"/>
              </a:lnSpc>
              <a:spcAft>
                <a:spcPts val="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313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loài</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chim</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a:t>
            </a:r>
          </a:p>
          <a:p>
            <a:pPr indent="457200" algn="just" fontAlgn="auto">
              <a:lnSpc>
                <a:spcPct val="115000"/>
              </a:lnSpc>
              <a:spcAft>
                <a:spcPts val="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76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loài</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bò</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sát</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a:t>
            </a:r>
          </a:p>
          <a:p>
            <a:pPr indent="457200" algn="just" fontAlgn="auto">
              <a:lnSpc>
                <a:spcPct val="115000"/>
              </a:lnSpc>
              <a:spcAft>
                <a:spcPts val="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46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loài</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lương</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cư</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a:t>
            </a:r>
          </a:p>
          <a:p>
            <a:pPr indent="457200" algn="just" fontAlgn="auto">
              <a:lnSpc>
                <a:spcPct val="115000"/>
              </a:lnSpc>
              <a:spcAft>
                <a:spcPts val="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11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loài</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cá</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a:t>
            </a:r>
          </a:p>
          <a:p>
            <a:pPr indent="457200" algn="just" fontAlgn="auto">
              <a:lnSpc>
                <a:spcPct val="115000"/>
              </a:lnSpc>
              <a:spcAft>
                <a:spcPts val="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Hàng</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ngàn</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loài</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côn</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trùng</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a:t>
            </a:r>
          </a:p>
          <a:p>
            <a:pPr algn="just" fontAlgn="auto">
              <a:lnSpc>
                <a:spcPct val="115000"/>
              </a:lnSpc>
              <a:spcAft>
                <a:spcPts val="0"/>
              </a:spcAft>
            </a:pP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Đây</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cũng</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nơi</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số</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loài</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đang</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nguy</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cơ</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tuyệt</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chủng</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cao</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như</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Voọc</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đùi</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trắng</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Cầy</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vằn</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Báo</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hoa</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mai</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p:cNvSpPr txBox="1"/>
          <p:nvPr/>
        </p:nvSpPr>
        <p:spPr>
          <a:xfrm>
            <a:off x="434449" y="227147"/>
            <a:ext cx="2578915" cy="877163"/>
          </a:xfrm>
          <a:prstGeom prst="rect">
            <a:avLst/>
          </a:prstGeom>
          <a:noFill/>
        </p:spPr>
        <p:txBody>
          <a:bodyPr wrap="square">
            <a:spAutoFit/>
          </a:bodyPr>
          <a:lstStyle/>
          <a:p>
            <a:pPr>
              <a:lnSpc>
                <a:spcPct val="150000"/>
              </a:lnSpc>
              <a:defRPr/>
            </a:pPr>
            <a:r>
              <a:rPr lang="en-US" sz="3400" b="1" dirty="0" smtClean="0">
                <a:solidFill>
                  <a:schemeClr val="accent6">
                    <a:lumMod val="75000"/>
                  </a:schemeClr>
                </a:solidFill>
                <a:latin typeface="Times New Roman" panose="02020603050405020304" pitchFamily="18" charset="0"/>
                <a:cs typeface="Times New Roman" panose="02020603050405020304" pitchFamily="18" charset="0"/>
              </a:rPr>
              <a:t>VẬN DỤNG</a:t>
            </a:r>
            <a:endParaRPr lang="en-US" sz="40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4" name="Text Box 2"/>
          <p:cNvSpPr txBox="1">
            <a:spLocks noChangeArrowheads="1"/>
          </p:cNvSpPr>
          <p:nvPr/>
        </p:nvSpPr>
        <p:spPr bwMode="auto">
          <a:xfrm>
            <a:off x="434449" y="992015"/>
            <a:ext cx="1139040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None/>
            </a:pPr>
            <a:r>
              <a:rPr lang="en-US" b="1" dirty="0" err="1">
                <a:solidFill>
                  <a:srgbClr val="FF0000"/>
                </a:solidFill>
                <a:latin typeface="Times New Roman" panose="02020603050405020304" pitchFamily="18" charset="0"/>
                <a:cs typeface="Times New Roman" panose="02020603050405020304" pitchFamily="18" charset="0"/>
              </a:rPr>
              <a:t>Em</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hãy</a:t>
            </a:r>
            <a:r>
              <a:rPr lang="en-US" b="1" dirty="0">
                <a:solidFill>
                  <a:srgbClr val="FF0000"/>
                </a:solidFill>
                <a:latin typeface="Times New Roman" panose="02020603050405020304" pitchFamily="18" charset="0"/>
                <a:cs typeface="Times New Roman" panose="02020603050405020304" pitchFamily="18" charset="0"/>
              </a:rPr>
              <a:t> s</a:t>
            </a:r>
            <a:r>
              <a:rPr lang="vi-VN" b="1" dirty="0">
                <a:solidFill>
                  <a:srgbClr val="FF0000"/>
                </a:solidFill>
                <a:latin typeface="Times New Roman" panose="02020603050405020304" pitchFamily="18" charset="0"/>
                <a:cs typeface="Times New Roman" panose="02020603050405020304" pitchFamily="18" charset="0"/>
              </a:rPr>
              <a:t>ưu tầm các thông tin về một vườn quốc gia mà em biết để chứng minh sự đa dạng của động vật và thực vật</a:t>
            </a:r>
            <a:r>
              <a:rPr lang="en-US" b="1" dirty="0" smtClean="0">
                <a:solidFill>
                  <a:srgbClr val="FF0000"/>
                </a:solidFill>
                <a:latin typeface="Times New Roman" panose="02020603050405020304" pitchFamily="18" charset="0"/>
                <a:cs typeface="Times New Roman" panose="02020603050405020304" pitchFamily="18" charset="0"/>
              </a:rPr>
              <a:t>.</a:t>
            </a:r>
            <a:endParaRPr lang="en-US"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0458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700" cy="685800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353" y="0"/>
            <a:ext cx="12405353" cy="6970749"/>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0"/>
            <a:ext cx="12204700" cy="6858000"/>
          </a:xfrm>
          <a:prstGeom prst="rect">
            <a:avLst/>
          </a:prstGeom>
        </p:spPr>
      </p:pic>
      <p:pic>
        <p:nvPicPr>
          <p:cNvPr id="10" name="图片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99823" y="4543065"/>
            <a:ext cx="2230809" cy="2093040"/>
          </a:xfrm>
          <a:prstGeom prst="rect">
            <a:avLst/>
          </a:prstGeom>
        </p:spPr>
      </p:pic>
      <p:pic>
        <p:nvPicPr>
          <p:cNvPr id="8" name="图片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341947">
            <a:off x="-735626" y="4927599"/>
            <a:ext cx="583267" cy="409574"/>
          </a:xfrm>
          <a:prstGeom prst="rect">
            <a:avLst/>
          </a:prstGeom>
        </p:spPr>
      </p:pic>
      <p:pic>
        <p:nvPicPr>
          <p:cNvPr id="9" name="图片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212174">
            <a:off x="12295989" y="5663638"/>
            <a:ext cx="466376" cy="436636"/>
          </a:xfrm>
          <a:prstGeom prst="rect">
            <a:avLst/>
          </a:prstGeom>
        </p:spPr>
      </p:pic>
      <p:pic>
        <p:nvPicPr>
          <p:cNvPr id="11" name="图片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37701" y="991464"/>
            <a:ext cx="1487438" cy="1393212"/>
          </a:xfrm>
          <a:prstGeom prst="rect">
            <a:avLst/>
          </a:prstGeom>
        </p:spPr>
      </p:pic>
      <p:pic>
        <p:nvPicPr>
          <p:cNvPr id="6"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23269" y="731606"/>
            <a:ext cx="1997731" cy="6239144"/>
          </a:xfrm>
          <a:prstGeom prst="rect">
            <a:avLst/>
          </a:prstGeom>
        </p:spPr>
      </p:pic>
      <p:grpSp>
        <p:nvGrpSpPr>
          <p:cNvPr id="28" name="组合 27"/>
          <p:cNvGrpSpPr/>
          <p:nvPr/>
        </p:nvGrpSpPr>
        <p:grpSpPr>
          <a:xfrm>
            <a:off x="8395962" y="2087411"/>
            <a:ext cx="1354086" cy="1168595"/>
            <a:chOff x="8395962" y="2087411"/>
            <a:chExt cx="1354086" cy="1168595"/>
          </a:xfrm>
        </p:grpSpPr>
        <p:sp>
          <p:nvSpPr>
            <p:cNvPr id="18" name="圆角矩形 17"/>
            <p:cNvSpPr/>
            <p:nvPr/>
          </p:nvSpPr>
          <p:spPr>
            <a:xfrm rot="897728">
              <a:off x="8395962" y="2087411"/>
              <a:ext cx="1354086" cy="1168595"/>
            </a:xfrm>
            <a:prstGeom prst="roundRect">
              <a:avLst>
                <a:gd name="adj" fmla="val 10318"/>
              </a:avLst>
            </a:prstGeom>
            <a:solidFill>
              <a:srgbClr val="FA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文本框 18"/>
            <p:cNvSpPr txBox="1"/>
            <p:nvPr/>
          </p:nvSpPr>
          <p:spPr>
            <a:xfrm rot="854957">
              <a:off x="8587134" y="2256209"/>
              <a:ext cx="971741" cy="830997"/>
            </a:xfrm>
            <a:prstGeom prst="rect">
              <a:avLst/>
            </a:prstGeom>
            <a:noFill/>
          </p:spPr>
          <p:txBody>
            <a:bodyPr wrap="none" rtlCol="0">
              <a:spAutoFit/>
            </a:bodyPr>
            <a:lstStyle/>
            <a:p>
              <a:r>
                <a:rPr lang="en-US" altLang="zh-CN" sz="4800" dirty="0" err="1" smtClean="0">
                  <a:solidFill>
                    <a:srgbClr val="FF6900"/>
                  </a:solidFill>
                  <a:latin typeface="Arial" panose="020B0604020202020204" pitchFamily="34" charset="0"/>
                  <a:ea typeface="方正少儿简体" panose="03000509000000000000" pitchFamily="65" charset="-122"/>
                  <a:cs typeface="Arial" panose="020B0604020202020204" pitchFamily="34" charset="0"/>
                </a:rPr>
                <a:t>Cô</a:t>
              </a:r>
              <a:endParaRPr lang="zh-CN" altLang="en-US" sz="4800" dirty="0">
                <a:solidFill>
                  <a:srgbClr val="FF6900"/>
                </a:solidFill>
                <a:latin typeface="Arial" panose="020B0604020202020204" pitchFamily="34" charset="0"/>
                <a:ea typeface="方正少儿简体" panose="03000509000000000000" pitchFamily="65" charset="-122"/>
                <a:cs typeface="Arial" panose="020B0604020202020204" pitchFamily="34" charset="0"/>
              </a:endParaRPr>
            </a:p>
          </p:txBody>
        </p:sp>
      </p:grpSp>
      <p:grpSp>
        <p:nvGrpSpPr>
          <p:cNvPr id="3" name="组合 2"/>
          <p:cNvGrpSpPr/>
          <p:nvPr/>
        </p:nvGrpSpPr>
        <p:grpSpPr>
          <a:xfrm>
            <a:off x="2974300" y="1678431"/>
            <a:ext cx="1446958" cy="1168595"/>
            <a:chOff x="2974300" y="1678431"/>
            <a:chExt cx="1446958" cy="1168595"/>
          </a:xfrm>
        </p:grpSpPr>
        <p:sp>
          <p:nvSpPr>
            <p:cNvPr id="15" name="圆角矩形 14"/>
            <p:cNvSpPr/>
            <p:nvPr/>
          </p:nvSpPr>
          <p:spPr>
            <a:xfrm rot="20821610">
              <a:off x="3067172" y="1678431"/>
              <a:ext cx="1354086" cy="1168595"/>
            </a:xfrm>
            <a:prstGeom prst="roundRect">
              <a:avLst>
                <a:gd name="adj" fmla="val 10318"/>
              </a:avLst>
            </a:prstGeom>
            <a:solidFill>
              <a:srgbClr val="FA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矩形 19"/>
            <p:cNvSpPr/>
            <p:nvPr/>
          </p:nvSpPr>
          <p:spPr>
            <a:xfrm rot="20718769">
              <a:off x="2974300" y="1884762"/>
              <a:ext cx="1417376" cy="830997"/>
            </a:xfrm>
            <a:prstGeom prst="rect">
              <a:avLst/>
            </a:prstGeom>
          </p:spPr>
          <p:txBody>
            <a:bodyPr wrap="none">
              <a:spAutoFit/>
            </a:bodyPr>
            <a:lstStyle/>
            <a:p>
              <a:r>
                <a:rPr lang="en-US" altLang="zh-CN" sz="4800" dirty="0" err="1" smtClean="0">
                  <a:solidFill>
                    <a:srgbClr val="099F00"/>
                  </a:solidFill>
                  <a:latin typeface="Arial" panose="020B0604020202020204" pitchFamily="34" charset="0"/>
                  <a:ea typeface="方正少儿简体" panose="03000509000000000000" pitchFamily="65" charset="-122"/>
                  <a:cs typeface="Arial" panose="020B0604020202020204" pitchFamily="34" charset="0"/>
                </a:rPr>
                <a:t>Tạm</a:t>
              </a:r>
              <a:endParaRPr lang="zh-CN" altLang="en-US" sz="4800" dirty="0">
                <a:solidFill>
                  <a:srgbClr val="099F00"/>
                </a:solidFill>
                <a:latin typeface="Arial" panose="020B0604020202020204" pitchFamily="34" charset="0"/>
                <a:ea typeface="方正少儿简体" panose="03000509000000000000" pitchFamily="65" charset="-122"/>
                <a:cs typeface="Arial" panose="020B0604020202020204" pitchFamily="34" charset="0"/>
              </a:endParaRPr>
            </a:p>
          </p:txBody>
        </p:sp>
      </p:grpSp>
      <p:grpSp>
        <p:nvGrpSpPr>
          <p:cNvPr id="14" name="组合 13"/>
          <p:cNvGrpSpPr/>
          <p:nvPr/>
        </p:nvGrpSpPr>
        <p:grpSpPr>
          <a:xfrm>
            <a:off x="4763782" y="2031260"/>
            <a:ext cx="1354086" cy="1168595"/>
            <a:chOff x="4763782" y="2031260"/>
            <a:chExt cx="1354086" cy="1168595"/>
          </a:xfrm>
        </p:grpSpPr>
        <p:sp>
          <p:nvSpPr>
            <p:cNvPr id="16" name="圆角矩形 15"/>
            <p:cNvSpPr/>
            <p:nvPr/>
          </p:nvSpPr>
          <p:spPr>
            <a:xfrm rot="897728">
              <a:off x="4763782" y="2031260"/>
              <a:ext cx="1354086" cy="1168595"/>
            </a:xfrm>
            <a:prstGeom prst="roundRect">
              <a:avLst>
                <a:gd name="adj" fmla="val 10318"/>
              </a:avLst>
            </a:prstGeom>
            <a:solidFill>
              <a:srgbClr val="FA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 name="矩形 20"/>
            <p:cNvSpPr/>
            <p:nvPr/>
          </p:nvSpPr>
          <p:spPr>
            <a:xfrm rot="987423">
              <a:off x="4804224" y="2203500"/>
              <a:ext cx="1245854" cy="830997"/>
            </a:xfrm>
            <a:prstGeom prst="rect">
              <a:avLst/>
            </a:prstGeom>
          </p:spPr>
          <p:txBody>
            <a:bodyPr wrap="none">
              <a:spAutoFit/>
            </a:bodyPr>
            <a:lstStyle/>
            <a:p>
              <a:r>
                <a:rPr lang="en-US" altLang="zh-CN" sz="4800" dirty="0" err="1" smtClean="0">
                  <a:solidFill>
                    <a:srgbClr val="FFC000"/>
                  </a:solidFill>
                  <a:latin typeface="Arial" panose="020B0604020202020204" pitchFamily="34" charset="0"/>
                  <a:ea typeface="方正少儿简体" panose="03000509000000000000" pitchFamily="65" charset="-122"/>
                  <a:cs typeface="Arial" panose="020B0604020202020204" pitchFamily="34" charset="0"/>
                </a:rPr>
                <a:t>Biệt</a:t>
              </a:r>
              <a:endParaRPr lang="zh-CN" altLang="en-US" sz="4800" dirty="0">
                <a:solidFill>
                  <a:srgbClr val="FFC000"/>
                </a:solidFill>
                <a:latin typeface="Arial" panose="020B0604020202020204" pitchFamily="34" charset="0"/>
                <a:cs typeface="Arial" panose="020B0604020202020204" pitchFamily="34" charset="0"/>
              </a:endParaRPr>
            </a:p>
          </p:txBody>
        </p:sp>
      </p:grpSp>
      <p:grpSp>
        <p:nvGrpSpPr>
          <p:cNvPr id="23" name="组合 22"/>
          <p:cNvGrpSpPr/>
          <p:nvPr/>
        </p:nvGrpSpPr>
        <p:grpSpPr>
          <a:xfrm>
            <a:off x="6448378" y="1967332"/>
            <a:ext cx="1555234" cy="1168595"/>
            <a:chOff x="6448378" y="1967332"/>
            <a:chExt cx="1555234" cy="1168595"/>
          </a:xfrm>
        </p:grpSpPr>
        <p:sp>
          <p:nvSpPr>
            <p:cNvPr id="17" name="圆角矩形 16"/>
            <p:cNvSpPr/>
            <p:nvPr/>
          </p:nvSpPr>
          <p:spPr>
            <a:xfrm rot="20821610">
              <a:off x="6545751" y="1967332"/>
              <a:ext cx="1354086" cy="1168595"/>
            </a:xfrm>
            <a:prstGeom prst="roundRect">
              <a:avLst>
                <a:gd name="adj" fmla="val 10318"/>
              </a:avLst>
            </a:prstGeom>
            <a:solidFill>
              <a:srgbClr val="FA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 name="矩形 21"/>
            <p:cNvSpPr/>
            <p:nvPr/>
          </p:nvSpPr>
          <p:spPr>
            <a:xfrm rot="20892565">
              <a:off x="6448378" y="2175921"/>
              <a:ext cx="1555234" cy="830997"/>
            </a:xfrm>
            <a:prstGeom prst="rect">
              <a:avLst/>
            </a:prstGeom>
          </p:spPr>
          <p:txBody>
            <a:bodyPr wrap="none">
              <a:spAutoFit/>
            </a:bodyPr>
            <a:lstStyle/>
            <a:p>
              <a:r>
                <a:rPr lang="en-US" altLang="zh-CN" sz="4800" dirty="0" err="1" smtClean="0">
                  <a:solidFill>
                    <a:srgbClr val="FF4F66"/>
                  </a:solidFill>
                  <a:latin typeface="Arial" panose="020B0604020202020204" pitchFamily="34" charset="0"/>
                  <a:ea typeface="方正少儿简体" panose="03000509000000000000" pitchFamily="65" charset="-122"/>
                  <a:cs typeface="Arial" panose="020B0604020202020204" pitchFamily="34" charset="0"/>
                </a:rPr>
                <a:t>Thầy</a:t>
              </a:r>
              <a:endParaRPr lang="zh-CN" altLang="en-US" sz="4800" dirty="0">
                <a:solidFill>
                  <a:srgbClr val="FF4F66"/>
                </a:solidFill>
                <a:latin typeface="Arial" panose="020B0604020202020204" pitchFamily="34" charset="0"/>
                <a:cs typeface="Arial" panose="020B0604020202020204" pitchFamily="34" charset="0"/>
              </a:endParaRPr>
            </a:p>
          </p:txBody>
        </p:sp>
      </p:grpSp>
      <p:sp>
        <p:nvSpPr>
          <p:cNvPr id="24" name="矩形 23"/>
          <p:cNvSpPr/>
          <p:nvPr/>
        </p:nvSpPr>
        <p:spPr>
          <a:xfrm rot="18455707">
            <a:off x="2709943" y="1804998"/>
            <a:ext cx="654056" cy="177371"/>
          </a:xfrm>
          <a:prstGeom prst="rect">
            <a:avLst/>
          </a:prstGeom>
          <a:solidFill>
            <a:schemeClr val="bg1">
              <a:lumMod val="9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矩形 24"/>
          <p:cNvSpPr/>
          <p:nvPr/>
        </p:nvSpPr>
        <p:spPr>
          <a:xfrm rot="20118966">
            <a:off x="4635925" y="1816637"/>
            <a:ext cx="654056" cy="177371"/>
          </a:xfrm>
          <a:prstGeom prst="rect">
            <a:avLst/>
          </a:prstGeom>
          <a:solidFill>
            <a:schemeClr val="bg1">
              <a:lumMod val="9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矩形 25"/>
          <p:cNvSpPr/>
          <p:nvPr/>
        </p:nvSpPr>
        <p:spPr>
          <a:xfrm rot="1119809">
            <a:off x="7357675" y="1852964"/>
            <a:ext cx="654056" cy="177371"/>
          </a:xfrm>
          <a:prstGeom prst="rect">
            <a:avLst/>
          </a:prstGeom>
          <a:solidFill>
            <a:schemeClr val="bg1">
              <a:lumMod val="9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矩形 26"/>
          <p:cNvSpPr/>
          <p:nvPr/>
        </p:nvSpPr>
        <p:spPr>
          <a:xfrm rot="20691888">
            <a:off x="9084817" y="2014730"/>
            <a:ext cx="654056" cy="177371"/>
          </a:xfrm>
          <a:prstGeom prst="rect">
            <a:avLst/>
          </a:prstGeom>
          <a:solidFill>
            <a:schemeClr val="bg1">
              <a:lumMod val="9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156300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63777" y="142532"/>
            <a:ext cx="11769338" cy="1151247"/>
          </a:xfrm>
          <a:prstGeom prst="roundRect">
            <a:avLst/>
          </a:prstGeom>
          <a:solidFill>
            <a:schemeClr val="accent4">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200" b="1" dirty="0" smtClean="0">
              <a:ln w="15875">
                <a:solidFill>
                  <a:schemeClr val="tx2">
                    <a:lumMod val="40000"/>
                    <a:lumOff val="60000"/>
                  </a:schemeClr>
                </a:solidFill>
              </a:ln>
              <a:solidFill>
                <a:srgbClr val="FF0000"/>
              </a:solidFill>
              <a:latin typeface="Times New Roman" panose="02020603050405020304" pitchFamily="18" charset="0"/>
              <a:cs typeface="Times New Roman" panose="02020603050405020304" pitchFamily="18" charset="0"/>
            </a:endParaRPr>
          </a:p>
          <a:p>
            <a:pPr algn="ctr"/>
            <a:r>
              <a:rPr lang="en-US" sz="3200" b="1" dirty="0" smtClean="0">
                <a:solidFill>
                  <a:srgbClr val="FF0000"/>
                </a:solidFill>
                <a:latin typeface="Times New Roman" panose="02020603050405020304" pitchFamily="18" charset="0"/>
                <a:cs typeface="Times New Roman" panose="02020603050405020304" pitchFamily="18" charset="0"/>
              </a:rPr>
              <a:t>BÀI 20: S</a:t>
            </a:r>
            <a:r>
              <a:rPr lang="vi-VN" sz="3200" b="1" dirty="0" smtClean="0">
                <a:solidFill>
                  <a:srgbClr val="FF0000"/>
                </a:solidFill>
                <a:latin typeface="Times New Roman" panose="02020603050405020304" pitchFamily="18" charset="0"/>
                <a:cs typeface="Times New Roman" panose="02020603050405020304" pitchFamily="18" charset="0"/>
              </a:rPr>
              <a:t>INH VẬT VÀ SỰ PHÂN BỐ CÁC ĐỚI THIÊN NHIÊN.</a:t>
            </a:r>
            <a:r>
              <a:rPr lang="en-US" sz="3200" dirty="0">
                <a:solidFill>
                  <a:srgbClr val="FF0000"/>
                </a:solidFill>
                <a:latin typeface="Times New Roman" panose="02020603050405020304" pitchFamily="18" charset="0"/>
                <a:cs typeface="Times New Roman" panose="02020603050405020304" pitchFamily="18" charset="0"/>
              </a:rPr>
              <a:t> </a:t>
            </a:r>
            <a:r>
              <a:rPr lang="vi-VN" sz="3200" b="1" dirty="0" smtClean="0">
                <a:solidFill>
                  <a:srgbClr val="FF0000"/>
                </a:solidFill>
                <a:latin typeface="Times New Roman" panose="02020603050405020304" pitchFamily="18" charset="0"/>
                <a:cs typeface="Times New Roman" panose="02020603050405020304" pitchFamily="18" charset="0"/>
              </a:rPr>
              <a:t>RỪNG NHIỆT ĐỚI</a:t>
            </a:r>
            <a:endParaRPr lang="en-US" sz="3200" b="1" dirty="0" smtClean="0">
              <a:ln w="15875">
                <a:solidFill>
                  <a:schemeClr val="tx2">
                    <a:lumMod val="40000"/>
                    <a:lumOff val="60000"/>
                  </a:schemeClr>
                </a:solidFill>
              </a:ln>
              <a:solidFill>
                <a:srgbClr val="FF0000"/>
              </a:solidFill>
              <a:latin typeface="Times New Roman" panose="02020603050405020304" pitchFamily="18" charset="0"/>
              <a:cs typeface="Times New Roman" panose="02020603050405020304" pitchFamily="18" charset="0"/>
            </a:endParaRPr>
          </a:p>
          <a:p>
            <a:pPr algn="ctr"/>
            <a:endParaRPr lang="en-GB" sz="3200" b="1" dirty="0">
              <a:solidFill>
                <a:srgbClr val="FF0000"/>
              </a:solidFill>
              <a:latin typeface="+mj-lt"/>
            </a:endParaRPr>
          </a:p>
        </p:txBody>
      </p:sp>
      <p:sp>
        <p:nvSpPr>
          <p:cNvPr id="3" name="TextBox 2"/>
          <p:cNvSpPr txBox="1"/>
          <p:nvPr/>
        </p:nvSpPr>
        <p:spPr>
          <a:xfrm>
            <a:off x="369368" y="1292193"/>
            <a:ext cx="5545049" cy="661207"/>
          </a:xfrm>
          <a:prstGeom prst="rect">
            <a:avLst/>
          </a:prstGeom>
          <a:noFill/>
        </p:spPr>
        <p:txBody>
          <a:bodyPr wrap="square">
            <a:spAutoFit/>
          </a:bodyPr>
          <a:lstStyle/>
          <a:p>
            <a:pPr>
              <a:lnSpc>
                <a:spcPct val="150000"/>
              </a:lnSpc>
              <a:defRPr/>
            </a:pPr>
            <a:r>
              <a:rPr lang="en-US" sz="2800" b="1" dirty="0" smtClean="0">
                <a:solidFill>
                  <a:srgbClr val="9B1A9E"/>
                </a:solidFill>
                <a:latin typeface="Times New Roman" panose="02020603050405020304" pitchFamily="18" charset="0"/>
                <a:cs typeface="Times New Roman" panose="02020603050405020304" pitchFamily="18" charset="0"/>
              </a:rPr>
              <a:t>I. </a:t>
            </a:r>
            <a:r>
              <a:rPr lang="en-GB" sz="2800" b="1" dirty="0" err="1" smtClean="0">
                <a:solidFill>
                  <a:srgbClr val="9B1A9E"/>
                </a:solidFill>
                <a:latin typeface="Times New Roman" panose="02020603050405020304" pitchFamily="18" charset="0"/>
                <a:cs typeface="Times New Roman" panose="02020603050405020304" pitchFamily="18" charset="0"/>
              </a:rPr>
              <a:t>Sự</a:t>
            </a:r>
            <a:r>
              <a:rPr lang="en-GB" sz="2800" b="1" dirty="0" smtClean="0">
                <a:solidFill>
                  <a:srgbClr val="9B1A9E"/>
                </a:solidFill>
                <a:latin typeface="Times New Roman" panose="02020603050405020304" pitchFamily="18" charset="0"/>
                <a:cs typeface="Times New Roman" panose="02020603050405020304" pitchFamily="18" charset="0"/>
              </a:rPr>
              <a:t> </a:t>
            </a:r>
            <a:r>
              <a:rPr lang="en-GB" sz="2800" b="1" dirty="0" err="1">
                <a:solidFill>
                  <a:srgbClr val="9B1A9E"/>
                </a:solidFill>
                <a:latin typeface="Times New Roman" panose="02020603050405020304" pitchFamily="18" charset="0"/>
                <a:cs typeface="Times New Roman" panose="02020603050405020304" pitchFamily="18" charset="0"/>
              </a:rPr>
              <a:t>đa</a:t>
            </a:r>
            <a:r>
              <a:rPr lang="en-GB" sz="2800" b="1" dirty="0">
                <a:solidFill>
                  <a:srgbClr val="9B1A9E"/>
                </a:solidFill>
                <a:latin typeface="Times New Roman" panose="02020603050405020304" pitchFamily="18" charset="0"/>
                <a:cs typeface="Times New Roman" panose="02020603050405020304" pitchFamily="18" charset="0"/>
              </a:rPr>
              <a:t> </a:t>
            </a:r>
            <a:r>
              <a:rPr lang="en-GB" sz="2800" b="1" dirty="0" err="1">
                <a:solidFill>
                  <a:srgbClr val="9B1A9E"/>
                </a:solidFill>
                <a:latin typeface="Times New Roman" panose="02020603050405020304" pitchFamily="18" charset="0"/>
                <a:cs typeface="Times New Roman" panose="02020603050405020304" pitchFamily="18" charset="0"/>
              </a:rPr>
              <a:t>dạng</a:t>
            </a:r>
            <a:r>
              <a:rPr lang="en-GB" sz="2800" b="1" dirty="0">
                <a:solidFill>
                  <a:srgbClr val="9B1A9E"/>
                </a:solidFill>
                <a:latin typeface="Times New Roman" panose="02020603050405020304" pitchFamily="18" charset="0"/>
                <a:cs typeface="Times New Roman" panose="02020603050405020304" pitchFamily="18" charset="0"/>
              </a:rPr>
              <a:t> </a:t>
            </a:r>
            <a:r>
              <a:rPr lang="en-GB" sz="2800" b="1" dirty="0" err="1">
                <a:solidFill>
                  <a:srgbClr val="9B1A9E"/>
                </a:solidFill>
                <a:latin typeface="Times New Roman" panose="02020603050405020304" pitchFamily="18" charset="0"/>
                <a:cs typeface="Times New Roman" panose="02020603050405020304" pitchFamily="18" charset="0"/>
              </a:rPr>
              <a:t>của</a:t>
            </a:r>
            <a:r>
              <a:rPr lang="en-GB" sz="2800" b="1" dirty="0">
                <a:solidFill>
                  <a:srgbClr val="9B1A9E"/>
                </a:solidFill>
                <a:latin typeface="Times New Roman" panose="02020603050405020304" pitchFamily="18" charset="0"/>
                <a:cs typeface="Times New Roman" panose="02020603050405020304" pitchFamily="18" charset="0"/>
              </a:rPr>
              <a:t> </a:t>
            </a:r>
            <a:r>
              <a:rPr lang="en-GB" sz="2800" b="1" dirty="0" err="1">
                <a:solidFill>
                  <a:srgbClr val="9B1A9E"/>
                </a:solidFill>
                <a:latin typeface="Times New Roman" panose="02020603050405020304" pitchFamily="18" charset="0"/>
                <a:cs typeface="Times New Roman" panose="02020603050405020304" pitchFamily="18" charset="0"/>
              </a:rPr>
              <a:t>thế</a:t>
            </a:r>
            <a:r>
              <a:rPr lang="en-GB" sz="2800" b="1" dirty="0">
                <a:solidFill>
                  <a:srgbClr val="9B1A9E"/>
                </a:solidFill>
                <a:latin typeface="Times New Roman" panose="02020603050405020304" pitchFamily="18" charset="0"/>
                <a:cs typeface="Times New Roman" panose="02020603050405020304" pitchFamily="18" charset="0"/>
              </a:rPr>
              <a:t> </a:t>
            </a:r>
            <a:r>
              <a:rPr lang="en-GB" sz="2800" b="1" dirty="0" err="1">
                <a:solidFill>
                  <a:srgbClr val="9B1A9E"/>
                </a:solidFill>
                <a:latin typeface="Times New Roman" panose="02020603050405020304" pitchFamily="18" charset="0"/>
                <a:cs typeface="Times New Roman" panose="02020603050405020304" pitchFamily="18" charset="0"/>
              </a:rPr>
              <a:t>giới</a:t>
            </a:r>
            <a:r>
              <a:rPr lang="en-GB" sz="2800" b="1" dirty="0">
                <a:solidFill>
                  <a:srgbClr val="9B1A9E"/>
                </a:solidFill>
                <a:latin typeface="Times New Roman" panose="02020603050405020304" pitchFamily="18" charset="0"/>
                <a:cs typeface="Times New Roman" panose="02020603050405020304" pitchFamily="18" charset="0"/>
              </a:rPr>
              <a:t> </a:t>
            </a:r>
            <a:r>
              <a:rPr lang="en-GB" sz="2800" b="1" dirty="0" err="1">
                <a:solidFill>
                  <a:srgbClr val="9B1A9E"/>
                </a:solidFill>
                <a:latin typeface="Times New Roman" panose="02020603050405020304" pitchFamily="18" charset="0"/>
                <a:cs typeface="Times New Roman" panose="02020603050405020304" pitchFamily="18" charset="0"/>
              </a:rPr>
              <a:t>sinh</a:t>
            </a:r>
            <a:r>
              <a:rPr lang="en-GB" sz="2800" b="1" dirty="0">
                <a:solidFill>
                  <a:srgbClr val="9B1A9E"/>
                </a:solidFill>
                <a:latin typeface="Times New Roman" panose="02020603050405020304" pitchFamily="18" charset="0"/>
                <a:cs typeface="Times New Roman" panose="02020603050405020304" pitchFamily="18" charset="0"/>
              </a:rPr>
              <a:t> </a:t>
            </a:r>
            <a:r>
              <a:rPr lang="en-GB" sz="2800" b="1" dirty="0" err="1" smtClean="0">
                <a:solidFill>
                  <a:srgbClr val="9B1A9E"/>
                </a:solidFill>
                <a:latin typeface="Times New Roman" panose="02020603050405020304" pitchFamily="18" charset="0"/>
                <a:cs typeface="Times New Roman" panose="02020603050405020304" pitchFamily="18" charset="0"/>
              </a:rPr>
              <a:t>vật</a:t>
            </a:r>
            <a:endParaRPr lang="en-GB" sz="2800" b="1" dirty="0">
              <a:solidFill>
                <a:srgbClr val="9B1A9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6220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649" y="0"/>
            <a:ext cx="11296875" cy="1815882"/>
          </a:xfrm>
          <a:prstGeom prst="rect">
            <a:avLst/>
          </a:prstGeom>
          <a:noFill/>
        </p:spPr>
        <p:txBody>
          <a:bodyPr wrap="square" lIns="91440" tIns="45720" rIns="91440" bIns="45720">
            <a:spAutoFit/>
          </a:bodyPr>
          <a:lstStyle/>
          <a:p>
            <a:pPr algn="ctr"/>
            <a:r>
              <a:rPr lang="en-US" sz="2800" b="1" dirty="0"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THẢO LUẬN </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NHÓM  </a:t>
            </a:r>
            <a:r>
              <a:rPr lang="en-US" sz="2800" b="1" dirty="0"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(3 </a:t>
            </a:r>
            <a:r>
              <a:rPr lang="en-US" sz="2800" b="1" dirty="0" err="1"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phút</a:t>
            </a:r>
            <a:r>
              <a:rPr lang="en-US" sz="2800" b="1" dirty="0"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a:t>
            </a:r>
          </a:p>
          <a:p>
            <a:pPr algn="just"/>
            <a:r>
              <a:rPr lang="en-US" sz="2800" b="1" dirty="0" err="1"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Đọc</a:t>
            </a:r>
            <a:r>
              <a:rPr lang="en-US" sz="2800" b="1" dirty="0"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thông</a:t>
            </a:r>
            <a:r>
              <a:rPr lang="en-US" sz="2800" b="1" dirty="0"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tin </a:t>
            </a:r>
            <a:r>
              <a:rPr lang="en-US" sz="2800" b="1" dirty="0" err="1"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mục</a:t>
            </a:r>
            <a:r>
              <a:rPr lang="en-US" sz="2800" b="1" dirty="0"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1 </a:t>
            </a:r>
            <a:r>
              <a:rPr lang="en-US" sz="2800" b="1" dirty="0" err="1"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và</a:t>
            </a:r>
            <a:r>
              <a:rPr lang="en-US" sz="2800" b="1" dirty="0"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quan</a:t>
            </a:r>
            <a:r>
              <a:rPr lang="en-US" sz="2800" b="1" dirty="0"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sát</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hình</a:t>
            </a:r>
            <a:r>
              <a:rPr lang="en-US" sz="2800" b="1" dirty="0"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20.1, 20.2 </a:t>
            </a:r>
            <a:r>
              <a:rPr lang="en-US" sz="2800" b="1" dirty="0" err="1"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trong</a:t>
            </a:r>
            <a:r>
              <a:rPr lang="en-US" sz="2800" b="1" dirty="0"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SGK, </a:t>
            </a:r>
            <a:r>
              <a:rPr lang="en-US" sz="2800" b="1" dirty="0" err="1"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thảo</a:t>
            </a:r>
            <a:r>
              <a:rPr lang="en-US" sz="2800" b="1" dirty="0"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luận</a:t>
            </a:r>
            <a:r>
              <a:rPr lang="en-US" sz="2800" b="1" dirty="0"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theo</a:t>
            </a:r>
            <a:r>
              <a:rPr lang="en-US" sz="2800" b="1" dirty="0"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nhóm</a:t>
            </a:r>
            <a:r>
              <a:rPr lang="en-US" sz="2800" b="1" dirty="0"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 </a:t>
            </a:r>
            <a:r>
              <a:rPr lang="nl-NL" sz="2800" b="1" dirty="0">
                <a:solidFill>
                  <a:srgbClr val="0070C0"/>
                </a:solidFill>
                <a:latin typeface="Times New Roman" panose="02020603050405020304" pitchFamily="18" charset="0"/>
              </a:rPr>
              <a:t>H</a:t>
            </a:r>
            <a:r>
              <a:rPr lang="nl-NL" sz="2800" b="1" dirty="0" smtClean="0">
                <a:solidFill>
                  <a:srgbClr val="0070C0"/>
                </a:solidFill>
                <a:latin typeface="Times New Roman" panose="02020603050405020304" pitchFamily="18" charset="0"/>
                <a:ea typeface="Calibri" panose="020F0502020204030204" pitchFamily="34" charset="0"/>
              </a:rPr>
              <a:t>ãy </a:t>
            </a:r>
            <a:r>
              <a:rPr lang="nl-NL" sz="2800" b="1" dirty="0">
                <a:solidFill>
                  <a:srgbClr val="0070C0"/>
                </a:solidFill>
                <a:latin typeface="Times New Roman" panose="02020603050405020304" pitchFamily="18" charset="0"/>
                <a:ea typeface="Calibri" panose="020F0502020204030204" pitchFamily="34" charset="0"/>
              </a:rPr>
              <a:t>cho ví dụ về sự đa dạng của thế giới sinh vật ở lục địa và đại dương mà em biết</a:t>
            </a:r>
            <a:r>
              <a:rPr lang="nl-NL" sz="2800" b="1" dirty="0" smtClean="0">
                <a:solidFill>
                  <a:srgbClr val="0070C0"/>
                </a:solidFill>
                <a:latin typeface="Times New Roman" panose="02020603050405020304" pitchFamily="18" charset="0"/>
                <a:ea typeface="Calibri" panose="020F0502020204030204" pitchFamily="34" charset="0"/>
              </a:rPr>
              <a:t>?</a:t>
            </a:r>
            <a:endParaRPr lang="en-US" sz="2800" dirty="0">
              <a:solidFill>
                <a:srgbClr val="0070C0"/>
              </a:solidFill>
            </a:endParaRPr>
          </a:p>
        </p:txBody>
      </p:sp>
      <p:pic>
        <p:nvPicPr>
          <p:cNvPr id="4" name="Picture 3"/>
          <p:cNvPicPr>
            <a:picLocks noChangeAspect="1"/>
          </p:cNvPicPr>
          <p:nvPr/>
        </p:nvPicPr>
        <p:blipFill>
          <a:blip r:embed="rId2"/>
          <a:stretch>
            <a:fillRect/>
          </a:stretch>
        </p:blipFill>
        <p:spPr>
          <a:xfrm>
            <a:off x="840302" y="1876630"/>
            <a:ext cx="10268685" cy="2376889"/>
          </a:xfrm>
          <a:prstGeom prst="rect">
            <a:avLst/>
          </a:prstGeom>
        </p:spPr>
      </p:pic>
      <p:pic>
        <p:nvPicPr>
          <p:cNvPr id="6" name="Picture 5"/>
          <p:cNvPicPr>
            <a:picLocks noChangeAspect="1"/>
          </p:cNvPicPr>
          <p:nvPr/>
        </p:nvPicPr>
        <p:blipFill>
          <a:blip r:embed="rId3"/>
          <a:stretch>
            <a:fillRect/>
          </a:stretch>
        </p:blipFill>
        <p:spPr>
          <a:xfrm>
            <a:off x="840302" y="4231531"/>
            <a:ext cx="10268685" cy="2529192"/>
          </a:xfrm>
          <a:prstGeom prst="rect">
            <a:avLst/>
          </a:prstGeom>
        </p:spPr>
      </p:pic>
    </p:spTree>
    <p:extLst>
      <p:ext uri="{BB962C8B-B14F-4D97-AF65-F5344CB8AC3E}">
        <p14:creationId xmlns:p14="http://schemas.microsoft.com/office/powerpoint/2010/main" val="1873831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8797" y="2055727"/>
            <a:ext cx="11167352" cy="4524315"/>
          </a:xfrm>
          <a:prstGeom prst="rect">
            <a:avLst/>
          </a:prstGeom>
        </p:spPr>
        <p:txBody>
          <a:bodyPr wrap="square">
            <a:spAutoFit/>
          </a:bodyPr>
          <a:lstStyle/>
          <a:p>
            <a:pPr algn="just"/>
            <a:r>
              <a:rPr lang="en-US" sz="3200" b="1" dirty="0" smtClean="0">
                <a:latin typeface="Times New Roman" panose="02020603050405020304" pitchFamily="18" charset="0"/>
                <a:cs typeface="Times New Roman" panose="02020603050405020304" pitchFamily="18" charset="0"/>
              </a:rPr>
              <a:t>- </a:t>
            </a:r>
            <a:r>
              <a:rPr lang="vi-VN" sz="3200" b="1" dirty="0" smtClean="0">
                <a:latin typeface="Times New Roman" panose="02020603050405020304" pitchFamily="18" charset="0"/>
                <a:cs typeface="Times New Roman" panose="02020603050405020304" pitchFamily="18" charset="0"/>
              </a:rPr>
              <a:t>Ở </a:t>
            </a:r>
            <a:r>
              <a:rPr lang="vi-VN" sz="3200" b="1" dirty="0">
                <a:latin typeface="Times New Roman" panose="02020603050405020304" pitchFamily="18" charset="0"/>
                <a:cs typeface="Times New Roman" panose="02020603050405020304" pitchFamily="18" charset="0"/>
              </a:rPr>
              <a:t>lục địa có đa dạng các thảm thực vật như </a:t>
            </a:r>
            <a:r>
              <a:rPr lang="vi-VN" sz="3200" b="1" dirty="0" smtClean="0">
                <a:latin typeface="Times New Roman" panose="02020603050405020304" pitchFamily="18" charset="0"/>
                <a:cs typeface="Times New Roman" panose="02020603050405020304" pitchFamily="18" charset="0"/>
              </a:rPr>
              <a:t>các </a:t>
            </a:r>
            <a:r>
              <a:rPr lang="vi-VN" sz="3200" b="1" dirty="0">
                <a:latin typeface="Times New Roman" panose="02020603050405020304" pitchFamily="18" charset="0"/>
                <a:cs typeface="Times New Roman" panose="02020603050405020304" pitchFamily="18" charset="0"/>
              </a:rPr>
              <a:t>loại rừng, rừng nhiệt đới, rừng lá kim</a:t>
            </a:r>
            <a:r>
              <a:rPr lang="vi-VN" sz="3200" b="1" dirty="0" smtClean="0">
                <a:latin typeface="Times New Roman" panose="02020603050405020304" pitchFamily="18" charset="0"/>
                <a:cs typeface="Times New Roman" panose="02020603050405020304" pitchFamily="18" charset="0"/>
              </a:rPr>
              <a:t>,</a:t>
            </a:r>
            <a:r>
              <a:rPr lang="en-US" sz="3200" b="1" dirty="0" smtClean="0">
                <a:latin typeface="Times New Roman" panose="02020603050405020304" pitchFamily="18" charset="0"/>
                <a:cs typeface="Times New Roman" panose="02020603050405020304" pitchFamily="18" charset="0"/>
              </a:rPr>
              <a:t>….</a:t>
            </a:r>
            <a:r>
              <a:rPr lang="vi-VN" sz="3200" b="1" dirty="0" smtClean="0">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Các loại động vật sinh sống cũng cực kì </a:t>
            </a:r>
            <a:r>
              <a:rPr lang="en-US" sz="3200" b="1" dirty="0" err="1" smtClean="0">
                <a:latin typeface="Times New Roman" panose="02020603050405020304" pitchFamily="18" charset="0"/>
                <a:cs typeface="Times New Roman" panose="02020603050405020304" pitchFamily="18" charset="0"/>
              </a:rPr>
              <a:t>phong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phú</a:t>
            </a:r>
            <a:r>
              <a:rPr lang="en-US" sz="3200" b="1" dirty="0" smtClean="0">
                <a:latin typeface="Times New Roman" panose="02020603050405020304" pitchFamily="18" charset="0"/>
                <a:cs typeface="Times New Roman" panose="02020603050405020304" pitchFamily="18" charset="0"/>
              </a:rPr>
              <a:t>, </a:t>
            </a:r>
            <a:r>
              <a:rPr lang="vi-VN" sz="3200" b="1" dirty="0" smtClean="0">
                <a:latin typeface="Times New Roman" panose="02020603050405020304" pitchFamily="18" charset="0"/>
                <a:cs typeface="Times New Roman" panose="02020603050405020304" pitchFamily="18" charset="0"/>
              </a:rPr>
              <a:t>đa </a:t>
            </a:r>
            <a:r>
              <a:rPr lang="vi-VN" sz="3200" b="1" dirty="0">
                <a:latin typeface="Times New Roman" panose="02020603050405020304" pitchFamily="18" charset="0"/>
                <a:cs typeface="Times New Roman" panose="02020603050405020304" pitchFamily="18" charset="0"/>
              </a:rPr>
              <a:t>dạng có động vật sinh sống ở rừng </a:t>
            </a:r>
            <a:r>
              <a:rPr lang="en-US" sz="3200" b="1" dirty="0" err="1" smtClean="0">
                <a:latin typeface="Times New Roman" panose="02020603050405020304" pitchFamily="18" charset="0"/>
                <a:cs typeface="Times New Roman" panose="02020603050405020304" pitchFamily="18" charset="0"/>
              </a:rPr>
              <a:t>cũng</a:t>
            </a:r>
            <a:r>
              <a:rPr lang="en-US" sz="3200" b="1" dirty="0" smtClean="0">
                <a:latin typeface="Times New Roman" panose="02020603050405020304" pitchFamily="18" charset="0"/>
                <a:cs typeface="Times New Roman" panose="02020603050405020304" pitchFamily="18" charset="0"/>
              </a:rPr>
              <a:t> </a:t>
            </a:r>
            <a:r>
              <a:rPr lang="vi-VN" sz="3200" b="1" dirty="0" smtClean="0">
                <a:latin typeface="Times New Roman" panose="02020603050405020304" pitchFamily="18" charset="0"/>
                <a:cs typeface="Times New Roman" panose="02020603050405020304" pitchFamily="18" charset="0"/>
              </a:rPr>
              <a:t>có </a:t>
            </a:r>
            <a:r>
              <a:rPr lang="vi-VN" sz="3200" b="1" dirty="0">
                <a:latin typeface="Times New Roman" panose="02020603050405020304" pitchFamily="18" charset="0"/>
                <a:cs typeface="Times New Roman" panose="02020603050405020304" pitchFamily="18" charset="0"/>
              </a:rPr>
              <a:t>động vật sinh sống </a:t>
            </a:r>
            <a:r>
              <a:rPr lang="en-US" sz="3200" b="1" dirty="0" smtClean="0">
                <a:latin typeface="Times New Roman" panose="02020603050405020304" pitchFamily="18" charset="0"/>
                <a:cs typeface="Times New Roman" panose="02020603050405020304" pitchFamily="18" charset="0"/>
              </a:rPr>
              <a:t>ở</a:t>
            </a:r>
            <a:r>
              <a:rPr lang="vi-VN" sz="3200" b="1" dirty="0" smtClean="0">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các hoang </a:t>
            </a:r>
            <a:r>
              <a:rPr lang="vi-VN" sz="3200" b="1" dirty="0" smtClean="0">
                <a:latin typeface="Times New Roman" panose="02020603050405020304" pitchFamily="18" charset="0"/>
                <a:cs typeface="Times New Roman" panose="02020603050405020304" pitchFamily="18" charset="0"/>
              </a:rPr>
              <a:t>mạc</a:t>
            </a:r>
            <a:r>
              <a:rPr lang="en-US" sz="3200" b="1" dirty="0" smtClean="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R</a:t>
            </a:r>
            <a:r>
              <a:rPr lang="vi-VN" sz="3200" b="1" dirty="0" smtClean="0">
                <a:latin typeface="Times New Roman" panose="02020603050405020304" pitchFamily="18" charset="0"/>
                <a:cs typeface="Times New Roman" panose="02020603050405020304" pitchFamily="18" charset="0"/>
              </a:rPr>
              <a:t>ất </a:t>
            </a:r>
            <a:r>
              <a:rPr lang="vi-VN" sz="3200" b="1" dirty="0">
                <a:latin typeface="Times New Roman" panose="02020603050405020304" pitchFamily="18" charset="0"/>
                <a:cs typeface="Times New Roman" panose="02020603050405020304" pitchFamily="18" charset="0"/>
              </a:rPr>
              <a:t>nhiều loài động vật khác nhau </a:t>
            </a:r>
            <a:r>
              <a:rPr lang="en-US" sz="3200" b="1" dirty="0" err="1" smtClean="0">
                <a:latin typeface="Times New Roman" panose="02020603050405020304" pitchFamily="18" charset="0"/>
                <a:cs typeface="Times New Roman" panose="02020603050405020304" pitchFamily="18" charset="0"/>
              </a:rPr>
              <a:t>sinh</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sống</a:t>
            </a:r>
            <a:r>
              <a:rPr lang="en-US" sz="3200" b="1" dirty="0" smtClean="0">
                <a:latin typeface="Times New Roman" panose="02020603050405020304" pitchFamily="18" charset="0"/>
                <a:cs typeface="Times New Roman" panose="02020603050405020304" pitchFamily="18" charset="0"/>
              </a:rPr>
              <a:t> </a:t>
            </a:r>
            <a:r>
              <a:rPr lang="vi-VN" sz="3200" b="1" dirty="0" smtClean="0">
                <a:latin typeface="Times New Roman" panose="02020603050405020304" pitchFamily="18" charset="0"/>
                <a:cs typeface="Times New Roman" panose="02020603050405020304" pitchFamily="18" charset="0"/>
              </a:rPr>
              <a:t>trên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lục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địa</a:t>
            </a:r>
            <a:r>
              <a:rPr lang="vi-VN" sz="3200" b="1" dirty="0" smtClean="0">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Các loài này có kích thước, chủng loại và số lượng khác nhau. Một số loài như : Hổ, báo, </a:t>
            </a:r>
            <a:r>
              <a:rPr lang="en-US" sz="3200" b="1" dirty="0" err="1" smtClean="0">
                <a:latin typeface="Times New Roman" panose="02020603050405020304" pitchFamily="18" charset="0"/>
                <a:cs typeface="Times New Roman" panose="02020603050405020304" pitchFamily="18" charset="0"/>
              </a:rPr>
              <a:t>voi</a:t>
            </a:r>
            <a:r>
              <a:rPr lang="en-US" sz="3200" b="1" dirty="0" smtClean="0">
                <a:latin typeface="Times New Roman" panose="02020603050405020304" pitchFamily="18" charset="0"/>
                <a:cs typeface="Times New Roman" panose="02020603050405020304" pitchFamily="18" charset="0"/>
              </a:rPr>
              <a:t>, </a:t>
            </a:r>
            <a:r>
              <a:rPr lang="vi-VN" sz="3200" b="1" dirty="0" smtClean="0">
                <a:latin typeface="Times New Roman" panose="02020603050405020304" pitchFamily="18" charset="0"/>
                <a:cs typeface="Times New Roman" panose="02020603050405020304" pitchFamily="18" charset="0"/>
              </a:rPr>
              <a:t>cáo</a:t>
            </a:r>
            <a:r>
              <a:rPr lang="vi-VN" sz="3200" b="1" dirty="0">
                <a:latin typeface="Times New Roman" panose="02020603050405020304" pitchFamily="18" charset="0"/>
                <a:cs typeface="Times New Roman" panose="02020603050405020304" pitchFamily="18" charset="0"/>
              </a:rPr>
              <a:t>, gấu, chuột, chim, ếch, rắn, mèo, </a:t>
            </a:r>
            <a:r>
              <a:rPr lang="en-US" sz="3200" b="1" dirty="0" err="1" smtClean="0">
                <a:latin typeface="Times New Roman" panose="02020603050405020304" pitchFamily="18" charset="0"/>
                <a:cs typeface="Times New Roman" panose="02020603050405020304" pitchFamily="18" charset="0"/>
              </a:rPr>
              <a:t>bò</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cạp</a:t>
            </a:r>
            <a:r>
              <a:rPr lang="vi-VN" sz="3200" b="1" dirty="0" smtClean="0">
                <a:latin typeface="Times New Roman" panose="02020603050405020304" pitchFamily="18" charset="0"/>
                <a:cs typeface="Times New Roman" panose="02020603050405020304" pitchFamily="18" charset="0"/>
              </a:rPr>
              <a:t>....</a:t>
            </a:r>
            <a:r>
              <a:rPr lang="vi-VN" sz="3200" b="1" dirty="0">
                <a:latin typeface="Times New Roman" panose="02020603050405020304" pitchFamily="18" charset="0"/>
                <a:cs typeface="Times New Roman" panose="02020603050405020304" pitchFamily="18" charset="0"/>
              </a:rPr>
              <a:t> </a:t>
            </a:r>
          </a:p>
          <a:p>
            <a:pPr algn="just"/>
            <a:r>
              <a:rPr lang="vi-VN" sz="3200" b="1" dirty="0">
                <a:latin typeface="Times New Roman" panose="02020603050405020304" pitchFamily="18" charset="0"/>
                <a:cs typeface="Times New Roman" panose="02020603050405020304" pitchFamily="18" charset="0"/>
              </a:rPr>
              <a:t>- Ở đại dương có rất nhiều loài cá, tôm, </a:t>
            </a:r>
            <a:r>
              <a:rPr lang="vi-VN" sz="3200" b="1" dirty="0" smtClean="0">
                <a:latin typeface="Times New Roman" panose="02020603050405020304" pitchFamily="18" charset="0"/>
                <a:cs typeface="Times New Roman" panose="02020603050405020304" pitchFamily="18" charset="0"/>
              </a:rPr>
              <a:t>cua</a:t>
            </a:r>
            <a:r>
              <a:rPr lang="en-US" sz="3200" b="1" dirty="0" smtClean="0">
                <a:latin typeface="Times New Roman" panose="02020603050405020304" pitchFamily="18" charset="0"/>
                <a:cs typeface="Times New Roman" panose="02020603050405020304" pitchFamily="18" charset="0"/>
              </a:rPr>
              <a:t>,</a:t>
            </a:r>
            <a:r>
              <a:rPr lang="vi-VN"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rùa</a:t>
            </a:r>
            <a:r>
              <a:rPr lang="en-US" sz="3200" b="1" dirty="0" smtClean="0">
                <a:latin typeface="Times New Roman" panose="02020603050405020304" pitchFamily="18" charset="0"/>
                <a:cs typeface="Times New Roman" panose="02020603050405020304" pitchFamily="18" charset="0"/>
              </a:rPr>
              <a:t>, </a:t>
            </a:r>
            <a:r>
              <a:rPr lang="vi-VN" sz="3200" b="1" dirty="0" smtClean="0">
                <a:latin typeface="Times New Roman" panose="02020603050405020304" pitchFamily="18" charset="0"/>
                <a:cs typeface="Times New Roman" panose="02020603050405020304" pitchFamily="18" charset="0"/>
              </a:rPr>
              <a:t>tảo </a:t>
            </a:r>
            <a:r>
              <a:rPr lang="vi-VN" sz="3200" b="1" dirty="0">
                <a:latin typeface="Times New Roman" panose="02020603050405020304" pitchFamily="18" charset="0"/>
                <a:cs typeface="Times New Roman" panose="02020603050405020304" pitchFamily="18" charset="0"/>
              </a:rPr>
              <a:t>biển,... </a:t>
            </a:r>
            <a:r>
              <a:rPr lang="en-US" sz="3200" b="1" dirty="0" smtClean="0">
                <a:latin typeface="Times New Roman" panose="02020603050405020304" pitchFamily="18" charset="0"/>
                <a:cs typeface="Times New Roman" panose="02020603050405020304" pitchFamily="18" charset="0"/>
              </a:rPr>
              <a:t>s</a:t>
            </a:r>
            <a:r>
              <a:rPr lang="vi-VN" sz="3200" b="1" dirty="0" smtClean="0">
                <a:latin typeface="Times New Roman" panose="02020603050405020304" pitchFamily="18" charset="0"/>
                <a:cs typeface="Times New Roman" panose="02020603050405020304" pitchFamily="18" charset="0"/>
              </a:rPr>
              <a:t>inh </a:t>
            </a:r>
            <a:r>
              <a:rPr lang="vi-VN" sz="3200" b="1" dirty="0">
                <a:latin typeface="Times New Roman" panose="02020603050405020304" pitchFamily="18" charset="0"/>
                <a:cs typeface="Times New Roman" panose="02020603050405020304" pitchFamily="18" charset="0"/>
              </a:rPr>
              <a:t>sống dưới đại </a:t>
            </a:r>
            <a:r>
              <a:rPr lang="vi-VN" sz="3200" b="1" dirty="0" smtClean="0">
                <a:latin typeface="Times New Roman" panose="02020603050405020304" pitchFamily="18" charset="0"/>
                <a:cs typeface="Times New Roman" panose="02020603050405020304" pitchFamily="18" charset="0"/>
              </a:rPr>
              <a:t>dương</a:t>
            </a:r>
            <a:r>
              <a:rPr lang="en-US" sz="3200" b="1" dirty="0" smtClean="0">
                <a:latin typeface="Times New Roman" panose="02020603050405020304" pitchFamily="18" charset="0"/>
                <a:cs typeface="Times New Roman" panose="02020603050405020304" pitchFamily="18" charset="0"/>
              </a:rPr>
              <a:t>.</a:t>
            </a:r>
            <a:endParaRPr lang="vi-VN" sz="3200" b="1" i="0" dirty="0">
              <a:effectLst/>
              <a:latin typeface="Times New Roman" panose="02020603050405020304" pitchFamily="18" charset="0"/>
              <a:cs typeface="Times New Roman" panose="02020603050405020304" pitchFamily="18" charset="0"/>
            </a:endParaRPr>
          </a:p>
        </p:txBody>
      </p:sp>
      <p:sp>
        <p:nvSpPr>
          <p:cNvPr id="5" name="Rectangle 4"/>
          <p:cNvSpPr/>
          <p:nvPr/>
        </p:nvSpPr>
        <p:spPr>
          <a:xfrm>
            <a:off x="515567" y="370049"/>
            <a:ext cx="11293812" cy="1569660"/>
          </a:xfrm>
          <a:prstGeom prst="rect">
            <a:avLst/>
          </a:prstGeom>
        </p:spPr>
        <p:txBody>
          <a:bodyPr wrap="square">
            <a:spAutoFit/>
          </a:bodyPr>
          <a:lstStyle/>
          <a:p>
            <a:pPr algn="just"/>
            <a:r>
              <a:rPr lang="en-US" sz="32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Đọc</a:t>
            </a:r>
            <a:r>
              <a:rPr lang="en-US" sz="32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32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thông</a:t>
            </a:r>
            <a:r>
              <a:rPr lang="en-US" sz="32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tin </a:t>
            </a:r>
            <a:r>
              <a:rPr lang="en-US" sz="32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mục</a:t>
            </a:r>
            <a:r>
              <a:rPr lang="en-US" sz="32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1 </a:t>
            </a:r>
            <a:r>
              <a:rPr lang="en-US" sz="32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và</a:t>
            </a:r>
            <a:r>
              <a:rPr lang="en-US" sz="32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32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quan</a:t>
            </a:r>
            <a:r>
              <a:rPr lang="en-US" sz="32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32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sát</a:t>
            </a:r>
            <a:r>
              <a:rPr lang="en-US" sz="32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32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hình</a:t>
            </a:r>
            <a:r>
              <a:rPr lang="en-US" sz="32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20.1, 20.2 </a:t>
            </a:r>
            <a:r>
              <a:rPr lang="en-US" sz="32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trong</a:t>
            </a:r>
            <a:r>
              <a:rPr lang="en-US" sz="32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SGK, </a:t>
            </a:r>
            <a:r>
              <a:rPr lang="en-US" sz="32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thảo</a:t>
            </a:r>
            <a:r>
              <a:rPr lang="en-US" sz="32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32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luận</a:t>
            </a:r>
            <a:r>
              <a:rPr lang="en-US" sz="32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32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theo</a:t>
            </a:r>
            <a:r>
              <a:rPr lang="en-US" sz="32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32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nhóm</a:t>
            </a:r>
            <a:r>
              <a:rPr lang="en-US" sz="32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 </a:t>
            </a:r>
            <a:r>
              <a:rPr lang="nl-NL" sz="3200" b="1" dirty="0">
                <a:solidFill>
                  <a:srgbClr val="0070C0"/>
                </a:solidFill>
                <a:latin typeface="Times New Roman" panose="02020603050405020304" pitchFamily="18" charset="0"/>
              </a:rPr>
              <a:t>H</a:t>
            </a:r>
            <a:r>
              <a:rPr lang="nl-NL" sz="3200" b="1" dirty="0">
                <a:solidFill>
                  <a:srgbClr val="0070C0"/>
                </a:solidFill>
                <a:latin typeface="Times New Roman" panose="02020603050405020304" pitchFamily="18" charset="0"/>
                <a:ea typeface="Calibri" panose="020F0502020204030204" pitchFamily="34" charset="0"/>
              </a:rPr>
              <a:t>ãy cho ví dụ về sự đa dạng của thế giới sinh vật ở lục địa và đại dương mà em biết</a:t>
            </a:r>
            <a:r>
              <a:rPr lang="nl-NL" sz="3200" b="1" dirty="0" smtClean="0">
                <a:solidFill>
                  <a:srgbClr val="0070C0"/>
                </a:solidFill>
                <a:latin typeface="Times New Roman" panose="02020603050405020304" pitchFamily="18" charset="0"/>
                <a:ea typeface="Calibri" panose="020F0502020204030204" pitchFamily="34" charset="0"/>
              </a:rPr>
              <a:t>?</a:t>
            </a:r>
            <a:endParaRPr lang="en-US" sz="3200" dirty="0">
              <a:solidFill>
                <a:srgbClr val="0070C0"/>
              </a:solidFill>
            </a:endParaRPr>
          </a:p>
        </p:txBody>
      </p:sp>
    </p:spTree>
    <p:extLst>
      <p:ext uri="{BB962C8B-B14F-4D97-AF65-F5344CB8AC3E}">
        <p14:creationId xmlns:p14="http://schemas.microsoft.com/office/powerpoint/2010/main" val="2899137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Leo Núi Thung Lũng Cao Rừng Lá Kim - Ảnh miễn phí trên Pixab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377447" cy="356032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Tại sao rừng nhiệt đới Amazon lại có tên là Amazon? - Trip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560323"/>
            <a:ext cx="4551902" cy="3274066"/>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Thực vật – Wikipedia tiếng Việ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58250" y="0"/>
            <a:ext cx="3333750" cy="6834389"/>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Trảng cỏ – Wikipedia tiếng Việ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51903" y="3560322"/>
            <a:ext cx="4306347" cy="3274067"/>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descr="Thảo nguyên Yili, Trung Quố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77447" y="0"/>
            <a:ext cx="4480803" cy="356032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2719050" y="6279915"/>
            <a:ext cx="1832852" cy="53502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rgbClr val="0070C0"/>
                </a:solidFill>
                <a:latin typeface="Times New Roman" panose="02020603050405020304" pitchFamily="18" charset="0"/>
                <a:cs typeface="Times New Roman" panose="02020603050405020304" pitchFamily="18" charset="0"/>
              </a:rPr>
              <a:t>Rừng</a:t>
            </a:r>
            <a:r>
              <a:rPr lang="en-US" sz="2000" b="1" dirty="0" smtClean="0">
                <a:solidFill>
                  <a:srgbClr val="0070C0"/>
                </a:solidFill>
                <a:latin typeface="Times New Roman" panose="02020603050405020304" pitchFamily="18" charset="0"/>
                <a:cs typeface="Times New Roman" panose="02020603050405020304" pitchFamily="18" charset="0"/>
              </a:rPr>
              <a:t> </a:t>
            </a:r>
            <a:r>
              <a:rPr lang="en-US" sz="2000" b="1" dirty="0" err="1" smtClean="0">
                <a:solidFill>
                  <a:srgbClr val="0070C0"/>
                </a:solidFill>
                <a:latin typeface="Times New Roman" panose="02020603050405020304" pitchFamily="18" charset="0"/>
                <a:cs typeface="Times New Roman" panose="02020603050405020304" pitchFamily="18" charset="0"/>
              </a:rPr>
              <a:t>nhiệt</a:t>
            </a:r>
            <a:r>
              <a:rPr lang="en-US" sz="2000" b="1" dirty="0" smtClean="0">
                <a:solidFill>
                  <a:srgbClr val="0070C0"/>
                </a:solidFill>
                <a:latin typeface="Times New Roman" panose="02020603050405020304" pitchFamily="18" charset="0"/>
                <a:cs typeface="Times New Roman" panose="02020603050405020304" pitchFamily="18" charset="0"/>
              </a:rPr>
              <a:t> </a:t>
            </a:r>
            <a:r>
              <a:rPr lang="en-US" sz="2000" b="1" dirty="0" err="1" smtClean="0">
                <a:solidFill>
                  <a:srgbClr val="0070C0"/>
                </a:solidFill>
                <a:latin typeface="Times New Roman" panose="02020603050405020304" pitchFamily="18" charset="0"/>
                <a:cs typeface="Times New Roman" panose="02020603050405020304" pitchFamily="18" charset="0"/>
              </a:rPr>
              <a:t>đới</a:t>
            </a:r>
            <a:endParaRPr lang="en-US" sz="2000" dirty="0"/>
          </a:p>
        </p:txBody>
      </p:sp>
      <p:sp>
        <p:nvSpPr>
          <p:cNvPr id="14" name="Rectangle 13"/>
          <p:cNvSpPr/>
          <p:nvPr/>
        </p:nvSpPr>
        <p:spPr>
          <a:xfrm>
            <a:off x="2801566" y="3025302"/>
            <a:ext cx="1575881" cy="53502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rgbClr val="0070C0"/>
                </a:solidFill>
                <a:latin typeface="Times New Roman" panose="02020603050405020304" pitchFamily="18" charset="0"/>
                <a:cs typeface="Times New Roman" panose="02020603050405020304" pitchFamily="18" charset="0"/>
              </a:rPr>
              <a:t>Rừng</a:t>
            </a:r>
            <a:r>
              <a:rPr lang="en-US" sz="2000" b="1" dirty="0" smtClean="0">
                <a:solidFill>
                  <a:srgbClr val="0070C0"/>
                </a:solidFill>
                <a:latin typeface="Times New Roman" panose="02020603050405020304" pitchFamily="18" charset="0"/>
                <a:cs typeface="Times New Roman" panose="02020603050405020304" pitchFamily="18" charset="0"/>
              </a:rPr>
              <a:t> </a:t>
            </a:r>
            <a:r>
              <a:rPr lang="en-US" sz="2000" b="1" dirty="0" err="1" smtClean="0">
                <a:solidFill>
                  <a:srgbClr val="0070C0"/>
                </a:solidFill>
                <a:latin typeface="Times New Roman" panose="02020603050405020304" pitchFamily="18" charset="0"/>
                <a:cs typeface="Times New Roman" panose="02020603050405020304" pitchFamily="18" charset="0"/>
              </a:rPr>
              <a:t>lá</a:t>
            </a:r>
            <a:r>
              <a:rPr lang="en-US" sz="2000" b="1" dirty="0" smtClean="0">
                <a:solidFill>
                  <a:srgbClr val="0070C0"/>
                </a:solidFill>
                <a:latin typeface="Times New Roman" panose="02020603050405020304" pitchFamily="18" charset="0"/>
                <a:cs typeface="Times New Roman" panose="02020603050405020304" pitchFamily="18" charset="0"/>
              </a:rPr>
              <a:t> </a:t>
            </a:r>
            <a:r>
              <a:rPr lang="en-US" sz="2000" b="1" dirty="0" err="1" smtClean="0">
                <a:solidFill>
                  <a:srgbClr val="0070C0"/>
                </a:solidFill>
                <a:latin typeface="Times New Roman" panose="02020603050405020304" pitchFamily="18" charset="0"/>
                <a:cs typeface="Times New Roman" panose="02020603050405020304" pitchFamily="18" charset="0"/>
              </a:rPr>
              <a:t>kim</a:t>
            </a:r>
            <a:endParaRPr lang="en-US" sz="2000" dirty="0"/>
          </a:p>
        </p:txBody>
      </p:sp>
      <p:sp>
        <p:nvSpPr>
          <p:cNvPr id="15" name="Rectangle 14"/>
          <p:cNvSpPr/>
          <p:nvPr/>
        </p:nvSpPr>
        <p:spPr>
          <a:xfrm>
            <a:off x="7179012" y="3025302"/>
            <a:ext cx="1679238" cy="53502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rgbClr val="0070C0"/>
                </a:solidFill>
                <a:latin typeface="Times New Roman" panose="02020603050405020304" pitchFamily="18" charset="0"/>
                <a:cs typeface="Times New Roman" panose="02020603050405020304" pitchFamily="18" charset="0"/>
              </a:rPr>
              <a:t>Thảo</a:t>
            </a:r>
            <a:r>
              <a:rPr lang="en-US" sz="2000" b="1" dirty="0" smtClean="0">
                <a:solidFill>
                  <a:srgbClr val="0070C0"/>
                </a:solidFill>
                <a:latin typeface="Times New Roman" panose="02020603050405020304" pitchFamily="18" charset="0"/>
                <a:cs typeface="Times New Roman" panose="02020603050405020304" pitchFamily="18" charset="0"/>
              </a:rPr>
              <a:t> </a:t>
            </a:r>
            <a:r>
              <a:rPr lang="en-US" sz="2000" b="1" dirty="0" err="1" smtClean="0">
                <a:solidFill>
                  <a:srgbClr val="0070C0"/>
                </a:solidFill>
                <a:latin typeface="Times New Roman" panose="02020603050405020304" pitchFamily="18" charset="0"/>
                <a:cs typeface="Times New Roman" panose="02020603050405020304" pitchFamily="18" charset="0"/>
              </a:rPr>
              <a:t>nguyên</a:t>
            </a:r>
            <a:endParaRPr lang="en-US" sz="2000" b="1" dirty="0">
              <a:solidFill>
                <a:srgbClr val="0070C0"/>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7957226" y="6279915"/>
            <a:ext cx="901024" cy="53502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rgbClr val="0070C0"/>
                </a:solidFill>
                <a:latin typeface="Times New Roman" panose="02020603050405020304" pitchFamily="18" charset="0"/>
                <a:cs typeface="Times New Roman" panose="02020603050405020304" pitchFamily="18" charset="0"/>
              </a:rPr>
              <a:t>Xavan</a:t>
            </a:r>
            <a:endParaRPr lang="en-US" sz="20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5226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randombar(horizontal)">
                                      <p:cBhvr>
                                        <p:cTn id="7" dur="500"/>
                                        <p:tgtEl>
                                          <p:spTgt spid="4100"/>
                                        </p:tgtEl>
                                      </p:cBhvr>
                                    </p:animEffect>
                                  </p:childTnLst>
                                </p:cTn>
                              </p:par>
                              <p:par>
                                <p:cTn id="8" presetID="14" presetClass="entr" presetSubtype="10" fill="hold" nodeType="withEffect">
                                  <p:stCondLst>
                                    <p:cond delay="0"/>
                                  </p:stCondLst>
                                  <p:childTnLst>
                                    <p:set>
                                      <p:cBhvr>
                                        <p:cTn id="9" dur="1" fill="hold">
                                          <p:stCondLst>
                                            <p:cond delay="0"/>
                                          </p:stCondLst>
                                        </p:cTn>
                                        <p:tgtEl>
                                          <p:spTgt spid="4104"/>
                                        </p:tgtEl>
                                        <p:attrNameLst>
                                          <p:attrName>style.visibility</p:attrName>
                                        </p:attrNameLst>
                                      </p:cBhvr>
                                      <p:to>
                                        <p:strVal val="visible"/>
                                      </p:to>
                                    </p:set>
                                    <p:animEffect transition="in" filter="randombar(horizontal)">
                                      <p:cBhvr>
                                        <p:cTn id="10" dur="500"/>
                                        <p:tgtEl>
                                          <p:spTgt spid="4104"/>
                                        </p:tgtEl>
                                      </p:cBhvr>
                                    </p:animEffect>
                                  </p:childTnLst>
                                </p:cTn>
                              </p:par>
                              <p:par>
                                <p:cTn id="11" presetID="14" presetClass="entr" presetSubtype="10" fill="hold" nodeType="withEffect">
                                  <p:stCondLst>
                                    <p:cond delay="0"/>
                                  </p:stCondLst>
                                  <p:childTnLst>
                                    <p:set>
                                      <p:cBhvr>
                                        <p:cTn id="12" dur="1" fill="hold">
                                          <p:stCondLst>
                                            <p:cond delay="0"/>
                                          </p:stCondLst>
                                        </p:cTn>
                                        <p:tgtEl>
                                          <p:spTgt spid="4106"/>
                                        </p:tgtEl>
                                        <p:attrNameLst>
                                          <p:attrName>style.visibility</p:attrName>
                                        </p:attrNameLst>
                                      </p:cBhvr>
                                      <p:to>
                                        <p:strVal val="visible"/>
                                      </p:to>
                                    </p:set>
                                    <p:animEffect transition="in" filter="randombar(horizontal)">
                                      <p:cBhvr>
                                        <p:cTn id="13" dur="500"/>
                                        <p:tgtEl>
                                          <p:spTgt spid="4106"/>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randombar(horizontal)">
                                      <p:cBhvr>
                                        <p:cTn id="16" dur="500"/>
                                        <p:tgtEl>
                                          <p:spTgt spid="13"/>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randombar(horizontal)">
                                      <p:cBhvr>
                                        <p:cTn id="19" dur="500"/>
                                        <p:tgtEl>
                                          <p:spTgt spid="14"/>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randombar(horizontal)">
                                      <p:cBhvr>
                                        <p:cTn id="22" dur="500"/>
                                        <p:tgtEl>
                                          <p:spTgt spid="15"/>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randombar(horizontal)">
                                      <p:cBhvr>
                                        <p:cTn id="25" dur="500"/>
                                        <p:tgtEl>
                                          <p:spTgt spid="16"/>
                                        </p:tgtEl>
                                      </p:cBhvr>
                                    </p:animEffect>
                                  </p:childTnLst>
                                </p:cTn>
                              </p:par>
                              <p:par>
                                <p:cTn id="26" presetID="14" presetClass="entr" presetSubtype="10" fill="hold" nodeType="withEffect">
                                  <p:stCondLst>
                                    <p:cond delay="0"/>
                                  </p:stCondLst>
                                  <p:childTnLst>
                                    <p:set>
                                      <p:cBhvr>
                                        <p:cTn id="27" dur="1" fill="hold">
                                          <p:stCondLst>
                                            <p:cond delay="0"/>
                                          </p:stCondLst>
                                        </p:cTn>
                                        <p:tgtEl>
                                          <p:spTgt spid="4112"/>
                                        </p:tgtEl>
                                        <p:attrNameLst>
                                          <p:attrName>style.visibility</p:attrName>
                                        </p:attrNameLst>
                                      </p:cBhvr>
                                      <p:to>
                                        <p:strVal val="visible"/>
                                      </p:to>
                                    </p:set>
                                    <p:animEffect transition="in" filter="randombar(horizontal)">
                                      <p:cBhvr>
                                        <p:cTn id="28" dur="500"/>
                                        <p:tgtEl>
                                          <p:spTgt spid="4112"/>
                                        </p:tgtEl>
                                      </p:cBhvr>
                                    </p:animEffect>
                                  </p:childTnLst>
                                </p:cTn>
                              </p:par>
                              <p:par>
                                <p:cTn id="29" presetID="14" presetClass="entr" presetSubtype="10" fill="hold" nodeType="withEffect">
                                  <p:stCondLst>
                                    <p:cond delay="0"/>
                                  </p:stCondLst>
                                  <p:childTnLst>
                                    <p:set>
                                      <p:cBhvr>
                                        <p:cTn id="30" dur="1" fill="hold">
                                          <p:stCondLst>
                                            <p:cond delay="0"/>
                                          </p:stCondLst>
                                        </p:cTn>
                                        <p:tgtEl>
                                          <p:spTgt spid="4114"/>
                                        </p:tgtEl>
                                        <p:attrNameLst>
                                          <p:attrName>style.visibility</p:attrName>
                                        </p:attrNameLst>
                                      </p:cBhvr>
                                      <p:to>
                                        <p:strVal val="visible"/>
                                      </p:to>
                                    </p:set>
                                    <p:animEffect transition="in" filter="randombar(horizontal)">
                                      <p:cBhvr>
                                        <p:cTn id="31" dur="500"/>
                                        <p:tgtEl>
                                          <p:spTgt spid="4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15139" y="142532"/>
            <a:ext cx="11769338" cy="1151247"/>
          </a:xfrm>
          <a:prstGeom prst="roundRect">
            <a:avLst/>
          </a:prstGeom>
          <a:solidFill>
            <a:schemeClr val="accent4">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200" b="1" dirty="0" smtClean="0">
              <a:ln w="15875">
                <a:solidFill>
                  <a:schemeClr val="tx2">
                    <a:lumMod val="40000"/>
                    <a:lumOff val="60000"/>
                  </a:schemeClr>
                </a:solidFill>
              </a:ln>
              <a:solidFill>
                <a:srgbClr val="FF0000"/>
              </a:solidFill>
              <a:latin typeface="Times New Roman" panose="02020603050405020304" pitchFamily="18" charset="0"/>
              <a:cs typeface="Times New Roman" panose="02020603050405020304" pitchFamily="18" charset="0"/>
            </a:endParaRPr>
          </a:p>
          <a:p>
            <a:pPr algn="ctr"/>
            <a:r>
              <a:rPr lang="en-US" sz="3200" b="1" dirty="0" smtClean="0">
                <a:solidFill>
                  <a:srgbClr val="FF0000"/>
                </a:solidFill>
                <a:latin typeface="Times New Roman" panose="02020603050405020304" pitchFamily="18" charset="0"/>
                <a:cs typeface="Times New Roman" panose="02020603050405020304" pitchFamily="18" charset="0"/>
              </a:rPr>
              <a:t>BÀI 20: S</a:t>
            </a:r>
            <a:r>
              <a:rPr lang="vi-VN" sz="3200" b="1" dirty="0" smtClean="0">
                <a:solidFill>
                  <a:srgbClr val="FF0000"/>
                </a:solidFill>
                <a:latin typeface="Times New Roman" panose="02020603050405020304" pitchFamily="18" charset="0"/>
                <a:cs typeface="Times New Roman" panose="02020603050405020304" pitchFamily="18" charset="0"/>
              </a:rPr>
              <a:t>INH VẬT VÀ SỰ PHÂN BỐ CÁC ĐỚI THIÊN NHIÊN.</a:t>
            </a:r>
            <a:r>
              <a:rPr lang="en-US" sz="3200" dirty="0">
                <a:solidFill>
                  <a:srgbClr val="FF0000"/>
                </a:solidFill>
                <a:latin typeface="Times New Roman" panose="02020603050405020304" pitchFamily="18" charset="0"/>
                <a:cs typeface="Times New Roman" panose="02020603050405020304" pitchFamily="18" charset="0"/>
              </a:rPr>
              <a:t> </a:t>
            </a:r>
            <a:r>
              <a:rPr lang="vi-VN" sz="3200" b="1" dirty="0" smtClean="0">
                <a:solidFill>
                  <a:srgbClr val="FF0000"/>
                </a:solidFill>
                <a:latin typeface="Times New Roman" panose="02020603050405020304" pitchFamily="18" charset="0"/>
                <a:cs typeface="Times New Roman" panose="02020603050405020304" pitchFamily="18" charset="0"/>
              </a:rPr>
              <a:t>RỪNG NHIỆT ĐỚI</a:t>
            </a:r>
            <a:endParaRPr lang="en-US" sz="3200" b="1" dirty="0" smtClean="0">
              <a:ln w="15875">
                <a:solidFill>
                  <a:schemeClr val="tx2">
                    <a:lumMod val="40000"/>
                    <a:lumOff val="60000"/>
                  </a:schemeClr>
                </a:solidFill>
              </a:ln>
              <a:solidFill>
                <a:srgbClr val="FF0000"/>
              </a:solidFill>
              <a:latin typeface="Times New Roman" panose="02020603050405020304" pitchFamily="18" charset="0"/>
              <a:cs typeface="Times New Roman" panose="02020603050405020304" pitchFamily="18" charset="0"/>
            </a:endParaRPr>
          </a:p>
          <a:p>
            <a:pPr algn="ctr"/>
            <a:endParaRPr lang="en-GB" sz="3200" b="1" dirty="0">
              <a:solidFill>
                <a:srgbClr val="FF0000"/>
              </a:solidFill>
              <a:latin typeface="+mj-lt"/>
            </a:endParaRPr>
          </a:p>
        </p:txBody>
      </p:sp>
      <p:sp>
        <p:nvSpPr>
          <p:cNvPr id="3" name="TextBox 2"/>
          <p:cNvSpPr txBox="1"/>
          <p:nvPr/>
        </p:nvSpPr>
        <p:spPr>
          <a:xfrm>
            <a:off x="320730" y="1565334"/>
            <a:ext cx="8403826" cy="830997"/>
          </a:xfrm>
          <a:prstGeom prst="rect">
            <a:avLst/>
          </a:prstGeom>
          <a:noFill/>
        </p:spPr>
        <p:txBody>
          <a:bodyPr wrap="square">
            <a:spAutoFit/>
          </a:bodyPr>
          <a:lstStyle/>
          <a:p>
            <a:pPr>
              <a:lnSpc>
                <a:spcPct val="150000"/>
              </a:lnSpc>
              <a:defRPr/>
            </a:pPr>
            <a:r>
              <a:rPr lang="en-US" sz="3200" b="1" dirty="0" smtClean="0">
                <a:solidFill>
                  <a:srgbClr val="9B1A9E"/>
                </a:solidFill>
                <a:latin typeface="Times New Roman" panose="02020603050405020304" pitchFamily="18" charset="0"/>
                <a:cs typeface="Times New Roman" panose="02020603050405020304" pitchFamily="18" charset="0"/>
              </a:rPr>
              <a:t>I. </a:t>
            </a:r>
            <a:r>
              <a:rPr lang="en-GB" sz="3200" b="1" dirty="0" err="1" smtClean="0">
                <a:solidFill>
                  <a:srgbClr val="9B1A9E"/>
                </a:solidFill>
                <a:latin typeface="Times New Roman" panose="02020603050405020304" pitchFamily="18" charset="0"/>
                <a:cs typeface="Times New Roman" panose="02020603050405020304" pitchFamily="18" charset="0"/>
              </a:rPr>
              <a:t>Sự</a:t>
            </a:r>
            <a:r>
              <a:rPr lang="en-GB" sz="3200" b="1" dirty="0" smtClean="0">
                <a:solidFill>
                  <a:srgbClr val="9B1A9E"/>
                </a:solidFill>
                <a:latin typeface="Times New Roman" panose="02020603050405020304" pitchFamily="18" charset="0"/>
                <a:cs typeface="Times New Roman" panose="02020603050405020304" pitchFamily="18" charset="0"/>
              </a:rPr>
              <a:t> </a:t>
            </a:r>
            <a:r>
              <a:rPr lang="en-GB" sz="3200" b="1" dirty="0" err="1">
                <a:solidFill>
                  <a:srgbClr val="9B1A9E"/>
                </a:solidFill>
                <a:latin typeface="Times New Roman" panose="02020603050405020304" pitchFamily="18" charset="0"/>
                <a:cs typeface="Times New Roman" panose="02020603050405020304" pitchFamily="18" charset="0"/>
              </a:rPr>
              <a:t>đa</a:t>
            </a:r>
            <a:r>
              <a:rPr lang="en-GB" sz="3200" b="1" dirty="0">
                <a:solidFill>
                  <a:srgbClr val="9B1A9E"/>
                </a:solidFill>
                <a:latin typeface="Times New Roman" panose="02020603050405020304" pitchFamily="18" charset="0"/>
                <a:cs typeface="Times New Roman" panose="02020603050405020304" pitchFamily="18" charset="0"/>
              </a:rPr>
              <a:t> </a:t>
            </a:r>
            <a:r>
              <a:rPr lang="en-GB" sz="3200" b="1" dirty="0" err="1">
                <a:solidFill>
                  <a:srgbClr val="9B1A9E"/>
                </a:solidFill>
                <a:latin typeface="Times New Roman" panose="02020603050405020304" pitchFamily="18" charset="0"/>
                <a:cs typeface="Times New Roman" panose="02020603050405020304" pitchFamily="18" charset="0"/>
              </a:rPr>
              <a:t>dạng</a:t>
            </a:r>
            <a:r>
              <a:rPr lang="en-GB" sz="3200" b="1" dirty="0">
                <a:solidFill>
                  <a:srgbClr val="9B1A9E"/>
                </a:solidFill>
                <a:latin typeface="Times New Roman" panose="02020603050405020304" pitchFamily="18" charset="0"/>
                <a:cs typeface="Times New Roman" panose="02020603050405020304" pitchFamily="18" charset="0"/>
              </a:rPr>
              <a:t> </a:t>
            </a:r>
            <a:r>
              <a:rPr lang="en-GB" sz="3200" b="1" dirty="0" err="1">
                <a:solidFill>
                  <a:srgbClr val="9B1A9E"/>
                </a:solidFill>
                <a:latin typeface="Times New Roman" panose="02020603050405020304" pitchFamily="18" charset="0"/>
                <a:cs typeface="Times New Roman" panose="02020603050405020304" pitchFamily="18" charset="0"/>
              </a:rPr>
              <a:t>của</a:t>
            </a:r>
            <a:r>
              <a:rPr lang="en-GB" sz="3200" b="1" dirty="0">
                <a:solidFill>
                  <a:srgbClr val="9B1A9E"/>
                </a:solidFill>
                <a:latin typeface="Times New Roman" panose="02020603050405020304" pitchFamily="18" charset="0"/>
                <a:cs typeface="Times New Roman" panose="02020603050405020304" pitchFamily="18" charset="0"/>
              </a:rPr>
              <a:t> </a:t>
            </a:r>
            <a:r>
              <a:rPr lang="en-GB" sz="3200" b="1" dirty="0" err="1">
                <a:solidFill>
                  <a:srgbClr val="9B1A9E"/>
                </a:solidFill>
                <a:latin typeface="Times New Roman" panose="02020603050405020304" pitchFamily="18" charset="0"/>
                <a:cs typeface="Times New Roman" panose="02020603050405020304" pitchFamily="18" charset="0"/>
              </a:rPr>
              <a:t>thế</a:t>
            </a:r>
            <a:r>
              <a:rPr lang="en-GB" sz="3200" b="1" dirty="0">
                <a:solidFill>
                  <a:srgbClr val="9B1A9E"/>
                </a:solidFill>
                <a:latin typeface="Times New Roman" panose="02020603050405020304" pitchFamily="18" charset="0"/>
                <a:cs typeface="Times New Roman" panose="02020603050405020304" pitchFamily="18" charset="0"/>
              </a:rPr>
              <a:t> </a:t>
            </a:r>
            <a:r>
              <a:rPr lang="en-GB" sz="3200" b="1" dirty="0" err="1">
                <a:solidFill>
                  <a:srgbClr val="9B1A9E"/>
                </a:solidFill>
                <a:latin typeface="Times New Roman" panose="02020603050405020304" pitchFamily="18" charset="0"/>
                <a:cs typeface="Times New Roman" panose="02020603050405020304" pitchFamily="18" charset="0"/>
              </a:rPr>
              <a:t>giới</a:t>
            </a:r>
            <a:r>
              <a:rPr lang="en-GB" sz="3200" b="1" dirty="0">
                <a:solidFill>
                  <a:srgbClr val="9B1A9E"/>
                </a:solidFill>
                <a:latin typeface="Times New Roman" panose="02020603050405020304" pitchFamily="18" charset="0"/>
                <a:cs typeface="Times New Roman" panose="02020603050405020304" pitchFamily="18" charset="0"/>
              </a:rPr>
              <a:t> </a:t>
            </a:r>
            <a:r>
              <a:rPr lang="en-GB" sz="3200" b="1" dirty="0" err="1">
                <a:solidFill>
                  <a:srgbClr val="9B1A9E"/>
                </a:solidFill>
                <a:latin typeface="Times New Roman" panose="02020603050405020304" pitchFamily="18" charset="0"/>
                <a:cs typeface="Times New Roman" panose="02020603050405020304" pitchFamily="18" charset="0"/>
              </a:rPr>
              <a:t>sinh</a:t>
            </a:r>
            <a:r>
              <a:rPr lang="en-GB" sz="3200" b="1" dirty="0">
                <a:solidFill>
                  <a:srgbClr val="9B1A9E"/>
                </a:solidFill>
                <a:latin typeface="Times New Roman" panose="02020603050405020304" pitchFamily="18" charset="0"/>
                <a:cs typeface="Times New Roman" panose="02020603050405020304" pitchFamily="18" charset="0"/>
              </a:rPr>
              <a:t> </a:t>
            </a:r>
            <a:r>
              <a:rPr lang="en-GB" sz="3200" b="1" dirty="0" err="1" smtClean="0">
                <a:solidFill>
                  <a:srgbClr val="9B1A9E"/>
                </a:solidFill>
                <a:latin typeface="Times New Roman" panose="02020603050405020304" pitchFamily="18" charset="0"/>
                <a:cs typeface="Times New Roman" panose="02020603050405020304" pitchFamily="18" charset="0"/>
              </a:rPr>
              <a:t>vật</a:t>
            </a:r>
            <a:endParaRPr lang="en-GB" sz="3200" b="1" dirty="0">
              <a:solidFill>
                <a:srgbClr val="9B1A9E"/>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638500" y="2425873"/>
            <a:ext cx="3145560" cy="830997"/>
          </a:xfrm>
          <a:prstGeom prst="rect">
            <a:avLst/>
          </a:prstGeom>
          <a:noFill/>
        </p:spPr>
        <p:txBody>
          <a:bodyPr wrap="square">
            <a:spAutoFit/>
          </a:bodyPr>
          <a:lstStyle/>
          <a:p>
            <a:pPr>
              <a:lnSpc>
                <a:spcPct val="150000"/>
              </a:lnSpc>
              <a:defRPr/>
            </a:pPr>
            <a:r>
              <a:rPr lang="en-US" sz="3200" b="1" dirty="0">
                <a:solidFill>
                  <a:schemeClr val="accent6">
                    <a:lumMod val="75000"/>
                  </a:schemeClr>
                </a:solidFill>
                <a:latin typeface="Times New Roman" panose="02020603050405020304" pitchFamily="18" charset="0"/>
                <a:cs typeface="Times New Roman" panose="02020603050405020304" pitchFamily="18" charset="0"/>
              </a:rPr>
              <a:t>1</a:t>
            </a:r>
            <a:r>
              <a:rPr lang="en-US" sz="32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smtClean="0">
                <a:solidFill>
                  <a:schemeClr val="accent6">
                    <a:lumMod val="75000"/>
                  </a:schemeClr>
                </a:solidFill>
                <a:latin typeface="Times New Roman" panose="02020603050405020304" pitchFamily="18" charset="0"/>
                <a:cs typeface="Times New Roman" panose="02020603050405020304" pitchFamily="18" charset="0"/>
              </a:rPr>
              <a:t>Thực</a:t>
            </a:r>
            <a:r>
              <a:rPr lang="en-US" sz="32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smtClean="0">
                <a:solidFill>
                  <a:schemeClr val="accent6">
                    <a:lumMod val="75000"/>
                  </a:schemeClr>
                </a:solidFill>
                <a:latin typeface="Times New Roman" panose="02020603050405020304" pitchFamily="18" charset="0"/>
                <a:cs typeface="Times New Roman" panose="02020603050405020304" pitchFamily="18" charset="0"/>
              </a:rPr>
              <a:t>vật</a:t>
            </a:r>
            <a:endParaRPr lang="en-GB" sz="32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558142" y="5055617"/>
            <a:ext cx="3145560" cy="830997"/>
          </a:xfrm>
          <a:prstGeom prst="rect">
            <a:avLst/>
          </a:prstGeom>
          <a:noFill/>
        </p:spPr>
        <p:txBody>
          <a:bodyPr wrap="square">
            <a:spAutoFit/>
          </a:bodyPr>
          <a:lstStyle/>
          <a:p>
            <a:pPr>
              <a:lnSpc>
                <a:spcPct val="150000"/>
              </a:lnSpc>
              <a:defRPr/>
            </a:pPr>
            <a:r>
              <a:rPr lang="en-US" sz="3200" b="1" dirty="0" smtClean="0">
                <a:solidFill>
                  <a:schemeClr val="accent2">
                    <a:lumMod val="75000"/>
                  </a:schemeClr>
                </a:solidFill>
                <a:latin typeface="Times New Roman" panose="02020603050405020304" pitchFamily="18" charset="0"/>
                <a:cs typeface="Times New Roman" panose="02020603050405020304" pitchFamily="18" charset="0"/>
              </a:rPr>
              <a:t>2. </a:t>
            </a:r>
            <a:r>
              <a:rPr lang="en-US" sz="3200" b="1" dirty="0" err="1" smtClean="0">
                <a:solidFill>
                  <a:schemeClr val="accent2">
                    <a:lumMod val="75000"/>
                  </a:schemeClr>
                </a:solidFill>
                <a:latin typeface="Times New Roman" panose="02020603050405020304" pitchFamily="18" charset="0"/>
                <a:cs typeface="Times New Roman" panose="02020603050405020304" pitchFamily="18" charset="0"/>
              </a:rPr>
              <a:t>Động</a:t>
            </a:r>
            <a:r>
              <a:rPr lang="en-US" sz="3200" b="1"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sz="3200" b="1" dirty="0" err="1" smtClean="0">
                <a:solidFill>
                  <a:schemeClr val="accent2">
                    <a:lumMod val="75000"/>
                  </a:schemeClr>
                </a:solidFill>
                <a:latin typeface="Times New Roman" panose="02020603050405020304" pitchFamily="18" charset="0"/>
                <a:cs typeface="Times New Roman" panose="02020603050405020304" pitchFamily="18" charset="0"/>
              </a:rPr>
              <a:t>vật</a:t>
            </a:r>
            <a:endParaRPr lang="en-GB" sz="3200"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9" name="Rectangle 8"/>
          <p:cNvSpPr/>
          <p:nvPr/>
        </p:nvSpPr>
        <p:spPr>
          <a:xfrm>
            <a:off x="558142" y="3441403"/>
            <a:ext cx="11083332" cy="1569660"/>
          </a:xfrm>
          <a:prstGeom prst="rect">
            <a:avLst/>
          </a:prstGeom>
        </p:spPr>
        <p:txBody>
          <a:bodyPr wrap="square">
            <a:spAutoFit/>
          </a:bodyPr>
          <a:lstStyle/>
          <a:p>
            <a:pPr algn="just"/>
            <a:r>
              <a:rPr lang="en-US" sz="3200" b="1" dirty="0" smtClean="0">
                <a:effectLst/>
                <a:latin typeface="Times New Roman" panose="02020603050405020304" pitchFamily="18" charset="0"/>
                <a:ea typeface="Calibri" panose="020F0502020204030204" pitchFamily="34" charset="0"/>
              </a:rPr>
              <a:t>- </a:t>
            </a:r>
            <a:r>
              <a:rPr lang="vi-VN" sz="3200" b="1" dirty="0" smtClean="0">
                <a:effectLst/>
                <a:latin typeface="Times New Roman" panose="02020603050405020304" pitchFamily="18" charset="0"/>
                <a:ea typeface="Calibri" panose="020F0502020204030204" pitchFamily="34" charset="0"/>
              </a:rPr>
              <a:t>Thực vật có vai trò chủ yếu trong sự hình thành các thảm thực vật. Hiện có gần 300000 loài thực vật đã được xác định trên thế giới</a:t>
            </a:r>
            <a:r>
              <a:rPr lang="en-US" sz="3200" b="1" dirty="0" smtClean="0">
                <a:effectLst/>
                <a:latin typeface="Times New Roman" panose="02020603050405020304" pitchFamily="18" charset="0"/>
                <a:ea typeface="Calibri" panose="020F0502020204030204" pitchFamily="34" charset="0"/>
              </a:rPr>
              <a:t>.</a:t>
            </a:r>
            <a:endParaRPr lang="en-US" sz="3200" b="1" dirty="0"/>
          </a:p>
        </p:txBody>
      </p:sp>
    </p:spTree>
    <p:extLst>
      <p:ext uri="{BB962C8B-B14F-4D97-AF65-F5344CB8AC3E}">
        <p14:creationId xmlns:p14="http://schemas.microsoft.com/office/powerpoint/2010/main" val="704739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8824" y="814900"/>
            <a:ext cx="11296875" cy="1569660"/>
          </a:xfrm>
          <a:prstGeom prst="rect">
            <a:avLst/>
          </a:prstGeom>
          <a:noFill/>
        </p:spPr>
        <p:txBody>
          <a:bodyPr wrap="square" lIns="91440" tIns="45720" rIns="91440" bIns="45720">
            <a:spAutoFit/>
          </a:bodyPr>
          <a:lstStyle/>
          <a:p>
            <a:pPr algn="ctr"/>
            <a:r>
              <a:rPr lang="en-US" sz="3200" b="1" dirty="0" smtClean="0">
                <a:ln w="10541" cmpd="sng">
                  <a:solidFill>
                    <a:srgbClr val="4F81BD">
                      <a:shade val="88000"/>
                      <a:satMod val="110000"/>
                    </a:srgbClr>
                  </a:solidFill>
                  <a:prstDash val="solid"/>
                </a:ln>
                <a:solidFill>
                  <a:srgbClr val="00B0F0"/>
                </a:solidFill>
                <a:latin typeface="Times New Roman" pitchFamily="18" charset="0"/>
                <a:cs typeface="Times New Roman" pitchFamily="18" charset="0"/>
              </a:rPr>
              <a:t>THẢO LUẬN </a:t>
            </a:r>
            <a:r>
              <a:rPr lang="en-US" sz="3200" b="1" dirty="0">
                <a:ln w="10541" cmpd="sng">
                  <a:solidFill>
                    <a:srgbClr val="4F81BD">
                      <a:shade val="88000"/>
                      <a:satMod val="110000"/>
                    </a:srgbClr>
                  </a:solidFill>
                  <a:prstDash val="solid"/>
                </a:ln>
                <a:solidFill>
                  <a:srgbClr val="00B0F0"/>
                </a:solidFill>
                <a:latin typeface="Times New Roman" pitchFamily="18" charset="0"/>
                <a:cs typeface="Times New Roman" pitchFamily="18" charset="0"/>
              </a:rPr>
              <a:t>NHÓM  </a:t>
            </a:r>
            <a:r>
              <a:rPr lang="en-US" sz="3200" b="1" dirty="0" smtClean="0">
                <a:ln w="10541" cmpd="sng">
                  <a:solidFill>
                    <a:srgbClr val="4F81BD">
                      <a:shade val="88000"/>
                      <a:satMod val="110000"/>
                    </a:srgbClr>
                  </a:solidFill>
                  <a:prstDash val="solid"/>
                </a:ln>
                <a:solidFill>
                  <a:srgbClr val="00B0F0"/>
                </a:solidFill>
                <a:latin typeface="Times New Roman" pitchFamily="18" charset="0"/>
                <a:cs typeface="Times New Roman" pitchFamily="18" charset="0"/>
              </a:rPr>
              <a:t>ĐÔI (5 </a:t>
            </a:r>
            <a:r>
              <a:rPr lang="en-US" sz="3200" b="1" dirty="0" err="1" smtClean="0">
                <a:ln w="10541" cmpd="sng">
                  <a:solidFill>
                    <a:srgbClr val="4F81BD">
                      <a:shade val="88000"/>
                      <a:satMod val="110000"/>
                    </a:srgbClr>
                  </a:solidFill>
                  <a:prstDash val="solid"/>
                </a:ln>
                <a:solidFill>
                  <a:srgbClr val="00B0F0"/>
                </a:solidFill>
                <a:latin typeface="Times New Roman" pitchFamily="18" charset="0"/>
                <a:cs typeface="Times New Roman" pitchFamily="18" charset="0"/>
              </a:rPr>
              <a:t>phút</a:t>
            </a:r>
            <a:r>
              <a:rPr lang="en-US" sz="3200" b="1" dirty="0" smtClean="0">
                <a:ln w="10541" cmpd="sng">
                  <a:solidFill>
                    <a:srgbClr val="4F81BD">
                      <a:shade val="88000"/>
                      <a:satMod val="110000"/>
                    </a:srgbClr>
                  </a:solidFill>
                  <a:prstDash val="solid"/>
                </a:ln>
                <a:solidFill>
                  <a:srgbClr val="00B0F0"/>
                </a:solidFill>
                <a:latin typeface="Times New Roman" pitchFamily="18" charset="0"/>
                <a:cs typeface="Times New Roman" pitchFamily="18" charset="0"/>
              </a:rPr>
              <a:t>)</a:t>
            </a:r>
          </a:p>
          <a:p>
            <a:pPr algn="just"/>
            <a:r>
              <a:rPr lang="en-US" sz="3200" b="1" dirty="0" err="1" smtClean="0">
                <a:ln w="10541" cmpd="sng">
                  <a:solidFill>
                    <a:srgbClr val="4F81BD">
                      <a:shade val="88000"/>
                      <a:satMod val="110000"/>
                    </a:srgbClr>
                  </a:solidFill>
                  <a:prstDash val="solid"/>
                </a:ln>
                <a:solidFill>
                  <a:srgbClr val="00B0F0"/>
                </a:solidFill>
                <a:latin typeface="Times New Roman" pitchFamily="18" charset="0"/>
                <a:cs typeface="Times New Roman" pitchFamily="18" charset="0"/>
              </a:rPr>
              <a:t>Đọc</a:t>
            </a:r>
            <a:r>
              <a:rPr lang="en-US" sz="3200" b="1" dirty="0" smtClean="0">
                <a:ln w="10541" cmpd="sng">
                  <a:solidFill>
                    <a:srgbClr val="4F81BD">
                      <a:shade val="88000"/>
                      <a:satMod val="110000"/>
                    </a:srgbClr>
                  </a:solidFill>
                  <a:prstDash val="solid"/>
                </a:ln>
                <a:solidFill>
                  <a:srgbClr val="00B0F0"/>
                </a:solidFill>
                <a:latin typeface="Times New Roman" pitchFamily="18" charset="0"/>
                <a:cs typeface="Times New Roman" pitchFamily="18" charset="0"/>
              </a:rPr>
              <a:t> </a:t>
            </a:r>
            <a:r>
              <a:rPr lang="en-US" sz="3200" b="1" dirty="0" err="1" smtClean="0">
                <a:ln w="10541" cmpd="sng">
                  <a:solidFill>
                    <a:srgbClr val="4F81BD">
                      <a:shade val="88000"/>
                      <a:satMod val="110000"/>
                    </a:srgbClr>
                  </a:solidFill>
                  <a:prstDash val="solid"/>
                </a:ln>
                <a:solidFill>
                  <a:srgbClr val="00B0F0"/>
                </a:solidFill>
                <a:latin typeface="Times New Roman" pitchFamily="18" charset="0"/>
                <a:cs typeface="Times New Roman" pitchFamily="18" charset="0"/>
              </a:rPr>
              <a:t>thông</a:t>
            </a:r>
            <a:r>
              <a:rPr lang="en-US" sz="3200" b="1" dirty="0" smtClean="0">
                <a:ln w="10541" cmpd="sng">
                  <a:solidFill>
                    <a:srgbClr val="4F81BD">
                      <a:shade val="88000"/>
                      <a:satMod val="110000"/>
                    </a:srgbClr>
                  </a:solidFill>
                  <a:prstDash val="solid"/>
                </a:ln>
                <a:solidFill>
                  <a:srgbClr val="00B0F0"/>
                </a:solidFill>
                <a:latin typeface="Times New Roman" pitchFamily="18" charset="0"/>
                <a:cs typeface="Times New Roman" pitchFamily="18" charset="0"/>
              </a:rPr>
              <a:t> tin </a:t>
            </a:r>
            <a:r>
              <a:rPr lang="en-US" sz="3200" b="1" dirty="0" err="1" smtClean="0">
                <a:ln w="10541" cmpd="sng">
                  <a:solidFill>
                    <a:srgbClr val="4F81BD">
                      <a:shade val="88000"/>
                      <a:satMod val="110000"/>
                    </a:srgbClr>
                  </a:solidFill>
                  <a:prstDash val="solid"/>
                </a:ln>
                <a:solidFill>
                  <a:srgbClr val="00B0F0"/>
                </a:solidFill>
                <a:latin typeface="Times New Roman" pitchFamily="18" charset="0"/>
                <a:cs typeface="Times New Roman" pitchFamily="18" charset="0"/>
              </a:rPr>
              <a:t>mục</a:t>
            </a:r>
            <a:r>
              <a:rPr lang="en-US" sz="3200" b="1" dirty="0" smtClean="0">
                <a:ln w="10541" cmpd="sng">
                  <a:solidFill>
                    <a:srgbClr val="4F81BD">
                      <a:shade val="88000"/>
                      <a:satMod val="110000"/>
                    </a:srgbClr>
                  </a:solidFill>
                  <a:prstDash val="solid"/>
                </a:ln>
                <a:solidFill>
                  <a:srgbClr val="00B0F0"/>
                </a:solidFill>
                <a:latin typeface="Times New Roman" pitchFamily="18" charset="0"/>
                <a:cs typeface="Times New Roman" pitchFamily="18" charset="0"/>
              </a:rPr>
              <a:t> 2 </a:t>
            </a:r>
            <a:r>
              <a:rPr lang="en-US" sz="3200" b="1" dirty="0" err="1" smtClean="0">
                <a:ln w="10541" cmpd="sng">
                  <a:solidFill>
                    <a:srgbClr val="4F81BD">
                      <a:shade val="88000"/>
                      <a:satMod val="110000"/>
                    </a:srgbClr>
                  </a:solidFill>
                  <a:prstDash val="solid"/>
                </a:ln>
                <a:solidFill>
                  <a:srgbClr val="00B0F0"/>
                </a:solidFill>
                <a:latin typeface="Times New Roman" pitchFamily="18" charset="0"/>
                <a:cs typeface="Times New Roman" pitchFamily="18" charset="0"/>
              </a:rPr>
              <a:t>và</a:t>
            </a:r>
            <a:r>
              <a:rPr lang="en-US" sz="3200" b="1" dirty="0" smtClean="0">
                <a:ln w="10541" cmpd="sng">
                  <a:solidFill>
                    <a:srgbClr val="4F81BD">
                      <a:shade val="88000"/>
                      <a:satMod val="110000"/>
                    </a:srgbClr>
                  </a:solidFill>
                  <a:prstDash val="solid"/>
                </a:ln>
                <a:solidFill>
                  <a:srgbClr val="00B0F0"/>
                </a:solidFill>
                <a:latin typeface="Times New Roman" pitchFamily="18" charset="0"/>
                <a:cs typeface="Times New Roman" pitchFamily="18" charset="0"/>
              </a:rPr>
              <a:t> </a:t>
            </a:r>
            <a:r>
              <a:rPr lang="en-US" sz="3200" b="1" dirty="0" err="1" smtClean="0">
                <a:ln w="10541" cmpd="sng">
                  <a:solidFill>
                    <a:srgbClr val="4F81BD">
                      <a:shade val="88000"/>
                      <a:satMod val="110000"/>
                    </a:srgbClr>
                  </a:solidFill>
                  <a:prstDash val="solid"/>
                </a:ln>
                <a:solidFill>
                  <a:srgbClr val="00B0F0"/>
                </a:solidFill>
                <a:latin typeface="Times New Roman" pitchFamily="18" charset="0"/>
                <a:cs typeface="Times New Roman" pitchFamily="18" charset="0"/>
              </a:rPr>
              <a:t>quan</a:t>
            </a:r>
            <a:r>
              <a:rPr lang="en-US" sz="3200" b="1" dirty="0" smtClean="0">
                <a:ln w="10541" cmpd="sng">
                  <a:solidFill>
                    <a:srgbClr val="4F81BD">
                      <a:shade val="88000"/>
                      <a:satMod val="110000"/>
                    </a:srgbClr>
                  </a:solidFill>
                  <a:prstDash val="solid"/>
                </a:ln>
                <a:solidFill>
                  <a:srgbClr val="00B0F0"/>
                </a:solidFill>
                <a:latin typeface="Times New Roman" pitchFamily="18" charset="0"/>
                <a:cs typeface="Times New Roman" pitchFamily="18" charset="0"/>
              </a:rPr>
              <a:t> </a:t>
            </a:r>
            <a:r>
              <a:rPr lang="en-US" sz="3200" b="1" dirty="0" err="1">
                <a:ln w="10541" cmpd="sng">
                  <a:solidFill>
                    <a:srgbClr val="4F81BD">
                      <a:shade val="88000"/>
                      <a:satMod val="110000"/>
                    </a:srgbClr>
                  </a:solidFill>
                  <a:prstDash val="solid"/>
                </a:ln>
                <a:solidFill>
                  <a:srgbClr val="00B0F0"/>
                </a:solidFill>
                <a:latin typeface="Times New Roman" pitchFamily="18" charset="0"/>
                <a:cs typeface="Times New Roman" pitchFamily="18" charset="0"/>
              </a:rPr>
              <a:t>sát</a:t>
            </a:r>
            <a:r>
              <a:rPr lang="en-US" sz="3200" b="1" dirty="0">
                <a:ln w="10541" cmpd="sng">
                  <a:solidFill>
                    <a:srgbClr val="4F81BD">
                      <a:shade val="88000"/>
                      <a:satMod val="110000"/>
                    </a:srgbClr>
                  </a:solidFill>
                  <a:prstDash val="solid"/>
                </a:ln>
                <a:solidFill>
                  <a:srgbClr val="00B0F0"/>
                </a:solidFill>
                <a:latin typeface="Times New Roman" pitchFamily="18" charset="0"/>
                <a:cs typeface="Times New Roman" pitchFamily="18" charset="0"/>
              </a:rPr>
              <a:t> </a:t>
            </a:r>
            <a:r>
              <a:rPr lang="en-US" sz="3200" b="1" dirty="0" err="1" smtClean="0">
                <a:ln w="10541" cmpd="sng">
                  <a:solidFill>
                    <a:srgbClr val="4F81BD">
                      <a:shade val="88000"/>
                      <a:satMod val="110000"/>
                    </a:srgbClr>
                  </a:solidFill>
                  <a:prstDash val="solid"/>
                </a:ln>
                <a:solidFill>
                  <a:srgbClr val="00B0F0"/>
                </a:solidFill>
                <a:latin typeface="Times New Roman" pitchFamily="18" charset="0"/>
                <a:cs typeface="Times New Roman" pitchFamily="18" charset="0"/>
              </a:rPr>
              <a:t>hình</a:t>
            </a:r>
            <a:r>
              <a:rPr lang="en-US" sz="3200" b="1" dirty="0" smtClean="0">
                <a:ln w="10541" cmpd="sng">
                  <a:solidFill>
                    <a:srgbClr val="4F81BD">
                      <a:shade val="88000"/>
                      <a:satMod val="110000"/>
                    </a:srgbClr>
                  </a:solidFill>
                  <a:prstDash val="solid"/>
                </a:ln>
                <a:solidFill>
                  <a:srgbClr val="00B0F0"/>
                </a:solidFill>
                <a:latin typeface="Times New Roman" pitchFamily="18" charset="0"/>
                <a:cs typeface="Times New Roman" pitchFamily="18" charset="0"/>
              </a:rPr>
              <a:t> 20.2 </a:t>
            </a:r>
            <a:r>
              <a:rPr lang="en-US" sz="3200" b="1" dirty="0" err="1" smtClean="0">
                <a:ln w="10541" cmpd="sng">
                  <a:solidFill>
                    <a:srgbClr val="4F81BD">
                      <a:shade val="88000"/>
                      <a:satMod val="110000"/>
                    </a:srgbClr>
                  </a:solidFill>
                  <a:prstDash val="solid"/>
                </a:ln>
                <a:solidFill>
                  <a:srgbClr val="00B0F0"/>
                </a:solidFill>
                <a:latin typeface="Times New Roman" pitchFamily="18" charset="0"/>
                <a:cs typeface="Times New Roman" pitchFamily="18" charset="0"/>
              </a:rPr>
              <a:t>trong</a:t>
            </a:r>
            <a:r>
              <a:rPr lang="en-US" sz="3200" b="1" dirty="0" smtClean="0">
                <a:ln w="10541" cmpd="sng">
                  <a:solidFill>
                    <a:srgbClr val="4F81BD">
                      <a:shade val="88000"/>
                      <a:satMod val="110000"/>
                    </a:srgbClr>
                  </a:solidFill>
                  <a:prstDash val="solid"/>
                </a:ln>
                <a:solidFill>
                  <a:srgbClr val="00B0F0"/>
                </a:solidFill>
                <a:latin typeface="Times New Roman" pitchFamily="18" charset="0"/>
                <a:cs typeface="Times New Roman" pitchFamily="18" charset="0"/>
              </a:rPr>
              <a:t> SGK, </a:t>
            </a:r>
            <a:r>
              <a:rPr lang="en-US" sz="3200" b="1" dirty="0" err="1" smtClean="0">
                <a:ln w="10541" cmpd="sng">
                  <a:solidFill>
                    <a:srgbClr val="4F81BD">
                      <a:shade val="88000"/>
                      <a:satMod val="110000"/>
                    </a:srgbClr>
                  </a:solidFill>
                  <a:prstDash val="solid"/>
                </a:ln>
                <a:solidFill>
                  <a:srgbClr val="00B0F0"/>
                </a:solidFill>
                <a:latin typeface="Times New Roman" pitchFamily="18" charset="0"/>
                <a:cs typeface="Times New Roman" pitchFamily="18" charset="0"/>
              </a:rPr>
              <a:t>thảo</a:t>
            </a:r>
            <a:r>
              <a:rPr lang="en-US" sz="3200" b="1" dirty="0" smtClean="0">
                <a:ln w="10541" cmpd="sng">
                  <a:solidFill>
                    <a:srgbClr val="4F81BD">
                      <a:shade val="88000"/>
                      <a:satMod val="110000"/>
                    </a:srgbClr>
                  </a:solidFill>
                  <a:prstDash val="solid"/>
                </a:ln>
                <a:solidFill>
                  <a:srgbClr val="00B0F0"/>
                </a:solidFill>
                <a:latin typeface="Times New Roman" pitchFamily="18" charset="0"/>
                <a:cs typeface="Times New Roman" pitchFamily="18" charset="0"/>
              </a:rPr>
              <a:t> </a:t>
            </a:r>
            <a:r>
              <a:rPr lang="en-US" sz="3200" b="1" dirty="0" err="1" smtClean="0">
                <a:ln w="10541" cmpd="sng">
                  <a:solidFill>
                    <a:srgbClr val="4F81BD">
                      <a:shade val="88000"/>
                      <a:satMod val="110000"/>
                    </a:srgbClr>
                  </a:solidFill>
                  <a:prstDash val="solid"/>
                </a:ln>
                <a:solidFill>
                  <a:srgbClr val="00B0F0"/>
                </a:solidFill>
                <a:latin typeface="Times New Roman" pitchFamily="18" charset="0"/>
                <a:cs typeface="Times New Roman" pitchFamily="18" charset="0"/>
              </a:rPr>
              <a:t>luận</a:t>
            </a:r>
            <a:r>
              <a:rPr lang="en-US" sz="3200" b="1" dirty="0" smtClean="0">
                <a:ln w="10541" cmpd="sng">
                  <a:solidFill>
                    <a:srgbClr val="4F81BD">
                      <a:shade val="88000"/>
                      <a:satMod val="110000"/>
                    </a:srgbClr>
                  </a:solidFill>
                  <a:prstDash val="solid"/>
                </a:ln>
                <a:solidFill>
                  <a:srgbClr val="00B0F0"/>
                </a:solidFill>
                <a:latin typeface="Times New Roman" pitchFamily="18" charset="0"/>
                <a:cs typeface="Times New Roman" pitchFamily="18" charset="0"/>
              </a:rPr>
              <a:t> </a:t>
            </a:r>
            <a:r>
              <a:rPr lang="en-US" sz="3200" b="1" dirty="0" err="1" smtClean="0">
                <a:ln w="10541" cmpd="sng">
                  <a:solidFill>
                    <a:srgbClr val="4F81BD">
                      <a:shade val="88000"/>
                      <a:satMod val="110000"/>
                    </a:srgbClr>
                  </a:solidFill>
                  <a:prstDash val="solid"/>
                </a:ln>
                <a:solidFill>
                  <a:srgbClr val="00B0F0"/>
                </a:solidFill>
                <a:latin typeface="Times New Roman" pitchFamily="18" charset="0"/>
                <a:cs typeface="Times New Roman" pitchFamily="18" charset="0"/>
              </a:rPr>
              <a:t>hoàn</a:t>
            </a:r>
            <a:r>
              <a:rPr lang="en-US" sz="3200" b="1" dirty="0" smtClean="0">
                <a:ln w="10541" cmpd="sng">
                  <a:solidFill>
                    <a:srgbClr val="4F81BD">
                      <a:shade val="88000"/>
                      <a:satMod val="110000"/>
                    </a:srgbClr>
                  </a:solidFill>
                  <a:prstDash val="solid"/>
                </a:ln>
                <a:solidFill>
                  <a:srgbClr val="00B0F0"/>
                </a:solidFill>
                <a:latin typeface="Times New Roman" pitchFamily="18" charset="0"/>
                <a:cs typeface="Times New Roman" pitchFamily="18" charset="0"/>
              </a:rPr>
              <a:t> </a:t>
            </a:r>
            <a:r>
              <a:rPr lang="en-US" sz="3200" b="1" dirty="0" err="1" smtClean="0">
                <a:ln w="10541" cmpd="sng">
                  <a:solidFill>
                    <a:srgbClr val="4F81BD">
                      <a:shade val="88000"/>
                      <a:satMod val="110000"/>
                    </a:srgbClr>
                  </a:solidFill>
                  <a:prstDash val="solid"/>
                </a:ln>
                <a:solidFill>
                  <a:srgbClr val="00B0F0"/>
                </a:solidFill>
                <a:latin typeface="Times New Roman" pitchFamily="18" charset="0"/>
                <a:cs typeface="Times New Roman" pitchFamily="18" charset="0"/>
              </a:rPr>
              <a:t>thành</a:t>
            </a:r>
            <a:r>
              <a:rPr lang="en-US" sz="3200" b="1" dirty="0" smtClean="0">
                <a:ln w="10541" cmpd="sng">
                  <a:solidFill>
                    <a:srgbClr val="4F81BD">
                      <a:shade val="88000"/>
                      <a:satMod val="110000"/>
                    </a:srgbClr>
                  </a:solidFill>
                  <a:prstDash val="solid"/>
                </a:ln>
                <a:solidFill>
                  <a:srgbClr val="00B0F0"/>
                </a:solidFill>
                <a:latin typeface="Times New Roman" pitchFamily="18" charset="0"/>
                <a:cs typeface="Times New Roman" pitchFamily="18" charset="0"/>
              </a:rPr>
              <a:t> </a:t>
            </a:r>
            <a:r>
              <a:rPr lang="en-US" sz="3200" b="1" dirty="0" err="1" smtClean="0">
                <a:ln w="10541" cmpd="sng">
                  <a:solidFill>
                    <a:srgbClr val="4F81BD">
                      <a:shade val="88000"/>
                      <a:satMod val="110000"/>
                    </a:srgbClr>
                  </a:solidFill>
                  <a:prstDash val="solid"/>
                </a:ln>
                <a:solidFill>
                  <a:srgbClr val="00B0F0"/>
                </a:solidFill>
                <a:latin typeface="Times New Roman" pitchFamily="18" charset="0"/>
                <a:cs typeface="Times New Roman" pitchFamily="18" charset="0"/>
              </a:rPr>
              <a:t>phiếu</a:t>
            </a:r>
            <a:r>
              <a:rPr lang="en-US" sz="3200" b="1" dirty="0" smtClean="0">
                <a:ln w="10541" cmpd="sng">
                  <a:solidFill>
                    <a:srgbClr val="4F81BD">
                      <a:shade val="88000"/>
                      <a:satMod val="110000"/>
                    </a:srgbClr>
                  </a:solidFill>
                  <a:prstDash val="solid"/>
                </a:ln>
                <a:solidFill>
                  <a:srgbClr val="00B0F0"/>
                </a:solidFill>
                <a:latin typeface="Times New Roman" pitchFamily="18" charset="0"/>
                <a:cs typeface="Times New Roman" pitchFamily="18" charset="0"/>
              </a:rPr>
              <a:t> </a:t>
            </a:r>
            <a:r>
              <a:rPr lang="en-US" sz="3200" b="1" dirty="0" err="1" smtClean="0">
                <a:ln w="10541" cmpd="sng">
                  <a:solidFill>
                    <a:srgbClr val="4F81BD">
                      <a:shade val="88000"/>
                      <a:satMod val="110000"/>
                    </a:srgbClr>
                  </a:solidFill>
                  <a:prstDash val="solid"/>
                </a:ln>
                <a:solidFill>
                  <a:srgbClr val="00B0F0"/>
                </a:solidFill>
                <a:latin typeface="Times New Roman" pitchFamily="18" charset="0"/>
                <a:cs typeface="Times New Roman" pitchFamily="18" charset="0"/>
              </a:rPr>
              <a:t>học</a:t>
            </a:r>
            <a:r>
              <a:rPr lang="en-US" sz="3200" b="1" dirty="0" smtClean="0">
                <a:ln w="10541" cmpd="sng">
                  <a:solidFill>
                    <a:srgbClr val="4F81BD">
                      <a:shade val="88000"/>
                      <a:satMod val="110000"/>
                    </a:srgbClr>
                  </a:solidFill>
                  <a:prstDash val="solid"/>
                </a:ln>
                <a:solidFill>
                  <a:srgbClr val="00B0F0"/>
                </a:solidFill>
                <a:latin typeface="Times New Roman" pitchFamily="18" charset="0"/>
                <a:cs typeface="Times New Roman" pitchFamily="18" charset="0"/>
              </a:rPr>
              <a:t> </a:t>
            </a:r>
            <a:r>
              <a:rPr lang="en-US" sz="3200" b="1" dirty="0" err="1" smtClean="0">
                <a:ln w="10541" cmpd="sng">
                  <a:solidFill>
                    <a:srgbClr val="4F81BD">
                      <a:shade val="88000"/>
                      <a:satMod val="110000"/>
                    </a:srgbClr>
                  </a:solidFill>
                  <a:prstDash val="solid"/>
                </a:ln>
                <a:solidFill>
                  <a:srgbClr val="00B0F0"/>
                </a:solidFill>
                <a:latin typeface="Times New Roman" pitchFamily="18" charset="0"/>
                <a:cs typeface="Times New Roman" pitchFamily="18" charset="0"/>
              </a:rPr>
              <a:t>tập</a:t>
            </a:r>
            <a:r>
              <a:rPr lang="en-US" sz="3200" b="1" dirty="0" smtClean="0">
                <a:ln w="10541" cmpd="sng">
                  <a:solidFill>
                    <a:srgbClr val="4F81BD">
                      <a:shade val="88000"/>
                      <a:satMod val="110000"/>
                    </a:srgbClr>
                  </a:solidFill>
                  <a:prstDash val="solid"/>
                </a:ln>
                <a:solidFill>
                  <a:srgbClr val="00B0F0"/>
                </a:solidFill>
                <a:latin typeface="Times New Roman" pitchFamily="18" charset="0"/>
                <a:cs typeface="Times New Roman" pitchFamily="18" charset="0"/>
              </a:rPr>
              <a:t>:</a:t>
            </a:r>
            <a:endParaRPr lang="en-US" sz="3200" b="1" dirty="0">
              <a:ln w="10541" cmpd="sng">
                <a:solidFill>
                  <a:srgbClr val="4F81BD">
                    <a:shade val="88000"/>
                    <a:satMod val="110000"/>
                  </a:srgbClr>
                </a:solidFill>
                <a:prstDash val="solid"/>
              </a:ln>
              <a:solidFill>
                <a:srgbClr val="00B0F0"/>
              </a:solidFill>
              <a:latin typeface="Calibri"/>
            </a:endParaRPr>
          </a:p>
        </p:txBody>
      </p:sp>
      <p:sp>
        <p:nvSpPr>
          <p:cNvPr id="3" name="TextBox 2"/>
          <p:cNvSpPr txBox="1"/>
          <p:nvPr/>
        </p:nvSpPr>
        <p:spPr>
          <a:xfrm>
            <a:off x="525011" y="84783"/>
            <a:ext cx="3145560" cy="830997"/>
          </a:xfrm>
          <a:prstGeom prst="rect">
            <a:avLst/>
          </a:prstGeom>
          <a:noFill/>
        </p:spPr>
        <p:txBody>
          <a:bodyPr wrap="square">
            <a:spAutoFit/>
          </a:bodyPr>
          <a:lstStyle/>
          <a:p>
            <a:pPr>
              <a:lnSpc>
                <a:spcPct val="150000"/>
              </a:lnSpc>
              <a:defRPr/>
            </a:pPr>
            <a:r>
              <a:rPr lang="en-US" sz="3200" b="1" dirty="0" smtClean="0">
                <a:solidFill>
                  <a:schemeClr val="accent2">
                    <a:lumMod val="75000"/>
                  </a:schemeClr>
                </a:solidFill>
                <a:latin typeface="Times New Roman" panose="02020603050405020304" pitchFamily="18" charset="0"/>
                <a:cs typeface="Times New Roman" panose="02020603050405020304" pitchFamily="18" charset="0"/>
              </a:rPr>
              <a:t>2. </a:t>
            </a:r>
            <a:r>
              <a:rPr lang="en-US" sz="3200" b="1" dirty="0" err="1" smtClean="0">
                <a:solidFill>
                  <a:schemeClr val="accent2">
                    <a:lumMod val="75000"/>
                  </a:schemeClr>
                </a:solidFill>
                <a:latin typeface="Times New Roman" panose="02020603050405020304" pitchFamily="18" charset="0"/>
                <a:cs typeface="Times New Roman" panose="02020603050405020304" pitchFamily="18" charset="0"/>
              </a:rPr>
              <a:t>Động</a:t>
            </a:r>
            <a:r>
              <a:rPr lang="en-US" sz="3200" b="1"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sz="3200" b="1" dirty="0" err="1" smtClean="0">
                <a:solidFill>
                  <a:schemeClr val="accent2">
                    <a:lumMod val="75000"/>
                  </a:schemeClr>
                </a:solidFill>
                <a:latin typeface="Times New Roman" panose="02020603050405020304" pitchFamily="18" charset="0"/>
                <a:cs typeface="Times New Roman" panose="02020603050405020304" pitchFamily="18" charset="0"/>
              </a:rPr>
              <a:t>vật</a:t>
            </a:r>
            <a:endParaRPr lang="en-GB" sz="3200" b="1" dirty="0">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6121658" y="2184162"/>
            <a:ext cx="6070342" cy="4527923"/>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84716374"/>
              </p:ext>
            </p:extLst>
          </p:nvPr>
        </p:nvGraphicFramePr>
        <p:xfrm>
          <a:off x="306196" y="2646197"/>
          <a:ext cx="5648437" cy="3092977"/>
        </p:xfrm>
        <a:graphic>
          <a:graphicData uri="http://schemas.openxmlformats.org/drawingml/2006/table">
            <a:tbl>
              <a:tblPr firstRow="1" bandRow="1">
                <a:tableStyleId>{5C22544A-7EE6-4342-B048-85BDC9FD1C3A}</a:tableStyleId>
              </a:tblPr>
              <a:tblGrid>
                <a:gridCol w="2069933"/>
                <a:gridCol w="3578504"/>
              </a:tblGrid>
              <a:tr h="104360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err="1" smtClean="0">
                          <a:solidFill>
                            <a:schemeClr val="tx1"/>
                          </a:solidFill>
                          <a:latin typeface="Times New Roman" panose="02020603050405020304" pitchFamily="18" charset="0"/>
                          <a:cs typeface="Times New Roman" panose="02020603050405020304" pitchFamily="18" charset="0"/>
                        </a:rPr>
                        <a:t>Môi</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trường</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sống</a:t>
                      </a:r>
                      <a:endParaRPr lang="en-US" sz="2800" dirty="0" smtClean="0">
                        <a:solidFill>
                          <a:schemeClr val="tx1"/>
                        </a:solidFill>
                        <a:latin typeface="Times New Roman" panose="02020603050405020304" pitchFamily="18" charset="0"/>
                        <a:cs typeface="Times New Roman" panose="02020603050405020304" pitchFamily="18" charset="0"/>
                      </a:endParaRPr>
                    </a:p>
                  </a:txBody>
                  <a:tcPr>
                    <a:solidFill>
                      <a:schemeClr val="accent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err="1" smtClean="0">
                          <a:solidFill>
                            <a:schemeClr val="tx1"/>
                          </a:solidFill>
                          <a:effectLst/>
                          <a:latin typeface="Times New Roman" panose="02020603050405020304" pitchFamily="18" charset="0"/>
                          <a:ea typeface="+mn-ea"/>
                          <a:cs typeface="Times New Roman" panose="02020603050405020304" pitchFamily="18" charset="0"/>
                        </a:rPr>
                        <a:t>Động</a:t>
                      </a:r>
                      <a:r>
                        <a:rPr lang="en-US" sz="28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800" baseline="0" dirty="0" err="1" smtClean="0">
                          <a:solidFill>
                            <a:schemeClr val="tx1"/>
                          </a:solidFill>
                          <a:effectLst/>
                          <a:latin typeface="Times New Roman" panose="02020603050405020304" pitchFamily="18" charset="0"/>
                          <a:ea typeface="+mn-ea"/>
                          <a:cs typeface="Times New Roman" panose="02020603050405020304" pitchFamily="18" charset="0"/>
                        </a:rPr>
                        <a:t>vật</a:t>
                      </a:r>
                      <a:endParaRPr lang="en-US" sz="28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chemeClr val="accent2">
                        <a:lumMod val="60000"/>
                        <a:lumOff val="40000"/>
                      </a:schemeClr>
                    </a:solidFill>
                  </a:tcPr>
                </a:tc>
              </a:tr>
              <a:tr h="1024686">
                <a:tc>
                  <a:txBody>
                    <a:bodyPr/>
                    <a:lstStyle/>
                    <a:p>
                      <a:r>
                        <a:rPr lang="en-US" sz="2800" b="1" dirty="0" err="1" smtClean="0">
                          <a:latin typeface="Times New Roman" panose="02020603050405020304" pitchFamily="18" charset="0"/>
                          <a:cs typeface="Times New Roman" panose="02020603050405020304" pitchFamily="18" charset="0"/>
                        </a:rPr>
                        <a:t>Trên</a:t>
                      </a:r>
                      <a:r>
                        <a:rPr lang="en-US" sz="2800" b="1" baseline="0" dirty="0" smtClean="0">
                          <a:latin typeface="Times New Roman" panose="02020603050405020304" pitchFamily="18" charset="0"/>
                          <a:cs typeface="Times New Roman" panose="02020603050405020304" pitchFamily="18" charset="0"/>
                        </a:rPr>
                        <a:t> </a:t>
                      </a:r>
                      <a:r>
                        <a:rPr lang="en-US" sz="2800" b="1" baseline="0" dirty="0" err="1" smtClean="0">
                          <a:latin typeface="Times New Roman" panose="02020603050405020304" pitchFamily="18" charset="0"/>
                          <a:cs typeface="Times New Roman" panose="02020603050405020304" pitchFamily="18" charset="0"/>
                        </a:rPr>
                        <a:t>cạn</a:t>
                      </a:r>
                      <a:endParaRPr lang="en-US" sz="2800" b="1"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endParaRPr lang="en-US" sz="2800"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r>
              <a:tr h="1024686">
                <a:tc>
                  <a:txBody>
                    <a:bodyPr/>
                    <a:lstStyle/>
                    <a:p>
                      <a:r>
                        <a:rPr lang="en-US" sz="2800" b="1" dirty="0" err="1" smtClean="0">
                          <a:latin typeface="Times New Roman" panose="02020603050405020304" pitchFamily="18" charset="0"/>
                          <a:cs typeface="Times New Roman" panose="02020603050405020304" pitchFamily="18" charset="0"/>
                        </a:rPr>
                        <a:t>Dưới</a:t>
                      </a:r>
                      <a:r>
                        <a:rPr lang="en-US" sz="2800" b="1" baseline="0" dirty="0" smtClean="0">
                          <a:latin typeface="Times New Roman" panose="02020603050405020304" pitchFamily="18" charset="0"/>
                          <a:cs typeface="Times New Roman" panose="02020603050405020304" pitchFamily="18" charset="0"/>
                        </a:rPr>
                        <a:t> </a:t>
                      </a:r>
                      <a:r>
                        <a:rPr lang="en-US" sz="2800" b="1" baseline="0" dirty="0" err="1" smtClean="0">
                          <a:latin typeface="Times New Roman" panose="02020603050405020304" pitchFamily="18" charset="0"/>
                          <a:cs typeface="Times New Roman" panose="02020603050405020304" pitchFamily="18" charset="0"/>
                        </a:rPr>
                        <a:t>nước</a:t>
                      </a:r>
                      <a:endParaRPr lang="en-US" sz="2800" b="1"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endParaRPr lang="en-US" sz="2800"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r>
            </a:tbl>
          </a:graphicData>
        </a:graphic>
      </p:graphicFrame>
      <p:sp>
        <p:nvSpPr>
          <p:cNvPr id="7" name="Rectangle 6"/>
          <p:cNvSpPr/>
          <p:nvPr/>
        </p:nvSpPr>
        <p:spPr>
          <a:xfrm>
            <a:off x="2444073" y="4852659"/>
            <a:ext cx="3290207" cy="6531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smtClean="0">
                <a:solidFill>
                  <a:srgbClr val="9B1A9E"/>
                </a:solidFill>
                <a:latin typeface="Times New Roman" panose="02020603050405020304" pitchFamily="18" charset="0"/>
                <a:cs typeface="Times New Roman" panose="02020603050405020304" pitchFamily="18" charset="0"/>
              </a:rPr>
              <a:t>Cá</a:t>
            </a:r>
            <a:r>
              <a:rPr lang="en-US" sz="2800" b="1" dirty="0" smtClean="0">
                <a:solidFill>
                  <a:srgbClr val="9B1A9E"/>
                </a:solidFill>
                <a:latin typeface="Times New Roman" panose="02020603050405020304" pitchFamily="18" charset="0"/>
                <a:cs typeface="Times New Roman" panose="02020603050405020304" pitchFamily="18" charset="0"/>
              </a:rPr>
              <a:t> </a:t>
            </a:r>
            <a:r>
              <a:rPr lang="en-US" sz="2800" b="1" dirty="0" err="1" smtClean="0">
                <a:solidFill>
                  <a:srgbClr val="9B1A9E"/>
                </a:solidFill>
                <a:latin typeface="Times New Roman" panose="02020603050405020304" pitchFamily="18" charset="0"/>
                <a:cs typeface="Times New Roman" panose="02020603050405020304" pitchFamily="18" charset="0"/>
              </a:rPr>
              <a:t>heo</a:t>
            </a:r>
            <a:r>
              <a:rPr lang="en-US" sz="2800" b="1" dirty="0" smtClean="0">
                <a:solidFill>
                  <a:srgbClr val="9B1A9E"/>
                </a:solidFill>
                <a:latin typeface="Times New Roman" panose="02020603050405020304" pitchFamily="18" charset="0"/>
                <a:cs typeface="Times New Roman" panose="02020603050405020304" pitchFamily="18" charset="0"/>
              </a:rPr>
              <a:t>, </a:t>
            </a:r>
            <a:r>
              <a:rPr lang="en-US" sz="2800" b="1" dirty="0" err="1" smtClean="0">
                <a:solidFill>
                  <a:srgbClr val="9B1A9E"/>
                </a:solidFill>
                <a:latin typeface="Times New Roman" panose="02020603050405020304" pitchFamily="18" charset="0"/>
                <a:cs typeface="Times New Roman" panose="02020603050405020304" pitchFamily="18" charset="0"/>
              </a:rPr>
              <a:t>rùa</a:t>
            </a:r>
            <a:r>
              <a:rPr lang="en-US" sz="2800" b="1" dirty="0" smtClean="0">
                <a:solidFill>
                  <a:srgbClr val="9B1A9E"/>
                </a:solidFill>
                <a:latin typeface="Times New Roman" panose="02020603050405020304" pitchFamily="18" charset="0"/>
                <a:cs typeface="Times New Roman" panose="02020603050405020304" pitchFamily="18" charset="0"/>
              </a:rPr>
              <a:t>, </a:t>
            </a:r>
            <a:r>
              <a:rPr lang="en-US" sz="2800" b="1" dirty="0" err="1" smtClean="0">
                <a:solidFill>
                  <a:srgbClr val="9B1A9E"/>
                </a:solidFill>
                <a:latin typeface="Times New Roman" panose="02020603050405020304" pitchFamily="18" charset="0"/>
                <a:cs typeface="Times New Roman" panose="02020603050405020304" pitchFamily="18" charset="0"/>
              </a:rPr>
              <a:t>cá</a:t>
            </a:r>
            <a:r>
              <a:rPr lang="en-US" sz="2800" b="1" dirty="0" smtClean="0">
                <a:solidFill>
                  <a:srgbClr val="9B1A9E"/>
                </a:solidFill>
                <a:latin typeface="Times New Roman" panose="02020603050405020304" pitchFamily="18" charset="0"/>
                <a:cs typeface="Times New Roman" panose="02020603050405020304" pitchFamily="18" charset="0"/>
              </a:rPr>
              <a:t> </a:t>
            </a:r>
            <a:r>
              <a:rPr lang="en-US" sz="2800" b="1" dirty="0" err="1" smtClean="0">
                <a:solidFill>
                  <a:srgbClr val="9B1A9E"/>
                </a:solidFill>
                <a:latin typeface="Times New Roman" panose="02020603050405020304" pitchFamily="18" charset="0"/>
                <a:cs typeface="Times New Roman" panose="02020603050405020304" pitchFamily="18" charset="0"/>
              </a:rPr>
              <a:t>mập</a:t>
            </a:r>
            <a:r>
              <a:rPr lang="en-US" sz="2800" b="1" dirty="0" smtClean="0">
                <a:solidFill>
                  <a:srgbClr val="9B1A9E"/>
                </a:solidFill>
                <a:latin typeface="Times New Roman" panose="02020603050405020304" pitchFamily="18" charset="0"/>
                <a:cs typeface="Times New Roman" panose="02020603050405020304" pitchFamily="18" charset="0"/>
              </a:rPr>
              <a:t>, </a:t>
            </a:r>
            <a:r>
              <a:rPr lang="en-US" sz="2800" b="1" dirty="0" err="1" smtClean="0">
                <a:solidFill>
                  <a:srgbClr val="9B1A9E"/>
                </a:solidFill>
                <a:latin typeface="Times New Roman" panose="02020603050405020304" pitchFamily="18" charset="0"/>
                <a:cs typeface="Times New Roman" panose="02020603050405020304" pitchFamily="18" charset="0"/>
              </a:rPr>
              <a:t>tôm</a:t>
            </a:r>
            <a:r>
              <a:rPr lang="en-US" sz="2800" b="1" dirty="0" smtClean="0">
                <a:solidFill>
                  <a:srgbClr val="9B1A9E"/>
                </a:solidFill>
                <a:latin typeface="Times New Roman" panose="02020603050405020304" pitchFamily="18" charset="0"/>
                <a:cs typeface="Times New Roman" panose="02020603050405020304" pitchFamily="18" charset="0"/>
              </a:rPr>
              <a:t>,  </a:t>
            </a:r>
            <a:r>
              <a:rPr lang="en-US" sz="2800" b="1" dirty="0" err="1" smtClean="0">
                <a:solidFill>
                  <a:srgbClr val="9B1A9E"/>
                </a:solidFill>
                <a:latin typeface="Times New Roman" panose="02020603050405020304" pitchFamily="18" charset="0"/>
                <a:cs typeface="Times New Roman" panose="02020603050405020304" pitchFamily="18" charset="0"/>
              </a:rPr>
              <a:t>cua</a:t>
            </a:r>
            <a:r>
              <a:rPr lang="en-US" sz="2800" b="1" dirty="0" smtClean="0">
                <a:solidFill>
                  <a:srgbClr val="9B1A9E"/>
                </a:solidFill>
                <a:latin typeface="Times New Roman" panose="02020603050405020304" pitchFamily="18" charset="0"/>
                <a:cs typeface="Times New Roman" panose="02020603050405020304" pitchFamily="18" charset="0"/>
              </a:rPr>
              <a:t>….</a:t>
            </a:r>
          </a:p>
        </p:txBody>
      </p:sp>
      <p:sp>
        <p:nvSpPr>
          <p:cNvPr id="8" name="Rectangle 7"/>
          <p:cNvSpPr/>
          <p:nvPr/>
        </p:nvSpPr>
        <p:spPr>
          <a:xfrm>
            <a:off x="2429306" y="3672370"/>
            <a:ext cx="3290207" cy="9482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smtClean="0">
                <a:solidFill>
                  <a:srgbClr val="9B1A9E"/>
                </a:solidFill>
                <a:latin typeface="Times New Roman" panose="02020603050405020304" pitchFamily="18" charset="0"/>
                <a:cs typeface="Times New Roman" panose="02020603050405020304" pitchFamily="18" charset="0"/>
              </a:rPr>
              <a:t>Hươu</a:t>
            </a:r>
            <a:r>
              <a:rPr lang="en-US" sz="2800" b="1" dirty="0" smtClean="0">
                <a:solidFill>
                  <a:srgbClr val="9B1A9E"/>
                </a:solidFill>
                <a:latin typeface="Times New Roman" panose="02020603050405020304" pitchFamily="18" charset="0"/>
                <a:cs typeface="Times New Roman" panose="02020603050405020304" pitchFamily="18" charset="0"/>
              </a:rPr>
              <a:t> </a:t>
            </a:r>
            <a:r>
              <a:rPr lang="en-US" sz="2800" b="1" dirty="0" err="1" smtClean="0">
                <a:solidFill>
                  <a:srgbClr val="9B1A9E"/>
                </a:solidFill>
                <a:latin typeface="Times New Roman" panose="02020603050405020304" pitchFamily="18" charset="0"/>
                <a:cs typeface="Times New Roman" panose="02020603050405020304" pitchFamily="18" charset="0"/>
              </a:rPr>
              <a:t>cao</a:t>
            </a:r>
            <a:r>
              <a:rPr lang="en-US" sz="2800" b="1" dirty="0" smtClean="0">
                <a:solidFill>
                  <a:srgbClr val="9B1A9E"/>
                </a:solidFill>
                <a:latin typeface="Times New Roman" panose="02020603050405020304" pitchFamily="18" charset="0"/>
                <a:cs typeface="Times New Roman" panose="02020603050405020304" pitchFamily="18" charset="0"/>
              </a:rPr>
              <a:t> </a:t>
            </a:r>
            <a:r>
              <a:rPr lang="en-US" sz="2800" b="1" dirty="0" err="1" smtClean="0">
                <a:solidFill>
                  <a:srgbClr val="9B1A9E"/>
                </a:solidFill>
                <a:latin typeface="Times New Roman" panose="02020603050405020304" pitchFamily="18" charset="0"/>
                <a:cs typeface="Times New Roman" panose="02020603050405020304" pitchFamily="18" charset="0"/>
              </a:rPr>
              <a:t>cổ</a:t>
            </a:r>
            <a:r>
              <a:rPr lang="en-US" sz="2800" b="1" dirty="0" smtClean="0">
                <a:solidFill>
                  <a:srgbClr val="9B1A9E"/>
                </a:solidFill>
                <a:latin typeface="Times New Roman" panose="02020603050405020304" pitchFamily="18" charset="0"/>
                <a:cs typeface="Times New Roman" panose="02020603050405020304" pitchFamily="18" charset="0"/>
              </a:rPr>
              <a:t>, </a:t>
            </a:r>
            <a:r>
              <a:rPr lang="en-US" sz="2800" b="1" dirty="0" err="1" smtClean="0">
                <a:solidFill>
                  <a:srgbClr val="9B1A9E"/>
                </a:solidFill>
                <a:latin typeface="Times New Roman" panose="02020603050405020304" pitchFamily="18" charset="0"/>
                <a:cs typeface="Times New Roman" panose="02020603050405020304" pitchFamily="18" charset="0"/>
              </a:rPr>
              <a:t>voi</a:t>
            </a:r>
            <a:r>
              <a:rPr lang="en-US" sz="2800" b="1" dirty="0" smtClean="0">
                <a:solidFill>
                  <a:srgbClr val="9B1A9E"/>
                </a:solidFill>
                <a:latin typeface="Times New Roman" panose="02020603050405020304" pitchFamily="18" charset="0"/>
                <a:cs typeface="Times New Roman" panose="02020603050405020304" pitchFamily="18" charset="0"/>
              </a:rPr>
              <a:t>, </a:t>
            </a:r>
            <a:r>
              <a:rPr lang="en-US" sz="2800" b="1" dirty="0" err="1">
                <a:solidFill>
                  <a:srgbClr val="9B1A9E"/>
                </a:solidFill>
                <a:latin typeface="Times New Roman" panose="02020603050405020304" pitchFamily="18" charset="0"/>
                <a:cs typeface="Times New Roman" panose="02020603050405020304" pitchFamily="18" charset="0"/>
              </a:rPr>
              <a:t>g</a:t>
            </a:r>
            <a:r>
              <a:rPr lang="en-US" sz="2800" b="1" dirty="0" err="1" smtClean="0">
                <a:solidFill>
                  <a:srgbClr val="9B1A9E"/>
                </a:solidFill>
                <a:latin typeface="Times New Roman" panose="02020603050405020304" pitchFamily="18" charset="0"/>
                <a:cs typeface="Times New Roman" panose="02020603050405020304" pitchFamily="18" charset="0"/>
              </a:rPr>
              <a:t>ấu</a:t>
            </a:r>
            <a:r>
              <a:rPr lang="en-US" sz="2800" b="1" dirty="0" smtClean="0">
                <a:solidFill>
                  <a:srgbClr val="9B1A9E"/>
                </a:solidFill>
                <a:latin typeface="Times New Roman" panose="02020603050405020304" pitchFamily="18" charset="0"/>
                <a:cs typeface="Times New Roman" panose="02020603050405020304" pitchFamily="18" charset="0"/>
              </a:rPr>
              <a:t> </a:t>
            </a:r>
            <a:r>
              <a:rPr lang="en-US" sz="2800" b="1" dirty="0" err="1" smtClean="0">
                <a:solidFill>
                  <a:srgbClr val="9B1A9E"/>
                </a:solidFill>
                <a:latin typeface="Times New Roman" panose="02020603050405020304" pitchFamily="18" charset="0"/>
                <a:cs typeface="Times New Roman" panose="02020603050405020304" pitchFamily="18" charset="0"/>
              </a:rPr>
              <a:t>trắng</a:t>
            </a:r>
            <a:r>
              <a:rPr lang="en-US" sz="2800" b="1" dirty="0" smtClean="0">
                <a:solidFill>
                  <a:srgbClr val="9B1A9E"/>
                </a:solidFill>
                <a:latin typeface="Times New Roman" panose="02020603050405020304" pitchFamily="18" charset="0"/>
                <a:cs typeface="Times New Roman" panose="02020603050405020304" pitchFamily="18" charset="0"/>
              </a:rPr>
              <a:t>, </a:t>
            </a:r>
            <a:r>
              <a:rPr lang="en-US" sz="2800" b="1" dirty="0" err="1" smtClean="0">
                <a:solidFill>
                  <a:srgbClr val="9B1A9E"/>
                </a:solidFill>
                <a:latin typeface="Times New Roman" panose="02020603050405020304" pitchFamily="18" charset="0"/>
                <a:cs typeface="Times New Roman" panose="02020603050405020304" pitchFamily="18" charset="0"/>
              </a:rPr>
              <a:t>ngựa</a:t>
            </a:r>
            <a:r>
              <a:rPr lang="en-US" sz="2800" b="1" dirty="0" smtClean="0">
                <a:solidFill>
                  <a:srgbClr val="9B1A9E"/>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8629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15139" y="142532"/>
            <a:ext cx="11769338" cy="1151247"/>
          </a:xfrm>
          <a:prstGeom prst="roundRect">
            <a:avLst/>
          </a:prstGeom>
          <a:solidFill>
            <a:schemeClr val="accent4">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200" b="1" dirty="0" smtClean="0">
              <a:ln w="15875">
                <a:solidFill>
                  <a:schemeClr val="tx2">
                    <a:lumMod val="40000"/>
                    <a:lumOff val="60000"/>
                  </a:schemeClr>
                </a:solidFill>
              </a:ln>
              <a:solidFill>
                <a:srgbClr val="FF0000"/>
              </a:solidFill>
              <a:latin typeface="Times New Roman" panose="02020603050405020304" pitchFamily="18" charset="0"/>
              <a:cs typeface="Times New Roman" panose="02020603050405020304" pitchFamily="18" charset="0"/>
            </a:endParaRPr>
          </a:p>
          <a:p>
            <a:pPr algn="ctr"/>
            <a:r>
              <a:rPr lang="en-US" sz="3200" b="1" dirty="0" smtClean="0">
                <a:solidFill>
                  <a:srgbClr val="FF0000"/>
                </a:solidFill>
                <a:latin typeface="Times New Roman" panose="02020603050405020304" pitchFamily="18" charset="0"/>
                <a:cs typeface="Times New Roman" panose="02020603050405020304" pitchFamily="18" charset="0"/>
              </a:rPr>
              <a:t>BÀI 20: S</a:t>
            </a:r>
            <a:r>
              <a:rPr lang="vi-VN" sz="3200" b="1" dirty="0" smtClean="0">
                <a:solidFill>
                  <a:srgbClr val="FF0000"/>
                </a:solidFill>
                <a:latin typeface="Times New Roman" panose="02020603050405020304" pitchFamily="18" charset="0"/>
                <a:cs typeface="Times New Roman" panose="02020603050405020304" pitchFamily="18" charset="0"/>
              </a:rPr>
              <a:t>INH VẬT VÀ SỰ PHÂN BỐ CÁC ĐỚI THIÊN NHIÊN.</a:t>
            </a:r>
            <a:r>
              <a:rPr lang="en-US" sz="3200" dirty="0">
                <a:solidFill>
                  <a:srgbClr val="FF0000"/>
                </a:solidFill>
                <a:latin typeface="Times New Roman" panose="02020603050405020304" pitchFamily="18" charset="0"/>
                <a:cs typeface="Times New Roman" panose="02020603050405020304" pitchFamily="18" charset="0"/>
              </a:rPr>
              <a:t> </a:t>
            </a:r>
            <a:r>
              <a:rPr lang="vi-VN" sz="3200" b="1" dirty="0" smtClean="0">
                <a:solidFill>
                  <a:srgbClr val="FF0000"/>
                </a:solidFill>
                <a:latin typeface="Times New Roman" panose="02020603050405020304" pitchFamily="18" charset="0"/>
                <a:cs typeface="Times New Roman" panose="02020603050405020304" pitchFamily="18" charset="0"/>
              </a:rPr>
              <a:t>RỪNG NHIỆT ĐỚI</a:t>
            </a:r>
            <a:endParaRPr lang="en-US" sz="3200" b="1" dirty="0" smtClean="0">
              <a:ln w="15875">
                <a:solidFill>
                  <a:schemeClr val="tx2">
                    <a:lumMod val="40000"/>
                    <a:lumOff val="60000"/>
                  </a:schemeClr>
                </a:solidFill>
              </a:ln>
              <a:solidFill>
                <a:srgbClr val="FF0000"/>
              </a:solidFill>
              <a:latin typeface="Times New Roman" panose="02020603050405020304" pitchFamily="18" charset="0"/>
              <a:cs typeface="Times New Roman" panose="02020603050405020304" pitchFamily="18" charset="0"/>
            </a:endParaRPr>
          </a:p>
          <a:p>
            <a:pPr algn="ctr"/>
            <a:endParaRPr lang="en-GB" sz="3200" b="1" dirty="0">
              <a:solidFill>
                <a:srgbClr val="FF0000"/>
              </a:solidFill>
              <a:latin typeface="+mj-lt"/>
            </a:endParaRPr>
          </a:p>
        </p:txBody>
      </p:sp>
      <p:sp>
        <p:nvSpPr>
          <p:cNvPr id="3" name="TextBox 2"/>
          <p:cNvSpPr txBox="1"/>
          <p:nvPr/>
        </p:nvSpPr>
        <p:spPr>
          <a:xfrm>
            <a:off x="369368" y="1314180"/>
            <a:ext cx="8403826" cy="830997"/>
          </a:xfrm>
          <a:prstGeom prst="rect">
            <a:avLst/>
          </a:prstGeom>
          <a:noFill/>
        </p:spPr>
        <p:txBody>
          <a:bodyPr wrap="square">
            <a:spAutoFit/>
          </a:bodyPr>
          <a:lstStyle/>
          <a:p>
            <a:pPr>
              <a:lnSpc>
                <a:spcPct val="150000"/>
              </a:lnSpc>
              <a:defRPr/>
            </a:pPr>
            <a:r>
              <a:rPr lang="en-US" sz="3200" b="1" dirty="0" smtClean="0">
                <a:solidFill>
                  <a:srgbClr val="9B1A9E"/>
                </a:solidFill>
                <a:latin typeface="Times New Roman" panose="02020603050405020304" pitchFamily="18" charset="0"/>
                <a:cs typeface="Times New Roman" panose="02020603050405020304" pitchFamily="18" charset="0"/>
              </a:rPr>
              <a:t>I. </a:t>
            </a:r>
            <a:r>
              <a:rPr lang="en-GB" sz="3200" b="1" dirty="0" err="1" smtClean="0">
                <a:solidFill>
                  <a:srgbClr val="9B1A9E"/>
                </a:solidFill>
                <a:latin typeface="Times New Roman" panose="02020603050405020304" pitchFamily="18" charset="0"/>
                <a:cs typeface="Times New Roman" panose="02020603050405020304" pitchFamily="18" charset="0"/>
              </a:rPr>
              <a:t>Sự</a:t>
            </a:r>
            <a:r>
              <a:rPr lang="en-GB" sz="3200" b="1" dirty="0" smtClean="0">
                <a:solidFill>
                  <a:srgbClr val="9B1A9E"/>
                </a:solidFill>
                <a:latin typeface="Times New Roman" panose="02020603050405020304" pitchFamily="18" charset="0"/>
                <a:cs typeface="Times New Roman" panose="02020603050405020304" pitchFamily="18" charset="0"/>
              </a:rPr>
              <a:t> </a:t>
            </a:r>
            <a:r>
              <a:rPr lang="en-GB" sz="3200" b="1" dirty="0" err="1">
                <a:solidFill>
                  <a:srgbClr val="9B1A9E"/>
                </a:solidFill>
                <a:latin typeface="Times New Roman" panose="02020603050405020304" pitchFamily="18" charset="0"/>
                <a:cs typeface="Times New Roman" panose="02020603050405020304" pitchFamily="18" charset="0"/>
              </a:rPr>
              <a:t>đa</a:t>
            </a:r>
            <a:r>
              <a:rPr lang="en-GB" sz="3200" b="1" dirty="0">
                <a:solidFill>
                  <a:srgbClr val="9B1A9E"/>
                </a:solidFill>
                <a:latin typeface="Times New Roman" panose="02020603050405020304" pitchFamily="18" charset="0"/>
                <a:cs typeface="Times New Roman" panose="02020603050405020304" pitchFamily="18" charset="0"/>
              </a:rPr>
              <a:t> </a:t>
            </a:r>
            <a:r>
              <a:rPr lang="en-GB" sz="3200" b="1" dirty="0" err="1">
                <a:solidFill>
                  <a:srgbClr val="9B1A9E"/>
                </a:solidFill>
                <a:latin typeface="Times New Roman" panose="02020603050405020304" pitchFamily="18" charset="0"/>
                <a:cs typeface="Times New Roman" panose="02020603050405020304" pitchFamily="18" charset="0"/>
              </a:rPr>
              <a:t>dạng</a:t>
            </a:r>
            <a:r>
              <a:rPr lang="en-GB" sz="3200" b="1" dirty="0">
                <a:solidFill>
                  <a:srgbClr val="9B1A9E"/>
                </a:solidFill>
                <a:latin typeface="Times New Roman" panose="02020603050405020304" pitchFamily="18" charset="0"/>
                <a:cs typeface="Times New Roman" panose="02020603050405020304" pitchFamily="18" charset="0"/>
              </a:rPr>
              <a:t> </a:t>
            </a:r>
            <a:r>
              <a:rPr lang="en-GB" sz="3200" b="1" dirty="0" err="1">
                <a:solidFill>
                  <a:srgbClr val="9B1A9E"/>
                </a:solidFill>
                <a:latin typeface="Times New Roman" panose="02020603050405020304" pitchFamily="18" charset="0"/>
                <a:cs typeface="Times New Roman" panose="02020603050405020304" pitchFamily="18" charset="0"/>
              </a:rPr>
              <a:t>của</a:t>
            </a:r>
            <a:r>
              <a:rPr lang="en-GB" sz="3200" b="1" dirty="0">
                <a:solidFill>
                  <a:srgbClr val="9B1A9E"/>
                </a:solidFill>
                <a:latin typeface="Times New Roman" panose="02020603050405020304" pitchFamily="18" charset="0"/>
                <a:cs typeface="Times New Roman" panose="02020603050405020304" pitchFamily="18" charset="0"/>
              </a:rPr>
              <a:t> </a:t>
            </a:r>
            <a:r>
              <a:rPr lang="en-GB" sz="3200" b="1" dirty="0" err="1">
                <a:solidFill>
                  <a:srgbClr val="9B1A9E"/>
                </a:solidFill>
                <a:latin typeface="Times New Roman" panose="02020603050405020304" pitchFamily="18" charset="0"/>
                <a:cs typeface="Times New Roman" panose="02020603050405020304" pitchFamily="18" charset="0"/>
              </a:rPr>
              <a:t>thế</a:t>
            </a:r>
            <a:r>
              <a:rPr lang="en-GB" sz="3200" b="1" dirty="0">
                <a:solidFill>
                  <a:srgbClr val="9B1A9E"/>
                </a:solidFill>
                <a:latin typeface="Times New Roman" panose="02020603050405020304" pitchFamily="18" charset="0"/>
                <a:cs typeface="Times New Roman" panose="02020603050405020304" pitchFamily="18" charset="0"/>
              </a:rPr>
              <a:t> </a:t>
            </a:r>
            <a:r>
              <a:rPr lang="en-GB" sz="3200" b="1" dirty="0" err="1">
                <a:solidFill>
                  <a:srgbClr val="9B1A9E"/>
                </a:solidFill>
                <a:latin typeface="Times New Roman" panose="02020603050405020304" pitchFamily="18" charset="0"/>
                <a:cs typeface="Times New Roman" panose="02020603050405020304" pitchFamily="18" charset="0"/>
              </a:rPr>
              <a:t>giới</a:t>
            </a:r>
            <a:r>
              <a:rPr lang="en-GB" sz="3200" b="1" dirty="0">
                <a:solidFill>
                  <a:srgbClr val="9B1A9E"/>
                </a:solidFill>
                <a:latin typeface="Times New Roman" panose="02020603050405020304" pitchFamily="18" charset="0"/>
                <a:cs typeface="Times New Roman" panose="02020603050405020304" pitchFamily="18" charset="0"/>
              </a:rPr>
              <a:t> </a:t>
            </a:r>
            <a:r>
              <a:rPr lang="en-GB" sz="3200" b="1" dirty="0" err="1">
                <a:solidFill>
                  <a:srgbClr val="9B1A9E"/>
                </a:solidFill>
                <a:latin typeface="Times New Roman" panose="02020603050405020304" pitchFamily="18" charset="0"/>
                <a:cs typeface="Times New Roman" panose="02020603050405020304" pitchFamily="18" charset="0"/>
              </a:rPr>
              <a:t>sinh</a:t>
            </a:r>
            <a:r>
              <a:rPr lang="en-GB" sz="3200" b="1" dirty="0">
                <a:solidFill>
                  <a:srgbClr val="9B1A9E"/>
                </a:solidFill>
                <a:latin typeface="Times New Roman" panose="02020603050405020304" pitchFamily="18" charset="0"/>
                <a:cs typeface="Times New Roman" panose="02020603050405020304" pitchFamily="18" charset="0"/>
              </a:rPr>
              <a:t> </a:t>
            </a:r>
            <a:r>
              <a:rPr lang="en-GB" sz="3200" b="1" dirty="0" err="1" smtClean="0">
                <a:solidFill>
                  <a:srgbClr val="9B1A9E"/>
                </a:solidFill>
                <a:latin typeface="Times New Roman" panose="02020603050405020304" pitchFamily="18" charset="0"/>
                <a:cs typeface="Times New Roman" panose="02020603050405020304" pitchFamily="18" charset="0"/>
              </a:rPr>
              <a:t>vật</a:t>
            </a:r>
            <a:endParaRPr lang="en-GB" sz="3200" b="1" dirty="0">
              <a:solidFill>
                <a:srgbClr val="9B1A9E"/>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638500" y="1947493"/>
            <a:ext cx="3145560" cy="830997"/>
          </a:xfrm>
          <a:prstGeom prst="rect">
            <a:avLst/>
          </a:prstGeom>
          <a:noFill/>
        </p:spPr>
        <p:txBody>
          <a:bodyPr wrap="square">
            <a:spAutoFit/>
          </a:bodyPr>
          <a:lstStyle/>
          <a:p>
            <a:pPr>
              <a:lnSpc>
                <a:spcPct val="150000"/>
              </a:lnSpc>
              <a:defRPr/>
            </a:pPr>
            <a:r>
              <a:rPr lang="en-US" sz="3200" b="1" dirty="0">
                <a:solidFill>
                  <a:schemeClr val="accent6">
                    <a:lumMod val="75000"/>
                  </a:schemeClr>
                </a:solidFill>
                <a:latin typeface="Times New Roman" panose="02020603050405020304" pitchFamily="18" charset="0"/>
                <a:cs typeface="Times New Roman" panose="02020603050405020304" pitchFamily="18" charset="0"/>
              </a:rPr>
              <a:t>1</a:t>
            </a:r>
            <a:r>
              <a:rPr lang="en-US" sz="32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smtClean="0">
                <a:solidFill>
                  <a:schemeClr val="accent6">
                    <a:lumMod val="75000"/>
                  </a:schemeClr>
                </a:solidFill>
                <a:latin typeface="Times New Roman" panose="02020603050405020304" pitchFamily="18" charset="0"/>
                <a:cs typeface="Times New Roman" panose="02020603050405020304" pitchFamily="18" charset="0"/>
              </a:rPr>
              <a:t>Thực</a:t>
            </a:r>
            <a:r>
              <a:rPr lang="en-US" sz="32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smtClean="0">
                <a:solidFill>
                  <a:schemeClr val="accent6">
                    <a:lumMod val="75000"/>
                  </a:schemeClr>
                </a:solidFill>
                <a:latin typeface="Times New Roman" panose="02020603050405020304" pitchFamily="18" charset="0"/>
                <a:cs typeface="Times New Roman" panose="02020603050405020304" pitchFamily="18" charset="0"/>
              </a:rPr>
              <a:t>vật</a:t>
            </a:r>
            <a:endParaRPr lang="en-GB" sz="32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638500" y="4300144"/>
            <a:ext cx="3145560" cy="830997"/>
          </a:xfrm>
          <a:prstGeom prst="rect">
            <a:avLst/>
          </a:prstGeom>
          <a:noFill/>
        </p:spPr>
        <p:txBody>
          <a:bodyPr wrap="square">
            <a:spAutoFit/>
          </a:bodyPr>
          <a:lstStyle/>
          <a:p>
            <a:pPr>
              <a:lnSpc>
                <a:spcPct val="150000"/>
              </a:lnSpc>
              <a:defRPr/>
            </a:pPr>
            <a:r>
              <a:rPr lang="en-US" sz="3200" b="1" dirty="0" smtClean="0">
                <a:solidFill>
                  <a:schemeClr val="accent2">
                    <a:lumMod val="75000"/>
                  </a:schemeClr>
                </a:solidFill>
                <a:latin typeface="Times New Roman" panose="02020603050405020304" pitchFamily="18" charset="0"/>
                <a:cs typeface="Times New Roman" panose="02020603050405020304" pitchFamily="18" charset="0"/>
              </a:rPr>
              <a:t>2. </a:t>
            </a:r>
            <a:r>
              <a:rPr lang="en-US" sz="3200" b="1" dirty="0" err="1" smtClean="0">
                <a:solidFill>
                  <a:schemeClr val="accent2">
                    <a:lumMod val="75000"/>
                  </a:schemeClr>
                </a:solidFill>
                <a:latin typeface="Times New Roman" panose="02020603050405020304" pitchFamily="18" charset="0"/>
                <a:cs typeface="Times New Roman" panose="02020603050405020304" pitchFamily="18" charset="0"/>
              </a:rPr>
              <a:t>Động</a:t>
            </a:r>
            <a:r>
              <a:rPr lang="en-US" sz="3200" b="1"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sz="3200" b="1" dirty="0" err="1" smtClean="0">
                <a:solidFill>
                  <a:schemeClr val="accent2">
                    <a:lumMod val="75000"/>
                  </a:schemeClr>
                </a:solidFill>
                <a:latin typeface="Times New Roman" panose="02020603050405020304" pitchFamily="18" charset="0"/>
                <a:cs typeface="Times New Roman" panose="02020603050405020304" pitchFamily="18" charset="0"/>
              </a:rPr>
              <a:t>vật</a:t>
            </a:r>
            <a:endParaRPr lang="en-GB" sz="3200"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9" name="Rectangle 8"/>
          <p:cNvSpPr/>
          <p:nvPr/>
        </p:nvSpPr>
        <p:spPr>
          <a:xfrm>
            <a:off x="638500" y="2853329"/>
            <a:ext cx="11083332" cy="1569660"/>
          </a:xfrm>
          <a:prstGeom prst="rect">
            <a:avLst/>
          </a:prstGeom>
        </p:spPr>
        <p:txBody>
          <a:bodyPr wrap="square">
            <a:spAutoFit/>
          </a:bodyPr>
          <a:lstStyle/>
          <a:p>
            <a:pPr algn="just"/>
            <a:r>
              <a:rPr lang="en-US" sz="3200" b="1" dirty="0" smtClean="0">
                <a:effectLst/>
                <a:latin typeface="Times New Roman" panose="02020603050405020304" pitchFamily="18" charset="0"/>
                <a:ea typeface="Calibri" panose="020F0502020204030204" pitchFamily="34" charset="0"/>
              </a:rPr>
              <a:t>- </a:t>
            </a:r>
            <a:r>
              <a:rPr lang="vi-VN" sz="3200" b="1" dirty="0" smtClean="0">
                <a:effectLst/>
                <a:latin typeface="Times New Roman" panose="02020603050405020304" pitchFamily="18" charset="0"/>
                <a:ea typeface="Calibri" panose="020F0502020204030204" pitchFamily="34" charset="0"/>
              </a:rPr>
              <a:t>Thực vật có vai trò chủ yếu trong sự hình thành các thảm thực vật. Hiện có gần 300</a:t>
            </a:r>
            <a:r>
              <a:rPr lang="en-US" sz="3200" b="1" dirty="0" smtClean="0">
                <a:effectLst/>
                <a:latin typeface="Times New Roman" panose="02020603050405020304" pitchFamily="18" charset="0"/>
                <a:ea typeface="Calibri" panose="020F0502020204030204" pitchFamily="34" charset="0"/>
              </a:rPr>
              <a:t>.</a:t>
            </a:r>
            <a:r>
              <a:rPr lang="vi-VN" sz="3200" b="1" dirty="0" smtClean="0">
                <a:effectLst/>
                <a:latin typeface="Times New Roman" panose="02020603050405020304" pitchFamily="18" charset="0"/>
                <a:ea typeface="Calibri" panose="020F0502020204030204" pitchFamily="34" charset="0"/>
              </a:rPr>
              <a:t>000 loài thực vật đã được xác định trên thế giới</a:t>
            </a:r>
            <a:endParaRPr lang="en-US" sz="3200" b="1" dirty="0"/>
          </a:p>
        </p:txBody>
      </p:sp>
      <p:sp>
        <p:nvSpPr>
          <p:cNvPr id="4" name="Rectangle 3"/>
          <p:cNvSpPr/>
          <p:nvPr/>
        </p:nvSpPr>
        <p:spPr>
          <a:xfrm>
            <a:off x="638500" y="5243811"/>
            <a:ext cx="11083332" cy="1077218"/>
          </a:xfrm>
          <a:prstGeom prst="rect">
            <a:avLst/>
          </a:prstGeom>
        </p:spPr>
        <p:txBody>
          <a:bodyPr wrap="square">
            <a:spAutoFit/>
          </a:bodyPr>
          <a:lstStyle/>
          <a:p>
            <a:r>
              <a:rPr lang="en-US" sz="3200" b="1" dirty="0" smtClean="0">
                <a:effectLst/>
                <a:latin typeface="Times New Roman" panose="02020603050405020304" pitchFamily="18" charset="0"/>
                <a:ea typeface="Calibri" panose="020F0502020204030204" pitchFamily="34" charset="0"/>
              </a:rPr>
              <a:t>- </a:t>
            </a:r>
            <a:r>
              <a:rPr lang="vi-VN" sz="3200" b="1" dirty="0" smtClean="0">
                <a:effectLst/>
                <a:latin typeface="Times New Roman" panose="02020603050405020304" pitchFamily="18" charset="0"/>
                <a:ea typeface="Calibri" panose="020F0502020204030204" pitchFamily="34" charset="0"/>
              </a:rPr>
              <a:t>Động vật có khả năng di chuyển để thích nghi với môi trường nên sự phân bố của động vật ít phụ thuộc vào khí hậu</a:t>
            </a:r>
            <a:r>
              <a:rPr lang="en-US" sz="3200" b="1" dirty="0" smtClean="0">
                <a:effectLst/>
                <a:latin typeface="Times New Roman" panose="02020603050405020304" pitchFamily="18" charset="0"/>
                <a:ea typeface="Calibri" panose="020F0502020204030204" pitchFamily="34" charset="0"/>
              </a:rPr>
              <a:t>.</a:t>
            </a:r>
            <a:endParaRPr lang="en-US" sz="3200" b="1" dirty="0"/>
          </a:p>
        </p:txBody>
      </p:sp>
    </p:spTree>
    <p:extLst>
      <p:ext uri="{BB962C8B-B14F-4D97-AF65-F5344CB8AC3E}">
        <p14:creationId xmlns:p14="http://schemas.microsoft.com/office/powerpoint/2010/main" val="2803101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P spid="9" grpId="0"/>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1|2.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589</TotalTime>
  <Words>1875</Words>
  <Application>Microsoft Office PowerPoint</Application>
  <PresentationFormat>Custom</PresentationFormat>
  <Paragraphs>194</Paragraphs>
  <Slides>29</Slides>
  <Notes>3</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Asus</cp:lastModifiedBy>
  <cp:revision>85</cp:revision>
  <dcterms:created xsi:type="dcterms:W3CDTF">2021-08-13T01:47:08Z</dcterms:created>
  <dcterms:modified xsi:type="dcterms:W3CDTF">2023-03-29T01:33:55Z</dcterms:modified>
</cp:coreProperties>
</file>