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77" r:id="rId3"/>
    <p:sldId id="278" r:id="rId4"/>
    <p:sldId id="307" r:id="rId5"/>
    <p:sldId id="280" r:id="rId6"/>
    <p:sldId id="309" r:id="rId7"/>
    <p:sldId id="310" r:id="rId8"/>
    <p:sldId id="311" r:id="rId9"/>
    <p:sldId id="312" r:id="rId10"/>
    <p:sldId id="313" r:id="rId11"/>
    <p:sldId id="314" r:id="rId12"/>
    <p:sldId id="305" r:id="rId13"/>
    <p:sldId id="315" r:id="rId14"/>
    <p:sldId id="316" r:id="rId15"/>
    <p:sldId id="282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7EA0D0-BE3D-4869-99C2-D78C8EB785E7}" type="slidenum">
              <a:rPr lang="en-US" altLang="en-US">
                <a:latin typeface="Arial" charset="0"/>
              </a:rPr>
              <a:pPr/>
              <a:t>27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Admin\Downloads\Nh&#236;n%20l&#7841;i%207%20n&#259;m%20tr&#7853;n%20s&#243;ng%20th&#7847;n%20l&#7883;ch%20s&#7917;%20Nh&#7853;t%20-%20VTC%20Now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OC%20TAP/Giao%20An/GIAO%20AN%20DIA%20LI/PP%20tap%20nham/dia%20ly%206/thutrang/song-dothuytrieu.rar" TargetMode="Externa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pvdrilling.com.vn/attachment/image/UCSCTD_03.jpg" TargetMode="External"/><Relationship Id="rId7" Type="http://schemas.openxmlformats.org/officeDocument/2006/relationships/image" Target="http://sonviet.net/blog/attachment/1193912229_1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http://a8.vietbao.vn/images/vn875/phong-su/75183571-190049_bien2.jpg" TargetMode="Externa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12036" y="76200"/>
            <a:ext cx="861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18: BIỂN VÀ ĐẠI DƯƠNG</a:t>
            </a:r>
            <a:endParaRPr lang="en-US" sz="44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3987" y="2209800"/>
            <a:ext cx="78105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CÁC ĐẠI DƯƠNG TRÊN TRÁI ĐẤT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II. NHIỆT ĐỘ, ĐỘ MUỐI CỦA BIỂN VÀ ĐẠI DƯƠNG.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III. SỰ VẬN ĐỘNG CỦA NƯỚC BIỂN VÀ ĐẠI DƯƠNG.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1060538"/>
            <a:ext cx="533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NHIỆT ĐỘ, ĐỘ MUỐI CỦA BIỂN VÀ ĐẠI DƯƠNG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5396" y="1828800"/>
            <a:ext cx="4335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1</a:t>
            </a:r>
            <a:r>
              <a:rPr lang="en-US" altLang="en-US" sz="2400" b="1" dirty="0" smtClean="0"/>
              <a:t>. </a:t>
            </a:r>
            <a:r>
              <a:rPr lang="en-US" altLang="en-US" sz="2400" b="1" dirty="0" err="1" smtClean="0"/>
              <a:t>Nhiệt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độ</a:t>
            </a:r>
            <a:r>
              <a:rPr lang="en-US" altLang="en-US" sz="2400" b="1" dirty="0" smtClean="0"/>
              <a:t>:</a:t>
            </a:r>
            <a:endParaRPr lang="en-US" altLang="en-US" sz="24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399" y="2563011"/>
            <a:ext cx="8005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276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" y="4049914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27,3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C,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ở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r>
              <a:rPr lang="en-US" sz="2400" dirty="0" smtClean="0"/>
              <a:t> </a:t>
            </a:r>
            <a:r>
              <a:rPr lang="en-US" sz="2400" dirty="0" err="1" smtClean="0"/>
              <a:t>ôn</a:t>
            </a:r>
            <a:r>
              <a:rPr lang="en-US" sz="2400" dirty="0" smtClean="0"/>
              <a:t> </a:t>
            </a:r>
            <a:r>
              <a:rPr lang="en-US" sz="2400" dirty="0" err="1" smtClean="0"/>
              <a:t>đới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C. 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" y="555495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NHIỆT ĐỘ, ĐỘ MUỐI CỦA BIỂN VÀ ĐẠI DƯƠNG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2670" y="1017160"/>
            <a:ext cx="4335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1</a:t>
            </a:r>
            <a:r>
              <a:rPr lang="en-US" altLang="en-US" sz="2400" b="1" dirty="0" smtClean="0"/>
              <a:t>. </a:t>
            </a:r>
            <a:r>
              <a:rPr lang="en-US" altLang="en-US" sz="2400" b="1" dirty="0" err="1" smtClean="0"/>
              <a:t>Nhiệt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độ</a:t>
            </a:r>
            <a:r>
              <a:rPr lang="en-US" altLang="en-US" sz="2400" b="1" dirty="0" smtClean="0"/>
              <a:t>:</a:t>
            </a:r>
            <a:endParaRPr lang="en-US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3235" y="1478825"/>
            <a:ext cx="332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2610" y="1995988"/>
            <a:ext cx="628008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Độ muối trung bình của nước biển và đại dương là 35 %</a:t>
            </a:r>
            <a:r>
              <a:rPr lang="nl-NL" b="1" dirty="0" smtClean="0">
                <a:cs typeface="Times New Roman" pitchFamily="18" charset="0"/>
              </a:rPr>
              <a:t>o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67000" y="2590800"/>
            <a:ext cx="6280081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Nước biển từ các biển hay đại dương với độ mặn khoảng 3,5 % tức 1 lít nước có 35g muối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27233" y="3421797"/>
            <a:ext cx="6280081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Độ muối của nước biển và đại dương là do nước sông hòa tan các muối từ lục địa đưa ra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4800" y="3276600"/>
            <a:ext cx="2522433" cy="2549098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23777"/>
              </p:ext>
            </p:extLst>
          </p:nvPr>
        </p:nvGraphicFramePr>
        <p:xfrm>
          <a:off x="3036140" y="4648199"/>
          <a:ext cx="591094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MẶN CỦA NƯỚC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ngọt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Nước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mặn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Nước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muối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&lt; 0,05%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0,05% - 3%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r>
                        <a:rPr lang="en-US" baseline="0" dirty="0" smtClean="0"/>
                        <a:t> - 5%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0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" y="555495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NHIỆT ĐỘ, ĐỘ MUỐI CỦA BIỂN VÀ ĐẠI DƯƠNG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2670" y="1017160"/>
            <a:ext cx="4335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1</a:t>
            </a:r>
            <a:r>
              <a:rPr lang="en-US" altLang="en-US" sz="2400" b="1" dirty="0" smtClean="0"/>
              <a:t>. </a:t>
            </a:r>
            <a:r>
              <a:rPr lang="en-US" altLang="en-US" sz="2400" b="1" dirty="0" err="1" smtClean="0"/>
              <a:t>Nhiệt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độ</a:t>
            </a:r>
            <a:r>
              <a:rPr lang="en-US" altLang="en-US" sz="2400" b="1" dirty="0" smtClean="0"/>
              <a:t>:</a:t>
            </a:r>
            <a:endParaRPr lang="en-US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3235" y="1478825"/>
            <a:ext cx="332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2610" y="1995988"/>
            <a:ext cx="628008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Độ muối trung bình của nước biển và đại dương là 35 %</a:t>
            </a:r>
            <a:r>
              <a:rPr lang="nl-NL" b="1" dirty="0" smtClean="0">
                <a:cs typeface="Times New Roman" pitchFamily="18" charset="0"/>
              </a:rPr>
              <a:t>o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33600" y="2411486"/>
            <a:ext cx="6858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Độ muối giữa các biển và đại dương là khác nhau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4" y="2876214"/>
            <a:ext cx="4267200" cy="3200400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9642" y="5766760"/>
            <a:ext cx="4657930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1600" dirty="0" smtClean="0">
                <a:cs typeface="Times New Roman" pitchFamily="18" charset="0"/>
              </a:rPr>
              <a:t>Vùng nước giao giữa 2 đại dương không chịu hòa lẫn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105400" y="3229976"/>
            <a:ext cx="3497094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Độ mặn phụ thuộc vào:</a:t>
            </a:r>
          </a:p>
          <a:p>
            <a:pPr algn="just"/>
            <a:r>
              <a:rPr lang="nl-NL" sz="2400" b="1" dirty="0" smtClean="0">
                <a:cs typeface="Times New Roman" pitchFamily="18" charset="0"/>
              </a:rPr>
              <a:t>+ Nguồn nước sông chảy vào nhiều hay ít.</a:t>
            </a:r>
          </a:p>
          <a:p>
            <a:pPr algn="just"/>
            <a:r>
              <a:rPr lang="nl-NL" sz="2400" b="1" dirty="0" smtClean="0">
                <a:cs typeface="Times New Roman" pitchFamily="18" charset="0"/>
              </a:rPr>
              <a:t>+ Độ bốc hơi lớn hay nhỏ</a:t>
            </a:r>
            <a:endParaRPr lang="en-US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" y="555495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NHIỆT ĐỘ, ĐỘ MUỐI CỦA BIỂN VÀ ĐẠI DƯƠNG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2670" y="1017160"/>
            <a:ext cx="4335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1</a:t>
            </a:r>
            <a:r>
              <a:rPr lang="en-US" altLang="en-US" sz="2400" b="1" dirty="0" smtClean="0"/>
              <a:t>. </a:t>
            </a:r>
            <a:r>
              <a:rPr lang="en-US" altLang="en-US" sz="2400" b="1" dirty="0" err="1" smtClean="0"/>
              <a:t>Nhiệt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độ</a:t>
            </a:r>
            <a:r>
              <a:rPr lang="en-US" altLang="en-US" sz="2400" b="1" dirty="0" smtClean="0"/>
              <a:t>:</a:t>
            </a:r>
            <a:endParaRPr lang="en-US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3235" y="1478825"/>
            <a:ext cx="332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2610" y="1995988"/>
            <a:ext cx="799565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Độ muối trung bình của nước biển và đại dương là 35 %</a:t>
            </a:r>
            <a:r>
              <a:rPr lang="nl-NL" b="1" dirty="0" smtClean="0">
                <a:cs typeface="Times New Roman" pitchFamily="18" charset="0"/>
              </a:rPr>
              <a:t>o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03235" y="2826985"/>
            <a:ext cx="628008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400" dirty="0" smtClean="0">
                <a:cs typeface="Times New Roman" pitchFamily="18" charset="0"/>
              </a:rPr>
              <a:t>- Độ muối biển ở vùng biển nhiệt đới cao nhất và cao hơn độ muối ở vùng biển ôn đới.</a:t>
            </a:r>
            <a:endParaRPr 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69925" y="2041525"/>
            <a:ext cx="1114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800">
              <a:latin typeface=".VnArial" pitchFamily="34" charset="0"/>
            </a:endParaRPr>
          </a:p>
        </p:txBody>
      </p:sp>
      <p:pic>
        <p:nvPicPr>
          <p:cNvPr id="15363" name="Picture 3" descr="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Quan sát hình ảnh sau, cho biết: Sóng là gì ? </a:t>
            </a:r>
          </a:p>
        </p:txBody>
      </p:sp>
    </p:spTree>
    <p:extLst>
      <p:ext uri="{BB962C8B-B14F-4D97-AF65-F5344CB8AC3E}">
        <p14:creationId xmlns:p14="http://schemas.microsoft.com/office/powerpoint/2010/main" val="24577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u="sng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altLang="en-US" sz="2400" b="1" i="1" u="sng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Sóng</a:t>
            </a:r>
            <a:endParaRPr lang="en-US" altLang="en-US" sz="24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3000" y="137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dao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924300" y="1752600"/>
            <a:ext cx="5181600" cy="1295400"/>
          </a:xfrm>
          <a:prstGeom prst="cloudCallout">
            <a:avLst>
              <a:gd name="adj1" fmla="val -22120"/>
              <a:gd name="adj2" fmla="val 52602"/>
            </a:avLst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- Nguyên nhân sinh  ra sóng biển 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43000" y="21336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Nguyên nhân sinh ra sóng biển chủ yếu là gió.</a:t>
            </a:r>
          </a:p>
        </p:txBody>
      </p:sp>
      <p:pic>
        <p:nvPicPr>
          <p:cNvPr id="13" name="Picture 6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 animBg="1"/>
      <p:bldP spid="14344" grpId="1" animBg="1"/>
      <p:bldP spid="14344" grpId="2" animBg="1"/>
      <p:bldP spid="143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19100" y="191928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Sóng</a:t>
            </a:r>
            <a:endParaRPr lang="en-US" altLang="en-US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Sóng biển: là hình thức dao động tại chỗ của nước biển và đại dương .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Nguyên nhân sinh ra sóng biển chủ yếu là gió.</a:t>
            </a:r>
          </a:p>
        </p:txBody>
      </p:sp>
      <p:pic>
        <p:nvPicPr>
          <p:cNvPr id="13" name="Picture 6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2188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0375" y="37338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  Động đất ngầm dưới đáy biển sinh ra sóng thần.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5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ìn lại 7 năm trận sóng thần lịch sử Nhật - VTC No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5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766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Sóng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2667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b.Thủy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triều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34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622" y="63346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835934"/>
            <a:ext cx="2095500" cy="139446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85800" y="2819400"/>
            <a:ext cx="2133600" cy="16764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DƯƠNG LÀ GÌ?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8452" y="1328541"/>
            <a:ext cx="6862865" cy="147732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IMAGES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191000" cy="2667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4" descr="IMAGES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191000" cy="266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52600" y="64770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0" y="6400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H62: Thuỷ triều xuống ở bãi biển.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867400" y="63388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800600" y="6400800"/>
            <a:ext cx="4343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H63:Thuỷ triều lên ở bãi biển.</a:t>
            </a: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0488" name="Picture 3" descr="NHCDROMCS2 08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91000" cy="3352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4" descr="NHCDROMCS2 08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100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1766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Sóng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2667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b.Thủy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triều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" y="3367088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   - Là hiện tượng nước biển có lúc dâng  lên, lấn sâu vào đất liền, có lúc lại rút xuống, lùi tít ra xa.  </a:t>
            </a:r>
          </a:p>
        </p:txBody>
      </p:sp>
      <p:pic>
        <p:nvPicPr>
          <p:cNvPr id="17414" name="Picture 6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0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514600" y="304800"/>
            <a:ext cx="6019800" cy="1905000"/>
          </a:xfrm>
          <a:prstGeom prst="cloudCallout">
            <a:avLst>
              <a:gd name="adj1" fmla="val -46255"/>
              <a:gd name="adj2" fmla="val 152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Cho biết nguyên nhân sinh ra thủy triều?</a:t>
            </a:r>
          </a:p>
        </p:txBody>
      </p:sp>
    </p:spTree>
    <p:extLst>
      <p:ext uri="{BB962C8B-B14F-4D97-AF65-F5344CB8AC3E}">
        <p14:creationId xmlns:p14="http://schemas.microsoft.com/office/powerpoint/2010/main" val="23517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" y="123348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1. Độ muối của biển và đại dương: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766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2. Sự vận động của nước biển và đại dương: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>a. Sóng :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2263" y="2667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>b.Thủy triều: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0" y="40386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   - Nguyên nhân: do sức hút của Mặt Trăng và Mặt Trời. </a:t>
            </a:r>
          </a:p>
          <a:p>
            <a:pPr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11" name="Picture 3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5"/>
          <p:cNvSpPr txBox="1">
            <a:spLocks noChangeArrowheads="1"/>
          </p:cNvSpPr>
          <p:nvPr/>
        </p:nvSpPr>
        <p:spPr bwMode="auto">
          <a:xfrm>
            <a:off x="76200" y="3124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   - Là hiện tượng nước biển có lúc dâng  lên, lấn sâu vào đất liền, có lúc lại rút xuống, lùi tít ra xa. 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74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Thuy trie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Thuy trie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9718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charset="0"/>
              </a:rPr>
              <a:t>Thuỷ triều lớn nhất vào lúc nào ? Nhỏ nhất vào lúc nào ?</a:t>
            </a:r>
          </a:p>
        </p:txBody>
      </p:sp>
    </p:spTree>
    <p:extLst>
      <p:ext uri="{BB962C8B-B14F-4D97-AF65-F5344CB8AC3E}">
        <p14:creationId xmlns:p14="http://schemas.microsoft.com/office/powerpoint/2010/main" val="33638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30480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057400" y="381000"/>
            <a:ext cx="6781800" cy="1365250"/>
          </a:xfrm>
          <a:prstGeom prst="cloudCallout">
            <a:avLst>
              <a:gd name="adj1" fmla="val -52255"/>
              <a:gd name="adj2" fmla="val 134028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triều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7239000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Có 3 loại thủy triều: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- Bán nhật triều: Trong một ngày thủy triều lên, xuống 2 lần.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- Nhật triều: Trong một ngày thủy triều lên, xuống đều đặn một ngày một lần.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- Nhật triều không đều: Có ngày một lần, có ngày 2 lần.</a:t>
            </a:r>
          </a:p>
        </p:txBody>
      </p:sp>
    </p:spTree>
    <p:extLst>
      <p:ext uri="{BB962C8B-B14F-4D97-AF65-F5344CB8AC3E}">
        <p14:creationId xmlns:p14="http://schemas.microsoft.com/office/powerpoint/2010/main" val="35621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62000" y="1143000"/>
            <a:ext cx="8229600" cy="77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dõi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triều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pic>
        <p:nvPicPr>
          <p:cNvPr id="4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017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àng hải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Sản xuất muối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28192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5875"/>
            <a:ext cx="885666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488"/>
            <a:ext cx="547211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773488"/>
            <a:ext cx="43481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4463" y="-15875"/>
            <a:ext cx="2674937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Trận đánh trên sông Bạch Đằng</a:t>
            </a:r>
          </a:p>
        </p:txBody>
      </p:sp>
      <p:sp>
        <p:nvSpPr>
          <p:cNvPr id="24582" name="Text 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0" y="6400800"/>
            <a:ext cx="2484438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Sông Bạch Đằng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95838" y="6400800"/>
            <a:ext cx="4348162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Bãi cọc trên sông Bạch Đằng</a:t>
            </a:r>
          </a:p>
        </p:txBody>
      </p:sp>
    </p:spTree>
    <p:extLst>
      <p:ext uri="{BB962C8B-B14F-4D97-AF65-F5344CB8AC3E}">
        <p14:creationId xmlns:p14="http://schemas.microsoft.com/office/powerpoint/2010/main" val="7119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66"/>
                </a:solidFill>
                <a:latin typeface="Times New Roman" pitchFamily="18" charset="0"/>
                <a:cs typeface="Arial" charset="0"/>
              </a:rPr>
              <a:t>Hậu quả của triều cường</a:t>
            </a:r>
            <a:r>
              <a:rPr lang="en-US" altLang="en-US" sz="180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30724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2427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525716" y="698358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7490" y="455005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123348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1. Độ muối của biển và đại dương: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1766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2. Sự vận động của nước biển và đại dương: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>a. Sóng 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2263" y="2667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>b.Thủy triều:</a:t>
            </a:r>
          </a:p>
        </p:txBody>
      </p:sp>
      <p:pic>
        <p:nvPicPr>
          <p:cNvPr id="11" name="Picture 3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106738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9100" y="31242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</a:rPr>
              <a:t>c. Dòng biển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971800" y="2895600"/>
            <a:ext cx="6172200" cy="2590800"/>
          </a:xfrm>
          <a:prstGeom prst="cloudCallout">
            <a:avLst>
              <a:gd name="adj1" fmla="val -67722"/>
              <a:gd name="adj2" fmla="val 89463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SGK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:</a:t>
            </a:r>
          </a:p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67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766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Sóng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2263" y="2667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b.Thủy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triều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19100" y="31242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altLang="en-US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3400" y="3657600"/>
            <a:ext cx="845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chảy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đại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dương</a:t>
            </a:r>
            <a:r>
              <a:rPr lang="en-US" altLang="en-US" sz="2800" dirty="0">
                <a:solidFill>
                  <a:srgbClr val="0000FF"/>
                </a:solidFill>
              </a:rPr>
              <a:t>. 	</a:t>
            </a:r>
            <a:br>
              <a:rPr lang="en-US" altLang="en-US" sz="2800" dirty="0">
                <a:solidFill>
                  <a:srgbClr val="0000FF"/>
                </a:solidFill>
              </a:rPr>
            </a:br>
            <a:endParaRPr lang="en-US" altLang="en-US" sz="2800" dirty="0">
              <a:solidFill>
                <a:srgbClr val="0000FF"/>
              </a:solidFill>
            </a:endParaRPr>
          </a:p>
        </p:txBody>
      </p:sp>
      <p:pic>
        <p:nvPicPr>
          <p:cNvPr id="27651" name="Picture 3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543300" y="1981200"/>
            <a:ext cx="6172200" cy="1828800"/>
          </a:xfrm>
          <a:prstGeom prst="cloudCallout">
            <a:avLst>
              <a:gd name="adj1" fmla="val -59079"/>
              <a:gd name="adj2" fmla="val 151736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- Nguyên nhân sinh ra dòng biển 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3400" y="44196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Nguyên nhân: chủ yếu là các loại gió thổi thường xuyên trên Trái Đất như  Tín phong, gió Tây ôn đới…</a:t>
            </a:r>
          </a:p>
        </p:txBody>
      </p:sp>
      <p:pic>
        <p:nvPicPr>
          <p:cNvPr id="2" name="Picture 3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49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animBg="1"/>
      <p:bldP spid="27654" grpId="1" animBg="1"/>
      <p:bldP spid="276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FFFF00">
              <a:alpha val="1961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624840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Bản đồ các dòng biển trong đại dương thế giới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838200" y="5867400"/>
            <a:ext cx="6858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76400" y="5638800"/>
            <a:ext cx="2590800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Dòng biển nóng</a:t>
            </a: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 flipH="1">
            <a:off x="4648200" y="5791200"/>
            <a:ext cx="685800" cy="76200"/>
          </a:xfrm>
          <a:custGeom>
            <a:avLst/>
            <a:gdLst>
              <a:gd name="T0" fmla="*/ 2147483646 w 336"/>
              <a:gd name="T1" fmla="*/ 0 h 240"/>
              <a:gd name="T2" fmla="*/ 0 w 336"/>
              <a:gd name="T3" fmla="*/ 2147483646 h 240"/>
              <a:gd name="T4" fmla="*/ 0 60000 65536"/>
              <a:gd name="T5" fmla="*/ 0 60000 65536"/>
              <a:gd name="T6" fmla="*/ 0 w 336"/>
              <a:gd name="T7" fmla="*/ 0 h 240"/>
              <a:gd name="T8" fmla="*/ 336 w 336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240">
                <a:moveTo>
                  <a:pt x="336" y="0"/>
                </a:moveTo>
                <a:cubicBezTo>
                  <a:pt x="196" y="100"/>
                  <a:pt x="56" y="200"/>
                  <a:pt x="0" y="240"/>
                </a:cubicBezTo>
              </a:path>
            </a:pathLst>
          </a:custGeom>
          <a:noFill/>
          <a:ln w="98425">
            <a:solidFill>
              <a:srgbClr val="000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62600" y="5562600"/>
            <a:ext cx="2590800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Dòng biển lạnh</a:t>
            </a:r>
          </a:p>
        </p:txBody>
      </p:sp>
    </p:spTree>
    <p:extLst>
      <p:ext uri="{BB962C8B-B14F-4D97-AF65-F5344CB8AC3E}">
        <p14:creationId xmlns:p14="http://schemas.microsoft.com/office/powerpoint/2010/main" val="2191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n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solidFill>
            <a:srgbClr val="FFFF00">
              <a:alpha val="1961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4819" name="AutoShape 3"/>
          <p:cNvCxnSpPr>
            <a:cxnSpLocks noChangeShapeType="1"/>
          </p:cNvCxnSpPr>
          <p:nvPr/>
        </p:nvCxnSpPr>
        <p:spPr bwMode="auto">
          <a:xfrm>
            <a:off x="-104775" y="3009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2" name="Freeform 4"/>
          <p:cNvSpPr>
            <a:spLocks/>
          </p:cNvSpPr>
          <p:nvPr/>
        </p:nvSpPr>
        <p:spPr bwMode="auto">
          <a:xfrm>
            <a:off x="2438400" y="838200"/>
            <a:ext cx="2819400" cy="1447800"/>
          </a:xfrm>
          <a:custGeom>
            <a:avLst/>
            <a:gdLst>
              <a:gd name="T0" fmla="*/ 0 w 1968"/>
              <a:gd name="T1" fmla="*/ 2147483646 h 864"/>
              <a:gd name="T2" fmla="*/ 2147483646 w 1968"/>
              <a:gd name="T3" fmla="*/ 2147483646 h 864"/>
              <a:gd name="T4" fmla="*/ 2147483646 w 1968"/>
              <a:gd name="T5" fmla="*/ 2147483646 h 864"/>
              <a:gd name="T6" fmla="*/ 2147483646 w 1968"/>
              <a:gd name="T7" fmla="*/ 2147483646 h 864"/>
              <a:gd name="T8" fmla="*/ 2147483646 w 1968"/>
              <a:gd name="T9" fmla="*/ 2147483646 h 864"/>
              <a:gd name="T10" fmla="*/ 2147483646 w 1968"/>
              <a:gd name="T11" fmla="*/ 0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8"/>
              <a:gd name="T19" fmla="*/ 0 h 864"/>
              <a:gd name="T20" fmla="*/ 1968 w 1968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8" h="864">
                <a:moveTo>
                  <a:pt x="0" y="864"/>
                </a:moveTo>
                <a:cubicBezTo>
                  <a:pt x="64" y="804"/>
                  <a:pt x="128" y="744"/>
                  <a:pt x="288" y="672"/>
                </a:cubicBezTo>
                <a:cubicBezTo>
                  <a:pt x="448" y="600"/>
                  <a:pt x="752" y="528"/>
                  <a:pt x="960" y="432"/>
                </a:cubicBezTo>
                <a:cubicBezTo>
                  <a:pt x="1168" y="336"/>
                  <a:pt x="1392" y="160"/>
                  <a:pt x="1536" y="96"/>
                </a:cubicBezTo>
                <a:cubicBezTo>
                  <a:pt x="1680" y="32"/>
                  <a:pt x="1752" y="64"/>
                  <a:pt x="1824" y="48"/>
                </a:cubicBezTo>
                <a:cubicBezTo>
                  <a:pt x="1896" y="32"/>
                  <a:pt x="1932" y="16"/>
                  <a:pt x="1968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3962400" y="609600"/>
            <a:ext cx="381000" cy="457200"/>
          </a:xfrm>
          <a:custGeom>
            <a:avLst/>
            <a:gdLst>
              <a:gd name="T0" fmla="*/ 2147483646 w 336"/>
              <a:gd name="T1" fmla="*/ 0 h 240"/>
              <a:gd name="T2" fmla="*/ 0 w 336"/>
              <a:gd name="T3" fmla="*/ 2147483646 h 240"/>
              <a:gd name="T4" fmla="*/ 0 60000 65536"/>
              <a:gd name="T5" fmla="*/ 0 60000 65536"/>
              <a:gd name="T6" fmla="*/ 0 w 336"/>
              <a:gd name="T7" fmla="*/ 0 h 240"/>
              <a:gd name="T8" fmla="*/ 336 w 336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240">
                <a:moveTo>
                  <a:pt x="336" y="0"/>
                </a:moveTo>
                <a:cubicBezTo>
                  <a:pt x="196" y="100"/>
                  <a:pt x="56" y="200"/>
                  <a:pt x="0" y="240"/>
                </a:cubicBezTo>
              </a:path>
            </a:pathLst>
          </a:custGeom>
          <a:noFill/>
          <a:ln w="76200">
            <a:solidFill>
              <a:srgbClr val="000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3263900" y="1066800"/>
            <a:ext cx="88900" cy="533400"/>
          </a:xfrm>
          <a:custGeom>
            <a:avLst/>
            <a:gdLst>
              <a:gd name="T0" fmla="*/ 2147483646 w 56"/>
              <a:gd name="T1" fmla="*/ 0 h 336"/>
              <a:gd name="T2" fmla="*/ 2147483646 w 56"/>
              <a:gd name="T3" fmla="*/ 2147483646 h 336"/>
              <a:gd name="T4" fmla="*/ 2147483646 w 56"/>
              <a:gd name="T5" fmla="*/ 2147483646 h 336"/>
              <a:gd name="T6" fmla="*/ 2147483646 w 56"/>
              <a:gd name="T7" fmla="*/ 2147483646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336"/>
              <a:gd name="T14" fmla="*/ 56 w 5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336">
                <a:moveTo>
                  <a:pt x="56" y="0"/>
                </a:moveTo>
                <a:cubicBezTo>
                  <a:pt x="36" y="72"/>
                  <a:pt x="16" y="144"/>
                  <a:pt x="8" y="192"/>
                </a:cubicBezTo>
                <a:cubicBezTo>
                  <a:pt x="0" y="240"/>
                  <a:pt x="8" y="264"/>
                  <a:pt x="8" y="288"/>
                </a:cubicBezTo>
                <a:cubicBezTo>
                  <a:pt x="8" y="312"/>
                  <a:pt x="8" y="324"/>
                  <a:pt x="8" y="336"/>
                </a:cubicBezTo>
              </a:path>
            </a:pathLst>
          </a:custGeom>
          <a:noFill/>
          <a:ln w="76200">
            <a:solidFill>
              <a:srgbClr val="00008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3121025" y="1066800"/>
            <a:ext cx="231775" cy="239713"/>
          </a:xfrm>
          <a:prstGeom prst="ellips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800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114800" y="1143000"/>
            <a:ext cx="231775" cy="239713"/>
          </a:xfrm>
          <a:prstGeom prst="ellipse">
            <a:avLst/>
          </a:prstGeom>
          <a:solidFill>
            <a:srgbClr val="0066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019800" y="228600"/>
            <a:ext cx="2209800" cy="922338"/>
          </a:xfrm>
          <a:prstGeom prst="wedgeRoundRectCallout">
            <a:avLst>
              <a:gd name="adj1" fmla="val -130745"/>
              <a:gd name="adj2" fmla="val 6738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/>
              <a:t>Địa điểm B</a:t>
            </a:r>
          </a:p>
          <a:p>
            <a:pPr algn="ctr"/>
            <a:r>
              <a:rPr lang="en-US" altLang="en-US" sz="2800"/>
              <a:t>3</a:t>
            </a:r>
            <a:r>
              <a:rPr lang="en-US" altLang="en-US" sz="2800" baseline="30000"/>
              <a:t>0</a:t>
            </a:r>
            <a:r>
              <a:rPr lang="en-US" altLang="en-US" sz="2800"/>
              <a:t>C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76200" y="296863"/>
            <a:ext cx="2241550" cy="922337"/>
          </a:xfrm>
          <a:prstGeom prst="wedgeRoundRectCallout">
            <a:avLst>
              <a:gd name="adj1" fmla="val 90227"/>
              <a:gd name="adj2" fmla="val 5275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/>
              <a:t>Địa điểm A</a:t>
            </a:r>
          </a:p>
          <a:p>
            <a:pPr algn="ctr"/>
            <a:r>
              <a:rPr lang="en-US" altLang="en-US" sz="2800"/>
              <a:t>-8</a:t>
            </a:r>
            <a:r>
              <a:rPr lang="en-US" altLang="en-US" sz="2800" baseline="30000"/>
              <a:t>0</a:t>
            </a:r>
            <a:r>
              <a:rPr lang="en-US" altLang="en-US" sz="2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230436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Picture 3" descr="atacamadesert800px-valleluna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hideous_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rung am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76250" y="2781300"/>
            <a:ext cx="348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Cảnh quan ven bờ dòng biển lạnh</a:t>
            </a:r>
          </a:p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 Benghêla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389063" y="0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Hoang mạc Namid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903788" y="2744788"/>
            <a:ext cx="393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Cảnh quan ven bờ dòng biển nóng bắc</a:t>
            </a:r>
          </a:p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 Đại tây dương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6249988"/>
            <a:ext cx="401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Cảnh quan ven bờ dòng biển lạnh Pêru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71600" y="35829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Hoang mạc Acatama 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556125" y="6208713"/>
            <a:ext cx="442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</a:rPr>
              <a:t>Cảnh quan ven bờ dòng biển nóng Braxin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676775" y="3556000"/>
            <a:ext cx="221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FF00"/>
                </a:solidFill>
                <a:latin typeface="Times New Roman" pitchFamily="18" charset="0"/>
              </a:rPr>
              <a:t>Rừng rậm nhiệt đới</a:t>
            </a:r>
          </a:p>
        </p:txBody>
      </p:sp>
      <p:pic>
        <p:nvPicPr>
          <p:cNvPr id="33805" name="Picture 13" descr="thuytld26uV_11860201011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400800" y="12700"/>
            <a:ext cx="148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Rừng</a:t>
            </a:r>
            <a:r>
              <a:rPr lang="en-US" altLang="en-US" b="1">
                <a:solidFill>
                  <a:srgbClr val="FF33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lá rộng</a:t>
            </a:r>
          </a:p>
        </p:txBody>
      </p:sp>
    </p:spTree>
    <p:extLst>
      <p:ext uri="{BB962C8B-B14F-4D97-AF65-F5344CB8AC3E}">
        <p14:creationId xmlns:p14="http://schemas.microsoft.com/office/powerpoint/2010/main" val="18514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gb" descr="http://www.pvdrilling.com.vn/attachment/image/UCSCTD_0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gb" descr="http://a8.vietbao.vn/images/vn875/phong-su/75183571-190049_bien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gb" descr="http://sonviet.net/blog/attachment/1193912229_1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21336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Tràn dầu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05400" y="3200400"/>
            <a:ext cx="23622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Xả rác thải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29200" y="6338888"/>
            <a:ext cx="2133600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Cá chết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76200" y="4419600"/>
            <a:ext cx="4419600" cy="2362200"/>
          </a:xfrm>
          <a:prstGeom prst="cloudCallout">
            <a:avLst>
              <a:gd name="adj1" fmla="val 67444"/>
              <a:gd name="adj2" fmla="val -70431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trách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9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1752600" y="1562100"/>
            <a:ext cx="574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HƯỚNG DẪN VỀ NHÀ :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257810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Học bài, trả lời câu hỏi cuối bài.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3625" y="3200400"/>
            <a:ext cx="7124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</a:rPr>
              <a:t>- Chuẩn bị bài : Đất. Các nhân tố hình thành đất.</a:t>
            </a:r>
          </a:p>
        </p:txBody>
      </p:sp>
    </p:spTree>
    <p:extLst>
      <p:ext uri="{BB962C8B-B14F-4D97-AF65-F5344CB8AC3E}">
        <p14:creationId xmlns:p14="http://schemas.microsoft.com/office/powerpoint/2010/main" val="3420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/>
      <p:bldP spid="45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120648"/>
            <a:ext cx="396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1100419"/>
            <a:ext cx="76200" cy="5452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71032" y="1916027"/>
            <a:ext cx="2895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75305" y="1354629"/>
            <a:ext cx="2895600" cy="52322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" y="2731635"/>
            <a:ext cx="4086314" cy="28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20" y="2751864"/>
            <a:ext cx="4318180" cy="28242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71032" y="3200400"/>
            <a:ext cx="2096568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200" y="5715000"/>
            <a:ext cx="4495799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635738" y="5715000"/>
            <a:ext cx="4495799" cy="1015663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8/6/2021.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36393" y="1097570"/>
            <a:ext cx="4495799" cy="163121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lúc,mà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10" grpId="0" animBg="1"/>
      <p:bldP spid="13" grpId="0"/>
      <p:bldP spid="6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120648"/>
            <a:ext cx="396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1100419"/>
            <a:ext cx="76200" cy="5452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2766819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08/06/2021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120648"/>
            <a:ext cx="396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100419"/>
            <a:ext cx="0" cy="5452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2766819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08/06/2021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5005143"/>
            <a:ext cx="2095500" cy="139446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257800" y="3366983"/>
            <a:ext cx="1828800" cy="129802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 LÀ GÌ?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0" y="1029677"/>
            <a:ext cx="4419600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240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434266" cy="50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1060538"/>
            <a:ext cx="533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NHIỆT ĐỘ, ĐỘ MUỐI CỦA BIỂN VÀ ĐẠI DƯƠNG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5396" y="1828800"/>
            <a:ext cx="4335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1</a:t>
            </a:r>
            <a:r>
              <a:rPr lang="en-US" altLang="en-US" sz="2400" b="1" dirty="0" smtClean="0"/>
              <a:t>. </a:t>
            </a:r>
            <a:r>
              <a:rPr lang="en-US" altLang="en-US" sz="2400" b="1" dirty="0" err="1" smtClean="0"/>
              <a:t>Nhiệt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độ</a:t>
            </a:r>
            <a:r>
              <a:rPr lang="en-US" altLang="en-US" sz="2400" b="1" dirty="0" smtClean="0"/>
              <a:t>:</a:t>
            </a:r>
            <a:endParaRPr lang="en-US" altLang="en-US" sz="24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563011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69799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CÁC ĐẠI DƯƠNG TRÊN TRÁI ĐẤT</a:t>
            </a:r>
            <a:r>
              <a:rPr lang="en-US" sz="28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BIỂN VÀ ĐẠI DƯƠNG</a:t>
            </a:r>
            <a:endParaRPr lang="en-US" sz="30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1060538"/>
            <a:ext cx="533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nl-NL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NHIỆT ĐỘ, ĐỘ MUỐI CỦA BIỂN VÀ ĐẠI DƯƠNG</a:t>
            </a:r>
            <a:endParaRPr lang="en-US" sz="28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5396" y="1828800"/>
            <a:ext cx="4335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1</a:t>
            </a:r>
            <a:r>
              <a:rPr lang="en-US" altLang="en-US" sz="2400" b="1" dirty="0" smtClean="0"/>
              <a:t>. </a:t>
            </a:r>
            <a:r>
              <a:rPr lang="en-US" altLang="en-US" sz="2400" b="1" dirty="0" err="1" smtClean="0"/>
              <a:t>Nhiệt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độ</a:t>
            </a:r>
            <a:r>
              <a:rPr lang="en-US" altLang="en-US" sz="2400" b="1" dirty="0" smtClean="0"/>
              <a:t>:</a:t>
            </a:r>
            <a:endParaRPr lang="en-US" alt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23" y="2783757"/>
            <a:ext cx="5694423" cy="3737815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86400" y="403860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/>
              <a:t>Biển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Đông</a:t>
            </a:r>
            <a:r>
              <a:rPr lang="en-US" altLang="en-US" sz="2400" b="1" dirty="0" smtClean="0"/>
              <a:t> 27,3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endParaRPr lang="en-US" altLang="en-US" sz="2400" b="1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86399" y="3576935"/>
            <a:ext cx="327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/>
              <a:t>Nhật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Bản</a:t>
            </a:r>
            <a:r>
              <a:rPr lang="en-US" altLang="en-US" sz="2400" b="1" dirty="0" smtClean="0"/>
              <a:t> 15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endParaRPr lang="en-US" altLang="en-US" sz="2400" b="1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486400" y="29718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/>
              <a:t>Ốt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Khốt</a:t>
            </a:r>
            <a:r>
              <a:rPr lang="en-US" altLang="en-US" sz="2400" b="1" dirty="0" smtClean="0"/>
              <a:t>  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61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On-screen Show (4:3)</PresentationFormat>
  <Paragraphs>201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.VnArial</vt:lpstr>
      <vt:lpstr>Arial</vt:lpstr>
      <vt:lpstr>Calibri</vt:lpstr>
      <vt:lpstr>Tahoma</vt:lpstr>
      <vt:lpstr>Times New Roman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2021-08-25T01:42:13Z</dcterms:created>
  <dcterms:modified xsi:type="dcterms:W3CDTF">2024-12-17T09:56:31Z</dcterms:modified>
</cp:coreProperties>
</file>