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7"/>
  </p:notesMasterIdLst>
  <p:sldIdLst>
    <p:sldId id="276" r:id="rId2"/>
    <p:sldId id="384" r:id="rId3"/>
    <p:sldId id="279" r:id="rId4"/>
    <p:sldId id="278" r:id="rId5"/>
    <p:sldId id="258" r:id="rId6"/>
    <p:sldId id="342" r:id="rId7"/>
    <p:sldId id="338" r:id="rId8"/>
    <p:sldId id="339" r:id="rId9"/>
    <p:sldId id="340" r:id="rId10"/>
    <p:sldId id="264" r:id="rId11"/>
    <p:sldId id="341" r:id="rId12"/>
    <p:sldId id="265" r:id="rId13"/>
    <p:sldId id="266" r:id="rId14"/>
    <p:sldId id="267" r:id="rId15"/>
    <p:sldId id="268" r:id="rId16"/>
    <p:sldId id="260" r:id="rId17"/>
    <p:sldId id="343" r:id="rId18"/>
    <p:sldId id="344" r:id="rId19"/>
    <p:sldId id="345" r:id="rId20"/>
    <p:sldId id="346" r:id="rId21"/>
    <p:sldId id="347" r:id="rId22"/>
    <p:sldId id="348" r:id="rId23"/>
    <p:sldId id="269" r:id="rId24"/>
    <p:sldId id="270" r:id="rId25"/>
    <p:sldId id="271" r:id="rId26"/>
    <p:sldId id="272" r:id="rId27"/>
    <p:sldId id="261" r:id="rId28"/>
    <p:sldId id="382" r:id="rId29"/>
    <p:sldId id="385" r:id="rId30"/>
    <p:sldId id="386" r:id="rId31"/>
    <p:sldId id="387" r:id="rId32"/>
    <p:sldId id="388" r:id="rId33"/>
    <p:sldId id="263" r:id="rId34"/>
    <p:sldId id="337" r:id="rId35"/>
    <p:sldId id="381"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1D8"/>
    <a:srgbClr val="EDE4BC"/>
    <a:srgbClr val="A3E7FF"/>
    <a:srgbClr val="008000"/>
    <a:srgbClr val="F16649"/>
    <a:srgbClr val="0FB7BD"/>
    <a:srgbClr val="F47A69"/>
    <a:srgbClr val="0088EE"/>
    <a:srgbClr val="EF008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4660"/>
  </p:normalViewPr>
  <p:slideViewPr>
    <p:cSldViewPr snapToGrid="0" showGuides="1">
      <p:cViewPr varScale="1">
        <p:scale>
          <a:sx n="56" d="100"/>
          <a:sy n="56" d="100"/>
        </p:scale>
        <p:origin x="1134" y="84"/>
      </p:cViewPr>
      <p:guideLst>
        <p:guide orient="horz" pos="220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85935E-CF2E-4258-8192-F8C7599EE96E}" type="datetimeFigureOut">
              <a:rPr lang="en-US" smtClean="0"/>
              <a:t>19/4/2025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30F9C-3AFD-4B16-8843-CC9693B8CD99}" type="slidenum">
              <a:rPr lang="en-US" smtClean="0"/>
              <a:t>‹#›</a:t>
            </a:fld>
            <a:endParaRPr lang="en-US"/>
          </a:p>
        </p:txBody>
      </p:sp>
    </p:spTree>
    <p:extLst>
      <p:ext uri="{BB962C8B-B14F-4D97-AF65-F5344CB8AC3E}">
        <p14:creationId xmlns:p14="http://schemas.microsoft.com/office/powerpoint/2010/main" val="230754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a:extLst>
            <a:ext uri="{FF2B5EF4-FFF2-40B4-BE49-F238E27FC236}">
              <a16:creationId xmlns:a16="http://schemas.microsoft.com/office/drawing/2014/main" id="{C9EFE0BA-54EE-A8F9-3CAA-5B16C4B7A116}"/>
            </a:ext>
          </a:extLst>
        </p:cNvPr>
        <p:cNvGrpSpPr/>
        <p:nvPr/>
      </p:nvGrpSpPr>
      <p:grpSpPr>
        <a:xfrm>
          <a:off x="0" y="0"/>
          <a:ext cx="0" cy="0"/>
          <a:chOff x="0" y="0"/>
          <a:chExt cx="0" cy="0"/>
        </a:xfrm>
      </p:grpSpPr>
      <p:sp>
        <p:nvSpPr>
          <p:cNvPr id="257" name="Google Shape;257;p10:notes">
            <a:extLst>
              <a:ext uri="{FF2B5EF4-FFF2-40B4-BE49-F238E27FC236}">
                <a16:creationId xmlns:a16="http://schemas.microsoft.com/office/drawing/2014/main" id="{39E6735E-7607-6422-088B-5D1129B9B9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10:notes">
            <a:extLst>
              <a:ext uri="{FF2B5EF4-FFF2-40B4-BE49-F238E27FC236}">
                <a16:creationId xmlns:a16="http://schemas.microsoft.com/office/drawing/2014/main" id="{6CCEF86B-AB84-E8F4-7BE0-3CFF12F4BD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5248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CCB714C-113E-A963-3412-4AF86D041248}"/>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320E7164-F67C-267D-697E-A6E0378271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57091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09239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0882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6"/>
        <p:cNvGrpSpPr/>
        <p:nvPr/>
      </p:nvGrpSpPr>
      <p:grpSpPr>
        <a:xfrm>
          <a:off x="0" y="0"/>
          <a:ext cx="0" cy="0"/>
          <a:chOff x="0" y="0"/>
          <a:chExt cx="0" cy="0"/>
        </a:xfrm>
      </p:grpSpPr>
      <p:sp>
        <p:nvSpPr>
          <p:cNvPr id="62" name="Google Shape;62;p3"/>
          <p:cNvSpPr txBox="1">
            <a:spLocks noGrp="1"/>
          </p:cNvSpPr>
          <p:nvPr>
            <p:ph type="title"/>
          </p:nvPr>
        </p:nvSpPr>
        <p:spPr>
          <a:xfrm>
            <a:off x="7358867" y="3798000"/>
            <a:ext cx="3486400" cy="9400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3" name="Google Shape;63;p3"/>
          <p:cNvSpPr txBox="1">
            <a:spLocks noGrp="1"/>
          </p:cNvSpPr>
          <p:nvPr>
            <p:ph type="title" idx="2" hasCustomPrompt="1"/>
          </p:nvPr>
        </p:nvSpPr>
        <p:spPr>
          <a:xfrm>
            <a:off x="7253400" y="970133"/>
            <a:ext cx="3697200" cy="2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2000">
                <a:solidFill>
                  <a:schemeClr val="l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4" name="Google Shape;64;p3"/>
          <p:cNvSpPr txBox="1">
            <a:spLocks noGrp="1"/>
          </p:cNvSpPr>
          <p:nvPr>
            <p:ph type="subTitle" idx="1"/>
          </p:nvPr>
        </p:nvSpPr>
        <p:spPr>
          <a:xfrm>
            <a:off x="7253300" y="4947867"/>
            <a:ext cx="3697200" cy="9400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1527897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B840F1A-E199-3AAC-B0BF-7C4B45D9B86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8211C6A-7544-4959-5E04-3D3074B6F2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162FA80-BD20-3378-DF55-417A6B6EE29C}"/>
              </a:ext>
            </a:extLst>
          </p:cNvPr>
          <p:cNvSpPr>
            <a:spLocks noGrp="1" noChangeArrowheads="1"/>
          </p:cNvSpPr>
          <p:nvPr>
            <p:ph type="sldNum" sz="quarter" idx="12"/>
          </p:nvPr>
        </p:nvSpPr>
        <p:spPr>
          <a:ln/>
        </p:spPr>
        <p:txBody>
          <a:bodyPr/>
          <a:lstStyle>
            <a:lvl1pPr>
              <a:defRPr/>
            </a:lvl1pPr>
          </a:lstStyle>
          <a:p>
            <a:pPr>
              <a:defRPr/>
            </a:pPr>
            <a:fld id="{3923CD14-58FA-485F-B408-15909431EC8C}" type="slidenum">
              <a:rPr lang="en-US" altLang="en-US"/>
              <a:pPr>
                <a:defRPr/>
              </a:pPr>
              <a:t>‹#›</a:t>
            </a:fld>
            <a:endParaRPr lang="en-US" altLang="en-US"/>
          </a:p>
        </p:txBody>
      </p:sp>
    </p:spTree>
    <p:extLst>
      <p:ext uri="{BB962C8B-B14F-4D97-AF65-F5344CB8AC3E}">
        <p14:creationId xmlns:p14="http://schemas.microsoft.com/office/powerpoint/2010/main" val="35731462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488210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75291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891868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19/4/2025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975966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19/4/2025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276256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19/4/2025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4770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10075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95773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19/4/2025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11041585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7.xml"/><Relationship Id="rId3" Type="http://schemas.microsoft.com/office/2007/relationships/media" Target="../media/media5.mp3"/><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media4.mp3"/><Relationship Id="rId16" Type="http://schemas.openxmlformats.org/officeDocument/2006/relationships/slide" Target="slide14.xml"/><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7.xml"/><Relationship Id="rId15" Type="http://schemas.microsoft.com/office/2007/relationships/hdphoto" Target="../media/hdphoto5.wdp"/><Relationship Id="rId10" Type="http://schemas.microsoft.com/office/2007/relationships/hdphoto" Target="../media/hdphoto3.wdp"/><Relationship Id="rId4" Type="http://schemas.openxmlformats.org/officeDocument/2006/relationships/audio" Target="../media/media5.mp3"/><Relationship Id="rId9" Type="http://schemas.openxmlformats.org/officeDocument/2006/relationships/image" Target="../media/image17.png"/><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7.xml"/><Relationship Id="rId3" Type="http://schemas.microsoft.com/office/2007/relationships/media" Target="../media/media5.mp3"/><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media4.mp3"/><Relationship Id="rId16" Type="http://schemas.openxmlformats.org/officeDocument/2006/relationships/slide" Target="slide15.xml"/><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7.xml"/><Relationship Id="rId15" Type="http://schemas.microsoft.com/office/2007/relationships/hdphoto" Target="../media/hdphoto6.wdp"/><Relationship Id="rId10" Type="http://schemas.microsoft.com/office/2007/relationships/hdphoto" Target="../media/hdphoto3.wdp"/><Relationship Id="rId4" Type="http://schemas.openxmlformats.org/officeDocument/2006/relationships/audio" Target="../media/media5.mp3"/><Relationship Id="rId9" Type="http://schemas.openxmlformats.org/officeDocument/2006/relationships/image" Target="../media/image17.pn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0.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10.xml"/><Relationship Id="rId3" Type="http://schemas.openxmlformats.org/officeDocument/2006/relationships/image" Target="../media/image25.png"/><Relationship Id="rId7" Type="http://schemas.microsoft.com/office/2007/relationships/hdphoto" Target="../media/hdphoto8.wdp"/><Relationship Id="rId12" Type="http://schemas.microsoft.com/office/2007/relationships/hdphoto" Target="../media/hdphoto9.wdp"/><Relationship Id="rId2" Type="http://schemas.openxmlformats.org/officeDocument/2006/relationships/slide" Target="slide19.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slide" Target="slide20.xml"/><Relationship Id="rId10" Type="http://schemas.openxmlformats.org/officeDocument/2006/relationships/slide" Target="slide22.xml"/><Relationship Id="rId4" Type="http://schemas.microsoft.com/office/2007/relationships/hdphoto" Target="../media/hdphoto7.wdp"/><Relationship Id="rId9" Type="http://schemas.openxmlformats.org/officeDocument/2006/relationships/image" Target="../media/image27.jpg"/><Relationship Id="rId14" Type="http://schemas.openxmlformats.org/officeDocument/2006/relationships/slide" Target="slide27.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3.wdp"/><Relationship Id="rId3" Type="http://schemas.microsoft.com/office/2007/relationships/media" Target="../media/media5.mp3"/><Relationship Id="rId7" Type="http://schemas.openxmlformats.org/officeDocument/2006/relationships/slide" Target="slide18.xml"/><Relationship Id="rId12" Type="http://schemas.openxmlformats.org/officeDocument/2006/relationships/image" Target="../media/image1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19.png"/><Relationship Id="rId5" Type="http://schemas.openxmlformats.org/officeDocument/2006/relationships/slideLayout" Target="../slideLayouts/slideLayout7.xml"/><Relationship Id="rId15" Type="http://schemas.openxmlformats.org/officeDocument/2006/relationships/slide" Target="slide23.xml"/><Relationship Id="rId10" Type="http://schemas.openxmlformats.org/officeDocument/2006/relationships/image" Target="../media/image18.png"/><Relationship Id="rId4" Type="http://schemas.openxmlformats.org/officeDocument/2006/relationships/audio" Target="../media/media5.mp3"/><Relationship Id="rId9" Type="http://schemas.microsoft.com/office/2007/relationships/hdphoto" Target="../media/hdphoto10.wdp"/><Relationship Id="rId1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11.wdp"/><Relationship Id="rId3" Type="http://schemas.microsoft.com/office/2007/relationships/media" Target="../media/media5.mp3"/><Relationship Id="rId7" Type="http://schemas.openxmlformats.org/officeDocument/2006/relationships/image" Target="../media/image18.png"/><Relationship Id="rId12" Type="http://schemas.openxmlformats.org/officeDocument/2006/relationships/image" Target="../media/image3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slide" Target="slide18.xml"/><Relationship Id="rId5" Type="http://schemas.openxmlformats.org/officeDocument/2006/relationships/slideLayout" Target="../slideLayouts/slideLayout7.xml"/><Relationship Id="rId15" Type="http://schemas.openxmlformats.org/officeDocument/2006/relationships/slide" Target="slide24.xml"/><Relationship Id="rId10" Type="http://schemas.microsoft.com/office/2007/relationships/hdphoto" Target="../media/hdphoto3.wdp"/><Relationship Id="rId4" Type="http://schemas.openxmlformats.org/officeDocument/2006/relationships/audio" Target="../media/media5.mp3"/><Relationship Id="rId9" Type="http://schemas.openxmlformats.org/officeDocument/2006/relationships/image" Target="../media/image17.png"/><Relationship Id="rId1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0.png"/><Relationship Id="rId3" Type="http://schemas.microsoft.com/office/2007/relationships/media" Target="../media/media5.mp3"/><Relationship Id="rId7" Type="http://schemas.openxmlformats.org/officeDocument/2006/relationships/image" Target="../media/image18.png"/><Relationship Id="rId12" Type="http://schemas.openxmlformats.org/officeDocument/2006/relationships/image" Target="../media/image32.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slide" Target="slide18.xml"/><Relationship Id="rId5" Type="http://schemas.openxmlformats.org/officeDocument/2006/relationships/slideLayout" Target="../slideLayouts/slideLayout7.xml"/><Relationship Id="rId10" Type="http://schemas.microsoft.com/office/2007/relationships/hdphoto" Target="../media/hdphoto3.wdp"/><Relationship Id="rId4" Type="http://schemas.openxmlformats.org/officeDocument/2006/relationships/audio" Target="../media/media5.mp3"/><Relationship Id="rId9" Type="http://schemas.openxmlformats.org/officeDocument/2006/relationships/image" Target="../media/image17.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12.wdp"/><Relationship Id="rId3" Type="http://schemas.microsoft.com/office/2007/relationships/media" Target="../media/media5.mp3"/><Relationship Id="rId7" Type="http://schemas.openxmlformats.org/officeDocument/2006/relationships/image" Target="../media/image18.png"/><Relationship Id="rId12" Type="http://schemas.openxmlformats.org/officeDocument/2006/relationships/image" Target="../media/image3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slide" Target="slide18.xml"/><Relationship Id="rId5" Type="http://schemas.openxmlformats.org/officeDocument/2006/relationships/slideLayout" Target="../slideLayouts/slideLayout7.xml"/><Relationship Id="rId15" Type="http://schemas.openxmlformats.org/officeDocument/2006/relationships/slide" Target="slide26.xml"/><Relationship Id="rId10" Type="http://schemas.microsoft.com/office/2007/relationships/hdphoto" Target="../media/hdphoto3.wdp"/><Relationship Id="rId4" Type="http://schemas.openxmlformats.org/officeDocument/2006/relationships/audio" Target="../media/media5.mp3"/><Relationship Id="rId9" Type="http://schemas.openxmlformats.org/officeDocument/2006/relationships/image" Target="../media/image17.png"/><Relationship Id="rId1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0.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53.png"/><Relationship Id="rId3" Type="http://schemas.openxmlformats.org/officeDocument/2006/relationships/notesSlide" Target="../notesSlides/notesSlide2.xml"/><Relationship Id="rId7" Type="http://schemas.openxmlformats.org/officeDocument/2006/relationships/image" Target="../media/image47.gif"/><Relationship Id="rId12" Type="http://schemas.openxmlformats.org/officeDocument/2006/relationships/image" Target="../media/image52.jpeg"/><Relationship Id="rId2" Type="http://schemas.openxmlformats.org/officeDocument/2006/relationships/slideLayout" Target="../slideLayouts/slideLayout13.xml"/><Relationship Id="rId1" Type="http://schemas.openxmlformats.org/officeDocument/2006/relationships/audio" Target="file:///H:\Ba\The%20Goodbye%20Song%20For%20Children.mp3" TargetMode="External"/><Relationship Id="rId6" Type="http://schemas.openxmlformats.org/officeDocument/2006/relationships/image" Target="../media/image46.gif"/><Relationship Id="rId11" Type="http://schemas.openxmlformats.org/officeDocument/2006/relationships/image" Target="../media/image51.gif"/><Relationship Id="rId5" Type="http://schemas.openxmlformats.org/officeDocument/2006/relationships/image" Target="../media/image45.gif"/><Relationship Id="rId10" Type="http://schemas.openxmlformats.org/officeDocument/2006/relationships/image" Target="../media/image50.gif"/><Relationship Id="rId4" Type="http://schemas.openxmlformats.org/officeDocument/2006/relationships/image" Target="../media/image44.jpeg"/><Relationship Id="rId9" Type="http://schemas.openxmlformats.org/officeDocument/2006/relationships/image" Target="../media/image49.gif"/></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13"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5.png"/><Relationship Id="rId2"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slide" Target="slide9.xml"/><Relationship Id="rId11" Type="http://schemas.openxmlformats.org/officeDocument/2006/relationships/slide" Target="slide16.xml"/><Relationship Id="rId5" Type="http://schemas.openxmlformats.org/officeDocument/2006/relationships/image" Target="../media/image12.png"/><Relationship Id="rId10" Type="http://schemas.openxmlformats.org/officeDocument/2006/relationships/slide" Target="slide14.xml"/><Relationship Id="rId4" Type="http://schemas.openxmlformats.org/officeDocument/2006/relationships/slide" Target="slide11.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png"/><Relationship Id="rId3" Type="http://schemas.microsoft.com/office/2007/relationships/media" Target="../media/media5.mp3"/><Relationship Id="rId7" Type="http://schemas.microsoft.com/office/2007/relationships/hdphoto" Target="../media/hdphoto2.wdp"/><Relationship Id="rId12" Type="http://schemas.microsoft.com/office/2007/relationships/hdphoto" Target="../media/hdphoto1.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6.png"/><Relationship Id="rId11" Type="http://schemas.openxmlformats.org/officeDocument/2006/relationships/image" Target="../media/image15.png"/><Relationship Id="rId5" Type="http://schemas.openxmlformats.org/officeDocument/2006/relationships/slideLayout" Target="../slideLayouts/slideLayout7.xml"/><Relationship Id="rId15" Type="http://schemas.openxmlformats.org/officeDocument/2006/relationships/slide" Target="slide12.xml"/><Relationship Id="rId10" Type="http://schemas.openxmlformats.org/officeDocument/2006/relationships/slide" Target="slide7.xml"/><Relationship Id="rId4" Type="http://schemas.openxmlformats.org/officeDocument/2006/relationships/audio" Target="../media/media5.mp3"/><Relationship Id="rId9" Type="http://schemas.microsoft.com/office/2007/relationships/hdphoto" Target="../media/hdphoto3.wdp"/><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7.xml"/><Relationship Id="rId3" Type="http://schemas.microsoft.com/office/2007/relationships/media" Target="../media/media5.mp3"/><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media4.mp3"/><Relationship Id="rId16" Type="http://schemas.openxmlformats.org/officeDocument/2006/relationships/slide" Target="slide13.xml"/><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7.xml"/><Relationship Id="rId15" Type="http://schemas.microsoft.com/office/2007/relationships/hdphoto" Target="../media/hdphoto4.wdp"/><Relationship Id="rId10" Type="http://schemas.microsoft.com/office/2007/relationships/hdphoto" Target="../media/hdphoto3.wdp"/><Relationship Id="rId4" Type="http://schemas.openxmlformats.org/officeDocument/2006/relationships/audio" Target="../media/media5.mp3"/><Relationship Id="rId9" Type="http://schemas.openxmlformats.org/officeDocument/2006/relationships/image" Target="../media/image17.pn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9DFA-A89B-2A3F-39B2-478A0845E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79" y="-246684"/>
            <a:ext cx="11790947" cy="6968326"/>
          </a:xfrm>
          <a:prstGeom prst="rect">
            <a:avLst/>
          </a:prstGeom>
        </p:spPr>
      </p:pic>
      <p:sp>
        <p:nvSpPr>
          <p:cNvPr id="5" name="TextBox 4">
            <a:extLst>
              <a:ext uri="{FF2B5EF4-FFF2-40B4-BE49-F238E27FC236}">
                <a16:creationId xmlns:a16="http://schemas.microsoft.com/office/drawing/2014/main" id="{245BC92F-EB55-FEAA-8944-89FBDFA92426}"/>
              </a:ext>
            </a:extLst>
          </p:cNvPr>
          <p:cNvSpPr txBox="1"/>
          <p:nvPr/>
        </p:nvSpPr>
        <p:spPr>
          <a:xfrm>
            <a:off x="1136501" y="3237479"/>
            <a:ext cx="9806702" cy="1846659"/>
          </a:xfrm>
          <a:prstGeom prst="rect">
            <a:avLst/>
          </a:prstGeom>
        </p:spPr>
        <p:txBody>
          <a:bodyPr wrap="square" lIns="0" tIns="0" rIns="0" bIns="0" rtlCol="0" anchor="t">
            <a:spAutoFit/>
          </a:bodyPr>
          <a:lstStyle/>
          <a:p>
            <a:pPr algn="ctr">
              <a:spcBef>
                <a:spcPct val="0"/>
              </a:spcBef>
            </a:pPr>
            <a:r>
              <a:rPr lang="en-US" sz="6000" b="1" dirty="0">
                <a:solidFill>
                  <a:srgbClr val="FF0000"/>
                </a:solidFill>
                <a:latin typeface="MV Boli" panose="02000500030200090000" pitchFamily="2" charset="0"/>
                <a:cs typeface="MV Boli" panose="02000500030200090000" pitchFamily="2" charset="0"/>
              </a:rPr>
              <a:t>WELCOME TO OUR CLASS!</a:t>
            </a:r>
          </a:p>
        </p:txBody>
      </p:sp>
    </p:spTree>
    <p:extLst>
      <p:ext uri="{BB962C8B-B14F-4D97-AF65-F5344CB8AC3E}">
        <p14:creationId xmlns:p14="http://schemas.microsoft.com/office/powerpoint/2010/main" val="3763576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55423" y="457200"/>
            <a:ext cx="5638800" cy="1447800"/>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6546273" y="4255532"/>
            <a:ext cx="2362200"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2457450" y="4302930"/>
            <a:ext cx="2362200"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0" name="TextBox 9"/>
          <p:cNvSpPr txBox="1"/>
          <p:nvPr/>
        </p:nvSpPr>
        <p:spPr>
          <a:xfrm>
            <a:off x="3649606" y="570401"/>
            <a:ext cx="5410200" cy="132343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3. The floating market is on the sea.</a:t>
            </a:r>
          </a:p>
        </p:txBody>
      </p:sp>
      <p:sp>
        <p:nvSpPr>
          <p:cNvPr id="11" name="TextBox 10"/>
          <p:cNvSpPr txBox="1"/>
          <p:nvPr/>
        </p:nvSpPr>
        <p:spPr>
          <a:xfrm>
            <a:off x="6844145" y="4391543"/>
            <a:ext cx="1945095"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       False</a:t>
            </a:r>
          </a:p>
        </p:txBody>
      </p:sp>
      <p:sp>
        <p:nvSpPr>
          <p:cNvPr id="14" name="TextBox 13"/>
          <p:cNvSpPr txBox="1"/>
          <p:nvPr/>
        </p:nvSpPr>
        <p:spPr>
          <a:xfrm>
            <a:off x="3299114" y="4370352"/>
            <a:ext cx="17145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  True</a:t>
            </a:r>
          </a:p>
        </p:txBody>
      </p:sp>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7225" y1="47547" x2="58037" y2="36887"/>
                        <a14:foregroundMark x1="41117" y1="73942" x2="50085" y2="62437"/>
                      </a14:backgroundRemoval>
                    </a14:imgEffect>
                  </a14:imgLayer>
                </a14:imgProps>
              </a:ext>
              <a:ext uri="{28A0092B-C50C-407E-A947-70E740481C1C}">
                <a14:useLocalDpi xmlns:a14="http://schemas.microsoft.com/office/drawing/2010/main" val="0"/>
              </a:ext>
            </a:extLst>
          </a:blip>
          <a:srcRect l="12955" t="15576" r="18485" b="11111"/>
          <a:stretch/>
        </p:blipFill>
        <p:spPr>
          <a:xfrm>
            <a:off x="5855277" y="3715553"/>
            <a:ext cx="1714500" cy="1833327"/>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260023" y="4014332"/>
            <a:ext cx="1233055" cy="1256068"/>
          </a:xfrm>
          <a:prstGeom prst="rect">
            <a:avLst/>
          </a:prstGeom>
        </p:spPr>
      </p:pic>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88981" y="117763"/>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88981" y="1079430"/>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64191" y="2731532"/>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88981" y="1905000"/>
            <a:ext cx="609600" cy="609600"/>
          </a:xfrm>
          <a:prstGeom prst="rect">
            <a:avLst/>
          </a:prstGeom>
        </p:spPr>
      </p:pic>
      <p:pic>
        <p:nvPicPr>
          <p:cNvPr id="2" name="Picture 1">
            <a:hlinkClick r:id="rId13" action="ppaction://hlinksldjump"/>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611" b="89988" l="9988" r="89889">
                        <a14:foregroundMark x1="43773" y1="23245" x2="47349" y2="30265"/>
                        <a14:foregroundMark x1="57953" y1="83084" x2="35882" y2="51554"/>
                        <a14:foregroundMark x1="51295" y1="75604" x2="30086" y2="72727"/>
                      </a14:backgroundRemoval>
                    </a14:imgEffect>
                  </a14:imgLayer>
                </a14:imgProps>
              </a:ext>
              <a:ext uri="{28A0092B-C50C-407E-A947-70E740481C1C}">
                <a14:useLocalDpi xmlns:a14="http://schemas.microsoft.com/office/drawing/2010/main" val="0"/>
              </a:ext>
            </a:extLst>
          </a:blip>
          <a:stretch>
            <a:fillRect/>
          </a:stretch>
        </p:blipFill>
        <p:spPr>
          <a:xfrm>
            <a:off x="8789240" y="4854481"/>
            <a:ext cx="1954960" cy="2094773"/>
          </a:xfrm>
          <a:prstGeom prst="rect">
            <a:avLst/>
          </a:prstGeom>
        </p:spPr>
      </p:pic>
      <p:sp>
        <p:nvSpPr>
          <p:cNvPr id="25" name="Freeform 10"/>
          <p:cNvSpPr>
            <a:spLocks/>
          </p:cNvSpPr>
          <p:nvPr/>
        </p:nvSpPr>
        <p:spPr bwMode="auto">
          <a:xfrm>
            <a:off x="2653309" y="707573"/>
            <a:ext cx="269875" cy="32067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26" name="Freeform 11"/>
          <p:cNvSpPr>
            <a:spLocks/>
          </p:cNvSpPr>
          <p:nvPr/>
        </p:nvSpPr>
        <p:spPr bwMode="auto">
          <a:xfrm>
            <a:off x="1907709" y="750274"/>
            <a:ext cx="252816" cy="21626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27" name="Freeform 17"/>
          <p:cNvSpPr>
            <a:spLocks/>
          </p:cNvSpPr>
          <p:nvPr/>
        </p:nvSpPr>
        <p:spPr bwMode="auto">
          <a:xfrm>
            <a:off x="1757304" y="562255"/>
            <a:ext cx="339471" cy="34925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1826762" y="891203"/>
            <a:ext cx="1080599" cy="1091323"/>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31" name="Freeform 29"/>
          <p:cNvSpPr>
            <a:spLocks noEditPoints="1"/>
          </p:cNvSpPr>
          <p:nvPr/>
        </p:nvSpPr>
        <p:spPr bwMode="auto">
          <a:xfrm>
            <a:off x="1821965" y="890046"/>
            <a:ext cx="1115600" cy="1133268"/>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2" name="Freeform 31"/>
          <p:cNvSpPr>
            <a:spLocks noEditPoints="1"/>
          </p:cNvSpPr>
          <p:nvPr/>
        </p:nvSpPr>
        <p:spPr bwMode="auto">
          <a:xfrm>
            <a:off x="1821378" y="881397"/>
            <a:ext cx="1126642" cy="1150566"/>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2226508" y="871498"/>
            <a:ext cx="294834" cy="434046"/>
            <a:chOff x="2399043" y="2411803"/>
            <a:chExt cx="623558" cy="842525"/>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9" name="Rectangle 37"/>
            <p:cNvSpPr>
              <a:spLocks noChangeArrowheads="1"/>
            </p:cNvSpPr>
            <p:nvPr/>
          </p:nvSpPr>
          <p:spPr bwMode="auto">
            <a:xfrm>
              <a:off x="2399043" y="2447806"/>
              <a:ext cx="520038" cy="80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Raleway" panose="020B0003030101060003" pitchFamily="34" charset="0"/>
                </a:rPr>
                <a:t> </a:t>
              </a:r>
              <a:r>
                <a:rPr lang="en-US" altLang="en-US" sz="1200" b="1" kern="0" dirty="0">
                  <a:solidFill>
                    <a:srgbClr val="FF9936"/>
                  </a:solidFill>
                  <a:latin typeface="Raleway" panose="020B0003030101060003" pitchFamily="34" charset="0"/>
                </a:rPr>
                <a:t> 10</a:t>
              </a:r>
              <a:endParaRPr lang="en-US" altLang="en-US" sz="1200" kern="0" dirty="0">
                <a:solidFill>
                  <a:sysClr val="windowText" lastClr="000000"/>
                </a:solidFill>
              </a:endParaRPr>
            </a:p>
          </p:txBody>
        </p:sp>
      </p:grpSp>
      <p:sp>
        <p:nvSpPr>
          <p:cNvPr id="40" name="Oval 107"/>
          <p:cNvSpPr>
            <a:spLocks noChangeArrowheads="1"/>
          </p:cNvSpPr>
          <p:nvPr/>
        </p:nvSpPr>
        <p:spPr bwMode="auto">
          <a:xfrm>
            <a:off x="2293810" y="1345690"/>
            <a:ext cx="198602" cy="16140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1" name="Oval 108"/>
          <p:cNvSpPr>
            <a:spLocks noChangeArrowheads="1"/>
          </p:cNvSpPr>
          <p:nvPr/>
        </p:nvSpPr>
        <p:spPr bwMode="auto">
          <a:xfrm>
            <a:off x="2319398" y="1337214"/>
            <a:ext cx="152997" cy="172155"/>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2" name="Freeform 115"/>
          <p:cNvSpPr>
            <a:spLocks/>
          </p:cNvSpPr>
          <p:nvPr/>
        </p:nvSpPr>
        <p:spPr bwMode="auto">
          <a:xfrm>
            <a:off x="2734620" y="546082"/>
            <a:ext cx="376991" cy="326666"/>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2680639" y="1232120"/>
            <a:ext cx="267968" cy="29196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9" name="Rectangle 37"/>
            <p:cNvSpPr>
              <a:spLocks noChangeArrowheads="1"/>
            </p:cNvSpPr>
            <p:nvPr/>
          </p:nvSpPr>
          <p:spPr bwMode="auto">
            <a:xfrm>
              <a:off x="2479210" y="2497590"/>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Raleway" panose="020B0003030101060003" pitchFamily="34" charset="0"/>
                </a:rPr>
                <a:t>  8</a:t>
              </a:r>
              <a:endParaRPr lang="en-US" altLang="en-US" sz="1200" kern="0" dirty="0">
                <a:solidFill>
                  <a:sysClr val="windowText" lastClr="000000"/>
                </a:solidFill>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2250716" y="1669150"/>
            <a:ext cx="267968" cy="29196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6"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Raleway" panose="020B0003030101060003" pitchFamily="34" charset="0"/>
                </a:rPr>
                <a:t> </a:t>
              </a:r>
              <a:r>
                <a:rPr lang="en-US" altLang="en-US" sz="1200" b="1" kern="0" dirty="0">
                  <a:solidFill>
                    <a:srgbClr val="FF9936"/>
                  </a:solidFill>
                  <a:latin typeface="Raleway" panose="020B0003030101060003" pitchFamily="34" charset="0"/>
                </a:rPr>
                <a:t> 5</a:t>
              </a:r>
              <a:endParaRPr lang="en-US" altLang="en-US" sz="1200" kern="0" dirty="0">
                <a:solidFill>
                  <a:sysClr val="windowText" lastClr="000000"/>
                </a:solidFill>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1837152" y="1245439"/>
            <a:ext cx="267968" cy="291968"/>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63"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Raleway" panose="020B0003030101060003" pitchFamily="34" charset="0"/>
                </a:rPr>
                <a:t> </a:t>
              </a:r>
              <a:r>
                <a:rPr lang="en-US" altLang="en-US" sz="1200" b="1" kern="0" dirty="0">
                  <a:solidFill>
                    <a:srgbClr val="FF9936"/>
                  </a:solidFill>
                  <a:latin typeface="Raleway" panose="020B0003030101060003" pitchFamily="34" charset="0"/>
                </a:rPr>
                <a:t> 3</a:t>
              </a:r>
              <a:endParaRPr lang="en-US" altLang="en-US" sz="1200" kern="0" dirty="0">
                <a:solidFill>
                  <a:sysClr val="windowText" lastClr="000000"/>
                </a:solidFill>
              </a:endParaRPr>
            </a:p>
          </p:txBody>
        </p:sp>
      </p:grpSp>
      <p:sp>
        <p:nvSpPr>
          <p:cNvPr id="64" name="Rectangle 63"/>
          <p:cNvSpPr/>
          <p:nvPr/>
        </p:nvSpPr>
        <p:spPr>
          <a:xfrm>
            <a:off x="2073544" y="135471"/>
            <a:ext cx="797700" cy="378583"/>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kern="0" dirty="0">
                <a:solidFill>
                  <a:srgbClr val="FF0000"/>
                </a:solidFill>
                <a:latin typeface="Calibri"/>
              </a:rPr>
              <a:t>START</a:t>
            </a:r>
          </a:p>
        </p:txBody>
      </p:sp>
      <p:grpSp>
        <p:nvGrpSpPr>
          <p:cNvPr id="65" name="times up"/>
          <p:cNvGrpSpPr/>
          <p:nvPr/>
        </p:nvGrpSpPr>
        <p:grpSpPr>
          <a:xfrm>
            <a:off x="1554523" y="2253100"/>
            <a:ext cx="1552460" cy="564658"/>
            <a:chOff x="329567" y="-2897412"/>
            <a:chExt cx="2701254" cy="697561"/>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67" name="Rounded Rectangle 66"/>
            <p:cNvSpPr/>
            <p:nvPr/>
          </p:nvSpPr>
          <p:spPr>
            <a:xfrm>
              <a:off x="393983" y="-2897411"/>
              <a:ext cx="2636838"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2800" kern="0" dirty="0">
                  <a:solidFill>
                    <a:sysClr val="window" lastClr="FFFFFF"/>
                  </a:solidFill>
                  <a:latin typeface="Arial" panose="020B0604020202020204" pitchFamily="34" charset="0"/>
                  <a:cs typeface="Arial" panose="020B0604020202020204" pitchFamily="34" charset="0"/>
                </a:rPr>
                <a:t>stop</a:t>
              </a:r>
            </a:p>
          </p:txBody>
        </p:sp>
      </p:grpSp>
      <p:sp>
        <p:nvSpPr>
          <p:cNvPr id="3" name="Oval 2">
            <a:hlinkClick r:id="rId16" action="ppaction://hlinksldjump"/>
            <a:extLst>
              <a:ext uri="{FF2B5EF4-FFF2-40B4-BE49-F238E27FC236}">
                <a16:creationId xmlns:a16="http://schemas.microsoft.com/office/drawing/2014/main" id="{79E68725-ABF0-F387-B22E-74D3B72AD0CC}"/>
              </a:ext>
            </a:extLst>
          </p:cNvPr>
          <p:cNvSpPr/>
          <p:nvPr/>
        </p:nvSpPr>
        <p:spPr>
          <a:xfrm>
            <a:off x="2922335" y="5791200"/>
            <a:ext cx="727271" cy="6096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B05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6531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 presetClass="mediacall" presetSubtype="0" fill="hold" nodeType="withEffect">
                                  <p:stCondLst>
                                    <p:cond delay="0"/>
                                  </p:stCondLst>
                                  <p:childTnLst>
                                    <p:cmd type="call" cmd="playFrom(0.0)">
                                      <p:cBhvr>
                                        <p:cTn id="37" dur="8091" fill="hold"/>
                                        <p:tgtEl>
                                          <p:spTgt spid="21"/>
                                        </p:tgtEl>
                                      </p:cBhvr>
                                    </p:cmd>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 presetClass="mediacall" presetSubtype="0" fill="hold" nodeType="withEffect">
                                  <p:stCondLst>
                                    <p:cond delay="0"/>
                                  </p:stCondLst>
                                  <p:childTnLst>
                                    <p:cmd type="call" cmd="playFrom(0.0)">
                                      <p:cBhvr>
                                        <p:cTn id="45" dur="8158" fill="hold"/>
                                        <p:tgtEl>
                                          <p:spTgt spid="22"/>
                                        </p:tgtEl>
                                      </p:cBhvr>
                                    </p:cmd>
                                  </p:childTnLst>
                                </p:cTn>
                              </p:par>
                            </p:childTnLst>
                          </p:cTn>
                        </p:par>
                      </p:childTnLst>
                    </p:cTn>
                  </p:par>
                </p:childTnLst>
              </p:cTn>
              <p:nextCondLst>
                <p:cond evt="onClick" delay="0">
                  <p:tgtEl>
                    <p:spTgt spid="14"/>
                  </p:tgtEl>
                </p:cond>
              </p:nextCondLst>
            </p:seq>
            <p:audio>
              <p:cMediaNode vol="80000">
                <p:cTn id="46" fill="hold" display="0">
                  <p:stCondLst>
                    <p:cond delay="indefinite"/>
                  </p:stCondLst>
                  <p:endCondLst>
                    <p:cond evt="onStopAudio" delay="0">
                      <p:tgtEl>
                        <p:sldTgt/>
                      </p:tgtEl>
                    </p:cond>
                  </p:endCondLst>
                </p:cTn>
                <p:tgtEl>
                  <p:spTgt spid="21"/>
                </p:tgtEl>
              </p:cMediaNode>
            </p:audio>
            <p:audio>
              <p:cMediaNode vol="80000">
                <p:cTn id="47" fill="hold" display="0">
                  <p:stCondLst>
                    <p:cond delay="indefinite"/>
                  </p:stCondLst>
                  <p:endCondLst>
                    <p:cond evt="onStopAudio" delay="0">
                      <p:tgtEl>
                        <p:sldTgt/>
                      </p:tgtEl>
                    </p:cond>
                  </p:endCondLst>
                </p:cTn>
                <p:tgtEl>
                  <p:spTgt spid="22"/>
                </p:tgtEl>
              </p:cMediaNode>
            </p:audio>
            <p:audio>
              <p:cMediaNode vol="80000">
                <p:cTn id="48" fill="hold" display="0">
                  <p:stCondLst>
                    <p:cond delay="indefinite"/>
                  </p:stCondLst>
                  <p:endCondLst>
                    <p:cond evt="onStopAudio" delay="0">
                      <p:tgtEl>
                        <p:sldTgt/>
                      </p:tgtEl>
                    </p:cond>
                  </p:endCondLst>
                </p:cTn>
                <p:tgtEl>
                  <p:spTgt spid="23"/>
                </p:tgtEl>
              </p:cMediaNode>
            </p:audio>
            <p:audio>
              <p:cMediaNode vol="80000">
                <p:cTn id="49" fill="hold" display="0">
                  <p:stCondLst>
                    <p:cond delay="indefinite"/>
                  </p:stCondLst>
                  <p:endCondLst>
                    <p:cond evt="onStopAudio" delay="0">
                      <p:tgtEl>
                        <p:sldTgt/>
                      </p:tgtEl>
                    </p:cond>
                  </p:endCondLst>
                </p:cTn>
                <p:tgtEl>
                  <p:spTgt spid="24"/>
                </p:tgtEl>
              </p:cMediaNode>
            </p:audio>
            <p:seq concurrent="1" nextAc="seek">
              <p:cTn id="50" restart="whenNotActive" fill="hold" evtFilter="cancelBubble" nodeType="interactiveSeq">
                <p:stCondLst>
                  <p:cond evt="onClick" delay="0">
                    <p:tgtEl>
                      <p:spTgt spid="64"/>
                    </p:tgtEl>
                  </p:cond>
                </p:stCondLst>
                <p:endSync evt="end" delay="0">
                  <p:rtn val="all"/>
                </p:endSync>
                <p:childTnLst>
                  <p:par>
                    <p:cTn id="51" fill="hold">
                      <p:stCondLst>
                        <p:cond delay="0"/>
                      </p:stCondLst>
                      <p:childTnLst>
                        <p:par>
                          <p:cTn id="52" fill="hold">
                            <p:stCondLst>
                              <p:cond delay="0"/>
                            </p:stCondLst>
                            <p:childTnLst>
                              <p:par>
                                <p:cTn id="53" presetID="8" presetClass="emph" presetSubtype="0" fill="hold" nodeType="clickEffect">
                                  <p:stCondLst>
                                    <p:cond delay="0"/>
                                  </p:stCondLst>
                                  <p:childTnLst>
                                    <p:animRot by="21600000">
                                      <p:cBhvr>
                                        <p:cTn id="54" dur="10000" fill="hold"/>
                                        <p:tgtEl>
                                          <p:spTgt spid="28"/>
                                        </p:tgtEl>
                                        <p:attrNameLst>
                                          <p:attrName>r</p:attrName>
                                        </p:attrNameLst>
                                      </p:cBhvr>
                                    </p:animRot>
                                  </p:childTnLst>
                                </p:cTn>
                              </p:par>
                            </p:childTnLst>
                          </p:cTn>
                        </p:par>
                        <p:par>
                          <p:cTn id="55" fill="hold">
                            <p:stCondLst>
                              <p:cond delay="10000"/>
                            </p:stCondLst>
                            <p:childTnLst>
                              <p:par>
                                <p:cTn id="56" presetID="53" presetClass="entr" presetSubtype="16" fill="hold" nodeType="afterEffect">
                                  <p:stCondLst>
                                    <p:cond delay="0"/>
                                  </p:stCondLst>
                                  <p:childTnLst>
                                    <p:set>
                                      <p:cBhvr>
                                        <p:cTn id="57" dur="1" fill="hold">
                                          <p:stCondLst>
                                            <p:cond delay="0"/>
                                          </p:stCondLst>
                                        </p:cTn>
                                        <p:tgtEl>
                                          <p:spTgt spid="65"/>
                                        </p:tgtEl>
                                        <p:attrNameLst>
                                          <p:attrName>style.visibility</p:attrName>
                                        </p:attrNameLst>
                                      </p:cBhvr>
                                      <p:to>
                                        <p:strVal val="visible"/>
                                      </p:to>
                                    </p:set>
                                    <p:anim calcmode="lin" valueType="num">
                                      <p:cBhvr>
                                        <p:cTn id="58" dur="3000" fill="hold"/>
                                        <p:tgtEl>
                                          <p:spTgt spid="65"/>
                                        </p:tgtEl>
                                        <p:attrNameLst>
                                          <p:attrName>ppt_w</p:attrName>
                                        </p:attrNameLst>
                                      </p:cBhvr>
                                      <p:tavLst>
                                        <p:tav tm="0">
                                          <p:val>
                                            <p:fltVal val="0"/>
                                          </p:val>
                                        </p:tav>
                                        <p:tav tm="100000">
                                          <p:val>
                                            <p:strVal val="#ppt_w"/>
                                          </p:val>
                                        </p:tav>
                                      </p:tavLst>
                                    </p:anim>
                                    <p:anim calcmode="lin" valueType="num">
                                      <p:cBhvr>
                                        <p:cTn id="59" dur="3000" fill="hold"/>
                                        <p:tgtEl>
                                          <p:spTgt spid="65"/>
                                        </p:tgtEl>
                                        <p:attrNameLst>
                                          <p:attrName>ppt_h</p:attrName>
                                        </p:attrNameLst>
                                      </p:cBhvr>
                                      <p:tavLst>
                                        <p:tav tm="0">
                                          <p:val>
                                            <p:fltVal val="0"/>
                                          </p:val>
                                        </p:tav>
                                        <p:tav tm="100000">
                                          <p:val>
                                            <p:strVal val="#ppt_h"/>
                                          </p:val>
                                        </p:tav>
                                      </p:tavLst>
                                    </p:anim>
                                    <p:animEffect transition="in" filter="fade">
                                      <p:cBhvr>
                                        <p:cTn id="60" dur="3000"/>
                                        <p:tgtEl>
                                          <p:spTgt spid="65"/>
                                        </p:tgtEl>
                                      </p:cBhvr>
                                    </p:animEffect>
                                  </p:childTnLst>
                                  <p:subTnLst>
                                    <p:audio>
                                      <p:cMediaNode>
                                        <p:cTn display="0" masterRel="sameClick">
                                          <p:stCondLst>
                                            <p:cond evt="begin" delay="0">
                                              <p:tn val="5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64"/>
                  </p:tgtEl>
                </p:cond>
              </p:nextCondLst>
            </p:seq>
          </p:childTnLst>
        </p:cTn>
      </p:par>
    </p:tnLst>
    <p:bldLst>
      <p:bldP spid="5" grpId="0" animBg="1"/>
      <p:bldP spid="6" grpId="0" animBg="1"/>
      <p:bldP spid="7" grpId="0" animBg="1"/>
      <p:bldP spid="10" grpId="0"/>
      <p:bldP spid="11" grpId="0"/>
      <p:bldP spid="14"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00250" y="207111"/>
            <a:ext cx="5638800" cy="1447800"/>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r>
              <a:rPr lang="en-US" sz="4000" dirty="0">
                <a:latin typeface="Times New Roman" panose="02020603050405020304" pitchFamily="18" charset="0"/>
                <a:cs typeface="Times New Roman" panose="02020603050405020304" pitchFamily="18" charset="0"/>
              </a:rPr>
              <a:t>4. You can find food stalls all around Bangkok.</a:t>
            </a:r>
          </a:p>
        </p:txBody>
      </p:sp>
      <p:sp>
        <p:nvSpPr>
          <p:cNvPr id="6" name="Rounded Rectangle 5"/>
          <p:cNvSpPr/>
          <p:nvPr/>
        </p:nvSpPr>
        <p:spPr>
          <a:xfrm>
            <a:off x="2457450" y="3036332"/>
            <a:ext cx="2362200"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8" name="Rounded Rectangle 7"/>
          <p:cNvSpPr/>
          <p:nvPr/>
        </p:nvSpPr>
        <p:spPr>
          <a:xfrm>
            <a:off x="6515100" y="3036332"/>
            <a:ext cx="2400300"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1" name="TextBox 10"/>
          <p:cNvSpPr txBox="1"/>
          <p:nvPr/>
        </p:nvSpPr>
        <p:spPr>
          <a:xfrm>
            <a:off x="3433114" y="3136613"/>
            <a:ext cx="17145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 True</a:t>
            </a:r>
          </a:p>
        </p:txBody>
      </p:sp>
      <p:sp>
        <p:nvSpPr>
          <p:cNvPr id="12" name="TextBox 11"/>
          <p:cNvSpPr txBox="1"/>
          <p:nvPr/>
        </p:nvSpPr>
        <p:spPr>
          <a:xfrm>
            <a:off x="7329055" y="3127020"/>
            <a:ext cx="17145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 False</a:t>
            </a:r>
          </a:p>
        </p:txBody>
      </p:sp>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7225" y1="47547" x2="58037" y2="36887"/>
                        <a14:foregroundMark x1="41117" y1="73942" x2="50085" y2="62437"/>
                      </a14:backgroundRemoval>
                    </a14:imgEffect>
                  </a14:imgLayer>
                </a14:imgProps>
              </a:ext>
              <a:ext uri="{28A0092B-C50C-407E-A947-70E740481C1C}">
                <a14:useLocalDpi xmlns:a14="http://schemas.microsoft.com/office/drawing/2010/main" val="0"/>
              </a:ext>
            </a:extLst>
          </a:blip>
          <a:srcRect l="12955" t="15576" r="18485" b="11111"/>
          <a:stretch/>
        </p:blipFill>
        <p:spPr>
          <a:xfrm>
            <a:off x="1806287" y="2214115"/>
            <a:ext cx="1714500" cy="1833327"/>
          </a:xfrm>
          <a:prstGeom prst="rect">
            <a:avLst/>
          </a:prstGeom>
        </p:spPr>
      </p:pic>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096001" y="2791373"/>
            <a:ext cx="1233055" cy="1256068"/>
          </a:xfrm>
          <a:prstGeom prst="rect">
            <a:avLst/>
          </a:prstGeom>
        </p:spPr>
      </p:pic>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88981" y="117763"/>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88981" y="1079430"/>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64191" y="2731532"/>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88981" y="1905000"/>
            <a:ext cx="609600" cy="609600"/>
          </a:xfrm>
          <a:prstGeom prst="rect">
            <a:avLst/>
          </a:prstGeom>
        </p:spPr>
      </p:pic>
      <p:pic>
        <p:nvPicPr>
          <p:cNvPr id="2" name="Picture 1">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9814" b="98308" l="9814" r="95262">
                        <a14:foregroundMark x1="37225" y1="60237" x2="61252" y2="53299"/>
                        <a14:foregroundMark x1="70220" y1="50761" x2="66159" y2="59560"/>
                        <a14:foregroundMark x1="71574" y1="56684" x2="54822" y2="56514"/>
                      </a14:backgroundRemoval>
                    </a14:imgEffect>
                  </a14:imgLayer>
                </a14:imgProps>
              </a:ext>
              <a:ext uri="{28A0092B-C50C-407E-A947-70E740481C1C}">
                <a14:useLocalDpi xmlns:a14="http://schemas.microsoft.com/office/drawing/2010/main" val="0"/>
              </a:ext>
            </a:extLst>
          </a:blip>
          <a:srcRect l="14167" t="15576" r="8889" b="1399"/>
          <a:stretch/>
        </p:blipFill>
        <p:spPr>
          <a:xfrm>
            <a:off x="9143133" y="5193006"/>
            <a:ext cx="1543050" cy="1664995"/>
          </a:xfrm>
          <a:prstGeom prst="rect">
            <a:avLst/>
          </a:prstGeom>
        </p:spPr>
      </p:pic>
      <p:sp>
        <p:nvSpPr>
          <p:cNvPr id="25" name="Freeform 10"/>
          <p:cNvSpPr>
            <a:spLocks/>
          </p:cNvSpPr>
          <p:nvPr/>
        </p:nvSpPr>
        <p:spPr bwMode="auto">
          <a:xfrm>
            <a:off x="10095573" y="616083"/>
            <a:ext cx="269875" cy="32067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26" name="Freeform 11"/>
          <p:cNvSpPr>
            <a:spLocks/>
          </p:cNvSpPr>
          <p:nvPr/>
        </p:nvSpPr>
        <p:spPr bwMode="auto">
          <a:xfrm>
            <a:off x="9349973" y="658784"/>
            <a:ext cx="252816" cy="21626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27" name="Freeform 17"/>
          <p:cNvSpPr>
            <a:spLocks/>
          </p:cNvSpPr>
          <p:nvPr/>
        </p:nvSpPr>
        <p:spPr bwMode="auto">
          <a:xfrm>
            <a:off x="9199568" y="470765"/>
            <a:ext cx="339471" cy="34925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9269026" y="799713"/>
            <a:ext cx="1080599" cy="1091323"/>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31" name="Freeform 29"/>
          <p:cNvSpPr>
            <a:spLocks noEditPoints="1"/>
          </p:cNvSpPr>
          <p:nvPr/>
        </p:nvSpPr>
        <p:spPr bwMode="auto">
          <a:xfrm>
            <a:off x="9264229" y="798556"/>
            <a:ext cx="1115600" cy="1133268"/>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2" name="Freeform 31"/>
          <p:cNvSpPr>
            <a:spLocks noEditPoints="1"/>
          </p:cNvSpPr>
          <p:nvPr/>
        </p:nvSpPr>
        <p:spPr bwMode="auto">
          <a:xfrm>
            <a:off x="9263642" y="789907"/>
            <a:ext cx="1126642" cy="1150566"/>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9668772" y="780008"/>
            <a:ext cx="294834" cy="434046"/>
            <a:chOff x="2399043" y="2411803"/>
            <a:chExt cx="623558" cy="842525"/>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9" name="Rectangle 37"/>
            <p:cNvSpPr>
              <a:spLocks noChangeArrowheads="1"/>
            </p:cNvSpPr>
            <p:nvPr/>
          </p:nvSpPr>
          <p:spPr bwMode="auto">
            <a:xfrm>
              <a:off x="2399043" y="2447806"/>
              <a:ext cx="520038" cy="80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Raleway" panose="020B0003030101060003" pitchFamily="34" charset="0"/>
                </a:rPr>
                <a:t> </a:t>
              </a:r>
              <a:r>
                <a:rPr lang="en-US" altLang="en-US" sz="1200" b="1" kern="0" dirty="0">
                  <a:solidFill>
                    <a:srgbClr val="FF9936"/>
                  </a:solidFill>
                  <a:latin typeface="Raleway" panose="020B0003030101060003" pitchFamily="34" charset="0"/>
                </a:rPr>
                <a:t> 10</a:t>
              </a:r>
              <a:endParaRPr lang="en-US" altLang="en-US" sz="1200" kern="0" dirty="0">
                <a:solidFill>
                  <a:sysClr val="windowText" lastClr="000000"/>
                </a:solidFill>
              </a:endParaRPr>
            </a:p>
          </p:txBody>
        </p:sp>
      </p:grpSp>
      <p:sp>
        <p:nvSpPr>
          <p:cNvPr id="40" name="Oval 107"/>
          <p:cNvSpPr>
            <a:spLocks noChangeArrowheads="1"/>
          </p:cNvSpPr>
          <p:nvPr/>
        </p:nvSpPr>
        <p:spPr bwMode="auto">
          <a:xfrm>
            <a:off x="9736074" y="1254200"/>
            <a:ext cx="198602" cy="16140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1" name="Oval 108"/>
          <p:cNvSpPr>
            <a:spLocks noChangeArrowheads="1"/>
          </p:cNvSpPr>
          <p:nvPr/>
        </p:nvSpPr>
        <p:spPr bwMode="auto">
          <a:xfrm>
            <a:off x="9761662" y="1245724"/>
            <a:ext cx="152997" cy="172155"/>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2" name="Freeform 115"/>
          <p:cNvSpPr>
            <a:spLocks/>
          </p:cNvSpPr>
          <p:nvPr/>
        </p:nvSpPr>
        <p:spPr bwMode="auto">
          <a:xfrm>
            <a:off x="10176884" y="454592"/>
            <a:ext cx="376991" cy="326666"/>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10122903" y="1140630"/>
            <a:ext cx="267968" cy="29196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9" name="Rectangle 37"/>
            <p:cNvSpPr>
              <a:spLocks noChangeArrowheads="1"/>
            </p:cNvSpPr>
            <p:nvPr/>
          </p:nvSpPr>
          <p:spPr bwMode="auto">
            <a:xfrm>
              <a:off x="2479210" y="2497590"/>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Raleway" panose="020B0003030101060003" pitchFamily="34" charset="0"/>
                </a:rPr>
                <a:t>  8</a:t>
              </a:r>
              <a:endParaRPr lang="en-US" altLang="en-US" sz="1200" kern="0" dirty="0">
                <a:solidFill>
                  <a:sysClr val="windowText" lastClr="000000"/>
                </a:solidFill>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9692980" y="1577660"/>
            <a:ext cx="267968" cy="29196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6"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Raleway" panose="020B0003030101060003" pitchFamily="34" charset="0"/>
                </a:rPr>
                <a:t> </a:t>
              </a:r>
              <a:r>
                <a:rPr lang="en-US" altLang="en-US" sz="1200" b="1" kern="0" dirty="0">
                  <a:solidFill>
                    <a:srgbClr val="FF9936"/>
                  </a:solidFill>
                  <a:latin typeface="Raleway" panose="020B0003030101060003" pitchFamily="34" charset="0"/>
                </a:rPr>
                <a:t> 5</a:t>
              </a:r>
              <a:endParaRPr lang="en-US" altLang="en-US" sz="1200" kern="0" dirty="0">
                <a:solidFill>
                  <a:sysClr val="windowText" lastClr="000000"/>
                </a:solidFill>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9279416" y="1153949"/>
            <a:ext cx="267968" cy="291968"/>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63"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Raleway" panose="020B0003030101060003" pitchFamily="34" charset="0"/>
                </a:rPr>
                <a:t> </a:t>
              </a:r>
              <a:r>
                <a:rPr lang="en-US" altLang="en-US" sz="1200" b="1" kern="0" dirty="0">
                  <a:solidFill>
                    <a:srgbClr val="FF9936"/>
                  </a:solidFill>
                  <a:latin typeface="Raleway" panose="020B0003030101060003" pitchFamily="34" charset="0"/>
                </a:rPr>
                <a:t> 3</a:t>
              </a:r>
              <a:endParaRPr lang="en-US" altLang="en-US" sz="1200" kern="0" dirty="0">
                <a:solidFill>
                  <a:sysClr val="windowText" lastClr="000000"/>
                </a:solidFill>
              </a:endParaRPr>
            </a:p>
          </p:txBody>
        </p:sp>
      </p:grpSp>
      <p:sp>
        <p:nvSpPr>
          <p:cNvPr id="64" name="Rectangle 63"/>
          <p:cNvSpPr/>
          <p:nvPr/>
        </p:nvSpPr>
        <p:spPr>
          <a:xfrm>
            <a:off x="9515808" y="43981"/>
            <a:ext cx="797700" cy="378583"/>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kern="0" dirty="0">
                <a:solidFill>
                  <a:srgbClr val="FF0000"/>
                </a:solidFill>
                <a:latin typeface="Calibri"/>
              </a:rPr>
              <a:t>START</a:t>
            </a:r>
          </a:p>
        </p:txBody>
      </p:sp>
      <p:grpSp>
        <p:nvGrpSpPr>
          <p:cNvPr id="65" name="times up"/>
          <p:cNvGrpSpPr/>
          <p:nvPr/>
        </p:nvGrpSpPr>
        <p:grpSpPr>
          <a:xfrm>
            <a:off x="8996787" y="2161610"/>
            <a:ext cx="1552460" cy="564658"/>
            <a:chOff x="329567" y="-2897412"/>
            <a:chExt cx="2701254" cy="697561"/>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67" name="Rounded Rectangle 66"/>
            <p:cNvSpPr/>
            <p:nvPr/>
          </p:nvSpPr>
          <p:spPr>
            <a:xfrm>
              <a:off x="393983" y="-2897411"/>
              <a:ext cx="2636838"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2800" kern="0" dirty="0">
                  <a:solidFill>
                    <a:sysClr val="window" lastClr="FFFFFF"/>
                  </a:solidFill>
                  <a:latin typeface="Arial" panose="020B0604020202020204" pitchFamily="34" charset="0"/>
                  <a:cs typeface="Arial" panose="020B0604020202020204" pitchFamily="34" charset="0"/>
                </a:rPr>
                <a:t>stop</a:t>
              </a:r>
            </a:p>
          </p:txBody>
        </p:sp>
      </p:grpSp>
      <p:sp>
        <p:nvSpPr>
          <p:cNvPr id="3" name="Oval 2">
            <a:hlinkClick r:id="rId16" action="ppaction://hlinksldjump"/>
            <a:extLst>
              <a:ext uri="{FF2B5EF4-FFF2-40B4-BE49-F238E27FC236}">
                <a16:creationId xmlns:a16="http://schemas.microsoft.com/office/drawing/2014/main" id="{002BC719-7EB8-E392-272C-13BB7A81AEA0}"/>
              </a:ext>
            </a:extLst>
          </p:cNvPr>
          <p:cNvSpPr/>
          <p:nvPr/>
        </p:nvSpPr>
        <p:spPr>
          <a:xfrm>
            <a:off x="2876764" y="5646822"/>
            <a:ext cx="644023" cy="497305"/>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B05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0981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 presetClass="mediacall" presetSubtype="0" fill="hold" nodeType="withEffect">
                                  <p:stCondLst>
                                    <p:cond delay="0"/>
                                  </p:stCondLst>
                                  <p:childTnLst>
                                    <p:cmd type="call" cmd="playFrom(0.0)">
                                      <p:cBhvr>
                                        <p:cTn id="34" dur="8091" fill="hold"/>
                                        <p:tgtEl>
                                          <p:spTgt spid="21"/>
                                        </p:tgtEl>
                                      </p:cBhvr>
                                    </p:cmd>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 presetClass="mediacall" presetSubtype="0" fill="hold" nodeType="withEffect">
                                  <p:stCondLst>
                                    <p:cond delay="0"/>
                                  </p:stCondLst>
                                  <p:childTnLst>
                                    <p:cmd type="call" cmd="playFrom(0.0)">
                                      <p:cBhvr>
                                        <p:cTn id="42" dur="8158" fill="hold"/>
                                        <p:tgtEl>
                                          <p:spTgt spid="23"/>
                                        </p:tgtEl>
                                      </p:cBhvr>
                                    </p:cmd>
                                  </p:childTnLst>
                                </p:cTn>
                              </p:par>
                            </p:childTnLst>
                          </p:cTn>
                        </p:par>
                      </p:childTnLst>
                    </p:cTn>
                  </p:par>
                </p:childTnLst>
              </p:cTn>
              <p:nextCondLst>
                <p:cond evt="onClick" delay="0">
                  <p:tgtEl>
                    <p:spTgt spid="12"/>
                  </p:tgtEl>
                </p:cond>
              </p:nextCondLst>
            </p:seq>
            <p:audio>
              <p:cMediaNode vol="80000">
                <p:cTn id="43" fill="hold" display="0">
                  <p:stCondLst>
                    <p:cond delay="indefinite"/>
                  </p:stCondLst>
                  <p:endCondLst>
                    <p:cond evt="onStopAudio" delay="0">
                      <p:tgtEl>
                        <p:sldTgt/>
                      </p:tgtEl>
                    </p:cond>
                  </p:endCondLst>
                </p:cTn>
                <p:tgtEl>
                  <p:spTgt spid="21"/>
                </p:tgtEl>
              </p:cMediaNode>
            </p:audio>
            <p:audio>
              <p:cMediaNode vol="80000">
                <p:cTn id="44" fill="hold" display="0">
                  <p:stCondLst>
                    <p:cond delay="indefinite"/>
                  </p:stCondLst>
                  <p:endCondLst>
                    <p:cond evt="onStopAudio" delay="0">
                      <p:tgtEl>
                        <p:sldTgt/>
                      </p:tgtEl>
                    </p:cond>
                  </p:endCondLst>
                </p:cTn>
                <p:tgtEl>
                  <p:spTgt spid="22"/>
                </p:tgtEl>
              </p:cMediaNode>
            </p:audio>
            <p:audio>
              <p:cMediaNode vol="80000">
                <p:cTn id="45" fill="hold" display="0">
                  <p:stCondLst>
                    <p:cond delay="indefinite"/>
                  </p:stCondLst>
                  <p:endCondLst>
                    <p:cond evt="onStopAudio" delay="0">
                      <p:tgtEl>
                        <p:sldTgt/>
                      </p:tgtEl>
                    </p:cond>
                  </p:endCondLst>
                </p:cTn>
                <p:tgtEl>
                  <p:spTgt spid="23"/>
                </p:tgtEl>
              </p:cMediaNode>
            </p:audio>
            <p:audio>
              <p:cMediaNode vol="80000">
                <p:cTn id="46" fill="hold" display="0">
                  <p:stCondLst>
                    <p:cond delay="indefinite"/>
                  </p:stCondLst>
                  <p:endCondLst>
                    <p:cond evt="onStopAudio" delay="0">
                      <p:tgtEl>
                        <p:sldTgt/>
                      </p:tgtEl>
                    </p:cond>
                  </p:endCondLst>
                </p:cTn>
                <p:tgtEl>
                  <p:spTgt spid="24"/>
                </p:tgtEl>
              </p:cMediaNode>
            </p:audio>
            <p:seq concurrent="1" nextAc="seek">
              <p:cTn id="47" restart="whenNotActive" fill="hold" evtFilter="cancelBubble" nodeType="interactiveSeq">
                <p:stCondLst>
                  <p:cond evt="onClick" delay="0">
                    <p:tgtEl>
                      <p:spTgt spid="64"/>
                    </p:tgtEl>
                  </p:cond>
                </p:stCondLst>
                <p:endSync evt="end" delay="0">
                  <p:rtn val="all"/>
                </p:endSync>
                <p:childTnLst>
                  <p:par>
                    <p:cTn id="48" fill="hold">
                      <p:stCondLst>
                        <p:cond delay="0"/>
                      </p:stCondLst>
                      <p:childTnLst>
                        <p:par>
                          <p:cTn id="49" fill="hold">
                            <p:stCondLst>
                              <p:cond delay="0"/>
                            </p:stCondLst>
                            <p:childTnLst>
                              <p:par>
                                <p:cTn id="50" presetID="8" presetClass="emph" presetSubtype="0" fill="hold" nodeType="clickEffect">
                                  <p:stCondLst>
                                    <p:cond delay="0"/>
                                  </p:stCondLst>
                                  <p:childTnLst>
                                    <p:animRot by="21600000">
                                      <p:cBhvr>
                                        <p:cTn id="51" dur="10000" fill="hold"/>
                                        <p:tgtEl>
                                          <p:spTgt spid="28"/>
                                        </p:tgtEl>
                                        <p:attrNameLst>
                                          <p:attrName>r</p:attrName>
                                        </p:attrNameLst>
                                      </p:cBhvr>
                                    </p:animRot>
                                  </p:childTnLst>
                                </p:cTn>
                              </p:par>
                            </p:childTnLst>
                          </p:cTn>
                        </p:par>
                        <p:par>
                          <p:cTn id="52" fill="hold">
                            <p:stCondLst>
                              <p:cond delay="10000"/>
                            </p:stCondLst>
                            <p:childTnLst>
                              <p:par>
                                <p:cTn id="53" presetID="53" presetClass="entr" presetSubtype="16" fill="hold" nodeType="after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3000" fill="hold"/>
                                        <p:tgtEl>
                                          <p:spTgt spid="65"/>
                                        </p:tgtEl>
                                        <p:attrNameLst>
                                          <p:attrName>ppt_w</p:attrName>
                                        </p:attrNameLst>
                                      </p:cBhvr>
                                      <p:tavLst>
                                        <p:tav tm="0">
                                          <p:val>
                                            <p:fltVal val="0"/>
                                          </p:val>
                                        </p:tav>
                                        <p:tav tm="100000">
                                          <p:val>
                                            <p:strVal val="#ppt_w"/>
                                          </p:val>
                                        </p:tav>
                                      </p:tavLst>
                                    </p:anim>
                                    <p:anim calcmode="lin" valueType="num">
                                      <p:cBhvr>
                                        <p:cTn id="56" dur="3000" fill="hold"/>
                                        <p:tgtEl>
                                          <p:spTgt spid="65"/>
                                        </p:tgtEl>
                                        <p:attrNameLst>
                                          <p:attrName>ppt_h</p:attrName>
                                        </p:attrNameLst>
                                      </p:cBhvr>
                                      <p:tavLst>
                                        <p:tav tm="0">
                                          <p:val>
                                            <p:fltVal val="0"/>
                                          </p:val>
                                        </p:tav>
                                        <p:tav tm="100000">
                                          <p:val>
                                            <p:strVal val="#ppt_h"/>
                                          </p:val>
                                        </p:tav>
                                      </p:tavLst>
                                    </p:anim>
                                    <p:animEffect transition="in" filter="fade">
                                      <p:cBhvr>
                                        <p:cTn id="57" dur="3000"/>
                                        <p:tgtEl>
                                          <p:spTgt spid="65"/>
                                        </p:tgtEl>
                                      </p:cBhvr>
                                    </p:animEffect>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64"/>
                  </p:tgtEl>
                </p:cond>
              </p:nextCondLst>
            </p:seq>
          </p:childTnLst>
        </p:cTn>
      </p:par>
    </p:tnLst>
    <p:bldLst>
      <p:bldP spid="5" grpId="0" animBg="1"/>
      <p:bldP spid="6" grpId="0" animBg="1"/>
      <p:bldP spid="8" grpId="0" animBg="1"/>
      <p:bldP spid="11" grpId="0"/>
      <p:bldP spid="1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1862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b="1" dirty="0">
                <a:solidFill>
                  <a:srgbClr val="FF0000"/>
                </a:solidFill>
              </a:rPr>
              <a:t>Bangkok is famous for its markets and street food.</a:t>
            </a:r>
            <a:br>
              <a:rPr lang="en-US" sz="2800" dirty="0">
                <a:solidFill>
                  <a:srgbClr val="FF0000"/>
                </a:solidFill>
              </a:rPr>
            </a:br>
            <a:r>
              <a:rPr lang="en-US" sz="2800" dirty="0">
                <a:solidFill>
                  <a:srgbClr val="333333"/>
                </a:solidFill>
              </a:rPr>
              <a:t>Visit the </a:t>
            </a:r>
            <a:r>
              <a:rPr lang="en-US" sz="2800" dirty="0" err="1">
                <a:solidFill>
                  <a:srgbClr val="333333"/>
                </a:solidFill>
              </a:rPr>
              <a:t>Chatuchak</a:t>
            </a:r>
            <a:r>
              <a:rPr lang="en-US" sz="2800" dirty="0">
                <a:solidFill>
                  <a:srgbClr val="333333"/>
                </a:solidFill>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dirty="0">
                <a:solidFill>
                  <a:srgbClr val="333333"/>
                </a:solidFill>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764"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5413569" y="135813"/>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9733936" y="129442"/>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01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1862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dirty="0"/>
              <a:t>Bangkok is famous for its markets and street food.</a:t>
            </a:r>
            <a:br>
              <a:rPr lang="en-US" sz="2800" dirty="0"/>
            </a:br>
            <a:r>
              <a:rPr lang="en-US" sz="2800" dirty="0">
                <a:solidFill>
                  <a:srgbClr val="333333"/>
                </a:solidFill>
              </a:rPr>
              <a:t>Visit the </a:t>
            </a:r>
            <a:r>
              <a:rPr lang="en-US" sz="2800" dirty="0" err="1">
                <a:solidFill>
                  <a:srgbClr val="333333"/>
                </a:solidFill>
              </a:rPr>
              <a:t>Chatuchak</a:t>
            </a:r>
            <a:r>
              <a:rPr lang="en-US" sz="2800" dirty="0">
                <a:solidFill>
                  <a:srgbClr val="333333"/>
                </a:solidFill>
              </a:rPr>
              <a:t>, the largest weekend market in the world. There are over 15,000 stalls selling nearly everything, </a:t>
            </a:r>
            <a:r>
              <a:rPr lang="en-US" sz="2800" b="1" dirty="0">
                <a:solidFill>
                  <a:srgbClr val="FF0000"/>
                </a:solidFill>
              </a:rPr>
              <a:t>at cheap prices</a:t>
            </a:r>
            <a:r>
              <a:rPr lang="en-US" sz="2800" dirty="0">
                <a:solidFill>
                  <a:srgbClr val="FF0000"/>
                </a:solidFill>
              </a:rPr>
              <a:t>. </a:t>
            </a:r>
            <a:r>
              <a:rPr lang="en-US" sz="2800" dirty="0">
                <a:solidFill>
                  <a:srgbClr val="333333"/>
                </a:solidFill>
              </a:rPr>
              <a:t>It’s only five minutes’ walk from the station. When you visit this market, you can see part of Thai people’s life.</a:t>
            </a:r>
          </a:p>
          <a:p>
            <a:pPr algn="just">
              <a:lnSpc>
                <a:spcPct val="110000"/>
              </a:lnSpc>
            </a:pPr>
            <a:r>
              <a:rPr lang="en-US" sz="2800" dirty="0">
                <a:solidFill>
                  <a:srgbClr val="333333"/>
                </a:solidFill>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764"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5413569" y="135813"/>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9733936" y="129442"/>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11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1862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dirty="0"/>
              <a:t>Bangkok is famous for its markets and street food.</a:t>
            </a:r>
            <a:br>
              <a:rPr lang="en-US" sz="2800" dirty="0"/>
            </a:br>
            <a:r>
              <a:rPr lang="en-US" sz="2800" dirty="0"/>
              <a:t>Visit the </a:t>
            </a:r>
            <a:r>
              <a:rPr lang="en-US" sz="2800" dirty="0" err="1"/>
              <a:t>Chatuchak</a:t>
            </a:r>
            <a:r>
              <a:rPr lang="en-US" sz="2800" dirty="0"/>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dirty="0"/>
              <a:t>Another interesting type of market is </a:t>
            </a:r>
            <a:r>
              <a:rPr lang="en-US" sz="2800" b="1" dirty="0">
                <a:solidFill>
                  <a:srgbClr val="FF0000"/>
                </a:solidFill>
              </a:rPr>
              <a:t>the floating market on the river</a:t>
            </a:r>
            <a:r>
              <a:rPr lang="en-US" sz="2800" dirty="0"/>
              <a:t>.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764"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5413569" y="135813"/>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9733936" y="129442"/>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506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1862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dirty="0"/>
              <a:t>Bangkok is famous for its markets and street food.</a:t>
            </a:r>
            <a:br>
              <a:rPr lang="en-US" sz="2800" dirty="0"/>
            </a:br>
            <a:r>
              <a:rPr lang="en-US" sz="2800" dirty="0"/>
              <a:t>Visit the </a:t>
            </a:r>
            <a:r>
              <a:rPr lang="en-US" sz="2800" dirty="0" err="1"/>
              <a:t>Chatuchak</a:t>
            </a:r>
            <a:r>
              <a:rPr lang="en-US" sz="2800" dirty="0"/>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dirty="0"/>
              <a:t>Another interesting type of market is the floating market on the river. Don’t forget to try street food in Bangkok. </a:t>
            </a:r>
            <a:r>
              <a:rPr lang="en-US" sz="2800" b="1" dirty="0">
                <a:solidFill>
                  <a:srgbClr val="FF0000"/>
                </a:solidFill>
              </a:rPr>
              <a:t>It’s easy to find food stalls all around Bangkok</a:t>
            </a:r>
            <a:r>
              <a:rPr lang="en-US" sz="2800" dirty="0"/>
              <a:t>,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764"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5413569" y="135813"/>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9733936" y="129442"/>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41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4892" y="426975"/>
            <a:ext cx="627229" cy="621628"/>
          </a:xfrm>
          <a:prstGeom prst="rect">
            <a:avLst/>
          </a:prstGeom>
        </p:spPr>
      </p:pic>
      <p:sp>
        <p:nvSpPr>
          <p:cNvPr id="8" name="TextBox 7"/>
          <p:cNvSpPr txBox="1"/>
          <p:nvPr/>
        </p:nvSpPr>
        <p:spPr>
          <a:xfrm>
            <a:off x="2180913" y="564263"/>
            <a:ext cx="7608482" cy="584775"/>
          </a:xfrm>
          <a:prstGeom prst="rect">
            <a:avLst/>
          </a:prstGeom>
          <a:noFill/>
        </p:spPr>
        <p:txBody>
          <a:bodyPr wrap="square" rtlCol="0">
            <a:spAutoFit/>
          </a:bodyPr>
          <a:lstStyle/>
          <a:p>
            <a:pPr algn="just"/>
            <a:r>
              <a:rPr lang="en-US" sz="3200" b="1" spc="-50" dirty="0">
                <a:solidFill>
                  <a:srgbClr val="FF0000"/>
                </a:solidFill>
                <a:effectLst>
                  <a:glow rad="88900">
                    <a:schemeClr val="bg1"/>
                  </a:glow>
                </a:effectLst>
                <a:latin typeface="Arial" panose="020B0604020202020204" pitchFamily="34" charset="0"/>
                <a:cs typeface="Arial" panose="020B0604020202020204" pitchFamily="34" charset="0"/>
              </a:rPr>
              <a:t>Listen and tick (</a:t>
            </a:r>
            <a:r>
              <a:rPr lang="en-US" sz="3200" b="1" spc="-50" dirty="0">
                <a:solidFill>
                  <a:srgbClr val="FF0000"/>
                </a:solidFill>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3200" b="1" spc="-50" dirty="0">
                <a:solidFill>
                  <a:srgbClr val="FF0000"/>
                </a:solidFill>
                <a:effectLst>
                  <a:glow rad="88900">
                    <a:schemeClr val="bg1"/>
                  </a:glow>
                </a:effectLst>
                <a:latin typeface="Arial" panose="020B0604020202020204" pitchFamily="34" charset="0"/>
                <a:cs typeface="Arial" panose="020B0604020202020204" pitchFamily="34" charset="0"/>
              </a:rPr>
              <a:t>) T (True) or F (False).</a:t>
            </a:r>
          </a:p>
        </p:txBody>
      </p:sp>
      <p:sp>
        <p:nvSpPr>
          <p:cNvPr id="21" name="Rectangle 20"/>
          <p:cNvSpPr/>
          <p:nvPr/>
        </p:nvSpPr>
        <p:spPr>
          <a:xfrm>
            <a:off x="4510301" y="4496864"/>
            <a:ext cx="4572000" cy="369332"/>
          </a:xfrm>
          <a:prstGeom prst="rect">
            <a:avLst/>
          </a:prstGeom>
        </p:spPr>
        <p:txBody>
          <a:bodyPr>
            <a:spAutoFit/>
          </a:bodyPr>
          <a:lstStyle/>
          <a:p>
            <a:endParaRPr lang="en-US"/>
          </a:p>
        </p:txBody>
      </p:sp>
      <p:graphicFrame>
        <p:nvGraphicFramePr>
          <p:cNvPr id="2" name="Table 1"/>
          <p:cNvGraphicFramePr>
            <a:graphicFrameLocks noGrp="1"/>
          </p:cNvGraphicFramePr>
          <p:nvPr/>
        </p:nvGraphicFramePr>
        <p:xfrm>
          <a:off x="2242458" y="2082800"/>
          <a:ext cx="7707085" cy="3444240"/>
        </p:xfrm>
        <a:graphic>
          <a:graphicData uri="http://schemas.openxmlformats.org/drawingml/2006/table">
            <a:tbl>
              <a:tblPr firstRow="1" bandRow="1">
                <a:tableStyleId>{00A15C55-8517-42AA-B614-E9B94910E393}</a:tableStyleId>
              </a:tblPr>
              <a:tblGrid>
                <a:gridCol w="718456">
                  <a:extLst>
                    <a:ext uri="{9D8B030D-6E8A-4147-A177-3AD203B41FA5}">
                      <a16:colId xmlns:a16="http://schemas.microsoft.com/office/drawing/2014/main" val="20000"/>
                    </a:ext>
                  </a:extLst>
                </a:gridCol>
                <a:gridCol w="5159829">
                  <a:extLst>
                    <a:ext uri="{9D8B030D-6E8A-4147-A177-3AD203B41FA5}">
                      <a16:colId xmlns:a16="http://schemas.microsoft.com/office/drawing/2014/main" val="20001"/>
                    </a:ext>
                  </a:extLst>
                </a:gridCol>
                <a:gridCol w="957942">
                  <a:extLst>
                    <a:ext uri="{9D8B030D-6E8A-4147-A177-3AD203B41FA5}">
                      <a16:colId xmlns:a16="http://schemas.microsoft.com/office/drawing/2014/main" val="20002"/>
                    </a:ext>
                  </a:extLst>
                </a:gridCol>
                <a:gridCol w="870858">
                  <a:extLst>
                    <a:ext uri="{9D8B030D-6E8A-4147-A177-3AD203B41FA5}">
                      <a16:colId xmlns:a16="http://schemas.microsoft.com/office/drawing/2014/main" val="20003"/>
                    </a:ext>
                  </a:extLst>
                </a:gridCol>
              </a:tblGrid>
              <a:tr h="370840">
                <a:tc>
                  <a:txBody>
                    <a:bodyPr/>
                    <a:lstStyle/>
                    <a:p>
                      <a:pPr algn="ctr"/>
                      <a:endParaRPr lang="en-US" sz="2800" dirty="0"/>
                    </a:p>
                  </a:txBody>
                  <a:tcPr/>
                </a:tc>
                <a:tc>
                  <a:txBody>
                    <a:bodyPr/>
                    <a:lstStyle/>
                    <a:p>
                      <a:endParaRPr lang="en-US" sz="2800" dirty="0"/>
                    </a:p>
                  </a:txBody>
                  <a:tcPr/>
                </a:tc>
                <a:tc>
                  <a:txBody>
                    <a:bodyPr/>
                    <a:lstStyle/>
                    <a:p>
                      <a:pPr algn="ctr"/>
                      <a:r>
                        <a:rPr lang="en-US" sz="2800" b="1" dirty="0">
                          <a:solidFill>
                            <a:schemeClr val="bg1"/>
                          </a:solidFill>
                        </a:rPr>
                        <a:t>T</a:t>
                      </a:r>
                    </a:p>
                  </a:txBody>
                  <a:tcPr/>
                </a:tc>
                <a:tc>
                  <a:txBody>
                    <a:bodyPr/>
                    <a:lstStyle/>
                    <a:p>
                      <a:pPr algn="ctr"/>
                      <a:r>
                        <a:rPr lang="en-US" sz="2800" b="1" dirty="0">
                          <a:solidFill>
                            <a:schemeClr val="bg1"/>
                          </a:solidFill>
                        </a:rPr>
                        <a:t>F</a:t>
                      </a:r>
                    </a:p>
                  </a:txBody>
                  <a:tcPr/>
                </a:tc>
                <a:extLst>
                  <a:ext uri="{0D108BD9-81ED-4DB2-BD59-A6C34878D82A}">
                    <a16:rowId xmlns:a16="http://schemas.microsoft.com/office/drawing/2014/main" val="10000"/>
                  </a:ext>
                </a:extLst>
              </a:tr>
              <a:tr h="370840">
                <a:tc>
                  <a:txBody>
                    <a:bodyPr/>
                    <a:lstStyle/>
                    <a:p>
                      <a:pPr algn="ctr"/>
                      <a:r>
                        <a:rPr lang="en-US" sz="2800" b="1">
                          <a:solidFill>
                            <a:srgbClr val="0070C0"/>
                          </a:solidFill>
                        </a:rPr>
                        <a:t>1.</a:t>
                      </a:r>
                    </a:p>
                  </a:txBody>
                  <a:tcPr/>
                </a:tc>
                <a:tc>
                  <a:txBody>
                    <a:bodyPr/>
                    <a:lstStyle/>
                    <a:p>
                      <a:pPr algn="l"/>
                      <a:r>
                        <a:rPr lang="en-US" sz="2800"/>
                        <a:t>Bangkok</a:t>
                      </a:r>
                      <a:r>
                        <a:rPr lang="en-US" sz="2800" baseline="0"/>
                        <a:t> is famous for palace.</a:t>
                      </a:r>
                      <a:endParaRPr lang="en-US" sz="2800"/>
                    </a:p>
                  </a:txBody>
                  <a:tcPr/>
                </a:tc>
                <a:tc>
                  <a:txBody>
                    <a:bodyPr/>
                    <a:lstStyle/>
                    <a:p>
                      <a:endParaRPr lang="en-US" sz="2800" dirty="0"/>
                    </a:p>
                  </a:txBody>
                  <a:tcPr/>
                </a:tc>
                <a:tc>
                  <a:txBody>
                    <a:bodyPr/>
                    <a:lstStyle/>
                    <a:p>
                      <a:endParaRPr lang="en-US" sz="2800"/>
                    </a:p>
                  </a:txBody>
                  <a:tcPr/>
                </a:tc>
                <a:extLst>
                  <a:ext uri="{0D108BD9-81ED-4DB2-BD59-A6C34878D82A}">
                    <a16:rowId xmlns:a16="http://schemas.microsoft.com/office/drawing/2014/main" val="10001"/>
                  </a:ext>
                </a:extLst>
              </a:tr>
              <a:tr h="370840">
                <a:tc>
                  <a:txBody>
                    <a:bodyPr/>
                    <a:lstStyle/>
                    <a:p>
                      <a:pPr algn="ctr"/>
                      <a:r>
                        <a:rPr lang="en-US" sz="2800" b="1">
                          <a:solidFill>
                            <a:srgbClr val="0070C0"/>
                          </a:solidFill>
                        </a:rPr>
                        <a:t>2.</a:t>
                      </a:r>
                    </a:p>
                  </a:txBody>
                  <a:tcPr/>
                </a:tc>
                <a:tc>
                  <a:txBody>
                    <a:bodyPr/>
                    <a:lstStyle/>
                    <a:p>
                      <a:pPr algn="l"/>
                      <a:r>
                        <a:rPr lang="en-US" sz="2800"/>
                        <a:t>Things at Chatuchak</a:t>
                      </a:r>
                      <a:r>
                        <a:rPr lang="en-US" sz="2800" baseline="0"/>
                        <a:t> market are expensive.</a:t>
                      </a:r>
                      <a:endParaRPr lang="en-US" sz="2800"/>
                    </a:p>
                  </a:txBody>
                  <a:tcPr/>
                </a:tc>
                <a:tc>
                  <a:txBody>
                    <a:bodyPr/>
                    <a:lstStyle/>
                    <a:p>
                      <a:endParaRPr lang="en-US" sz="2800"/>
                    </a:p>
                  </a:txBody>
                  <a:tcPr/>
                </a:tc>
                <a:tc>
                  <a:txBody>
                    <a:bodyPr/>
                    <a:lstStyle/>
                    <a:p>
                      <a:endParaRPr lang="en-US" sz="2800"/>
                    </a:p>
                  </a:txBody>
                  <a:tcPr/>
                </a:tc>
                <a:extLst>
                  <a:ext uri="{0D108BD9-81ED-4DB2-BD59-A6C34878D82A}">
                    <a16:rowId xmlns:a16="http://schemas.microsoft.com/office/drawing/2014/main" val="10002"/>
                  </a:ext>
                </a:extLst>
              </a:tr>
              <a:tr h="370840">
                <a:tc>
                  <a:txBody>
                    <a:bodyPr/>
                    <a:lstStyle/>
                    <a:p>
                      <a:pPr algn="ctr"/>
                      <a:r>
                        <a:rPr lang="en-US" sz="2800" b="1">
                          <a:solidFill>
                            <a:srgbClr val="0070C0"/>
                          </a:solidFill>
                        </a:rPr>
                        <a:t>3.</a:t>
                      </a:r>
                    </a:p>
                  </a:txBody>
                  <a:tcPr/>
                </a:tc>
                <a:tc>
                  <a:txBody>
                    <a:bodyPr/>
                    <a:lstStyle/>
                    <a:p>
                      <a:pPr algn="l"/>
                      <a:r>
                        <a:rPr lang="en-US" sz="2800"/>
                        <a:t>The floating market</a:t>
                      </a:r>
                      <a:r>
                        <a:rPr lang="en-US" sz="2800" baseline="0"/>
                        <a:t> is on the sea.</a:t>
                      </a:r>
                      <a:endParaRPr lang="en-US" sz="2800"/>
                    </a:p>
                  </a:txBody>
                  <a:tcPr/>
                </a:tc>
                <a:tc>
                  <a:txBody>
                    <a:bodyPr/>
                    <a:lstStyle/>
                    <a:p>
                      <a:endParaRPr lang="en-US" sz="2800"/>
                    </a:p>
                  </a:txBody>
                  <a:tcPr/>
                </a:tc>
                <a:tc>
                  <a:txBody>
                    <a:bodyPr/>
                    <a:lstStyle/>
                    <a:p>
                      <a:endParaRPr lang="en-US" sz="2800"/>
                    </a:p>
                  </a:txBody>
                  <a:tcPr/>
                </a:tc>
                <a:extLst>
                  <a:ext uri="{0D108BD9-81ED-4DB2-BD59-A6C34878D82A}">
                    <a16:rowId xmlns:a16="http://schemas.microsoft.com/office/drawing/2014/main" val="10003"/>
                  </a:ext>
                </a:extLst>
              </a:tr>
              <a:tr h="370840">
                <a:tc>
                  <a:txBody>
                    <a:bodyPr/>
                    <a:lstStyle/>
                    <a:p>
                      <a:pPr algn="ctr"/>
                      <a:r>
                        <a:rPr lang="en-US" sz="2800" b="1">
                          <a:solidFill>
                            <a:srgbClr val="0070C0"/>
                          </a:solidFill>
                        </a:rPr>
                        <a:t>4.</a:t>
                      </a:r>
                    </a:p>
                  </a:txBody>
                  <a:tcPr/>
                </a:tc>
                <a:tc>
                  <a:txBody>
                    <a:bodyPr/>
                    <a:lstStyle/>
                    <a:p>
                      <a:pPr algn="l"/>
                      <a:r>
                        <a:rPr lang="en-US" sz="2800" dirty="0"/>
                        <a:t>You can find food stalls all around</a:t>
                      </a:r>
                      <a:r>
                        <a:rPr lang="en-US" sz="2800" baseline="0" dirty="0"/>
                        <a:t> Bangkok.</a:t>
                      </a:r>
                      <a:endParaRPr lang="en-US" sz="2800" dirty="0"/>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10004"/>
                  </a:ext>
                </a:extLst>
              </a:tr>
            </a:tbl>
          </a:graphicData>
        </a:graphic>
      </p:graphicFrame>
      <p:pic>
        <p:nvPicPr>
          <p:cNvPr id="3" name="B2_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59879" y="564264"/>
            <a:ext cx="492443" cy="538608"/>
          </a:xfrm>
          <a:prstGeom prst="rect">
            <a:avLst/>
          </a:prstGeom>
        </p:spPr>
      </p:pic>
      <p:sp>
        <p:nvSpPr>
          <p:cNvPr id="4" name="TextBox 3"/>
          <p:cNvSpPr txBox="1"/>
          <p:nvPr/>
        </p:nvSpPr>
        <p:spPr>
          <a:xfrm>
            <a:off x="8312938" y="4716964"/>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9" name="TextBox 8"/>
          <p:cNvSpPr txBox="1"/>
          <p:nvPr/>
        </p:nvSpPr>
        <p:spPr>
          <a:xfrm>
            <a:off x="9263743" y="2585806"/>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10" name="TextBox 9"/>
          <p:cNvSpPr txBox="1"/>
          <p:nvPr/>
        </p:nvSpPr>
        <p:spPr>
          <a:xfrm>
            <a:off x="9256894" y="3259888"/>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11" name="TextBox 10"/>
          <p:cNvSpPr txBox="1"/>
          <p:nvPr/>
        </p:nvSpPr>
        <p:spPr>
          <a:xfrm>
            <a:off x="9242450" y="4035200"/>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08"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ABE52-5C2B-7176-AC18-B13F2D9EAAA0}"/>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983E113-4221-6895-36B6-975FCE319593}"/>
              </a:ext>
            </a:extLst>
          </p:cNvPr>
          <p:cNvSpPr/>
          <p:nvPr/>
        </p:nvSpPr>
        <p:spPr>
          <a:xfrm>
            <a:off x="561474" y="1180215"/>
            <a:ext cx="10982341" cy="5137459"/>
          </a:xfrm>
          <a:prstGeom prst="roundRect">
            <a:avLst/>
          </a:prstGeom>
          <a:solidFill>
            <a:srgbClr val="FDE1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4472BFE-82F2-FA0B-5F9F-A53F42341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489" y="354355"/>
            <a:ext cx="587409" cy="621628"/>
          </a:xfrm>
          <a:prstGeom prst="rect">
            <a:avLst/>
          </a:prstGeom>
        </p:spPr>
      </p:pic>
      <p:sp>
        <p:nvSpPr>
          <p:cNvPr id="8" name="TextBox 7">
            <a:extLst>
              <a:ext uri="{FF2B5EF4-FFF2-40B4-BE49-F238E27FC236}">
                <a16:creationId xmlns:a16="http://schemas.microsoft.com/office/drawing/2014/main" id="{C16F8EB2-0C50-7C0C-3347-02895E5E4548}"/>
              </a:ext>
            </a:extLst>
          </p:cNvPr>
          <p:cNvSpPr txBox="1"/>
          <p:nvPr/>
        </p:nvSpPr>
        <p:spPr>
          <a:xfrm>
            <a:off x="759703" y="351592"/>
            <a:ext cx="10668000" cy="584775"/>
          </a:xfrm>
          <a:prstGeom prst="rect">
            <a:avLst/>
          </a:prstGeom>
          <a:noFill/>
        </p:spPr>
        <p:txBody>
          <a:bodyPr wrap="square" rtlCol="0">
            <a:spAutoFit/>
          </a:bodyPr>
          <a:lstStyle/>
          <a:p>
            <a:r>
              <a:rPr lang="en-US" sz="3200" b="1" dirty="0">
                <a:solidFill>
                  <a:srgbClr val="FF0000"/>
                </a:solidFill>
                <a:effectLst>
                  <a:glow rad="88900">
                    <a:schemeClr val="bg1"/>
                  </a:glow>
                </a:effectLst>
                <a:latin typeface="Arial" panose="020B0604020202020204" pitchFamily="34" charset="0"/>
                <a:cs typeface="Arial" panose="020B0604020202020204" pitchFamily="34" charset="0"/>
              </a:rPr>
              <a:t>Listen again and fill each gap with one word / number</a:t>
            </a:r>
            <a:r>
              <a:rPr lang="en-US" sz="2600" b="1" dirty="0">
                <a:effectLst>
                  <a:glow rad="88900">
                    <a:schemeClr val="bg1"/>
                  </a:glow>
                </a:effectLst>
                <a:latin typeface="Arial" panose="020B0604020202020204" pitchFamily="34" charset="0"/>
                <a:cs typeface="Arial" panose="020B0604020202020204" pitchFamily="34" charset="0"/>
              </a:rPr>
              <a:t>. </a:t>
            </a:r>
          </a:p>
        </p:txBody>
      </p:sp>
      <p:grpSp>
        <p:nvGrpSpPr>
          <p:cNvPr id="22" name="Group 21">
            <a:extLst>
              <a:ext uri="{FF2B5EF4-FFF2-40B4-BE49-F238E27FC236}">
                <a16:creationId xmlns:a16="http://schemas.microsoft.com/office/drawing/2014/main" id="{35CC5363-C475-BE1F-A47F-83043150606F}"/>
              </a:ext>
            </a:extLst>
          </p:cNvPr>
          <p:cNvGrpSpPr/>
          <p:nvPr/>
        </p:nvGrpSpPr>
        <p:grpSpPr>
          <a:xfrm>
            <a:off x="1690691" y="1745167"/>
            <a:ext cx="8037604" cy="584775"/>
            <a:chOff x="-555138" y="1157420"/>
            <a:chExt cx="8037604" cy="584775"/>
          </a:xfrm>
        </p:grpSpPr>
        <p:sp>
          <p:nvSpPr>
            <p:cNvPr id="24" name="TextBox 23">
              <a:extLst>
                <a:ext uri="{FF2B5EF4-FFF2-40B4-BE49-F238E27FC236}">
                  <a16:creationId xmlns:a16="http://schemas.microsoft.com/office/drawing/2014/main" id="{BE63053A-D4A0-D186-6CAB-A7C8B6DA8FB6}"/>
                </a:ext>
              </a:extLst>
            </p:cNvPr>
            <p:cNvSpPr txBox="1"/>
            <p:nvPr/>
          </p:nvSpPr>
          <p:spPr>
            <a:xfrm>
              <a:off x="-555138" y="1245857"/>
              <a:ext cx="474830" cy="461665"/>
            </a:xfrm>
            <a:prstGeom prst="rect">
              <a:avLst/>
            </a:prstGeom>
            <a:noFill/>
          </p:spPr>
          <p:txBody>
            <a:bodyPr wrap="square" rtlCol="0">
              <a:spAutoFit/>
            </a:bodyPr>
            <a:lstStyle/>
            <a:p>
              <a:r>
                <a:rPr lang="en-US" sz="2400" b="1" dirty="0">
                  <a:solidFill>
                    <a:srgbClr val="0070C0"/>
                  </a:solidFill>
                </a:rPr>
                <a:t>1.</a:t>
              </a:r>
            </a:p>
          </p:txBody>
        </p:sp>
        <p:sp>
          <p:nvSpPr>
            <p:cNvPr id="25" name="TextBox 24">
              <a:extLst>
                <a:ext uri="{FF2B5EF4-FFF2-40B4-BE49-F238E27FC236}">
                  <a16:creationId xmlns:a16="http://schemas.microsoft.com/office/drawing/2014/main" id="{5258893D-F936-DBDA-5829-8E6952B3F0A5}"/>
                </a:ext>
              </a:extLst>
            </p:cNvPr>
            <p:cNvSpPr txBox="1"/>
            <p:nvPr/>
          </p:nvSpPr>
          <p:spPr>
            <a:xfrm>
              <a:off x="-80308" y="1157420"/>
              <a:ext cx="7562774" cy="584775"/>
            </a:xfrm>
            <a:prstGeom prst="rect">
              <a:avLst/>
            </a:prstGeom>
            <a:noFill/>
          </p:spPr>
          <p:txBody>
            <a:bodyPr wrap="square" rtlCol="0">
              <a:spAutoFit/>
            </a:bodyPr>
            <a:lstStyle/>
            <a:p>
              <a:r>
                <a:rPr lang="en-US" sz="3200" dirty="0" err="1"/>
                <a:t>Chatuchak</a:t>
              </a:r>
              <a:r>
                <a:rPr lang="en-US" sz="3200" dirty="0"/>
                <a:t> market has over               stalls.</a:t>
              </a:r>
              <a:endParaRPr lang="en-US" sz="3200" i="1" dirty="0"/>
            </a:p>
          </p:txBody>
        </p:sp>
      </p:grpSp>
      <p:cxnSp>
        <p:nvCxnSpPr>
          <p:cNvPr id="23" name="Straight Connector 22">
            <a:extLst>
              <a:ext uri="{FF2B5EF4-FFF2-40B4-BE49-F238E27FC236}">
                <a16:creationId xmlns:a16="http://schemas.microsoft.com/office/drawing/2014/main" id="{F132288F-2785-581C-2218-40227A38B1EE}"/>
              </a:ext>
            </a:extLst>
          </p:cNvPr>
          <p:cNvCxnSpPr/>
          <p:nvPr/>
        </p:nvCxnSpPr>
        <p:spPr>
          <a:xfrm>
            <a:off x="6908710" y="2260929"/>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49D2ED8-1A42-0D18-B5DE-1D1849B86C85}"/>
              </a:ext>
            </a:extLst>
          </p:cNvPr>
          <p:cNvGrpSpPr/>
          <p:nvPr/>
        </p:nvGrpSpPr>
        <p:grpSpPr>
          <a:xfrm>
            <a:off x="1682810" y="2709221"/>
            <a:ext cx="8818500" cy="1077218"/>
            <a:chOff x="-556490" y="2093291"/>
            <a:chExt cx="8818500" cy="1077218"/>
          </a:xfrm>
        </p:grpSpPr>
        <p:sp>
          <p:nvSpPr>
            <p:cNvPr id="29" name="TextBox 28">
              <a:extLst>
                <a:ext uri="{FF2B5EF4-FFF2-40B4-BE49-F238E27FC236}">
                  <a16:creationId xmlns:a16="http://schemas.microsoft.com/office/drawing/2014/main" id="{D72776B8-CF54-6D11-FFA9-0E95D1D4C1E7}"/>
                </a:ext>
              </a:extLst>
            </p:cNvPr>
            <p:cNvSpPr txBox="1"/>
            <p:nvPr/>
          </p:nvSpPr>
          <p:spPr>
            <a:xfrm>
              <a:off x="-556490" y="2157682"/>
              <a:ext cx="474830" cy="461665"/>
            </a:xfrm>
            <a:prstGeom prst="rect">
              <a:avLst/>
            </a:prstGeom>
            <a:noFill/>
          </p:spPr>
          <p:txBody>
            <a:bodyPr wrap="square" rtlCol="0">
              <a:spAutoFit/>
            </a:bodyPr>
            <a:lstStyle/>
            <a:p>
              <a:r>
                <a:rPr lang="en-US" sz="2400" b="1" dirty="0">
                  <a:solidFill>
                    <a:srgbClr val="0070C0"/>
                  </a:solidFill>
                </a:rPr>
                <a:t>2.</a:t>
              </a:r>
            </a:p>
          </p:txBody>
        </p:sp>
        <p:sp>
          <p:nvSpPr>
            <p:cNvPr id="30" name="TextBox 29">
              <a:extLst>
                <a:ext uri="{FF2B5EF4-FFF2-40B4-BE49-F238E27FC236}">
                  <a16:creationId xmlns:a16="http://schemas.microsoft.com/office/drawing/2014/main" id="{B156603C-8F6D-9C09-88D2-8C5E1954C69C}"/>
                </a:ext>
              </a:extLst>
            </p:cNvPr>
            <p:cNvSpPr txBox="1"/>
            <p:nvPr/>
          </p:nvSpPr>
          <p:spPr>
            <a:xfrm>
              <a:off x="-81660" y="2093291"/>
              <a:ext cx="8343670" cy="1077218"/>
            </a:xfrm>
            <a:prstGeom prst="rect">
              <a:avLst/>
            </a:prstGeom>
            <a:noFill/>
          </p:spPr>
          <p:txBody>
            <a:bodyPr wrap="square" rtlCol="0">
              <a:spAutoFit/>
            </a:bodyPr>
            <a:lstStyle/>
            <a:p>
              <a:r>
                <a:rPr lang="en-US" sz="3200" dirty="0" err="1"/>
                <a:t>Chatuchak</a:t>
              </a:r>
              <a:r>
                <a:rPr lang="en-US" sz="3200" dirty="0"/>
                <a:t> market is about           minutes’ walk from the station.</a:t>
              </a:r>
            </a:p>
          </p:txBody>
        </p:sp>
      </p:grpSp>
      <p:cxnSp>
        <p:nvCxnSpPr>
          <p:cNvPr id="28" name="Straight Connector 27">
            <a:extLst>
              <a:ext uri="{FF2B5EF4-FFF2-40B4-BE49-F238E27FC236}">
                <a16:creationId xmlns:a16="http://schemas.microsoft.com/office/drawing/2014/main" id="{C8923D9C-3B5D-D005-4B0E-56E5D28B41E5}"/>
              </a:ext>
            </a:extLst>
          </p:cNvPr>
          <p:cNvCxnSpPr/>
          <p:nvPr/>
        </p:nvCxnSpPr>
        <p:spPr>
          <a:xfrm>
            <a:off x="6825420" y="3234820"/>
            <a:ext cx="64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8ED56F1-BC03-3FD3-0209-0DA7667C8FA3}"/>
              </a:ext>
            </a:extLst>
          </p:cNvPr>
          <p:cNvGrpSpPr/>
          <p:nvPr/>
        </p:nvGrpSpPr>
        <p:grpSpPr>
          <a:xfrm>
            <a:off x="1690691" y="3951425"/>
            <a:ext cx="9939835" cy="584775"/>
            <a:chOff x="-548609" y="2210243"/>
            <a:chExt cx="9939835" cy="584775"/>
          </a:xfrm>
        </p:grpSpPr>
        <p:sp>
          <p:nvSpPr>
            <p:cNvPr id="34" name="TextBox 33">
              <a:extLst>
                <a:ext uri="{FF2B5EF4-FFF2-40B4-BE49-F238E27FC236}">
                  <a16:creationId xmlns:a16="http://schemas.microsoft.com/office/drawing/2014/main" id="{A709C5E7-FC19-3137-97B9-55E72F8507F9}"/>
                </a:ext>
              </a:extLst>
            </p:cNvPr>
            <p:cNvSpPr txBox="1"/>
            <p:nvPr/>
          </p:nvSpPr>
          <p:spPr>
            <a:xfrm>
              <a:off x="-548609" y="2219041"/>
              <a:ext cx="474830" cy="461665"/>
            </a:xfrm>
            <a:prstGeom prst="rect">
              <a:avLst/>
            </a:prstGeom>
            <a:noFill/>
          </p:spPr>
          <p:txBody>
            <a:bodyPr wrap="square" rtlCol="0">
              <a:spAutoFit/>
            </a:bodyPr>
            <a:lstStyle/>
            <a:p>
              <a:r>
                <a:rPr lang="en-US" sz="2400" b="1" dirty="0">
                  <a:solidFill>
                    <a:srgbClr val="0070C0"/>
                  </a:solidFill>
                </a:rPr>
                <a:t>3.</a:t>
              </a:r>
            </a:p>
          </p:txBody>
        </p:sp>
        <p:sp>
          <p:nvSpPr>
            <p:cNvPr id="35" name="TextBox 34">
              <a:extLst>
                <a:ext uri="{FF2B5EF4-FFF2-40B4-BE49-F238E27FC236}">
                  <a16:creationId xmlns:a16="http://schemas.microsoft.com/office/drawing/2014/main" id="{074CB29A-81C7-CA95-0732-FD3963E36CA7}"/>
                </a:ext>
              </a:extLst>
            </p:cNvPr>
            <p:cNvSpPr txBox="1"/>
            <p:nvPr/>
          </p:nvSpPr>
          <p:spPr>
            <a:xfrm>
              <a:off x="-81660" y="2210243"/>
              <a:ext cx="9472886" cy="584775"/>
            </a:xfrm>
            <a:prstGeom prst="rect">
              <a:avLst/>
            </a:prstGeom>
            <a:noFill/>
          </p:spPr>
          <p:txBody>
            <a:bodyPr wrap="square" rtlCol="0">
              <a:spAutoFit/>
            </a:bodyPr>
            <a:lstStyle/>
            <a:p>
              <a:r>
                <a:rPr lang="en-US" sz="3200" dirty="0"/>
                <a:t>You can see part of Thai people’ s                at a market.</a:t>
              </a:r>
            </a:p>
          </p:txBody>
        </p:sp>
      </p:grpSp>
      <p:cxnSp>
        <p:nvCxnSpPr>
          <p:cNvPr id="33" name="Straight Connector 32">
            <a:extLst>
              <a:ext uri="{FF2B5EF4-FFF2-40B4-BE49-F238E27FC236}">
                <a16:creationId xmlns:a16="http://schemas.microsoft.com/office/drawing/2014/main" id="{1F325A82-5276-7CA9-CEA1-477413B36971}"/>
              </a:ext>
            </a:extLst>
          </p:cNvPr>
          <p:cNvCxnSpPr/>
          <p:nvPr/>
        </p:nvCxnSpPr>
        <p:spPr>
          <a:xfrm>
            <a:off x="7861929" y="4421888"/>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2FBF5322-B993-5AC0-DDA6-31A30971CE94}"/>
              </a:ext>
            </a:extLst>
          </p:cNvPr>
          <p:cNvGrpSpPr/>
          <p:nvPr/>
        </p:nvGrpSpPr>
        <p:grpSpPr>
          <a:xfrm>
            <a:off x="1690691" y="4730670"/>
            <a:ext cx="7172545" cy="584775"/>
            <a:chOff x="-548609" y="2190816"/>
            <a:chExt cx="7172545" cy="584775"/>
          </a:xfrm>
        </p:grpSpPr>
        <p:sp>
          <p:nvSpPr>
            <p:cNvPr id="39" name="TextBox 38">
              <a:extLst>
                <a:ext uri="{FF2B5EF4-FFF2-40B4-BE49-F238E27FC236}">
                  <a16:creationId xmlns:a16="http://schemas.microsoft.com/office/drawing/2014/main" id="{71A0F03E-DE18-F069-E277-89D9F27ABB42}"/>
                </a:ext>
              </a:extLst>
            </p:cNvPr>
            <p:cNvSpPr txBox="1"/>
            <p:nvPr/>
          </p:nvSpPr>
          <p:spPr>
            <a:xfrm>
              <a:off x="-548609" y="2237479"/>
              <a:ext cx="474830" cy="461665"/>
            </a:xfrm>
            <a:prstGeom prst="rect">
              <a:avLst/>
            </a:prstGeom>
            <a:noFill/>
          </p:spPr>
          <p:txBody>
            <a:bodyPr wrap="square" rtlCol="0">
              <a:spAutoFit/>
            </a:bodyPr>
            <a:lstStyle/>
            <a:p>
              <a:r>
                <a:rPr lang="en-US" sz="2400" b="1" dirty="0">
                  <a:solidFill>
                    <a:srgbClr val="0070C0"/>
                  </a:solidFill>
                </a:rPr>
                <a:t>4.</a:t>
              </a:r>
            </a:p>
          </p:txBody>
        </p:sp>
        <p:sp>
          <p:nvSpPr>
            <p:cNvPr id="40" name="TextBox 39">
              <a:extLst>
                <a:ext uri="{FF2B5EF4-FFF2-40B4-BE49-F238E27FC236}">
                  <a16:creationId xmlns:a16="http://schemas.microsoft.com/office/drawing/2014/main" id="{97722F30-FD92-9EC7-2E75-106C60F4AB3C}"/>
                </a:ext>
              </a:extLst>
            </p:cNvPr>
            <p:cNvSpPr txBox="1"/>
            <p:nvPr/>
          </p:nvSpPr>
          <p:spPr>
            <a:xfrm>
              <a:off x="-81660" y="2190816"/>
              <a:ext cx="6705596" cy="584775"/>
            </a:xfrm>
            <a:prstGeom prst="rect">
              <a:avLst/>
            </a:prstGeom>
            <a:noFill/>
          </p:spPr>
          <p:txBody>
            <a:bodyPr wrap="square" rtlCol="0">
              <a:spAutoFit/>
            </a:bodyPr>
            <a:lstStyle/>
            <a:p>
              <a:r>
                <a:rPr lang="en-US" sz="3200" dirty="0"/>
                <a:t>Street food in Bangkok is                   .</a:t>
              </a:r>
            </a:p>
          </p:txBody>
        </p:sp>
      </p:grpSp>
      <p:cxnSp>
        <p:nvCxnSpPr>
          <p:cNvPr id="38" name="Straight Connector 37">
            <a:extLst>
              <a:ext uri="{FF2B5EF4-FFF2-40B4-BE49-F238E27FC236}">
                <a16:creationId xmlns:a16="http://schemas.microsoft.com/office/drawing/2014/main" id="{85828C55-0075-45C6-3011-B9CD81245157}"/>
              </a:ext>
            </a:extLst>
          </p:cNvPr>
          <p:cNvCxnSpPr/>
          <p:nvPr/>
        </p:nvCxnSpPr>
        <p:spPr>
          <a:xfrm>
            <a:off x="6574539" y="5236283"/>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B2_20">
            <a:hlinkClick r:id="" action="ppaction://media"/>
            <a:extLst>
              <a:ext uri="{FF2B5EF4-FFF2-40B4-BE49-F238E27FC236}">
                <a16:creationId xmlns:a16="http://schemas.microsoft.com/office/drawing/2014/main" id="{FB5EE959-270A-8D4B-162E-B5406E845A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3815" y="441770"/>
            <a:ext cx="487696" cy="487696"/>
          </a:xfrm>
          <a:prstGeom prst="rect">
            <a:avLst/>
          </a:prstGeom>
        </p:spPr>
      </p:pic>
    </p:spTree>
    <p:extLst>
      <p:ext uri="{BB962C8B-B14F-4D97-AF65-F5344CB8AC3E}">
        <p14:creationId xmlns:p14="http://schemas.microsoft.com/office/powerpoint/2010/main" val="3378615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1">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1679979" y="810491"/>
            <a:ext cx="1984549" cy="1828800"/>
          </a:xfrm>
          <a:prstGeom prst="rect">
            <a:avLst/>
          </a:prstGeom>
        </p:spPr>
      </p:pic>
      <p:pic>
        <p:nvPicPr>
          <p:cNvPr id="5" name="q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3965159" y="844627"/>
            <a:ext cx="2001780" cy="1884218"/>
          </a:xfrm>
          <a:prstGeom prst="rect">
            <a:avLst/>
          </a:prstGeom>
        </p:spPr>
      </p:pic>
      <p:pic>
        <p:nvPicPr>
          <p:cNvPr id="6" name="q3">
            <a:hlinkClick r:id="rId8" action="ppaction://hlinksldjump"/>
          </p:cNvPr>
          <p:cNvPicPr>
            <a:picLocks noChangeAspect="1"/>
          </p:cNvPicPr>
          <p:nvPr/>
        </p:nvPicPr>
        <p:blipFill rotWithShape="1">
          <a:blip r:embed="rId9">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6267571" y="837552"/>
            <a:ext cx="1905000" cy="1947008"/>
          </a:xfrm>
          <a:prstGeom prst="rect">
            <a:avLst/>
          </a:prstGeom>
        </p:spPr>
      </p:pic>
      <p:pic>
        <p:nvPicPr>
          <p:cNvPr id="7" name="q4">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8482930" y="773162"/>
            <a:ext cx="1849582" cy="1832377"/>
          </a:xfrm>
          <a:prstGeom prst="rect">
            <a:avLst/>
          </a:prstGeom>
        </p:spPr>
      </p:pic>
      <p:sp>
        <p:nvSpPr>
          <p:cNvPr id="10" name="Oval 9"/>
          <p:cNvSpPr/>
          <p:nvPr/>
        </p:nvSpPr>
        <p:spPr>
          <a:xfrm>
            <a:off x="1747462" y="1229591"/>
            <a:ext cx="1694611" cy="1132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 name="Oval 12"/>
          <p:cNvSpPr/>
          <p:nvPr/>
        </p:nvSpPr>
        <p:spPr>
          <a:xfrm>
            <a:off x="8609474" y="1323423"/>
            <a:ext cx="1694613" cy="121048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Oval 13"/>
          <p:cNvSpPr/>
          <p:nvPr/>
        </p:nvSpPr>
        <p:spPr>
          <a:xfrm>
            <a:off x="6358910" y="1135571"/>
            <a:ext cx="1722322" cy="126422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Oval 14"/>
          <p:cNvSpPr/>
          <p:nvPr/>
        </p:nvSpPr>
        <p:spPr>
          <a:xfrm>
            <a:off x="4128645" y="1286683"/>
            <a:ext cx="1877785" cy="108411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TextBox 15"/>
          <p:cNvSpPr txBox="1"/>
          <p:nvPr/>
        </p:nvSpPr>
        <p:spPr>
          <a:xfrm>
            <a:off x="1989522" y="1536854"/>
            <a:ext cx="1331193" cy="461665"/>
          </a:xfrm>
          <a:prstGeom prst="rect">
            <a:avLst/>
          </a:prstGeom>
          <a:noFill/>
        </p:spPr>
        <p:txBody>
          <a:bodyPr wrap="square" rtlCol="0">
            <a:spAutoFit/>
          </a:bodyPr>
          <a:lstStyle/>
          <a:p>
            <a:r>
              <a:rPr lang="en-US" sz="2400" dirty="0"/>
              <a:t>90 marks</a:t>
            </a:r>
          </a:p>
        </p:txBody>
      </p:sp>
      <p:sp>
        <p:nvSpPr>
          <p:cNvPr id="19" name="TextBox 18"/>
          <p:cNvSpPr txBox="1"/>
          <p:nvPr/>
        </p:nvSpPr>
        <p:spPr>
          <a:xfrm>
            <a:off x="8762320" y="1735933"/>
            <a:ext cx="1388919" cy="461665"/>
          </a:xfrm>
          <a:prstGeom prst="rect">
            <a:avLst/>
          </a:prstGeom>
          <a:noFill/>
        </p:spPr>
        <p:txBody>
          <a:bodyPr wrap="square" rtlCol="0">
            <a:spAutoFit/>
          </a:bodyPr>
          <a:lstStyle/>
          <a:p>
            <a:r>
              <a:rPr lang="en-US" sz="2400" dirty="0"/>
              <a:t>70 marks</a:t>
            </a:r>
          </a:p>
        </p:txBody>
      </p:sp>
      <p:sp>
        <p:nvSpPr>
          <p:cNvPr id="20" name="TextBox 19"/>
          <p:cNvSpPr txBox="1"/>
          <p:nvPr/>
        </p:nvSpPr>
        <p:spPr>
          <a:xfrm>
            <a:off x="6497053" y="1630871"/>
            <a:ext cx="1548975" cy="461665"/>
          </a:xfrm>
          <a:prstGeom prst="rect">
            <a:avLst/>
          </a:prstGeom>
          <a:noFill/>
        </p:spPr>
        <p:txBody>
          <a:bodyPr wrap="square" rtlCol="0">
            <a:spAutoFit/>
          </a:bodyPr>
          <a:lstStyle/>
          <a:p>
            <a:r>
              <a:rPr lang="en-US" sz="2400" dirty="0"/>
              <a:t>100 marks</a:t>
            </a:r>
          </a:p>
        </p:txBody>
      </p:sp>
      <p:sp>
        <p:nvSpPr>
          <p:cNvPr id="21" name="TextBox 20"/>
          <p:cNvSpPr txBox="1"/>
          <p:nvPr/>
        </p:nvSpPr>
        <p:spPr>
          <a:xfrm>
            <a:off x="4451220" y="1630871"/>
            <a:ext cx="1472538" cy="461665"/>
          </a:xfrm>
          <a:prstGeom prst="rect">
            <a:avLst/>
          </a:prstGeom>
          <a:noFill/>
        </p:spPr>
        <p:txBody>
          <a:bodyPr wrap="square" rtlCol="0">
            <a:spAutoFit/>
          </a:bodyPr>
          <a:lstStyle/>
          <a:p>
            <a:r>
              <a:rPr lang="en-US" sz="2400" dirty="0"/>
              <a:t>80 marks</a:t>
            </a:r>
          </a:p>
        </p:txBody>
      </p:sp>
      <p:sp>
        <p:nvSpPr>
          <p:cNvPr id="22" name="Rounded Rectangle 21">
            <a:hlinkClick r:id="rId13" action="ppaction://hlinksldjump"/>
          </p:cNvPr>
          <p:cNvSpPr/>
          <p:nvPr/>
        </p:nvSpPr>
        <p:spPr>
          <a:xfrm>
            <a:off x="2550618" y="3429001"/>
            <a:ext cx="6832642" cy="650105"/>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4000" dirty="0">
                <a:solidFill>
                  <a:srgbClr val="FF0000"/>
                </a:solidFill>
                <a:latin typeface="Times New Roman" pitchFamily="18" charset="0"/>
                <a:cs typeface="Times New Roman" pitchFamily="18" charset="0"/>
              </a:rPr>
              <a:t>MYSTERY PRESENTS</a:t>
            </a:r>
          </a:p>
        </p:txBody>
      </p:sp>
      <p:sp>
        <p:nvSpPr>
          <p:cNvPr id="3" name="Isosceles Triangle 2">
            <a:hlinkClick r:id="rId14" action="ppaction://hlinksldjump"/>
            <a:extLst>
              <a:ext uri="{FF2B5EF4-FFF2-40B4-BE49-F238E27FC236}">
                <a16:creationId xmlns:a16="http://schemas.microsoft.com/office/drawing/2014/main" id="{B5383D81-D329-6DF5-1B2D-8615F812BEB8}"/>
              </a:ext>
            </a:extLst>
          </p:cNvPr>
          <p:cNvSpPr/>
          <p:nvPr/>
        </p:nvSpPr>
        <p:spPr>
          <a:xfrm>
            <a:off x="4732421" y="5117432"/>
            <a:ext cx="1891917" cy="903016"/>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837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42"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childTnLst>
        </p:cTn>
      </p:par>
    </p:tnLst>
    <p:bldLst>
      <p:bldP spid="10" grpId="0" animBg="1"/>
      <p:bldP spid="13" grpId="0" animBg="1"/>
      <p:bldP spid="14" grpId="0" animBg="1"/>
      <p:bldP spid="15" grpId="0" animBg="1"/>
      <p:bldP spid="16"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0" y="304800"/>
            <a:ext cx="5181600"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 name="TextBox 2"/>
          <p:cNvSpPr txBox="1"/>
          <p:nvPr/>
        </p:nvSpPr>
        <p:spPr>
          <a:xfrm>
            <a:off x="2709993" y="448778"/>
            <a:ext cx="5410200" cy="1569660"/>
          </a:xfrm>
          <a:prstGeom prst="rect">
            <a:avLst/>
          </a:prstGeom>
          <a:noFill/>
        </p:spPr>
        <p:txBody>
          <a:bodyPr wrap="square" rtlCol="0">
            <a:spAutoFit/>
          </a:bodyPr>
          <a:lstStyle/>
          <a:p>
            <a:r>
              <a:rPr lang="en-US" sz="3200" dirty="0"/>
              <a:t>1. </a:t>
            </a:r>
            <a:r>
              <a:rPr lang="en-US" sz="3200" dirty="0" err="1"/>
              <a:t>Chatuchak</a:t>
            </a:r>
            <a:r>
              <a:rPr lang="en-US" sz="3200" dirty="0"/>
              <a:t> market has over               ……………..stalls.</a:t>
            </a:r>
            <a:endParaRPr lang="en-US" sz="3200" i="1" dirty="0"/>
          </a:p>
          <a:p>
            <a:endParaRPr lang="en-US" sz="3200" dirty="0">
              <a:latin typeface="Times New Roman" pitchFamily="18" charset="0"/>
              <a:cs typeface="Times New Roman" pitchFamily="18" charset="0"/>
            </a:endParaRPr>
          </a:p>
        </p:txBody>
      </p:sp>
      <p:sp>
        <p:nvSpPr>
          <p:cNvPr id="4" name="TextBox 3"/>
          <p:cNvSpPr txBox="1"/>
          <p:nvPr/>
        </p:nvSpPr>
        <p:spPr>
          <a:xfrm>
            <a:off x="2177956" y="2362201"/>
            <a:ext cx="197148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itchFamily="18" charset="0"/>
                <a:cs typeface="Times New Roman" pitchFamily="18" charset="0"/>
              </a:rPr>
              <a:t>A.15.000 </a:t>
            </a:r>
          </a:p>
        </p:txBody>
      </p:sp>
      <p:sp>
        <p:nvSpPr>
          <p:cNvPr id="7" name="TextBox 6"/>
          <p:cNvSpPr txBox="1"/>
          <p:nvPr/>
        </p:nvSpPr>
        <p:spPr>
          <a:xfrm>
            <a:off x="2233863" y="4241996"/>
            <a:ext cx="1926875"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itchFamily="18" charset="0"/>
                <a:cs typeface="Times New Roman" pitchFamily="18" charset="0"/>
              </a:rPr>
              <a:t>C. 13.000 </a:t>
            </a:r>
          </a:p>
        </p:txBody>
      </p:sp>
      <p:sp>
        <p:nvSpPr>
          <p:cNvPr id="8" name="TextBox 7"/>
          <p:cNvSpPr txBox="1"/>
          <p:nvPr/>
        </p:nvSpPr>
        <p:spPr>
          <a:xfrm>
            <a:off x="2177957" y="3354911"/>
            <a:ext cx="1965673"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itchFamily="18" charset="0"/>
                <a:cs typeface="Times New Roman" pitchFamily="18" charset="0"/>
              </a:rPr>
              <a:t>B. 14.000</a:t>
            </a:r>
          </a:p>
        </p:txBody>
      </p:sp>
      <p:pic>
        <p:nvPicPr>
          <p:cNvPr id="9" name="q1">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9601201" y="5630373"/>
            <a:ext cx="1222549" cy="1126602"/>
          </a:xfrm>
          <a:prstGeom prst="rect">
            <a:avLst/>
          </a:prstGeom>
        </p:spPr>
      </p:pic>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92330" y="2345801"/>
            <a:ext cx="609600" cy="609600"/>
          </a:xfrm>
          <a:prstGeom prst="rect">
            <a:avLst/>
          </a:prstGeom>
        </p:spPr>
      </p:pic>
      <p:sp>
        <p:nvSpPr>
          <p:cNvPr id="16" name="Cloud 15"/>
          <p:cNvSpPr/>
          <p:nvPr/>
        </p:nvSpPr>
        <p:spPr>
          <a:xfrm>
            <a:off x="3971048" y="1953171"/>
            <a:ext cx="4249607" cy="1348884"/>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7" name="TextBox 16"/>
          <p:cNvSpPr txBox="1"/>
          <p:nvPr/>
        </p:nvSpPr>
        <p:spPr>
          <a:xfrm>
            <a:off x="5219552" y="2426930"/>
            <a:ext cx="1752600" cy="584775"/>
          </a:xfrm>
          <a:prstGeom prst="rect">
            <a:avLst/>
          </a:prstGeom>
          <a:noFill/>
        </p:spPr>
        <p:txBody>
          <a:bodyPr wrap="square" rtlCol="0">
            <a:spAutoFit/>
          </a:bodyPr>
          <a:lstStyle/>
          <a:p>
            <a:r>
              <a:rPr lang="en-US" sz="3200" dirty="0">
                <a:latin typeface="Times New Roman" pitchFamily="18" charset="0"/>
                <a:cs typeface="Times New Roman" pitchFamily="18" charset="0"/>
              </a:rPr>
              <a:t>Great</a:t>
            </a:r>
          </a:p>
        </p:txBody>
      </p:sp>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586346" y="4001362"/>
            <a:ext cx="1233055" cy="1256068"/>
          </a:xfrm>
          <a:prstGeom prst="rect">
            <a:avLst/>
          </a:prstGeom>
        </p:spPr>
      </p:pic>
      <p:pic>
        <p:nvPicPr>
          <p:cNvPr id="20" name="Picture 1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530928" y="3011705"/>
            <a:ext cx="1233055" cy="1256068"/>
          </a:xfrm>
          <a:prstGeom prst="rect">
            <a:avLst/>
          </a:prstGeom>
        </p:spPr>
      </p:pic>
      <p:grpSp>
        <p:nvGrpSpPr>
          <p:cNvPr id="21" name="times up"/>
          <p:cNvGrpSpPr/>
          <p:nvPr/>
        </p:nvGrpSpPr>
        <p:grpSpPr>
          <a:xfrm>
            <a:off x="9474740" y="1775963"/>
            <a:ext cx="1205624" cy="36243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a:solidFill>
                    <a:sysClr val="window" lastClr="FFFFFF"/>
                  </a:solidFill>
                  <a:latin typeface="Arial" panose="020B0604020202020204" pitchFamily="34" charset="0"/>
                  <a:cs typeface="Arial" panose="020B0604020202020204" pitchFamily="34" charset="0"/>
                </a:rPr>
                <a:t>stop</a:t>
              </a:r>
            </a:p>
          </p:txBody>
        </p:sp>
      </p:grpSp>
      <p:sp>
        <p:nvSpPr>
          <p:cNvPr id="24" name="Rectangle 23"/>
          <p:cNvSpPr/>
          <p:nvPr/>
        </p:nvSpPr>
        <p:spPr>
          <a:xfrm>
            <a:off x="9789854" y="24354"/>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latin typeface="Calibri"/>
              </a:rPr>
              <a:t>START</a:t>
            </a:r>
          </a:p>
        </p:txBody>
      </p:sp>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89587" y="328734"/>
            <a:ext cx="1370670" cy="1366322"/>
          </a:xfrm>
          <a:prstGeom prst="rect">
            <a:avLst/>
          </a:prstGeom>
        </p:spPr>
      </p:pic>
      <p:grpSp>
        <p:nvGrpSpPr>
          <p:cNvPr id="26" name="Clock hand spin">
            <a:extLst>
              <a:ext uri="{FF2B5EF4-FFF2-40B4-BE49-F238E27FC236}">
                <a16:creationId xmlns:a16="http://schemas.microsoft.com/office/drawing/2014/main" id="{BB0445D5-A6E5-40E7-BBDD-5E3EFA13BDED}"/>
              </a:ext>
            </a:extLst>
          </p:cNvPr>
          <p:cNvGrpSpPr/>
          <p:nvPr/>
        </p:nvGrpSpPr>
        <p:grpSpPr>
          <a:xfrm rot="1786145">
            <a:off x="9812073" y="906105"/>
            <a:ext cx="525701" cy="509437"/>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28"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29" name="TextBox 28"/>
          <p:cNvSpPr txBox="1"/>
          <p:nvPr/>
        </p:nvSpPr>
        <p:spPr>
          <a:xfrm>
            <a:off x="10232357" y="951468"/>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30" name="TextBox 29"/>
          <p:cNvSpPr txBox="1"/>
          <p:nvPr/>
        </p:nvSpPr>
        <p:spPr>
          <a:xfrm>
            <a:off x="9979771" y="1205115"/>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31" name="TextBox 30"/>
          <p:cNvSpPr txBox="1"/>
          <p:nvPr/>
        </p:nvSpPr>
        <p:spPr>
          <a:xfrm>
            <a:off x="9634046" y="989038"/>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32" name="TextBox 31"/>
          <p:cNvSpPr txBox="1"/>
          <p:nvPr/>
        </p:nvSpPr>
        <p:spPr>
          <a:xfrm>
            <a:off x="9917943" y="705247"/>
            <a:ext cx="371406" cy="246221"/>
          </a:xfrm>
          <a:prstGeom prst="rect">
            <a:avLst/>
          </a:prstGeom>
          <a:noFill/>
        </p:spPr>
        <p:txBody>
          <a:bodyPr wrap="square" rtlCol="0">
            <a:spAutoFit/>
          </a:bodyPr>
          <a:lstStyle/>
          <a:p>
            <a:pPr>
              <a:defRPr/>
            </a:pPr>
            <a:r>
              <a:rPr lang="en-US" sz="1000" b="1" kern="0" dirty="0">
                <a:solidFill>
                  <a:srgbClr val="99B2C8"/>
                </a:solidFill>
              </a:rPr>
              <a:t>12</a:t>
            </a:r>
          </a:p>
        </p:txBody>
      </p:sp>
      <p:sp>
        <p:nvSpPr>
          <p:cNvPr id="5" name="Oval 4">
            <a:hlinkClick r:id="rId15" action="ppaction://hlinksldjump"/>
            <a:extLst>
              <a:ext uri="{FF2B5EF4-FFF2-40B4-BE49-F238E27FC236}">
                <a16:creationId xmlns:a16="http://schemas.microsoft.com/office/drawing/2014/main" id="{11BB605E-927E-C2DC-E5C5-747228B2175A}"/>
              </a:ext>
            </a:extLst>
          </p:cNvPr>
          <p:cNvSpPr/>
          <p:nvPr/>
        </p:nvSpPr>
        <p:spPr>
          <a:xfrm>
            <a:off x="4843621" y="5903882"/>
            <a:ext cx="828359" cy="707582"/>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8026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4" fill="hold" display="0">
                  <p:stCondLst>
                    <p:cond delay="indefinite"/>
                  </p:stCondLst>
                  <p:endCondLst>
                    <p:cond evt="onStopAudio" delay="0">
                      <p:tgtEl>
                        <p:sldTgt/>
                      </p:tgtEl>
                    </p:cond>
                  </p:endCondLst>
                </p:cTn>
                <p:tgtEl>
                  <p:spTgt spid="10"/>
                </p:tgtEl>
              </p:cMediaNode>
            </p:audio>
            <p:audio>
              <p:cMediaNode vol="80000">
                <p:cTn id="25" fill="hold" display="0">
                  <p:stCondLst>
                    <p:cond delay="indefinite"/>
                  </p:stCondLst>
                  <p:endCondLst>
                    <p:cond evt="onStopAudio" delay="0">
                      <p:tgtEl>
                        <p:sldTgt/>
                      </p:tgtEl>
                    </p:cond>
                  </p:endCondLst>
                </p:cTn>
                <p:tgtEl>
                  <p:spTgt spid="11"/>
                </p:tgtEl>
              </p:cMediaNode>
            </p:audio>
            <p:audio>
              <p:cMediaNode vol="80000">
                <p:cTn id="26" fill="hold" display="0">
                  <p:stCondLst>
                    <p:cond delay="indefinite"/>
                  </p:stCondLst>
                  <p:endCondLst>
                    <p:cond evt="onStopAudio" delay="0">
                      <p:tgtEl>
                        <p:sldTgt/>
                      </p:tgtEl>
                    </p:cond>
                  </p:endCondLst>
                </p:cTn>
                <p:tgtEl>
                  <p:spTgt spid="12"/>
                </p:tgtEl>
              </p:cMediaNode>
            </p:audio>
            <p:audio>
              <p:cMediaNode vol="80000">
                <p:cTn id="27" fill="hold" display="0">
                  <p:stCondLst>
                    <p:cond delay="indefinite"/>
                  </p:stCondLst>
                  <p:endCondLst>
                    <p:cond evt="onStopAudio" delay="0">
                      <p:tgtEl>
                        <p:sldTgt/>
                      </p:tgtEl>
                    </p:cond>
                  </p:endCondLst>
                </p:cTn>
                <p:tgtEl>
                  <p:spTgt spid="13"/>
                </p:tgtEl>
              </p:cMediaNode>
            </p:audi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 presetClass="mediacall" presetSubtype="0" fill="hold" nodeType="withEffect">
                                  <p:stCondLst>
                                    <p:cond delay="0"/>
                                  </p:stCondLst>
                                  <p:childTnLst>
                                    <p:cmd type="call" cmd="playFrom(0.0)">
                                      <p:cBhvr>
                                        <p:cTn id="38" dur="8091" fill="hold"/>
                                        <p:tgtEl>
                                          <p:spTgt spid="10"/>
                                        </p:tgtEl>
                                      </p:cBhvr>
                                    </p:cmd>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1" presetClass="mediacall" presetSubtype="0" fill="hold" nodeType="withEffect">
                                  <p:stCondLst>
                                    <p:cond delay="0"/>
                                  </p:stCondLst>
                                  <p:childTnLst>
                                    <p:cmd type="call" cmd="playFrom(0.0)">
                                      <p:cBhvr>
                                        <p:cTn id="52" dur="8158" fill="hold"/>
                                        <p:tgtEl>
                                          <p:spTgt spid="13"/>
                                        </p:tgtEl>
                                      </p:cBhvr>
                                    </p:cmd>
                                  </p:child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8158" fill="hold"/>
                                        <p:tgtEl>
                                          <p:spTgt spid="12"/>
                                        </p:tgtEl>
                                      </p:cBhvr>
                                    </p:cmd>
                                  </p:childTnLst>
                                </p:cTn>
                              </p:par>
                              <p:par>
                                <p:cTn id="58" presetID="10"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8" presetClass="emph" presetSubtype="0" fill="hold" nodeType="clickEffect">
                                  <p:stCondLst>
                                    <p:cond delay="0"/>
                                  </p:stCondLst>
                                  <p:childTnLst>
                                    <p:animRot by="21600000">
                                      <p:cBhvr>
                                        <p:cTn id="65" dur="10000" fill="hold"/>
                                        <p:tgtEl>
                                          <p:spTgt spid="26"/>
                                        </p:tgtEl>
                                        <p:attrNameLst>
                                          <p:attrName>r</p:attrName>
                                        </p:attrNameLst>
                                      </p:cBhvr>
                                    </p:animRot>
                                  </p:childTnLst>
                                </p:cTn>
                              </p:par>
                            </p:childTnLst>
                          </p:cTn>
                        </p:par>
                        <p:par>
                          <p:cTn id="66" fill="hold">
                            <p:stCondLst>
                              <p:cond delay="10000"/>
                            </p:stCondLst>
                            <p:childTnLst>
                              <p:par>
                                <p:cTn id="67" presetID="53" presetClass="entr" presetSubtype="16" fill="hold" nodeType="after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3000" fill="hold"/>
                                        <p:tgtEl>
                                          <p:spTgt spid="21"/>
                                        </p:tgtEl>
                                        <p:attrNameLst>
                                          <p:attrName>ppt_w</p:attrName>
                                        </p:attrNameLst>
                                      </p:cBhvr>
                                      <p:tavLst>
                                        <p:tav tm="0">
                                          <p:val>
                                            <p:fltVal val="0"/>
                                          </p:val>
                                        </p:tav>
                                        <p:tav tm="100000">
                                          <p:val>
                                            <p:strVal val="#ppt_w"/>
                                          </p:val>
                                        </p:tav>
                                      </p:tavLst>
                                    </p:anim>
                                    <p:anim calcmode="lin" valueType="num">
                                      <p:cBhvr>
                                        <p:cTn id="70" dur="3000" fill="hold"/>
                                        <p:tgtEl>
                                          <p:spTgt spid="21"/>
                                        </p:tgtEl>
                                        <p:attrNameLst>
                                          <p:attrName>ppt_h</p:attrName>
                                        </p:attrNameLst>
                                      </p:cBhvr>
                                      <p:tavLst>
                                        <p:tav tm="0">
                                          <p:val>
                                            <p:fltVal val="0"/>
                                          </p:val>
                                        </p:tav>
                                        <p:tav tm="100000">
                                          <p:val>
                                            <p:strVal val="#ppt_h"/>
                                          </p:val>
                                        </p:tav>
                                      </p:tavLst>
                                    </p:anim>
                                    <p:animEffect transition="in" filter="fade">
                                      <p:cBhvr>
                                        <p:cTn id="71" dur="3000"/>
                                        <p:tgtEl>
                                          <p:spTgt spid="21"/>
                                        </p:tgtEl>
                                      </p:cBhvr>
                                    </p:animEffect>
                                  </p:childTnLst>
                                  <p:subTnLst>
                                    <p:audio>
                                      <p:cMediaNode>
                                        <p:cTn display="0" masterRel="sameClick">
                                          <p:stCondLst>
                                            <p:cond evt="begin" delay="0">
                                              <p:tn val="67"/>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7" grpId="0" animBg="1"/>
      <p:bldP spid="8" grpId="0" animBg="1"/>
      <p:bldP spid="16" grpId="0" animBg="1"/>
      <p:bldP spid="16" grpId="1" animBg="1"/>
      <p:bldP spid="17" grpId="0"/>
      <p:bldP spid="1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IT 3- song - TEN FINGERS ON MY HANDS! (G3)">
            <a:hlinkClick r:id="" action="ppaction://media"/>
            <a:extLst>
              <a:ext uri="{FF2B5EF4-FFF2-40B4-BE49-F238E27FC236}">
                <a16:creationId xmlns:a16="http://schemas.microsoft.com/office/drawing/2014/main" id="{5ECE6DD7-DBE9-4249-6640-91A97F28B2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1683" y="272716"/>
            <a:ext cx="11133221" cy="5775158"/>
          </a:xfrm>
          <a:prstGeom prst="rect">
            <a:avLst/>
          </a:prstGeom>
        </p:spPr>
      </p:pic>
    </p:spTree>
    <p:extLst>
      <p:ext uri="{BB962C8B-B14F-4D97-AF65-F5344CB8AC3E}">
        <p14:creationId xmlns:p14="http://schemas.microsoft.com/office/powerpoint/2010/main" val="234451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0" y="304800"/>
            <a:ext cx="6343397" cy="1447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933949" y="465158"/>
            <a:ext cx="6552079" cy="1077218"/>
          </a:xfrm>
          <a:prstGeom prst="rect">
            <a:avLst/>
          </a:prstGeom>
          <a:noFill/>
        </p:spPr>
        <p:txBody>
          <a:bodyPr wrap="square" rtlCol="0">
            <a:spAutoFit/>
          </a:bodyPr>
          <a:lstStyle/>
          <a:p>
            <a:r>
              <a:rPr lang="en-US" sz="3200" dirty="0"/>
              <a:t>2. </a:t>
            </a:r>
            <a:r>
              <a:rPr lang="en-US" sz="3200" dirty="0" err="1"/>
              <a:t>Chatuchak</a:t>
            </a:r>
            <a:r>
              <a:rPr lang="en-US" sz="3200" dirty="0"/>
              <a:t> market is about …….. minutes’ walk from the station.</a:t>
            </a:r>
          </a:p>
        </p:txBody>
      </p:sp>
      <p:sp>
        <p:nvSpPr>
          <p:cNvPr id="4" name="TextBox 3"/>
          <p:cNvSpPr txBox="1"/>
          <p:nvPr/>
        </p:nvSpPr>
        <p:spPr>
          <a:xfrm>
            <a:off x="1981200" y="3281809"/>
            <a:ext cx="16764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    B. 5</a:t>
            </a:r>
          </a:p>
        </p:txBody>
      </p:sp>
      <p:sp>
        <p:nvSpPr>
          <p:cNvPr id="7" name="TextBox 6"/>
          <p:cNvSpPr txBox="1"/>
          <p:nvPr/>
        </p:nvSpPr>
        <p:spPr>
          <a:xfrm>
            <a:off x="1981200" y="4267201"/>
            <a:ext cx="16764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     C. 6</a:t>
            </a:r>
          </a:p>
        </p:txBody>
      </p:sp>
      <p:sp>
        <p:nvSpPr>
          <p:cNvPr id="8" name="TextBox 7"/>
          <p:cNvSpPr txBox="1"/>
          <p:nvPr/>
        </p:nvSpPr>
        <p:spPr>
          <a:xfrm>
            <a:off x="1981200" y="2426358"/>
            <a:ext cx="16764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    A. 4</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92330" y="2345801"/>
            <a:ext cx="609600" cy="609600"/>
          </a:xfrm>
          <a:prstGeom prst="rect">
            <a:avLst/>
          </a:prstGeom>
        </p:spPr>
      </p:pic>
      <p:sp>
        <p:nvSpPr>
          <p:cNvPr id="16" name="Cloud 15"/>
          <p:cNvSpPr/>
          <p:nvPr/>
        </p:nvSpPr>
        <p:spPr>
          <a:xfrm>
            <a:off x="3488874" y="2940192"/>
            <a:ext cx="4452251" cy="1428531"/>
          </a:xfrm>
          <a:prstGeom prst="cloud">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4844612" y="3281809"/>
            <a:ext cx="17526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Good job</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586346" y="4001362"/>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364673" y="2025741"/>
            <a:ext cx="1233055" cy="1256068"/>
          </a:xfrm>
          <a:prstGeom prst="rect">
            <a:avLst/>
          </a:prstGeom>
        </p:spPr>
      </p:pic>
      <p:pic>
        <p:nvPicPr>
          <p:cNvPr id="21" name="q2">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9409516" y="5596866"/>
            <a:ext cx="1293121" cy="1217178"/>
          </a:xfrm>
          <a:prstGeom prst="rect">
            <a:avLst/>
          </a:prstGeom>
        </p:spPr>
      </p:pic>
      <p:grpSp>
        <p:nvGrpSpPr>
          <p:cNvPr id="22" name="times up"/>
          <p:cNvGrpSpPr/>
          <p:nvPr/>
        </p:nvGrpSpPr>
        <p:grpSpPr>
          <a:xfrm>
            <a:off x="9385406" y="1805905"/>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a:solidFill>
                    <a:sysClr val="window" lastClr="FFFFFF"/>
                  </a:solidFill>
                  <a:latin typeface="Arial" panose="020B0604020202020204" pitchFamily="34" charset="0"/>
                  <a:cs typeface="Arial" panose="020B0604020202020204" pitchFamily="34" charset="0"/>
                </a:rPr>
                <a:t>stop</a:t>
              </a:r>
            </a:p>
          </p:txBody>
        </p:sp>
      </p:grpSp>
      <p:sp>
        <p:nvSpPr>
          <p:cNvPr id="25" name="Rectangle 24"/>
          <p:cNvSpPr/>
          <p:nvPr/>
        </p:nvSpPr>
        <p:spPr>
          <a:xfrm>
            <a:off x="9700520" y="54296"/>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latin typeface="Calibri"/>
              </a:rPr>
              <a:t>START</a:t>
            </a: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00253" y="358676"/>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9722739" y="936047"/>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30" name="TextBox 29"/>
          <p:cNvSpPr txBox="1"/>
          <p:nvPr/>
        </p:nvSpPr>
        <p:spPr>
          <a:xfrm>
            <a:off x="10143023" y="981410"/>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31" name="TextBox 30"/>
          <p:cNvSpPr txBox="1"/>
          <p:nvPr/>
        </p:nvSpPr>
        <p:spPr>
          <a:xfrm>
            <a:off x="9890437" y="1235057"/>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32" name="TextBox 31"/>
          <p:cNvSpPr txBox="1"/>
          <p:nvPr/>
        </p:nvSpPr>
        <p:spPr>
          <a:xfrm>
            <a:off x="9544712" y="1018980"/>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33" name="TextBox 32"/>
          <p:cNvSpPr txBox="1"/>
          <p:nvPr/>
        </p:nvSpPr>
        <p:spPr>
          <a:xfrm>
            <a:off x="9828609" y="735189"/>
            <a:ext cx="371406" cy="246221"/>
          </a:xfrm>
          <a:prstGeom prst="rect">
            <a:avLst/>
          </a:prstGeom>
          <a:noFill/>
        </p:spPr>
        <p:txBody>
          <a:bodyPr wrap="square" rtlCol="0">
            <a:spAutoFit/>
          </a:bodyPr>
          <a:lstStyle/>
          <a:p>
            <a:pPr>
              <a:defRPr/>
            </a:pPr>
            <a:r>
              <a:rPr lang="en-US" sz="1000" b="1" kern="0" dirty="0">
                <a:solidFill>
                  <a:srgbClr val="99B2C8"/>
                </a:solidFill>
              </a:rPr>
              <a:t>12</a:t>
            </a:r>
          </a:p>
        </p:txBody>
      </p:sp>
      <p:sp>
        <p:nvSpPr>
          <p:cNvPr id="5" name="Oval 4">
            <a:hlinkClick r:id="rId15" action="ppaction://hlinksldjump"/>
            <a:extLst>
              <a:ext uri="{FF2B5EF4-FFF2-40B4-BE49-F238E27FC236}">
                <a16:creationId xmlns:a16="http://schemas.microsoft.com/office/drawing/2014/main" id="{D7554D02-1290-CE15-8295-26C71B8884A7}"/>
              </a:ext>
            </a:extLst>
          </p:cNvPr>
          <p:cNvSpPr/>
          <p:nvPr/>
        </p:nvSpPr>
        <p:spPr>
          <a:xfrm>
            <a:off x="6096000" y="5596866"/>
            <a:ext cx="734336" cy="851361"/>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B05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090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audio>
              <p:cMediaNode vol="80000">
                <p:cTn id="23" fill="hold" display="0">
                  <p:stCondLst>
                    <p:cond delay="indefinite"/>
                  </p:stCondLst>
                  <p:endCondLst>
                    <p:cond evt="onStopAudio" delay="0">
                      <p:tgtEl>
                        <p:sldTgt/>
                      </p:tgtEl>
                    </p:cond>
                  </p:endCondLst>
                </p:cTn>
                <p:tgtEl>
                  <p:spTgt spid="12"/>
                </p:tgtEl>
              </p:cMediaNode>
            </p:audio>
            <p:audio>
              <p:cMediaNode vol="80000">
                <p:cTn id="24" fill="hold" display="0">
                  <p:stCondLst>
                    <p:cond delay="indefinite"/>
                  </p:stCondLst>
                  <p:endCondLst>
                    <p:cond evt="onStopAudio" delay="0">
                      <p:tgtEl>
                        <p:sldTgt/>
                      </p:tgtEl>
                    </p:cond>
                  </p:endCondLst>
                </p:cTn>
                <p:tgtEl>
                  <p:spTgt spid="13"/>
                </p:tgtEl>
              </p:cMediaNode>
            </p:audio>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 presetClass="mediacall" presetSubtype="0" fill="hold" nodeType="withEffect">
                                  <p:stCondLst>
                                    <p:cond delay="0"/>
                                  </p:stCondLst>
                                  <p:childTnLst>
                                    <p:cmd type="call" cmd="playFrom(0.0)">
                                      <p:cBhvr>
                                        <p:cTn id="35" dur="8091" fill="hold"/>
                                        <p:tgtEl>
                                          <p:spTgt spid="10"/>
                                        </p:tgtEl>
                                      </p:cBhvr>
                                    </p:cmd>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6"/>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 presetClass="mediacall" presetSubtype="0" fill="hold" nodeType="withEffect">
                                  <p:stCondLst>
                                    <p:cond delay="0"/>
                                  </p:stCondLst>
                                  <p:childTnLst>
                                    <p:cmd type="call" cmd="playFrom(0.0)">
                                      <p:cBhvr>
                                        <p:cTn id="49" dur="8158" fill="hold"/>
                                        <p:tgtEl>
                                          <p:spTgt spid="13"/>
                                        </p:tgtEl>
                                      </p:cBhvr>
                                    </p:cmd>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withEffect">
                                  <p:stCondLst>
                                    <p:cond delay="0"/>
                                  </p:stCondLst>
                                  <p:childTnLst>
                                    <p:cmd type="call" cmd="playFrom(0.0)">
                                      <p:cBhvr>
                                        <p:cTn id="54" dur="8158" fill="hold"/>
                                        <p:tgtEl>
                                          <p:spTgt spid="12"/>
                                        </p:tgtEl>
                                      </p:cBhvr>
                                    </p:cmd>
                                  </p:childTnLst>
                                </p:cTn>
                              </p:par>
                              <p:par>
                                <p:cTn id="55" presetID="10"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4" restart="whenNotActive" fill="hold" evtFilter="cancelBubble" nodeType="interactiveSeq">
                <p:stCondLst>
                  <p:cond evt="onClick" delay="0">
                    <p:tgtEl>
                      <p:spTgt spid="25"/>
                    </p:tgtEl>
                  </p:cond>
                </p:stCondLst>
                <p:endSync evt="end" delay="0">
                  <p:rtn val="all"/>
                </p:endSync>
                <p:childTnLst>
                  <p:par>
                    <p:cTn id="65" fill="hold">
                      <p:stCondLst>
                        <p:cond delay="0"/>
                      </p:stCondLst>
                      <p:childTnLst>
                        <p:par>
                          <p:cTn id="66" fill="hold">
                            <p:stCondLst>
                              <p:cond delay="0"/>
                            </p:stCondLst>
                            <p:childTnLst>
                              <p:par>
                                <p:cTn id="67" presetID="8" presetClass="emph" presetSubtype="0" fill="hold" nodeType="clickEffect">
                                  <p:stCondLst>
                                    <p:cond delay="0"/>
                                  </p:stCondLst>
                                  <p:childTnLst>
                                    <p:animRot by="21600000">
                                      <p:cBhvr>
                                        <p:cTn id="68" dur="10000" fill="hold"/>
                                        <p:tgtEl>
                                          <p:spTgt spid="27"/>
                                        </p:tgtEl>
                                        <p:attrNameLst>
                                          <p:attrName>r</p:attrName>
                                        </p:attrNameLst>
                                      </p:cBhvr>
                                    </p:animRot>
                                  </p:childTnLst>
                                </p:cTn>
                              </p:par>
                            </p:childTnLst>
                          </p:cTn>
                        </p:par>
                        <p:par>
                          <p:cTn id="69" fill="hold">
                            <p:stCondLst>
                              <p:cond delay="10000"/>
                            </p:stCondLst>
                            <p:childTnLst>
                              <p:par>
                                <p:cTn id="70" presetID="53" presetClass="entr" presetSubtype="16"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3000" fill="hold"/>
                                        <p:tgtEl>
                                          <p:spTgt spid="22"/>
                                        </p:tgtEl>
                                        <p:attrNameLst>
                                          <p:attrName>ppt_w</p:attrName>
                                        </p:attrNameLst>
                                      </p:cBhvr>
                                      <p:tavLst>
                                        <p:tav tm="0">
                                          <p:val>
                                            <p:fltVal val="0"/>
                                          </p:val>
                                        </p:tav>
                                        <p:tav tm="100000">
                                          <p:val>
                                            <p:strVal val="#ppt_w"/>
                                          </p:val>
                                        </p:tav>
                                      </p:tavLst>
                                    </p:anim>
                                    <p:anim calcmode="lin" valueType="num">
                                      <p:cBhvr>
                                        <p:cTn id="73" dur="3000" fill="hold"/>
                                        <p:tgtEl>
                                          <p:spTgt spid="22"/>
                                        </p:tgtEl>
                                        <p:attrNameLst>
                                          <p:attrName>ppt_h</p:attrName>
                                        </p:attrNameLst>
                                      </p:cBhvr>
                                      <p:tavLst>
                                        <p:tav tm="0">
                                          <p:val>
                                            <p:fltVal val="0"/>
                                          </p:val>
                                        </p:tav>
                                        <p:tav tm="100000">
                                          <p:val>
                                            <p:strVal val="#ppt_h"/>
                                          </p:val>
                                        </p:tav>
                                      </p:tavLst>
                                    </p:anim>
                                    <p:animEffect transition="in" filter="fade">
                                      <p:cBhvr>
                                        <p:cTn id="74" dur="3000"/>
                                        <p:tgtEl>
                                          <p:spTgt spid="22"/>
                                        </p:tgtEl>
                                      </p:cBhvr>
                                    </p:animEffect>
                                  </p:childTnLst>
                                  <p:subTnLst>
                                    <p:audio>
                                      <p:cMediaNode>
                                        <p:cTn display="0" masterRel="sameClick">
                                          <p:stCondLst>
                                            <p:cond evt="begin" delay="0">
                                              <p:tn val="7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7" grpId="0" animBg="1"/>
      <p:bldP spid="8" grpId="0" animBg="1"/>
      <p:bldP spid="16" grpId="0" animBg="1"/>
      <p:bldP spid="16" grpId="1" animBg="1"/>
      <p:bldP spid="17" grpId="0"/>
      <p:bldP spid="17" grpId="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0" y="307264"/>
            <a:ext cx="6608399" cy="1447800"/>
          </a:xfrm>
          <a:prstGeom prst="roundRect">
            <a:avLst/>
          </a:prstGeom>
          <a:solidFill>
            <a:srgbClr val="EDE4BC"/>
          </a:solidFill>
        </p:spPr>
        <p:style>
          <a:lnRef idx="3">
            <a:schemeClr val="lt1"/>
          </a:lnRef>
          <a:fillRef idx="1">
            <a:schemeClr val="accent3"/>
          </a:fillRef>
          <a:effectRef idx="1">
            <a:schemeClr val="accent3"/>
          </a:effectRef>
          <a:fontRef idx="minor">
            <a:schemeClr val="lt1"/>
          </a:fontRef>
        </p:style>
        <p:txBody>
          <a:bodyPr rtlCol="0" anchor="ctr"/>
          <a:lstStyle/>
          <a:p>
            <a:r>
              <a:rPr lang="en-US" sz="3200" dirty="0">
                <a:solidFill>
                  <a:srgbClr val="FF0000"/>
                </a:solidFill>
                <a:latin typeface="Times New Roman" panose="02020603050405020304" pitchFamily="18" charset="0"/>
                <a:cs typeface="Times New Roman" panose="02020603050405020304" pitchFamily="18" charset="0"/>
              </a:rPr>
              <a:t>3. You can see part of Thai people’s                ……..at a market.</a:t>
            </a:r>
          </a:p>
        </p:txBody>
      </p:sp>
      <p:sp>
        <p:nvSpPr>
          <p:cNvPr id="4" name="TextBox 3"/>
          <p:cNvSpPr txBox="1"/>
          <p:nvPr/>
        </p:nvSpPr>
        <p:spPr>
          <a:xfrm>
            <a:off x="1981200" y="4380503"/>
            <a:ext cx="16764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life </a:t>
            </a:r>
          </a:p>
        </p:txBody>
      </p:sp>
      <p:sp>
        <p:nvSpPr>
          <p:cNvPr id="7" name="TextBox 6"/>
          <p:cNvSpPr txBox="1"/>
          <p:nvPr/>
        </p:nvSpPr>
        <p:spPr>
          <a:xfrm>
            <a:off x="1981200" y="2210822"/>
            <a:ext cx="16764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 A. sale </a:t>
            </a:r>
          </a:p>
        </p:txBody>
      </p:sp>
      <p:sp>
        <p:nvSpPr>
          <p:cNvPr id="8" name="TextBox 7"/>
          <p:cNvSpPr txBox="1"/>
          <p:nvPr/>
        </p:nvSpPr>
        <p:spPr>
          <a:xfrm>
            <a:off x="1981200" y="3404176"/>
            <a:ext cx="16764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shops</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92330" y="2345801"/>
            <a:ext cx="609600" cy="609600"/>
          </a:xfrm>
          <a:prstGeom prst="rect">
            <a:avLst/>
          </a:prstGeom>
        </p:spPr>
      </p:pic>
      <p:sp>
        <p:nvSpPr>
          <p:cNvPr id="16" name="Cloud 15"/>
          <p:cNvSpPr/>
          <p:nvPr/>
        </p:nvSpPr>
        <p:spPr>
          <a:xfrm>
            <a:off x="3451240" y="4067188"/>
            <a:ext cx="3976256" cy="1256068"/>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4491791" y="4399108"/>
            <a:ext cx="251058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Wonderful</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518805" y="1755064"/>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546514" y="3011132"/>
            <a:ext cx="1233055" cy="1256068"/>
          </a:xfrm>
          <a:prstGeom prst="rect">
            <a:avLst/>
          </a:prstGeom>
        </p:spPr>
      </p:pic>
      <p:pic>
        <p:nvPicPr>
          <p:cNvPr id="21" name="q3">
            <a:hlinkClick r:id="rId11" action="ppaction://hlinksldjump"/>
          </p:cNvPr>
          <p:cNvPicPr>
            <a:picLocks noChangeAspect="1"/>
          </p:cNvPicPr>
          <p:nvPr/>
        </p:nvPicPr>
        <p:blipFill rotWithShape="1">
          <a:blip r:embed="rId12"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9429420" y="5550187"/>
            <a:ext cx="1238580" cy="1265892"/>
          </a:xfrm>
          <a:prstGeom prst="rect">
            <a:avLst/>
          </a:prstGeom>
        </p:spPr>
      </p:pic>
      <p:grpSp>
        <p:nvGrpSpPr>
          <p:cNvPr id="22" name="times up"/>
          <p:cNvGrpSpPr/>
          <p:nvPr/>
        </p:nvGrpSpPr>
        <p:grpSpPr>
          <a:xfrm>
            <a:off x="9382483" y="1783021"/>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a:solidFill>
                    <a:sysClr val="window" lastClr="FFFFFF"/>
                  </a:solidFill>
                  <a:latin typeface="Arial" panose="020B0604020202020204" pitchFamily="34" charset="0"/>
                  <a:cs typeface="Arial" panose="020B0604020202020204" pitchFamily="34" charset="0"/>
                </a:rPr>
                <a:t>stop</a:t>
              </a:r>
            </a:p>
          </p:txBody>
        </p:sp>
      </p:grpSp>
      <p:sp>
        <p:nvSpPr>
          <p:cNvPr id="25" name="Rectangle 24"/>
          <p:cNvSpPr/>
          <p:nvPr/>
        </p:nvSpPr>
        <p:spPr>
          <a:xfrm>
            <a:off x="9697597" y="31412"/>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latin typeface="Calibri"/>
              </a:rPr>
              <a:t>START</a:t>
            </a: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97330" y="335792"/>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9719816" y="913163"/>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30" name="TextBox 29"/>
          <p:cNvSpPr txBox="1"/>
          <p:nvPr/>
        </p:nvSpPr>
        <p:spPr>
          <a:xfrm>
            <a:off x="10140100" y="958526"/>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31" name="TextBox 30"/>
          <p:cNvSpPr txBox="1"/>
          <p:nvPr/>
        </p:nvSpPr>
        <p:spPr>
          <a:xfrm>
            <a:off x="9887514" y="1212173"/>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32" name="TextBox 31"/>
          <p:cNvSpPr txBox="1"/>
          <p:nvPr/>
        </p:nvSpPr>
        <p:spPr>
          <a:xfrm>
            <a:off x="9541789" y="996096"/>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33" name="TextBox 32"/>
          <p:cNvSpPr txBox="1"/>
          <p:nvPr/>
        </p:nvSpPr>
        <p:spPr>
          <a:xfrm>
            <a:off x="9825686" y="712305"/>
            <a:ext cx="371406" cy="246221"/>
          </a:xfrm>
          <a:prstGeom prst="rect">
            <a:avLst/>
          </a:prstGeom>
          <a:noFill/>
        </p:spPr>
        <p:txBody>
          <a:bodyPr wrap="square" rtlCol="0">
            <a:spAutoFit/>
          </a:bodyPr>
          <a:lstStyle/>
          <a:p>
            <a:pPr>
              <a:defRPr/>
            </a:pPr>
            <a:r>
              <a:rPr lang="en-US" sz="1000" b="1" kern="0" dirty="0">
                <a:solidFill>
                  <a:srgbClr val="99B2C8"/>
                </a:solidFill>
              </a:rPr>
              <a:t>12</a:t>
            </a:r>
          </a:p>
        </p:txBody>
      </p:sp>
      <p:sp>
        <p:nvSpPr>
          <p:cNvPr id="5" name="Oval 4">
            <a:hlinkClick r:id="rId14" action="ppaction://hlinksldjump"/>
            <a:extLst>
              <a:ext uri="{FF2B5EF4-FFF2-40B4-BE49-F238E27FC236}">
                <a16:creationId xmlns:a16="http://schemas.microsoft.com/office/drawing/2014/main" id="{58BD37A2-B0BF-E1D2-AB6E-6B87B5D0A3FD}"/>
              </a:ext>
            </a:extLst>
          </p:cNvPr>
          <p:cNvSpPr/>
          <p:nvPr/>
        </p:nvSpPr>
        <p:spPr>
          <a:xfrm>
            <a:off x="5907659" y="5580721"/>
            <a:ext cx="635851" cy="523708"/>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2729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audio>
              <p:cMediaNode vol="80000">
                <p:cTn id="23" fill="hold" display="0">
                  <p:stCondLst>
                    <p:cond delay="indefinite"/>
                  </p:stCondLst>
                  <p:endCondLst>
                    <p:cond evt="onStopAudio" delay="0">
                      <p:tgtEl>
                        <p:sldTgt/>
                      </p:tgtEl>
                    </p:cond>
                  </p:endCondLst>
                </p:cTn>
                <p:tgtEl>
                  <p:spTgt spid="12"/>
                </p:tgtEl>
              </p:cMediaNode>
            </p:audio>
            <p:audio>
              <p:cMediaNode vol="80000">
                <p:cTn id="24" fill="hold" display="0">
                  <p:stCondLst>
                    <p:cond delay="indefinite"/>
                  </p:stCondLst>
                  <p:endCondLst>
                    <p:cond evt="onStopAudio" delay="0">
                      <p:tgtEl>
                        <p:sldTgt/>
                      </p:tgtEl>
                    </p:cond>
                  </p:endCondLst>
                </p:cTn>
                <p:tgtEl>
                  <p:spTgt spid="13"/>
                </p:tgtEl>
              </p:cMediaNode>
            </p:audio>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 presetClass="mediacall" presetSubtype="0" fill="hold" nodeType="withEffect">
                                  <p:stCondLst>
                                    <p:cond delay="0"/>
                                  </p:stCondLst>
                                  <p:childTnLst>
                                    <p:cmd type="call" cmd="playFrom(0.0)">
                                      <p:cBhvr>
                                        <p:cTn id="35" dur="8091" fill="hold"/>
                                        <p:tgtEl>
                                          <p:spTgt spid="10"/>
                                        </p:tgtEl>
                                      </p:cBhvr>
                                    </p:cmd>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6"/>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 presetClass="mediacall" presetSubtype="0" fill="hold" nodeType="withEffect">
                                  <p:stCondLst>
                                    <p:cond delay="0"/>
                                  </p:stCondLst>
                                  <p:childTnLst>
                                    <p:cmd type="call" cmd="playFrom(0.0)">
                                      <p:cBhvr>
                                        <p:cTn id="49" dur="8158" fill="hold"/>
                                        <p:tgtEl>
                                          <p:spTgt spid="13"/>
                                        </p:tgtEl>
                                      </p:cBhvr>
                                    </p:cmd>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withEffect">
                                  <p:stCondLst>
                                    <p:cond delay="0"/>
                                  </p:stCondLst>
                                  <p:childTnLst>
                                    <p:cmd type="call" cmd="playFrom(0.0)">
                                      <p:cBhvr>
                                        <p:cTn id="54" dur="8158" fill="hold"/>
                                        <p:tgtEl>
                                          <p:spTgt spid="12"/>
                                        </p:tgtEl>
                                      </p:cBhvr>
                                    </p:cmd>
                                  </p:childTnLst>
                                </p:cTn>
                              </p:par>
                              <p:par>
                                <p:cTn id="55" presetID="10"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4" restart="whenNotActive" fill="hold" evtFilter="cancelBubble" nodeType="interactiveSeq">
                <p:stCondLst>
                  <p:cond evt="onClick" delay="0">
                    <p:tgtEl>
                      <p:spTgt spid="25"/>
                    </p:tgtEl>
                  </p:cond>
                </p:stCondLst>
                <p:endSync evt="end" delay="0">
                  <p:rtn val="all"/>
                </p:endSync>
                <p:childTnLst>
                  <p:par>
                    <p:cTn id="65" fill="hold">
                      <p:stCondLst>
                        <p:cond delay="0"/>
                      </p:stCondLst>
                      <p:childTnLst>
                        <p:par>
                          <p:cTn id="66" fill="hold">
                            <p:stCondLst>
                              <p:cond delay="0"/>
                            </p:stCondLst>
                            <p:childTnLst>
                              <p:par>
                                <p:cTn id="67" presetID="8" presetClass="emph" presetSubtype="0" fill="hold" nodeType="clickEffect">
                                  <p:stCondLst>
                                    <p:cond delay="0"/>
                                  </p:stCondLst>
                                  <p:childTnLst>
                                    <p:animRot by="21600000">
                                      <p:cBhvr>
                                        <p:cTn id="68" dur="10000" fill="hold"/>
                                        <p:tgtEl>
                                          <p:spTgt spid="27"/>
                                        </p:tgtEl>
                                        <p:attrNameLst>
                                          <p:attrName>r</p:attrName>
                                        </p:attrNameLst>
                                      </p:cBhvr>
                                    </p:animRot>
                                  </p:childTnLst>
                                </p:cTn>
                              </p:par>
                            </p:childTnLst>
                          </p:cTn>
                        </p:par>
                        <p:par>
                          <p:cTn id="69" fill="hold">
                            <p:stCondLst>
                              <p:cond delay="10000"/>
                            </p:stCondLst>
                            <p:childTnLst>
                              <p:par>
                                <p:cTn id="70" presetID="53" presetClass="entr" presetSubtype="16"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3000" fill="hold"/>
                                        <p:tgtEl>
                                          <p:spTgt spid="22"/>
                                        </p:tgtEl>
                                        <p:attrNameLst>
                                          <p:attrName>ppt_w</p:attrName>
                                        </p:attrNameLst>
                                      </p:cBhvr>
                                      <p:tavLst>
                                        <p:tav tm="0">
                                          <p:val>
                                            <p:fltVal val="0"/>
                                          </p:val>
                                        </p:tav>
                                        <p:tav tm="100000">
                                          <p:val>
                                            <p:strVal val="#ppt_w"/>
                                          </p:val>
                                        </p:tav>
                                      </p:tavLst>
                                    </p:anim>
                                    <p:anim calcmode="lin" valueType="num">
                                      <p:cBhvr>
                                        <p:cTn id="73" dur="3000" fill="hold"/>
                                        <p:tgtEl>
                                          <p:spTgt spid="22"/>
                                        </p:tgtEl>
                                        <p:attrNameLst>
                                          <p:attrName>ppt_h</p:attrName>
                                        </p:attrNameLst>
                                      </p:cBhvr>
                                      <p:tavLst>
                                        <p:tav tm="0">
                                          <p:val>
                                            <p:fltVal val="0"/>
                                          </p:val>
                                        </p:tav>
                                        <p:tav tm="100000">
                                          <p:val>
                                            <p:strVal val="#ppt_h"/>
                                          </p:val>
                                        </p:tav>
                                      </p:tavLst>
                                    </p:anim>
                                    <p:animEffect transition="in" filter="fade">
                                      <p:cBhvr>
                                        <p:cTn id="74" dur="3000"/>
                                        <p:tgtEl>
                                          <p:spTgt spid="22"/>
                                        </p:tgtEl>
                                      </p:cBhvr>
                                    </p:animEffect>
                                  </p:childTnLst>
                                  <p:subTnLst>
                                    <p:audio>
                                      <p:cMediaNode>
                                        <p:cTn display="0" masterRel="sameClick">
                                          <p:stCondLst>
                                            <p:cond evt="begin" delay="0">
                                              <p:tn val="7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7" grpId="0" animBg="1"/>
      <p:bldP spid="8" grpId="0" animBg="1"/>
      <p:bldP spid="16" grpId="0" animBg="1"/>
      <p:bldP spid="16" grpId="1" animBg="1"/>
      <p:bldP spid="17" grpId="0"/>
      <p:bldP spid="17" grpId="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0" y="304800"/>
            <a:ext cx="6263343"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999494" y="540988"/>
            <a:ext cx="5890004" cy="1077218"/>
          </a:xfrm>
          <a:prstGeom prst="rect">
            <a:avLst/>
          </a:prstGeom>
          <a:noFill/>
        </p:spPr>
        <p:txBody>
          <a:bodyPr wrap="square" rtlCol="0">
            <a:spAutoFit/>
          </a:bodyPr>
          <a:lstStyle/>
          <a:p>
            <a:r>
              <a:rPr lang="en-US" sz="3200" dirty="0"/>
              <a:t>4. Street food in Bangkok is……………</a:t>
            </a:r>
          </a:p>
        </p:txBody>
      </p:sp>
      <p:sp>
        <p:nvSpPr>
          <p:cNvPr id="4" name="TextBox 3"/>
          <p:cNvSpPr txBox="1"/>
          <p:nvPr/>
        </p:nvSpPr>
        <p:spPr>
          <a:xfrm>
            <a:off x="1981200" y="2362201"/>
            <a:ext cx="2398295"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delicious </a:t>
            </a:r>
          </a:p>
        </p:txBody>
      </p:sp>
      <p:sp>
        <p:nvSpPr>
          <p:cNvPr id="7" name="TextBox 6"/>
          <p:cNvSpPr txBox="1"/>
          <p:nvPr/>
        </p:nvSpPr>
        <p:spPr>
          <a:xfrm>
            <a:off x="1981200" y="4267201"/>
            <a:ext cx="2398294"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very bad </a:t>
            </a:r>
          </a:p>
        </p:txBody>
      </p:sp>
      <p:sp>
        <p:nvSpPr>
          <p:cNvPr id="8" name="TextBox 7"/>
          <p:cNvSpPr txBox="1"/>
          <p:nvPr/>
        </p:nvSpPr>
        <p:spPr>
          <a:xfrm>
            <a:off x="2053663" y="3367307"/>
            <a:ext cx="2398294"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bad</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92330" y="2345801"/>
            <a:ext cx="609600" cy="609600"/>
          </a:xfrm>
          <a:prstGeom prst="rect">
            <a:avLst/>
          </a:prstGeom>
        </p:spPr>
      </p:pic>
      <p:sp>
        <p:nvSpPr>
          <p:cNvPr id="16" name="Cloud 15"/>
          <p:cNvSpPr/>
          <p:nvPr/>
        </p:nvSpPr>
        <p:spPr>
          <a:xfrm>
            <a:off x="4075611" y="2108115"/>
            <a:ext cx="3505200" cy="125606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4680997" y="2345801"/>
            <a:ext cx="2746498"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Very well</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586346" y="4001362"/>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546514" y="3011132"/>
            <a:ext cx="1233055" cy="1256068"/>
          </a:xfrm>
          <a:prstGeom prst="rect">
            <a:avLst/>
          </a:prstGeom>
        </p:spPr>
      </p:pic>
      <p:pic>
        <p:nvPicPr>
          <p:cNvPr id="21" name="q4">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9304969" y="5410200"/>
            <a:ext cx="1363031" cy="1350352"/>
          </a:xfrm>
          <a:prstGeom prst="rect">
            <a:avLst/>
          </a:prstGeom>
        </p:spPr>
      </p:pic>
      <p:grpSp>
        <p:nvGrpSpPr>
          <p:cNvPr id="22" name="times up"/>
          <p:cNvGrpSpPr/>
          <p:nvPr/>
        </p:nvGrpSpPr>
        <p:grpSpPr>
          <a:xfrm>
            <a:off x="9305353" y="1752029"/>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400" kern="0" dirty="0">
                  <a:solidFill>
                    <a:sysClr val="window" lastClr="FFFFFF"/>
                  </a:solidFill>
                  <a:latin typeface="Arial" panose="020B0604020202020204" pitchFamily="34" charset="0"/>
                  <a:cs typeface="Arial" panose="020B0604020202020204" pitchFamily="34" charset="0"/>
                </a:rPr>
                <a:t>stop</a:t>
              </a:r>
            </a:p>
          </p:txBody>
        </p:sp>
      </p:grpSp>
      <p:sp>
        <p:nvSpPr>
          <p:cNvPr id="25" name="Rectangle 24"/>
          <p:cNvSpPr/>
          <p:nvPr/>
        </p:nvSpPr>
        <p:spPr>
          <a:xfrm>
            <a:off x="9620467" y="420"/>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sz="1050" kern="0" dirty="0">
                <a:solidFill>
                  <a:srgbClr val="FF0000"/>
                </a:solidFill>
                <a:latin typeface="Calibri"/>
              </a:rPr>
              <a:t>START</a:t>
            </a: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20200" y="304800"/>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9642686" y="882171"/>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30" name="TextBox 29"/>
          <p:cNvSpPr txBox="1"/>
          <p:nvPr/>
        </p:nvSpPr>
        <p:spPr>
          <a:xfrm>
            <a:off x="10062970" y="927534"/>
            <a:ext cx="281032" cy="246221"/>
          </a:xfrm>
          <a:prstGeom prst="rect">
            <a:avLst/>
          </a:prstGeom>
          <a:noFill/>
        </p:spPr>
        <p:txBody>
          <a:bodyPr wrap="square" rtlCol="0">
            <a:spAutoFit/>
          </a:bodyPr>
          <a:lstStyle/>
          <a:p>
            <a:pPr>
              <a:defRPr/>
            </a:pPr>
            <a:r>
              <a:rPr lang="en-US" sz="1000" b="1" kern="0" dirty="0">
                <a:solidFill>
                  <a:srgbClr val="99B2C8"/>
                </a:solidFill>
              </a:rPr>
              <a:t>3</a:t>
            </a:r>
          </a:p>
        </p:txBody>
      </p:sp>
      <p:sp>
        <p:nvSpPr>
          <p:cNvPr id="31" name="TextBox 30"/>
          <p:cNvSpPr txBox="1"/>
          <p:nvPr/>
        </p:nvSpPr>
        <p:spPr>
          <a:xfrm>
            <a:off x="9810384" y="1181181"/>
            <a:ext cx="341087" cy="246221"/>
          </a:xfrm>
          <a:prstGeom prst="rect">
            <a:avLst/>
          </a:prstGeom>
          <a:noFill/>
        </p:spPr>
        <p:txBody>
          <a:bodyPr wrap="square" rtlCol="0">
            <a:spAutoFit/>
          </a:bodyPr>
          <a:lstStyle/>
          <a:p>
            <a:pPr>
              <a:defRPr/>
            </a:pPr>
            <a:r>
              <a:rPr lang="en-US" sz="1000" b="1" kern="0" dirty="0">
                <a:solidFill>
                  <a:srgbClr val="99B2C8"/>
                </a:solidFill>
              </a:rPr>
              <a:t>6</a:t>
            </a:r>
          </a:p>
        </p:txBody>
      </p:sp>
      <p:sp>
        <p:nvSpPr>
          <p:cNvPr id="32" name="TextBox 31"/>
          <p:cNvSpPr txBox="1"/>
          <p:nvPr/>
        </p:nvSpPr>
        <p:spPr>
          <a:xfrm>
            <a:off x="9464659" y="965104"/>
            <a:ext cx="308455" cy="246221"/>
          </a:xfrm>
          <a:prstGeom prst="rect">
            <a:avLst/>
          </a:prstGeom>
          <a:noFill/>
        </p:spPr>
        <p:txBody>
          <a:bodyPr wrap="square" rtlCol="0">
            <a:spAutoFit/>
          </a:bodyPr>
          <a:lstStyle/>
          <a:p>
            <a:pPr>
              <a:defRPr/>
            </a:pPr>
            <a:r>
              <a:rPr lang="en-US" sz="1000" b="1" kern="0" dirty="0">
                <a:solidFill>
                  <a:srgbClr val="99B2C8"/>
                </a:solidFill>
              </a:rPr>
              <a:t>9</a:t>
            </a:r>
          </a:p>
        </p:txBody>
      </p:sp>
      <p:sp>
        <p:nvSpPr>
          <p:cNvPr id="33" name="TextBox 32"/>
          <p:cNvSpPr txBox="1"/>
          <p:nvPr/>
        </p:nvSpPr>
        <p:spPr>
          <a:xfrm>
            <a:off x="9748556" y="681313"/>
            <a:ext cx="371406" cy="246221"/>
          </a:xfrm>
          <a:prstGeom prst="rect">
            <a:avLst/>
          </a:prstGeom>
          <a:noFill/>
        </p:spPr>
        <p:txBody>
          <a:bodyPr wrap="square" rtlCol="0">
            <a:spAutoFit/>
          </a:bodyPr>
          <a:lstStyle/>
          <a:p>
            <a:pPr>
              <a:defRPr/>
            </a:pPr>
            <a:r>
              <a:rPr lang="en-US" sz="1000" b="1" kern="0" dirty="0">
                <a:solidFill>
                  <a:srgbClr val="99B2C8"/>
                </a:solidFill>
              </a:rPr>
              <a:t>12</a:t>
            </a:r>
          </a:p>
        </p:txBody>
      </p:sp>
      <p:sp>
        <p:nvSpPr>
          <p:cNvPr id="41" name="Oval 40">
            <a:hlinkClick r:id="rId15" action="ppaction://hlinksldjump"/>
            <a:extLst>
              <a:ext uri="{FF2B5EF4-FFF2-40B4-BE49-F238E27FC236}">
                <a16:creationId xmlns:a16="http://schemas.microsoft.com/office/drawing/2014/main" id="{5EC7A926-7C2B-5A4C-7C9D-4A45D4AC3C68}"/>
              </a:ext>
            </a:extLst>
          </p:cNvPr>
          <p:cNvSpPr/>
          <p:nvPr/>
        </p:nvSpPr>
        <p:spPr>
          <a:xfrm>
            <a:off x="6244051" y="5732238"/>
            <a:ext cx="598179" cy="584774"/>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867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audio>
              <p:cMediaNode vol="80000">
                <p:cTn id="23" fill="hold" display="0">
                  <p:stCondLst>
                    <p:cond delay="indefinite"/>
                  </p:stCondLst>
                  <p:endCondLst>
                    <p:cond evt="onStopAudio" delay="0">
                      <p:tgtEl>
                        <p:sldTgt/>
                      </p:tgtEl>
                    </p:cond>
                  </p:endCondLst>
                </p:cTn>
                <p:tgtEl>
                  <p:spTgt spid="12"/>
                </p:tgtEl>
              </p:cMediaNode>
            </p:audio>
            <p:audio>
              <p:cMediaNode vol="80000">
                <p:cTn id="24" fill="hold" display="0">
                  <p:stCondLst>
                    <p:cond delay="indefinite"/>
                  </p:stCondLst>
                  <p:endCondLst>
                    <p:cond evt="onStopAudio" delay="0">
                      <p:tgtEl>
                        <p:sldTgt/>
                      </p:tgtEl>
                    </p:cond>
                  </p:endCondLst>
                </p:cTn>
                <p:tgtEl>
                  <p:spTgt spid="13"/>
                </p:tgtEl>
              </p:cMediaNode>
            </p:audio>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 presetClass="mediacall" presetSubtype="0" fill="hold" nodeType="withEffect">
                                  <p:stCondLst>
                                    <p:cond delay="0"/>
                                  </p:stCondLst>
                                  <p:childTnLst>
                                    <p:cmd type="call" cmd="playFrom(0.0)">
                                      <p:cBhvr>
                                        <p:cTn id="35" dur="8091" fill="hold"/>
                                        <p:tgtEl>
                                          <p:spTgt spid="10"/>
                                        </p:tgtEl>
                                      </p:cBhvr>
                                    </p:cmd>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6"/>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 presetClass="mediacall" presetSubtype="0" fill="hold" nodeType="withEffect">
                                  <p:stCondLst>
                                    <p:cond delay="0"/>
                                  </p:stCondLst>
                                  <p:childTnLst>
                                    <p:cmd type="call" cmd="playFrom(0.0)">
                                      <p:cBhvr>
                                        <p:cTn id="49" dur="8158" fill="hold"/>
                                        <p:tgtEl>
                                          <p:spTgt spid="13"/>
                                        </p:tgtEl>
                                      </p:cBhvr>
                                    </p:cmd>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withEffect">
                                  <p:stCondLst>
                                    <p:cond delay="0"/>
                                  </p:stCondLst>
                                  <p:childTnLst>
                                    <p:cmd type="call" cmd="playFrom(0.0)">
                                      <p:cBhvr>
                                        <p:cTn id="54" dur="8158" fill="hold"/>
                                        <p:tgtEl>
                                          <p:spTgt spid="12"/>
                                        </p:tgtEl>
                                      </p:cBhvr>
                                    </p:cmd>
                                  </p:childTnLst>
                                </p:cTn>
                              </p:par>
                              <p:par>
                                <p:cTn id="55" presetID="10"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4" restart="whenNotActive" fill="hold" evtFilter="cancelBubble" nodeType="interactiveSeq">
                <p:stCondLst>
                  <p:cond evt="onClick" delay="0">
                    <p:tgtEl>
                      <p:spTgt spid="25"/>
                    </p:tgtEl>
                  </p:cond>
                </p:stCondLst>
                <p:endSync evt="end" delay="0">
                  <p:rtn val="all"/>
                </p:endSync>
                <p:childTnLst>
                  <p:par>
                    <p:cTn id="65" fill="hold">
                      <p:stCondLst>
                        <p:cond delay="0"/>
                      </p:stCondLst>
                      <p:childTnLst>
                        <p:par>
                          <p:cTn id="66" fill="hold">
                            <p:stCondLst>
                              <p:cond delay="0"/>
                            </p:stCondLst>
                            <p:childTnLst>
                              <p:par>
                                <p:cTn id="67" presetID="8" presetClass="emph" presetSubtype="0" fill="hold" nodeType="clickEffect">
                                  <p:stCondLst>
                                    <p:cond delay="0"/>
                                  </p:stCondLst>
                                  <p:childTnLst>
                                    <p:animRot by="21600000">
                                      <p:cBhvr>
                                        <p:cTn id="68" dur="10000" fill="hold"/>
                                        <p:tgtEl>
                                          <p:spTgt spid="27"/>
                                        </p:tgtEl>
                                        <p:attrNameLst>
                                          <p:attrName>r</p:attrName>
                                        </p:attrNameLst>
                                      </p:cBhvr>
                                    </p:animRot>
                                  </p:childTnLst>
                                </p:cTn>
                              </p:par>
                            </p:childTnLst>
                          </p:cTn>
                        </p:par>
                        <p:par>
                          <p:cTn id="69" fill="hold">
                            <p:stCondLst>
                              <p:cond delay="10000"/>
                            </p:stCondLst>
                            <p:childTnLst>
                              <p:par>
                                <p:cTn id="70" presetID="53" presetClass="entr" presetSubtype="16"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3000" fill="hold"/>
                                        <p:tgtEl>
                                          <p:spTgt spid="22"/>
                                        </p:tgtEl>
                                        <p:attrNameLst>
                                          <p:attrName>ppt_w</p:attrName>
                                        </p:attrNameLst>
                                      </p:cBhvr>
                                      <p:tavLst>
                                        <p:tav tm="0">
                                          <p:val>
                                            <p:fltVal val="0"/>
                                          </p:val>
                                        </p:tav>
                                        <p:tav tm="100000">
                                          <p:val>
                                            <p:strVal val="#ppt_w"/>
                                          </p:val>
                                        </p:tav>
                                      </p:tavLst>
                                    </p:anim>
                                    <p:anim calcmode="lin" valueType="num">
                                      <p:cBhvr>
                                        <p:cTn id="73" dur="3000" fill="hold"/>
                                        <p:tgtEl>
                                          <p:spTgt spid="22"/>
                                        </p:tgtEl>
                                        <p:attrNameLst>
                                          <p:attrName>ppt_h</p:attrName>
                                        </p:attrNameLst>
                                      </p:cBhvr>
                                      <p:tavLst>
                                        <p:tav tm="0">
                                          <p:val>
                                            <p:fltVal val="0"/>
                                          </p:val>
                                        </p:tav>
                                        <p:tav tm="100000">
                                          <p:val>
                                            <p:strVal val="#ppt_h"/>
                                          </p:val>
                                        </p:tav>
                                      </p:tavLst>
                                    </p:anim>
                                    <p:animEffect transition="in" filter="fade">
                                      <p:cBhvr>
                                        <p:cTn id="74" dur="3000"/>
                                        <p:tgtEl>
                                          <p:spTgt spid="22"/>
                                        </p:tgtEl>
                                      </p:cBhvr>
                                    </p:animEffect>
                                  </p:childTnLst>
                                  <p:subTnLst>
                                    <p:audio>
                                      <p:cMediaNode>
                                        <p:cTn display="0" masterRel="sameClick">
                                          <p:stCondLst>
                                            <p:cond evt="begin" delay="0">
                                              <p:tn val="7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7" grpId="0" animBg="1"/>
      <p:bldP spid="8" grpId="0" animBg="1"/>
      <p:bldP spid="16" grpId="0" animBg="1"/>
      <p:bldP spid="16" grpId="1" animBg="1"/>
      <p:bldP spid="17" grpId="0"/>
      <p:bldP spid="17" grpId="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1862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dirty="0"/>
              <a:t>Bangkok is famous for its markets and street food.</a:t>
            </a:r>
            <a:br>
              <a:rPr lang="en-US" sz="2800" dirty="0"/>
            </a:br>
            <a:r>
              <a:rPr lang="en-US" sz="2800" dirty="0"/>
              <a:t>Visit the </a:t>
            </a:r>
            <a:r>
              <a:rPr lang="en-US" sz="2800" dirty="0" err="1"/>
              <a:t>Chatuchak</a:t>
            </a:r>
            <a:r>
              <a:rPr lang="en-US" sz="2800" dirty="0"/>
              <a:t>, the largest weekend market in the world. </a:t>
            </a:r>
            <a:r>
              <a:rPr lang="en-US" sz="2800" b="1" dirty="0">
                <a:solidFill>
                  <a:srgbClr val="FF0000"/>
                </a:solidFill>
              </a:rPr>
              <a:t>There are over 15,000 stalls</a:t>
            </a:r>
            <a:r>
              <a:rPr lang="en-US" sz="2800" dirty="0">
                <a:solidFill>
                  <a:srgbClr val="FF0000"/>
                </a:solidFill>
              </a:rPr>
              <a:t> </a:t>
            </a:r>
            <a:r>
              <a:rPr lang="en-US" sz="2800" dirty="0"/>
              <a:t>selling nearly everything, at cheap prices. It’s only five minutes’ walk from the station. When you visit this market, you can see part of Thai people’s life.</a:t>
            </a:r>
          </a:p>
          <a:p>
            <a:pPr algn="just">
              <a:lnSpc>
                <a:spcPct val="110000"/>
              </a:lnSpc>
            </a:pPr>
            <a:r>
              <a:rPr lang="en-US" sz="2800" dirty="0"/>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764"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5413569" y="135813"/>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9733936" y="129442"/>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4823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1862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dirty="0"/>
              <a:t>Bangkok is famous for its markets and street food.</a:t>
            </a:r>
            <a:br>
              <a:rPr lang="en-US" sz="2800" dirty="0"/>
            </a:br>
            <a:r>
              <a:rPr lang="en-US" sz="2800" dirty="0"/>
              <a:t>Visit the </a:t>
            </a:r>
            <a:r>
              <a:rPr lang="en-US" sz="2800" dirty="0" err="1"/>
              <a:t>Chatuchak</a:t>
            </a:r>
            <a:r>
              <a:rPr lang="en-US" sz="2800" dirty="0"/>
              <a:t>, the largest weekend market in the world. There are over 15,000 stalls selling nearly everything, at cheap prices. </a:t>
            </a:r>
            <a:r>
              <a:rPr lang="en-US" sz="2800" b="1" dirty="0">
                <a:solidFill>
                  <a:srgbClr val="FF0000"/>
                </a:solidFill>
              </a:rPr>
              <a:t>It’s only five minutes’ walk from the station.</a:t>
            </a:r>
            <a:r>
              <a:rPr lang="en-US" sz="2800" dirty="0">
                <a:solidFill>
                  <a:srgbClr val="FF0000"/>
                </a:solidFill>
              </a:rPr>
              <a:t> </a:t>
            </a:r>
            <a:r>
              <a:rPr lang="en-US" sz="2800" dirty="0"/>
              <a:t>When you visit this market, you can see part of Thai people’s life.</a:t>
            </a:r>
          </a:p>
          <a:p>
            <a:pPr algn="just">
              <a:lnSpc>
                <a:spcPct val="110000"/>
              </a:lnSpc>
            </a:pPr>
            <a:r>
              <a:rPr lang="en-US" sz="2800" dirty="0"/>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764"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5413569" y="135813"/>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9733936" y="129442"/>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381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1862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dirty="0"/>
              <a:t>Bangkok is famous for its markets and street food.</a:t>
            </a:r>
            <a:br>
              <a:rPr lang="en-US" sz="2800" dirty="0"/>
            </a:br>
            <a:r>
              <a:rPr lang="en-US" sz="2800" dirty="0"/>
              <a:t>Visit the </a:t>
            </a:r>
            <a:r>
              <a:rPr lang="en-US" sz="2800" dirty="0" err="1"/>
              <a:t>Chatuchak</a:t>
            </a:r>
            <a:r>
              <a:rPr lang="en-US" sz="2800" dirty="0"/>
              <a:t>, the largest weekend market in the world. There are over 15,000 stalls selling nearly everything, at cheap prices. It’s only five minutes’ walk from the station. </a:t>
            </a:r>
            <a:r>
              <a:rPr lang="en-US" sz="2800" b="1" dirty="0">
                <a:solidFill>
                  <a:srgbClr val="FF0000"/>
                </a:solidFill>
              </a:rPr>
              <a:t>When you visit this market, you can see part of Thai people’s life.</a:t>
            </a:r>
          </a:p>
          <a:p>
            <a:pPr algn="just">
              <a:lnSpc>
                <a:spcPct val="110000"/>
              </a:lnSpc>
            </a:pPr>
            <a:r>
              <a:rPr lang="en-US" sz="2800" dirty="0"/>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764"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5413569" y="135813"/>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9733936" y="129442"/>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78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1862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dirty="0"/>
              <a:t>Bangkok is famous for its markets and street food.</a:t>
            </a:r>
            <a:br>
              <a:rPr lang="en-US" sz="2800" dirty="0"/>
            </a:br>
            <a:r>
              <a:rPr lang="en-US" sz="2800" dirty="0"/>
              <a:t>Visit the </a:t>
            </a:r>
            <a:r>
              <a:rPr lang="en-US" sz="2800" dirty="0" err="1"/>
              <a:t>Chatuchak</a:t>
            </a:r>
            <a:r>
              <a:rPr lang="en-US" sz="2800" dirty="0"/>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dirty="0"/>
              <a:t>Another interesting type of market is the floating market on the river. Don’t forget to try street food in Bangkok. It’s easy to find food stalls all around Bangkok, serving different Thai dishes. </a:t>
            </a:r>
            <a:r>
              <a:rPr lang="en-US" sz="2800" b="1" dirty="0">
                <a:solidFill>
                  <a:srgbClr val="FF0000"/>
                </a:solidFill>
              </a:rPr>
              <a:t>They are really delicious.</a:t>
            </a:r>
          </a:p>
        </p:txBody>
      </p:sp>
      <p:pic>
        <p:nvPicPr>
          <p:cNvPr id="6" name="Picture 5">
            <a:hlinkClick r:id="rId2" action="ppaction://hlinksldjump"/>
            <a:extLst>
              <a:ext uri="{FF2B5EF4-FFF2-40B4-BE49-F238E27FC236}">
                <a16:creationId xmlns:a16="http://schemas.microsoft.com/office/drawing/2014/main" id="{CD7D81FC-37DB-4FB5-9734-64BA5B583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2764"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5413569" y="135813"/>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2" action="ppaction://hlinksldjump"/>
            <a:extLst>
              <a:ext uri="{FF2B5EF4-FFF2-40B4-BE49-F238E27FC236}">
                <a16:creationId xmlns:a16="http://schemas.microsoft.com/office/drawing/2014/main" id="{159A5070-05F6-4C54-98F1-7743575FF3DA}"/>
              </a:ext>
            </a:extLst>
          </p:cNvPr>
          <p:cNvSpPr/>
          <p:nvPr/>
        </p:nvSpPr>
        <p:spPr>
          <a:xfrm>
            <a:off x="9733936" y="129442"/>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840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E96D258-51F3-F29D-15D6-B1BB6370ABE9}"/>
              </a:ext>
            </a:extLst>
          </p:cNvPr>
          <p:cNvSpPr/>
          <p:nvPr/>
        </p:nvSpPr>
        <p:spPr>
          <a:xfrm>
            <a:off x="1743995" y="1180215"/>
            <a:ext cx="8699417" cy="5137459"/>
          </a:xfrm>
          <a:prstGeom prst="roundRect">
            <a:avLst/>
          </a:prstGeom>
          <a:solidFill>
            <a:srgbClr val="FDE1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995" y="104779"/>
            <a:ext cx="587409" cy="621628"/>
          </a:xfrm>
          <a:prstGeom prst="rect">
            <a:avLst/>
          </a:prstGeom>
        </p:spPr>
      </p:pic>
      <p:sp>
        <p:nvSpPr>
          <p:cNvPr id="8" name="TextBox 7"/>
          <p:cNvSpPr txBox="1"/>
          <p:nvPr/>
        </p:nvSpPr>
        <p:spPr>
          <a:xfrm>
            <a:off x="2407574" y="93698"/>
            <a:ext cx="7661713" cy="892552"/>
          </a:xfrm>
          <a:prstGeom prst="rect">
            <a:avLst/>
          </a:prstGeom>
          <a:noFill/>
        </p:spPr>
        <p:txBody>
          <a:bodyPr wrap="square" rtlCol="0">
            <a:spAutoFit/>
          </a:bodyPr>
          <a:lstStyle/>
          <a:p>
            <a:r>
              <a:rPr lang="en-US" sz="2600" b="1" dirty="0">
                <a:solidFill>
                  <a:srgbClr val="FF0000"/>
                </a:solidFill>
                <a:effectLst>
                  <a:glow rad="88900">
                    <a:schemeClr val="bg1"/>
                  </a:glow>
                </a:effectLst>
                <a:latin typeface="Arial" panose="020B0604020202020204" pitchFamily="34" charset="0"/>
                <a:cs typeface="Arial" panose="020B0604020202020204" pitchFamily="34" charset="0"/>
              </a:rPr>
              <a:t>Listen again and fill each gap with one word / number. </a:t>
            </a:r>
          </a:p>
        </p:txBody>
      </p:sp>
      <p:grpSp>
        <p:nvGrpSpPr>
          <p:cNvPr id="22" name="Group 21"/>
          <p:cNvGrpSpPr/>
          <p:nvPr/>
        </p:nvGrpSpPr>
        <p:grpSpPr>
          <a:xfrm>
            <a:off x="2609202" y="1850494"/>
            <a:ext cx="6973597" cy="470318"/>
            <a:chOff x="363373" y="1262747"/>
            <a:chExt cx="6973597" cy="470318"/>
          </a:xfrm>
        </p:grpSpPr>
        <p:sp>
          <p:nvSpPr>
            <p:cNvPr id="24" name="TextBox 23"/>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1.</a:t>
              </a:r>
            </a:p>
          </p:txBody>
        </p:sp>
        <p:sp>
          <p:nvSpPr>
            <p:cNvPr id="25" name="TextBox 24"/>
            <p:cNvSpPr txBox="1"/>
            <p:nvPr/>
          </p:nvSpPr>
          <p:spPr>
            <a:xfrm>
              <a:off x="827313" y="1271400"/>
              <a:ext cx="6509657" cy="461665"/>
            </a:xfrm>
            <a:prstGeom prst="rect">
              <a:avLst/>
            </a:prstGeom>
            <a:noFill/>
          </p:spPr>
          <p:txBody>
            <a:bodyPr wrap="square" rtlCol="0">
              <a:spAutoFit/>
            </a:bodyPr>
            <a:lstStyle/>
            <a:p>
              <a:r>
                <a:rPr lang="en-US" sz="2400"/>
                <a:t>Chatuchak market has over               stalls.</a:t>
              </a:r>
              <a:endParaRPr lang="en-US" sz="2400" i="1"/>
            </a:p>
          </p:txBody>
        </p:sp>
      </p:grpSp>
      <p:cxnSp>
        <p:nvCxnSpPr>
          <p:cNvPr id="23" name="Straight Connector 22"/>
          <p:cNvCxnSpPr/>
          <p:nvPr/>
        </p:nvCxnSpPr>
        <p:spPr>
          <a:xfrm>
            <a:off x="6582497" y="2177375"/>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2609202" y="2758027"/>
            <a:ext cx="7180427" cy="830997"/>
            <a:chOff x="369902" y="2142097"/>
            <a:chExt cx="7180427" cy="830997"/>
          </a:xfrm>
        </p:grpSpPr>
        <p:sp>
          <p:nvSpPr>
            <p:cNvPr id="29" name="TextBox 28"/>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2.</a:t>
              </a:r>
            </a:p>
          </p:txBody>
        </p:sp>
        <p:sp>
          <p:nvSpPr>
            <p:cNvPr id="30" name="TextBox 29"/>
            <p:cNvSpPr txBox="1"/>
            <p:nvPr/>
          </p:nvSpPr>
          <p:spPr>
            <a:xfrm>
              <a:off x="844733" y="2142097"/>
              <a:ext cx="6705596" cy="830997"/>
            </a:xfrm>
            <a:prstGeom prst="rect">
              <a:avLst/>
            </a:prstGeom>
            <a:noFill/>
          </p:spPr>
          <p:txBody>
            <a:bodyPr wrap="square" rtlCol="0">
              <a:spAutoFit/>
            </a:bodyPr>
            <a:lstStyle/>
            <a:p>
              <a:r>
                <a:rPr lang="en-US" sz="2400" dirty="0" err="1"/>
                <a:t>Chatuchak</a:t>
              </a:r>
              <a:r>
                <a:rPr lang="en-US" sz="2400" dirty="0"/>
                <a:t> market is about   </a:t>
              </a:r>
              <a:r>
                <a:rPr lang="en-US" sz="2400" b="1" dirty="0"/>
                <a:t>     </a:t>
              </a:r>
              <a:r>
                <a:rPr lang="en-US" sz="2400" dirty="0"/>
                <a:t>   minutes’ walk from the station.</a:t>
              </a:r>
            </a:p>
          </p:txBody>
        </p:sp>
      </p:grpSp>
      <p:cxnSp>
        <p:nvCxnSpPr>
          <p:cNvPr id="28" name="Straight Connector 27"/>
          <p:cNvCxnSpPr/>
          <p:nvPr/>
        </p:nvCxnSpPr>
        <p:spPr>
          <a:xfrm>
            <a:off x="6549840" y="3084398"/>
            <a:ext cx="64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2609202" y="3883279"/>
            <a:ext cx="7460085" cy="461665"/>
            <a:chOff x="369902" y="2142097"/>
            <a:chExt cx="7460085" cy="461665"/>
          </a:xfrm>
        </p:grpSpPr>
        <p:sp>
          <p:nvSpPr>
            <p:cNvPr id="34" name="TextBox 33"/>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3.</a:t>
              </a:r>
            </a:p>
          </p:txBody>
        </p:sp>
        <p:sp>
          <p:nvSpPr>
            <p:cNvPr id="35" name="TextBox 34"/>
            <p:cNvSpPr txBox="1"/>
            <p:nvPr/>
          </p:nvSpPr>
          <p:spPr>
            <a:xfrm>
              <a:off x="844733" y="2142097"/>
              <a:ext cx="6985254" cy="461665"/>
            </a:xfrm>
            <a:prstGeom prst="rect">
              <a:avLst/>
            </a:prstGeom>
            <a:noFill/>
          </p:spPr>
          <p:txBody>
            <a:bodyPr wrap="square" rtlCol="0">
              <a:spAutoFit/>
            </a:bodyPr>
            <a:lstStyle/>
            <a:p>
              <a:r>
                <a:rPr lang="en-US" sz="2400"/>
                <a:t>You can see part of Thai people’s                at a market.</a:t>
              </a:r>
            </a:p>
          </p:txBody>
        </p:sp>
      </p:grpSp>
      <p:cxnSp>
        <p:nvCxnSpPr>
          <p:cNvPr id="33" name="Straight Connector 32"/>
          <p:cNvCxnSpPr/>
          <p:nvPr/>
        </p:nvCxnSpPr>
        <p:spPr>
          <a:xfrm>
            <a:off x="7279179" y="4209650"/>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2609202" y="4681951"/>
            <a:ext cx="7180427" cy="461665"/>
            <a:chOff x="369902" y="2142097"/>
            <a:chExt cx="7180427" cy="461665"/>
          </a:xfrm>
        </p:grpSpPr>
        <p:sp>
          <p:nvSpPr>
            <p:cNvPr id="39" name="TextBox 38"/>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4.</a:t>
              </a:r>
            </a:p>
          </p:txBody>
        </p:sp>
        <p:sp>
          <p:nvSpPr>
            <p:cNvPr id="40" name="TextBox 39"/>
            <p:cNvSpPr txBox="1"/>
            <p:nvPr/>
          </p:nvSpPr>
          <p:spPr>
            <a:xfrm>
              <a:off x="844733" y="2142097"/>
              <a:ext cx="6705596" cy="461665"/>
            </a:xfrm>
            <a:prstGeom prst="rect">
              <a:avLst/>
            </a:prstGeom>
            <a:noFill/>
          </p:spPr>
          <p:txBody>
            <a:bodyPr wrap="square" rtlCol="0">
              <a:spAutoFit/>
            </a:bodyPr>
            <a:lstStyle/>
            <a:p>
              <a:r>
                <a:rPr lang="en-US" sz="2400" dirty="0"/>
                <a:t>Street food in Bangkok is                     .</a:t>
              </a:r>
            </a:p>
          </p:txBody>
        </p:sp>
      </p:grpSp>
      <p:cxnSp>
        <p:nvCxnSpPr>
          <p:cNvPr id="38" name="Straight Connector 37"/>
          <p:cNvCxnSpPr/>
          <p:nvPr/>
        </p:nvCxnSpPr>
        <p:spPr>
          <a:xfrm>
            <a:off x="6255925" y="5008322"/>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533611" y="1850495"/>
            <a:ext cx="1039067" cy="461665"/>
          </a:xfrm>
          <a:prstGeom prst="rect">
            <a:avLst/>
          </a:prstGeom>
          <a:noFill/>
        </p:spPr>
        <p:txBody>
          <a:bodyPr wrap="none" rtlCol="0">
            <a:spAutoFit/>
          </a:bodyPr>
          <a:lstStyle/>
          <a:p>
            <a:r>
              <a:rPr lang="en-US" sz="2400" b="1" dirty="0">
                <a:solidFill>
                  <a:srgbClr val="00B050"/>
                </a:solidFill>
              </a:rPr>
              <a:t>15,000</a:t>
            </a:r>
          </a:p>
        </p:txBody>
      </p:sp>
      <p:sp>
        <p:nvSpPr>
          <p:cNvPr id="42" name="TextBox 41"/>
          <p:cNvSpPr txBox="1"/>
          <p:nvPr/>
        </p:nvSpPr>
        <p:spPr>
          <a:xfrm>
            <a:off x="6719406" y="2758026"/>
            <a:ext cx="340158" cy="461665"/>
          </a:xfrm>
          <a:prstGeom prst="rect">
            <a:avLst/>
          </a:prstGeom>
          <a:noFill/>
        </p:spPr>
        <p:txBody>
          <a:bodyPr wrap="none" rtlCol="0">
            <a:spAutoFit/>
          </a:bodyPr>
          <a:lstStyle/>
          <a:p>
            <a:r>
              <a:rPr lang="en-US" sz="2400" dirty="0">
                <a:solidFill>
                  <a:srgbClr val="00B050"/>
                </a:solidFill>
              </a:rPr>
              <a:t>5</a:t>
            </a:r>
          </a:p>
        </p:txBody>
      </p:sp>
      <p:sp>
        <p:nvSpPr>
          <p:cNvPr id="43" name="TextBox 42"/>
          <p:cNvSpPr txBox="1"/>
          <p:nvPr/>
        </p:nvSpPr>
        <p:spPr>
          <a:xfrm>
            <a:off x="7453128" y="3883278"/>
            <a:ext cx="583237" cy="461665"/>
          </a:xfrm>
          <a:prstGeom prst="rect">
            <a:avLst/>
          </a:prstGeom>
          <a:noFill/>
        </p:spPr>
        <p:txBody>
          <a:bodyPr wrap="none" rtlCol="0">
            <a:spAutoFit/>
          </a:bodyPr>
          <a:lstStyle/>
          <a:p>
            <a:r>
              <a:rPr lang="en-US" sz="2400" b="1" dirty="0">
                <a:solidFill>
                  <a:srgbClr val="00B050"/>
                </a:solidFill>
              </a:rPr>
              <a:t>life</a:t>
            </a:r>
          </a:p>
        </p:txBody>
      </p:sp>
      <p:sp>
        <p:nvSpPr>
          <p:cNvPr id="44" name="TextBox 43"/>
          <p:cNvSpPr txBox="1"/>
          <p:nvPr/>
        </p:nvSpPr>
        <p:spPr>
          <a:xfrm>
            <a:off x="6364076" y="4681951"/>
            <a:ext cx="1313180" cy="461665"/>
          </a:xfrm>
          <a:prstGeom prst="rect">
            <a:avLst/>
          </a:prstGeom>
          <a:noFill/>
        </p:spPr>
        <p:txBody>
          <a:bodyPr wrap="none" rtlCol="0">
            <a:spAutoFit/>
          </a:bodyPr>
          <a:lstStyle/>
          <a:p>
            <a:r>
              <a:rPr lang="en-US" sz="2400" b="1" dirty="0">
                <a:solidFill>
                  <a:srgbClr val="00B050"/>
                </a:solidFill>
              </a:rPr>
              <a:t>delicious</a:t>
            </a:r>
          </a:p>
        </p:txBody>
      </p:sp>
      <p:pic>
        <p:nvPicPr>
          <p:cNvPr id="3" name="B2_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74472" y="548626"/>
            <a:ext cx="487696" cy="487696"/>
          </a:xfrm>
          <a:prstGeom prst="rect">
            <a:avLst/>
          </a:prstGeom>
        </p:spPr>
      </p:pic>
    </p:spTree>
    <p:extLst>
      <p:ext uri="{BB962C8B-B14F-4D97-AF65-F5344CB8AC3E}">
        <p14:creationId xmlns:p14="http://schemas.microsoft.com/office/powerpoint/2010/main" val="246835563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FA8033B-79C8-61DA-6765-9D26BBF699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295" y="1106035"/>
            <a:ext cx="12079705" cy="5755975"/>
          </a:xfrm>
        </p:spPr>
      </p:pic>
      <p:sp>
        <p:nvSpPr>
          <p:cNvPr id="2" name="TextBox 1">
            <a:extLst>
              <a:ext uri="{FF2B5EF4-FFF2-40B4-BE49-F238E27FC236}">
                <a16:creationId xmlns:a16="http://schemas.microsoft.com/office/drawing/2014/main" id="{891AFEF3-09DB-F824-966D-DD49202E6F11}"/>
              </a:ext>
            </a:extLst>
          </p:cNvPr>
          <p:cNvSpPr txBox="1"/>
          <p:nvPr/>
        </p:nvSpPr>
        <p:spPr>
          <a:xfrm>
            <a:off x="2598820" y="2017067"/>
            <a:ext cx="2117557" cy="646331"/>
          </a:xfrm>
          <a:prstGeom prst="rect">
            <a:avLst/>
          </a:prstGeom>
          <a:solidFill>
            <a:srgbClr val="FDE1D8"/>
          </a:solidFill>
        </p:spPr>
        <p:txBody>
          <a:bodyPr wrap="square" rtlCol="0">
            <a:spAutoFit/>
          </a:bodyPr>
          <a:lstStyle/>
          <a:p>
            <a:r>
              <a:rPr lang="en-US" dirty="0"/>
              <a:t>What can you see there?</a:t>
            </a:r>
          </a:p>
        </p:txBody>
      </p:sp>
      <p:sp>
        <p:nvSpPr>
          <p:cNvPr id="3" name="TextBox 2">
            <a:extLst>
              <a:ext uri="{FF2B5EF4-FFF2-40B4-BE49-F238E27FC236}">
                <a16:creationId xmlns:a16="http://schemas.microsoft.com/office/drawing/2014/main" id="{9D1F813A-8C8C-F998-2398-D08D6439479C}"/>
              </a:ext>
            </a:extLst>
          </p:cNvPr>
          <p:cNvSpPr txBox="1"/>
          <p:nvPr/>
        </p:nvSpPr>
        <p:spPr>
          <a:xfrm>
            <a:off x="7363326" y="3105834"/>
            <a:ext cx="1459832" cy="646331"/>
          </a:xfrm>
          <a:prstGeom prst="rect">
            <a:avLst/>
          </a:prstGeom>
          <a:solidFill>
            <a:srgbClr val="FDE1D8"/>
          </a:solidFill>
        </p:spPr>
        <p:txBody>
          <a:bodyPr wrap="square" rtlCol="0">
            <a:spAutoFit/>
          </a:bodyPr>
          <a:lstStyle/>
          <a:p>
            <a:r>
              <a:rPr lang="en-US" dirty="0"/>
              <a:t>What is it like?</a:t>
            </a:r>
          </a:p>
        </p:txBody>
      </p:sp>
      <p:sp>
        <p:nvSpPr>
          <p:cNvPr id="4" name="TextBox 3">
            <a:extLst>
              <a:ext uri="{FF2B5EF4-FFF2-40B4-BE49-F238E27FC236}">
                <a16:creationId xmlns:a16="http://schemas.microsoft.com/office/drawing/2014/main" id="{51E3965D-DEBC-6BC2-DB0D-EC96EAC9670E}"/>
              </a:ext>
            </a:extLst>
          </p:cNvPr>
          <p:cNvSpPr txBox="1"/>
          <p:nvPr/>
        </p:nvSpPr>
        <p:spPr>
          <a:xfrm>
            <a:off x="2598820" y="4947303"/>
            <a:ext cx="2117557" cy="646331"/>
          </a:xfrm>
          <a:prstGeom prst="rect">
            <a:avLst/>
          </a:prstGeom>
          <a:solidFill>
            <a:srgbClr val="FDE1D8"/>
          </a:solidFill>
        </p:spPr>
        <p:txBody>
          <a:bodyPr wrap="square" rtlCol="0">
            <a:spAutoFit/>
          </a:bodyPr>
          <a:lstStyle/>
          <a:p>
            <a:r>
              <a:rPr lang="en-US" dirty="0"/>
              <a:t>What can you do there?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37" y="0"/>
            <a:ext cx="587409" cy="604353"/>
          </a:xfrm>
          <a:prstGeom prst="rect">
            <a:avLst/>
          </a:prstGeom>
        </p:spPr>
      </p:pic>
      <p:sp>
        <p:nvSpPr>
          <p:cNvPr id="6" name="TextBox 5">
            <a:extLst>
              <a:ext uri="{FF2B5EF4-FFF2-40B4-BE49-F238E27FC236}">
                <a16:creationId xmlns:a16="http://schemas.microsoft.com/office/drawing/2014/main" id="{E68551ED-953A-4B10-F9A2-EE3763F032ED}"/>
              </a:ext>
            </a:extLst>
          </p:cNvPr>
          <p:cNvSpPr txBox="1"/>
          <p:nvPr/>
        </p:nvSpPr>
        <p:spPr>
          <a:xfrm>
            <a:off x="1832941" y="147918"/>
            <a:ext cx="9096943" cy="954107"/>
          </a:xfrm>
          <a:prstGeom prst="rect">
            <a:avLst/>
          </a:prstGeom>
          <a:noFill/>
        </p:spPr>
        <p:txBody>
          <a:bodyPr wrap="square" rtlCol="0">
            <a:spAutoFit/>
          </a:bodyPr>
          <a:lstStyle/>
          <a:p>
            <a:pPr algn="just"/>
            <a:r>
              <a:rPr lang="en-US" sz="2800" b="1" dirty="0">
                <a:solidFill>
                  <a:srgbClr val="FF0000"/>
                </a:solidFill>
                <a:effectLst>
                  <a:glow rad="88900">
                    <a:schemeClr val="bg1"/>
                  </a:glow>
                </a:effectLst>
                <a:latin typeface="Arial" panose="020B0604020202020204" pitchFamily="34" charset="0"/>
                <a:cs typeface="Arial" panose="020B0604020202020204" pitchFamily="34" charset="0"/>
              </a:rPr>
              <a:t>Work in groups. Talk about a city in your country, using the questions below as a guide.</a:t>
            </a:r>
          </a:p>
        </p:txBody>
      </p:sp>
    </p:spTree>
    <p:extLst>
      <p:ext uri="{BB962C8B-B14F-4D97-AF65-F5344CB8AC3E}">
        <p14:creationId xmlns:p14="http://schemas.microsoft.com/office/powerpoint/2010/main" val="4287052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0374B-5691-576D-87BC-2EE43C5734CE}"/>
              </a:ext>
            </a:extLst>
          </p:cNvPr>
          <p:cNvSpPr>
            <a:spLocks noGrp="1"/>
          </p:cNvSpPr>
          <p:nvPr>
            <p:ph type="title"/>
          </p:nvPr>
        </p:nvSpPr>
        <p:spPr>
          <a:xfrm>
            <a:off x="838200" y="365125"/>
            <a:ext cx="3974432" cy="501149"/>
          </a:xfrm>
        </p:spPr>
        <p:txBody>
          <a:bodyPr>
            <a:normAutofit fontScale="90000"/>
          </a:bodyPr>
          <a:lstStyle/>
          <a:p>
            <a:r>
              <a:rPr lang="en-US" dirty="0">
                <a:solidFill>
                  <a:srgbClr val="FF0000"/>
                </a:solidFill>
              </a:rPr>
              <a:t>Group 1</a:t>
            </a:r>
          </a:p>
        </p:txBody>
      </p:sp>
      <p:sp>
        <p:nvSpPr>
          <p:cNvPr id="3" name="Content Placeholder 2">
            <a:extLst>
              <a:ext uri="{FF2B5EF4-FFF2-40B4-BE49-F238E27FC236}">
                <a16:creationId xmlns:a16="http://schemas.microsoft.com/office/drawing/2014/main" id="{3A8FBD8C-2D3D-0607-BFCA-883C3DF63C81}"/>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4CB519D2-24A0-8F92-18E9-356E4558DA64}"/>
              </a:ext>
            </a:extLst>
          </p:cNvPr>
          <p:cNvPicPr>
            <a:picLocks noChangeAspect="1"/>
          </p:cNvPicPr>
          <p:nvPr/>
        </p:nvPicPr>
        <p:blipFill>
          <a:blip r:embed="rId2"/>
          <a:stretch>
            <a:fillRect/>
          </a:stretch>
        </p:blipFill>
        <p:spPr>
          <a:xfrm>
            <a:off x="705853" y="1026694"/>
            <a:ext cx="10647947" cy="5466181"/>
          </a:xfrm>
          <a:prstGeom prst="rect">
            <a:avLst/>
          </a:prstGeom>
        </p:spPr>
      </p:pic>
    </p:spTree>
    <p:extLst>
      <p:ext uri="{BB962C8B-B14F-4D97-AF65-F5344CB8AC3E}">
        <p14:creationId xmlns:p14="http://schemas.microsoft.com/office/powerpoint/2010/main" val="3880831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avel Bangkok in a Minute - Aerial Drone Video - Expedia">
            <a:hlinkClick r:id="" action="ppaction://media"/>
            <a:extLst>
              <a:ext uri="{FF2B5EF4-FFF2-40B4-BE49-F238E27FC236}">
                <a16:creationId xmlns:a16="http://schemas.microsoft.com/office/drawing/2014/main" id="{4A58E432-7DF7-A575-7936-D3F16AB560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5853" y="1010654"/>
            <a:ext cx="11053010" cy="5101389"/>
          </a:xfrm>
          <a:prstGeom prst="rect">
            <a:avLst/>
          </a:prstGeom>
        </p:spPr>
      </p:pic>
      <p:sp>
        <p:nvSpPr>
          <p:cNvPr id="5" name="TextBox 4">
            <a:extLst>
              <a:ext uri="{FF2B5EF4-FFF2-40B4-BE49-F238E27FC236}">
                <a16:creationId xmlns:a16="http://schemas.microsoft.com/office/drawing/2014/main" id="{6D6EA540-028A-4CD6-20B9-9E529621F5AD}"/>
              </a:ext>
            </a:extLst>
          </p:cNvPr>
          <p:cNvSpPr txBox="1"/>
          <p:nvPr/>
        </p:nvSpPr>
        <p:spPr>
          <a:xfrm>
            <a:off x="2085475" y="1"/>
            <a:ext cx="7202905" cy="830997"/>
          </a:xfrm>
          <a:prstGeom prst="rect">
            <a:avLst/>
          </a:prstGeom>
          <a:noFill/>
        </p:spPr>
        <p:txBody>
          <a:bodyPr wrap="square" rtlCol="0">
            <a:spAutoFit/>
          </a:bodyPr>
          <a:lstStyle/>
          <a:p>
            <a:r>
              <a:rPr lang="en-US" sz="4800" dirty="0">
                <a:solidFill>
                  <a:srgbClr val="FF0000"/>
                </a:solidFill>
                <a:latin typeface="Times New Roman" panose="02020603050405020304" pitchFamily="18" charset="0"/>
                <a:cs typeface="Times New Roman" panose="02020603050405020304" pitchFamily="18" charset="0"/>
              </a:rPr>
              <a:t>What city is it?</a:t>
            </a:r>
          </a:p>
        </p:txBody>
      </p:sp>
    </p:spTree>
    <p:extLst>
      <p:ext uri="{BB962C8B-B14F-4D97-AF65-F5344CB8AC3E}">
        <p14:creationId xmlns:p14="http://schemas.microsoft.com/office/powerpoint/2010/main" val="202240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C595C7-3EFF-F34B-4607-E0E44CFBCEB6}"/>
              </a:ext>
            </a:extLst>
          </p:cNvPr>
          <p:cNvPicPr>
            <a:picLocks noChangeAspect="1"/>
          </p:cNvPicPr>
          <p:nvPr/>
        </p:nvPicPr>
        <p:blipFill>
          <a:blip r:embed="rId2"/>
          <a:stretch>
            <a:fillRect/>
          </a:stretch>
        </p:blipFill>
        <p:spPr>
          <a:xfrm>
            <a:off x="754931" y="1106906"/>
            <a:ext cx="10425463" cy="5502442"/>
          </a:xfrm>
          <a:prstGeom prst="rect">
            <a:avLst/>
          </a:prstGeom>
        </p:spPr>
      </p:pic>
      <p:sp>
        <p:nvSpPr>
          <p:cNvPr id="6" name="Title 1">
            <a:extLst>
              <a:ext uri="{FF2B5EF4-FFF2-40B4-BE49-F238E27FC236}">
                <a16:creationId xmlns:a16="http://schemas.microsoft.com/office/drawing/2014/main" id="{B9DA4877-310A-0986-E43B-E954830E66D7}"/>
              </a:ext>
            </a:extLst>
          </p:cNvPr>
          <p:cNvSpPr>
            <a:spLocks noGrp="1"/>
          </p:cNvSpPr>
          <p:nvPr>
            <p:ph type="title"/>
          </p:nvPr>
        </p:nvSpPr>
        <p:spPr>
          <a:xfrm>
            <a:off x="838200" y="365125"/>
            <a:ext cx="3974432" cy="501149"/>
          </a:xfrm>
        </p:spPr>
        <p:txBody>
          <a:bodyPr>
            <a:normAutofit fontScale="90000"/>
          </a:bodyPr>
          <a:lstStyle/>
          <a:p>
            <a:r>
              <a:rPr lang="en-US" dirty="0">
                <a:solidFill>
                  <a:srgbClr val="FF0000"/>
                </a:solidFill>
              </a:rPr>
              <a:t>Group 2</a:t>
            </a:r>
          </a:p>
        </p:txBody>
      </p:sp>
    </p:spTree>
    <p:extLst>
      <p:ext uri="{BB962C8B-B14F-4D97-AF65-F5344CB8AC3E}">
        <p14:creationId xmlns:p14="http://schemas.microsoft.com/office/powerpoint/2010/main" val="3419343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763F0-E082-98F0-A01C-B62EC25399C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D2429EB-6AE8-E5F0-F47C-5819A4906B80}"/>
              </a:ext>
            </a:extLst>
          </p:cNvPr>
          <p:cNvPicPr>
            <a:picLocks noChangeAspect="1"/>
          </p:cNvPicPr>
          <p:nvPr/>
        </p:nvPicPr>
        <p:blipFill>
          <a:blip r:embed="rId2"/>
          <a:stretch>
            <a:fillRect/>
          </a:stretch>
        </p:blipFill>
        <p:spPr>
          <a:xfrm>
            <a:off x="930442" y="1443789"/>
            <a:ext cx="10331116" cy="5085348"/>
          </a:xfrm>
          <a:prstGeom prst="rect">
            <a:avLst/>
          </a:prstGeom>
        </p:spPr>
      </p:pic>
      <p:sp>
        <p:nvSpPr>
          <p:cNvPr id="4" name="Title 1">
            <a:extLst>
              <a:ext uri="{FF2B5EF4-FFF2-40B4-BE49-F238E27FC236}">
                <a16:creationId xmlns:a16="http://schemas.microsoft.com/office/drawing/2014/main" id="{D4F21190-68AD-6106-41A3-0B3434AAA77C}"/>
              </a:ext>
            </a:extLst>
          </p:cNvPr>
          <p:cNvSpPr>
            <a:spLocks noGrp="1"/>
          </p:cNvSpPr>
          <p:nvPr>
            <p:ph type="title"/>
          </p:nvPr>
        </p:nvSpPr>
        <p:spPr>
          <a:xfrm>
            <a:off x="838200" y="365125"/>
            <a:ext cx="3974432" cy="501149"/>
          </a:xfrm>
        </p:spPr>
        <p:txBody>
          <a:bodyPr>
            <a:normAutofit fontScale="90000"/>
          </a:bodyPr>
          <a:lstStyle/>
          <a:p>
            <a:r>
              <a:rPr lang="en-US" dirty="0">
                <a:solidFill>
                  <a:srgbClr val="FF0000"/>
                </a:solidFill>
              </a:rPr>
              <a:t>Group 3</a:t>
            </a:r>
          </a:p>
        </p:txBody>
      </p:sp>
    </p:spTree>
    <p:extLst>
      <p:ext uri="{BB962C8B-B14F-4D97-AF65-F5344CB8AC3E}">
        <p14:creationId xmlns:p14="http://schemas.microsoft.com/office/powerpoint/2010/main" val="1248380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96FAF-C16A-0A3A-D06E-8319D102647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593FBC4-EB51-1B4F-E473-DA0B605D5E5E}"/>
              </a:ext>
            </a:extLst>
          </p:cNvPr>
          <p:cNvPicPr>
            <a:picLocks noChangeAspect="1"/>
          </p:cNvPicPr>
          <p:nvPr/>
        </p:nvPicPr>
        <p:blipFill>
          <a:blip r:embed="rId2"/>
          <a:stretch>
            <a:fillRect/>
          </a:stretch>
        </p:blipFill>
        <p:spPr>
          <a:xfrm>
            <a:off x="1074123" y="1042737"/>
            <a:ext cx="10043753" cy="5390148"/>
          </a:xfrm>
          <a:prstGeom prst="rect">
            <a:avLst/>
          </a:prstGeom>
        </p:spPr>
      </p:pic>
      <p:sp>
        <p:nvSpPr>
          <p:cNvPr id="4" name="Title 1">
            <a:extLst>
              <a:ext uri="{FF2B5EF4-FFF2-40B4-BE49-F238E27FC236}">
                <a16:creationId xmlns:a16="http://schemas.microsoft.com/office/drawing/2014/main" id="{5BBB5349-F0C5-A506-D899-F7474979A94F}"/>
              </a:ext>
            </a:extLst>
          </p:cNvPr>
          <p:cNvSpPr>
            <a:spLocks noGrp="1"/>
          </p:cNvSpPr>
          <p:nvPr>
            <p:ph type="title"/>
          </p:nvPr>
        </p:nvSpPr>
        <p:spPr>
          <a:xfrm>
            <a:off x="838200" y="365125"/>
            <a:ext cx="3974432" cy="501149"/>
          </a:xfrm>
        </p:spPr>
        <p:txBody>
          <a:bodyPr>
            <a:normAutofit fontScale="90000"/>
          </a:bodyPr>
          <a:lstStyle/>
          <a:p>
            <a:r>
              <a:rPr lang="en-US" dirty="0">
                <a:solidFill>
                  <a:srgbClr val="FF0000"/>
                </a:solidFill>
              </a:rPr>
              <a:t>Group 4</a:t>
            </a:r>
          </a:p>
        </p:txBody>
      </p:sp>
    </p:spTree>
    <p:extLst>
      <p:ext uri="{BB962C8B-B14F-4D97-AF65-F5344CB8AC3E}">
        <p14:creationId xmlns:p14="http://schemas.microsoft.com/office/powerpoint/2010/main" val="557267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79" y="168805"/>
            <a:ext cx="587409" cy="553842"/>
          </a:xfrm>
          <a:prstGeom prst="rect">
            <a:avLst/>
          </a:prstGeom>
        </p:spPr>
      </p:pic>
      <p:sp>
        <p:nvSpPr>
          <p:cNvPr id="10" name="TextBox 9"/>
          <p:cNvSpPr txBox="1"/>
          <p:nvPr/>
        </p:nvSpPr>
        <p:spPr>
          <a:xfrm>
            <a:off x="1299411" y="30228"/>
            <a:ext cx="10335709" cy="1077218"/>
          </a:xfrm>
          <a:prstGeom prst="rect">
            <a:avLst/>
          </a:prstGeom>
          <a:noFill/>
        </p:spPr>
        <p:txBody>
          <a:bodyPr wrap="square" rtlCol="0">
            <a:spAutoFit/>
          </a:bodyPr>
          <a:lstStyle/>
          <a:p>
            <a:r>
              <a:rPr lang="en-US" sz="3200" b="1" dirty="0">
                <a:solidFill>
                  <a:srgbClr val="FF0000"/>
                </a:solidFill>
                <a:effectLst>
                  <a:glow rad="88900">
                    <a:schemeClr val="bg1"/>
                  </a:glow>
                </a:effectLst>
                <a:latin typeface="Arial" panose="020B0604020202020204" pitchFamily="34" charset="0"/>
                <a:cs typeface="Arial" panose="020B0604020202020204" pitchFamily="34" charset="0"/>
              </a:rPr>
              <a:t>Write a postcard of about 50 words about your holiday in a city. Use the information in 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77" y="1198110"/>
            <a:ext cx="12281960" cy="5659891"/>
          </a:xfrm>
          <a:prstGeom prst="rect">
            <a:avLst/>
          </a:prstGeom>
        </p:spPr>
      </p:pic>
      <p:sp>
        <p:nvSpPr>
          <p:cNvPr id="15" name="TextBox 14"/>
          <p:cNvSpPr txBox="1"/>
          <p:nvPr/>
        </p:nvSpPr>
        <p:spPr>
          <a:xfrm>
            <a:off x="4256314" y="5780316"/>
            <a:ext cx="849087" cy="646331"/>
          </a:xfrm>
          <a:prstGeom prst="rect">
            <a:avLst/>
          </a:prstGeom>
          <a:noFill/>
        </p:spPr>
        <p:txBody>
          <a:bodyPr wrap="square" rtlCol="0">
            <a:spAutoFit/>
          </a:bodyPr>
          <a:lstStyle/>
          <a:p>
            <a:r>
              <a:rPr lang="en-US">
                <a:latin typeface="Comic Sans MS" panose="030F0702030302020204" pitchFamily="66" charset="0"/>
              </a:rPr>
              <a:t>Love,</a:t>
            </a:r>
          </a:p>
          <a:p>
            <a:r>
              <a:rPr lang="en-US">
                <a:latin typeface="Comic Sans MS" panose="030F0702030302020204" pitchFamily="66" charset="0"/>
              </a:rPr>
              <a:t>Trang</a:t>
            </a:r>
          </a:p>
        </p:txBody>
      </p:sp>
      <p:sp>
        <p:nvSpPr>
          <p:cNvPr id="16" name="TextBox 15"/>
          <p:cNvSpPr txBox="1"/>
          <p:nvPr/>
        </p:nvSpPr>
        <p:spPr>
          <a:xfrm>
            <a:off x="6683829" y="3258236"/>
            <a:ext cx="533401" cy="369332"/>
          </a:xfrm>
          <a:prstGeom prst="rect">
            <a:avLst/>
          </a:prstGeom>
          <a:noFill/>
        </p:spPr>
        <p:txBody>
          <a:bodyPr wrap="square" rtlCol="0">
            <a:spAutoFit/>
          </a:bodyPr>
          <a:lstStyle/>
          <a:p>
            <a:r>
              <a:rPr lang="en-US">
                <a:latin typeface="Comic Sans MS" panose="030F0702030302020204" pitchFamily="66" charset="0"/>
              </a:rPr>
              <a:t>To:</a:t>
            </a:r>
          </a:p>
        </p:txBody>
      </p:sp>
      <p:sp>
        <p:nvSpPr>
          <p:cNvPr id="3" name="TextBox 2"/>
          <p:cNvSpPr txBox="1"/>
          <p:nvPr/>
        </p:nvSpPr>
        <p:spPr>
          <a:xfrm>
            <a:off x="850584" y="1533000"/>
            <a:ext cx="6961922" cy="4893647"/>
          </a:xfrm>
          <a:prstGeom prst="rect">
            <a:avLst/>
          </a:prstGeom>
          <a:solidFill>
            <a:schemeClr val="bg2"/>
          </a:solidFill>
        </p:spPr>
        <p:txBody>
          <a:bodyPr wrap="square" rtlCol="0">
            <a:spAutoFit/>
          </a:bodyPr>
          <a:lstStyle/>
          <a:p>
            <a:r>
              <a:rPr lang="en-US" sz="2800" dirty="0">
                <a:latin typeface="Comic Sans MS" panose="030F0702030302020204" pitchFamily="66" charset="0"/>
              </a:rPr>
              <a:t>Dear Mum and Dad,</a:t>
            </a:r>
          </a:p>
          <a:p>
            <a:r>
              <a:rPr lang="en-US" sz="2800" dirty="0" err="1">
                <a:latin typeface="Comic Sans MS" panose="030F0702030302020204" pitchFamily="66" charset="0"/>
              </a:rPr>
              <a:t>Dalat</a:t>
            </a:r>
            <a:r>
              <a:rPr lang="en-US" sz="2800" dirty="0">
                <a:latin typeface="Comic Sans MS" panose="030F0702030302020204" pitchFamily="66" charset="0"/>
              </a:rPr>
              <a:t> is very nice</a:t>
            </a:r>
          </a:p>
          <a:p>
            <a:r>
              <a:rPr lang="en-US" sz="2800" dirty="0">
                <a:latin typeface="Comic Sans MS" panose="030F0702030302020204" pitchFamily="66" charset="0"/>
              </a:rPr>
              <a:t>The weather is cold and sunny.</a:t>
            </a:r>
          </a:p>
          <a:p>
            <a:r>
              <a:rPr lang="en-US" sz="2800" dirty="0">
                <a:latin typeface="Comic Sans MS" panose="030F0702030302020204" pitchFamily="66" charset="0"/>
              </a:rPr>
              <a:t>The people are friendly and helpful.</a:t>
            </a:r>
          </a:p>
          <a:p>
            <a:r>
              <a:rPr lang="en-US" sz="2800" dirty="0">
                <a:latin typeface="Comic Sans MS" panose="030F0702030302020204" pitchFamily="66" charset="0"/>
              </a:rPr>
              <a:t>The food is delicious such as jam, strawberries, fresh food…</a:t>
            </a:r>
          </a:p>
          <a:p>
            <a:r>
              <a:rPr lang="en-US" sz="2800" dirty="0">
                <a:latin typeface="Comic Sans MS" panose="030F0702030302020204" pitchFamily="66" charset="0"/>
              </a:rPr>
              <a:t>I can see flowers and beautiful places.</a:t>
            </a:r>
          </a:p>
          <a:p>
            <a:r>
              <a:rPr lang="en-US" sz="2800" dirty="0">
                <a:latin typeface="Comic Sans MS" panose="030F0702030302020204" pitchFamily="66" charset="0"/>
              </a:rPr>
              <a:t>I feel very happy there. </a:t>
            </a:r>
          </a:p>
          <a:p>
            <a:r>
              <a:rPr lang="en-US" sz="2800" dirty="0">
                <a:latin typeface="Comic Sans MS" panose="030F0702030302020204" pitchFamily="66" charset="0"/>
              </a:rPr>
              <a:t>Wish you were here.</a:t>
            </a:r>
          </a:p>
          <a:p>
            <a:r>
              <a:rPr lang="en-US" sz="2800" dirty="0">
                <a:latin typeface="Comic Sans MS" panose="030F0702030302020204" pitchFamily="66" charset="0"/>
              </a:rPr>
              <a:t>Love, </a:t>
            </a:r>
          </a:p>
          <a:p>
            <a:r>
              <a:rPr lang="en-US" sz="3200" dirty="0">
                <a:latin typeface="Comic Sans MS" panose="030F0702030302020204" pitchFamily="66" charset="0"/>
              </a:rPr>
              <a:t>Trang</a:t>
            </a:r>
            <a:endParaRPr lang="en-US" dirty="0">
              <a:latin typeface="Comic Sans MS" panose="030F0702030302020204" pitchFamily="66" charset="0"/>
            </a:endParaRPr>
          </a:p>
        </p:txBody>
      </p:sp>
    </p:spTree>
    <p:extLst>
      <p:ext uri="{BB962C8B-B14F-4D97-AF65-F5344CB8AC3E}">
        <p14:creationId xmlns:p14="http://schemas.microsoft.com/office/powerpoint/2010/main" val="9402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9">
          <a:extLst>
            <a:ext uri="{FF2B5EF4-FFF2-40B4-BE49-F238E27FC236}">
              <a16:creationId xmlns:a16="http://schemas.microsoft.com/office/drawing/2014/main" id="{C44DFE10-431A-A26F-D78C-5358CA5BE68C}"/>
            </a:ext>
          </a:extLst>
        </p:cNvPr>
        <p:cNvGrpSpPr/>
        <p:nvPr/>
      </p:nvGrpSpPr>
      <p:grpSpPr>
        <a:xfrm>
          <a:off x="0" y="0"/>
          <a:ext cx="0" cy="0"/>
          <a:chOff x="0" y="0"/>
          <a:chExt cx="0" cy="0"/>
        </a:xfrm>
      </p:grpSpPr>
      <p:pic>
        <p:nvPicPr>
          <p:cNvPr id="263" name="Google Shape;263;p10">
            <a:extLst>
              <a:ext uri="{FF2B5EF4-FFF2-40B4-BE49-F238E27FC236}">
                <a16:creationId xmlns:a16="http://schemas.microsoft.com/office/drawing/2014/main" id="{A5540B27-5C94-67C3-19BB-A003D383767E}"/>
              </a:ext>
            </a:extLst>
          </p:cNvPr>
          <p:cNvPicPr preferRelativeResize="0"/>
          <p:nvPr/>
        </p:nvPicPr>
        <p:blipFill rotWithShape="1">
          <a:blip r:embed="rId3">
            <a:alphaModFix/>
          </a:blip>
          <a:srcRect/>
          <a:stretch/>
        </p:blipFill>
        <p:spPr>
          <a:xfrm>
            <a:off x="417095" y="176463"/>
            <a:ext cx="11550316" cy="6448926"/>
          </a:xfrm>
          <a:prstGeom prst="rect">
            <a:avLst/>
          </a:prstGeom>
          <a:noFill/>
          <a:ln>
            <a:noFill/>
          </a:ln>
        </p:spPr>
      </p:pic>
      <p:pic>
        <p:nvPicPr>
          <p:cNvPr id="264" name="Google Shape;264;p10">
            <a:extLst>
              <a:ext uri="{FF2B5EF4-FFF2-40B4-BE49-F238E27FC236}">
                <a16:creationId xmlns:a16="http://schemas.microsoft.com/office/drawing/2014/main" id="{3F37A808-14E0-281B-2C86-A8FAD5920315}"/>
              </a:ext>
            </a:extLst>
          </p:cNvPr>
          <p:cNvPicPr preferRelativeResize="0"/>
          <p:nvPr/>
        </p:nvPicPr>
        <p:blipFill rotWithShape="1">
          <a:blip r:embed="rId4">
            <a:alphaModFix/>
          </a:blip>
          <a:srcRect/>
          <a:stretch/>
        </p:blipFill>
        <p:spPr>
          <a:xfrm>
            <a:off x="2896150" y="1526096"/>
            <a:ext cx="4979461" cy="1021296"/>
          </a:xfrm>
          <a:prstGeom prst="rect">
            <a:avLst/>
          </a:prstGeom>
          <a:noFill/>
          <a:ln>
            <a:noFill/>
          </a:ln>
        </p:spPr>
      </p:pic>
      <p:sp>
        <p:nvSpPr>
          <p:cNvPr id="270" name="Google Shape;270;p10">
            <a:extLst>
              <a:ext uri="{FF2B5EF4-FFF2-40B4-BE49-F238E27FC236}">
                <a16:creationId xmlns:a16="http://schemas.microsoft.com/office/drawing/2014/main" id="{A8868935-4615-6755-B95D-A86B2DC18B68}"/>
              </a:ext>
            </a:extLst>
          </p:cNvPr>
          <p:cNvSpPr/>
          <p:nvPr/>
        </p:nvSpPr>
        <p:spPr>
          <a:xfrm>
            <a:off x="1660359" y="2960489"/>
            <a:ext cx="9063788" cy="597153"/>
          </a:xfrm>
          <a:prstGeom prst="rect">
            <a:avLst/>
          </a:prstGeom>
          <a:noFill/>
          <a:ln>
            <a:noFill/>
          </a:ln>
        </p:spPr>
        <p:txBody>
          <a:bodyPr spcFirstLastPara="1" wrap="square" lIns="45713" tIns="22850" rIns="45713" bIns="22850" anchor="ctr" anchorCtr="0">
            <a:noAutofit/>
          </a:bodyPr>
          <a:lstStyle/>
          <a:p>
            <a:pPr>
              <a:buClr>
                <a:srgbClr val="000000"/>
              </a:buClr>
            </a:pPr>
            <a:r>
              <a:rPr lang="en-US" sz="3600" kern="0" dirty="0">
                <a:solidFill>
                  <a:srgbClr val="EF6D42"/>
                </a:solidFill>
                <a:latin typeface="Now Medium" panose="020B0604020202020204" charset="0"/>
                <a:ea typeface="Calibri"/>
                <a:cs typeface="Calibri"/>
                <a:sym typeface="Fredoka One"/>
              </a:rPr>
              <a:t>Write a postcard about your holiday in the city </a:t>
            </a:r>
          </a:p>
        </p:txBody>
      </p:sp>
      <p:sp>
        <p:nvSpPr>
          <p:cNvPr id="3" name="TextBox 2">
            <a:extLst>
              <a:ext uri="{FF2B5EF4-FFF2-40B4-BE49-F238E27FC236}">
                <a16:creationId xmlns:a16="http://schemas.microsoft.com/office/drawing/2014/main" id="{293374A3-7748-8F6C-A7CE-2DEF873503EB}"/>
              </a:ext>
            </a:extLst>
          </p:cNvPr>
          <p:cNvSpPr txBox="1"/>
          <p:nvPr/>
        </p:nvSpPr>
        <p:spPr>
          <a:xfrm>
            <a:off x="3989191" y="1769163"/>
            <a:ext cx="3409576" cy="769441"/>
          </a:xfrm>
          <a:prstGeom prst="rect">
            <a:avLst/>
          </a:prstGeom>
          <a:noFill/>
        </p:spPr>
        <p:txBody>
          <a:bodyPr wrap="square" rtlCol="0">
            <a:spAutoFit/>
          </a:bodyPr>
          <a:lstStyle/>
          <a:p>
            <a:pPr algn="ctr">
              <a:buClr>
                <a:srgbClr val="000000"/>
              </a:buClr>
            </a:pPr>
            <a:r>
              <a:rPr lang="en-US" sz="4400" kern="0" dirty="0">
                <a:solidFill>
                  <a:srgbClr val="FCF7F3"/>
                </a:solidFill>
                <a:latin typeface="Now Medium" panose="020B0604020202020204" charset="0"/>
                <a:ea typeface="Fredoka One"/>
                <a:cs typeface="Fredoka One"/>
                <a:sym typeface="Arial"/>
              </a:rPr>
              <a:t>HOMEWORK</a:t>
            </a:r>
            <a:endParaRPr lang="en-VN" sz="4400" kern="0" dirty="0">
              <a:solidFill>
                <a:srgbClr val="FCF7F3"/>
              </a:solidFill>
              <a:latin typeface="Now Medium" panose="020B0604020202020204" charset="0"/>
              <a:ea typeface="Fredoka One"/>
              <a:cs typeface="Fredoka One"/>
              <a:sym typeface="Arial"/>
            </a:endParaRPr>
          </a:p>
        </p:txBody>
      </p:sp>
      <p:sp>
        <p:nvSpPr>
          <p:cNvPr id="22" name="Google Shape;270;p10">
            <a:extLst>
              <a:ext uri="{FF2B5EF4-FFF2-40B4-BE49-F238E27FC236}">
                <a16:creationId xmlns:a16="http://schemas.microsoft.com/office/drawing/2014/main" id="{E57027AD-F538-BB47-B794-7DDF965C3DEF}"/>
              </a:ext>
            </a:extLst>
          </p:cNvPr>
          <p:cNvSpPr/>
          <p:nvPr/>
        </p:nvSpPr>
        <p:spPr>
          <a:xfrm>
            <a:off x="1594969" y="3621526"/>
            <a:ext cx="6178727" cy="597153"/>
          </a:xfrm>
          <a:prstGeom prst="rect">
            <a:avLst/>
          </a:prstGeom>
          <a:noFill/>
          <a:ln>
            <a:noFill/>
          </a:ln>
        </p:spPr>
        <p:txBody>
          <a:bodyPr spcFirstLastPara="1" wrap="square" lIns="45713" tIns="22850" rIns="45713" bIns="22850" anchor="ctr" anchorCtr="0">
            <a:noAutofit/>
          </a:bodyPr>
          <a:lstStyle/>
          <a:p>
            <a:pPr>
              <a:buClr>
                <a:srgbClr val="000000"/>
              </a:buClr>
            </a:pPr>
            <a:r>
              <a:rPr lang="en-US" sz="3600" kern="0" dirty="0">
                <a:solidFill>
                  <a:srgbClr val="EF6D42"/>
                </a:solidFill>
                <a:latin typeface="Now Medium" panose="020B0604020202020204" charset="0"/>
                <a:ea typeface="Calibri"/>
                <a:cs typeface="Calibri"/>
                <a:sym typeface="Fredoka One"/>
              </a:rPr>
              <a:t>Do exercises E in workbook</a:t>
            </a:r>
          </a:p>
        </p:txBody>
      </p:sp>
      <p:sp>
        <p:nvSpPr>
          <p:cNvPr id="23" name="Google Shape;270;p10">
            <a:extLst>
              <a:ext uri="{FF2B5EF4-FFF2-40B4-BE49-F238E27FC236}">
                <a16:creationId xmlns:a16="http://schemas.microsoft.com/office/drawing/2014/main" id="{88587F3C-493E-B765-0054-CC8E3FF5E170}"/>
              </a:ext>
            </a:extLst>
          </p:cNvPr>
          <p:cNvSpPr/>
          <p:nvPr/>
        </p:nvSpPr>
        <p:spPr>
          <a:xfrm>
            <a:off x="1660359" y="4312531"/>
            <a:ext cx="7686686" cy="597153"/>
          </a:xfrm>
          <a:prstGeom prst="rect">
            <a:avLst/>
          </a:prstGeom>
          <a:noFill/>
          <a:ln>
            <a:noFill/>
          </a:ln>
        </p:spPr>
        <p:txBody>
          <a:bodyPr spcFirstLastPara="1" wrap="square" lIns="45713" tIns="22850" rIns="45713" bIns="22850" anchor="ctr" anchorCtr="0">
            <a:noAutofit/>
          </a:bodyPr>
          <a:lstStyle/>
          <a:p>
            <a:pPr>
              <a:buClr>
                <a:srgbClr val="000000"/>
              </a:buClr>
            </a:pPr>
            <a:r>
              <a:rPr lang="en-US" sz="3600" kern="0" dirty="0">
                <a:solidFill>
                  <a:srgbClr val="EF6D42"/>
                </a:solidFill>
                <a:latin typeface="Now Medium" panose="020B0604020202020204" charset="0"/>
                <a:ea typeface="Calibri"/>
                <a:cs typeface="Calibri"/>
                <a:sym typeface="Fredoka One"/>
              </a:rPr>
              <a:t>Prepare: Looking back and Project</a:t>
            </a:r>
          </a:p>
        </p:txBody>
      </p:sp>
      <p:sp>
        <p:nvSpPr>
          <p:cNvPr id="7" name="Rounded Rectangle 6">
            <a:extLst>
              <a:ext uri="{FF2B5EF4-FFF2-40B4-BE49-F238E27FC236}">
                <a16:creationId xmlns:a16="http://schemas.microsoft.com/office/drawing/2014/main" id="{38EA3D63-3B89-72E5-B2B0-3F361CEAFC5E}"/>
              </a:ext>
            </a:extLst>
          </p:cNvPr>
          <p:cNvSpPr/>
          <p:nvPr/>
        </p:nvSpPr>
        <p:spPr>
          <a:xfrm>
            <a:off x="1248878" y="3083502"/>
            <a:ext cx="346091" cy="3174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VN" sz="1400" kern="0">
              <a:solidFill>
                <a:srgbClr val="FFF9F5"/>
              </a:solidFill>
              <a:latin typeface="Arial"/>
              <a:sym typeface="Arial"/>
            </a:endParaRPr>
          </a:p>
        </p:txBody>
      </p:sp>
      <p:sp>
        <p:nvSpPr>
          <p:cNvPr id="25" name="Rounded Rectangle 24">
            <a:extLst>
              <a:ext uri="{FF2B5EF4-FFF2-40B4-BE49-F238E27FC236}">
                <a16:creationId xmlns:a16="http://schemas.microsoft.com/office/drawing/2014/main" id="{E6406A5B-5B6E-DE7D-B7DD-30F55DD5B94C}"/>
              </a:ext>
            </a:extLst>
          </p:cNvPr>
          <p:cNvSpPr/>
          <p:nvPr/>
        </p:nvSpPr>
        <p:spPr>
          <a:xfrm>
            <a:off x="1237230" y="3809321"/>
            <a:ext cx="346091" cy="3174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VN" sz="1400" kern="0">
              <a:solidFill>
                <a:srgbClr val="FFF9F5"/>
              </a:solidFill>
              <a:latin typeface="Arial"/>
              <a:sym typeface="Arial"/>
            </a:endParaRPr>
          </a:p>
        </p:txBody>
      </p:sp>
      <p:sp>
        <p:nvSpPr>
          <p:cNvPr id="26" name="Rounded Rectangle 25">
            <a:extLst>
              <a:ext uri="{FF2B5EF4-FFF2-40B4-BE49-F238E27FC236}">
                <a16:creationId xmlns:a16="http://schemas.microsoft.com/office/drawing/2014/main" id="{3D097F92-2E7E-537A-EB1F-24591E6581F3}"/>
              </a:ext>
            </a:extLst>
          </p:cNvPr>
          <p:cNvSpPr/>
          <p:nvPr/>
        </p:nvSpPr>
        <p:spPr>
          <a:xfrm>
            <a:off x="1259096" y="4443573"/>
            <a:ext cx="346091" cy="3174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VN" sz="1400" kern="0">
              <a:solidFill>
                <a:srgbClr val="FFF9F5"/>
              </a:solidFill>
              <a:latin typeface="Arial"/>
              <a:sym typeface="Arial"/>
            </a:endParaRPr>
          </a:p>
        </p:txBody>
      </p:sp>
    </p:spTree>
    <p:extLst>
      <p:ext uri="{BB962C8B-B14F-4D97-AF65-F5344CB8AC3E}">
        <p14:creationId xmlns:p14="http://schemas.microsoft.com/office/powerpoint/2010/main" val="3774226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background 8">
            <a:extLst>
              <a:ext uri="{FF2B5EF4-FFF2-40B4-BE49-F238E27FC236}">
                <a16:creationId xmlns:a16="http://schemas.microsoft.com/office/drawing/2014/main" id="{DD2E9BF4-ECD5-AC85-1A8C-494309382C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4620" y="608012"/>
            <a:ext cx="723900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descr="56CEE190D2834983BE9B1882D8651F72">
            <a:extLst>
              <a:ext uri="{FF2B5EF4-FFF2-40B4-BE49-F238E27FC236}">
                <a16:creationId xmlns:a16="http://schemas.microsoft.com/office/drawing/2014/main" id="{143079B0-9174-912D-5038-C8B382ABB29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023559" y="3539791"/>
            <a:ext cx="857250" cy="577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6" descr="56CEE190D2834983BE9B1882D8651F72">
            <a:extLst>
              <a:ext uri="{FF2B5EF4-FFF2-40B4-BE49-F238E27FC236}">
                <a16:creationId xmlns:a16="http://schemas.microsoft.com/office/drawing/2014/main" id="{62AA8C89-998A-B4FA-9A5D-88C8C531CA1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1190372" y="3101139"/>
            <a:ext cx="8572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41" descr="0036">
            <a:extLst>
              <a:ext uri="{FF2B5EF4-FFF2-40B4-BE49-F238E27FC236}">
                <a16:creationId xmlns:a16="http://schemas.microsoft.com/office/drawing/2014/main" id="{78F08F62-1C24-2557-5A3E-5DC147B9C42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541921" y="1033321"/>
            <a:ext cx="129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42" descr="0036">
            <a:extLst>
              <a:ext uri="{FF2B5EF4-FFF2-40B4-BE49-F238E27FC236}">
                <a16:creationId xmlns:a16="http://schemas.microsoft.com/office/drawing/2014/main" id="{EA0CF0E7-2835-23DD-695D-8F7AA33BF33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751095" y="973337"/>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43" descr="dividers_85">
            <a:extLst>
              <a:ext uri="{FF2B5EF4-FFF2-40B4-BE49-F238E27FC236}">
                <a16:creationId xmlns:a16="http://schemas.microsoft.com/office/drawing/2014/main" id="{36C3F821-781E-5B58-A7D4-09339D76F97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70646" y="5932571"/>
            <a:ext cx="617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44" descr="flowers_201">
            <a:extLst>
              <a:ext uri="{FF2B5EF4-FFF2-40B4-BE49-F238E27FC236}">
                <a16:creationId xmlns:a16="http://schemas.microsoft.com/office/drawing/2014/main" id="{25937177-56BE-2C73-50A1-9FB4BB7DE6E2}"/>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5399171"/>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45" descr="flowers_141">
            <a:extLst>
              <a:ext uri="{FF2B5EF4-FFF2-40B4-BE49-F238E27FC236}">
                <a16:creationId xmlns:a16="http://schemas.microsoft.com/office/drawing/2014/main" id="{BEAAC166-8469-684D-C2DC-A48EC11607E8}"/>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1143000"/>
            <a:ext cx="1676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46" descr="!dk8_1la">
            <a:extLst>
              <a:ext uri="{FF2B5EF4-FFF2-40B4-BE49-F238E27FC236}">
                <a16:creationId xmlns:a16="http://schemas.microsoft.com/office/drawing/2014/main" id="{9DCBB999-94ED-5883-29C1-F6F2085834C4}"/>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41636" y="3605651"/>
            <a:ext cx="2505075" cy="138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47" descr="Bellcoll">
            <a:extLst>
              <a:ext uri="{FF2B5EF4-FFF2-40B4-BE49-F238E27FC236}">
                <a16:creationId xmlns:a16="http://schemas.microsoft.com/office/drawing/2014/main" id="{96828C70-8351-29CA-6F99-272A99078527}"/>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915400" y="2209800"/>
            <a:ext cx="914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WordArt 48" descr="images">
            <a:extLst>
              <a:ext uri="{FF2B5EF4-FFF2-40B4-BE49-F238E27FC236}">
                <a16:creationId xmlns:a16="http://schemas.microsoft.com/office/drawing/2014/main" id="{C35B9F89-1AF3-8C63-58EB-24CDA66796D3}"/>
              </a:ext>
            </a:extLst>
          </p:cNvPr>
          <p:cNvSpPr>
            <a:spLocks noChangeArrowheads="1" noChangeShapeType="1" noTextEdit="1"/>
          </p:cNvSpPr>
          <p:nvPr/>
        </p:nvSpPr>
        <p:spPr bwMode="auto">
          <a:xfrm>
            <a:off x="4606089" y="3430508"/>
            <a:ext cx="5638800" cy="1713707"/>
          </a:xfrm>
          <a:prstGeom prst="rect">
            <a:avLst/>
          </a:prstGeom>
        </p:spPr>
        <p:txBody>
          <a:bodyPr wrap="none" fromWordArt="1">
            <a:prstTxWarp prst="textWave1">
              <a:avLst>
                <a:gd name="adj1" fmla="val 13005"/>
                <a:gd name="adj2" fmla="val 0"/>
              </a:avLst>
            </a:prstTxWarp>
          </a:bodyPr>
          <a:lstStyle/>
          <a:p>
            <a:pPr algn="ctr"/>
            <a:r>
              <a:rPr lang="en-US" sz="2400" b="1" kern="10" dirty="0">
                <a:ln w="22225">
                  <a:solidFill>
                    <a:srgbClr val="800000"/>
                  </a:solidFill>
                  <a:round/>
                  <a:headEnd/>
                  <a:tailEnd/>
                </a:ln>
                <a:blipFill dpi="0" rotWithShape="0">
                  <a:blip r:embed="rId12"/>
                  <a:srcRect/>
                  <a:stretch>
                    <a:fillRect/>
                  </a:stretch>
                </a:blipFill>
                <a:latin typeface="VNI-Zap"/>
              </a:rPr>
              <a:t>Good bye </a:t>
            </a:r>
          </a:p>
        </p:txBody>
      </p:sp>
      <p:pic>
        <p:nvPicPr>
          <p:cNvPr id="9232" name="The Goodbye Song For Children.mp3">
            <a:hlinkClick r:id="" action="ppaction://media"/>
            <a:extLst>
              <a:ext uri="{FF2B5EF4-FFF2-40B4-BE49-F238E27FC236}">
                <a16:creationId xmlns:a16="http://schemas.microsoft.com/office/drawing/2014/main" id="{2DB66BC2-F332-9E5B-4E1F-F90EBECEB056}"/>
              </a:ext>
            </a:extLst>
          </p:cNvPr>
          <p:cNvPicPr>
            <a:picLocks noRot="1" noChangeAspect="1" noChangeArrowheads="1"/>
          </p:cNvPicPr>
          <p:nvPr>
            <a:audioFile r:link="rId1"/>
          </p:nvPr>
        </p:nvPicPr>
        <p:blipFill>
          <a:blip r:embed="rId13">
            <a:extLst>
              <a:ext uri="{28A0092B-C50C-407E-A947-70E740481C1C}">
                <a14:useLocalDpi xmlns:a14="http://schemas.microsoft.com/office/drawing/2010/main" val="0"/>
              </a:ext>
            </a:extLst>
          </a:blip>
          <a:srcRect/>
          <a:stretch>
            <a:fillRect/>
          </a:stretch>
        </p:blipFill>
        <p:spPr bwMode="auto">
          <a:xfrm>
            <a:off x="7467600" y="274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ru"/>
  </p:transition>
  <p:timing>
    <p:tnLst>
      <p:par>
        <p:cTn id="1" dur="indefinite" restart="never" nodeType="tmRoot">
          <p:childTnLst>
            <p:seq concurrent="1" nextAc="seek">
              <p:cTn id="2" restart="whenNotActive" fill="hold" evtFilter="cancelBubble" nodeType="interactiveSeq">
                <p:stCondLst>
                  <p:cond evt="onClick" delay="0">
                    <p:tgtEl>
                      <p:spTgt spid="923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97904" fill="hold"/>
                                        <p:tgtEl>
                                          <p:spTgt spid="9232"/>
                                        </p:tgtEl>
                                      </p:cBhvr>
                                    </p:cmd>
                                  </p:childTnLst>
                                </p:cTn>
                              </p:par>
                            </p:childTnLst>
                          </p:cTn>
                        </p:par>
                      </p:childTnLst>
                    </p:cTn>
                  </p:par>
                </p:childTnLst>
              </p:cTn>
              <p:nextCondLst>
                <p:cond evt="onClick" delay="0">
                  <p:tgtEl>
                    <p:spTgt spid="9232"/>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23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636" y="0"/>
            <a:ext cx="12139363" cy="6857999"/>
          </a:xfrm>
          <a:custGeom>
            <a:avLst/>
            <a:gdLst/>
            <a:ahLst/>
            <a:cxnLst/>
            <a:rect l="l" t="t" r="r" b="b"/>
            <a:pathLst>
              <a:path w="18288000" h="7292340">
                <a:moveTo>
                  <a:pt x="0" y="0"/>
                </a:moveTo>
                <a:lnTo>
                  <a:pt x="18288000" y="0"/>
                </a:lnTo>
                <a:lnTo>
                  <a:pt x="18288000" y="7292340"/>
                </a:lnTo>
                <a:lnTo>
                  <a:pt x="0" y="7292340"/>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sp>
      <p:sp>
        <p:nvSpPr>
          <p:cNvPr id="11" name="Rectangle: Rounded Corners 10">
            <a:extLst>
              <a:ext uri="{FF2B5EF4-FFF2-40B4-BE49-F238E27FC236}">
                <a16:creationId xmlns:a16="http://schemas.microsoft.com/office/drawing/2014/main" id="{9F78E337-7643-7963-52A3-45A9A38CB190}"/>
              </a:ext>
            </a:extLst>
          </p:cNvPr>
          <p:cNvSpPr/>
          <p:nvPr/>
        </p:nvSpPr>
        <p:spPr>
          <a:xfrm>
            <a:off x="1558742" y="437146"/>
            <a:ext cx="8695958" cy="5983705"/>
          </a:xfrm>
          <a:prstGeom prst="roundRect">
            <a:avLst/>
          </a:prstGeom>
          <a:solidFill>
            <a:srgbClr val="FDE1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6"/>
          <p:cNvGrpSpPr/>
          <p:nvPr/>
        </p:nvGrpSpPr>
        <p:grpSpPr>
          <a:xfrm>
            <a:off x="1937300" y="1437073"/>
            <a:ext cx="8133916" cy="3649355"/>
            <a:chOff x="1234513" y="-927884"/>
            <a:chExt cx="16016654" cy="6373487"/>
          </a:xfrm>
        </p:grpSpPr>
        <p:sp>
          <p:nvSpPr>
            <p:cNvPr id="7" name="TextBox 7"/>
            <p:cNvSpPr txBox="1"/>
            <p:nvPr/>
          </p:nvSpPr>
          <p:spPr>
            <a:xfrm>
              <a:off x="1234513" y="-927884"/>
              <a:ext cx="16016654" cy="5240842"/>
            </a:xfrm>
            <a:prstGeom prst="rect">
              <a:avLst/>
            </a:prstGeom>
          </p:spPr>
          <p:txBody>
            <a:bodyPr wrap="square" lIns="0" tIns="0" rIns="0" bIns="0" rtlCol="0" anchor="t">
              <a:spAutoFit/>
            </a:bodyPr>
            <a:lstStyle/>
            <a:p>
              <a:pPr algn="ctr"/>
              <a:r>
                <a:rPr lang="en-US" sz="4400" b="1" dirty="0">
                  <a:solidFill>
                    <a:srgbClr val="0070C0"/>
                  </a:solidFill>
                  <a:latin typeface="Times New Roman" panose="02020603050405020304" pitchFamily="18" charset="0"/>
                  <a:cs typeface="Times New Roman" panose="02020603050405020304" pitchFamily="18" charset="0"/>
                </a:rPr>
                <a:t>Friday, March 14</a:t>
              </a:r>
              <a:r>
                <a:rPr lang="en-US" sz="4400" b="1" baseline="30000" dirty="0">
                  <a:solidFill>
                    <a:srgbClr val="0070C0"/>
                  </a:solidFill>
                  <a:latin typeface="Times New Roman" panose="02020603050405020304" pitchFamily="18" charset="0"/>
                  <a:cs typeface="Times New Roman" panose="02020603050405020304" pitchFamily="18" charset="0"/>
                </a:rPr>
                <a:t>th</a:t>
              </a:r>
              <a:r>
                <a:rPr lang="en-US" sz="4400" b="1" dirty="0">
                  <a:solidFill>
                    <a:srgbClr val="0070C0"/>
                  </a:solidFill>
                  <a:latin typeface="Times New Roman" panose="02020603050405020304" pitchFamily="18" charset="0"/>
                  <a:cs typeface="Times New Roman" panose="02020603050405020304" pitchFamily="18" charset="0"/>
                </a:rPr>
                <a:t> , 2025</a:t>
              </a:r>
            </a:p>
            <a:p>
              <a:pPr algn="ctr"/>
              <a:endParaRPr lang="en-US" sz="3600" b="1" dirty="0">
                <a:solidFill>
                  <a:srgbClr val="0070C0"/>
                </a:solidFill>
                <a:latin typeface="Times New Roman" panose="02020603050405020304" pitchFamily="18" charset="0"/>
                <a:cs typeface="Times New Roman" panose="02020603050405020304" pitchFamily="18" charset="0"/>
              </a:endParaRPr>
            </a:p>
            <a:p>
              <a:pPr algn="ctr"/>
              <a:r>
                <a:rPr lang="en-US" sz="5750" dirty="0">
                  <a:solidFill>
                    <a:srgbClr val="C00000"/>
                  </a:solidFill>
                  <a:latin typeface="Now Bold"/>
                </a:rPr>
                <a:t>UNIT 9: CITIES OF THE WORLD</a:t>
              </a:r>
            </a:p>
          </p:txBody>
        </p:sp>
        <p:sp>
          <p:nvSpPr>
            <p:cNvPr id="8" name="TextBox 8"/>
            <p:cNvSpPr txBox="1"/>
            <p:nvPr/>
          </p:nvSpPr>
          <p:spPr>
            <a:xfrm>
              <a:off x="4197512" y="4346817"/>
              <a:ext cx="10090655" cy="1098786"/>
            </a:xfrm>
            <a:prstGeom prst="rect">
              <a:avLst/>
            </a:prstGeom>
          </p:spPr>
          <p:txBody>
            <a:bodyPr lIns="0" tIns="0" rIns="0" bIns="0" rtlCol="0" anchor="t">
              <a:spAutoFit/>
            </a:bodyPr>
            <a:lstStyle/>
            <a:p>
              <a:pPr algn="ctr">
                <a:lnSpc>
                  <a:spcPts val="2240"/>
                </a:lnSpc>
              </a:pPr>
              <a:endParaRPr lang="en-US" sz="4000" dirty="0">
                <a:solidFill>
                  <a:srgbClr val="008000"/>
                </a:solidFill>
                <a:latin typeface="Now"/>
              </a:endParaRPr>
            </a:p>
            <a:p>
              <a:pPr algn="ctr">
                <a:lnSpc>
                  <a:spcPts val="2240"/>
                </a:lnSpc>
              </a:pPr>
              <a:r>
                <a:rPr lang="en-US" sz="4000" dirty="0">
                  <a:solidFill>
                    <a:srgbClr val="008000"/>
                  </a:solidFill>
                  <a:latin typeface="Now"/>
                </a:rPr>
                <a:t>Lesson 6: Skills 2</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085" y="74840"/>
            <a:ext cx="627229" cy="681509"/>
          </a:xfrm>
          <a:prstGeom prst="rect">
            <a:avLst/>
          </a:prstGeom>
        </p:spPr>
      </p:pic>
      <p:sp>
        <p:nvSpPr>
          <p:cNvPr id="12" name="TextBox 11"/>
          <p:cNvSpPr txBox="1"/>
          <p:nvPr/>
        </p:nvSpPr>
        <p:spPr>
          <a:xfrm>
            <a:off x="2351313" y="184761"/>
            <a:ext cx="8012800" cy="461665"/>
          </a:xfrm>
          <a:prstGeom prst="rect">
            <a:avLst/>
          </a:prstGeom>
          <a:noFill/>
        </p:spPr>
        <p:txBody>
          <a:bodyPr wrap="square" rtlCol="0">
            <a:spAutoFit/>
          </a:bodyPr>
          <a:lstStyle/>
          <a:p>
            <a:pPr algn="just"/>
            <a:r>
              <a:rPr lang="en-US" sz="2400" b="1" dirty="0">
                <a:solidFill>
                  <a:srgbClr val="FF0000"/>
                </a:solidFill>
                <a:effectLst>
                  <a:glow rad="88900">
                    <a:schemeClr val="bg1"/>
                  </a:glow>
                </a:effectLst>
                <a:latin typeface="Arial" panose="020B0604020202020204" pitchFamily="34" charset="0"/>
                <a:cs typeface="Arial" panose="020B0604020202020204" pitchFamily="34" charset="0"/>
              </a:rPr>
              <a:t>Work in groups. Discuss and answer the questions. </a:t>
            </a:r>
          </a:p>
        </p:txBody>
      </p:sp>
      <p:grpSp>
        <p:nvGrpSpPr>
          <p:cNvPr id="8" name="Group 7"/>
          <p:cNvGrpSpPr/>
          <p:nvPr/>
        </p:nvGrpSpPr>
        <p:grpSpPr>
          <a:xfrm>
            <a:off x="5366661" y="2130849"/>
            <a:ext cx="5170714" cy="3744685"/>
            <a:chOff x="43543" y="2956211"/>
            <a:chExt cx="9056914" cy="3744685"/>
          </a:xfrm>
        </p:grpSpPr>
        <p:sp>
          <p:nvSpPr>
            <p:cNvPr id="9" name="Rounded Rectangle 8"/>
            <p:cNvSpPr/>
            <p:nvPr/>
          </p:nvSpPr>
          <p:spPr>
            <a:xfrm>
              <a:off x="43543" y="2956211"/>
              <a:ext cx="9056914" cy="3744685"/>
            </a:xfrm>
            <a:prstGeom prst="roundRect">
              <a:avLst/>
            </a:prstGeom>
            <a:no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879676" y="3856896"/>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90562" y="4478227"/>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97037" y="5087369"/>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97037" y="5723210"/>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97037" y="6349468"/>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5725890" y="2551952"/>
            <a:ext cx="5226056" cy="584775"/>
            <a:chOff x="620489" y="3127392"/>
            <a:chExt cx="5226056" cy="584775"/>
          </a:xfrm>
        </p:grpSpPr>
        <p:sp>
          <p:nvSpPr>
            <p:cNvPr id="19" name="TextBox 18"/>
            <p:cNvSpPr txBox="1"/>
            <p:nvPr/>
          </p:nvSpPr>
          <p:spPr>
            <a:xfrm>
              <a:off x="933229" y="3127392"/>
              <a:ext cx="4913316" cy="58477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Where is Bangkok</a:t>
              </a:r>
              <a:r>
                <a:rPr lang="en-US" sz="3200" dirty="0">
                  <a:latin typeface="Times New Roman" panose="02020603050405020304" pitchFamily="18" charset="0"/>
                  <a:cs typeface="Times New Roman" panose="02020603050405020304" pitchFamily="18" charset="0"/>
                </a:rPr>
                <a:t>?</a:t>
              </a:r>
              <a:endParaRPr lang="en-US" sz="3200" i="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620489" y="3239901"/>
              <a:ext cx="474830" cy="461665"/>
            </a:xfrm>
            <a:prstGeom prst="rect">
              <a:avLst/>
            </a:prstGeom>
            <a:noFill/>
          </p:spPr>
          <p:txBody>
            <a:bodyPr wrap="square" rtlCol="0">
              <a:spAutoFit/>
            </a:bodyPr>
            <a:lstStyle/>
            <a:p>
              <a:r>
                <a:rPr lang="en-US" sz="2400" b="1" dirty="0">
                  <a:solidFill>
                    <a:srgbClr val="0070C0"/>
                  </a:solidFill>
                </a:rPr>
                <a:t>1.</a:t>
              </a:r>
            </a:p>
          </p:txBody>
        </p:sp>
      </p:grpSp>
      <p:grpSp>
        <p:nvGrpSpPr>
          <p:cNvPr id="24" name="Group 23"/>
          <p:cNvGrpSpPr/>
          <p:nvPr/>
        </p:nvGrpSpPr>
        <p:grpSpPr>
          <a:xfrm>
            <a:off x="5725890" y="3782873"/>
            <a:ext cx="5226056" cy="523220"/>
            <a:chOff x="620489" y="3127392"/>
            <a:chExt cx="5226056" cy="523220"/>
          </a:xfrm>
        </p:grpSpPr>
        <p:sp>
          <p:nvSpPr>
            <p:cNvPr id="25" name="TextBox 24"/>
            <p:cNvSpPr txBox="1"/>
            <p:nvPr/>
          </p:nvSpPr>
          <p:spPr>
            <a:xfrm>
              <a:off x="933229" y="3127392"/>
              <a:ext cx="4913316" cy="523220"/>
            </a:xfrm>
            <a:prstGeom prst="rect">
              <a:avLst/>
            </a:prstGeom>
            <a:noFill/>
          </p:spPr>
          <p:txBody>
            <a:bodyPr wrap="square" rtlCol="0">
              <a:spAutoFit/>
            </a:bodyPr>
            <a:lstStyle/>
            <a:p>
              <a:r>
                <a:rPr lang="en-US" sz="2800" dirty="0"/>
                <a:t>What is Bangkok famous for?</a:t>
              </a:r>
              <a:endParaRPr lang="en-US" sz="2800" i="1" dirty="0"/>
            </a:p>
          </p:txBody>
        </p:sp>
        <p:sp>
          <p:nvSpPr>
            <p:cNvPr id="26" name="TextBox 25"/>
            <p:cNvSpPr txBox="1"/>
            <p:nvPr/>
          </p:nvSpPr>
          <p:spPr>
            <a:xfrm>
              <a:off x="620489" y="3144860"/>
              <a:ext cx="474830" cy="461665"/>
            </a:xfrm>
            <a:prstGeom prst="rect">
              <a:avLst/>
            </a:prstGeom>
            <a:noFill/>
          </p:spPr>
          <p:txBody>
            <a:bodyPr wrap="square" rtlCol="0">
              <a:spAutoFit/>
            </a:bodyPr>
            <a:lstStyle/>
            <a:p>
              <a:r>
                <a:rPr lang="en-US" sz="2400" b="1" dirty="0">
                  <a:solidFill>
                    <a:srgbClr val="0070C0"/>
                  </a:solidFill>
                </a:rPr>
                <a:t>2.</a:t>
              </a: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6959" y="1852149"/>
            <a:ext cx="3363408" cy="2241756"/>
          </a:xfrm>
          <a:prstGeom prst="round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b="6660"/>
          <a:stretch/>
        </p:blipFill>
        <p:spPr>
          <a:xfrm>
            <a:off x="1706803" y="4188600"/>
            <a:ext cx="3383564" cy="2212196"/>
          </a:xfrm>
          <a:prstGeom prst="roundRect">
            <a:avLst/>
          </a:prstGeom>
        </p:spPr>
      </p:pic>
      <p:sp>
        <p:nvSpPr>
          <p:cNvPr id="2" name="TextBox 1">
            <a:extLst>
              <a:ext uri="{FF2B5EF4-FFF2-40B4-BE49-F238E27FC236}">
                <a16:creationId xmlns:a16="http://schemas.microsoft.com/office/drawing/2014/main" id="{91F4AD43-C8D6-03AF-27AE-7FD14EF412EF}"/>
              </a:ext>
            </a:extLst>
          </p:cNvPr>
          <p:cNvSpPr txBox="1"/>
          <p:nvPr/>
        </p:nvSpPr>
        <p:spPr>
          <a:xfrm>
            <a:off x="5844022" y="3208422"/>
            <a:ext cx="4878051"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It’s the capital of  Thailand</a:t>
            </a:r>
          </a:p>
        </p:txBody>
      </p:sp>
      <p:sp>
        <p:nvSpPr>
          <p:cNvPr id="4" name="TextBox 3">
            <a:extLst>
              <a:ext uri="{FF2B5EF4-FFF2-40B4-BE49-F238E27FC236}">
                <a16:creationId xmlns:a16="http://schemas.microsoft.com/office/drawing/2014/main" id="{6A8EBDC8-9129-A925-F284-2EB0F54AD05B}"/>
              </a:ext>
            </a:extLst>
          </p:cNvPr>
          <p:cNvSpPr txBox="1"/>
          <p:nvPr/>
        </p:nvSpPr>
        <p:spPr>
          <a:xfrm>
            <a:off x="5853933" y="4428570"/>
            <a:ext cx="4196171" cy="1077218"/>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It’s famous for pagodas, markets, food….</a:t>
            </a:r>
          </a:p>
        </p:txBody>
      </p:sp>
    </p:spTree>
    <p:extLst>
      <p:ext uri="{BB962C8B-B14F-4D97-AF65-F5344CB8AC3E}">
        <p14:creationId xmlns:p14="http://schemas.microsoft.com/office/powerpoint/2010/main" val="306868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AD147-B884-D64B-0AB7-A151281E656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76315A4-6B3F-911F-0E7D-050057210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213" y="189061"/>
            <a:ext cx="627229" cy="621628"/>
          </a:xfrm>
          <a:prstGeom prst="rect">
            <a:avLst/>
          </a:prstGeom>
        </p:spPr>
      </p:pic>
      <p:sp>
        <p:nvSpPr>
          <p:cNvPr id="8" name="TextBox 7">
            <a:extLst>
              <a:ext uri="{FF2B5EF4-FFF2-40B4-BE49-F238E27FC236}">
                <a16:creationId xmlns:a16="http://schemas.microsoft.com/office/drawing/2014/main" id="{F9BE7DF9-EEEE-554B-8E28-6E744436001A}"/>
              </a:ext>
            </a:extLst>
          </p:cNvPr>
          <p:cNvSpPr txBox="1"/>
          <p:nvPr/>
        </p:nvSpPr>
        <p:spPr>
          <a:xfrm>
            <a:off x="1035983" y="142894"/>
            <a:ext cx="7608482" cy="584775"/>
          </a:xfrm>
          <a:prstGeom prst="rect">
            <a:avLst/>
          </a:prstGeom>
          <a:noFill/>
        </p:spPr>
        <p:txBody>
          <a:bodyPr wrap="square" rtlCol="0">
            <a:spAutoFit/>
          </a:bodyPr>
          <a:lstStyle/>
          <a:p>
            <a:pPr algn="just"/>
            <a:r>
              <a:rPr lang="en-US" sz="3200" b="1" spc="-50" dirty="0">
                <a:solidFill>
                  <a:srgbClr val="FF0000"/>
                </a:solidFill>
                <a:effectLst>
                  <a:glow rad="88900">
                    <a:schemeClr val="bg1"/>
                  </a:glow>
                </a:effectLst>
                <a:latin typeface="Arial" panose="020B0604020202020204" pitchFamily="34" charset="0"/>
                <a:cs typeface="Arial" panose="020B0604020202020204" pitchFamily="34" charset="0"/>
              </a:rPr>
              <a:t>Listen and tick (</a:t>
            </a:r>
            <a:r>
              <a:rPr lang="en-US" sz="3200" b="1" spc="-50" dirty="0">
                <a:solidFill>
                  <a:srgbClr val="FF0000"/>
                </a:solidFill>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3200" b="1" spc="-50" dirty="0">
                <a:solidFill>
                  <a:srgbClr val="FF0000"/>
                </a:solidFill>
                <a:effectLst>
                  <a:glow rad="88900">
                    <a:schemeClr val="bg1"/>
                  </a:glow>
                </a:effectLst>
                <a:latin typeface="Arial" panose="020B0604020202020204" pitchFamily="34" charset="0"/>
                <a:cs typeface="Arial" panose="020B0604020202020204" pitchFamily="34" charset="0"/>
              </a:rPr>
              <a:t>) T (True) or F (False).</a:t>
            </a:r>
          </a:p>
        </p:txBody>
      </p:sp>
      <p:sp>
        <p:nvSpPr>
          <p:cNvPr id="21" name="Rectangle 20">
            <a:extLst>
              <a:ext uri="{FF2B5EF4-FFF2-40B4-BE49-F238E27FC236}">
                <a16:creationId xmlns:a16="http://schemas.microsoft.com/office/drawing/2014/main" id="{57551F29-3879-E26A-D457-8016E89CEC7F}"/>
              </a:ext>
            </a:extLst>
          </p:cNvPr>
          <p:cNvSpPr/>
          <p:nvPr/>
        </p:nvSpPr>
        <p:spPr>
          <a:xfrm>
            <a:off x="4510301" y="4496864"/>
            <a:ext cx="4572000" cy="369332"/>
          </a:xfrm>
          <a:prstGeom prst="rect">
            <a:avLst/>
          </a:prstGeom>
        </p:spPr>
        <p:txBody>
          <a:bodyPr>
            <a:spAutoFit/>
          </a:bodyPr>
          <a:lstStyle/>
          <a:p>
            <a:endParaRPr lang="en-US"/>
          </a:p>
        </p:txBody>
      </p:sp>
      <p:graphicFrame>
        <p:nvGraphicFramePr>
          <p:cNvPr id="2" name="Table 1">
            <a:extLst>
              <a:ext uri="{FF2B5EF4-FFF2-40B4-BE49-F238E27FC236}">
                <a16:creationId xmlns:a16="http://schemas.microsoft.com/office/drawing/2014/main" id="{C04C9958-DC69-2B4A-2980-40DA2A46A661}"/>
              </a:ext>
            </a:extLst>
          </p:cNvPr>
          <p:cNvGraphicFramePr>
            <a:graphicFrameLocks noGrp="1"/>
          </p:cNvGraphicFramePr>
          <p:nvPr>
            <p:extLst>
              <p:ext uri="{D42A27DB-BD31-4B8C-83A1-F6EECF244321}">
                <p14:modId xmlns:p14="http://schemas.microsoft.com/office/powerpoint/2010/main" val="2481492492"/>
              </p:ext>
            </p:extLst>
          </p:nvPr>
        </p:nvGraphicFramePr>
        <p:xfrm>
          <a:off x="930442" y="1411705"/>
          <a:ext cx="9737559" cy="5117433"/>
        </p:xfrm>
        <a:graphic>
          <a:graphicData uri="http://schemas.openxmlformats.org/drawingml/2006/table">
            <a:tbl>
              <a:tblPr firstRow="1" bandRow="1">
                <a:tableStyleId>{00A15C55-8517-42AA-B614-E9B94910E393}</a:tableStyleId>
              </a:tblPr>
              <a:tblGrid>
                <a:gridCol w="907737">
                  <a:extLst>
                    <a:ext uri="{9D8B030D-6E8A-4147-A177-3AD203B41FA5}">
                      <a16:colId xmlns:a16="http://schemas.microsoft.com/office/drawing/2014/main" val="20000"/>
                    </a:ext>
                  </a:extLst>
                </a:gridCol>
                <a:gridCol w="6519214">
                  <a:extLst>
                    <a:ext uri="{9D8B030D-6E8A-4147-A177-3AD203B41FA5}">
                      <a16:colId xmlns:a16="http://schemas.microsoft.com/office/drawing/2014/main" val="20001"/>
                    </a:ext>
                  </a:extLst>
                </a:gridCol>
                <a:gridCol w="1210317">
                  <a:extLst>
                    <a:ext uri="{9D8B030D-6E8A-4147-A177-3AD203B41FA5}">
                      <a16:colId xmlns:a16="http://schemas.microsoft.com/office/drawing/2014/main" val="20002"/>
                    </a:ext>
                  </a:extLst>
                </a:gridCol>
                <a:gridCol w="1100291">
                  <a:extLst>
                    <a:ext uri="{9D8B030D-6E8A-4147-A177-3AD203B41FA5}">
                      <a16:colId xmlns:a16="http://schemas.microsoft.com/office/drawing/2014/main" val="20003"/>
                    </a:ext>
                  </a:extLst>
                </a:gridCol>
              </a:tblGrid>
              <a:tr h="769879">
                <a:tc>
                  <a:txBody>
                    <a:bodyPr/>
                    <a:lstStyle/>
                    <a:p>
                      <a:pPr algn="ctr"/>
                      <a:endParaRPr lang="en-US" sz="2800" dirty="0"/>
                    </a:p>
                  </a:txBody>
                  <a:tcPr/>
                </a:tc>
                <a:tc>
                  <a:txBody>
                    <a:bodyPr/>
                    <a:lstStyle/>
                    <a:p>
                      <a:endParaRPr lang="en-US" sz="2800" dirty="0"/>
                    </a:p>
                  </a:txBody>
                  <a:tcPr/>
                </a:tc>
                <a:tc>
                  <a:txBody>
                    <a:bodyPr/>
                    <a:lstStyle/>
                    <a:p>
                      <a:pPr algn="ctr"/>
                      <a:r>
                        <a:rPr lang="en-US" sz="2800" b="1" dirty="0">
                          <a:solidFill>
                            <a:schemeClr val="bg1"/>
                          </a:solidFill>
                        </a:rPr>
                        <a:t>T</a:t>
                      </a:r>
                    </a:p>
                  </a:txBody>
                  <a:tcPr/>
                </a:tc>
                <a:tc>
                  <a:txBody>
                    <a:bodyPr/>
                    <a:lstStyle/>
                    <a:p>
                      <a:pPr algn="ctr"/>
                      <a:r>
                        <a:rPr lang="en-US" sz="2800" b="1" dirty="0">
                          <a:solidFill>
                            <a:schemeClr val="bg1"/>
                          </a:solidFill>
                        </a:rPr>
                        <a:t>F</a:t>
                      </a:r>
                    </a:p>
                  </a:txBody>
                  <a:tcPr/>
                </a:tc>
                <a:extLst>
                  <a:ext uri="{0D108BD9-81ED-4DB2-BD59-A6C34878D82A}">
                    <a16:rowId xmlns:a16="http://schemas.microsoft.com/office/drawing/2014/main" val="10000"/>
                  </a:ext>
                </a:extLst>
              </a:tr>
              <a:tr h="769879">
                <a:tc>
                  <a:txBody>
                    <a:bodyPr/>
                    <a:lstStyle/>
                    <a:p>
                      <a:pPr algn="ctr"/>
                      <a:r>
                        <a:rPr lang="en-US" sz="2800" b="1">
                          <a:solidFill>
                            <a:srgbClr val="0070C0"/>
                          </a:solidFill>
                        </a:rPr>
                        <a:t>1.</a:t>
                      </a:r>
                    </a:p>
                  </a:txBody>
                  <a:tcPr/>
                </a:tc>
                <a:tc>
                  <a:txBody>
                    <a:bodyPr/>
                    <a:lstStyle/>
                    <a:p>
                      <a:pPr algn="l"/>
                      <a:r>
                        <a:rPr lang="en-US" sz="3600" dirty="0">
                          <a:latin typeface="Times New Roman" panose="02020603050405020304" pitchFamily="18" charset="0"/>
                          <a:cs typeface="Times New Roman" panose="02020603050405020304" pitchFamily="18" charset="0"/>
                        </a:rPr>
                        <a:t>Bangkok</a:t>
                      </a:r>
                      <a:r>
                        <a:rPr lang="en-US" sz="3600" baseline="0" dirty="0">
                          <a:latin typeface="Times New Roman" panose="02020603050405020304" pitchFamily="18" charset="0"/>
                          <a:cs typeface="Times New Roman" panose="02020603050405020304" pitchFamily="18" charset="0"/>
                        </a:rPr>
                        <a:t> is famous for palace.</a:t>
                      </a:r>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sz="2800" dirty="0"/>
                    </a:p>
                  </a:txBody>
                  <a:tcPr/>
                </a:tc>
                <a:tc>
                  <a:txBody>
                    <a:bodyPr/>
                    <a:lstStyle/>
                    <a:p>
                      <a:endParaRPr lang="en-US" sz="2800"/>
                    </a:p>
                  </a:txBody>
                  <a:tcPr/>
                </a:tc>
                <a:extLst>
                  <a:ext uri="{0D108BD9-81ED-4DB2-BD59-A6C34878D82A}">
                    <a16:rowId xmlns:a16="http://schemas.microsoft.com/office/drawing/2014/main" val="10001"/>
                  </a:ext>
                </a:extLst>
              </a:tr>
              <a:tr h="1403898">
                <a:tc>
                  <a:txBody>
                    <a:bodyPr/>
                    <a:lstStyle/>
                    <a:p>
                      <a:pPr algn="ctr"/>
                      <a:r>
                        <a:rPr lang="en-US" sz="2800" b="1">
                          <a:solidFill>
                            <a:srgbClr val="0070C0"/>
                          </a:solidFill>
                        </a:rPr>
                        <a:t>2.</a:t>
                      </a:r>
                    </a:p>
                  </a:txBody>
                  <a:tcPr/>
                </a:tc>
                <a:tc>
                  <a:txBody>
                    <a:bodyPr/>
                    <a:lstStyle/>
                    <a:p>
                      <a:pPr algn="l"/>
                      <a:r>
                        <a:rPr lang="en-US" sz="3600" dirty="0">
                          <a:latin typeface="Times New Roman" panose="02020603050405020304" pitchFamily="18" charset="0"/>
                          <a:cs typeface="Times New Roman" panose="02020603050405020304" pitchFamily="18" charset="0"/>
                        </a:rPr>
                        <a:t>Things at </a:t>
                      </a:r>
                      <a:r>
                        <a:rPr lang="en-US" sz="3600" dirty="0" err="1">
                          <a:latin typeface="Times New Roman" panose="02020603050405020304" pitchFamily="18" charset="0"/>
                          <a:cs typeface="Times New Roman" panose="02020603050405020304" pitchFamily="18" charset="0"/>
                        </a:rPr>
                        <a:t>Chatuchak</a:t>
                      </a:r>
                      <a:r>
                        <a:rPr lang="en-US" sz="3600" baseline="0" dirty="0">
                          <a:latin typeface="Times New Roman" panose="02020603050405020304" pitchFamily="18" charset="0"/>
                          <a:cs typeface="Times New Roman" panose="02020603050405020304" pitchFamily="18" charset="0"/>
                        </a:rPr>
                        <a:t> market are expensive.</a:t>
                      </a:r>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sz="2800"/>
                    </a:p>
                  </a:txBody>
                  <a:tcPr/>
                </a:tc>
                <a:tc>
                  <a:txBody>
                    <a:bodyPr/>
                    <a:lstStyle/>
                    <a:p>
                      <a:endParaRPr lang="en-US" sz="2800"/>
                    </a:p>
                  </a:txBody>
                  <a:tcPr/>
                </a:tc>
                <a:extLst>
                  <a:ext uri="{0D108BD9-81ED-4DB2-BD59-A6C34878D82A}">
                    <a16:rowId xmlns:a16="http://schemas.microsoft.com/office/drawing/2014/main" val="10002"/>
                  </a:ext>
                </a:extLst>
              </a:tr>
              <a:tr h="769879">
                <a:tc>
                  <a:txBody>
                    <a:bodyPr/>
                    <a:lstStyle/>
                    <a:p>
                      <a:pPr algn="ctr"/>
                      <a:r>
                        <a:rPr lang="en-US" sz="2800" b="1">
                          <a:solidFill>
                            <a:srgbClr val="0070C0"/>
                          </a:solidFill>
                        </a:rPr>
                        <a:t>3.</a:t>
                      </a:r>
                    </a:p>
                  </a:txBody>
                  <a:tcPr/>
                </a:tc>
                <a:tc>
                  <a:txBody>
                    <a:bodyPr/>
                    <a:lstStyle/>
                    <a:p>
                      <a:pPr algn="l"/>
                      <a:r>
                        <a:rPr lang="en-US" sz="3600" dirty="0">
                          <a:latin typeface="Times New Roman" panose="02020603050405020304" pitchFamily="18" charset="0"/>
                          <a:cs typeface="Times New Roman" panose="02020603050405020304" pitchFamily="18" charset="0"/>
                        </a:rPr>
                        <a:t>The floating market</a:t>
                      </a:r>
                      <a:r>
                        <a:rPr lang="en-US" sz="3600" baseline="0" dirty="0">
                          <a:latin typeface="Times New Roman" panose="02020603050405020304" pitchFamily="18" charset="0"/>
                          <a:cs typeface="Times New Roman" panose="02020603050405020304" pitchFamily="18" charset="0"/>
                        </a:rPr>
                        <a:t> is on the sea.</a:t>
                      </a:r>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sz="2800"/>
                    </a:p>
                  </a:txBody>
                  <a:tcPr/>
                </a:tc>
                <a:tc>
                  <a:txBody>
                    <a:bodyPr/>
                    <a:lstStyle/>
                    <a:p>
                      <a:endParaRPr lang="en-US" sz="2800"/>
                    </a:p>
                  </a:txBody>
                  <a:tcPr/>
                </a:tc>
                <a:extLst>
                  <a:ext uri="{0D108BD9-81ED-4DB2-BD59-A6C34878D82A}">
                    <a16:rowId xmlns:a16="http://schemas.microsoft.com/office/drawing/2014/main" val="10003"/>
                  </a:ext>
                </a:extLst>
              </a:tr>
              <a:tr h="1403898">
                <a:tc>
                  <a:txBody>
                    <a:bodyPr/>
                    <a:lstStyle/>
                    <a:p>
                      <a:pPr algn="ctr"/>
                      <a:r>
                        <a:rPr lang="en-US" sz="2800" b="1">
                          <a:solidFill>
                            <a:srgbClr val="0070C0"/>
                          </a:solidFill>
                        </a:rPr>
                        <a:t>4.</a:t>
                      </a:r>
                    </a:p>
                  </a:txBody>
                  <a:tcPr/>
                </a:tc>
                <a:tc>
                  <a:txBody>
                    <a:bodyPr/>
                    <a:lstStyle/>
                    <a:p>
                      <a:pPr algn="l"/>
                      <a:r>
                        <a:rPr lang="en-US" sz="3600" dirty="0">
                          <a:latin typeface="Times New Roman" panose="02020603050405020304" pitchFamily="18" charset="0"/>
                          <a:cs typeface="Times New Roman" panose="02020603050405020304" pitchFamily="18" charset="0"/>
                        </a:rPr>
                        <a:t>You can find food stalls all around</a:t>
                      </a:r>
                      <a:r>
                        <a:rPr lang="en-US" sz="3600" baseline="0" dirty="0">
                          <a:latin typeface="Times New Roman" panose="02020603050405020304" pitchFamily="18" charset="0"/>
                          <a:cs typeface="Times New Roman" panose="02020603050405020304" pitchFamily="18" charset="0"/>
                        </a:rPr>
                        <a:t> Bangkok.</a:t>
                      </a:r>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sz="3600" dirty="0"/>
                    </a:p>
                  </a:txBody>
                  <a:tcPr/>
                </a:tc>
                <a:tc>
                  <a:txBody>
                    <a:bodyPr/>
                    <a:lstStyle/>
                    <a:p>
                      <a:endParaRPr lang="en-US" sz="3600" dirty="0"/>
                    </a:p>
                  </a:txBody>
                  <a:tcPr/>
                </a:tc>
                <a:extLst>
                  <a:ext uri="{0D108BD9-81ED-4DB2-BD59-A6C34878D82A}">
                    <a16:rowId xmlns:a16="http://schemas.microsoft.com/office/drawing/2014/main" val="10004"/>
                  </a:ext>
                </a:extLst>
              </a:tr>
            </a:tbl>
          </a:graphicData>
        </a:graphic>
      </p:graphicFrame>
      <p:pic>
        <p:nvPicPr>
          <p:cNvPr id="3" name="B2_19">
            <a:hlinkClick r:id="" action="ppaction://media"/>
            <a:extLst>
              <a:ext uri="{FF2B5EF4-FFF2-40B4-BE49-F238E27FC236}">
                <a16:creationId xmlns:a16="http://schemas.microsoft.com/office/drawing/2014/main" id="{AF429EDF-5971-E41A-672F-80BEFF49C2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50007" y="189061"/>
            <a:ext cx="492443" cy="492443"/>
          </a:xfrm>
          <a:prstGeom prst="rect">
            <a:avLst/>
          </a:prstGeom>
        </p:spPr>
      </p:pic>
    </p:spTree>
    <p:extLst>
      <p:ext uri="{BB962C8B-B14F-4D97-AF65-F5344CB8AC3E}">
        <p14:creationId xmlns:p14="http://schemas.microsoft.com/office/powerpoint/2010/main" val="32286758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08"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4267" t="2828" r="75985" b="51515"/>
          <a:stretch/>
        </p:blipFill>
        <p:spPr>
          <a:xfrm>
            <a:off x="2529440" y="1250676"/>
            <a:ext cx="2620078" cy="2250999"/>
          </a:xfrm>
          <a:prstGeom prst="rect">
            <a:avLst/>
          </a:prstGeom>
        </p:spPr>
      </p:pic>
      <p:pic>
        <p:nvPicPr>
          <p:cNvPr id="5" name="3">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28346" t="2828" r="52079" b="51515"/>
          <a:stretch/>
        </p:blipFill>
        <p:spPr>
          <a:xfrm>
            <a:off x="5900887" y="4481825"/>
            <a:ext cx="2737584" cy="2226660"/>
          </a:xfrm>
          <a:prstGeom prst="rect">
            <a:avLst/>
          </a:prstGeom>
        </p:spPr>
      </p:pic>
      <p:pic>
        <p:nvPicPr>
          <p:cNvPr id="6" name="2">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52079" t="2828" r="29211" b="51515"/>
          <a:stretch/>
        </p:blipFill>
        <p:spPr>
          <a:xfrm>
            <a:off x="5959640" y="1176790"/>
            <a:ext cx="2620078" cy="2324885"/>
          </a:xfrm>
          <a:prstGeom prst="rect">
            <a:avLst/>
          </a:prstGeom>
        </p:spPr>
      </p:pic>
      <p:pic>
        <p:nvPicPr>
          <p:cNvPr id="8" name="4">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4266" t="51717" r="75985" b="3232"/>
          <a:stretch/>
        </p:blipFill>
        <p:spPr>
          <a:xfrm>
            <a:off x="2529442" y="4481825"/>
            <a:ext cx="2620077" cy="2226660"/>
          </a:xfrm>
          <a:prstGeom prst="rect">
            <a:avLst/>
          </a:prstGeom>
        </p:spPr>
      </p:pic>
      <p:sp>
        <p:nvSpPr>
          <p:cNvPr id="12" name="Rounded Rectangle 11">
            <a:hlinkClick r:id="rId10" action="ppaction://hlinksldjump"/>
          </p:cNvPr>
          <p:cNvSpPr/>
          <p:nvPr/>
        </p:nvSpPr>
        <p:spPr>
          <a:xfrm>
            <a:off x="2529440" y="149516"/>
            <a:ext cx="6742897" cy="65404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dirty="0">
                <a:solidFill>
                  <a:srgbClr val="FF0000"/>
                </a:solidFill>
                <a:latin typeface="Times New Roman" pitchFamily="18" charset="0"/>
                <a:cs typeface="Times New Roman" pitchFamily="18" charset="0"/>
              </a:rPr>
              <a:t>GETTING LUCKY MONEY</a:t>
            </a:r>
          </a:p>
        </p:txBody>
      </p:sp>
      <p:pic>
        <p:nvPicPr>
          <p:cNvPr id="2" name="Picture 1">
            <a:hlinkClick r:id="rId11" action="ppaction://hlinksldjump"/>
            <a:extLst>
              <a:ext uri="{FF2B5EF4-FFF2-40B4-BE49-F238E27FC236}">
                <a16:creationId xmlns:a16="http://schemas.microsoft.com/office/drawing/2014/main" id="{DE9B61A4-2BA1-3E64-F301-BB70CA0974C3}"/>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803" b="99470" l="879" r="91992">
                        <a14:foregroundMark x1="52051" y1="97137" x2="53906" y2="81654"/>
                        <a14:foregroundMark x1="62695" y1="82821" x2="74219" y2="70308"/>
                        <a14:foregroundMark x1="46680" y1="15164" x2="69141" y2="23860"/>
                        <a14:foregroundMark x1="52832" y1="37540" x2="52832" y2="29905"/>
                        <a14:foregroundMark x1="66602" y1="17179" x2="51074" y2="25875"/>
                        <a14:foregroundMark x1="73242" y1="47720" x2="74902" y2="56416"/>
                        <a14:foregroundMark x1="25488" y1="30329" x2="64844" y2="53552"/>
                        <a14:foregroundMark x1="66016" y1="76988" x2="66406" y2="67020"/>
                        <a14:foregroundMark x1="52832" y1="11135" x2="37891" y2="45705"/>
                        <a14:foregroundMark x1="63965" y1="72534" x2="74219" y2="72534"/>
                        <a14:foregroundMark x1="61133" y1="76776" x2="63379" y2="72959"/>
                      </a14:backgroundRemoval>
                    </a14:imgEffect>
                  </a14:imgLayer>
                </a14:imgProps>
              </a:ext>
              <a:ext uri="{28A0092B-C50C-407E-A947-70E740481C1C}">
                <a14:useLocalDpi xmlns:a14="http://schemas.microsoft.com/office/drawing/2010/main" val="0"/>
              </a:ext>
            </a:extLst>
          </a:blip>
          <a:srcRect l="3909" r="6467"/>
          <a:stretch/>
        </p:blipFill>
        <p:spPr>
          <a:xfrm>
            <a:off x="10347158" y="5117431"/>
            <a:ext cx="1203159" cy="1459832"/>
          </a:xfrm>
          <a:prstGeom prst="rect">
            <a:avLst/>
          </a:prstGeom>
        </p:spPr>
      </p:pic>
    </p:spTree>
    <p:extLst>
      <p:ext uri="{BB962C8B-B14F-4D97-AF65-F5344CB8AC3E}">
        <p14:creationId xmlns:p14="http://schemas.microsoft.com/office/powerpoint/2010/main" val="35370154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55423" y="457200"/>
            <a:ext cx="5638800" cy="1447800"/>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r>
              <a:rPr lang="en-US" sz="4000" dirty="0"/>
              <a:t>1. Bangkok is famous for palaces.</a:t>
            </a:r>
          </a:p>
        </p:txBody>
      </p:sp>
      <p:sp>
        <p:nvSpPr>
          <p:cNvPr id="6" name="A"/>
          <p:cNvSpPr/>
          <p:nvPr/>
        </p:nvSpPr>
        <p:spPr>
          <a:xfrm>
            <a:off x="6650269" y="3483976"/>
            <a:ext cx="2362200"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C"/>
          <p:cNvSpPr/>
          <p:nvPr/>
        </p:nvSpPr>
        <p:spPr>
          <a:xfrm>
            <a:off x="2743200" y="3428741"/>
            <a:ext cx="2400300"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 name="TextBox 10"/>
          <p:cNvSpPr txBox="1"/>
          <p:nvPr/>
        </p:nvSpPr>
        <p:spPr>
          <a:xfrm>
            <a:off x="6913592" y="3604017"/>
            <a:ext cx="1714500" cy="584775"/>
          </a:xfrm>
          <a:prstGeom prst="rect">
            <a:avLst/>
          </a:prstGeom>
          <a:noFill/>
        </p:spPr>
        <p:txBody>
          <a:bodyPr wrap="square" rtlCol="0">
            <a:spAutoFit/>
          </a:bodyPr>
          <a:lstStyle/>
          <a:p>
            <a:r>
              <a:rPr lang="en-US" sz="3200" dirty="0">
                <a:latin typeface="Times New Roman" pitchFamily="18" charset="0"/>
                <a:cs typeface="Times New Roman" pitchFamily="18" charset="0"/>
              </a:rPr>
              <a:t>   False</a:t>
            </a:r>
          </a:p>
        </p:txBody>
      </p:sp>
      <p:sp>
        <p:nvSpPr>
          <p:cNvPr id="12" name="TextBox 11"/>
          <p:cNvSpPr txBox="1"/>
          <p:nvPr/>
        </p:nvSpPr>
        <p:spPr>
          <a:xfrm>
            <a:off x="3179531" y="3574375"/>
            <a:ext cx="1714500" cy="584775"/>
          </a:xfrm>
          <a:prstGeom prst="rect">
            <a:avLst/>
          </a:prstGeom>
          <a:noFill/>
        </p:spPr>
        <p:txBody>
          <a:bodyPr wrap="square" rtlCol="0">
            <a:spAutoFit/>
          </a:bodyPr>
          <a:lstStyle/>
          <a:p>
            <a:r>
              <a:rPr lang="en-US" sz="3200" dirty="0">
                <a:latin typeface="Times New Roman" pitchFamily="18" charset="0"/>
                <a:cs typeface="Times New Roman" pitchFamily="18" charset="0"/>
              </a:rPr>
              <a:t> True</a:t>
            </a:r>
          </a:p>
        </p:txBody>
      </p:sp>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7225" y1="47547" x2="58037" y2="36887"/>
                        <a14:foregroundMark x1="41117" y1="73942" x2="50085" y2="62437"/>
                      </a14:backgroundRemoval>
                    </a14:imgEffect>
                  </a14:imgLayer>
                </a14:imgProps>
              </a:ext>
              <a:ext uri="{28A0092B-C50C-407E-A947-70E740481C1C}">
                <a14:useLocalDpi xmlns:a14="http://schemas.microsoft.com/office/drawing/2010/main" val="0"/>
              </a:ext>
            </a:extLst>
          </a:blip>
          <a:srcRect l="12955" t="15576" r="18485" b="11111"/>
          <a:stretch/>
        </p:blipFill>
        <p:spPr>
          <a:xfrm>
            <a:off x="5591230" y="2871386"/>
            <a:ext cx="1714500" cy="1833327"/>
          </a:xfrm>
          <a:prstGeom prst="rect">
            <a:avLst/>
          </a:prstGeom>
        </p:spPr>
      </p:pic>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821873" y="3089595"/>
            <a:ext cx="1233055" cy="1256068"/>
          </a:xfrm>
          <a:prstGeom prst="rect">
            <a:avLst/>
          </a:prstGeom>
        </p:spPr>
      </p:pic>
      <p:pic>
        <p:nvPicPr>
          <p:cNvPr id="20" name="Picture 19">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803" b="99470" l="879" r="91992">
                        <a14:foregroundMark x1="52051" y1="97137" x2="53906" y2="81654"/>
                        <a14:foregroundMark x1="62695" y1="82821" x2="74219" y2="70308"/>
                        <a14:foregroundMark x1="46680" y1="15164" x2="69141" y2="23860"/>
                        <a14:foregroundMark x1="52832" y1="37540" x2="52832" y2="29905"/>
                        <a14:foregroundMark x1="66602" y1="17179" x2="51074" y2="25875"/>
                        <a14:foregroundMark x1="73242" y1="47720" x2="74902" y2="56416"/>
                        <a14:foregroundMark x1="25488" y1="30329" x2="64844" y2="53552"/>
                        <a14:foregroundMark x1="66016" y1="76988" x2="66406" y2="67020"/>
                        <a14:foregroundMark x1="52832" y1="11135" x2="37891" y2="45705"/>
                        <a14:foregroundMark x1="63965" y1="72534" x2="74219" y2="72534"/>
                        <a14:foregroundMark x1="61133" y1="76776" x2="63379" y2="72959"/>
                      </a14:backgroundRemoval>
                    </a14:imgEffect>
                  </a14:imgLayer>
                </a14:imgProps>
              </a:ext>
              <a:ext uri="{28A0092B-C50C-407E-A947-70E740481C1C}">
                <a14:useLocalDpi xmlns:a14="http://schemas.microsoft.com/office/drawing/2010/main" val="0"/>
              </a:ext>
            </a:extLst>
          </a:blip>
          <a:srcRect l="3909" r="6467"/>
          <a:stretch/>
        </p:blipFill>
        <p:spPr>
          <a:xfrm>
            <a:off x="8651817" y="4704712"/>
            <a:ext cx="2002329" cy="2057400"/>
          </a:xfrm>
          <a:prstGeom prst="rect">
            <a:avLst/>
          </a:prstGeom>
        </p:spPr>
      </p:pic>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288981" y="117763"/>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288981" y="1079430"/>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85962" y="3257161"/>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288981" y="1905000"/>
            <a:ext cx="609600" cy="609600"/>
          </a:xfrm>
          <a:prstGeom prst="rect">
            <a:avLst/>
          </a:prstGeom>
        </p:spPr>
      </p:pic>
      <p:sp>
        <p:nvSpPr>
          <p:cNvPr id="25" name="Freeform 10"/>
          <p:cNvSpPr>
            <a:spLocks/>
          </p:cNvSpPr>
          <p:nvPr/>
        </p:nvSpPr>
        <p:spPr bwMode="auto">
          <a:xfrm>
            <a:off x="10204930" y="547212"/>
            <a:ext cx="269875" cy="32067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26" name="Freeform 11"/>
          <p:cNvSpPr>
            <a:spLocks/>
          </p:cNvSpPr>
          <p:nvPr/>
        </p:nvSpPr>
        <p:spPr bwMode="auto">
          <a:xfrm>
            <a:off x="9459330" y="589913"/>
            <a:ext cx="252816" cy="21626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27" name="Freeform 17"/>
          <p:cNvSpPr>
            <a:spLocks/>
          </p:cNvSpPr>
          <p:nvPr/>
        </p:nvSpPr>
        <p:spPr bwMode="auto">
          <a:xfrm>
            <a:off x="9308925" y="401894"/>
            <a:ext cx="339471" cy="34925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9378383" y="730842"/>
            <a:ext cx="1080599" cy="1091323"/>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31" name="Freeform 29"/>
          <p:cNvSpPr>
            <a:spLocks noEditPoints="1"/>
          </p:cNvSpPr>
          <p:nvPr/>
        </p:nvSpPr>
        <p:spPr bwMode="auto">
          <a:xfrm>
            <a:off x="9373586" y="729685"/>
            <a:ext cx="1115600" cy="1133268"/>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2" name="Freeform 31"/>
          <p:cNvSpPr>
            <a:spLocks noEditPoints="1"/>
          </p:cNvSpPr>
          <p:nvPr/>
        </p:nvSpPr>
        <p:spPr bwMode="auto">
          <a:xfrm>
            <a:off x="9372999" y="721036"/>
            <a:ext cx="1126642" cy="1150566"/>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9778129" y="711137"/>
            <a:ext cx="294834" cy="434046"/>
            <a:chOff x="2399043" y="2411803"/>
            <a:chExt cx="623558" cy="842525"/>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9" name="Rectangle 37"/>
            <p:cNvSpPr>
              <a:spLocks noChangeArrowheads="1"/>
            </p:cNvSpPr>
            <p:nvPr/>
          </p:nvSpPr>
          <p:spPr bwMode="auto">
            <a:xfrm>
              <a:off x="2399043" y="2447806"/>
              <a:ext cx="520038" cy="80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Raleway" panose="020B0003030101060003" pitchFamily="34" charset="0"/>
                </a:rPr>
                <a:t> </a:t>
              </a:r>
              <a:r>
                <a:rPr lang="en-US" altLang="en-US" sz="1200" b="1" kern="0" dirty="0">
                  <a:solidFill>
                    <a:srgbClr val="FF9936"/>
                  </a:solidFill>
                  <a:latin typeface="Raleway" panose="020B0003030101060003" pitchFamily="34" charset="0"/>
                </a:rPr>
                <a:t> 10</a:t>
              </a:r>
              <a:endParaRPr lang="en-US" altLang="en-US" sz="1200" kern="0" dirty="0">
                <a:solidFill>
                  <a:sysClr val="windowText" lastClr="000000"/>
                </a:solidFill>
              </a:endParaRPr>
            </a:p>
          </p:txBody>
        </p:sp>
      </p:grpSp>
      <p:sp>
        <p:nvSpPr>
          <p:cNvPr id="40" name="Oval 107"/>
          <p:cNvSpPr>
            <a:spLocks noChangeArrowheads="1"/>
          </p:cNvSpPr>
          <p:nvPr/>
        </p:nvSpPr>
        <p:spPr bwMode="auto">
          <a:xfrm>
            <a:off x="9845431" y="1185329"/>
            <a:ext cx="198602" cy="16140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1" name="Oval 108"/>
          <p:cNvSpPr>
            <a:spLocks noChangeArrowheads="1"/>
          </p:cNvSpPr>
          <p:nvPr/>
        </p:nvSpPr>
        <p:spPr bwMode="auto">
          <a:xfrm>
            <a:off x="9871019" y="1176853"/>
            <a:ext cx="152997" cy="172155"/>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2" name="Freeform 115"/>
          <p:cNvSpPr>
            <a:spLocks/>
          </p:cNvSpPr>
          <p:nvPr/>
        </p:nvSpPr>
        <p:spPr bwMode="auto">
          <a:xfrm>
            <a:off x="10286241" y="385721"/>
            <a:ext cx="376991" cy="326666"/>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10232260" y="1071759"/>
            <a:ext cx="267968" cy="29196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9" name="Rectangle 37"/>
            <p:cNvSpPr>
              <a:spLocks noChangeArrowheads="1"/>
            </p:cNvSpPr>
            <p:nvPr/>
          </p:nvSpPr>
          <p:spPr bwMode="auto">
            <a:xfrm>
              <a:off x="2479210" y="2497590"/>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Raleway" panose="020B0003030101060003" pitchFamily="34" charset="0"/>
                </a:rPr>
                <a:t>  8</a:t>
              </a:r>
              <a:endParaRPr lang="en-US" altLang="en-US" sz="1200" kern="0" dirty="0">
                <a:solidFill>
                  <a:sysClr val="windowText" lastClr="000000"/>
                </a:solidFill>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9802337" y="1508789"/>
            <a:ext cx="267968" cy="29196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6"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Raleway" panose="020B0003030101060003" pitchFamily="34" charset="0"/>
                </a:rPr>
                <a:t> </a:t>
              </a:r>
              <a:r>
                <a:rPr lang="en-US" altLang="en-US" sz="1200" b="1" kern="0" dirty="0">
                  <a:solidFill>
                    <a:srgbClr val="FF9936"/>
                  </a:solidFill>
                  <a:latin typeface="Raleway" panose="020B0003030101060003" pitchFamily="34" charset="0"/>
                </a:rPr>
                <a:t> 5</a:t>
              </a:r>
              <a:endParaRPr lang="en-US" altLang="en-US" sz="1200" kern="0" dirty="0">
                <a:solidFill>
                  <a:sysClr val="windowText" lastClr="000000"/>
                </a:solidFill>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9388773" y="1085078"/>
            <a:ext cx="267968" cy="291968"/>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63"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Raleway" panose="020B0003030101060003" pitchFamily="34" charset="0"/>
                </a:rPr>
                <a:t> </a:t>
              </a:r>
              <a:r>
                <a:rPr lang="en-US" altLang="en-US" sz="1200" b="1" kern="0" dirty="0">
                  <a:solidFill>
                    <a:srgbClr val="FF9936"/>
                  </a:solidFill>
                  <a:latin typeface="Raleway" panose="020B0003030101060003" pitchFamily="34" charset="0"/>
                </a:rPr>
                <a:t> 3</a:t>
              </a:r>
              <a:endParaRPr lang="en-US" altLang="en-US" sz="1200" kern="0" dirty="0">
                <a:solidFill>
                  <a:sysClr val="windowText" lastClr="000000"/>
                </a:solidFill>
              </a:endParaRPr>
            </a:p>
          </p:txBody>
        </p:sp>
      </p:grpSp>
      <p:sp>
        <p:nvSpPr>
          <p:cNvPr id="64" name="Rectangle 63"/>
          <p:cNvSpPr/>
          <p:nvPr/>
        </p:nvSpPr>
        <p:spPr>
          <a:xfrm>
            <a:off x="9625165" y="-24891"/>
            <a:ext cx="797700" cy="378583"/>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kern="0" dirty="0">
                <a:solidFill>
                  <a:srgbClr val="FF0000"/>
                </a:solidFill>
                <a:latin typeface="Calibri"/>
              </a:rPr>
              <a:t>START</a:t>
            </a:r>
          </a:p>
        </p:txBody>
      </p:sp>
      <p:sp>
        <p:nvSpPr>
          <p:cNvPr id="2" name="Oval 1">
            <a:hlinkClick r:id="rId15" action="ppaction://hlinksldjump"/>
            <a:extLst>
              <a:ext uri="{FF2B5EF4-FFF2-40B4-BE49-F238E27FC236}">
                <a16:creationId xmlns:a16="http://schemas.microsoft.com/office/drawing/2014/main" id="{79420491-10C3-BE51-79FF-2D70BC29ABDC}"/>
              </a:ext>
            </a:extLst>
          </p:cNvPr>
          <p:cNvSpPr/>
          <p:nvPr/>
        </p:nvSpPr>
        <p:spPr>
          <a:xfrm>
            <a:off x="2550696" y="5443735"/>
            <a:ext cx="1004727" cy="773668"/>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B05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8361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 presetClass="mediacall" presetSubtype="0" fill="hold" nodeType="withEffect">
                                  <p:stCondLst>
                                    <p:cond delay="0"/>
                                  </p:stCondLst>
                                  <p:childTnLst>
                                    <p:cmd type="call" cmd="playFrom(0.0)">
                                      <p:cBhvr>
                                        <p:cTn id="34" dur="8091" fill="hold"/>
                                        <p:tgtEl>
                                          <p:spTgt spid="21"/>
                                        </p:tgtEl>
                                      </p:cBhvr>
                                    </p:cmd>
                                  </p:child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 presetClass="mediacall" presetSubtype="0" fill="hold" nodeType="withEffect">
                                  <p:stCondLst>
                                    <p:cond delay="0"/>
                                  </p:stCondLst>
                                  <p:childTnLst>
                                    <p:cmd type="call" cmd="playFrom(0.0)">
                                      <p:cBhvr>
                                        <p:cTn id="42" dur="8158" fill="hold"/>
                                        <p:tgtEl>
                                          <p:spTgt spid="23"/>
                                        </p:tgtEl>
                                      </p:cBhvr>
                                    </p:cmd>
                                  </p:childTnLst>
                                </p:cTn>
                              </p:par>
                            </p:childTnLst>
                          </p:cTn>
                        </p:par>
                      </p:childTnLst>
                    </p:cTn>
                  </p:par>
                </p:childTnLst>
              </p:cTn>
              <p:nextCondLst>
                <p:cond evt="onClick" delay="0">
                  <p:tgtEl>
                    <p:spTgt spid="12"/>
                  </p:tgtEl>
                </p:cond>
              </p:nextCondLst>
            </p:seq>
            <p:audio>
              <p:cMediaNode vol="80000">
                <p:cTn id="43" fill="hold" display="0">
                  <p:stCondLst>
                    <p:cond delay="indefinite"/>
                  </p:stCondLst>
                  <p:endCondLst>
                    <p:cond evt="onStopAudio" delay="0">
                      <p:tgtEl>
                        <p:sldTgt/>
                      </p:tgtEl>
                    </p:cond>
                  </p:endCondLst>
                </p:cTn>
                <p:tgtEl>
                  <p:spTgt spid="21"/>
                </p:tgtEl>
              </p:cMediaNode>
            </p:audio>
            <p:audio>
              <p:cMediaNode vol="80000">
                <p:cTn id="44" fill="hold" display="0">
                  <p:stCondLst>
                    <p:cond delay="indefinite"/>
                  </p:stCondLst>
                  <p:endCondLst>
                    <p:cond evt="onStopAudio" delay="0">
                      <p:tgtEl>
                        <p:sldTgt/>
                      </p:tgtEl>
                    </p:cond>
                  </p:endCondLst>
                </p:cTn>
                <p:tgtEl>
                  <p:spTgt spid="22"/>
                </p:tgtEl>
              </p:cMediaNode>
            </p:audio>
            <p:audio>
              <p:cMediaNode vol="80000">
                <p:cTn id="45" fill="hold" display="0">
                  <p:stCondLst>
                    <p:cond delay="indefinite"/>
                  </p:stCondLst>
                  <p:endCondLst>
                    <p:cond evt="onStopAudio" delay="0">
                      <p:tgtEl>
                        <p:sldTgt/>
                      </p:tgtEl>
                    </p:cond>
                  </p:endCondLst>
                </p:cTn>
                <p:tgtEl>
                  <p:spTgt spid="23"/>
                </p:tgtEl>
              </p:cMediaNode>
            </p:audio>
            <p:audio>
              <p:cMediaNode vol="80000">
                <p:cTn id="46" fill="hold" display="0">
                  <p:stCondLst>
                    <p:cond delay="indefinite"/>
                  </p:stCondLst>
                  <p:endCondLst>
                    <p:cond evt="onStopAudio" delay="0">
                      <p:tgtEl>
                        <p:sldTgt/>
                      </p:tgtEl>
                    </p:cond>
                  </p:endCondLst>
                </p:cTn>
                <p:tgtEl>
                  <p:spTgt spid="24"/>
                </p:tgtEl>
              </p:cMediaNode>
            </p:audio>
            <p:seq concurrent="1" nextAc="seek">
              <p:cTn id="47" restart="whenNotActive" fill="hold" evtFilter="cancelBubble" nodeType="interactiveSeq">
                <p:stCondLst>
                  <p:cond evt="onClick" delay="0">
                    <p:tgtEl>
                      <p:spTgt spid="64"/>
                    </p:tgtEl>
                  </p:cond>
                </p:stCondLst>
                <p:endSync evt="end" delay="0">
                  <p:rtn val="all"/>
                </p:endSync>
                <p:childTnLst>
                  <p:par>
                    <p:cTn id="48" fill="hold">
                      <p:stCondLst>
                        <p:cond delay="0"/>
                      </p:stCondLst>
                      <p:childTnLst>
                        <p:par>
                          <p:cTn id="49" fill="hold">
                            <p:stCondLst>
                              <p:cond delay="0"/>
                            </p:stCondLst>
                            <p:childTnLst>
                              <p:par>
                                <p:cTn id="50" presetID="8" presetClass="emph" presetSubtype="0" fill="hold" nodeType="clickEffect">
                                  <p:stCondLst>
                                    <p:cond delay="0"/>
                                  </p:stCondLst>
                                  <p:childTnLst>
                                    <p:animRot by="21600000">
                                      <p:cBhvr>
                                        <p:cTn id="51" dur="10000" fill="hold"/>
                                        <p:tgtEl>
                                          <p:spTgt spid="28"/>
                                        </p:tgtEl>
                                        <p:attrNameLst>
                                          <p:attrName>r</p:attrName>
                                        </p:attrNameLst>
                                      </p:cBhvr>
                                    </p:animRot>
                                  </p:childTnLst>
                                </p:cTn>
                              </p:par>
                            </p:childTnLst>
                          </p:cTn>
                        </p:par>
                      </p:childTnLst>
                    </p:cTn>
                  </p:par>
                </p:childTnLst>
              </p:cTn>
              <p:nextCondLst>
                <p:cond evt="onClick" delay="0">
                  <p:tgtEl>
                    <p:spTgt spid="64"/>
                  </p:tgtEl>
                </p:cond>
              </p:nextCondLst>
            </p:seq>
          </p:childTnLst>
        </p:cTn>
      </p:par>
    </p:tnLst>
    <p:bldLst>
      <p:bldP spid="5" grpId="0" animBg="1"/>
      <p:bldP spid="6" grpId="0" animBg="1"/>
      <p:bldP spid="8" grpId="0" animBg="1"/>
      <p:bldP spid="11" grpId="0"/>
      <p:bldP spid="12"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55423" y="457200"/>
            <a:ext cx="5638800" cy="1447800"/>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6508173" y="3248568"/>
            <a:ext cx="2362200"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8" name="Rounded Rectangle 7"/>
          <p:cNvSpPr/>
          <p:nvPr/>
        </p:nvSpPr>
        <p:spPr>
          <a:xfrm>
            <a:off x="2457450" y="3240664"/>
            <a:ext cx="2400300"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0" name="TextBox 9"/>
          <p:cNvSpPr txBox="1"/>
          <p:nvPr/>
        </p:nvSpPr>
        <p:spPr>
          <a:xfrm>
            <a:off x="3796145" y="775854"/>
            <a:ext cx="5410200" cy="1077218"/>
          </a:xfrm>
          <a:prstGeom prst="rect">
            <a:avLst/>
          </a:prstGeom>
          <a:noFill/>
        </p:spPr>
        <p:txBody>
          <a:bodyPr wrap="square" rtlCol="0">
            <a:spAutoFit/>
          </a:bodyPr>
          <a:lstStyle/>
          <a:p>
            <a:r>
              <a:rPr lang="en-US" sz="3200" dirty="0"/>
              <a:t>2. Things at </a:t>
            </a:r>
            <a:r>
              <a:rPr lang="en-US" sz="3200" dirty="0" err="1"/>
              <a:t>Chatuchak</a:t>
            </a:r>
            <a:r>
              <a:rPr lang="en-US" sz="3200" dirty="0"/>
              <a:t> market are expensive.</a:t>
            </a:r>
          </a:p>
        </p:txBody>
      </p:sp>
      <p:sp>
        <p:nvSpPr>
          <p:cNvPr id="11" name="TextBox 10"/>
          <p:cNvSpPr txBox="1"/>
          <p:nvPr/>
        </p:nvSpPr>
        <p:spPr>
          <a:xfrm>
            <a:off x="6858000" y="3343015"/>
            <a:ext cx="17145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     False</a:t>
            </a:r>
          </a:p>
        </p:txBody>
      </p:sp>
      <p:sp>
        <p:nvSpPr>
          <p:cNvPr id="12" name="TextBox 11"/>
          <p:cNvSpPr txBox="1"/>
          <p:nvPr/>
        </p:nvSpPr>
        <p:spPr>
          <a:xfrm>
            <a:off x="2938895" y="3341133"/>
            <a:ext cx="17145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       True</a:t>
            </a:r>
          </a:p>
        </p:txBody>
      </p:sp>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7225" y1="47547" x2="58037" y2="36887"/>
                        <a14:foregroundMark x1="41117" y1="73942" x2="50085" y2="62437"/>
                      </a14:backgroundRemoval>
                    </a14:imgEffect>
                  </a14:imgLayer>
                </a14:imgProps>
              </a:ext>
              <a:ext uri="{28A0092B-C50C-407E-A947-70E740481C1C}">
                <a14:useLocalDpi xmlns:a14="http://schemas.microsoft.com/office/drawing/2010/main" val="0"/>
              </a:ext>
            </a:extLst>
          </a:blip>
          <a:srcRect l="12955" t="15576" r="18485" b="11111"/>
          <a:stretch/>
        </p:blipFill>
        <p:spPr>
          <a:xfrm>
            <a:off x="5410200" y="2331905"/>
            <a:ext cx="1714500" cy="1833327"/>
          </a:xfrm>
          <a:prstGeom prst="rect">
            <a:avLst/>
          </a:prstGeom>
        </p:spPr>
      </p:pic>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260023" y="2909163"/>
            <a:ext cx="1233055" cy="1256068"/>
          </a:xfrm>
          <a:prstGeom prst="rect">
            <a:avLst/>
          </a:prstGeom>
        </p:spPr>
      </p:pic>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88981" y="117763"/>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88981" y="1079430"/>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64191" y="2731532"/>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88981" y="1905000"/>
            <a:ext cx="609600" cy="609600"/>
          </a:xfrm>
          <a:prstGeom prst="rect">
            <a:avLst/>
          </a:prstGeom>
        </p:spPr>
      </p:pic>
      <p:pic>
        <p:nvPicPr>
          <p:cNvPr id="3" name="Picture 2">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103" b="94769" l="4590" r="93555">
                        <a14:foregroundMark x1="25781" y1="30256" x2="39844" y2="34564"/>
                        <a14:foregroundMark x1="52930" y1="42462" x2="67676" y2="28513"/>
                        <a14:foregroundMark x1="22656" y1="29128" x2="33105" y2="37333"/>
                        <a14:foregroundMark x1="50586" y1="72308" x2="50977" y2="49128"/>
                        <a14:foregroundMark x1="26953" y1="58769" x2="41699" y2="61846"/>
                        <a14:foregroundMark x1="25391" y1="61436" x2="32129" y2="66462"/>
                        <a14:foregroundMark x1="26172" y1="63077" x2="29590" y2="66462"/>
                        <a14:foregroundMark x1="28223" y1="74359" x2="59961" y2="77744"/>
                        <a14:foregroundMark x1="53613" y1="25436" x2="56152" y2="49949"/>
                      </a14:backgroundRemoval>
                    </a14:imgEffect>
                  </a14:imgLayer>
                </a14:imgProps>
              </a:ext>
              <a:ext uri="{28A0092B-C50C-407E-A947-70E740481C1C}">
                <a14:useLocalDpi xmlns:a14="http://schemas.microsoft.com/office/drawing/2010/main" val="0"/>
              </a:ext>
            </a:extLst>
          </a:blip>
          <a:srcRect l="13861" t="6161" r="10856" b="3838"/>
          <a:stretch/>
        </p:blipFill>
        <p:spPr>
          <a:xfrm>
            <a:off x="9101571" y="5064931"/>
            <a:ext cx="1612323" cy="1835299"/>
          </a:xfrm>
          <a:prstGeom prst="rect">
            <a:avLst/>
          </a:prstGeom>
        </p:spPr>
      </p:pic>
      <p:sp>
        <p:nvSpPr>
          <p:cNvPr id="25" name="Freeform 10"/>
          <p:cNvSpPr>
            <a:spLocks/>
          </p:cNvSpPr>
          <p:nvPr/>
        </p:nvSpPr>
        <p:spPr bwMode="auto">
          <a:xfrm>
            <a:off x="2789985" y="625784"/>
            <a:ext cx="269875" cy="32067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26" name="Freeform 11"/>
          <p:cNvSpPr>
            <a:spLocks/>
          </p:cNvSpPr>
          <p:nvPr/>
        </p:nvSpPr>
        <p:spPr bwMode="auto">
          <a:xfrm>
            <a:off x="2044385" y="668485"/>
            <a:ext cx="252816" cy="21626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27" name="Freeform 17"/>
          <p:cNvSpPr>
            <a:spLocks/>
          </p:cNvSpPr>
          <p:nvPr/>
        </p:nvSpPr>
        <p:spPr bwMode="auto">
          <a:xfrm>
            <a:off x="1893980" y="480466"/>
            <a:ext cx="339471" cy="34925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1963438" y="809414"/>
            <a:ext cx="1080599" cy="1091323"/>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31" name="Freeform 29"/>
          <p:cNvSpPr>
            <a:spLocks noEditPoints="1"/>
          </p:cNvSpPr>
          <p:nvPr/>
        </p:nvSpPr>
        <p:spPr bwMode="auto">
          <a:xfrm>
            <a:off x="1958641" y="808257"/>
            <a:ext cx="1115600" cy="1133268"/>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2" name="Freeform 31"/>
          <p:cNvSpPr>
            <a:spLocks noEditPoints="1"/>
          </p:cNvSpPr>
          <p:nvPr/>
        </p:nvSpPr>
        <p:spPr bwMode="auto">
          <a:xfrm>
            <a:off x="1958054" y="799608"/>
            <a:ext cx="1126642" cy="1150566"/>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2363184" y="789709"/>
            <a:ext cx="294834" cy="434046"/>
            <a:chOff x="2399043" y="2411803"/>
            <a:chExt cx="623558" cy="842525"/>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39" name="Rectangle 37"/>
            <p:cNvSpPr>
              <a:spLocks noChangeArrowheads="1"/>
            </p:cNvSpPr>
            <p:nvPr/>
          </p:nvSpPr>
          <p:spPr bwMode="auto">
            <a:xfrm>
              <a:off x="2399043" y="2447806"/>
              <a:ext cx="520038" cy="80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Raleway" panose="020B0003030101060003" pitchFamily="34" charset="0"/>
                </a:rPr>
                <a:t> </a:t>
              </a:r>
              <a:r>
                <a:rPr lang="en-US" altLang="en-US" sz="1200" b="1" kern="0" dirty="0">
                  <a:solidFill>
                    <a:srgbClr val="FF9936"/>
                  </a:solidFill>
                  <a:latin typeface="Raleway" panose="020B0003030101060003" pitchFamily="34" charset="0"/>
                </a:rPr>
                <a:t> 10</a:t>
              </a:r>
              <a:endParaRPr lang="en-US" altLang="en-US" sz="1200" kern="0" dirty="0">
                <a:solidFill>
                  <a:sysClr val="windowText" lastClr="000000"/>
                </a:solidFill>
              </a:endParaRPr>
            </a:p>
          </p:txBody>
        </p:sp>
      </p:grpSp>
      <p:sp>
        <p:nvSpPr>
          <p:cNvPr id="40" name="Oval 107"/>
          <p:cNvSpPr>
            <a:spLocks noChangeArrowheads="1"/>
          </p:cNvSpPr>
          <p:nvPr/>
        </p:nvSpPr>
        <p:spPr bwMode="auto">
          <a:xfrm>
            <a:off x="2430486" y="1263901"/>
            <a:ext cx="198602" cy="16140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1" name="Oval 108"/>
          <p:cNvSpPr>
            <a:spLocks noChangeArrowheads="1"/>
          </p:cNvSpPr>
          <p:nvPr/>
        </p:nvSpPr>
        <p:spPr bwMode="auto">
          <a:xfrm>
            <a:off x="2456074" y="1255425"/>
            <a:ext cx="152997" cy="172155"/>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2" name="Freeform 115"/>
          <p:cNvSpPr>
            <a:spLocks/>
          </p:cNvSpPr>
          <p:nvPr/>
        </p:nvSpPr>
        <p:spPr bwMode="auto">
          <a:xfrm>
            <a:off x="2871296" y="464293"/>
            <a:ext cx="376991" cy="326666"/>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2817315" y="1150331"/>
            <a:ext cx="267968" cy="29196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49" name="Rectangle 37"/>
            <p:cNvSpPr>
              <a:spLocks noChangeArrowheads="1"/>
            </p:cNvSpPr>
            <p:nvPr/>
          </p:nvSpPr>
          <p:spPr bwMode="auto">
            <a:xfrm>
              <a:off x="2479210" y="2497590"/>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Raleway" panose="020B0003030101060003" pitchFamily="34" charset="0"/>
                </a:rPr>
                <a:t>  8</a:t>
              </a:r>
              <a:endParaRPr lang="en-US" altLang="en-US" sz="1200" kern="0" dirty="0">
                <a:solidFill>
                  <a:sysClr val="windowText" lastClr="000000"/>
                </a:solidFill>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2387392" y="1587361"/>
            <a:ext cx="267968" cy="29196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6"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Raleway" panose="020B0003030101060003" pitchFamily="34" charset="0"/>
                </a:rPr>
                <a:t> </a:t>
              </a:r>
              <a:r>
                <a:rPr lang="en-US" altLang="en-US" sz="1200" b="1" kern="0" dirty="0">
                  <a:solidFill>
                    <a:srgbClr val="FF9936"/>
                  </a:solidFill>
                  <a:latin typeface="Raleway" panose="020B0003030101060003" pitchFamily="34" charset="0"/>
                </a:rPr>
                <a:t> 5</a:t>
              </a:r>
              <a:endParaRPr lang="en-US" altLang="en-US" sz="1200" kern="0" dirty="0">
                <a:solidFill>
                  <a:sysClr val="windowText" lastClr="000000"/>
                </a:solidFill>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1973828" y="1163650"/>
            <a:ext cx="267968" cy="291968"/>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a:solidFill>
                  <a:sysClr val="windowText" lastClr="000000"/>
                </a:solidFill>
              </a:endParaRPr>
            </a:p>
          </p:txBody>
        </p:sp>
        <p:sp>
          <p:nvSpPr>
            <p:cNvPr id="63"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500" b="1" kern="0" dirty="0">
                  <a:solidFill>
                    <a:srgbClr val="FF9936"/>
                  </a:solidFill>
                  <a:latin typeface="Raleway" panose="020B0003030101060003" pitchFamily="34" charset="0"/>
                </a:rPr>
                <a:t> </a:t>
              </a:r>
              <a:r>
                <a:rPr lang="en-US" altLang="en-US" sz="1200" b="1" kern="0" dirty="0">
                  <a:solidFill>
                    <a:srgbClr val="FF9936"/>
                  </a:solidFill>
                  <a:latin typeface="Raleway" panose="020B0003030101060003" pitchFamily="34" charset="0"/>
                </a:rPr>
                <a:t> 3</a:t>
              </a:r>
              <a:endParaRPr lang="en-US" altLang="en-US" sz="1200" kern="0" dirty="0">
                <a:solidFill>
                  <a:sysClr val="windowText" lastClr="000000"/>
                </a:solidFill>
              </a:endParaRPr>
            </a:p>
          </p:txBody>
        </p:sp>
      </p:grpSp>
      <p:sp>
        <p:nvSpPr>
          <p:cNvPr id="64" name="Rectangle 63"/>
          <p:cNvSpPr/>
          <p:nvPr/>
        </p:nvSpPr>
        <p:spPr>
          <a:xfrm>
            <a:off x="2210220" y="53682"/>
            <a:ext cx="797700" cy="378583"/>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algn="ctr">
              <a:defRPr/>
            </a:pPr>
            <a:r>
              <a:rPr lang="en-US" kern="0" dirty="0">
                <a:solidFill>
                  <a:srgbClr val="FF0000"/>
                </a:solidFill>
                <a:latin typeface="Calibri"/>
              </a:rPr>
              <a:t>START</a:t>
            </a:r>
          </a:p>
        </p:txBody>
      </p:sp>
      <p:grpSp>
        <p:nvGrpSpPr>
          <p:cNvPr id="65" name="times up"/>
          <p:cNvGrpSpPr/>
          <p:nvPr/>
        </p:nvGrpSpPr>
        <p:grpSpPr>
          <a:xfrm>
            <a:off x="1691199" y="2171311"/>
            <a:ext cx="1552460" cy="564658"/>
            <a:chOff x="329567" y="-2897412"/>
            <a:chExt cx="2701254" cy="697561"/>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2800" kern="0" dirty="0">
                <a:solidFill>
                  <a:sysClr val="window" lastClr="FFFFFF"/>
                </a:solidFill>
                <a:latin typeface="Arial" panose="020B0604020202020204" pitchFamily="34" charset="0"/>
                <a:cs typeface="Arial" panose="020B0604020202020204" pitchFamily="34" charset="0"/>
              </a:endParaRPr>
            </a:p>
          </p:txBody>
        </p:sp>
        <p:sp>
          <p:nvSpPr>
            <p:cNvPr id="67" name="Rounded Rectangle 66"/>
            <p:cNvSpPr/>
            <p:nvPr/>
          </p:nvSpPr>
          <p:spPr>
            <a:xfrm>
              <a:off x="393983" y="-2897411"/>
              <a:ext cx="2636838"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2800" kern="0" dirty="0">
                  <a:solidFill>
                    <a:sysClr val="window" lastClr="FFFFFF"/>
                  </a:solidFill>
                  <a:latin typeface="Arial" panose="020B0604020202020204" pitchFamily="34" charset="0"/>
                  <a:cs typeface="Arial" panose="020B0604020202020204" pitchFamily="34" charset="0"/>
                </a:rPr>
                <a:t>stop</a:t>
              </a:r>
            </a:p>
          </p:txBody>
        </p:sp>
      </p:grpSp>
      <p:sp>
        <p:nvSpPr>
          <p:cNvPr id="2" name="Oval 1">
            <a:hlinkClick r:id="rId16" action="ppaction://hlinksldjump"/>
            <a:extLst>
              <a:ext uri="{FF2B5EF4-FFF2-40B4-BE49-F238E27FC236}">
                <a16:creationId xmlns:a16="http://schemas.microsoft.com/office/drawing/2014/main" id="{FD5DEFF6-E55F-C906-DCA1-6AF66CEB46C8}"/>
              </a:ext>
            </a:extLst>
          </p:cNvPr>
          <p:cNvSpPr/>
          <p:nvPr/>
        </p:nvSpPr>
        <p:spPr>
          <a:xfrm>
            <a:off x="2733600" y="5599715"/>
            <a:ext cx="759477" cy="6837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B05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9054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heckerboard(across)">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 presetClass="mediacall" presetSubtype="0" fill="hold" nodeType="withEffect">
                                  <p:stCondLst>
                                    <p:cond delay="0"/>
                                  </p:stCondLst>
                                  <p:childTnLst>
                                    <p:cmd type="call" cmd="playFrom(0.0)">
                                      <p:cBhvr>
                                        <p:cTn id="37" dur="8091" fill="hold"/>
                                        <p:tgtEl>
                                          <p:spTgt spid="21"/>
                                        </p:tgtEl>
                                      </p:cBhvr>
                                    </p:cmd>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 presetClass="mediacall" presetSubtype="0" fill="hold" nodeType="withEffect">
                                  <p:stCondLst>
                                    <p:cond delay="0"/>
                                  </p:stCondLst>
                                  <p:childTnLst>
                                    <p:cmd type="call" cmd="playFrom(0.0)">
                                      <p:cBhvr>
                                        <p:cTn id="45" dur="8158" fill="hold"/>
                                        <p:tgtEl>
                                          <p:spTgt spid="23"/>
                                        </p:tgtEl>
                                      </p:cBhvr>
                                    </p:cmd>
                                  </p:childTnLst>
                                </p:cTn>
                              </p:par>
                            </p:childTnLst>
                          </p:cTn>
                        </p:par>
                      </p:childTnLst>
                    </p:cTn>
                  </p:par>
                </p:childTnLst>
              </p:cTn>
              <p:nextCondLst>
                <p:cond evt="onClick" delay="0">
                  <p:tgtEl>
                    <p:spTgt spid="12"/>
                  </p:tgtEl>
                </p:cond>
              </p:nextCondLst>
            </p:seq>
            <p:audio>
              <p:cMediaNode vol="80000">
                <p:cTn id="46" fill="hold" display="0">
                  <p:stCondLst>
                    <p:cond delay="indefinite"/>
                  </p:stCondLst>
                  <p:endCondLst>
                    <p:cond evt="onStopAudio" delay="0">
                      <p:tgtEl>
                        <p:sldTgt/>
                      </p:tgtEl>
                    </p:cond>
                  </p:endCondLst>
                </p:cTn>
                <p:tgtEl>
                  <p:spTgt spid="21"/>
                </p:tgtEl>
              </p:cMediaNode>
            </p:audio>
            <p:audio>
              <p:cMediaNode vol="80000">
                <p:cTn id="47" fill="hold" display="0">
                  <p:stCondLst>
                    <p:cond delay="indefinite"/>
                  </p:stCondLst>
                  <p:endCondLst>
                    <p:cond evt="onStopAudio" delay="0">
                      <p:tgtEl>
                        <p:sldTgt/>
                      </p:tgtEl>
                    </p:cond>
                  </p:endCondLst>
                </p:cTn>
                <p:tgtEl>
                  <p:spTgt spid="22"/>
                </p:tgtEl>
              </p:cMediaNode>
            </p:audio>
            <p:audio>
              <p:cMediaNode vol="80000">
                <p:cTn id="48" fill="hold" display="0">
                  <p:stCondLst>
                    <p:cond delay="indefinite"/>
                  </p:stCondLst>
                  <p:endCondLst>
                    <p:cond evt="onStopAudio" delay="0">
                      <p:tgtEl>
                        <p:sldTgt/>
                      </p:tgtEl>
                    </p:cond>
                  </p:endCondLst>
                </p:cTn>
                <p:tgtEl>
                  <p:spTgt spid="23"/>
                </p:tgtEl>
              </p:cMediaNode>
            </p:audio>
            <p:audio>
              <p:cMediaNode vol="80000">
                <p:cTn id="49" fill="hold" display="0">
                  <p:stCondLst>
                    <p:cond delay="indefinite"/>
                  </p:stCondLst>
                  <p:endCondLst>
                    <p:cond evt="onStopAudio" delay="0">
                      <p:tgtEl>
                        <p:sldTgt/>
                      </p:tgtEl>
                    </p:cond>
                  </p:endCondLst>
                </p:cTn>
                <p:tgtEl>
                  <p:spTgt spid="24"/>
                </p:tgtEl>
              </p:cMediaNode>
            </p:audio>
            <p:seq concurrent="1" nextAc="seek">
              <p:cTn id="50" restart="whenNotActive" fill="hold" evtFilter="cancelBubble" nodeType="interactiveSeq">
                <p:stCondLst>
                  <p:cond evt="onClick" delay="0">
                    <p:tgtEl>
                      <p:spTgt spid="64"/>
                    </p:tgtEl>
                  </p:cond>
                </p:stCondLst>
                <p:endSync evt="end" delay="0">
                  <p:rtn val="all"/>
                </p:endSync>
                <p:childTnLst>
                  <p:par>
                    <p:cTn id="51" fill="hold">
                      <p:stCondLst>
                        <p:cond delay="0"/>
                      </p:stCondLst>
                      <p:childTnLst>
                        <p:par>
                          <p:cTn id="52" fill="hold">
                            <p:stCondLst>
                              <p:cond delay="0"/>
                            </p:stCondLst>
                            <p:childTnLst>
                              <p:par>
                                <p:cTn id="53" presetID="8" presetClass="emph" presetSubtype="0" fill="hold" nodeType="clickEffect">
                                  <p:stCondLst>
                                    <p:cond delay="0"/>
                                  </p:stCondLst>
                                  <p:childTnLst>
                                    <p:animRot by="21600000">
                                      <p:cBhvr>
                                        <p:cTn id="54" dur="10000" fill="hold"/>
                                        <p:tgtEl>
                                          <p:spTgt spid="28"/>
                                        </p:tgtEl>
                                        <p:attrNameLst>
                                          <p:attrName>r</p:attrName>
                                        </p:attrNameLst>
                                      </p:cBhvr>
                                    </p:animRot>
                                  </p:childTnLst>
                                </p:cTn>
                              </p:par>
                            </p:childTnLst>
                          </p:cTn>
                        </p:par>
                        <p:par>
                          <p:cTn id="55" fill="hold">
                            <p:stCondLst>
                              <p:cond delay="10000"/>
                            </p:stCondLst>
                            <p:childTnLst>
                              <p:par>
                                <p:cTn id="56" presetID="53" presetClass="entr" presetSubtype="16" fill="hold" nodeType="afterEffect">
                                  <p:stCondLst>
                                    <p:cond delay="0"/>
                                  </p:stCondLst>
                                  <p:childTnLst>
                                    <p:set>
                                      <p:cBhvr>
                                        <p:cTn id="57" dur="1" fill="hold">
                                          <p:stCondLst>
                                            <p:cond delay="0"/>
                                          </p:stCondLst>
                                        </p:cTn>
                                        <p:tgtEl>
                                          <p:spTgt spid="65"/>
                                        </p:tgtEl>
                                        <p:attrNameLst>
                                          <p:attrName>style.visibility</p:attrName>
                                        </p:attrNameLst>
                                      </p:cBhvr>
                                      <p:to>
                                        <p:strVal val="visible"/>
                                      </p:to>
                                    </p:set>
                                    <p:anim calcmode="lin" valueType="num">
                                      <p:cBhvr>
                                        <p:cTn id="58" dur="3000" fill="hold"/>
                                        <p:tgtEl>
                                          <p:spTgt spid="65"/>
                                        </p:tgtEl>
                                        <p:attrNameLst>
                                          <p:attrName>ppt_w</p:attrName>
                                        </p:attrNameLst>
                                      </p:cBhvr>
                                      <p:tavLst>
                                        <p:tav tm="0">
                                          <p:val>
                                            <p:fltVal val="0"/>
                                          </p:val>
                                        </p:tav>
                                        <p:tav tm="100000">
                                          <p:val>
                                            <p:strVal val="#ppt_w"/>
                                          </p:val>
                                        </p:tav>
                                      </p:tavLst>
                                    </p:anim>
                                    <p:anim calcmode="lin" valueType="num">
                                      <p:cBhvr>
                                        <p:cTn id="59" dur="3000" fill="hold"/>
                                        <p:tgtEl>
                                          <p:spTgt spid="65"/>
                                        </p:tgtEl>
                                        <p:attrNameLst>
                                          <p:attrName>ppt_h</p:attrName>
                                        </p:attrNameLst>
                                      </p:cBhvr>
                                      <p:tavLst>
                                        <p:tav tm="0">
                                          <p:val>
                                            <p:fltVal val="0"/>
                                          </p:val>
                                        </p:tav>
                                        <p:tav tm="100000">
                                          <p:val>
                                            <p:strVal val="#ppt_h"/>
                                          </p:val>
                                        </p:tav>
                                      </p:tavLst>
                                    </p:anim>
                                    <p:animEffect transition="in" filter="fade">
                                      <p:cBhvr>
                                        <p:cTn id="60" dur="3000"/>
                                        <p:tgtEl>
                                          <p:spTgt spid="65"/>
                                        </p:tgtEl>
                                      </p:cBhvr>
                                    </p:animEffect>
                                  </p:childTnLst>
                                  <p:subTnLst>
                                    <p:audio>
                                      <p:cMediaNode>
                                        <p:cTn display="0" masterRel="sameClick">
                                          <p:stCondLst>
                                            <p:cond evt="begin" delay="0">
                                              <p:tn val="5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64"/>
                  </p:tgtEl>
                </p:cond>
              </p:nextCondLst>
            </p:seq>
          </p:childTnLst>
        </p:cTn>
      </p:par>
    </p:tnLst>
    <p:bldLst>
      <p:bldP spid="5" grpId="0" animBg="1"/>
      <p:bldP spid="6" grpId="0" animBg="1"/>
      <p:bldP spid="8" grpId="0" animBg="1"/>
      <p:bldP spid="10" grpId="0"/>
      <p:bldP spid="11" grpId="0"/>
      <p:bldP spid="12" grpId="0"/>
      <p:bldP spid="2"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1374</TotalTime>
  <Words>1507</Words>
  <Application>Microsoft Office PowerPoint</Application>
  <PresentationFormat>Widescreen</PresentationFormat>
  <Paragraphs>206</Paragraphs>
  <Slides>35</Slides>
  <Notes>2</Notes>
  <HiddenSlides>8</HiddenSlides>
  <MMClips>39</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Arial</vt:lpstr>
      <vt:lpstr>Calibri</vt:lpstr>
      <vt:lpstr>Calibri Light</vt:lpstr>
      <vt:lpstr>Comic Sans MS</vt:lpstr>
      <vt:lpstr>MV Boli</vt:lpstr>
      <vt:lpstr>Now</vt:lpstr>
      <vt:lpstr>Now Bold</vt:lpstr>
      <vt:lpstr>Now Medium</vt:lpstr>
      <vt:lpstr>Raleway</vt:lpstr>
      <vt:lpstr>Times New Roman</vt:lpstr>
      <vt:lpstr>VNI-Zap</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1</vt:lpstr>
      <vt:lpstr>Group 2</vt:lpstr>
      <vt:lpstr>Group 3</vt:lpstr>
      <vt:lpstr>Group 4</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Huỳnh Ngọc Việt Anh</cp:lastModifiedBy>
  <cp:revision>136</cp:revision>
  <cp:lastPrinted>2025-03-14T04:30:39Z</cp:lastPrinted>
  <dcterms:created xsi:type="dcterms:W3CDTF">2020-12-09T02:04:09Z</dcterms:created>
  <dcterms:modified xsi:type="dcterms:W3CDTF">2025-04-18T22:46:56Z</dcterms:modified>
</cp:coreProperties>
</file>