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9" r:id="rId4"/>
    <p:sldId id="28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9" r:id="rId19"/>
    <p:sldId id="276" r:id="rId20"/>
    <p:sldId id="277" r:id="rId21"/>
    <p:sldId id="278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SRh+oX09Ma7xfOhj9vCfEjPb1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306CE1-66E1-411D-803B-B449981A65B7}">
  <a:tblStyle styleId="{BD306CE1-66E1-411D-803B-B449981A65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929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6890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93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6142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725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151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68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61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640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501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003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33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6211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8191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308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188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841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464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136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20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818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26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085F9-B8CE-44BA-BB36-B03ECDDEDC7A}"/>
              </a:ext>
            </a:extLst>
          </p:cNvPr>
          <p:cNvSpPr txBox="1"/>
          <p:nvPr/>
        </p:nvSpPr>
        <p:spPr>
          <a:xfrm>
            <a:off x="487066" y="208434"/>
            <a:ext cx="920557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 HOI SECONDARY SCHOOL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82ADE1-C949-4858-87E1-D7BD3B269442}"/>
              </a:ext>
            </a:extLst>
          </p:cNvPr>
          <p:cNvSpPr/>
          <p:nvPr/>
        </p:nvSpPr>
        <p:spPr>
          <a:xfrm>
            <a:off x="547290" y="2078843"/>
            <a:ext cx="9833317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marR="2540" algn="ctr">
              <a:lnSpc>
                <a:spcPts val="1835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LESSON</a:t>
            </a:r>
            <a:r>
              <a:rPr lang="en-US" sz="3200" b="1" spc="-6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62330" marR="865505" algn="ctr">
              <a:lnSpc>
                <a:spcPct val="115000"/>
              </a:lnSpc>
              <a:spcBef>
                <a:spcPts val="27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TEXTBOOK:</a:t>
            </a:r>
            <a:r>
              <a:rPr lang="en-US" sz="3200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spc="-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32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GLOBAL</a:t>
            </a:r>
            <a:r>
              <a:rPr lang="en-US" sz="32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 7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TRAFFIC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40" marR="2540" algn="ctr">
              <a:spcBef>
                <a:spcPts val="5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LESSON</a:t>
            </a:r>
            <a:r>
              <a:rPr lang="en-US" sz="3200" b="1" u="sng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GETTING</a:t>
            </a:r>
            <a:r>
              <a:rPr lang="en-US" sz="3200" b="1" spc="-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STARTED</a:t>
            </a:r>
            <a:r>
              <a:rPr lang="en-US" sz="32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(Page</a:t>
            </a:r>
            <a:r>
              <a:rPr lang="en-US" sz="32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72,73)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540" algn="ctr">
              <a:spcBef>
                <a:spcPts val="27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Meeting</a:t>
            </a:r>
            <a:r>
              <a:rPr lang="en-US" sz="32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32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32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school</a:t>
            </a:r>
            <a:r>
              <a:rPr lang="en-US" sz="32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yard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Google Shape;103;p2">
            <a:extLst>
              <a:ext uri="{FF2B5EF4-FFF2-40B4-BE49-F238E27FC236}">
                <a16:creationId xmlns:a16="http://schemas.microsoft.com/office/drawing/2014/main" id="{EB3802EE-D70F-47DF-82B9-44119AB57620}"/>
              </a:ext>
            </a:extLst>
          </p:cNvPr>
          <p:cNvSpPr txBox="1"/>
          <p:nvPr/>
        </p:nvSpPr>
        <p:spPr>
          <a:xfrm>
            <a:off x="2988423" y="4917822"/>
            <a:ext cx="563639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Teacher : Dang </a:t>
            </a:r>
            <a:r>
              <a:rPr lang="en-US" sz="2800" b="1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Thi</a:t>
            </a:r>
            <a:r>
              <a:rPr lang="en-US" sz="28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Sa</a:t>
            </a:r>
            <a:endParaRPr sz="4400" b="1" i="1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627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357623" y="1766779"/>
            <a:ext cx="56585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rush hour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745585" y="4445740"/>
            <a:ext cx="4050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giờ cao điểm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056525" y="3270688"/>
            <a:ext cx="342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/ˈrʌʃ aʊə(r)/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364" y="2095500"/>
            <a:ext cx="4994285" cy="2996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" name="Google Shape;211;p11"/>
          <p:cNvGraphicFramePr/>
          <p:nvPr>
            <p:extLst>
              <p:ext uri="{D42A27DB-BD31-4B8C-83A1-F6EECF244321}">
                <p14:modId xmlns:p14="http://schemas.microsoft.com/office/powerpoint/2010/main" val="969108973"/>
              </p:ext>
            </p:extLst>
          </p:nvPr>
        </p:nvGraphicFramePr>
        <p:xfrm>
          <a:off x="1129332" y="1415523"/>
          <a:ext cx="9792650" cy="4760850"/>
        </p:xfrm>
        <a:graphic>
          <a:graphicData uri="http://schemas.openxmlformats.org/drawingml/2006/table">
            <a:tbl>
              <a:tblPr firstRow="1" bandRow="1">
                <a:noFill/>
                <a:tableStyleId>{BD306CE1-66E1-411D-803B-B449981A65B7}</a:tableStyleId>
              </a:tblPr>
              <a:tblGrid>
                <a:gridCol w="342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FFFF00"/>
                          </a:solidFill>
                        </a:rPr>
                        <a:t>New words</a:t>
                      </a:r>
                      <a:endParaRPr sz="14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FFFF00"/>
                          </a:solidFill>
                        </a:rPr>
                        <a:t>Pronunciation</a:t>
                      </a:r>
                      <a:endParaRPr sz="14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FFFF00"/>
                          </a:solidFill>
                        </a:rPr>
                        <a:t>Meaning</a:t>
                      </a:r>
                      <a:endParaRPr sz="1400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cycle (v)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saɪkl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đạp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xe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7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traffic jam (n. phr.)</a:t>
                      </a:r>
                      <a:endParaRPr sz="25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træfɪk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dʒæm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tắc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đường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cross the road (v. phr.)</a:t>
                      </a:r>
                      <a:endParaRPr sz="25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krɒs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ðə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rəʊd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băng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qua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đường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rush hour (n. phr.)</a:t>
                      </a:r>
                      <a:endParaRPr sz="25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rʌʃ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aʊə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(r)/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giờ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cao</a:t>
                      </a:r>
                      <a:r>
                        <a:rPr lang="en-US" sz="25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500" b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điểm</a:t>
                      </a:r>
                      <a:endParaRPr sz="25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 txBox="1"/>
          <p:nvPr/>
        </p:nvSpPr>
        <p:spPr>
          <a:xfrm>
            <a:off x="487067" y="199630"/>
            <a:ext cx="8282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233038" y="1769025"/>
            <a:ext cx="4359282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Hi, Mark. How are you?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Good, thanks. And you?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did you do last Sunday?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I’m fine. Last Sunday afternoon,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 cycled round the lake near my home.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That sounds really healthy.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By the way, do you often cycle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school too?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Yes, but sometimes my mum takes me on her motorbike.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far is it from your home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school?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It’s about two kilometres.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How long does it take you 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cycle there?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2"/>
          <p:cNvPicPr preferRelativeResize="0"/>
          <p:nvPr/>
        </p:nvPicPr>
        <p:blipFill rotWithShape="1">
          <a:blip r:embed="rId6">
            <a:alphaModFix/>
          </a:blip>
          <a:srcRect r="3700"/>
          <a:stretch/>
        </p:blipFill>
        <p:spPr>
          <a:xfrm>
            <a:off x="8820928" y="1769024"/>
            <a:ext cx="3311448" cy="418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592320" y="1769025"/>
            <a:ext cx="435928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About 10 minutes. Sometimes,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when there are traffic jams, it takes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longer.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You should be careful, especially when you cross the road.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Right. The roads get really crowded.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Hey, how about going cycling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round the lake this Sunday?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Lan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Great! Can you come to my house at 3 p.m.?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Mark</a:t>
            </a:r>
            <a:r>
              <a:rPr lang="en-US" sz="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: OK, Lan. See you then.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973125" y="1139113"/>
            <a:ext cx="3917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470627" y="1139122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70633" y="103638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047">
            <a:hlinkClick r:id="" action="ppaction://media"/>
            <a:extLst>
              <a:ext uri="{FF2B5EF4-FFF2-40B4-BE49-F238E27FC236}">
                <a16:creationId xmlns:a16="http://schemas.microsoft.com/office/drawing/2014/main" id="{343ADF1A-8D05-479A-9DE0-87147343D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67975" y="264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1097772" y="1292523"/>
            <a:ext cx="103382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choose the correct answer.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4"/>
          <p:cNvSpPr txBox="1"/>
          <p:nvPr/>
        </p:nvSpPr>
        <p:spPr>
          <a:xfrm>
            <a:off x="827500" y="2130834"/>
            <a:ext cx="10567336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Lan often go to school?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By bicycle. 		B. By motorbike.		C. On foot.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normally takes Lan ___ to get to school.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two minutes 		B. ten minutes		C. twenty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980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 and Mark agree to go cycling ______.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tomorrow 		B. every day			C. at the weekend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4"/>
          <p:cNvSpPr/>
          <p:nvPr/>
        </p:nvSpPr>
        <p:spPr>
          <a:xfrm>
            <a:off x="773763" y="2597074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4371813" y="3874140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8140406" y="5174364"/>
            <a:ext cx="495900" cy="495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/>
          <p:nvPr/>
        </p:nvSpPr>
        <p:spPr>
          <a:xfrm>
            <a:off x="1026019" y="1806610"/>
            <a:ext cx="1022618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Last Sunday afternoon, Lan ______ round the lake near her home.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Mark says to Lan: “You ______ be careful, especially when you cross the road.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Traffic ______ are a problem in big cities.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– ______ does your mum go shopping?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– She often walks.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This road is very __________ during the rush hours.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3211" y="1283656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5"/>
          <p:cNvSpPr/>
          <p:nvPr/>
        </p:nvSpPr>
        <p:spPr>
          <a:xfrm>
            <a:off x="576198" y="12528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628983" y="1150231"/>
            <a:ext cx="396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5"/>
          <p:cNvSpPr txBox="1"/>
          <p:nvPr/>
        </p:nvSpPr>
        <p:spPr>
          <a:xfrm>
            <a:off x="5405105" y="1818977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cycled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4748377" y="2680124"/>
            <a:ext cx="12118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 txBox="1"/>
          <p:nvPr/>
        </p:nvSpPr>
        <p:spPr>
          <a:xfrm>
            <a:off x="2556659" y="3955716"/>
            <a:ext cx="9612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jams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1851843" y="4804583"/>
            <a:ext cx="1119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 txBox="1"/>
          <p:nvPr/>
        </p:nvSpPr>
        <p:spPr>
          <a:xfrm>
            <a:off x="3961314" y="6086892"/>
            <a:ext cx="16503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crowded</a:t>
            </a:r>
            <a:endParaRPr sz="2800" b="0" i="0" u="none" strike="noStrike" cap="none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1657350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7724775" y="3209947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7724775" y="602652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 txBox="1"/>
          <p:nvPr/>
        </p:nvSpPr>
        <p:spPr>
          <a:xfrm>
            <a:off x="470628" y="1036425"/>
            <a:ext cx="40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7" name="Google Shape;2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1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4">
            <a:alphaModFix/>
          </a:blip>
          <a:srcRect l="4496" t="3604" r="5046" b="7366"/>
          <a:stretch/>
        </p:blipFill>
        <p:spPr>
          <a:xfrm>
            <a:off x="1661530" y="1593885"/>
            <a:ext cx="2598235" cy="163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6"/>
          <p:cNvPicPr preferRelativeResize="0"/>
          <p:nvPr/>
        </p:nvPicPr>
        <p:blipFill rotWithShape="1">
          <a:blip r:embed="rId5">
            <a:alphaModFix/>
          </a:blip>
          <a:srcRect t="15446" r="5291" b="7969"/>
          <a:stretch/>
        </p:blipFill>
        <p:spPr>
          <a:xfrm>
            <a:off x="7309915" y="1559238"/>
            <a:ext cx="3220496" cy="175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6"/>
          <p:cNvPicPr preferRelativeResize="0"/>
          <p:nvPr/>
        </p:nvPicPr>
        <p:blipFill rotWithShape="1">
          <a:blip r:embed="rId6">
            <a:alphaModFix/>
          </a:blip>
          <a:srcRect l="2208" t="5714" r="4137" b="6836"/>
          <a:stretch/>
        </p:blipFill>
        <p:spPr>
          <a:xfrm>
            <a:off x="1276350" y="3829050"/>
            <a:ext cx="3514725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6"/>
          <p:cNvPicPr preferRelativeResize="0"/>
          <p:nvPr/>
        </p:nvPicPr>
        <p:blipFill rotWithShape="1">
          <a:blip r:embed="rId7">
            <a:alphaModFix/>
          </a:blip>
          <a:srcRect l="4842" t="9560" r="4645" b="14069"/>
          <a:stretch/>
        </p:blipFill>
        <p:spPr>
          <a:xfrm>
            <a:off x="7239000" y="4095750"/>
            <a:ext cx="3362326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6"/>
          <p:cNvSpPr txBox="1"/>
          <p:nvPr/>
        </p:nvSpPr>
        <p:spPr>
          <a:xfrm>
            <a:off x="2356651" y="3007883"/>
            <a:ext cx="17972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bicycle</a:t>
            </a:r>
            <a:endParaRPr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8611166" y="2975801"/>
            <a:ext cx="141778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2325539" y="5954045"/>
            <a:ext cx="161637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8250086" y="5854143"/>
            <a:ext cx="23907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motorbike</a:t>
            </a:r>
            <a:endParaRPr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/>
          <p:nvPr/>
        </p:nvSpPr>
        <p:spPr>
          <a:xfrm>
            <a:off x="975218" y="1174438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 and write a word under each.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470627" y="113912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 txBox="1"/>
          <p:nvPr/>
        </p:nvSpPr>
        <p:spPr>
          <a:xfrm>
            <a:off x="519300" y="103862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5" name="Google Shape;3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1657350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7724775" y="3409972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1657349" y="6038768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_______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7778309" y="6142000"/>
            <a:ext cx="2390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r>
              <a:rPr lang="en-US" sz="200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_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4">
            <a:alphaModFix/>
          </a:blip>
          <a:srcRect l="1196" t="2470"/>
          <a:stretch/>
        </p:blipFill>
        <p:spPr>
          <a:xfrm>
            <a:off x="1564998" y="1851060"/>
            <a:ext cx="2937427" cy="147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 rotWithShape="1">
          <a:blip r:embed="rId5">
            <a:alphaModFix/>
          </a:blip>
          <a:srcRect l="7715" r="3263" b="9750"/>
          <a:stretch/>
        </p:blipFill>
        <p:spPr>
          <a:xfrm>
            <a:off x="7610475" y="1769095"/>
            <a:ext cx="2857500" cy="1555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1136" y="4095750"/>
            <a:ext cx="310515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7"/>
          <p:cNvPicPr preferRelativeResize="0"/>
          <p:nvPr/>
        </p:nvPicPr>
        <p:blipFill rotWithShape="1">
          <a:blip r:embed="rId7">
            <a:alphaModFix/>
          </a:blip>
          <a:srcRect t="3572"/>
          <a:stretch/>
        </p:blipFill>
        <p:spPr>
          <a:xfrm>
            <a:off x="7362825" y="4143375"/>
            <a:ext cx="335280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/>
          <p:nvPr/>
        </p:nvSpPr>
        <p:spPr>
          <a:xfrm>
            <a:off x="1930362" y="3363004"/>
            <a:ext cx="29374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plane/ airplane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2380373" y="5934207"/>
            <a:ext cx="136146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boat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8667415" y="5964965"/>
            <a:ext cx="204820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ship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8667416" y="3193982"/>
            <a:ext cx="162875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/>
        </p:nvSpPr>
        <p:spPr>
          <a:xfrm>
            <a:off x="1070495" y="1188331"/>
            <a:ext cx="816400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someone who … Write your friends’ names in the blanks. Then report to the class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804" y="2124354"/>
            <a:ext cx="5134293" cy="354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91974" y="2583567"/>
            <a:ext cx="4592025" cy="297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/>
          <p:nvPr/>
        </p:nvSpPr>
        <p:spPr>
          <a:xfrm>
            <a:off x="1070495" y="1188331"/>
            <a:ext cx="816400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Ask and answer :</a:t>
            </a:r>
            <a:endParaRPr sz="40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Google Shape;35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1974" y="2583567"/>
            <a:ext cx="4592025" cy="297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44;p19">
            <a:extLst>
              <a:ext uri="{FF2B5EF4-FFF2-40B4-BE49-F238E27FC236}">
                <a16:creationId xmlns:a16="http://schemas.microsoft.com/office/drawing/2014/main" id="{FE626CB9-C556-43E5-92F1-C330CF7CBDFE}"/>
              </a:ext>
            </a:extLst>
          </p:cNvPr>
          <p:cNvSpPr txBox="1"/>
          <p:nvPr/>
        </p:nvSpPr>
        <p:spPr>
          <a:xfrm>
            <a:off x="0" y="2878339"/>
            <a:ext cx="709197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A: Do you usually </a:t>
            </a:r>
            <a:r>
              <a:rPr lang="en-US" sz="3200" b="1" dirty="0">
                <a:solidFill>
                  <a:srgbClr val="FF0000"/>
                </a:solidFill>
              </a:rPr>
              <a:t>walk to school ? </a:t>
            </a:r>
            <a:endParaRPr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1" name="Google Shape;344;p19">
            <a:extLst>
              <a:ext uri="{FF2B5EF4-FFF2-40B4-BE49-F238E27FC236}">
                <a16:creationId xmlns:a16="http://schemas.microsoft.com/office/drawing/2014/main" id="{EB52285B-9287-47FF-A8A9-B2F25A38D313}"/>
              </a:ext>
            </a:extLst>
          </p:cNvPr>
          <p:cNvSpPr txBox="1"/>
          <p:nvPr/>
        </p:nvSpPr>
        <p:spPr>
          <a:xfrm>
            <a:off x="0" y="3602755"/>
            <a:ext cx="654147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B: Yes, I do / No, I don’t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sz="32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68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/>
          <p:nvPr/>
        </p:nvSpPr>
        <p:spPr>
          <a:xfrm>
            <a:off x="1094189" y="1298460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1"/>
          <p:cNvGrpSpPr/>
          <p:nvPr/>
        </p:nvGrpSpPr>
        <p:grpSpPr>
          <a:xfrm>
            <a:off x="2333104" y="2219773"/>
            <a:ext cx="7073207" cy="3621795"/>
            <a:chOff x="0" y="219177"/>
            <a:chExt cx="7073207" cy="3621795"/>
          </a:xfrm>
        </p:grpSpPr>
        <p:sp>
          <p:nvSpPr>
            <p:cNvPr id="385" name="Google Shape;385;p21"/>
            <p:cNvSpPr/>
            <p:nvPr/>
          </p:nvSpPr>
          <p:spPr>
            <a:xfrm>
              <a:off x="0" y="2169375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1"/>
            <p:cNvSpPr txBox="1"/>
            <p:nvPr/>
          </p:nvSpPr>
          <p:spPr>
            <a:xfrm>
              <a:off x="0" y="2169375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0" y="219177"/>
              <a:ext cx="7073207" cy="1671597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1"/>
            <p:cNvSpPr txBox="1"/>
            <p:nvPr/>
          </p:nvSpPr>
          <p:spPr>
            <a:xfrm>
              <a:off x="0" y="219177"/>
              <a:ext cx="2121962" cy="16715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3482103" y="358477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1"/>
            <p:cNvSpPr txBox="1"/>
            <p:nvPr/>
          </p:nvSpPr>
          <p:spPr>
            <a:xfrm>
              <a:off x="3522903" y="399277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3168679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2" name="Google Shape;392;p21"/>
            <p:cNvSpPr/>
            <p:nvPr/>
          </p:nvSpPr>
          <p:spPr>
            <a:xfrm>
              <a:off x="2123930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1"/>
            <p:cNvSpPr txBox="1"/>
            <p:nvPr/>
          </p:nvSpPr>
          <p:spPr>
            <a:xfrm>
              <a:off x="2164730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4526852" y="1751475"/>
              <a:ext cx="1358173" cy="557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95" name="Google Shape;395;p21"/>
            <p:cNvSpPr/>
            <p:nvPr/>
          </p:nvSpPr>
          <p:spPr>
            <a:xfrm>
              <a:off x="4840277" y="2308675"/>
              <a:ext cx="2089497" cy="1392998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1"/>
            <p:cNvSpPr txBox="1"/>
            <p:nvPr/>
          </p:nvSpPr>
          <p:spPr>
            <a:xfrm>
              <a:off x="4881077" y="2349475"/>
              <a:ext cx="2007897" cy="1311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TRAFFIC PROBLEMS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/>
          <p:nvPr/>
        </p:nvSpPr>
        <p:spPr>
          <a:xfrm>
            <a:off x="1098136" y="132174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1098136" y="2021857"/>
            <a:ext cx="955132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400" b="1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Prepare the vocabulary for the next lesson: A closer look 1</a:t>
            </a:r>
            <a:endParaRPr sz="1400" b="1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Prepare for the Unit’s project. </a:t>
            </a:r>
            <a:endParaRPr sz="2800" b="1" i="0" u="none" strike="noStrike" cap="none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548" y="3770970"/>
            <a:ext cx="2574287" cy="257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3"/>
          <p:cNvSpPr/>
          <p:nvPr/>
        </p:nvSpPr>
        <p:spPr>
          <a:xfrm>
            <a:off x="2969941" y="590479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>
                <a:latin typeface="Calibri" panose="020F0502020204030204" pitchFamily="34" charset="0"/>
              </a:rPr>
              <a:t>: </a:t>
            </a:r>
            <a:r>
              <a:rPr lang="en-GB" sz="1800" b="1" i="1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789022" y="1241857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118717" y="2089884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789022" y="3303275"/>
            <a:ext cx="1883767" cy="666559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118717" y="498097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4527" y="2077802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574527" y="2881839"/>
            <a:ext cx="5465180" cy="19119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Read the conversation and choose the correct answer.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one word from the conversation to complete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Look at the pictures and write a word under each.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85947" y="4946453"/>
            <a:ext cx="5465179" cy="76103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Game: Find someone who …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672789" y="1569394"/>
            <a:ext cx="1421400" cy="520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730917" y="2417586"/>
            <a:ext cx="1387800" cy="885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1" idx="3"/>
            <a:endCxn id="122" idx="0"/>
          </p:cNvCxnSpPr>
          <p:nvPr/>
        </p:nvCxnSpPr>
        <p:spPr>
          <a:xfrm>
            <a:off x="2672789" y="3636555"/>
            <a:ext cx="1421400" cy="134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" name="Google Shape;130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89022" y="5847952"/>
            <a:ext cx="1883767" cy="61311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4"/>
          <p:cNvCxnSpPr>
            <a:stCxn id="122" idx="1"/>
            <a:endCxn id="133" idx="0"/>
          </p:cNvCxnSpPr>
          <p:nvPr/>
        </p:nvCxnSpPr>
        <p:spPr>
          <a:xfrm flipH="1">
            <a:off x="1730917" y="5292716"/>
            <a:ext cx="1387800" cy="555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" name="Google Shape;135;p4"/>
          <p:cNvSpPr/>
          <p:nvPr/>
        </p:nvSpPr>
        <p:spPr>
          <a:xfrm>
            <a:off x="5588839" y="580188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26" y="237700"/>
            <a:ext cx="142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272208" y="2402436"/>
            <a:ext cx="56363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Meeting in the school yard</a:t>
            </a:r>
            <a:endParaRPr sz="4400" b="1" i="0" u="none" strike="noStrike" cap="none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100" y="2985287"/>
            <a:ext cx="2667799" cy="3474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85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789022" y="1241857"/>
            <a:ext cx="2643495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Miming game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5580310" y="2692911"/>
            <a:ext cx="6152225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activate students’ knowledge on the topic of the 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295" y="2106267"/>
            <a:ext cx="5011021" cy="475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1022631" y="1234449"/>
            <a:ext cx="3412516" cy="855436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5587" y="2668590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/>
        </p:nvSpPr>
        <p:spPr>
          <a:xfrm>
            <a:off x="690111" y="160251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r>
              <a:rPr lang="en-US" sz="48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r>
              <a:rPr lang="en-US" sz="48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098685" y="431339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đạp xe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2317660" y="3125092"/>
            <a:ext cx="16129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487066" y="208434"/>
            <a:ext cx="108794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3500" y="1602514"/>
            <a:ext cx="4023585" cy="4023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/>
        </p:nvSpPr>
        <p:spPr>
          <a:xfrm>
            <a:off x="457287" y="1760032"/>
            <a:ext cx="56387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jam </a:t>
            </a:r>
            <a:r>
              <a:rPr lang="en-US" sz="44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 phr.)</a:t>
            </a:r>
            <a:endParaRPr sz="44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793884" y="441913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tắc đường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1220526" y="3246128"/>
            <a:ext cx="31976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dʒæm/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000" y="1949408"/>
            <a:ext cx="4800600" cy="335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376368" y="1833952"/>
            <a:ext cx="598161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5600"/>
              <a:buFont typeface="Arial"/>
              <a:buNone/>
            </a:pPr>
            <a:r>
              <a:rPr lang="en-US" sz="56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cross the road </a:t>
            </a:r>
            <a:r>
              <a:rPr lang="en-US" sz="3600" b="1" i="0" u="none" strike="noStrike" cap="none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(v. phr.)</a:t>
            </a:r>
            <a:endParaRPr sz="4000" b="1" i="0" u="none" strike="noStrike" cap="none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1341728" y="4659122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băng qua đường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902158" y="3252092"/>
            <a:ext cx="30027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/krɒs ðə rəʊd/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3004" y="1757639"/>
            <a:ext cx="3912235" cy="3912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853</Words>
  <Application>Microsoft Office PowerPoint</Application>
  <PresentationFormat>Widescreen</PresentationFormat>
  <Paragraphs>187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Noto Sans Symbols</vt:lpstr>
      <vt:lpstr>Open Sans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25</cp:revision>
  <dcterms:created xsi:type="dcterms:W3CDTF">2020-12-09T02:04:09Z</dcterms:created>
  <dcterms:modified xsi:type="dcterms:W3CDTF">2025-02-18T06:13:41Z</dcterms:modified>
</cp:coreProperties>
</file>