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8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15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75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24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4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0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1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7122-6720-4D1F-8C95-03386D904FE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ACDB0A-BEEA-402C-87D3-336D997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29: protein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68" y="4206240"/>
            <a:ext cx="3707477" cy="2094807"/>
          </a:xfrm>
        </p:spPr>
        <p:txBody>
          <a:bodyPr>
            <a:norm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1 </a:t>
            </a:r>
          </a:p>
          <a:p>
            <a:r>
              <a:rPr lang="en-US" dirty="0" smtClean="0"/>
              <a:t>TÊN THÀNH VIÊN: CHÂU , BREN ,RU NÂN ,K LINH, K NHUYN , K THUỞ , </a:t>
            </a:r>
          </a:p>
          <a:p>
            <a:r>
              <a:rPr lang="en-US" dirty="0" smtClean="0"/>
              <a:t>K </a:t>
            </a:r>
            <a:r>
              <a:rPr lang="en-US" dirty="0" err="1" smtClean="0"/>
              <a:t>huệ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344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protein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2744585" cy="4486275"/>
          </a:xfrm>
        </p:spPr>
        <p:txBody>
          <a:bodyPr/>
          <a:lstStyle/>
          <a:p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: protein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 ,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tang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635" y="1579851"/>
            <a:ext cx="3121662" cy="1757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2" y="1579851"/>
            <a:ext cx="2682931" cy="17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4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protein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protein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A0A0A"/>
                </a:solidFill>
                <a:latin typeface="Google Sans"/>
              </a:rPr>
              <a:t>Các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thực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phẩm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chứa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protein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thực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vật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bao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gồm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đậu</a:t>
            </a:r>
            <a:r>
              <a:rPr lang="en-US" dirty="0"/>
              <a:t> (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, 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, 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gà</a:t>
            </a:r>
            <a:r>
              <a:rPr lang="en-US" dirty="0"/>
              <a:t>),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(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óc</a:t>
            </a:r>
            <a:r>
              <a:rPr lang="en-US" dirty="0"/>
              <a:t> </a:t>
            </a:r>
            <a:r>
              <a:rPr lang="en-US" dirty="0" err="1"/>
              <a:t>chó</a:t>
            </a:r>
            <a:r>
              <a:rPr lang="en-US" dirty="0"/>
              <a:t>,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ngũ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(</a:t>
            </a:r>
            <a:r>
              <a:rPr lang="en-US" dirty="0" err="1"/>
              <a:t>diêm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)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. Protein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động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vật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có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trong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các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loại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thịt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(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thịt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gà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thịt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bò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),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hải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sản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trứng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và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các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sản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phẩm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từ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sữa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(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sữa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chua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Hy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Lạp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phô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A0A0A"/>
                </a:solidFill>
                <a:latin typeface="Google Sans"/>
              </a:rPr>
              <a:t>mai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Cottage).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3300253"/>
            <a:ext cx="3499658" cy="3443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6" y="3383280"/>
            <a:ext cx="3891049" cy="30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sung </a:t>
            </a:r>
            <a:r>
              <a:rPr lang="en-US" dirty="0" err="1" smtClean="0"/>
              <a:t>đủ</a:t>
            </a:r>
            <a:r>
              <a:rPr lang="en-US" dirty="0" smtClean="0"/>
              <a:t> protein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62" y="2110712"/>
            <a:ext cx="8596668" cy="3880773"/>
          </a:xfrm>
        </p:spPr>
        <p:txBody>
          <a:bodyPr/>
          <a:lstStyle/>
          <a:p>
            <a:r>
              <a:rPr lang="vi-VN" dirty="0"/>
              <a:t>Cơ thể cần bổ sung protein (chất đạm) thường xuyên vì đây là một </a:t>
            </a:r>
            <a:r>
              <a:rPr lang="vi-VN" b="1" dirty="0"/>
              <a:t>dưỡng chất thiết yếu, đóng vai trò nền tảng trong hầu hết các quá trình sinh học</a:t>
            </a:r>
            <a:r>
              <a:rPr lang="vi-VN" dirty="0"/>
              <a:t>, từ xây dựng cấu trúc cơ thể đến điều tiết các hoạt động 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4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244695" cy="1829519"/>
          </a:xfrm>
        </p:spPr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amino acid 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phức</a:t>
            </a:r>
            <a:r>
              <a:rPr lang="en-US" dirty="0" smtClean="0"/>
              <a:t> </a:t>
            </a:r>
            <a:r>
              <a:rPr lang="en-US" dirty="0" err="1" smtClean="0"/>
              <a:t>tạp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84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29.2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protein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75" y="2059926"/>
            <a:ext cx="2790825" cy="1838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b="1" i="0" dirty="0" smtClean="0">
                <a:solidFill>
                  <a:srgbClr val="0A0A0A"/>
                </a:solidFill>
                <a:effectLst/>
                <a:latin typeface="Google Sans"/>
              </a:rPr>
              <a:t>Đơn phân:</a:t>
            </a:r>
            <a:r>
              <a:rPr lang="vi-VN" b="0" i="0" dirty="0" smtClean="0">
                <a:solidFill>
                  <a:srgbClr val="0A0A0A"/>
                </a:solidFill>
                <a:effectLst/>
                <a:latin typeface="Google Sans"/>
              </a:rPr>
              <a:t> Protein được tạo thành từ các đơn vị nhỏ hơn gọi là amino acid.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b="1" i="0" dirty="0" smtClean="0">
                <a:solidFill>
                  <a:srgbClr val="0A0A0A"/>
                </a:solidFill>
                <a:effectLst/>
                <a:latin typeface="Google Sans"/>
              </a:rPr>
              <a:t>Liên kết:</a:t>
            </a:r>
            <a:r>
              <a:rPr lang="vi-VN" b="0" i="0" dirty="0" smtClean="0">
                <a:solidFill>
                  <a:srgbClr val="0A0A0A"/>
                </a:solidFill>
                <a:effectLst/>
                <a:latin typeface="Google Sans"/>
              </a:rPr>
              <a:t> Các amino acid này liên kết với nhau thành một chuỗi dài bằng các liên kết peptide.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b="1" i="0" dirty="0" smtClean="0">
                <a:solidFill>
                  <a:srgbClr val="0A0A0A"/>
                </a:solidFill>
                <a:effectLst/>
                <a:latin typeface="Google Sans"/>
              </a:rPr>
              <a:t>Cấu trúc:</a:t>
            </a:r>
            <a:r>
              <a:rPr lang="vi-VN" b="0" i="0" dirty="0" smtClean="0">
                <a:solidFill>
                  <a:srgbClr val="0A0A0A"/>
                </a:solidFill>
                <a:effectLst/>
                <a:latin typeface="Google Sans"/>
              </a:rPr>
              <a:t> Sự sắp xếp của các amino acid theo một trình tự cụ thể tạo nên cấu trúc phân tử protein với nhiều hình dạng và chức năng khác nhau. </a:t>
            </a:r>
            <a:endParaRPr lang="vi-VN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105917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protein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thủy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acid hay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base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ezyme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hỗn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amino acid </a:t>
            </a:r>
          </a:p>
          <a:p>
            <a:r>
              <a:rPr lang="en-US" dirty="0" smtClean="0"/>
              <a:t>Protein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acid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base hay </a:t>
            </a:r>
            <a:r>
              <a:rPr lang="en-US" dirty="0" err="1" smtClean="0"/>
              <a:t>đun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Protein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hủy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mùi</a:t>
            </a:r>
            <a:r>
              <a:rPr lang="en-US" dirty="0" smtClean="0"/>
              <a:t> </a:t>
            </a:r>
            <a:r>
              <a:rPr lang="en-US" dirty="0" err="1" smtClean="0"/>
              <a:t>khét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trưng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68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 </a:t>
            </a:r>
            <a:r>
              <a:rPr lang="en-US" dirty="0" err="1" smtClean="0"/>
              <a:t>em</a:t>
            </a:r>
            <a:r>
              <a:rPr lang="en-US" dirty="0" smtClean="0"/>
              <a:t> ,	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thuỷ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protein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(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amino acid )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166" y="2160590"/>
            <a:ext cx="3665914" cy="3159556"/>
          </a:xfrm>
        </p:spPr>
        <p:txBody>
          <a:bodyPr/>
          <a:lstStyle/>
          <a:p>
            <a:r>
              <a:rPr lang="vi-VN" dirty="0"/>
              <a:t>Khi thủy phân hoàn toàn: Sản phẩm thu được là các </a:t>
            </a:r>
            <a:r>
              <a:rPr lang="el-GR" dirty="0"/>
              <a:t>α-</a:t>
            </a:r>
            <a:r>
              <a:rPr lang="vi-VN" dirty="0"/>
              <a:t>amino axit riêng lẻ.</a:t>
            </a:r>
          </a:p>
          <a:p>
            <a:r>
              <a:rPr lang="vi-VN" dirty="0"/>
              <a:t>Khi thủy phân không hoàn toàn: Sản phẩm sẽ là các oligopeptit (chuỗi ngắn gồm vài am</a:t>
            </a:r>
            <a:r>
              <a:rPr lang="vi-VN" i="1" dirty="0"/>
              <a:t>in</a:t>
            </a:r>
            <a:r>
              <a:rPr lang="vi-VN" dirty="0"/>
              <a:t>o axit).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7" y="2277686"/>
            <a:ext cx="3358342" cy="3315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789" y="2812398"/>
            <a:ext cx="2605174" cy="22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51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Protein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90" y="1634066"/>
            <a:ext cx="3614343" cy="3880773"/>
          </a:xfrm>
        </p:spPr>
        <p:txBody>
          <a:bodyPr/>
          <a:lstStyle/>
          <a:p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cháy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tơ</a:t>
            </a:r>
            <a:r>
              <a:rPr lang="en-US" dirty="0" smtClean="0"/>
              <a:t> </a:t>
            </a:r>
            <a:r>
              <a:rPr lang="en-US" dirty="0" err="1" smtClean="0"/>
              <a:t>tăm</a:t>
            </a:r>
            <a:r>
              <a:rPr lang="en-US" dirty="0" smtClean="0"/>
              <a:t> ,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cừu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( </a:t>
            </a:r>
            <a:r>
              <a:rPr lang="en-US" dirty="0" err="1" smtClean="0"/>
              <a:t>tơ</a:t>
            </a:r>
            <a:r>
              <a:rPr lang="en-US" dirty="0" smtClean="0"/>
              <a:t> nylon )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70" y="1930400"/>
            <a:ext cx="4407430" cy="30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297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Google Sans</vt:lpstr>
      <vt:lpstr>Trebuchet MS</vt:lpstr>
      <vt:lpstr>Wingdings 3</vt:lpstr>
      <vt:lpstr>Facet</vt:lpstr>
      <vt:lpstr>Bài 29: protein </vt:lpstr>
      <vt:lpstr>1 vai trò của protein đối với con người  </vt:lpstr>
      <vt:lpstr>1 hãy kể một số thực phẩm chứa protein thực vật và một số thực chứa protein động vật  </vt:lpstr>
      <vt:lpstr>2 vì sao phải bổ sung đủ protein cho cơ thể </vt:lpstr>
      <vt:lpstr>2 khái niệm đặc điểm cấu tạo phân tử khối lượng phân tử của protein</vt:lpstr>
      <vt:lpstr>Quan sát hình 29.2 hãy nêu nhận xét về đặc điểm cấu tạo của protein </vt:lpstr>
      <vt:lpstr>3 tính chất hóa học của protein </vt:lpstr>
      <vt:lpstr>Theo em , khi thuỷ phân protein đơn giản được ( tạo bởi amino acid ) sẽ thu được hợp chất gì</vt:lpstr>
      <vt:lpstr>4. Phân Biệt Protein Với Chất Khác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protein</dc:title>
  <dc:creator>Admin</dc:creator>
  <cp:lastModifiedBy>Admin</cp:lastModifiedBy>
  <cp:revision>5</cp:revision>
  <dcterms:created xsi:type="dcterms:W3CDTF">2025-11-27T09:19:36Z</dcterms:created>
  <dcterms:modified xsi:type="dcterms:W3CDTF">2025-11-27T09:52:00Z</dcterms:modified>
</cp:coreProperties>
</file>