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7" r:id="rId3"/>
    <p:sldId id="264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8A49-22F1-4113-BB3F-5EE6FAFCA8CE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ADE0-EA15-4F81-AD58-ACBF5248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8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8A49-22F1-4113-BB3F-5EE6FAFCA8CE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ADE0-EA15-4F81-AD58-ACBF5248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26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8A49-22F1-4113-BB3F-5EE6FAFCA8CE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ADE0-EA15-4F81-AD58-ACBF5248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3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8A49-22F1-4113-BB3F-5EE6FAFCA8CE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ADE0-EA15-4F81-AD58-ACBF5248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4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8A49-22F1-4113-BB3F-5EE6FAFCA8CE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ADE0-EA15-4F81-AD58-ACBF5248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0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8A49-22F1-4113-BB3F-5EE6FAFCA8CE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ADE0-EA15-4F81-AD58-ACBF5248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8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8A49-22F1-4113-BB3F-5EE6FAFCA8CE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ADE0-EA15-4F81-AD58-ACBF5248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3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8A49-22F1-4113-BB3F-5EE6FAFCA8CE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ADE0-EA15-4F81-AD58-ACBF5248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9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8A49-22F1-4113-BB3F-5EE6FAFCA8CE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ADE0-EA15-4F81-AD58-ACBF5248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1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8A49-22F1-4113-BB3F-5EE6FAFCA8CE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ADE0-EA15-4F81-AD58-ACBF5248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14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8A49-22F1-4113-BB3F-5EE6FAFCA8CE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ADE0-EA15-4F81-AD58-ACBF5248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B8A49-22F1-4113-BB3F-5EE6FAFCA8CE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7ADE0-EA15-4F81-AD58-ACBF5248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07/07/2010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H' XUÂN KNUL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0BAC-746E-401B-B252-AC8BAC0351C0}" type="slidenum">
              <a:rPr lang="en-US"/>
              <a:pPr/>
              <a:t>1</a:t>
            </a:fld>
            <a:endParaRPr lang="en-US"/>
          </a:p>
        </p:txBody>
      </p:sp>
      <p:pic>
        <p:nvPicPr>
          <p:cNvPr id="47106" name="Picture 2" descr="537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28601"/>
            <a:ext cx="9282113" cy="70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7" name="Picture 3" descr="EART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00601"/>
            <a:ext cx="14478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 rot="20906453">
            <a:off x="2909267" y="2123803"/>
            <a:ext cx="67818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KÍNH CHÀO QUÝ THẦY CÔ </a:t>
            </a:r>
          </a:p>
          <a:p>
            <a:pPr algn="ctr">
              <a:spcBef>
                <a:spcPct val="50000"/>
              </a:spcBef>
            </a:pP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2347466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955976"/>
              </p:ext>
            </p:extLst>
          </p:nvPr>
        </p:nvGraphicFramePr>
        <p:xfrm>
          <a:off x="0" y="509115"/>
          <a:ext cx="12192000" cy="583977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990421062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45236999"/>
                    </a:ext>
                  </a:extLst>
                </a:gridCol>
                <a:gridCol w="2803071">
                  <a:extLst>
                    <a:ext uri="{9D8B030D-6E8A-4147-A177-3AD203B41FA5}">
                      <a16:colId xmlns:a16="http://schemas.microsoft.com/office/drawing/2014/main" val="127226100"/>
                    </a:ext>
                  </a:extLst>
                </a:gridCol>
                <a:gridCol w="3864429">
                  <a:extLst>
                    <a:ext uri="{9D8B030D-6E8A-4147-A177-3AD203B41FA5}">
                      <a16:colId xmlns:a16="http://schemas.microsoft.com/office/drawing/2014/main" val="997360233"/>
                    </a:ext>
                  </a:extLst>
                </a:gridCol>
              </a:tblGrid>
              <a:tr h="123008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TB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676305"/>
                  </a:ext>
                </a:extLst>
              </a:tr>
              <a:tr h="4529130"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250 V.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10 A,…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713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26279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18149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Chủ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đề</a:t>
            </a:r>
            <a:r>
              <a:rPr lang="en-US" sz="4800" b="1" dirty="0">
                <a:solidFill>
                  <a:srgbClr val="FF0000"/>
                </a:solidFill>
              </a:rPr>
              <a:t> 1: THIẾT BỊ ĐÓNG CẮT VÀ LẤY ĐIỆN TRONG GIA ĐÌNH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21131"/>
            <a:ext cx="12192000" cy="4336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1. </a:t>
            </a:r>
            <a:r>
              <a:rPr lang="en-US" sz="4000" dirty="0" err="1">
                <a:solidFill>
                  <a:srgbClr val="FF0000"/>
                </a:solidFill>
              </a:rPr>
              <a:t>Thiết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bị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đóng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cắt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mạch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điện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70C0"/>
                </a:solidFill>
              </a:rPr>
              <a:t>1.1. </a:t>
            </a:r>
            <a:r>
              <a:rPr lang="en-US" sz="4000" dirty="0" err="1">
                <a:solidFill>
                  <a:srgbClr val="0070C0"/>
                </a:solidFill>
              </a:rPr>
              <a:t>Cầu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dao</a:t>
            </a:r>
            <a:endParaRPr lang="en-US" sz="4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070C0"/>
                </a:solidFill>
              </a:rPr>
              <a:t>1.2. </a:t>
            </a:r>
            <a:r>
              <a:rPr lang="en-US" sz="4000" dirty="0" err="1">
                <a:solidFill>
                  <a:srgbClr val="0070C0"/>
                </a:solidFill>
              </a:rPr>
              <a:t>Aptomat</a:t>
            </a:r>
            <a:r>
              <a:rPr lang="en-US" sz="4000" dirty="0">
                <a:solidFill>
                  <a:srgbClr val="0070C0"/>
                </a:solidFill>
              </a:rPr>
              <a:t> (CB)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70C0"/>
                </a:solidFill>
              </a:rPr>
              <a:t>1.3. </a:t>
            </a:r>
            <a:r>
              <a:rPr lang="en-US" sz="4000" dirty="0" err="1">
                <a:solidFill>
                  <a:srgbClr val="0070C0"/>
                </a:solidFill>
              </a:rPr>
              <a:t>Công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tắc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226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9" y="-297"/>
            <a:ext cx="12193057" cy="139802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dirty="0" err="1">
                <a:solidFill>
                  <a:srgbClr val="7030A0"/>
                </a:solidFill>
              </a:rPr>
              <a:t>Mở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đầu</a:t>
            </a:r>
            <a:r>
              <a:rPr lang="en-US" sz="4800" dirty="0">
                <a:solidFill>
                  <a:srgbClr val="7030A0"/>
                </a:solidFill>
              </a:rPr>
              <a:t> ( SGK/5 )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726"/>
            <a:ext cx="12192000" cy="5460274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sát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1.1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kể</a:t>
            </a:r>
            <a:r>
              <a:rPr lang="en-US" sz="3600" dirty="0"/>
              <a:t> </a:t>
            </a:r>
            <a:r>
              <a:rPr lang="en-US" sz="3600" dirty="0" err="1"/>
              <a:t>tên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thiết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đóng</a:t>
            </a:r>
            <a:r>
              <a:rPr lang="en-US" sz="3600" dirty="0"/>
              <a:t> </a:t>
            </a:r>
            <a:r>
              <a:rPr lang="en-US" sz="3600" dirty="0" err="1"/>
              <a:t>cắt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lấy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thiết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đình</a:t>
            </a:r>
            <a:r>
              <a:rPr lang="en-US" sz="3600" dirty="0"/>
              <a:t>:</a:t>
            </a:r>
          </a:p>
          <a:p>
            <a:r>
              <a:rPr lang="en-US" sz="3600" dirty="0" err="1"/>
              <a:t>Công</a:t>
            </a:r>
            <a:r>
              <a:rPr lang="en-US" sz="3600" dirty="0"/>
              <a:t> </a:t>
            </a:r>
            <a:r>
              <a:rPr lang="en-US" sz="3600" dirty="0" err="1"/>
              <a:t>tắc</a:t>
            </a:r>
            <a:r>
              <a:rPr lang="en-US" sz="3600" dirty="0"/>
              <a:t> </a:t>
            </a:r>
          </a:p>
          <a:p>
            <a:r>
              <a:rPr lang="en-US" sz="3600" dirty="0"/>
              <a:t>Ổ </a:t>
            </a:r>
            <a:r>
              <a:rPr lang="en-US" sz="3600" dirty="0" err="1"/>
              <a:t>cắm</a:t>
            </a:r>
            <a:endParaRPr lang="en-US" sz="3600" dirty="0"/>
          </a:p>
          <a:p>
            <a:r>
              <a:rPr lang="en-US" sz="3600" dirty="0" err="1"/>
              <a:t>Aptomat</a:t>
            </a:r>
            <a:endParaRPr lang="en-US" sz="3600" dirty="0"/>
          </a:p>
          <a:p>
            <a:r>
              <a:rPr lang="en-US" sz="3600" dirty="0" err="1"/>
              <a:t>Cầu</a:t>
            </a:r>
            <a:r>
              <a:rPr lang="en-US" sz="3600" dirty="0"/>
              <a:t> </a:t>
            </a:r>
            <a:r>
              <a:rPr lang="en-US" sz="3600" dirty="0" err="1"/>
              <a:t>dao</a:t>
            </a:r>
            <a:endParaRPr lang="en-US" sz="3600" dirty="0"/>
          </a:p>
          <a:p>
            <a:r>
              <a:rPr lang="en-US" sz="3600" dirty="0" err="1"/>
              <a:t>Phích</a:t>
            </a:r>
            <a:r>
              <a:rPr lang="en-US" sz="3600" dirty="0"/>
              <a:t> </a:t>
            </a:r>
            <a:r>
              <a:rPr lang="en-US" sz="3600" dirty="0" err="1"/>
              <a:t>cắm</a:t>
            </a:r>
            <a:endParaRPr lang="en-US" sz="3600" dirty="0"/>
          </a:p>
          <a:p>
            <a:r>
              <a:rPr lang="en-US" sz="3600" dirty="0" err="1"/>
              <a:t>Dây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…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229" y="2485701"/>
            <a:ext cx="6339841" cy="438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08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28354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</a:pPr>
            <a:r>
              <a:rPr lang="en-US" b="1" dirty="0">
                <a:solidFill>
                  <a:srgbClr val="FF0000"/>
                </a:solidFill>
              </a:rPr>
              <a:t>1. </a:t>
            </a:r>
            <a:r>
              <a:rPr lang="en-US" b="1" dirty="0" err="1">
                <a:solidFill>
                  <a:srgbClr val="FF0000"/>
                </a:solidFill>
              </a:rPr>
              <a:t>Thiết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bị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đóng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cắt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mạch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điện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1.1. </a:t>
            </a:r>
            <a:r>
              <a:rPr lang="en-US" b="1" dirty="0" err="1">
                <a:solidFill>
                  <a:srgbClr val="0070C0"/>
                </a:solidFill>
              </a:rPr>
              <a:t>Cầu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8354"/>
            <a:ext cx="12192000" cy="5329943"/>
          </a:xfrm>
        </p:spPr>
        <p:txBody>
          <a:bodyPr/>
          <a:lstStyle/>
          <a:p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dao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đóng</a:t>
            </a:r>
            <a:r>
              <a:rPr lang="en-US" dirty="0"/>
              <a:t>,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.</a:t>
            </a:r>
          </a:p>
          <a:p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chì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</a:t>
            </a:r>
            <a:r>
              <a:rPr lang="en-US" dirty="0" err="1"/>
              <a:t>ngắn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dao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3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phận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đóng</a:t>
            </a:r>
            <a:r>
              <a:rPr lang="en-US" dirty="0"/>
              <a:t> </a:t>
            </a:r>
            <a:r>
              <a:rPr lang="en-US" dirty="0" err="1"/>
              <a:t>cắt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Vỏ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dao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điện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486" y="3191768"/>
            <a:ext cx="8142513" cy="366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0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068291"/>
              </p:ext>
            </p:extLst>
          </p:nvPr>
        </p:nvGraphicFramePr>
        <p:xfrm>
          <a:off x="0" y="0"/>
          <a:ext cx="12192000" cy="688956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991496318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426815648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1003735657"/>
                    </a:ext>
                  </a:extLst>
                </a:gridCol>
                <a:gridCol w="3135086">
                  <a:extLst>
                    <a:ext uri="{9D8B030D-6E8A-4147-A177-3AD203B41FA5}">
                      <a16:colId xmlns:a16="http://schemas.microsoft.com/office/drawing/2014/main" val="2315706514"/>
                    </a:ext>
                  </a:extLst>
                </a:gridCol>
              </a:tblGrid>
              <a:tr h="131172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TB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029563"/>
                  </a:ext>
                </a:extLst>
              </a:tr>
              <a:tr h="5330367"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250 V; 500 V.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10A; 20 A. 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643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678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0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6"/>
            <a:ext cx="12192528" cy="131964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1.2. </a:t>
            </a:r>
            <a:r>
              <a:rPr lang="en-US" sz="4800" dirty="0" err="1">
                <a:solidFill>
                  <a:srgbClr val="0070C0"/>
                </a:solidFill>
              </a:rPr>
              <a:t>Aptomat</a:t>
            </a:r>
            <a:r>
              <a:rPr lang="en-US" sz="4800" dirty="0">
                <a:solidFill>
                  <a:srgbClr val="0070C0"/>
                </a:solidFill>
              </a:rPr>
              <a:t> (CB)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9350"/>
            <a:ext cx="12192528" cy="5538650"/>
          </a:xfrm>
        </p:spPr>
        <p:txBody>
          <a:bodyPr/>
          <a:lstStyle/>
          <a:p>
            <a:r>
              <a:rPr lang="en-US" dirty="0" err="1"/>
              <a:t>Aptomat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đóng</a:t>
            </a:r>
            <a:r>
              <a:rPr lang="en-US" dirty="0"/>
              <a:t>/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.</a:t>
            </a:r>
          </a:p>
          <a:p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: </a:t>
            </a:r>
          </a:p>
          <a:p>
            <a:pPr>
              <a:buFontTx/>
              <a:buChar char="-"/>
            </a:pP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tải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Ngắn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Rò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(</a:t>
            </a:r>
            <a:r>
              <a:rPr lang="en-US" dirty="0" err="1"/>
              <a:t>aptomat</a:t>
            </a:r>
            <a:r>
              <a:rPr lang="en-US" dirty="0"/>
              <a:t> </a:t>
            </a:r>
            <a:r>
              <a:rPr lang="en-US" dirty="0" err="1"/>
              <a:t>chống</a:t>
            </a:r>
            <a:r>
              <a:rPr lang="en-US" dirty="0"/>
              <a:t> </a:t>
            </a:r>
            <a:r>
              <a:rPr lang="en-US" dirty="0" err="1"/>
              <a:t>giật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 err="1"/>
              <a:t>Aptomat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3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phận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: </a:t>
            </a:r>
          </a:p>
          <a:p>
            <a:pPr marL="514350" indent="-514350">
              <a:buAutoNum type="arabicPeriod"/>
            </a:pP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đóng</a:t>
            </a:r>
            <a:r>
              <a:rPr lang="en-US" dirty="0"/>
              <a:t> </a:t>
            </a:r>
            <a:r>
              <a:rPr lang="en-US" dirty="0" err="1"/>
              <a:t>cắt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Vỏ</a:t>
            </a:r>
            <a:r>
              <a:rPr lang="en-US" dirty="0"/>
              <a:t> </a:t>
            </a:r>
            <a:r>
              <a:rPr lang="en-US" dirty="0" err="1"/>
              <a:t>aptomat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633" y="1958537"/>
            <a:ext cx="4031252" cy="48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95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95420"/>
              </p:ext>
            </p:extLst>
          </p:nvPr>
        </p:nvGraphicFramePr>
        <p:xfrm>
          <a:off x="-528" y="-1"/>
          <a:ext cx="12192528" cy="880304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59214">
                  <a:extLst>
                    <a:ext uri="{9D8B030D-6E8A-4147-A177-3AD203B41FA5}">
                      <a16:colId xmlns:a16="http://schemas.microsoft.com/office/drawing/2014/main" val="1747498219"/>
                    </a:ext>
                  </a:extLst>
                </a:gridCol>
                <a:gridCol w="4169228">
                  <a:extLst>
                    <a:ext uri="{9D8B030D-6E8A-4147-A177-3AD203B41FA5}">
                      <a16:colId xmlns:a16="http://schemas.microsoft.com/office/drawing/2014/main" val="1417328193"/>
                    </a:ext>
                  </a:extLst>
                </a:gridCol>
                <a:gridCol w="2862943">
                  <a:extLst>
                    <a:ext uri="{9D8B030D-6E8A-4147-A177-3AD203B41FA5}">
                      <a16:colId xmlns:a16="http://schemas.microsoft.com/office/drawing/2014/main" val="1824156543"/>
                    </a:ext>
                  </a:extLst>
                </a:gridCol>
                <a:gridCol w="3701143">
                  <a:extLst>
                    <a:ext uri="{9D8B030D-6E8A-4147-A177-3AD203B41FA5}">
                      <a16:colId xmlns:a16="http://schemas.microsoft.com/office/drawing/2014/main" val="1225229678"/>
                    </a:ext>
                  </a:extLst>
                </a:gridCol>
              </a:tblGrid>
              <a:tr h="139640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tb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53340"/>
                  </a:ext>
                </a:extLst>
              </a:tr>
              <a:tr h="5461891"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Aptomat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tải,ngắn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endParaRPr lang="en-US" sz="4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rò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rỉ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thẩm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endParaRPr lang="en-US" sz="4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220 V; 400 V.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10 A; 20 A; 30A; 40 A; 50 A;…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4,5kA; 6kA.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20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5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439" y="3631474"/>
            <a:ext cx="7432562" cy="3226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296"/>
            <a:ext cx="12192528" cy="1144588"/>
          </a:xfrm>
        </p:spPr>
        <p:txBody>
          <a:bodyPr/>
          <a:lstStyle/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aptomat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4293"/>
            <a:ext cx="12192000" cy="57137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 err="1"/>
              <a:t>Gồm</a:t>
            </a:r>
            <a:r>
              <a:rPr lang="en-US" sz="3200" dirty="0"/>
              <a:t> 3 </a:t>
            </a:r>
            <a:r>
              <a:rPr lang="en-US" sz="3200" dirty="0" err="1"/>
              <a:t>loại</a:t>
            </a:r>
            <a:r>
              <a:rPr lang="en-US" sz="3200" dirty="0"/>
              <a:t> </a:t>
            </a:r>
            <a:r>
              <a:rPr lang="en-US" sz="3200" dirty="0" err="1"/>
              <a:t>chính</a:t>
            </a:r>
            <a:r>
              <a:rPr lang="en-US" sz="3200" dirty="0"/>
              <a:t>: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err="1"/>
              <a:t>Aptomat</a:t>
            </a:r>
            <a:r>
              <a:rPr lang="en-US" sz="3200" dirty="0"/>
              <a:t> </a:t>
            </a:r>
            <a:r>
              <a:rPr lang="en-US" sz="3200" dirty="0" err="1"/>
              <a:t>dạng</a:t>
            </a:r>
            <a:r>
              <a:rPr lang="en-US" sz="3200" dirty="0"/>
              <a:t> </a:t>
            </a:r>
            <a:r>
              <a:rPr lang="en-US" sz="3200" dirty="0" err="1"/>
              <a:t>khối</a:t>
            </a:r>
            <a:r>
              <a:rPr lang="en-US" sz="3200" dirty="0"/>
              <a:t> ( 1 </a:t>
            </a:r>
            <a:r>
              <a:rPr lang="en-US" sz="3200" dirty="0" err="1"/>
              <a:t>pha</a:t>
            </a:r>
            <a:r>
              <a:rPr lang="en-US" sz="3200" dirty="0"/>
              <a:t> 2 </a:t>
            </a:r>
            <a:r>
              <a:rPr lang="en-US" sz="3200" dirty="0" err="1"/>
              <a:t>cực</a:t>
            </a:r>
            <a:r>
              <a:rPr lang="en-US" sz="3200" dirty="0"/>
              <a:t> 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thiết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suất</a:t>
            </a:r>
            <a:r>
              <a:rPr lang="en-US" sz="3200" dirty="0"/>
              <a:t> </a:t>
            </a:r>
            <a:r>
              <a:rPr lang="en-US" sz="3200" dirty="0" err="1"/>
              <a:t>lớn</a:t>
            </a:r>
            <a:r>
              <a:rPr lang="en-US" sz="3200" dirty="0"/>
              <a:t>.</a:t>
            </a:r>
          </a:p>
          <a:p>
            <a:pPr marL="514350" indent="-514350">
              <a:buAutoNum type="alphaLcParenR" startAt="2"/>
            </a:pPr>
            <a:r>
              <a:rPr lang="en-US" sz="3200" dirty="0" err="1"/>
              <a:t>Aptomat</a:t>
            </a:r>
            <a:r>
              <a:rPr lang="en-US" sz="3200" dirty="0"/>
              <a:t> </a:t>
            </a:r>
            <a:r>
              <a:rPr lang="en-US" sz="3200" dirty="0" err="1"/>
              <a:t>dạng</a:t>
            </a:r>
            <a:r>
              <a:rPr lang="en-US" sz="3200" dirty="0"/>
              <a:t> </a:t>
            </a:r>
            <a:r>
              <a:rPr lang="en-US" sz="3200" dirty="0" err="1"/>
              <a:t>tép</a:t>
            </a:r>
            <a:r>
              <a:rPr lang="en-US" sz="3200" dirty="0"/>
              <a:t> ( 1 </a:t>
            </a:r>
            <a:r>
              <a:rPr lang="en-US" sz="3200" dirty="0" err="1"/>
              <a:t>pha</a:t>
            </a:r>
            <a:r>
              <a:rPr lang="en-US" sz="3200" dirty="0"/>
              <a:t> 1 </a:t>
            </a:r>
            <a:r>
              <a:rPr lang="en-US" sz="3200" dirty="0" err="1"/>
              <a:t>cực</a:t>
            </a:r>
            <a:r>
              <a:rPr lang="en-US" sz="3200" dirty="0"/>
              <a:t> 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/>
              <a:t>Phổ</a:t>
            </a:r>
            <a:r>
              <a:rPr lang="en-US" sz="3200" dirty="0"/>
              <a:t> </a:t>
            </a:r>
            <a:r>
              <a:rPr lang="en-US" sz="3200" dirty="0" err="1"/>
              <a:t>biến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tủ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.</a:t>
            </a:r>
          </a:p>
          <a:p>
            <a:pPr marL="514350" indent="-514350">
              <a:buAutoNum type="alphaLcParenR" startAt="3"/>
            </a:pPr>
            <a:r>
              <a:rPr lang="en-US" sz="3200" dirty="0" err="1"/>
              <a:t>Aptomat</a:t>
            </a:r>
            <a:r>
              <a:rPr lang="en-US" sz="3200" dirty="0"/>
              <a:t> </a:t>
            </a:r>
            <a:r>
              <a:rPr lang="en-US" sz="3200" dirty="0" err="1"/>
              <a:t>chống</a:t>
            </a:r>
            <a:r>
              <a:rPr lang="en-US" sz="3200" dirty="0"/>
              <a:t> </a:t>
            </a:r>
            <a:r>
              <a:rPr lang="en-US" sz="3200" dirty="0" err="1"/>
              <a:t>giật</a:t>
            </a:r>
            <a:r>
              <a:rPr lang="en-US" sz="32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vệ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rò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, </a:t>
            </a:r>
            <a:r>
              <a:rPr lang="en-US" sz="3200" dirty="0" err="1"/>
              <a:t>chống</a:t>
            </a:r>
            <a:r>
              <a:rPr lang="en-US" sz="3200" dirty="0"/>
              <a:t> </a:t>
            </a:r>
            <a:r>
              <a:rPr lang="en-US" sz="3200" dirty="0" err="1"/>
              <a:t>giật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8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9" y="-296"/>
            <a:ext cx="12193057" cy="126739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1.3. </a:t>
            </a:r>
            <a:r>
              <a:rPr lang="en-US" sz="4800" dirty="0" err="1">
                <a:solidFill>
                  <a:srgbClr val="0070C0"/>
                </a:solidFill>
              </a:rPr>
              <a:t>Công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tắc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67098"/>
            <a:ext cx="12192000" cy="5590902"/>
          </a:xfrm>
        </p:spPr>
        <p:txBody>
          <a:bodyPr/>
          <a:lstStyle/>
          <a:p>
            <a:r>
              <a:rPr lang="en-US" sz="3000" dirty="0" err="1"/>
              <a:t>Công</a:t>
            </a:r>
            <a:r>
              <a:rPr lang="en-US" sz="3000" dirty="0"/>
              <a:t> </a:t>
            </a:r>
            <a:r>
              <a:rPr lang="en-US" sz="3000" dirty="0" err="1"/>
              <a:t>tắc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thiết</a:t>
            </a:r>
            <a:r>
              <a:rPr lang="en-US" sz="3000" dirty="0"/>
              <a:t> </a:t>
            </a:r>
            <a:r>
              <a:rPr lang="en-US" sz="3000" dirty="0" err="1"/>
              <a:t>bị</a:t>
            </a:r>
            <a:r>
              <a:rPr lang="en-US" sz="3000" dirty="0"/>
              <a:t> </a:t>
            </a:r>
            <a:r>
              <a:rPr lang="en-US" sz="3000" dirty="0" err="1"/>
              <a:t>dùng</a:t>
            </a:r>
            <a:r>
              <a:rPr lang="en-US" sz="3000" dirty="0"/>
              <a:t> </a:t>
            </a:r>
            <a:r>
              <a:rPr lang="en-US" sz="3000" dirty="0" err="1"/>
              <a:t>để</a:t>
            </a:r>
            <a:r>
              <a:rPr lang="en-US" sz="3000" dirty="0"/>
              <a:t> </a:t>
            </a:r>
            <a:r>
              <a:rPr lang="en-US" sz="3000" dirty="0" err="1"/>
              <a:t>đóng</a:t>
            </a:r>
            <a:r>
              <a:rPr lang="en-US" sz="3000" dirty="0"/>
              <a:t>/</a:t>
            </a:r>
            <a:r>
              <a:rPr lang="en-US" sz="3000" dirty="0" err="1"/>
              <a:t>cắt</a:t>
            </a:r>
            <a:r>
              <a:rPr lang="en-US" sz="3000" dirty="0"/>
              <a:t> </a:t>
            </a:r>
            <a:r>
              <a:rPr lang="en-US" sz="3000" dirty="0" err="1"/>
              <a:t>dòng</a:t>
            </a:r>
            <a:r>
              <a:rPr lang="en-US" sz="3000" dirty="0"/>
              <a:t> </a:t>
            </a:r>
            <a:r>
              <a:rPr lang="en-US" sz="3000" dirty="0" err="1"/>
              <a:t>điện</a:t>
            </a:r>
            <a:r>
              <a:rPr lang="en-US" sz="3000" dirty="0"/>
              <a:t> </a:t>
            </a:r>
            <a:r>
              <a:rPr lang="en-US" sz="3000" dirty="0" err="1"/>
              <a:t>đến</a:t>
            </a:r>
            <a:r>
              <a:rPr lang="en-US" sz="3000" dirty="0"/>
              <a:t> </a:t>
            </a:r>
            <a:r>
              <a:rPr lang="en-US" sz="3000" dirty="0" err="1"/>
              <a:t>bóng</a:t>
            </a:r>
            <a:r>
              <a:rPr lang="en-US" sz="3000" dirty="0"/>
              <a:t> </a:t>
            </a:r>
            <a:r>
              <a:rPr lang="en-US" sz="3000" dirty="0" err="1"/>
              <a:t>đèn</a:t>
            </a:r>
            <a:r>
              <a:rPr lang="en-US" sz="3000" dirty="0"/>
              <a:t> </a:t>
            </a:r>
            <a:r>
              <a:rPr lang="en-US" sz="3000" dirty="0" err="1"/>
              <a:t>hoặc</a:t>
            </a:r>
            <a:r>
              <a:rPr lang="en-US" sz="3000" dirty="0"/>
              <a:t> </a:t>
            </a:r>
            <a:r>
              <a:rPr lang="en-US" sz="3000" dirty="0" err="1"/>
              <a:t>thiết</a:t>
            </a:r>
            <a:r>
              <a:rPr lang="en-US" sz="3000" dirty="0"/>
              <a:t> </a:t>
            </a:r>
            <a:r>
              <a:rPr lang="en-US" sz="3000" dirty="0" err="1"/>
              <a:t>bị</a:t>
            </a:r>
            <a:r>
              <a:rPr lang="en-US" sz="3000" dirty="0"/>
              <a:t> </a:t>
            </a:r>
            <a:r>
              <a:rPr lang="en-US" sz="3000" dirty="0" err="1"/>
              <a:t>điện</a:t>
            </a:r>
            <a:r>
              <a:rPr lang="en-US" sz="3000" dirty="0"/>
              <a:t>.</a:t>
            </a:r>
          </a:p>
          <a:p>
            <a:r>
              <a:rPr lang="en-US" sz="3000" dirty="0" err="1"/>
              <a:t>Bật</a:t>
            </a:r>
            <a:r>
              <a:rPr lang="en-US" sz="3000" dirty="0"/>
              <a:t>/</a:t>
            </a:r>
            <a:r>
              <a:rPr lang="en-US" sz="3000" dirty="0" err="1"/>
              <a:t>tắt</a:t>
            </a:r>
            <a:r>
              <a:rPr lang="en-US" sz="3000" dirty="0"/>
              <a:t> </a:t>
            </a:r>
            <a:r>
              <a:rPr lang="en-US" sz="3000" dirty="0" err="1"/>
              <a:t>đèn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cách</a:t>
            </a:r>
            <a:r>
              <a:rPr lang="en-US" sz="3000" dirty="0"/>
              <a:t> </a:t>
            </a:r>
            <a:r>
              <a:rPr lang="en-US" sz="3000" dirty="0" err="1"/>
              <a:t>dễ</a:t>
            </a:r>
            <a:r>
              <a:rPr lang="en-US" sz="3000" dirty="0"/>
              <a:t> </a:t>
            </a:r>
            <a:r>
              <a:rPr lang="en-US" sz="3000" dirty="0" err="1"/>
              <a:t>dàng</a:t>
            </a:r>
            <a:r>
              <a:rPr lang="en-US" sz="3000" dirty="0"/>
              <a:t> </a:t>
            </a:r>
            <a:r>
              <a:rPr lang="en-US" sz="3000" dirty="0" err="1"/>
              <a:t>và</a:t>
            </a:r>
            <a:r>
              <a:rPr lang="en-US" sz="3000" dirty="0"/>
              <a:t> an </a:t>
            </a:r>
            <a:r>
              <a:rPr lang="en-US" sz="3000" dirty="0" err="1"/>
              <a:t>toàn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sinh</a:t>
            </a:r>
            <a:r>
              <a:rPr lang="en-US" sz="3000" dirty="0"/>
              <a:t> </a:t>
            </a:r>
            <a:r>
              <a:rPr lang="en-US" sz="3000" dirty="0" err="1"/>
              <a:t>hoạt</a:t>
            </a:r>
            <a:r>
              <a:rPr lang="en-US" sz="3000" dirty="0"/>
              <a:t>.</a:t>
            </a:r>
          </a:p>
          <a:p>
            <a:pPr marL="0" indent="0">
              <a:buNone/>
            </a:pPr>
            <a:r>
              <a:rPr lang="en-US" sz="3000" dirty="0" err="1"/>
              <a:t>Công</a:t>
            </a:r>
            <a:r>
              <a:rPr lang="en-US" sz="3000" dirty="0"/>
              <a:t> </a:t>
            </a:r>
            <a:r>
              <a:rPr lang="en-US" sz="3000" dirty="0" err="1"/>
              <a:t>tắc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cấu</a:t>
            </a:r>
            <a:r>
              <a:rPr lang="en-US" sz="3000" dirty="0"/>
              <a:t> </a:t>
            </a:r>
            <a:r>
              <a:rPr lang="en-US" sz="3000" dirty="0" err="1"/>
              <a:t>tạo</a:t>
            </a:r>
            <a:r>
              <a:rPr lang="en-US" sz="3000" dirty="0"/>
              <a:t> </a:t>
            </a:r>
            <a:r>
              <a:rPr lang="en-US" sz="3000" dirty="0" err="1"/>
              <a:t>gồm</a:t>
            </a:r>
            <a:r>
              <a:rPr lang="en-US" sz="3000" dirty="0"/>
              <a:t> 3 </a:t>
            </a:r>
            <a:r>
              <a:rPr lang="en-US" sz="3000" dirty="0" err="1"/>
              <a:t>bộ</a:t>
            </a:r>
            <a:r>
              <a:rPr lang="en-US" sz="3000" dirty="0"/>
              <a:t> </a:t>
            </a:r>
            <a:r>
              <a:rPr lang="en-US" sz="3000" dirty="0" err="1"/>
              <a:t>phận</a:t>
            </a:r>
            <a:r>
              <a:rPr lang="en-US" sz="3000" dirty="0"/>
              <a:t> </a:t>
            </a:r>
            <a:r>
              <a:rPr lang="en-US" sz="3000" dirty="0" err="1"/>
              <a:t>chính</a:t>
            </a:r>
            <a:r>
              <a:rPr lang="en-US" sz="3000" dirty="0"/>
              <a:t>: </a:t>
            </a:r>
          </a:p>
          <a:p>
            <a:pPr marL="514350" indent="-514350">
              <a:buAutoNum type="arabicPeriod"/>
            </a:pPr>
            <a:r>
              <a:rPr lang="en-US" sz="3000" dirty="0" err="1"/>
              <a:t>Nút</a:t>
            </a:r>
            <a:r>
              <a:rPr lang="en-US" sz="3000" dirty="0"/>
              <a:t> </a:t>
            </a:r>
            <a:r>
              <a:rPr lang="en-US" sz="3000" dirty="0" err="1"/>
              <a:t>bật</a:t>
            </a:r>
            <a:r>
              <a:rPr lang="en-US" sz="3000" dirty="0"/>
              <a:t> </a:t>
            </a:r>
            <a:r>
              <a:rPr lang="en-US" sz="3000" dirty="0" err="1"/>
              <a:t>tắt</a:t>
            </a:r>
            <a:r>
              <a:rPr lang="en-US" sz="3000" dirty="0"/>
              <a:t>.</a:t>
            </a:r>
          </a:p>
          <a:p>
            <a:pPr marL="514350" indent="-514350">
              <a:buAutoNum type="arabicPeriod"/>
            </a:pPr>
            <a:r>
              <a:rPr lang="en-US" sz="3000" dirty="0" err="1"/>
              <a:t>Vỏ</a:t>
            </a:r>
            <a:r>
              <a:rPr lang="en-US" sz="3000" dirty="0"/>
              <a:t> </a:t>
            </a:r>
            <a:r>
              <a:rPr lang="en-US" sz="3000" dirty="0" err="1"/>
              <a:t>công</a:t>
            </a:r>
            <a:r>
              <a:rPr lang="en-US" sz="3000" dirty="0"/>
              <a:t> </a:t>
            </a:r>
            <a:r>
              <a:rPr lang="en-US" sz="3000" dirty="0" err="1"/>
              <a:t>tắc</a:t>
            </a:r>
            <a:r>
              <a:rPr lang="en-US" sz="3000" dirty="0"/>
              <a:t>.</a:t>
            </a:r>
          </a:p>
          <a:p>
            <a:pPr marL="514350" indent="-514350">
              <a:buAutoNum type="arabicPeriod"/>
            </a:pP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cực</a:t>
            </a:r>
            <a:r>
              <a:rPr lang="en-US" sz="3000" dirty="0"/>
              <a:t> </a:t>
            </a:r>
            <a:r>
              <a:rPr lang="en-US" sz="3000" dirty="0" err="1"/>
              <a:t>nối</a:t>
            </a:r>
            <a:r>
              <a:rPr lang="en-US" sz="3000" dirty="0"/>
              <a:t> </a:t>
            </a:r>
            <a:r>
              <a:rPr lang="en-US" sz="3000" dirty="0" err="1"/>
              <a:t>điện</a:t>
            </a:r>
            <a:r>
              <a:rPr lang="en-US" sz="3000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783" y="3540034"/>
            <a:ext cx="8681776" cy="331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5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590</Words>
  <Application>Microsoft Office PowerPoint</Application>
  <PresentationFormat>Widescreen</PresentationFormat>
  <Paragraphs>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Chủ đề 1: THIẾT BỊ ĐÓNG CẮT VÀ LẤY ĐIỆN TRONG GIA ĐÌNH </vt:lpstr>
      <vt:lpstr>Mở đầu ( SGK/5 ) </vt:lpstr>
      <vt:lpstr>1. Thiết bị đóng cắt mạch điện 1.1. Cầu dao</vt:lpstr>
      <vt:lpstr>PowerPoint Presentation</vt:lpstr>
      <vt:lpstr>1.2. Aptomat (CB) </vt:lpstr>
      <vt:lpstr>PowerPoint Presentation</vt:lpstr>
      <vt:lpstr>Các loại aptomat dùng trong gia đình.</vt:lpstr>
      <vt:lpstr>1.3. Công tắc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115</cp:revision>
  <dcterms:created xsi:type="dcterms:W3CDTF">2025-11-15T07:14:42Z</dcterms:created>
  <dcterms:modified xsi:type="dcterms:W3CDTF">2025-11-25T10:32:27Z</dcterms:modified>
</cp:coreProperties>
</file>